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72" r:id="rId3"/>
    <p:sldId id="314" r:id="rId4"/>
    <p:sldId id="259" r:id="rId5"/>
    <p:sldId id="273" r:id="rId6"/>
    <p:sldId id="274" r:id="rId7"/>
    <p:sldId id="261" r:id="rId8"/>
    <p:sldId id="278" r:id="rId9"/>
    <p:sldId id="275" r:id="rId10"/>
    <p:sldId id="276" r:id="rId11"/>
    <p:sldId id="277" r:id="rId12"/>
    <p:sldId id="279" r:id="rId13"/>
    <p:sldId id="293" r:id="rId14"/>
    <p:sldId id="294" r:id="rId15"/>
    <p:sldId id="295" r:id="rId16"/>
    <p:sldId id="296" r:id="rId17"/>
    <p:sldId id="284" r:id="rId18"/>
    <p:sldId id="289" r:id="rId19"/>
    <p:sldId id="298" r:id="rId20"/>
    <p:sldId id="299" r:id="rId21"/>
    <p:sldId id="300" r:id="rId22"/>
    <p:sldId id="301" r:id="rId23"/>
    <p:sldId id="302" r:id="rId24"/>
    <p:sldId id="303" r:id="rId25"/>
    <p:sldId id="285" r:id="rId26"/>
    <p:sldId id="291" r:id="rId27"/>
    <p:sldId id="292" r:id="rId28"/>
    <p:sldId id="306" r:id="rId29"/>
    <p:sldId id="307" r:id="rId30"/>
    <p:sldId id="310" r:id="rId31"/>
    <p:sldId id="308" r:id="rId32"/>
    <p:sldId id="309" r:id="rId33"/>
    <p:sldId id="304" r:id="rId34"/>
    <p:sldId id="287" r:id="rId35"/>
    <p:sldId id="288" r:id="rId36"/>
    <p:sldId id="305" r:id="rId37"/>
    <p:sldId id="312" r:id="rId38"/>
    <p:sldId id="311"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43607-C1D3-425C-955D-1E4D49DBB0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10C83F9-6008-4309-8F9D-1F1D5E6A58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E41AA19-F5DA-4422-9294-F691D68E6D5C}"/>
              </a:ext>
            </a:extLst>
          </p:cNvPr>
          <p:cNvSpPr>
            <a:spLocks noGrp="1"/>
          </p:cNvSpPr>
          <p:nvPr>
            <p:ph type="dt" sz="half" idx="10"/>
          </p:nvPr>
        </p:nvSpPr>
        <p:spPr/>
        <p:txBody>
          <a:bodyPr/>
          <a:lstStyle/>
          <a:p>
            <a:fld id="{3D167581-7EDE-4524-ADC4-6F7D3266D586}" type="datetimeFigureOut">
              <a:rPr lang="en-IN" smtClean="0"/>
              <a:t>15-07-2021</a:t>
            </a:fld>
            <a:endParaRPr lang="en-IN"/>
          </a:p>
        </p:txBody>
      </p:sp>
      <p:sp>
        <p:nvSpPr>
          <p:cNvPr id="5" name="Footer Placeholder 4">
            <a:extLst>
              <a:ext uri="{FF2B5EF4-FFF2-40B4-BE49-F238E27FC236}">
                <a16:creationId xmlns:a16="http://schemas.microsoft.com/office/drawing/2014/main" id="{227F7C73-36A8-40EF-A80B-2BC7BC4B40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E9821D-D907-4DEF-988B-F36C3C369366}"/>
              </a:ext>
            </a:extLst>
          </p:cNvPr>
          <p:cNvSpPr>
            <a:spLocks noGrp="1"/>
          </p:cNvSpPr>
          <p:nvPr>
            <p:ph type="sldNum" sz="quarter" idx="12"/>
          </p:nvPr>
        </p:nvSpPr>
        <p:spPr/>
        <p:txBody>
          <a:bodyPr/>
          <a:lstStyle/>
          <a:p>
            <a:fld id="{219EAEC0-D475-4011-8C33-FD4167195332}" type="slidenum">
              <a:rPr lang="en-IN" smtClean="0"/>
              <a:t>‹#›</a:t>
            </a:fld>
            <a:endParaRPr lang="en-IN"/>
          </a:p>
        </p:txBody>
      </p:sp>
    </p:spTree>
    <p:extLst>
      <p:ext uri="{BB962C8B-B14F-4D97-AF65-F5344CB8AC3E}">
        <p14:creationId xmlns:p14="http://schemas.microsoft.com/office/powerpoint/2010/main" val="329707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3C227-34EA-4AD3-B2D0-69382E2AA66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40DA19-39BB-4CC5-A539-97EE4DF1BD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F31B55-689E-4006-99EC-751E9315C9D7}"/>
              </a:ext>
            </a:extLst>
          </p:cNvPr>
          <p:cNvSpPr>
            <a:spLocks noGrp="1"/>
          </p:cNvSpPr>
          <p:nvPr>
            <p:ph type="dt" sz="half" idx="10"/>
          </p:nvPr>
        </p:nvSpPr>
        <p:spPr/>
        <p:txBody>
          <a:bodyPr/>
          <a:lstStyle/>
          <a:p>
            <a:fld id="{3D167581-7EDE-4524-ADC4-6F7D3266D586}" type="datetimeFigureOut">
              <a:rPr lang="en-IN" smtClean="0"/>
              <a:t>15-07-2021</a:t>
            </a:fld>
            <a:endParaRPr lang="en-IN"/>
          </a:p>
        </p:txBody>
      </p:sp>
      <p:sp>
        <p:nvSpPr>
          <p:cNvPr id="5" name="Footer Placeholder 4">
            <a:extLst>
              <a:ext uri="{FF2B5EF4-FFF2-40B4-BE49-F238E27FC236}">
                <a16:creationId xmlns:a16="http://schemas.microsoft.com/office/drawing/2014/main" id="{AE92B739-FF1D-4778-9741-F3D2AC233A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1EA8DC-E8C9-4A0D-8239-79F955703702}"/>
              </a:ext>
            </a:extLst>
          </p:cNvPr>
          <p:cNvSpPr>
            <a:spLocks noGrp="1"/>
          </p:cNvSpPr>
          <p:nvPr>
            <p:ph type="sldNum" sz="quarter" idx="12"/>
          </p:nvPr>
        </p:nvSpPr>
        <p:spPr/>
        <p:txBody>
          <a:bodyPr/>
          <a:lstStyle/>
          <a:p>
            <a:fld id="{219EAEC0-D475-4011-8C33-FD4167195332}" type="slidenum">
              <a:rPr lang="en-IN" smtClean="0"/>
              <a:t>‹#›</a:t>
            </a:fld>
            <a:endParaRPr lang="en-IN"/>
          </a:p>
        </p:txBody>
      </p:sp>
    </p:spTree>
    <p:extLst>
      <p:ext uri="{BB962C8B-B14F-4D97-AF65-F5344CB8AC3E}">
        <p14:creationId xmlns:p14="http://schemas.microsoft.com/office/powerpoint/2010/main" val="3911214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3E782B-BD1D-4DDD-A5D1-12F36E01073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3E5684-EBF9-431F-A40D-842B914190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9C9391-D329-428A-828F-89A76B5DD792}"/>
              </a:ext>
            </a:extLst>
          </p:cNvPr>
          <p:cNvSpPr>
            <a:spLocks noGrp="1"/>
          </p:cNvSpPr>
          <p:nvPr>
            <p:ph type="dt" sz="half" idx="10"/>
          </p:nvPr>
        </p:nvSpPr>
        <p:spPr/>
        <p:txBody>
          <a:bodyPr/>
          <a:lstStyle/>
          <a:p>
            <a:fld id="{3D167581-7EDE-4524-ADC4-6F7D3266D586}" type="datetimeFigureOut">
              <a:rPr lang="en-IN" smtClean="0"/>
              <a:t>15-07-2021</a:t>
            </a:fld>
            <a:endParaRPr lang="en-IN"/>
          </a:p>
        </p:txBody>
      </p:sp>
      <p:sp>
        <p:nvSpPr>
          <p:cNvPr id="5" name="Footer Placeholder 4">
            <a:extLst>
              <a:ext uri="{FF2B5EF4-FFF2-40B4-BE49-F238E27FC236}">
                <a16:creationId xmlns:a16="http://schemas.microsoft.com/office/drawing/2014/main" id="{319F7775-9644-4CEC-8CEA-63B8C6358D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80873C-9DBF-403D-BF65-E0C6A3631723}"/>
              </a:ext>
            </a:extLst>
          </p:cNvPr>
          <p:cNvSpPr>
            <a:spLocks noGrp="1"/>
          </p:cNvSpPr>
          <p:nvPr>
            <p:ph type="sldNum" sz="quarter" idx="12"/>
          </p:nvPr>
        </p:nvSpPr>
        <p:spPr/>
        <p:txBody>
          <a:bodyPr/>
          <a:lstStyle/>
          <a:p>
            <a:fld id="{219EAEC0-D475-4011-8C33-FD4167195332}" type="slidenum">
              <a:rPr lang="en-IN" smtClean="0"/>
              <a:t>‹#›</a:t>
            </a:fld>
            <a:endParaRPr lang="en-IN"/>
          </a:p>
        </p:txBody>
      </p:sp>
    </p:spTree>
    <p:extLst>
      <p:ext uri="{BB962C8B-B14F-4D97-AF65-F5344CB8AC3E}">
        <p14:creationId xmlns:p14="http://schemas.microsoft.com/office/powerpoint/2010/main" val="912286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04A87-5F55-481E-82F3-F0B55A50F2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1CCCE6A-0CA5-40D9-AD2F-D2A648F28D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49335F-D026-49E6-B44B-035C14648F29}"/>
              </a:ext>
            </a:extLst>
          </p:cNvPr>
          <p:cNvSpPr>
            <a:spLocks noGrp="1"/>
          </p:cNvSpPr>
          <p:nvPr>
            <p:ph type="dt" sz="half" idx="10"/>
          </p:nvPr>
        </p:nvSpPr>
        <p:spPr/>
        <p:txBody>
          <a:bodyPr/>
          <a:lstStyle/>
          <a:p>
            <a:fld id="{3D167581-7EDE-4524-ADC4-6F7D3266D586}" type="datetimeFigureOut">
              <a:rPr lang="en-IN" smtClean="0"/>
              <a:t>15-07-2021</a:t>
            </a:fld>
            <a:endParaRPr lang="en-IN"/>
          </a:p>
        </p:txBody>
      </p:sp>
      <p:sp>
        <p:nvSpPr>
          <p:cNvPr id="5" name="Footer Placeholder 4">
            <a:extLst>
              <a:ext uri="{FF2B5EF4-FFF2-40B4-BE49-F238E27FC236}">
                <a16:creationId xmlns:a16="http://schemas.microsoft.com/office/drawing/2014/main" id="{C7C96F72-4E62-4A43-9729-A818296073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F0D96C-A03E-4486-B014-973E0EFDF0A3}"/>
              </a:ext>
            </a:extLst>
          </p:cNvPr>
          <p:cNvSpPr>
            <a:spLocks noGrp="1"/>
          </p:cNvSpPr>
          <p:nvPr>
            <p:ph type="sldNum" sz="quarter" idx="12"/>
          </p:nvPr>
        </p:nvSpPr>
        <p:spPr/>
        <p:txBody>
          <a:bodyPr/>
          <a:lstStyle/>
          <a:p>
            <a:fld id="{219EAEC0-D475-4011-8C33-FD4167195332}" type="slidenum">
              <a:rPr lang="en-IN" smtClean="0"/>
              <a:t>‹#›</a:t>
            </a:fld>
            <a:endParaRPr lang="en-IN"/>
          </a:p>
        </p:txBody>
      </p:sp>
    </p:spTree>
    <p:extLst>
      <p:ext uri="{BB962C8B-B14F-4D97-AF65-F5344CB8AC3E}">
        <p14:creationId xmlns:p14="http://schemas.microsoft.com/office/powerpoint/2010/main" val="1598141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3DD37-FD53-4E2B-B39F-363085A17C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93DF9B7-1F47-4924-A826-378009F075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6EEE93-61AD-45CE-A1CC-F722AAEAADD0}"/>
              </a:ext>
            </a:extLst>
          </p:cNvPr>
          <p:cNvSpPr>
            <a:spLocks noGrp="1"/>
          </p:cNvSpPr>
          <p:nvPr>
            <p:ph type="dt" sz="half" idx="10"/>
          </p:nvPr>
        </p:nvSpPr>
        <p:spPr/>
        <p:txBody>
          <a:bodyPr/>
          <a:lstStyle/>
          <a:p>
            <a:fld id="{3D167581-7EDE-4524-ADC4-6F7D3266D586}" type="datetimeFigureOut">
              <a:rPr lang="en-IN" smtClean="0"/>
              <a:t>15-07-2021</a:t>
            </a:fld>
            <a:endParaRPr lang="en-IN"/>
          </a:p>
        </p:txBody>
      </p:sp>
      <p:sp>
        <p:nvSpPr>
          <p:cNvPr id="5" name="Footer Placeholder 4">
            <a:extLst>
              <a:ext uri="{FF2B5EF4-FFF2-40B4-BE49-F238E27FC236}">
                <a16:creationId xmlns:a16="http://schemas.microsoft.com/office/drawing/2014/main" id="{9454A0C0-60CC-49D0-A4B2-C6D65A4FD6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65FCF1-4179-4187-9A8B-5146FDBF85B6}"/>
              </a:ext>
            </a:extLst>
          </p:cNvPr>
          <p:cNvSpPr>
            <a:spLocks noGrp="1"/>
          </p:cNvSpPr>
          <p:nvPr>
            <p:ph type="sldNum" sz="quarter" idx="12"/>
          </p:nvPr>
        </p:nvSpPr>
        <p:spPr/>
        <p:txBody>
          <a:bodyPr/>
          <a:lstStyle/>
          <a:p>
            <a:fld id="{219EAEC0-D475-4011-8C33-FD4167195332}" type="slidenum">
              <a:rPr lang="en-IN" smtClean="0"/>
              <a:t>‹#›</a:t>
            </a:fld>
            <a:endParaRPr lang="en-IN"/>
          </a:p>
        </p:txBody>
      </p:sp>
    </p:spTree>
    <p:extLst>
      <p:ext uri="{BB962C8B-B14F-4D97-AF65-F5344CB8AC3E}">
        <p14:creationId xmlns:p14="http://schemas.microsoft.com/office/powerpoint/2010/main" val="2268030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7AC3A-E51F-4C56-BC40-A36246EEA3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D62F13-1973-4839-B907-A699972C13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8DCD4F3-E536-4ED5-9EC1-C2D87E98E9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BF5C54C-8EC7-4794-BBF5-9C4ED9116729}"/>
              </a:ext>
            </a:extLst>
          </p:cNvPr>
          <p:cNvSpPr>
            <a:spLocks noGrp="1"/>
          </p:cNvSpPr>
          <p:nvPr>
            <p:ph type="dt" sz="half" idx="10"/>
          </p:nvPr>
        </p:nvSpPr>
        <p:spPr/>
        <p:txBody>
          <a:bodyPr/>
          <a:lstStyle/>
          <a:p>
            <a:fld id="{3D167581-7EDE-4524-ADC4-6F7D3266D586}" type="datetimeFigureOut">
              <a:rPr lang="en-IN" smtClean="0"/>
              <a:t>15-07-2021</a:t>
            </a:fld>
            <a:endParaRPr lang="en-IN"/>
          </a:p>
        </p:txBody>
      </p:sp>
      <p:sp>
        <p:nvSpPr>
          <p:cNvPr id="6" name="Footer Placeholder 5">
            <a:extLst>
              <a:ext uri="{FF2B5EF4-FFF2-40B4-BE49-F238E27FC236}">
                <a16:creationId xmlns:a16="http://schemas.microsoft.com/office/drawing/2014/main" id="{79209556-54E0-4A64-A3F1-0B0A1BA695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593547-48EB-4C7A-8773-4245FEE7D1E7}"/>
              </a:ext>
            </a:extLst>
          </p:cNvPr>
          <p:cNvSpPr>
            <a:spLocks noGrp="1"/>
          </p:cNvSpPr>
          <p:nvPr>
            <p:ph type="sldNum" sz="quarter" idx="12"/>
          </p:nvPr>
        </p:nvSpPr>
        <p:spPr/>
        <p:txBody>
          <a:bodyPr/>
          <a:lstStyle/>
          <a:p>
            <a:fld id="{219EAEC0-D475-4011-8C33-FD4167195332}" type="slidenum">
              <a:rPr lang="en-IN" smtClean="0"/>
              <a:t>‹#›</a:t>
            </a:fld>
            <a:endParaRPr lang="en-IN"/>
          </a:p>
        </p:txBody>
      </p:sp>
    </p:spTree>
    <p:extLst>
      <p:ext uri="{BB962C8B-B14F-4D97-AF65-F5344CB8AC3E}">
        <p14:creationId xmlns:p14="http://schemas.microsoft.com/office/powerpoint/2010/main" val="707202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F1BB2-E2E7-4347-B1D1-7059BABA28D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E72BC7-4E1B-43CC-8F4B-19662A1894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B0F653-573F-464F-AC64-4CD8D855C5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8517A2F-C0A5-4A22-A3B1-2A9B7BA557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073DA2-AE13-429B-A13A-4770ABC54D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7CC0ADD-6FD6-4F83-844F-810472C2713A}"/>
              </a:ext>
            </a:extLst>
          </p:cNvPr>
          <p:cNvSpPr>
            <a:spLocks noGrp="1"/>
          </p:cNvSpPr>
          <p:nvPr>
            <p:ph type="dt" sz="half" idx="10"/>
          </p:nvPr>
        </p:nvSpPr>
        <p:spPr/>
        <p:txBody>
          <a:bodyPr/>
          <a:lstStyle/>
          <a:p>
            <a:fld id="{3D167581-7EDE-4524-ADC4-6F7D3266D586}" type="datetimeFigureOut">
              <a:rPr lang="en-IN" smtClean="0"/>
              <a:t>15-07-2021</a:t>
            </a:fld>
            <a:endParaRPr lang="en-IN"/>
          </a:p>
        </p:txBody>
      </p:sp>
      <p:sp>
        <p:nvSpPr>
          <p:cNvPr id="8" name="Footer Placeholder 7">
            <a:extLst>
              <a:ext uri="{FF2B5EF4-FFF2-40B4-BE49-F238E27FC236}">
                <a16:creationId xmlns:a16="http://schemas.microsoft.com/office/drawing/2014/main" id="{FC59CA08-7EE7-4614-84A4-A48E6E4DE4F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B9BBBFC-E6AB-433E-A730-6A1C1BC1B3E8}"/>
              </a:ext>
            </a:extLst>
          </p:cNvPr>
          <p:cNvSpPr>
            <a:spLocks noGrp="1"/>
          </p:cNvSpPr>
          <p:nvPr>
            <p:ph type="sldNum" sz="quarter" idx="12"/>
          </p:nvPr>
        </p:nvSpPr>
        <p:spPr/>
        <p:txBody>
          <a:bodyPr/>
          <a:lstStyle/>
          <a:p>
            <a:fld id="{219EAEC0-D475-4011-8C33-FD4167195332}" type="slidenum">
              <a:rPr lang="en-IN" smtClean="0"/>
              <a:t>‹#›</a:t>
            </a:fld>
            <a:endParaRPr lang="en-IN"/>
          </a:p>
        </p:txBody>
      </p:sp>
    </p:spTree>
    <p:extLst>
      <p:ext uri="{BB962C8B-B14F-4D97-AF65-F5344CB8AC3E}">
        <p14:creationId xmlns:p14="http://schemas.microsoft.com/office/powerpoint/2010/main" val="2519648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9C9C6-346E-4C82-A4E4-E0E043CDEAA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F967454-D43A-4953-A680-FA6036E03E66}"/>
              </a:ext>
            </a:extLst>
          </p:cNvPr>
          <p:cNvSpPr>
            <a:spLocks noGrp="1"/>
          </p:cNvSpPr>
          <p:nvPr>
            <p:ph type="dt" sz="half" idx="10"/>
          </p:nvPr>
        </p:nvSpPr>
        <p:spPr/>
        <p:txBody>
          <a:bodyPr/>
          <a:lstStyle/>
          <a:p>
            <a:fld id="{3D167581-7EDE-4524-ADC4-6F7D3266D586}" type="datetimeFigureOut">
              <a:rPr lang="en-IN" smtClean="0"/>
              <a:t>15-07-2021</a:t>
            </a:fld>
            <a:endParaRPr lang="en-IN"/>
          </a:p>
        </p:txBody>
      </p:sp>
      <p:sp>
        <p:nvSpPr>
          <p:cNvPr id="4" name="Footer Placeholder 3">
            <a:extLst>
              <a:ext uri="{FF2B5EF4-FFF2-40B4-BE49-F238E27FC236}">
                <a16:creationId xmlns:a16="http://schemas.microsoft.com/office/drawing/2014/main" id="{AD43E662-40F2-4427-A26B-AFF6C8B1AA7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8CB5C14-CE03-4537-AAA8-96171AD03DCB}"/>
              </a:ext>
            </a:extLst>
          </p:cNvPr>
          <p:cNvSpPr>
            <a:spLocks noGrp="1"/>
          </p:cNvSpPr>
          <p:nvPr>
            <p:ph type="sldNum" sz="quarter" idx="12"/>
          </p:nvPr>
        </p:nvSpPr>
        <p:spPr/>
        <p:txBody>
          <a:bodyPr/>
          <a:lstStyle/>
          <a:p>
            <a:fld id="{219EAEC0-D475-4011-8C33-FD4167195332}" type="slidenum">
              <a:rPr lang="en-IN" smtClean="0"/>
              <a:t>‹#›</a:t>
            </a:fld>
            <a:endParaRPr lang="en-IN"/>
          </a:p>
        </p:txBody>
      </p:sp>
    </p:spTree>
    <p:extLst>
      <p:ext uri="{BB962C8B-B14F-4D97-AF65-F5344CB8AC3E}">
        <p14:creationId xmlns:p14="http://schemas.microsoft.com/office/powerpoint/2010/main" val="723256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DB2A4A-24DC-4762-B20C-249C5B20158E}"/>
              </a:ext>
            </a:extLst>
          </p:cNvPr>
          <p:cNvSpPr>
            <a:spLocks noGrp="1"/>
          </p:cNvSpPr>
          <p:nvPr>
            <p:ph type="dt" sz="half" idx="10"/>
          </p:nvPr>
        </p:nvSpPr>
        <p:spPr/>
        <p:txBody>
          <a:bodyPr/>
          <a:lstStyle/>
          <a:p>
            <a:fld id="{3D167581-7EDE-4524-ADC4-6F7D3266D586}" type="datetimeFigureOut">
              <a:rPr lang="en-IN" smtClean="0"/>
              <a:t>15-07-2021</a:t>
            </a:fld>
            <a:endParaRPr lang="en-IN"/>
          </a:p>
        </p:txBody>
      </p:sp>
      <p:sp>
        <p:nvSpPr>
          <p:cNvPr id="3" name="Footer Placeholder 2">
            <a:extLst>
              <a:ext uri="{FF2B5EF4-FFF2-40B4-BE49-F238E27FC236}">
                <a16:creationId xmlns:a16="http://schemas.microsoft.com/office/drawing/2014/main" id="{B858278F-39C2-4DFA-9218-8AA524D12F0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2597E2E-388A-45D0-88D7-9FEAB01E89AC}"/>
              </a:ext>
            </a:extLst>
          </p:cNvPr>
          <p:cNvSpPr>
            <a:spLocks noGrp="1"/>
          </p:cNvSpPr>
          <p:nvPr>
            <p:ph type="sldNum" sz="quarter" idx="12"/>
          </p:nvPr>
        </p:nvSpPr>
        <p:spPr/>
        <p:txBody>
          <a:bodyPr/>
          <a:lstStyle/>
          <a:p>
            <a:fld id="{219EAEC0-D475-4011-8C33-FD4167195332}" type="slidenum">
              <a:rPr lang="en-IN" smtClean="0"/>
              <a:t>‹#›</a:t>
            </a:fld>
            <a:endParaRPr lang="en-IN"/>
          </a:p>
        </p:txBody>
      </p:sp>
    </p:spTree>
    <p:extLst>
      <p:ext uri="{BB962C8B-B14F-4D97-AF65-F5344CB8AC3E}">
        <p14:creationId xmlns:p14="http://schemas.microsoft.com/office/powerpoint/2010/main" val="4196964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57918-D85A-422E-8EB7-D2818B7BCD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0A8DE44-CBD2-46F2-B9D8-0D480EF5BD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83A089-8A6B-4E8D-B62C-BFA3635FD2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F4F0B7-3509-422D-9CCC-B8C489930531}"/>
              </a:ext>
            </a:extLst>
          </p:cNvPr>
          <p:cNvSpPr>
            <a:spLocks noGrp="1"/>
          </p:cNvSpPr>
          <p:nvPr>
            <p:ph type="dt" sz="half" idx="10"/>
          </p:nvPr>
        </p:nvSpPr>
        <p:spPr/>
        <p:txBody>
          <a:bodyPr/>
          <a:lstStyle/>
          <a:p>
            <a:fld id="{3D167581-7EDE-4524-ADC4-6F7D3266D586}" type="datetimeFigureOut">
              <a:rPr lang="en-IN" smtClean="0"/>
              <a:t>15-07-2021</a:t>
            </a:fld>
            <a:endParaRPr lang="en-IN"/>
          </a:p>
        </p:txBody>
      </p:sp>
      <p:sp>
        <p:nvSpPr>
          <p:cNvPr id="6" name="Footer Placeholder 5">
            <a:extLst>
              <a:ext uri="{FF2B5EF4-FFF2-40B4-BE49-F238E27FC236}">
                <a16:creationId xmlns:a16="http://schemas.microsoft.com/office/drawing/2014/main" id="{77644C98-2526-42CB-A6A8-A8AE9E26E7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5650E5-2C1A-4005-846C-BC2019631E2B}"/>
              </a:ext>
            </a:extLst>
          </p:cNvPr>
          <p:cNvSpPr>
            <a:spLocks noGrp="1"/>
          </p:cNvSpPr>
          <p:nvPr>
            <p:ph type="sldNum" sz="quarter" idx="12"/>
          </p:nvPr>
        </p:nvSpPr>
        <p:spPr/>
        <p:txBody>
          <a:bodyPr/>
          <a:lstStyle/>
          <a:p>
            <a:fld id="{219EAEC0-D475-4011-8C33-FD4167195332}" type="slidenum">
              <a:rPr lang="en-IN" smtClean="0"/>
              <a:t>‹#›</a:t>
            </a:fld>
            <a:endParaRPr lang="en-IN"/>
          </a:p>
        </p:txBody>
      </p:sp>
    </p:spTree>
    <p:extLst>
      <p:ext uri="{BB962C8B-B14F-4D97-AF65-F5344CB8AC3E}">
        <p14:creationId xmlns:p14="http://schemas.microsoft.com/office/powerpoint/2010/main" val="1888521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4E5D6-7866-4621-B33C-06AE84B21A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4ECF52B-9539-4631-9AEF-477C5CAA33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8F67CC4-4089-42BE-9A8A-6E6B11CCBD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439DC3-B6F3-44EE-9771-03FDAEDFD8FA}"/>
              </a:ext>
            </a:extLst>
          </p:cNvPr>
          <p:cNvSpPr>
            <a:spLocks noGrp="1"/>
          </p:cNvSpPr>
          <p:nvPr>
            <p:ph type="dt" sz="half" idx="10"/>
          </p:nvPr>
        </p:nvSpPr>
        <p:spPr/>
        <p:txBody>
          <a:bodyPr/>
          <a:lstStyle/>
          <a:p>
            <a:fld id="{3D167581-7EDE-4524-ADC4-6F7D3266D586}" type="datetimeFigureOut">
              <a:rPr lang="en-IN" smtClean="0"/>
              <a:t>15-07-2021</a:t>
            </a:fld>
            <a:endParaRPr lang="en-IN"/>
          </a:p>
        </p:txBody>
      </p:sp>
      <p:sp>
        <p:nvSpPr>
          <p:cNvPr id="6" name="Footer Placeholder 5">
            <a:extLst>
              <a:ext uri="{FF2B5EF4-FFF2-40B4-BE49-F238E27FC236}">
                <a16:creationId xmlns:a16="http://schemas.microsoft.com/office/drawing/2014/main" id="{7F7C2860-89F1-45E8-AAF6-E407559EE2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372958-7220-4C1F-A2F3-DB7B34B7165B}"/>
              </a:ext>
            </a:extLst>
          </p:cNvPr>
          <p:cNvSpPr>
            <a:spLocks noGrp="1"/>
          </p:cNvSpPr>
          <p:nvPr>
            <p:ph type="sldNum" sz="quarter" idx="12"/>
          </p:nvPr>
        </p:nvSpPr>
        <p:spPr/>
        <p:txBody>
          <a:bodyPr/>
          <a:lstStyle/>
          <a:p>
            <a:fld id="{219EAEC0-D475-4011-8C33-FD4167195332}" type="slidenum">
              <a:rPr lang="en-IN" smtClean="0"/>
              <a:t>‹#›</a:t>
            </a:fld>
            <a:endParaRPr lang="en-IN"/>
          </a:p>
        </p:txBody>
      </p:sp>
    </p:spTree>
    <p:extLst>
      <p:ext uri="{BB962C8B-B14F-4D97-AF65-F5344CB8AC3E}">
        <p14:creationId xmlns:p14="http://schemas.microsoft.com/office/powerpoint/2010/main" val="3000147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8607F2-AF5B-4CF9-B51E-7963C8D6C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ADB4D15-22CD-46E3-8BD3-086747F6F6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8A368E-E3C6-4C49-9DC9-28ED64449A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167581-7EDE-4524-ADC4-6F7D3266D586}" type="datetimeFigureOut">
              <a:rPr lang="en-IN" smtClean="0"/>
              <a:t>15-07-2021</a:t>
            </a:fld>
            <a:endParaRPr lang="en-IN"/>
          </a:p>
        </p:txBody>
      </p:sp>
      <p:sp>
        <p:nvSpPr>
          <p:cNvPr id="5" name="Footer Placeholder 4">
            <a:extLst>
              <a:ext uri="{FF2B5EF4-FFF2-40B4-BE49-F238E27FC236}">
                <a16:creationId xmlns:a16="http://schemas.microsoft.com/office/drawing/2014/main" id="{916AACF4-65E7-42B4-BC69-D7ADED132D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623A8BA-11C2-42C6-BA66-BC3CEB895E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9EAEC0-D475-4011-8C33-FD4167195332}" type="slidenum">
              <a:rPr lang="en-IN" smtClean="0"/>
              <a:t>‹#›</a:t>
            </a:fld>
            <a:endParaRPr lang="en-IN"/>
          </a:p>
        </p:txBody>
      </p:sp>
    </p:spTree>
    <p:extLst>
      <p:ext uri="{BB962C8B-B14F-4D97-AF65-F5344CB8AC3E}">
        <p14:creationId xmlns:p14="http://schemas.microsoft.com/office/powerpoint/2010/main" val="4103393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BDD72D-C856-4976-9F1C-C0838F1E4469}"/>
              </a:ext>
            </a:extLst>
          </p:cNvPr>
          <p:cNvSpPr txBox="1"/>
          <p:nvPr/>
        </p:nvSpPr>
        <p:spPr>
          <a:xfrm>
            <a:off x="2175163" y="1717212"/>
            <a:ext cx="8035638" cy="2369880"/>
          </a:xfrm>
          <a:prstGeom prst="rect">
            <a:avLst/>
          </a:prstGeom>
          <a:noFill/>
        </p:spPr>
        <p:txBody>
          <a:bodyPr wrap="square" rtlCol="0">
            <a:spAutoFit/>
          </a:bodyPr>
          <a:lstStyle/>
          <a:p>
            <a:r>
              <a:rPr lang="en-US" sz="8000" b="1" dirty="0"/>
              <a:t>SPEND ANALYTICS</a:t>
            </a:r>
          </a:p>
          <a:p>
            <a:pPr algn="ctr"/>
            <a:r>
              <a:rPr lang="en-US" sz="3200" b="1" dirty="0"/>
              <a:t>KPMG Capstone project -1</a:t>
            </a:r>
          </a:p>
          <a:p>
            <a:endParaRPr lang="en-US" b="1" dirty="0"/>
          </a:p>
          <a:p>
            <a:endParaRPr lang="en-IN" dirty="0"/>
          </a:p>
        </p:txBody>
      </p:sp>
      <p:sp>
        <p:nvSpPr>
          <p:cNvPr id="3" name="TextBox 2">
            <a:extLst>
              <a:ext uri="{FF2B5EF4-FFF2-40B4-BE49-F238E27FC236}">
                <a16:creationId xmlns:a16="http://schemas.microsoft.com/office/drawing/2014/main" id="{CFC2CA58-B1B3-43EB-B3B1-74F91359B5D6}"/>
              </a:ext>
            </a:extLst>
          </p:cNvPr>
          <p:cNvSpPr txBox="1"/>
          <p:nvPr/>
        </p:nvSpPr>
        <p:spPr>
          <a:xfrm>
            <a:off x="8797638" y="4540471"/>
            <a:ext cx="3131127" cy="1661993"/>
          </a:xfrm>
          <a:prstGeom prst="rect">
            <a:avLst/>
          </a:prstGeom>
          <a:noFill/>
        </p:spPr>
        <p:txBody>
          <a:bodyPr wrap="square" rtlCol="0">
            <a:spAutoFit/>
          </a:bodyPr>
          <a:lstStyle/>
          <a:p>
            <a:pPr algn="ctr">
              <a:lnSpc>
                <a:spcPct val="150000"/>
              </a:lnSpc>
            </a:pPr>
            <a:r>
              <a:rPr lang="en-US" sz="2800" b="1" dirty="0"/>
              <a:t>Done by,</a:t>
            </a:r>
          </a:p>
          <a:p>
            <a:pPr algn="ctr"/>
            <a:r>
              <a:rPr lang="en-US" sz="2400" b="1" dirty="0"/>
              <a:t>Ishwarya M</a:t>
            </a:r>
          </a:p>
          <a:p>
            <a:endParaRPr lang="en-US" dirty="0"/>
          </a:p>
          <a:p>
            <a:endParaRPr lang="en-IN" dirty="0"/>
          </a:p>
        </p:txBody>
      </p:sp>
    </p:spTree>
    <p:extLst>
      <p:ext uri="{BB962C8B-B14F-4D97-AF65-F5344CB8AC3E}">
        <p14:creationId xmlns:p14="http://schemas.microsoft.com/office/powerpoint/2010/main" val="3278617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80" y="309910"/>
            <a:ext cx="3737956" cy="660314"/>
          </a:xfrm>
        </p:spPr>
        <p:txBody>
          <a:bodyPr>
            <a:normAutofit fontScale="90000"/>
          </a:bodyPr>
          <a:lstStyle/>
          <a:p>
            <a:r>
              <a:rPr lang="en-US" b="1" dirty="0">
                <a:latin typeface="Bahnschrift Condensed" panose="020B0502040204020203" pitchFamily="34" charset="0"/>
                <a:cs typeface="Times New Roman" panose="02020603050405020304" pitchFamily="18" charset="0"/>
              </a:rPr>
              <a:t>Day wise Analysis</a:t>
            </a:r>
            <a:endParaRPr lang="en-US" dirty="0"/>
          </a:p>
        </p:txBody>
      </p:sp>
      <p:sp>
        <p:nvSpPr>
          <p:cNvPr id="3" name="Content Placeholder 2"/>
          <p:cNvSpPr>
            <a:spLocks noGrp="1"/>
          </p:cNvSpPr>
          <p:nvPr>
            <p:ph idx="1"/>
          </p:nvPr>
        </p:nvSpPr>
        <p:spPr>
          <a:xfrm>
            <a:off x="640080" y="970224"/>
            <a:ext cx="10911840" cy="2128617"/>
          </a:xfrm>
        </p:spPr>
        <p:txBody>
          <a:bodyPr>
            <a:noAutofit/>
          </a:bodyPr>
          <a:lstStyle/>
          <a:p>
            <a:pPr algn="just"/>
            <a:r>
              <a:rPr lang="en-US" sz="2200" dirty="0"/>
              <a:t>Further drill down day wise helps to view the spike in purchase since 1</a:t>
            </a:r>
            <a:r>
              <a:rPr lang="en-US" sz="2200" baseline="30000" dirty="0"/>
              <a:t>st</a:t>
            </a:r>
            <a:r>
              <a:rPr lang="en-US" sz="2200" dirty="0"/>
              <a:t> October 2018 till 31</a:t>
            </a:r>
            <a:r>
              <a:rPr lang="en-US" sz="2200" baseline="30000" dirty="0"/>
              <a:t>st</a:t>
            </a:r>
            <a:r>
              <a:rPr lang="en-US" sz="2200" dirty="0"/>
              <a:t> March 2019 and the highest number of Purchase Order were raised on 4</a:t>
            </a:r>
            <a:r>
              <a:rPr lang="en-US" sz="2200" baseline="30000" dirty="0"/>
              <a:t>th</a:t>
            </a:r>
            <a:r>
              <a:rPr lang="en-US" sz="2200" dirty="0"/>
              <a:t> November 2018 with a count of 1927. </a:t>
            </a:r>
          </a:p>
          <a:p>
            <a:pPr algn="just"/>
            <a:r>
              <a:rPr lang="en-US" sz="2200" dirty="0"/>
              <a:t>Net price of few products like Soya Bean, Soya Bean (A), Soya Bean(MP), Soya Crude Oil are on the higher side, though the number of Purchase order raised was less the Gross Value has seen a spike. </a:t>
            </a:r>
          </a:p>
          <a:p>
            <a:pPr algn="just"/>
            <a:endParaRPr lang="en-US" sz="2200" dirty="0"/>
          </a:p>
          <a:p>
            <a:pPr algn="just"/>
            <a:endParaRPr lang="en-IN" sz="2200" dirty="0"/>
          </a:p>
          <a:p>
            <a:pPr marL="0" indent="0" algn="just">
              <a:buNone/>
            </a:pPr>
            <a:endParaRPr lang="en-US" sz="2200" dirty="0"/>
          </a:p>
        </p:txBody>
      </p:sp>
      <p:pic>
        <p:nvPicPr>
          <p:cNvPr id="4" name="Picture 3"/>
          <p:cNvPicPr>
            <a:picLocks noChangeAspect="1"/>
          </p:cNvPicPr>
          <p:nvPr/>
        </p:nvPicPr>
        <p:blipFill>
          <a:blip r:embed="rId2"/>
          <a:stretch>
            <a:fillRect/>
          </a:stretch>
        </p:blipFill>
        <p:spPr>
          <a:xfrm>
            <a:off x="900546" y="3098842"/>
            <a:ext cx="10166996" cy="3759158"/>
          </a:xfrm>
          <a:prstGeom prst="rect">
            <a:avLst/>
          </a:prstGeom>
        </p:spPr>
      </p:pic>
    </p:spTree>
    <p:extLst>
      <p:ext uri="{BB962C8B-B14F-4D97-AF65-F5344CB8AC3E}">
        <p14:creationId xmlns:p14="http://schemas.microsoft.com/office/powerpoint/2010/main" val="359274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C732A-04A8-44AB-A76B-25E5919B994C}"/>
              </a:ext>
            </a:extLst>
          </p:cNvPr>
          <p:cNvSpPr>
            <a:spLocks noGrp="1"/>
          </p:cNvSpPr>
          <p:nvPr>
            <p:ph type="title"/>
          </p:nvPr>
        </p:nvSpPr>
        <p:spPr>
          <a:xfrm>
            <a:off x="587829" y="365126"/>
            <a:ext cx="10765971" cy="601525"/>
          </a:xfrm>
        </p:spPr>
        <p:txBody>
          <a:bodyPr>
            <a:normAutofit fontScale="90000"/>
          </a:bodyPr>
          <a:lstStyle/>
          <a:p>
            <a:r>
              <a:rPr lang="en-US" b="1" dirty="0">
                <a:latin typeface="Bahnschrift Condensed" panose="020B0502040204020203" pitchFamily="34" charset="0"/>
                <a:cs typeface="Times New Roman" panose="02020603050405020304" pitchFamily="18" charset="0"/>
              </a:rPr>
              <a:t>Purchase location and Material group Analysis</a:t>
            </a:r>
            <a:endParaRPr lang="en-IN" dirty="0"/>
          </a:p>
        </p:txBody>
      </p:sp>
      <p:sp>
        <p:nvSpPr>
          <p:cNvPr id="3" name="Content Placeholder 2">
            <a:extLst>
              <a:ext uri="{FF2B5EF4-FFF2-40B4-BE49-F238E27FC236}">
                <a16:creationId xmlns:a16="http://schemas.microsoft.com/office/drawing/2014/main" id="{A90BBC56-9793-4D3C-BBA3-B02E6EDC94D2}"/>
              </a:ext>
            </a:extLst>
          </p:cNvPr>
          <p:cNvSpPr>
            <a:spLocks noGrp="1"/>
          </p:cNvSpPr>
          <p:nvPr>
            <p:ph idx="1"/>
          </p:nvPr>
        </p:nvSpPr>
        <p:spPr>
          <a:xfrm>
            <a:off x="394855" y="992777"/>
            <a:ext cx="10515600" cy="1201126"/>
          </a:xfrm>
        </p:spPr>
        <p:txBody>
          <a:bodyPr>
            <a:noAutofit/>
          </a:bodyPr>
          <a:lstStyle/>
          <a:p>
            <a:pPr lvl="1"/>
            <a:r>
              <a:rPr lang="en-US" dirty="0"/>
              <a:t>Purchases were made by different sub locations of COCD -4500,7860,9000.</a:t>
            </a:r>
          </a:p>
          <a:p>
            <a:pPr lvl="1"/>
            <a:r>
              <a:rPr lang="en-US" dirty="0"/>
              <a:t>Products /Items purchased falls under 4 Material Group (1500,2003,2007 &amp; 2211)</a:t>
            </a:r>
          </a:p>
          <a:p>
            <a:pPr marL="1371600" lvl="3" indent="0">
              <a:buNone/>
            </a:pPr>
            <a:endParaRPr lang="en-IN" sz="2400" dirty="0"/>
          </a:p>
        </p:txBody>
      </p:sp>
      <p:pic>
        <p:nvPicPr>
          <p:cNvPr id="4" name="Picture 3"/>
          <p:cNvPicPr>
            <a:picLocks noChangeAspect="1"/>
          </p:cNvPicPr>
          <p:nvPr/>
        </p:nvPicPr>
        <p:blipFill>
          <a:blip r:embed="rId2"/>
          <a:stretch>
            <a:fillRect/>
          </a:stretch>
        </p:blipFill>
        <p:spPr>
          <a:xfrm>
            <a:off x="985818" y="2193903"/>
            <a:ext cx="4505954" cy="4298971"/>
          </a:xfrm>
          <a:prstGeom prst="rect">
            <a:avLst/>
          </a:prstGeom>
        </p:spPr>
      </p:pic>
      <p:pic>
        <p:nvPicPr>
          <p:cNvPr id="5" name="Picture 4"/>
          <p:cNvPicPr>
            <a:picLocks noChangeAspect="1"/>
          </p:cNvPicPr>
          <p:nvPr/>
        </p:nvPicPr>
        <p:blipFill>
          <a:blip r:embed="rId3"/>
          <a:stretch>
            <a:fillRect/>
          </a:stretch>
        </p:blipFill>
        <p:spPr>
          <a:xfrm>
            <a:off x="5909543" y="2273571"/>
            <a:ext cx="5296639" cy="4219303"/>
          </a:xfrm>
          <a:prstGeom prst="rect">
            <a:avLst/>
          </a:prstGeom>
        </p:spPr>
      </p:pic>
    </p:spTree>
    <p:extLst>
      <p:ext uri="{BB962C8B-B14F-4D97-AF65-F5344CB8AC3E}">
        <p14:creationId xmlns:p14="http://schemas.microsoft.com/office/powerpoint/2010/main" val="3482200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049" y="275926"/>
            <a:ext cx="10792097" cy="745218"/>
          </a:xfrm>
        </p:spPr>
        <p:txBody>
          <a:bodyPr/>
          <a:lstStyle/>
          <a:p>
            <a:r>
              <a:rPr lang="en-US" b="1" dirty="0">
                <a:latin typeface="Bahnschrift Condensed" panose="020B0502040204020203" pitchFamily="34" charset="0"/>
                <a:cs typeface="Times New Roman" panose="02020603050405020304" pitchFamily="18" charset="0"/>
              </a:rPr>
              <a:t>Net Price Trend for Top 5 Products</a:t>
            </a:r>
            <a:endParaRPr lang="en-US" dirty="0"/>
          </a:p>
        </p:txBody>
      </p:sp>
      <p:sp>
        <p:nvSpPr>
          <p:cNvPr id="4" name="Rectangle 3"/>
          <p:cNvSpPr/>
          <p:nvPr/>
        </p:nvSpPr>
        <p:spPr>
          <a:xfrm>
            <a:off x="524691" y="1021144"/>
            <a:ext cx="11142617" cy="1154162"/>
          </a:xfrm>
          <a:prstGeom prst="rect">
            <a:avLst/>
          </a:prstGeom>
        </p:spPr>
        <p:txBody>
          <a:bodyPr wrap="square">
            <a:spAutoFit/>
          </a:bodyPr>
          <a:lstStyle/>
          <a:p>
            <a:pPr algn="just"/>
            <a:r>
              <a:rPr lang="en-US" sz="2300" dirty="0"/>
              <a:t>Net price were calculated for Top 25 product / item, to see the trend of the net price. However due to volume of data, only Top 5 product / Item were chosen to visualize net price pattern and forecasting since those items give highest contribution to the Gross value..</a:t>
            </a:r>
          </a:p>
        </p:txBody>
      </p:sp>
      <p:sp>
        <p:nvSpPr>
          <p:cNvPr id="6" name="TextBox 5">
            <a:extLst>
              <a:ext uri="{FF2B5EF4-FFF2-40B4-BE49-F238E27FC236}">
                <a16:creationId xmlns:a16="http://schemas.microsoft.com/office/drawing/2014/main" id="{21F7CF01-D004-46FF-84B5-2A86B080C118}"/>
              </a:ext>
            </a:extLst>
          </p:cNvPr>
          <p:cNvSpPr txBox="1"/>
          <p:nvPr/>
        </p:nvSpPr>
        <p:spPr>
          <a:xfrm>
            <a:off x="524691" y="2165309"/>
            <a:ext cx="597527" cy="707886"/>
          </a:xfrm>
          <a:prstGeom prst="rect">
            <a:avLst/>
          </a:prstGeom>
          <a:noFill/>
        </p:spPr>
        <p:txBody>
          <a:bodyPr wrap="square" rtlCol="0">
            <a:spAutoFit/>
          </a:bodyPr>
          <a:lstStyle/>
          <a:p>
            <a:r>
              <a:rPr lang="en-US" sz="4000" b="1" dirty="0"/>
              <a:t>1.</a:t>
            </a:r>
            <a:endParaRPr lang="en-IN" sz="4000" b="1" dirty="0"/>
          </a:p>
        </p:txBody>
      </p:sp>
      <p:pic>
        <p:nvPicPr>
          <p:cNvPr id="7" name="Picture 6">
            <a:extLst>
              <a:ext uri="{FF2B5EF4-FFF2-40B4-BE49-F238E27FC236}">
                <a16:creationId xmlns:a16="http://schemas.microsoft.com/office/drawing/2014/main" id="{B8DB48B5-9CDF-49AC-AACC-530A7D215407}"/>
              </a:ext>
            </a:extLst>
          </p:cNvPr>
          <p:cNvPicPr>
            <a:picLocks noChangeAspect="1"/>
          </p:cNvPicPr>
          <p:nvPr/>
        </p:nvPicPr>
        <p:blipFill>
          <a:blip r:embed="rId2"/>
          <a:stretch>
            <a:fillRect/>
          </a:stretch>
        </p:blipFill>
        <p:spPr>
          <a:xfrm>
            <a:off x="1514696" y="2441235"/>
            <a:ext cx="8740848" cy="4416765"/>
          </a:xfrm>
          <a:prstGeom prst="rect">
            <a:avLst/>
          </a:prstGeom>
        </p:spPr>
      </p:pic>
    </p:spTree>
    <p:extLst>
      <p:ext uri="{BB962C8B-B14F-4D97-AF65-F5344CB8AC3E}">
        <p14:creationId xmlns:p14="http://schemas.microsoft.com/office/powerpoint/2010/main" val="2484899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ABE7E1-1314-48E1-A196-C0EC682A8D79}"/>
              </a:ext>
            </a:extLst>
          </p:cNvPr>
          <p:cNvSpPr txBox="1"/>
          <p:nvPr/>
        </p:nvSpPr>
        <p:spPr>
          <a:xfrm>
            <a:off x="284475" y="372769"/>
            <a:ext cx="597527" cy="707886"/>
          </a:xfrm>
          <a:prstGeom prst="rect">
            <a:avLst/>
          </a:prstGeom>
          <a:noFill/>
        </p:spPr>
        <p:txBody>
          <a:bodyPr wrap="square" rtlCol="0">
            <a:spAutoFit/>
          </a:bodyPr>
          <a:lstStyle/>
          <a:p>
            <a:r>
              <a:rPr lang="en-US" sz="4000" b="1" dirty="0"/>
              <a:t>2.</a:t>
            </a:r>
            <a:endParaRPr lang="en-IN" sz="4000" b="1" dirty="0"/>
          </a:p>
        </p:txBody>
      </p:sp>
      <p:pic>
        <p:nvPicPr>
          <p:cNvPr id="5" name="Picture 4">
            <a:extLst>
              <a:ext uri="{FF2B5EF4-FFF2-40B4-BE49-F238E27FC236}">
                <a16:creationId xmlns:a16="http://schemas.microsoft.com/office/drawing/2014/main" id="{189E33F1-96F2-423F-8A46-0FB365683C98}"/>
              </a:ext>
            </a:extLst>
          </p:cNvPr>
          <p:cNvPicPr>
            <a:picLocks noChangeAspect="1"/>
          </p:cNvPicPr>
          <p:nvPr/>
        </p:nvPicPr>
        <p:blipFill>
          <a:blip r:embed="rId2"/>
          <a:stretch>
            <a:fillRect/>
          </a:stretch>
        </p:blipFill>
        <p:spPr>
          <a:xfrm>
            <a:off x="1138993" y="928256"/>
            <a:ext cx="9914014" cy="5580548"/>
          </a:xfrm>
          <a:prstGeom prst="rect">
            <a:avLst/>
          </a:prstGeom>
        </p:spPr>
      </p:pic>
    </p:spTree>
    <p:extLst>
      <p:ext uri="{BB962C8B-B14F-4D97-AF65-F5344CB8AC3E}">
        <p14:creationId xmlns:p14="http://schemas.microsoft.com/office/powerpoint/2010/main" val="1422748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E4394B-DE41-4A4B-BDBD-195FE90CD1D5}"/>
              </a:ext>
            </a:extLst>
          </p:cNvPr>
          <p:cNvSpPr txBox="1"/>
          <p:nvPr/>
        </p:nvSpPr>
        <p:spPr>
          <a:xfrm>
            <a:off x="284475" y="372769"/>
            <a:ext cx="597527" cy="707886"/>
          </a:xfrm>
          <a:prstGeom prst="rect">
            <a:avLst/>
          </a:prstGeom>
          <a:noFill/>
        </p:spPr>
        <p:txBody>
          <a:bodyPr wrap="square" rtlCol="0">
            <a:spAutoFit/>
          </a:bodyPr>
          <a:lstStyle/>
          <a:p>
            <a:r>
              <a:rPr lang="en-US" sz="4000" b="1" dirty="0"/>
              <a:t>3.</a:t>
            </a:r>
            <a:endParaRPr lang="en-IN" sz="4000" b="1" dirty="0"/>
          </a:p>
        </p:txBody>
      </p:sp>
      <p:pic>
        <p:nvPicPr>
          <p:cNvPr id="5" name="Picture 4">
            <a:extLst>
              <a:ext uri="{FF2B5EF4-FFF2-40B4-BE49-F238E27FC236}">
                <a16:creationId xmlns:a16="http://schemas.microsoft.com/office/drawing/2014/main" id="{4C52DC7C-2139-460F-A50B-4B2A7EA1162C}"/>
              </a:ext>
            </a:extLst>
          </p:cNvPr>
          <p:cNvPicPr>
            <a:picLocks noChangeAspect="1"/>
          </p:cNvPicPr>
          <p:nvPr/>
        </p:nvPicPr>
        <p:blipFill>
          <a:blip r:embed="rId2"/>
          <a:stretch>
            <a:fillRect/>
          </a:stretch>
        </p:blipFill>
        <p:spPr>
          <a:xfrm>
            <a:off x="754677" y="1240972"/>
            <a:ext cx="10322626" cy="5269016"/>
          </a:xfrm>
          <a:prstGeom prst="rect">
            <a:avLst/>
          </a:prstGeom>
        </p:spPr>
      </p:pic>
    </p:spTree>
    <p:extLst>
      <p:ext uri="{BB962C8B-B14F-4D97-AF65-F5344CB8AC3E}">
        <p14:creationId xmlns:p14="http://schemas.microsoft.com/office/powerpoint/2010/main" val="1203433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FF02F7-5AE7-42AA-8D44-9461A46ACB21}"/>
              </a:ext>
            </a:extLst>
          </p:cNvPr>
          <p:cNvSpPr txBox="1"/>
          <p:nvPr/>
        </p:nvSpPr>
        <p:spPr>
          <a:xfrm>
            <a:off x="284475" y="372769"/>
            <a:ext cx="597527" cy="707886"/>
          </a:xfrm>
          <a:prstGeom prst="rect">
            <a:avLst/>
          </a:prstGeom>
          <a:noFill/>
        </p:spPr>
        <p:txBody>
          <a:bodyPr wrap="square" rtlCol="0">
            <a:spAutoFit/>
          </a:bodyPr>
          <a:lstStyle/>
          <a:p>
            <a:r>
              <a:rPr lang="en-US" sz="4000" b="1" dirty="0"/>
              <a:t>4.</a:t>
            </a:r>
            <a:endParaRPr lang="en-IN" sz="4000" b="1" dirty="0"/>
          </a:p>
        </p:txBody>
      </p:sp>
      <p:pic>
        <p:nvPicPr>
          <p:cNvPr id="4" name="Picture 3">
            <a:extLst>
              <a:ext uri="{FF2B5EF4-FFF2-40B4-BE49-F238E27FC236}">
                <a16:creationId xmlns:a16="http://schemas.microsoft.com/office/drawing/2014/main" id="{77C00537-7BB8-4A45-8A97-52AE412F2D34}"/>
              </a:ext>
            </a:extLst>
          </p:cNvPr>
          <p:cNvPicPr>
            <a:picLocks noChangeAspect="1"/>
          </p:cNvPicPr>
          <p:nvPr/>
        </p:nvPicPr>
        <p:blipFill>
          <a:blip r:embed="rId2"/>
          <a:stretch>
            <a:fillRect/>
          </a:stretch>
        </p:blipFill>
        <p:spPr>
          <a:xfrm>
            <a:off x="790471" y="1031966"/>
            <a:ext cx="10926912" cy="5571913"/>
          </a:xfrm>
          <a:prstGeom prst="rect">
            <a:avLst/>
          </a:prstGeom>
        </p:spPr>
      </p:pic>
    </p:spTree>
    <p:extLst>
      <p:ext uri="{BB962C8B-B14F-4D97-AF65-F5344CB8AC3E}">
        <p14:creationId xmlns:p14="http://schemas.microsoft.com/office/powerpoint/2010/main" val="2675336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46A911-0DF9-4074-83AA-A7D10339A70C}"/>
              </a:ext>
            </a:extLst>
          </p:cNvPr>
          <p:cNvSpPr txBox="1"/>
          <p:nvPr/>
        </p:nvSpPr>
        <p:spPr>
          <a:xfrm>
            <a:off x="284475" y="372769"/>
            <a:ext cx="597527" cy="707886"/>
          </a:xfrm>
          <a:prstGeom prst="rect">
            <a:avLst/>
          </a:prstGeom>
          <a:noFill/>
        </p:spPr>
        <p:txBody>
          <a:bodyPr wrap="square" rtlCol="0">
            <a:spAutoFit/>
          </a:bodyPr>
          <a:lstStyle/>
          <a:p>
            <a:r>
              <a:rPr lang="en-US" sz="4000" b="1" dirty="0"/>
              <a:t>5.</a:t>
            </a:r>
            <a:endParaRPr lang="en-IN" sz="4000" b="1" dirty="0"/>
          </a:p>
        </p:txBody>
      </p:sp>
      <p:pic>
        <p:nvPicPr>
          <p:cNvPr id="4" name="Picture 3">
            <a:extLst>
              <a:ext uri="{FF2B5EF4-FFF2-40B4-BE49-F238E27FC236}">
                <a16:creationId xmlns:a16="http://schemas.microsoft.com/office/drawing/2014/main" id="{DF0BCE14-9AE1-4032-92A3-B4403BC9C477}"/>
              </a:ext>
            </a:extLst>
          </p:cNvPr>
          <p:cNvPicPr>
            <a:picLocks noChangeAspect="1"/>
          </p:cNvPicPr>
          <p:nvPr/>
        </p:nvPicPr>
        <p:blipFill>
          <a:blip r:embed="rId2"/>
          <a:stretch>
            <a:fillRect/>
          </a:stretch>
        </p:blipFill>
        <p:spPr>
          <a:xfrm>
            <a:off x="836876" y="1097280"/>
            <a:ext cx="10854381" cy="5368755"/>
          </a:xfrm>
          <a:prstGeom prst="rect">
            <a:avLst/>
          </a:prstGeom>
        </p:spPr>
      </p:pic>
    </p:spTree>
    <p:extLst>
      <p:ext uri="{BB962C8B-B14F-4D97-AF65-F5344CB8AC3E}">
        <p14:creationId xmlns:p14="http://schemas.microsoft.com/office/powerpoint/2010/main" val="66538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8F16E50-377A-4F97-97F4-4C5D40E4A5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3842" y="2225841"/>
            <a:ext cx="10889673" cy="4408678"/>
          </a:xfrm>
          <a:prstGeom prst="rect">
            <a:avLst/>
          </a:prstGeom>
        </p:spPr>
      </p:pic>
      <p:sp>
        <p:nvSpPr>
          <p:cNvPr id="4" name="TextBox 3">
            <a:extLst>
              <a:ext uri="{FF2B5EF4-FFF2-40B4-BE49-F238E27FC236}">
                <a16:creationId xmlns:a16="http://schemas.microsoft.com/office/drawing/2014/main" id="{44E2301A-56FA-4377-BCB4-93D2F2F05BE9}"/>
              </a:ext>
            </a:extLst>
          </p:cNvPr>
          <p:cNvSpPr txBox="1"/>
          <p:nvPr/>
        </p:nvSpPr>
        <p:spPr>
          <a:xfrm>
            <a:off x="1021477" y="1856509"/>
            <a:ext cx="184731" cy="369332"/>
          </a:xfrm>
          <a:prstGeom prst="rect">
            <a:avLst/>
          </a:prstGeom>
          <a:noFill/>
        </p:spPr>
        <p:txBody>
          <a:bodyPr wrap="none" rtlCol="0">
            <a:spAutoFit/>
          </a:bodyPr>
          <a:lstStyle/>
          <a:p>
            <a:endParaRPr lang="en-IN" dirty="0"/>
          </a:p>
        </p:txBody>
      </p:sp>
      <p:sp>
        <p:nvSpPr>
          <p:cNvPr id="5" name="TextBox 4">
            <a:extLst>
              <a:ext uri="{FF2B5EF4-FFF2-40B4-BE49-F238E27FC236}">
                <a16:creationId xmlns:a16="http://schemas.microsoft.com/office/drawing/2014/main" id="{A3CBBFFC-F0B4-4927-9649-1811B44F9890}"/>
              </a:ext>
            </a:extLst>
          </p:cNvPr>
          <p:cNvSpPr txBox="1"/>
          <p:nvPr/>
        </p:nvSpPr>
        <p:spPr>
          <a:xfrm>
            <a:off x="595743" y="577703"/>
            <a:ext cx="10702637" cy="2215991"/>
          </a:xfrm>
          <a:prstGeom prst="rect">
            <a:avLst/>
          </a:prstGeom>
          <a:noFill/>
        </p:spPr>
        <p:txBody>
          <a:bodyPr wrap="square" rtlCol="0">
            <a:spAutoFit/>
          </a:bodyPr>
          <a:lstStyle/>
          <a:p>
            <a:pPr marL="457200" lvl="1" indent="0" algn="just">
              <a:buNone/>
            </a:pPr>
            <a:r>
              <a:rPr lang="en-US" sz="2000" dirty="0"/>
              <a:t>Noted Price date and net price were not constant for the purchases made during a single day for an Item. For Example: Purchases during 1/10/2018 to 4/10/2018 of IB Ross Broiler Finisher Feed item/ product were taken. Noted that purchases orders has a price range from 22.980 – 26.480 with varied price date.</a:t>
            </a:r>
          </a:p>
          <a:p>
            <a:pPr algn="just"/>
            <a:endParaRPr lang="en-US" sz="2000" dirty="0"/>
          </a:p>
          <a:p>
            <a:pPr algn="just"/>
            <a:endParaRPr lang="en-US" sz="2000" dirty="0"/>
          </a:p>
          <a:p>
            <a:pPr algn="just"/>
            <a:endParaRPr lang="en-IN" dirty="0"/>
          </a:p>
        </p:txBody>
      </p:sp>
    </p:spTree>
    <p:extLst>
      <p:ext uri="{BB962C8B-B14F-4D97-AF65-F5344CB8AC3E}">
        <p14:creationId xmlns:p14="http://schemas.microsoft.com/office/powerpoint/2010/main" val="3104905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3B2B4-7D5E-442B-9923-2D828E9B1277}"/>
              </a:ext>
            </a:extLst>
          </p:cNvPr>
          <p:cNvSpPr>
            <a:spLocks noGrp="1"/>
          </p:cNvSpPr>
          <p:nvPr>
            <p:ph type="title"/>
          </p:nvPr>
        </p:nvSpPr>
        <p:spPr>
          <a:xfrm>
            <a:off x="547255" y="227104"/>
            <a:ext cx="5548745" cy="756570"/>
          </a:xfrm>
        </p:spPr>
        <p:txBody>
          <a:bodyPr/>
          <a:lstStyle/>
          <a:p>
            <a:r>
              <a:rPr lang="en-US" sz="4400" b="1" dirty="0">
                <a:latin typeface="Bahnschrift Condensed" panose="020B0502040204020203" pitchFamily="34" charset="0"/>
                <a:cs typeface="Times New Roman" panose="02020603050405020304" pitchFamily="18" charset="0"/>
              </a:rPr>
              <a:t>Time series Forecasting</a:t>
            </a:r>
            <a:endParaRPr lang="en-IN" dirty="0"/>
          </a:p>
        </p:txBody>
      </p:sp>
      <p:sp>
        <p:nvSpPr>
          <p:cNvPr id="3" name="Content Placeholder 2">
            <a:extLst>
              <a:ext uri="{FF2B5EF4-FFF2-40B4-BE49-F238E27FC236}">
                <a16:creationId xmlns:a16="http://schemas.microsoft.com/office/drawing/2014/main" id="{48F8CF15-D8A0-43DF-8AE5-84040B8CFB20}"/>
              </a:ext>
            </a:extLst>
          </p:cNvPr>
          <p:cNvSpPr>
            <a:spLocks noGrp="1"/>
          </p:cNvSpPr>
          <p:nvPr>
            <p:ph idx="1"/>
          </p:nvPr>
        </p:nvSpPr>
        <p:spPr>
          <a:xfrm>
            <a:off x="753033" y="983673"/>
            <a:ext cx="10515600" cy="4641271"/>
          </a:xfrm>
        </p:spPr>
        <p:txBody>
          <a:bodyPr>
            <a:noAutofit/>
          </a:bodyPr>
          <a:lstStyle/>
          <a:p>
            <a:r>
              <a:rPr lang="en-US" sz="2400" dirty="0"/>
              <a:t>For the further time series forecasting, we take the Top 5 items that contributed more towards Volume(Maximum purchased) and Gross Value(Maximum Expenditure) . For the steps explanation first we will go with forecasting the net price value of Soya Bean (A) and rest 4 items follow the same procedure.</a:t>
            </a:r>
          </a:p>
          <a:p>
            <a:r>
              <a:rPr lang="en-US" sz="2400" dirty="0"/>
              <a:t>For doing time series forecasting , we filter the two columns which are Time series element and Net price from the Dataset. Since it is the only required variables for time series analysis.</a:t>
            </a:r>
          </a:p>
          <a:p>
            <a:r>
              <a:rPr lang="en-US" sz="2400" dirty="0"/>
              <a:t>Then we perform data preprocessing by assigning the respective data types to the variables.</a:t>
            </a:r>
          </a:p>
          <a:p>
            <a:r>
              <a:rPr lang="en-US" sz="2400" dirty="0"/>
              <a:t>Since our data has multiple purchases on a single date, we use group by function to group all the dates with its respective average net price value on a single date.</a:t>
            </a:r>
          </a:p>
          <a:p>
            <a:endParaRPr lang="en-US" sz="2400" dirty="0"/>
          </a:p>
          <a:p>
            <a:endParaRPr lang="en-US" sz="2400" dirty="0"/>
          </a:p>
          <a:p>
            <a:endParaRPr lang="en-IN" sz="2400" dirty="0"/>
          </a:p>
        </p:txBody>
      </p:sp>
      <p:pic>
        <p:nvPicPr>
          <p:cNvPr id="5" name="Picture 4">
            <a:extLst>
              <a:ext uri="{FF2B5EF4-FFF2-40B4-BE49-F238E27FC236}">
                <a16:creationId xmlns:a16="http://schemas.microsoft.com/office/drawing/2014/main" id="{C65B6D30-4610-45C9-9DD5-6E3F30A61A6B}"/>
              </a:ext>
            </a:extLst>
          </p:cNvPr>
          <p:cNvPicPr>
            <a:picLocks noChangeAspect="1"/>
          </p:cNvPicPr>
          <p:nvPr/>
        </p:nvPicPr>
        <p:blipFill>
          <a:blip r:embed="rId2"/>
          <a:stretch>
            <a:fillRect/>
          </a:stretch>
        </p:blipFill>
        <p:spPr>
          <a:xfrm>
            <a:off x="838199" y="5349567"/>
            <a:ext cx="10345268" cy="1049519"/>
          </a:xfrm>
          <a:prstGeom prst="rect">
            <a:avLst/>
          </a:prstGeom>
        </p:spPr>
      </p:pic>
    </p:spTree>
    <p:extLst>
      <p:ext uri="{BB962C8B-B14F-4D97-AF65-F5344CB8AC3E}">
        <p14:creationId xmlns:p14="http://schemas.microsoft.com/office/powerpoint/2010/main" val="1301330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C6BF66-1764-4AA1-9B84-111C15304B6A}"/>
              </a:ext>
            </a:extLst>
          </p:cNvPr>
          <p:cNvSpPr txBox="1"/>
          <p:nvPr/>
        </p:nvSpPr>
        <p:spPr>
          <a:xfrm>
            <a:off x="831273" y="560077"/>
            <a:ext cx="10931236" cy="830997"/>
          </a:xfrm>
          <a:prstGeom prst="rect">
            <a:avLst/>
          </a:prstGeom>
          <a:noFill/>
        </p:spPr>
        <p:txBody>
          <a:bodyPr wrap="square" rtlCol="0">
            <a:spAutoFit/>
          </a:bodyPr>
          <a:lstStyle/>
          <a:p>
            <a:r>
              <a:rPr lang="en-US" sz="2400" dirty="0"/>
              <a:t>Since our data have many missing dates , the time series forecasting wont be effective. So we add all the missing dates to a given date range</a:t>
            </a:r>
            <a:endParaRPr lang="en-IN" sz="2400" dirty="0"/>
          </a:p>
        </p:txBody>
      </p:sp>
      <p:pic>
        <p:nvPicPr>
          <p:cNvPr id="6" name="Picture 5">
            <a:extLst>
              <a:ext uri="{FF2B5EF4-FFF2-40B4-BE49-F238E27FC236}">
                <a16:creationId xmlns:a16="http://schemas.microsoft.com/office/drawing/2014/main" id="{C0A24502-2577-4F93-8C45-D10077866A90}"/>
              </a:ext>
            </a:extLst>
          </p:cNvPr>
          <p:cNvPicPr>
            <a:picLocks noChangeAspect="1"/>
          </p:cNvPicPr>
          <p:nvPr/>
        </p:nvPicPr>
        <p:blipFill>
          <a:blip r:embed="rId2"/>
          <a:stretch>
            <a:fillRect/>
          </a:stretch>
        </p:blipFill>
        <p:spPr>
          <a:xfrm>
            <a:off x="831273" y="1914114"/>
            <a:ext cx="10246833" cy="1763930"/>
          </a:xfrm>
          <a:prstGeom prst="rect">
            <a:avLst/>
          </a:prstGeom>
        </p:spPr>
      </p:pic>
      <p:pic>
        <p:nvPicPr>
          <p:cNvPr id="8" name="Picture 7">
            <a:extLst>
              <a:ext uri="{FF2B5EF4-FFF2-40B4-BE49-F238E27FC236}">
                <a16:creationId xmlns:a16="http://schemas.microsoft.com/office/drawing/2014/main" id="{37BC61A2-96C9-4524-B9BC-CA5D4CB1615D}"/>
              </a:ext>
            </a:extLst>
          </p:cNvPr>
          <p:cNvPicPr>
            <a:picLocks noChangeAspect="1"/>
          </p:cNvPicPr>
          <p:nvPr/>
        </p:nvPicPr>
        <p:blipFill>
          <a:blip r:embed="rId3"/>
          <a:stretch>
            <a:fillRect/>
          </a:stretch>
        </p:blipFill>
        <p:spPr>
          <a:xfrm>
            <a:off x="831273" y="5308541"/>
            <a:ext cx="7651532" cy="1078404"/>
          </a:xfrm>
          <a:prstGeom prst="rect">
            <a:avLst/>
          </a:prstGeom>
        </p:spPr>
      </p:pic>
      <p:sp>
        <p:nvSpPr>
          <p:cNvPr id="9" name="TextBox 8">
            <a:extLst>
              <a:ext uri="{FF2B5EF4-FFF2-40B4-BE49-F238E27FC236}">
                <a16:creationId xmlns:a16="http://schemas.microsoft.com/office/drawing/2014/main" id="{7A924A7D-1EBA-41BC-BC6C-63AC9AA3B3CC}"/>
              </a:ext>
            </a:extLst>
          </p:cNvPr>
          <p:cNvSpPr txBox="1"/>
          <p:nvPr/>
        </p:nvSpPr>
        <p:spPr>
          <a:xfrm>
            <a:off x="831273" y="3893128"/>
            <a:ext cx="10931236" cy="1200329"/>
          </a:xfrm>
          <a:prstGeom prst="rect">
            <a:avLst/>
          </a:prstGeom>
          <a:noFill/>
        </p:spPr>
        <p:txBody>
          <a:bodyPr wrap="square" rtlCol="0">
            <a:spAutoFit/>
          </a:bodyPr>
          <a:lstStyle/>
          <a:p>
            <a:r>
              <a:rPr lang="en-US" sz="2400" dirty="0"/>
              <a:t>Then imputed the net price value of the recently added missing date with </a:t>
            </a:r>
            <a:r>
              <a:rPr lang="en-US" sz="2400" b="1" dirty="0"/>
              <a:t>ffill method </a:t>
            </a:r>
            <a:r>
              <a:rPr lang="en-US" sz="2400" dirty="0"/>
              <a:t>(Forward Fill)  which takes the previous value from the given observation and fills through out</a:t>
            </a:r>
            <a:endParaRPr lang="en-IN" sz="2400" dirty="0"/>
          </a:p>
        </p:txBody>
      </p:sp>
    </p:spTree>
    <p:extLst>
      <p:ext uri="{BB962C8B-B14F-4D97-AF65-F5344CB8AC3E}">
        <p14:creationId xmlns:p14="http://schemas.microsoft.com/office/powerpoint/2010/main" val="3819891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D8829-8666-4572-9D80-EA0F1030FC8F}"/>
              </a:ext>
            </a:extLst>
          </p:cNvPr>
          <p:cNvSpPr>
            <a:spLocks noGrp="1"/>
          </p:cNvSpPr>
          <p:nvPr>
            <p:ph type="title"/>
          </p:nvPr>
        </p:nvSpPr>
        <p:spPr>
          <a:xfrm>
            <a:off x="433251" y="208371"/>
            <a:ext cx="10515600" cy="1325563"/>
          </a:xfrm>
        </p:spPr>
        <p:txBody>
          <a:bodyPr/>
          <a:lstStyle/>
          <a:p>
            <a:r>
              <a:rPr lang="en-US" sz="4400" b="1" dirty="0">
                <a:latin typeface="Bahnschrift Condensed" panose="020B0502040204020203" pitchFamily="34" charset="0"/>
                <a:cs typeface="Times New Roman" panose="02020603050405020304" pitchFamily="18" charset="0"/>
              </a:rPr>
              <a:t>Objectives:</a:t>
            </a:r>
            <a:endParaRPr lang="en-IN" b="1" dirty="0"/>
          </a:p>
        </p:txBody>
      </p:sp>
      <p:sp>
        <p:nvSpPr>
          <p:cNvPr id="3" name="Content Placeholder 2">
            <a:extLst>
              <a:ext uri="{FF2B5EF4-FFF2-40B4-BE49-F238E27FC236}">
                <a16:creationId xmlns:a16="http://schemas.microsoft.com/office/drawing/2014/main" id="{0C806948-2C62-4634-93C8-05CB8BE183B7}"/>
              </a:ext>
            </a:extLst>
          </p:cNvPr>
          <p:cNvSpPr>
            <a:spLocks noGrp="1"/>
          </p:cNvSpPr>
          <p:nvPr>
            <p:ph idx="1"/>
          </p:nvPr>
        </p:nvSpPr>
        <p:spPr>
          <a:xfrm>
            <a:off x="772886" y="1433739"/>
            <a:ext cx="10515600" cy="4351338"/>
          </a:xfrm>
        </p:spPr>
        <p:txBody>
          <a:bodyPr/>
          <a:lstStyle/>
          <a:p>
            <a:pPr marL="0" indent="0">
              <a:buNone/>
            </a:pPr>
            <a:endParaRPr lang="en-US" dirty="0"/>
          </a:p>
          <a:p>
            <a:pPr marL="0" indent="0">
              <a:buNone/>
            </a:pPr>
            <a:r>
              <a:rPr lang="en-US" dirty="0"/>
              <a:t>1. Analyze the data and identify purchasing trends and patterns </a:t>
            </a:r>
          </a:p>
          <a:p>
            <a:pPr marL="0" indent="0">
              <a:buNone/>
            </a:pPr>
            <a:r>
              <a:rPr lang="en-US" dirty="0"/>
              <a:t>2. Identify the cost saving opportunities by using the data of procurement </a:t>
            </a:r>
          </a:p>
          <a:p>
            <a:pPr marL="0" indent="0">
              <a:buNone/>
            </a:pPr>
            <a:r>
              <a:rPr lang="en-US" dirty="0"/>
              <a:t>3. Cluster items that have similar purchasing patterns </a:t>
            </a:r>
          </a:p>
          <a:p>
            <a:pPr marL="0" indent="0">
              <a:buNone/>
            </a:pPr>
            <a:r>
              <a:rPr lang="en-US" dirty="0"/>
              <a:t>4. Create dashboards using any Visualization tool; e.g. Tableau </a:t>
            </a:r>
          </a:p>
          <a:p>
            <a:pPr marL="0" indent="0">
              <a:buNone/>
            </a:pPr>
            <a:r>
              <a:rPr lang="en-US" dirty="0"/>
              <a:t>5. Make a report describing all the findings.</a:t>
            </a:r>
            <a:endParaRPr lang="en-IN" dirty="0"/>
          </a:p>
        </p:txBody>
      </p:sp>
    </p:spTree>
    <p:extLst>
      <p:ext uri="{BB962C8B-B14F-4D97-AF65-F5344CB8AC3E}">
        <p14:creationId xmlns:p14="http://schemas.microsoft.com/office/powerpoint/2010/main" val="38288903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E8F7E8-0505-4E2B-BFEF-74FBDDCE62B5}"/>
              </a:ext>
            </a:extLst>
          </p:cNvPr>
          <p:cNvSpPr txBox="1"/>
          <p:nvPr/>
        </p:nvSpPr>
        <p:spPr>
          <a:xfrm>
            <a:off x="540327" y="473655"/>
            <a:ext cx="10266218"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Then we check for stationarity , since we know that for doing a time series forecasting the data should be stationary. </a:t>
            </a:r>
          </a:p>
          <a:p>
            <a:pPr marL="342900" indent="-342900">
              <a:buFont typeface="Arial" panose="020B0604020202020204" pitchFamily="34" charset="0"/>
              <a:buChar char="•"/>
            </a:pPr>
            <a:r>
              <a:rPr lang="en-US" sz="2400" dirty="0"/>
              <a:t>For this we use </a:t>
            </a:r>
            <a:r>
              <a:rPr lang="en-IN" sz="2400" b="0" i="0" dirty="0">
                <a:solidFill>
                  <a:srgbClr val="202124"/>
                </a:solidFill>
                <a:effectLst/>
                <a:latin typeface="arial" panose="020B0604020202020204" pitchFamily="34" charset="0"/>
              </a:rPr>
              <a:t>Augmented </a:t>
            </a:r>
            <a:r>
              <a:rPr lang="en-IN" sz="2400" b="1" i="0" dirty="0">
                <a:solidFill>
                  <a:srgbClr val="202124"/>
                </a:solidFill>
                <a:effectLst/>
                <a:latin typeface="arial" panose="020B0604020202020204" pitchFamily="34" charset="0"/>
              </a:rPr>
              <a:t>Dickey</a:t>
            </a:r>
            <a:r>
              <a:rPr lang="en-IN" sz="2400" b="0" i="0" dirty="0">
                <a:solidFill>
                  <a:srgbClr val="202124"/>
                </a:solidFill>
                <a:effectLst/>
                <a:latin typeface="arial" panose="020B0604020202020204" pitchFamily="34" charset="0"/>
              </a:rPr>
              <a:t>-</a:t>
            </a:r>
            <a:r>
              <a:rPr lang="en-IN" sz="2400" b="1" i="0" dirty="0">
                <a:solidFill>
                  <a:srgbClr val="202124"/>
                </a:solidFill>
                <a:effectLst/>
                <a:latin typeface="arial" panose="020B0604020202020204" pitchFamily="34" charset="0"/>
              </a:rPr>
              <a:t>Fuller test</a:t>
            </a:r>
            <a:r>
              <a:rPr lang="en-US" sz="2400" dirty="0"/>
              <a:t> .</a:t>
            </a:r>
            <a:endParaRPr lang="en-IN" sz="2400" dirty="0"/>
          </a:p>
        </p:txBody>
      </p:sp>
      <p:pic>
        <p:nvPicPr>
          <p:cNvPr id="4" name="Picture 3">
            <a:extLst>
              <a:ext uri="{FF2B5EF4-FFF2-40B4-BE49-F238E27FC236}">
                <a16:creationId xmlns:a16="http://schemas.microsoft.com/office/drawing/2014/main" id="{FADAA628-64C2-4173-AB91-756F43A383E4}"/>
              </a:ext>
            </a:extLst>
          </p:cNvPr>
          <p:cNvPicPr>
            <a:picLocks noChangeAspect="1"/>
          </p:cNvPicPr>
          <p:nvPr/>
        </p:nvPicPr>
        <p:blipFill>
          <a:blip r:embed="rId2"/>
          <a:stretch>
            <a:fillRect/>
          </a:stretch>
        </p:blipFill>
        <p:spPr>
          <a:xfrm>
            <a:off x="1967347" y="1892791"/>
            <a:ext cx="7744690" cy="4491554"/>
          </a:xfrm>
          <a:prstGeom prst="rect">
            <a:avLst/>
          </a:prstGeom>
        </p:spPr>
      </p:pic>
    </p:spTree>
    <p:extLst>
      <p:ext uri="{BB962C8B-B14F-4D97-AF65-F5344CB8AC3E}">
        <p14:creationId xmlns:p14="http://schemas.microsoft.com/office/powerpoint/2010/main" val="1786832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4A0B45-A299-4725-A7B6-DA314ADCC527}"/>
              </a:ext>
            </a:extLst>
          </p:cNvPr>
          <p:cNvSpPr txBox="1"/>
          <p:nvPr/>
        </p:nvSpPr>
        <p:spPr>
          <a:xfrm>
            <a:off x="540327" y="473655"/>
            <a:ext cx="10266218"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t>According to the </a:t>
            </a:r>
            <a:r>
              <a:rPr lang="en-IN" sz="2400" b="0" i="0" dirty="0">
                <a:solidFill>
                  <a:srgbClr val="202124"/>
                </a:solidFill>
                <a:effectLst/>
                <a:latin typeface="arial" panose="020B0604020202020204" pitchFamily="34" charset="0"/>
              </a:rPr>
              <a:t>Augmented </a:t>
            </a:r>
            <a:r>
              <a:rPr lang="en-IN" sz="2400" b="1" i="0" dirty="0">
                <a:solidFill>
                  <a:srgbClr val="202124"/>
                </a:solidFill>
                <a:effectLst/>
                <a:latin typeface="arial" panose="020B0604020202020204" pitchFamily="34" charset="0"/>
              </a:rPr>
              <a:t>Dickey</a:t>
            </a:r>
            <a:r>
              <a:rPr lang="en-IN" sz="2400" b="0" i="0" dirty="0">
                <a:solidFill>
                  <a:srgbClr val="202124"/>
                </a:solidFill>
                <a:effectLst/>
                <a:latin typeface="arial" panose="020B0604020202020204" pitchFamily="34" charset="0"/>
              </a:rPr>
              <a:t>-</a:t>
            </a:r>
            <a:r>
              <a:rPr lang="en-IN" sz="2400" b="1" i="0" dirty="0">
                <a:solidFill>
                  <a:srgbClr val="202124"/>
                </a:solidFill>
                <a:effectLst/>
                <a:latin typeface="arial" panose="020B0604020202020204" pitchFamily="34" charset="0"/>
              </a:rPr>
              <a:t>Fuller test</a:t>
            </a:r>
            <a:r>
              <a:rPr lang="en-US" sz="2400" dirty="0"/>
              <a:t> , its clear that our data is not stationary. So we perform differencing to make it Stationary </a:t>
            </a:r>
            <a:endParaRPr lang="en-IN" sz="2400" dirty="0"/>
          </a:p>
        </p:txBody>
      </p:sp>
      <p:pic>
        <p:nvPicPr>
          <p:cNvPr id="4" name="Picture 3">
            <a:extLst>
              <a:ext uri="{FF2B5EF4-FFF2-40B4-BE49-F238E27FC236}">
                <a16:creationId xmlns:a16="http://schemas.microsoft.com/office/drawing/2014/main" id="{0CD7628C-26C6-45F9-9A60-A178AFCB9841}"/>
              </a:ext>
            </a:extLst>
          </p:cNvPr>
          <p:cNvPicPr>
            <a:picLocks noChangeAspect="1"/>
          </p:cNvPicPr>
          <p:nvPr/>
        </p:nvPicPr>
        <p:blipFill>
          <a:blip r:embed="rId2"/>
          <a:stretch>
            <a:fillRect/>
          </a:stretch>
        </p:blipFill>
        <p:spPr>
          <a:xfrm>
            <a:off x="1066799" y="1455883"/>
            <a:ext cx="9739746" cy="830997"/>
          </a:xfrm>
          <a:prstGeom prst="rect">
            <a:avLst/>
          </a:prstGeom>
        </p:spPr>
      </p:pic>
      <p:sp>
        <p:nvSpPr>
          <p:cNvPr id="5" name="TextBox 4">
            <a:extLst>
              <a:ext uri="{FF2B5EF4-FFF2-40B4-BE49-F238E27FC236}">
                <a16:creationId xmlns:a16="http://schemas.microsoft.com/office/drawing/2014/main" id="{4A507330-B1DC-4BF6-BF24-D9494E54B4B2}"/>
              </a:ext>
            </a:extLst>
          </p:cNvPr>
          <p:cNvSpPr txBox="1"/>
          <p:nvPr/>
        </p:nvSpPr>
        <p:spPr>
          <a:xfrm>
            <a:off x="858979" y="2608502"/>
            <a:ext cx="10141529" cy="1508105"/>
          </a:xfrm>
          <a:prstGeom prst="rect">
            <a:avLst/>
          </a:prstGeom>
          <a:noFill/>
        </p:spPr>
        <p:txBody>
          <a:bodyPr wrap="square" rtlCol="0">
            <a:spAutoFit/>
          </a:bodyPr>
          <a:lstStyle/>
          <a:p>
            <a:r>
              <a:rPr lang="en-US" sz="2300" dirty="0"/>
              <a:t>Then f</a:t>
            </a:r>
            <a:r>
              <a:rPr lang="en-US" sz="2300" b="0" i="0" dirty="0">
                <a:solidFill>
                  <a:srgbClr val="202124"/>
                </a:solidFill>
                <a:effectLst/>
                <a:latin typeface="arial" panose="020B0604020202020204" pitchFamily="34" charset="0"/>
              </a:rPr>
              <a:t>or analyzing and forecasting </a:t>
            </a:r>
            <a:r>
              <a:rPr lang="en-US" sz="2300" b="1" i="0" dirty="0">
                <a:solidFill>
                  <a:srgbClr val="202124"/>
                </a:solidFill>
                <a:effectLst/>
                <a:latin typeface="arial" panose="020B0604020202020204" pitchFamily="34" charset="0"/>
              </a:rPr>
              <a:t>time series</a:t>
            </a:r>
            <a:r>
              <a:rPr lang="en-US" sz="2300" b="0" i="0" dirty="0">
                <a:solidFill>
                  <a:srgbClr val="202124"/>
                </a:solidFill>
                <a:effectLst/>
                <a:latin typeface="arial" panose="020B0604020202020204" pitchFamily="34" charset="0"/>
              </a:rPr>
              <a:t> data</a:t>
            </a:r>
            <a:r>
              <a:rPr lang="en-US" sz="2300" dirty="0"/>
              <a:t> we use the </a:t>
            </a:r>
            <a:r>
              <a:rPr lang="en-IN" sz="2300" b="0" i="0" dirty="0">
                <a:solidFill>
                  <a:srgbClr val="202124"/>
                </a:solidFill>
                <a:effectLst/>
                <a:latin typeface="arial" panose="020B0604020202020204" pitchFamily="34" charset="0"/>
              </a:rPr>
              <a:t>statistical models named </a:t>
            </a:r>
            <a:r>
              <a:rPr lang="en-IN" sz="2300" b="1" i="0" dirty="0">
                <a:solidFill>
                  <a:srgbClr val="202124"/>
                </a:solidFill>
                <a:effectLst/>
                <a:latin typeface="arial" panose="020B0604020202020204" pitchFamily="34" charset="0"/>
              </a:rPr>
              <a:t>ARIMA</a:t>
            </a:r>
            <a:r>
              <a:rPr lang="en-IN" sz="2300" b="0" i="0" dirty="0">
                <a:solidFill>
                  <a:srgbClr val="202124"/>
                </a:solidFill>
                <a:effectLst/>
                <a:latin typeface="arial" panose="020B0604020202020204" pitchFamily="34" charset="0"/>
              </a:rPr>
              <a:t> (AutoRegressive Integrated </a:t>
            </a:r>
            <a:r>
              <a:rPr lang="en-IN" sz="2300" dirty="0">
                <a:solidFill>
                  <a:srgbClr val="202124"/>
                </a:solidFill>
                <a:latin typeface="arial" panose="020B0604020202020204" pitchFamily="34" charset="0"/>
              </a:rPr>
              <a:t>M</a:t>
            </a:r>
            <a:r>
              <a:rPr lang="en-IN" sz="2300" b="0" i="0" dirty="0">
                <a:solidFill>
                  <a:srgbClr val="202124"/>
                </a:solidFill>
                <a:effectLst/>
                <a:latin typeface="arial" panose="020B0604020202020204" pitchFamily="34" charset="0"/>
              </a:rPr>
              <a:t>oving </a:t>
            </a:r>
            <a:r>
              <a:rPr lang="en-IN" sz="2300" dirty="0">
                <a:solidFill>
                  <a:srgbClr val="202124"/>
                </a:solidFill>
                <a:latin typeface="arial" panose="020B0604020202020204" pitchFamily="34" charset="0"/>
              </a:rPr>
              <a:t>A</a:t>
            </a:r>
            <a:r>
              <a:rPr lang="en-IN" sz="2300" b="0" i="0" dirty="0">
                <a:solidFill>
                  <a:srgbClr val="202124"/>
                </a:solidFill>
                <a:effectLst/>
                <a:latin typeface="arial" panose="020B0604020202020204" pitchFamily="34" charset="0"/>
              </a:rPr>
              <a:t>verage). To fit the Arima model </a:t>
            </a:r>
            <a:r>
              <a:rPr lang="en-US" sz="2300" b="1" i="0" dirty="0">
                <a:solidFill>
                  <a:srgbClr val="202124"/>
                </a:solidFill>
                <a:effectLst/>
                <a:latin typeface="arial" panose="020B0604020202020204" pitchFamily="34" charset="0"/>
              </a:rPr>
              <a:t>ARIMA(p,d,q)</a:t>
            </a:r>
            <a:r>
              <a:rPr lang="en-US" sz="2300" b="0" i="0" dirty="0">
                <a:solidFill>
                  <a:srgbClr val="202124"/>
                </a:solidFill>
                <a:effectLst/>
                <a:latin typeface="arial" panose="020B0604020202020204" pitchFamily="34" charset="0"/>
              </a:rPr>
              <a:t>” we need these three terms </a:t>
            </a:r>
            <a:r>
              <a:rPr lang="en-US" sz="2300" b="1" i="0" dirty="0">
                <a:solidFill>
                  <a:srgbClr val="202124"/>
                </a:solidFill>
                <a:effectLst/>
                <a:latin typeface="arial" panose="020B0604020202020204" pitchFamily="34" charset="0"/>
              </a:rPr>
              <a:t>p</a:t>
            </a:r>
            <a:r>
              <a:rPr lang="en-US" sz="2300" b="0" i="0" dirty="0">
                <a:solidFill>
                  <a:srgbClr val="202124"/>
                </a:solidFill>
                <a:effectLst/>
                <a:latin typeface="arial" panose="020B0604020202020204" pitchFamily="34" charset="0"/>
              </a:rPr>
              <a:t>, d, and </a:t>
            </a:r>
            <a:r>
              <a:rPr lang="en-US" sz="2300" b="0" i="0" dirty="0" err="1">
                <a:solidFill>
                  <a:srgbClr val="202124"/>
                </a:solidFill>
                <a:effectLst/>
                <a:latin typeface="arial" panose="020B0604020202020204" pitchFamily="34" charset="0"/>
              </a:rPr>
              <a:t>q.So</a:t>
            </a:r>
            <a:r>
              <a:rPr lang="en-US" sz="2300" b="0" i="0" dirty="0">
                <a:solidFill>
                  <a:srgbClr val="202124"/>
                </a:solidFill>
                <a:effectLst/>
                <a:latin typeface="arial" panose="020B0604020202020204" pitchFamily="34" charset="0"/>
              </a:rPr>
              <a:t> for finding those we use </a:t>
            </a:r>
            <a:r>
              <a:rPr lang="en-US" sz="2300" b="0" i="0" dirty="0" err="1">
                <a:solidFill>
                  <a:srgbClr val="202124"/>
                </a:solidFill>
                <a:effectLst/>
                <a:latin typeface="arial" panose="020B0604020202020204" pitchFamily="34" charset="0"/>
              </a:rPr>
              <a:t>Acf</a:t>
            </a:r>
            <a:r>
              <a:rPr lang="en-US" sz="2300" b="0" i="0" dirty="0">
                <a:solidFill>
                  <a:srgbClr val="202124"/>
                </a:solidFill>
                <a:effectLst/>
                <a:latin typeface="arial" panose="020B0604020202020204" pitchFamily="34" charset="0"/>
              </a:rPr>
              <a:t> and </a:t>
            </a:r>
            <a:r>
              <a:rPr lang="en-US" sz="2300" b="0" i="0" dirty="0" err="1">
                <a:solidFill>
                  <a:srgbClr val="202124"/>
                </a:solidFill>
                <a:effectLst/>
                <a:latin typeface="arial" panose="020B0604020202020204" pitchFamily="34" charset="0"/>
              </a:rPr>
              <a:t>Pacf</a:t>
            </a:r>
            <a:r>
              <a:rPr lang="en-US" sz="2300" b="0" i="0" dirty="0">
                <a:solidFill>
                  <a:srgbClr val="202124"/>
                </a:solidFill>
                <a:effectLst/>
                <a:latin typeface="arial" panose="020B0604020202020204" pitchFamily="34" charset="0"/>
              </a:rPr>
              <a:t> plot</a:t>
            </a:r>
            <a:endParaRPr lang="en-IN" sz="2300" dirty="0"/>
          </a:p>
        </p:txBody>
      </p:sp>
      <p:pic>
        <p:nvPicPr>
          <p:cNvPr id="7" name="Picture 6">
            <a:extLst>
              <a:ext uri="{FF2B5EF4-FFF2-40B4-BE49-F238E27FC236}">
                <a16:creationId xmlns:a16="http://schemas.microsoft.com/office/drawing/2014/main" id="{3C7D4C3C-70ED-465A-8723-31DEC0C9370C}"/>
              </a:ext>
            </a:extLst>
          </p:cNvPr>
          <p:cNvPicPr>
            <a:picLocks noChangeAspect="1"/>
          </p:cNvPicPr>
          <p:nvPr/>
        </p:nvPicPr>
        <p:blipFill>
          <a:blip r:embed="rId3"/>
          <a:stretch>
            <a:fillRect/>
          </a:stretch>
        </p:blipFill>
        <p:spPr>
          <a:xfrm>
            <a:off x="1950424" y="4254194"/>
            <a:ext cx="3362794" cy="2286319"/>
          </a:xfrm>
          <a:prstGeom prst="rect">
            <a:avLst/>
          </a:prstGeom>
        </p:spPr>
      </p:pic>
      <p:pic>
        <p:nvPicPr>
          <p:cNvPr id="9" name="Picture 8">
            <a:extLst>
              <a:ext uri="{FF2B5EF4-FFF2-40B4-BE49-F238E27FC236}">
                <a16:creationId xmlns:a16="http://schemas.microsoft.com/office/drawing/2014/main" id="{3E5BF629-5197-4990-AD92-F53A32256A61}"/>
              </a:ext>
            </a:extLst>
          </p:cNvPr>
          <p:cNvPicPr>
            <a:picLocks noChangeAspect="1"/>
          </p:cNvPicPr>
          <p:nvPr/>
        </p:nvPicPr>
        <p:blipFill>
          <a:blip r:embed="rId4"/>
          <a:stretch>
            <a:fillRect/>
          </a:stretch>
        </p:blipFill>
        <p:spPr>
          <a:xfrm>
            <a:off x="6096000" y="4254194"/>
            <a:ext cx="3305636" cy="2295845"/>
          </a:xfrm>
          <a:prstGeom prst="rect">
            <a:avLst/>
          </a:prstGeom>
        </p:spPr>
      </p:pic>
    </p:spTree>
    <p:extLst>
      <p:ext uri="{BB962C8B-B14F-4D97-AF65-F5344CB8AC3E}">
        <p14:creationId xmlns:p14="http://schemas.microsoft.com/office/powerpoint/2010/main" val="3147237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BF268E6-1378-471B-B704-FE9331A3539E}"/>
              </a:ext>
            </a:extLst>
          </p:cNvPr>
          <p:cNvSpPr txBox="1"/>
          <p:nvPr/>
        </p:nvSpPr>
        <p:spPr>
          <a:xfrm>
            <a:off x="775854" y="569895"/>
            <a:ext cx="9379528" cy="830997"/>
          </a:xfrm>
          <a:prstGeom prst="rect">
            <a:avLst/>
          </a:prstGeom>
          <a:noFill/>
        </p:spPr>
        <p:txBody>
          <a:bodyPr wrap="square" rtlCol="0">
            <a:spAutoFit/>
          </a:bodyPr>
          <a:lstStyle/>
          <a:p>
            <a:r>
              <a:rPr lang="en-US" sz="2400" dirty="0"/>
              <a:t>From these plots it is clear that , p=2 and q=2. Now these parameters can be used inside the Arima model</a:t>
            </a:r>
            <a:endParaRPr lang="en-IN" sz="2400" dirty="0"/>
          </a:p>
        </p:txBody>
      </p:sp>
      <p:pic>
        <p:nvPicPr>
          <p:cNvPr id="9" name="Picture 8">
            <a:extLst>
              <a:ext uri="{FF2B5EF4-FFF2-40B4-BE49-F238E27FC236}">
                <a16:creationId xmlns:a16="http://schemas.microsoft.com/office/drawing/2014/main" id="{02EBE072-1C4C-45DC-8FE8-59F01B541B58}"/>
              </a:ext>
            </a:extLst>
          </p:cNvPr>
          <p:cNvPicPr>
            <a:picLocks noChangeAspect="1"/>
          </p:cNvPicPr>
          <p:nvPr/>
        </p:nvPicPr>
        <p:blipFill>
          <a:blip r:embed="rId2"/>
          <a:stretch>
            <a:fillRect/>
          </a:stretch>
        </p:blipFill>
        <p:spPr>
          <a:xfrm>
            <a:off x="1952845" y="1518656"/>
            <a:ext cx="8008574" cy="2425131"/>
          </a:xfrm>
          <a:prstGeom prst="rect">
            <a:avLst/>
          </a:prstGeom>
        </p:spPr>
      </p:pic>
      <p:pic>
        <p:nvPicPr>
          <p:cNvPr id="11" name="Picture 10">
            <a:extLst>
              <a:ext uri="{FF2B5EF4-FFF2-40B4-BE49-F238E27FC236}">
                <a16:creationId xmlns:a16="http://schemas.microsoft.com/office/drawing/2014/main" id="{17B5FCEE-8647-4827-B990-C20C01FCB029}"/>
              </a:ext>
            </a:extLst>
          </p:cNvPr>
          <p:cNvPicPr>
            <a:picLocks noChangeAspect="1"/>
          </p:cNvPicPr>
          <p:nvPr/>
        </p:nvPicPr>
        <p:blipFill>
          <a:blip r:embed="rId3"/>
          <a:stretch>
            <a:fillRect/>
          </a:stretch>
        </p:blipFill>
        <p:spPr>
          <a:xfrm>
            <a:off x="1952845" y="4609043"/>
            <a:ext cx="7609217" cy="956714"/>
          </a:xfrm>
          <a:prstGeom prst="rect">
            <a:avLst/>
          </a:prstGeom>
        </p:spPr>
      </p:pic>
      <p:sp>
        <p:nvSpPr>
          <p:cNvPr id="13" name="TextBox 12">
            <a:extLst>
              <a:ext uri="{FF2B5EF4-FFF2-40B4-BE49-F238E27FC236}">
                <a16:creationId xmlns:a16="http://schemas.microsoft.com/office/drawing/2014/main" id="{82628DF5-8337-440E-9F36-DE67A0131641}"/>
              </a:ext>
            </a:extLst>
          </p:cNvPr>
          <p:cNvSpPr txBox="1"/>
          <p:nvPr/>
        </p:nvSpPr>
        <p:spPr>
          <a:xfrm>
            <a:off x="1094511" y="4018039"/>
            <a:ext cx="7687250" cy="369332"/>
          </a:xfrm>
          <a:prstGeom prst="rect">
            <a:avLst/>
          </a:prstGeom>
          <a:noFill/>
        </p:spPr>
        <p:txBody>
          <a:bodyPr wrap="square" rtlCol="0">
            <a:spAutoFit/>
          </a:bodyPr>
          <a:lstStyle/>
          <a:p>
            <a:r>
              <a:rPr lang="en-US" dirty="0"/>
              <a:t>After fitting the model, then further  forecasting for next 365 days</a:t>
            </a:r>
            <a:endParaRPr lang="en-IN" dirty="0"/>
          </a:p>
        </p:txBody>
      </p:sp>
    </p:spTree>
    <p:extLst>
      <p:ext uri="{BB962C8B-B14F-4D97-AF65-F5344CB8AC3E}">
        <p14:creationId xmlns:p14="http://schemas.microsoft.com/office/powerpoint/2010/main" val="4530663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21522E-145A-4438-86B4-0A40B1336B7F}"/>
              </a:ext>
            </a:extLst>
          </p:cNvPr>
          <p:cNvPicPr>
            <a:picLocks noChangeAspect="1"/>
          </p:cNvPicPr>
          <p:nvPr/>
        </p:nvPicPr>
        <p:blipFill>
          <a:blip r:embed="rId2"/>
          <a:stretch>
            <a:fillRect/>
          </a:stretch>
        </p:blipFill>
        <p:spPr>
          <a:xfrm>
            <a:off x="3306518" y="464459"/>
            <a:ext cx="5578963" cy="4139141"/>
          </a:xfrm>
          <a:prstGeom prst="rect">
            <a:avLst/>
          </a:prstGeom>
        </p:spPr>
      </p:pic>
      <p:sp>
        <p:nvSpPr>
          <p:cNvPr id="4" name="TextBox 3">
            <a:extLst>
              <a:ext uri="{FF2B5EF4-FFF2-40B4-BE49-F238E27FC236}">
                <a16:creationId xmlns:a16="http://schemas.microsoft.com/office/drawing/2014/main" id="{EEFE186D-F2FA-41F0-B7FB-3449E08FCB27}"/>
              </a:ext>
            </a:extLst>
          </p:cNvPr>
          <p:cNvSpPr txBox="1"/>
          <p:nvPr/>
        </p:nvSpPr>
        <p:spPr>
          <a:xfrm>
            <a:off x="1433945" y="4911436"/>
            <a:ext cx="9989128" cy="1384995"/>
          </a:xfrm>
          <a:prstGeom prst="rect">
            <a:avLst/>
          </a:prstGeom>
          <a:noFill/>
        </p:spPr>
        <p:txBody>
          <a:bodyPr wrap="square" rtlCol="0">
            <a:spAutoFit/>
          </a:bodyPr>
          <a:lstStyle/>
          <a:p>
            <a:r>
              <a:rPr lang="en-US" sz="2800" dirty="0"/>
              <a:t>The forecasted values are in increasing trend which clearly shows that, for the material called Soya Bean (A) , the purchase will be in more in next one year.</a:t>
            </a:r>
            <a:endParaRPr lang="en-IN" sz="2800" dirty="0"/>
          </a:p>
        </p:txBody>
      </p:sp>
    </p:spTree>
    <p:extLst>
      <p:ext uri="{BB962C8B-B14F-4D97-AF65-F5344CB8AC3E}">
        <p14:creationId xmlns:p14="http://schemas.microsoft.com/office/powerpoint/2010/main" val="23610256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6D7F229-B063-407D-89C7-29F9BE169E3F}"/>
              </a:ext>
            </a:extLst>
          </p:cNvPr>
          <p:cNvPicPr>
            <a:picLocks noChangeAspect="1"/>
          </p:cNvPicPr>
          <p:nvPr/>
        </p:nvPicPr>
        <p:blipFill>
          <a:blip r:embed="rId2"/>
          <a:stretch>
            <a:fillRect/>
          </a:stretch>
        </p:blipFill>
        <p:spPr>
          <a:xfrm>
            <a:off x="7430576" y="921866"/>
            <a:ext cx="3334215" cy="2333951"/>
          </a:xfrm>
          <a:prstGeom prst="rect">
            <a:avLst/>
          </a:prstGeom>
        </p:spPr>
      </p:pic>
      <p:pic>
        <p:nvPicPr>
          <p:cNvPr id="7" name="Picture 6">
            <a:extLst>
              <a:ext uri="{FF2B5EF4-FFF2-40B4-BE49-F238E27FC236}">
                <a16:creationId xmlns:a16="http://schemas.microsoft.com/office/drawing/2014/main" id="{54A7FEF7-3C6F-4CBB-AC3F-0AF85A2B7ADE}"/>
              </a:ext>
            </a:extLst>
          </p:cNvPr>
          <p:cNvPicPr>
            <a:picLocks noChangeAspect="1"/>
          </p:cNvPicPr>
          <p:nvPr/>
        </p:nvPicPr>
        <p:blipFill>
          <a:blip r:embed="rId3"/>
          <a:stretch>
            <a:fillRect/>
          </a:stretch>
        </p:blipFill>
        <p:spPr>
          <a:xfrm>
            <a:off x="7287681" y="4177541"/>
            <a:ext cx="3477110" cy="2353003"/>
          </a:xfrm>
          <a:prstGeom prst="rect">
            <a:avLst/>
          </a:prstGeom>
        </p:spPr>
      </p:pic>
      <p:pic>
        <p:nvPicPr>
          <p:cNvPr id="11" name="Picture 10">
            <a:extLst>
              <a:ext uri="{FF2B5EF4-FFF2-40B4-BE49-F238E27FC236}">
                <a16:creationId xmlns:a16="http://schemas.microsoft.com/office/drawing/2014/main" id="{2B10416F-1624-434F-BB8C-F51FB35CE8ED}"/>
              </a:ext>
            </a:extLst>
          </p:cNvPr>
          <p:cNvPicPr>
            <a:picLocks noChangeAspect="1"/>
          </p:cNvPicPr>
          <p:nvPr/>
        </p:nvPicPr>
        <p:blipFill>
          <a:blip r:embed="rId4"/>
          <a:stretch>
            <a:fillRect/>
          </a:stretch>
        </p:blipFill>
        <p:spPr>
          <a:xfrm>
            <a:off x="1351010" y="4170860"/>
            <a:ext cx="3477110" cy="2366367"/>
          </a:xfrm>
          <a:prstGeom prst="rect">
            <a:avLst/>
          </a:prstGeom>
        </p:spPr>
      </p:pic>
      <p:pic>
        <p:nvPicPr>
          <p:cNvPr id="13" name="Picture 12">
            <a:extLst>
              <a:ext uri="{FF2B5EF4-FFF2-40B4-BE49-F238E27FC236}">
                <a16:creationId xmlns:a16="http://schemas.microsoft.com/office/drawing/2014/main" id="{9B33DF0E-E947-4EBF-8C36-5C94F52C76FC}"/>
              </a:ext>
            </a:extLst>
          </p:cNvPr>
          <p:cNvPicPr>
            <a:picLocks noChangeAspect="1"/>
          </p:cNvPicPr>
          <p:nvPr/>
        </p:nvPicPr>
        <p:blipFill>
          <a:blip r:embed="rId5"/>
          <a:stretch>
            <a:fillRect/>
          </a:stretch>
        </p:blipFill>
        <p:spPr>
          <a:xfrm>
            <a:off x="1001476" y="1062217"/>
            <a:ext cx="3467584" cy="2333951"/>
          </a:xfrm>
          <a:prstGeom prst="rect">
            <a:avLst/>
          </a:prstGeom>
        </p:spPr>
      </p:pic>
      <p:sp>
        <p:nvSpPr>
          <p:cNvPr id="14" name="TextBox 13">
            <a:extLst>
              <a:ext uri="{FF2B5EF4-FFF2-40B4-BE49-F238E27FC236}">
                <a16:creationId xmlns:a16="http://schemas.microsoft.com/office/drawing/2014/main" id="{429DD47C-EEB0-426F-870E-38FFC11294C3}"/>
              </a:ext>
            </a:extLst>
          </p:cNvPr>
          <p:cNvSpPr txBox="1"/>
          <p:nvPr/>
        </p:nvSpPr>
        <p:spPr>
          <a:xfrm>
            <a:off x="3089564" y="401782"/>
            <a:ext cx="3006436" cy="479116"/>
          </a:xfrm>
          <a:prstGeom prst="rect">
            <a:avLst/>
          </a:prstGeom>
          <a:noFill/>
        </p:spPr>
        <p:txBody>
          <a:bodyPr wrap="square" rtlCol="0">
            <a:spAutoFit/>
          </a:bodyPr>
          <a:lstStyle/>
          <a:p>
            <a:endParaRPr lang="en-IN" dirty="0"/>
          </a:p>
        </p:txBody>
      </p:sp>
      <p:sp>
        <p:nvSpPr>
          <p:cNvPr id="15" name="TextBox 14">
            <a:extLst>
              <a:ext uri="{FF2B5EF4-FFF2-40B4-BE49-F238E27FC236}">
                <a16:creationId xmlns:a16="http://schemas.microsoft.com/office/drawing/2014/main" id="{BAFC99C5-793F-4E2C-A016-80E49B140D6F}"/>
              </a:ext>
            </a:extLst>
          </p:cNvPr>
          <p:cNvSpPr txBox="1"/>
          <p:nvPr/>
        </p:nvSpPr>
        <p:spPr>
          <a:xfrm>
            <a:off x="6760827" y="3586085"/>
            <a:ext cx="4946073" cy="584775"/>
          </a:xfrm>
          <a:prstGeom prst="rect">
            <a:avLst/>
          </a:prstGeom>
          <a:noFill/>
        </p:spPr>
        <p:txBody>
          <a:bodyPr wrap="square" rtlCol="0">
            <a:spAutoFit/>
          </a:bodyPr>
          <a:lstStyle/>
          <a:p>
            <a:r>
              <a:rPr lang="en-US" sz="3200" b="1" dirty="0"/>
              <a:t>IB Ross Broiler Starter Feed</a:t>
            </a:r>
            <a:endParaRPr lang="en-IN" sz="3200" b="1" dirty="0"/>
          </a:p>
        </p:txBody>
      </p:sp>
      <p:sp>
        <p:nvSpPr>
          <p:cNvPr id="16" name="TextBox 15">
            <a:extLst>
              <a:ext uri="{FF2B5EF4-FFF2-40B4-BE49-F238E27FC236}">
                <a16:creationId xmlns:a16="http://schemas.microsoft.com/office/drawing/2014/main" id="{9BA31574-D363-489C-8D4B-D48EA8099F07}"/>
              </a:ext>
            </a:extLst>
          </p:cNvPr>
          <p:cNvSpPr txBox="1"/>
          <p:nvPr/>
        </p:nvSpPr>
        <p:spPr>
          <a:xfrm>
            <a:off x="7430576" y="291633"/>
            <a:ext cx="3555110" cy="646331"/>
          </a:xfrm>
          <a:prstGeom prst="rect">
            <a:avLst/>
          </a:prstGeom>
          <a:noFill/>
        </p:spPr>
        <p:txBody>
          <a:bodyPr wrap="square" rtlCol="0">
            <a:spAutoFit/>
          </a:bodyPr>
          <a:lstStyle/>
          <a:p>
            <a:r>
              <a:rPr lang="en-US" sz="3600" b="1" dirty="0"/>
              <a:t>Soya Bean (MP)</a:t>
            </a:r>
            <a:endParaRPr lang="en-IN" sz="3600" b="1" dirty="0"/>
          </a:p>
        </p:txBody>
      </p:sp>
      <p:sp>
        <p:nvSpPr>
          <p:cNvPr id="18" name="TextBox 17">
            <a:extLst>
              <a:ext uri="{FF2B5EF4-FFF2-40B4-BE49-F238E27FC236}">
                <a16:creationId xmlns:a16="http://schemas.microsoft.com/office/drawing/2014/main" id="{55621104-99DC-4E69-93C7-196B6BA5513E}"/>
              </a:ext>
            </a:extLst>
          </p:cNvPr>
          <p:cNvSpPr txBox="1"/>
          <p:nvPr/>
        </p:nvSpPr>
        <p:spPr>
          <a:xfrm>
            <a:off x="2188404" y="362978"/>
            <a:ext cx="1447992" cy="584775"/>
          </a:xfrm>
          <a:prstGeom prst="rect">
            <a:avLst/>
          </a:prstGeom>
          <a:noFill/>
        </p:spPr>
        <p:txBody>
          <a:bodyPr wrap="square" rtlCol="0">
            <a:spAutoFit/>
          </a:bodyPr>
          <a:lstStyle/>
          <a:p>
            <a:r>
              <a:rPr lang="en-US" sz="3200" b="1" dirty="0"/>
              <a:t>Maize</a:t>
            </a:r>
            <a:endParaRPr lang="en-IN" sz="3200" b="1" dirty="0"/>
          </a:p>
        </p:txBody>
      </p:sp>
      <p:sp>
        <p:nvSpPr>
          <p:cNvPr id="21" name="TextBox 20">
            <a:extLst>
              <a:ext uri="{FF2B5EF4-FFF2-40B4-BE49-F238E27FC236}">
                <a16:creationId xmlns:a16="http://schemas.microsoft.com/office/drawing/2014/main" id="{0CFB23A6-5FF7-4AA0-B9C1-6CC001265248}"/>
              </a:ext>
            </a:extLst>
          </p:cNvPr>
          <p:cNvSpPr txBox="1"/>
          <p:nvPr/>
        </p:nvSpPr>
        <p:spPr>
          <a:xfrm>
            <a:off x="373650" y="3562815"/>
            <a:ext cx="5077500" cy="584775"/>
          </a:xfrm>
          <a:prstGeom prst="rect">
            <a:avLst/>
          </a:prstGeom>
          <a:noFill/>
        </p:spPr>
        <p:txBody>
          <a:bodyPr wrap="square" rtlCol="0">
            <a:spAutoFit/>
          </a:bodyPr>
          <a:lstStyle/>
          <a:p>
            <a:r>
              <a:rPr lang="en-US" sz="3200" b="1" dirty="0"/>
              <a:t>IB Ross Broiler Finisher Feed</a:t>
            </a:r>
            <a:endParaRPr lang="en-IN" sz="3200" b="1" dirty="0"/>
          </a:p>
        </p:txBody>
      </p:sp>
    </p:spTree>
    <p:extLst>
      <p:ext uri="{BB962C8B-B14F-4D97-AF65-F5344CB8AC3E}">
        <p14:creationId xmlns:p14="http://schemas.microsoft.com/office/powerpoint/2010/main" val="25699645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7E3C8-3672-4722-9D63-E3781E865481}"/>
              </a:ext>
            </a:extLst>
          </p:cNvPr>
          <p:cNvSpPr>
            <a:spLocks noGrp="1"/>
          </p:cNvSpPr>
          <p:nvPr>
            <p:ph type="title"/>
          </p:nvPr>
        </p:nvSpPr>
        <p:spPr>
          <a:xfrm>
            <a:off x="838200" y="365125"/>
            <a:ext cx="10515600" cy="706029"/>
          </a:xfrm>
        </p:spPr>
        <p:txBody>
          <a:bodyPr/>
          <a:lstStyle/>
          <a:p>
            <a:r>
              <a:rPr lang="en-US" sz="4400" b="1" dirty="0">
                <a:latin typeface="Bahnschrift Condensed" panose="020B0502040204020203" pitchFamily="34" charset="0"/>
                <a:cs typeface="Times New Roman" panose="02020603050405020304" pitchFamily="18" charset="0"/>
              </a:rPr>
              <a:t>Clustering</a:t>
            </a:r>
            <a:endParaRPr lang="en-IN" dirty="0"/>
          </a:p>
        </p:txBody>
      </p:sp>
      <p:sp>
        <p:nvSpPr>
          <p:cNvPr id="3" name="Content Placeholder 2">
            <a:extLst>
              <a:ext uri="{FF2B5EF4-FFF2-40B4-BE49-F238E27FC236}">
                <a16:creationId xmlns:a16="http://schemas.microsoft.com/office/drawing/2014/main" id="{C3C16A8E-86B1-42D7-ACCD-6098F6987365}"/>
              </a:ext>
            </a:extLst>
          </p:cNvPr>
          <p:cNvSpPr>
            <a:spLocks noGrp="1"/>
          </p:cNvSpPr>
          <p:nvPr>
            <p:ph idx="1"/>
          </p:nvPr>
        </p:nvSpPr>
        <p:spPr>
          <a:xfrm>
            <a:off x="838200" y="1084217"/>
            <a:ext cx="10515600" cy="5092746"/>
          </a:xfrm>
        </p:spPr>
        <p:txBody>
          <a:bodyPr>
            <a:normAutofit/>
          </a:bodyPr>
          <a:lstStyle/>
          <a:p>
            <a:pPr marL="0" indent="0">
              <a:buNone/>
            </a:pPr>
            <a:r>
              <a:rPr lang="en-US" sz="2400" dirty="0"/>
              <a:t>Two methods were used to cluster items that have similar purchasing patterns – KModes &amp; KMeans.</a:t>
            </a:r>
          </a:p>
          <a:p>
            <a:pPr marL="0" indent="0">
              <a:buNone/>
            </a:pPr>
            <a:r>
              <a:rPr lang="en-US" sz="2400" b="1" dirty="0"/>
              <a:t>KModes:</a:t>
            </a:r>
          </a:p>
          <a:p>
            <a:r>
              <a:rPr lang="en-US" sz="2400" dirty="0"/>
              <a:t>For that first we will extract the significant columns that are used for clustering. Columns such as short text,cocd,matl group,Po quantity and gross value were taken for further clustering.</a:t>
            </a:r>
          </a:p>
          <a:p>
            <a:r>
              <a:rPr lang="en-US" sz="2400" dirty="0"/>
              <a:t>After that we will install K-Prototypes library which will do the clustering process which can handle both the categorical and Numeric variables.</a:t>
            </a:r>
          </a:p>
          <a:p>
            <a:pPr algn="just"/>
            <a:r>
              <a:rPr lang="en-US" sz="2400" dirty="0"/>
              <a:t>Performed clustering with the range of 2 to 4 number of clusters and look for the cost function. The cost is somewhat higher.</a:t>
            </a:r>
          </a:p>
          <a:p>
            <a:pPr algn="just"/>
            <a:r>
              <a:rPr lang="en-US" sz="2400" dirty="0"/>
              <a:t>Then performed clustering with the range of 4 to 6 number of clusters and now the cost function is lower than the previous one, hence we assume the number of clusters as 5 .</a:t>
            </a:r>
          </a:p>
          <a:p>
            <a:endParaRPr lang="en-US" sz="2400" dirty="0"/>
          </a:p>
          <a:p>
            <a:endParaRPr lang="en-IN" sz="2400" dirty="0"/>
          </a:p>
        </p:txBody>
      </p:sp>
    </p:spTree>
    <p:extLst>
      <p:ext uri="{BB962C8B-B14F-4D97-AF65-F5344CB8AC3E}">
        <p14:creationId xmlns:p14="http://schemas.microsoft.com/office/powerpoint/2010/main" val="38794023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A3C1B-C9E2-45AC-8978-06C06AE77921}"/>
              </a:ext>
            </a:extLst>
          </p:cNvPr>
          <p:cNvSpPr txBox="1">
            <a:spLocks/>
          </p:cNvSpPr>
          <p:nvPr/>
        </p:nvSpPr>
        <p:spPr>
          <a:xfrm>
            <a:off x="138545" y="324908"/>
            <a:ext cx="9365673" cy="55214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b="1" dirty="0">
                <a:latin typeface="+mn-lt"/>
              </a:rPr>
              <a:t>Finding out the best possible number of clusters</a:t>
            </a:r>
          </a:p>
        </p:txBody>
      </p:sp>
      <p:pic>
        <p:nvPicPr>
          <p:cNvPr id="3" name="Picture 2">
            <a:extLst>
              <a:ext uri="{FF2B5EF4-FFF2-40B4-BE49-F238E27FC236}">
                <a16:creationId xmlns:a16="http://schemas.microsoft.com/office/drawing/2014/main" id="{74F9D6C7-8BE1-4D42-BBC2-BF830F1498EB}"/>
              </a:ext>
            </a:extLst>
          </p:cNvPr>
          <p:cNvPicPr>
            <a:picLocks noChangeAspect="1"/>
          </p:cNvPicPr>
          <p:nvPr/>
        </p:nvPicPr>
        <p:blipFill>
          <a:blip r:embed="rId2"/>
          <a:stretch>
            <a:fillRect/>
          </a:stretch>
        </p:blipFill>
        <p:spPr>
          <a:xfrm>
            <a:off x="415637" y="1104284"/>
            <a:ext cx="7816585" cy="2467319"/>
          </a:xfrm>
          <a:prstGeom prst="rect">
            <a:avLst/>
          </a:prstGeom>
        </p:spPr>
      </p:pic>
      <p:pic>
        <p:nvPicPr>
          <p:cNvPr id="4" name="Picture 3">
            <a:extLst>
              <a:ext uri="{FF2B5EF4-FFF2-40B4-BE49-F238E27FC236}">
                <a16:creationId xmlns:a16="http://schemas.microsoft.com/office/drawing/2014/main" id="{4BEB5EF5-E596-4BBB-9D42-E8322D5D044D}"/>
              </a:ext>
            </a:extLst>
          </p:cNvPr>
          <p:cNvPicPr>
            <a:picLocks noChangeAspect="1"/>
          </p:cNvPicPr>
          <p:nvPr/>
        </p:nvPicPr>
        <p:blipFill>
          <a:blip r:embed="rId3"/>
          <a:stretch>
            <a:fillRect/>
          </a:stretch>
        </p:blipFill>
        <p:spPr>
          <a:xfrm>
            <a:off x="415637" y="3798837"/>
            <a:ext cx="6220693" cy="1524213"/>
          </a:xfrm>
          <a:prstGeom prst="rect">
            <a:avLst/>
          </a:prstGeom>
        </p:spPr>
      </p:pic>
      <p:pic>
        <p:nvPicPr>
          <p:cNvPr id="5" name="Picture 4">
            <a:extLst>
              <a:ext uri="{FF2B5EF4-FFF2-40B4-BE49-F238E27FC236}">
                <a16:creationId xmlns:a16="http://schemas.microsoft.com/office/drawing/2014/main" id="{8927DB11-E407-4A3B-B6C9-F9742E6B02F3}"/>
              </a:ext>
            </a:extLst>
          </p:cNvPr>
          <p:cNvPicPr>
            <a:picLocks noChangeAspect="1"/>
          </p:cNvPicPr>
          <p:nvPr/>
        </p:nvPicPr>
        <p:blipFill>
          <a:blip r:embed="rId4"/>
          <a:stretch>
            <a:fillRect/>
          </a:stretch>
        </p:blipFill>
        <p:spPr>
          <a:xfrm>
            <a:off x="568037" y="5550284"/>
            <a:ext cx="2229161" cy="800212"/>
          </a:xfrm>
          <a:prstGeom prst="rect">
            <a:avLst/>
          </a:prstGeom>
        </p:spPr>
      </p:pic>
    </p:spTree>
    <p:extLst>
      <p:ext uri="{BB962C8B-B14F-4D97-AF65-F5344CB8AC3E}">
        <p14:creationId xmlns:p14="http://schemas.microsoft.com/office/powerpoint/2010/main" val="29043137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D48999-2363-40C7-9B1F-4B98AF4EC369}"/>
              </a:ext>
            </a:extLst>
          </p:cNvPr>
          <p:cNvSpPr txBox="1"/>
          <p:nvPr/>
        </p:nvSpPr>
        <p:spPr>
          <a:xfrm>
            <a:off x="734291" y="484909"/>
            <a:ext cx="10099964" cy="1938992"/>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t>Then Run the K prototype algorithm with the no of clusters as 5 .</a:t>
            </a:r>
          </a:p>
          <a:p>
            <a:pPr marL="285750" indent="-285750" algn="just">
              <a:buFont typeface="Arial" panose="020B0604020202020204" pitchFamily="34" charset="0"/>
              <a:buChar char="•"/>
            </a:pPr>
            <a:r>
              <a:rPr lang="en-US" sz="2400" dirty="0"/>
              <a:t>We got the model labels as [0,1,2,3,4], and append those model labels in the data frame as the separate column.</a:t>
            </a:r>
          </a:p>
          <a:p>
            <a:pPr marL="285750" indent="-285750" algn="just">
              <a:buFont typeface="Arial" panose="020B0604020202020204" pitchFamily="34" charset="0"/>
              <a:buChar char="•"/>
            </a:pPr>
            <a:r>
              <a:rPr lang="en-US" sz="2400" dirty="0"/>
              <a:t>Cluster of materials with the similar purchase trend was identified as follows:</a:t>
            </a:r>
          </a:p>
          <a:p>
            <a:pPr marL="285750" indent="-285750">
              <a:buFont typeface="Arial" panose="020B0604020202020204" pitchFamily="34" charset="0"/>
              <a:buChar char="•"/>
            </a:pPr>
            <a:endParaRPr lang="en-IN" sz="2400" dirty="0"/>
          </a:p>
        </p:txBody>
      </p:sp>
      <p:sp>
        <p:nvSpPr>
          <p:cNvPr id="3" name="Title 1">
            <a:extLst>
              <a:ext uri="{FF2B5EF4-FFF2-40B4-BE49-F238E27FC236}">
                <a16:creationId xmlns:a16="http://schemas.microsoft.com/office/drawing/2014/main" id="{B5C365D4-60E0-4B48-A5AD-D8D5A09710F6}"/>
              </a:ext>
            </a:extLst>
          </p:cNvPr>
          <p:cNvSpPr txBox="1">
            <a:spLocks/>
          </p:cNvSpPr>
          <p:nvPr/>
        </p:nvSpPr>
        <p:spPr>
          <a:xfrm>
            <a:off x="488701" y="2423901"/>
            <a:ext cx="5680364" cy="63795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b="1" dirty="0">
                <a:latin typeface="+mn-lt"/>
              </a:rPr>
              <a:t>Clusters and its value counts:</a:t>
            </a:r>
          </a:p>
        </p:txBody>
      </p:sp>
      <p:pic>
        <p:nvPicPr>
          <p:cNvPr id="4" name="Picture 3">
            <a:extLst>
              <a:ext uri="{FF2B5EF4-FFF2-40B4-BE49-F238E27FC236}">
                <a16:creationId xmlns:a16="http://schemas.microsoft.com/office/drawing/2014/main" id="{02296635-E911-4EFC-9541-1000DD73B93E}"/>
              </a:ext>
            </a:extLst>
          </p:cNvPr>
          <p:cNvPicPr>
            <a:picLocks noChangeAspect="1"/>
          </p:cNvPicPr>
          <p:nvPr/>
        </p:nvPicPr>
        <p:blipFill>
          <a:blip r:embed="rId2"/>
          <a:stretch>
            <a:fillRect/>
          </a:stretch>
        </p:blipFill>
        <p:spPr>
          <a:xfrm>
            <a:off x="3017156" y="3429000"/>
            <a:ext cx="5534233" cy="2608493"/>
          </a:xfrm>
          <a:prstGeom prst="rect">
            <a:avLst/>
          </a:prstGeom>
        </p:spPr>
      </p:pic>
    </p:spTree>
    <p:extLst>
      <p:ext uri="{BB962C8B-B14F-4D97-AF65-F5344CB8AC3E}">
        <p14:creationId xmlns:p14="http://schemas.microsoft.com/office/powerpoint/2010/main" val="26885175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E1364-2583-43D1-B5A9-2DAC862AD755}"/>
              </a:ext>
            </a:extLst>
          </p:cNvPr>
          <p:cNvSpPr txBox="1">
            <a:spLocks/>
          </p:cNvSpPr>
          <p:nvPr/>
        </p:nvSpPr>
        <p:spPr>
          <a:xfrm>
            <a:off x="270163" y="46470"/>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a:latin typeface="+mn-lt"/>
              </a:rPr>
              <a:t>Materials with similar purchasing patterns </a:t>
            </a:r>
            <a:endParaRPr lang="en-IN" b="1" dirty="0">
              <a:latin typeface="+mn-lt"/>
            </a:endParaRPr>
          </a:p>
        </p:txBody>
      </p:sp>
      <p:pic>
        <p:nvPicPr>
          <p:cNvPr id="3" name="Picture 2">
            <a:extLst>
              <a:ext uri="{FF2B5EF4-FFF2-40B4-BE49-F238E27FC236}">
                <a16:creationId xmlns:a16="http://schemas.microsoft.com/office/drawing/2014/main" id="{5FAA4C72-CF75-4946-8A10-1FAEABEA3100}"/>
              </a:ext>
            </a:extLst>
          </p:cNvPr>
          <p:cNvPicPr>
            <a:picLocks noChangeAspect="1"/>
          </p:cNvPicPr>
          <p:nvPr/>
        </p:nvPicPr>
        <p:blipFill>
          <a:blip r:embed="rId2"/>
          <a:stretch>
            <a:fillRect/>
          </a:stretch>
        </p:blipFill>
        <p:spPr>
          <a:xfrm>
            <a:off x="4371110" y="1548398"/>
            <a:ext cx="3941618" cy="4944477"/>
          </a:xfrm>
          <a:prstGeom prst="rect">
            <a:avLst/>
          </a:prstGeom>
        </p:spPr>
      </p:pic>
      <p:sp>
        <p:nvSpPr>
          <p:cNvPr id="4" name="TextBox 3">
            <a:extLst>
              <a:ext uri="{FF2B5EF4-FFF2-40B4-BE49-F238E27FC236}">
                <a16:creationId xmlns:a16="http://schemas.microsoft.com/office/drawing/2014/main" id="{89DB1C8C-9692-448C-AE5E-BDD4ACC90032}"/>
              </a:ext>
            </a:extLst>
          </p:cNvPr>
          <p:cNvSpPr txBox="1"/>
          <p:nvPr/>
        </p:nvSpPr>
        <p:spPr>
          <a:xfrm>
            <a:off x="651163" y="1167828"/>
            <a:ext cx="2272145" cy="584775"/>
          </a:xfrm>
          <a:prstGeom prst="rect">
            <a:avLst/>
          </a:prstGeom>
          <a:noFill/>
        </p:spPr>
        <p:txBody>
          <a:bodyPr wrap="square" rtlCol="0">
            <a:spAutoFit/>
          </a:bodyPr>
          <a:lstStyle/>
          <a:p>
            <a:r>
              <a:rPr lang="en-IN" sz="3200" b="1" dirty="0"/>
              <a:t>CLUSTER - 0</a:t>
            </a:r>
          </a:p>
        </p:txBody>
      </p:sp>
    </p:spTree>
    <p:extLst>
      <p:ext uri="{BB962C8B-B14F-4D97-AF65-F5344CB8AC3E}">
        <p14:creationId xmlns:p14="http://schemas.microsoft.com/office/powerpoint/2010/main" val="12460644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78C34-D2DF-4DAD-9F00-13637FA2D957}"/>
              </a:ext>
            </a:extLst>
          </p:cNvPr>
          <p:cNvSpPr txBox="1"/>
          <p:nvPr/>
        </p:nvSpPr>
        <p:spPr>
          <a:xfrm>
            <a:off x="623454" y="424537"/>
            <a:ext cx="2272145" cy="584775"/>
          </a:xfrm>
          <a:prstGeom prst="rect">
            <a:avLst/>
          </a:prstGeom>
          <a:noFill/>
        </p:spPr>
        <p:txBody>
          <a:bodyPr wrap="square" rtlCol="0">
            <a:spAutoFit/>
          </a:bodyPr>
          <a:lstStyle/>
          <a:p>
            <a:r>
              <a:rPr lang="en-IN" sz="3200" b="1" dirty="0"/>
              <a:t>CLUSTER - 1</a:t>
            </a:r>
          </a:p>
        </p:txBody>
      </p:sp>
      <p:pic>
        <p:nvPicPr>
          <p:cNvPr id="3" name="Picture 2">
            <a:extLst>
              <a:ext uri="{FF2B5EF4-FFF2-40B4-BE49-F238E27FC236}">
                <a16:creationId xmlns:a16="http://schemas.microsoft.com/office/drawing/2014/main" id="{BC10E11C-0A45-463B-BE8F-2D3A444C0A04}"/>
              </a:ext>
            </a:extLst>
          </p:cNvPr>
          <p:cNvPicPr>
            <a:picLocks noChangeAspect="1"/>
          </p:cNvPicPr>
          <p:nvPr/>
        </p:nvPicPr>
        <p:blipFill>
          <a:blip r:embed="rId2"/>
          <a:stretch>
            <a:fillRect/>
          </a:stretch>
        </p:blipFill>
        <p:spPr>
          <a:xfrm>
            <a:off x="3754582" y="1108364"/>
            <a:ext cx="4350327" cy="5142105"/>
          </a:xfrm>
          <a:prstGeom prst="rect">
            <a:avLst/>
          </a:prstGeom>
        </p:spPr>
      </p:pic>
    </p:spTree>
    <p:extLst>
      <p:ext uri="{BB962C8B-B14F-4D97-AF65-F5344CB8AC3E}">
        <p14:creationId xmlns:p14="http://schemas.microsoft.com/office/powerpoint/2010/main" val="3815182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BB0A4-25F5-46CA-9771-2234D1831492}"/>
              </a:ext>
            </a:extLst>
          </p:cNvPr>
          <p:cNvSpPr txBox="1">
            <a:spLocks/>
          </p:cNvSpPr>
          <p:nvPr/>
        </p:nvSpPr>
        <p:spPr>
          <a:xfrm>
            <a:off x="4789926" y="257289"/>
            <a:ext cx="2594265" cy="790828"/>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latin typeface="Bahnschrift Condensed" panose="020B0502040204020203" pitchFamily="34" charset="0"/>
                <a:cs typeface="Times New Roman" panose="02020603050405020304" pitchFamily="18" charset="0"/>
              </a:rPr>
              <a:t>Work Flow</a:t>
            </a:r>
            <a:endParaRPr lang="en-IN" sz="3200" dirty="0"/>
          </a:p>
        </p:txBody>
      </p:sp>
      <p:sp>
        <p:nvSpPr>
          <p:cNvPr id="3" name="Rectangle 2">
            <a:extLst>
              <a:ext uri="{FF2B5EF4-FFF2-40B4-BE49-F238E27FC236}">
                <a16:creationId xmlns:a16="http://schemas.microsoft.com/office/drawing/2014/main" id="{62641640-9DEE-4B38-A398-AE772F30004E}"/>
              </a:ext>
            </a:extLst>
          </p:cNvPr>
          <p:cNvSpPr/>
          <p:nvPr/>
        </p:nvSpPr>
        <p:spPr>
          <a:xfrm>
            <a:off x="325582" y="1133602"/>
            <a:ext cx="2400302" cy="790827"/>
          </a:xfrm>
          <a:prstGeom prst="rect">
            <a:avLst/>
          </a:prstGeom>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Data Collection</a:t>
            </a:r>
          </a:p>
        </p:txBody>
      </p:sp>
      <p:sp>
        <p:nvSpPr>
          <p:cNvPr id="4" name="Rectangle 3">
            <a:extLst>
              <a:ext uri="{FF2B5EF4-FFF2-40B4-BE49-F238E27FC236}">
                <a16:creationId xmlns:a16="http://schemas.microsoft.com/office/drawing/2014/main" id="{441B721A-0C73-45A2-9FCC-E2F2442129B9}"/>
              </a:ext>
            </a:extLst>
          </p:cNvPr>
          <p:cNvSpPr/>
          <p:nvPr/>
        </p:nvSpPr>
        <p:spPr>
          <a:xfrm>
            <a:off x="2152649" y="2040851"/>
            <a:ext cx="2400302" cy="790827"/>
          </a:xfrm>
          <a:prstGeom prst="rect">
            <a:avLst/>
          </a:prstGeom>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400" b="1" dirty="0"/>
          </a:p>
          <a:p>
            <a:pPr algn="ctr"/>
            <a:r>
              <a:rPr lang="en-US" sz="2400" b="1" dirty="0"/>
              <a:t>Data Extraction</a:t>
            </a:r>
          </a:p>
          <a:p>
            <a:pPr algn="ctr"/>
            <a:endParaRPr lang="en-IN" sz="2400" b="1" dirty="0"/>
          </a:p>
        </p:txBody>
      </p:sp>
      <p:sp>
        <p:nvSpPr>
          <p:cNvPr id="6" name="Rectangle 5">
            <a:extLst>
              <a:ext uri="{FF2B5EF4-FFF2-40B4-BE49-F238E27FC236}">
                <a16:creationId xmlns:a16="http://schemas.microsoft.com/office/drawing/2014/main" id="{9AC649C2-030E-4933-A9D6-02F8944F747B}"/>
              </a:ext>
            </a:extLst>
          </p:cNvPr>
          <p:cNvSpPr/>
          <p:nvPr/>
        </p:nvSpPr>
        <p:spPr>
          <a:xfrm>
            <a:off x="3255818" y="3033586"/>
            <a:ext cx="2594265" cy="790827"/>
          </a:xfrm>
          <a:prstGeom prst="rect">
            <a:avLst/>
          </a:prstGeom>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400" b="1" dirty="0"/>
          </a:p>
          <a:p>
            <a:pPr algn="ctr"/>
            <a:r>
              <a:rPr lang="en-US" sz="2400" b="1" dirty="0"/>
              <a:t>Data Preprocessing</a:t>
            </a:r>
          </a:p>
          <a:p>
            <a:pPr algn="ctr"/>
            <a:endParaRPr lang="en-IN" sz="2400" b="1" dirty="0"/>
          </a:p>
        </p:txBody>
      </p:sp>
      <p:sp>
        <p:nvSpPr>
          <p:cNvPr id="7" name="Rectangle 6">
            <a:extLst>
              <a:ext uri="{FF2B5EF4-FFF2-40B4-BE49-F238E27FC236}">
                <a16:creationId xmlns:a16="http://schemas.microsoft.com/office/drawing/2014/main" id="{5B88F05C-84D9-477F-9138-5B609E28FAB7}"/>
              </a:ext>
            </a:extLst>
          </p:cNvPr>
          <p:cNvSpPr/>
          <p:nvPr/>
        </p:nvSpPr>
        <p:spPr>
          <a:xfrm>
            <a:off x="4886908" y="4026321"/>
            <a:ext cx="2400302" cy="790827"/>
          </a:xfrm>
          <a:prstGeom prst="rect">
            <a:avLst/>
          </a:prstGeom>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400" b="1" dirty="0"/>
          </a:p>
          <a:p>
            <a:pPr algn="ctr"/>
            <a:r>
              <a:rPr lang="en-US" sz="2400" b="1" dirty="0"/>
              <a:t>Data analysis </a:t>
            </a:r>
          </a:p>
          <a:p>
            <a:pPr algn="ctr"/>
            <a:endParaRPr lang="en-IN" sz="2400" b="1" dirty="0"/>
          </a:p>
        </p:txBody>
      </p:sp>
      <p:sp>
        <p:nvSpPr>
          <p:cNvPr id="8" name="Rectangle 7">
            <a:extLst>
              <a:ext uri="{FF2B5EF4-FFF2-40B4-BE49-F238E27FC236}">
                <a16:creationId xmlns:a16="http://schemas.microsoft.com/office/drawing/2014/main" id="{5B4EB5B4-5CE4-4473-96F5-ACD55B80BA44}"/>
              </a:ext>
            </a:extLst>
          </p:cNvPr>
          <p:cNvSpPr/>
          <p:nvPr/>
        </p:nvSpPr>
        <p:spPr>
          <a:xfrm>
            <a:off x="6087059" y="5019056"/>
            <a:ext cx="2400302" cy="790827"/>
          </a:xfrm>
          <a:prstGeom prst="rect">
            <a:avLst/>
          </a:prstGeom>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b="1" dirty="0"/>
              <a:t>Time </a:t>
            </a:r>
          </a:p>
          <a:p>
            <a:pPr algn="ctr"/>
            <a:r>
              <a:rPr lang="en-US" sz="1800" b="1" dirty="0"/>
              <a:t>series </a:t>
            </a:r>
          </a:p>
          <a:p>
            <a:pPr algn="ctr"/>
            <a:r>
              <a:rPr lang="en-US" sz="1800" b="1" dirty="0"/>
              <a:t>Forecasting</a:t>
            </a:r>
          </a:p>
        </p:txBody>
      </p:sp>
      <p:sp>
        <p:nvSpPr>
          <p:cNvPr id="9" name="Rectangle 8">
            <a:extLst>
              <a:ext uri="{FF2B5EF4-FFF2-40B4-BE49-F238E27FC236}">
                <a16:creationId xmlns:a16="http://schemas.microsoft.com/office/drawing/2014/main" id="{20BB259E-63C6-4925-9291-4D6F57A7BAC1}"/>
              </a:ext>
            </a:extLst>
          </p:cNvPr>
          <p:cNvSpPr/>
          <p:nvPr/>
        </p:nvSpPr>
        <p:spPr>
          <a:xfrm>
            <a:off x="7757768" y="6011791"/>
            <a:ext cx="2400302" cy="790827"/>
          </a:xfrm>
          <a:prstGeom prst="rect">
            <a:avLst/>
          </a:prstGeom>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Clustering</a:t>
            </a:r>
          </a:p>
        </p:txBody>
      </p:sp>
      <p:sp>
        <p:nvSpPr>
          <p:cNvPr id="13" name="Arrow: Right 12">
            <a:extLst>
              <a:ext uri="{FF2B5EF4-FFF2-40B4-BE49-F238E27FC236}">
                <a16:creationId xmlns:a16="http://schemas.microsoft.com/office/drawing/2014/main" id="{B47A2BA9-3982-407F-9EE4-A2FB635F9A8D}"/>
              </a:ext>
            </a:extLst>
          </p:cNvPr>
          <p:cNvSpPr/>
          <p:nvPr/>
        </p:nvSpPr>
        <p:spPr>
          <a:xfrm rot="3239341">
            <a:off x="4612940" y="2391306"/>
            <a:ext cx="547829" cy="296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Right 13">
            <a:extLst>
              <a:ext uri="{FF2B5EF4-FFF2-40B4-BE49-F238E27FC236}">
                <a16:creationId xmlns:a16="http://schemas.microsoft.com/office/drawing/2014/main" id="{FF4BC528-013E-4140-BDC9-D953801816A2}"/>
              </a:ext>
            </a:extLst>
          </p:cNvPr>
          <p:cNvSpPr/>
          <p:nvPr/>
        </p:nvSpPr>
        <p:spPr>
          <a:xfrm rot="3239341">
            <a:off x="6050973" y="3457595"/>
            <a:ext cx="554181" cy="2918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2F563F78-48CD-4B66-A88A-7B3A09FF679F}"/>
              </a:ext>
            </a:extLst>
          </p:cNvPr>
          <p:cNvSpPr/>
          <p:nvPr/>
        </p:nvSpPr>
        <p:spPr>
          <a:xfrm rot="3239341">
            <a:off x="7291062" y="4541612"/>
            <a:ext cx="554181" cy="2918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38494F09-0B1F-403E-99AA-A032E07F3D3C}"/>
              </a:ext>
            </a:extLst>
          </p:cNvPr>
          <p:cNvSpPr/>
          <p:nvPr/>
        </p:nvSpPr>
        <p:spPr>
          <a:xfrm rot="3239341">
            <a:off x="8568756" y="5555950"/>
            <a:ext cx="554181" cy="2918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Right 16">
            <a:extLst>
              <a:ext uri="{FF2B5EF4-FFF2-40B4-BE49-F238E27FC236}">
                <a16:creationId xmlns:a16="http://schemas.microsoft.com/office/drawing/2014/main" id="{D52EE1BA-885C-489C-9D50-F16330C061B3}"/>
              </a:ext>
            </a:extLst>
          </p:cNvPr>
          <p:cNvSpPr/>
          <p:nvPr/>
        </p:nvSpPr>
        <p:spPr>
          <a:xfrm rot="3239341">
            <a:off x="2853415" y="1467592"/>
            <a:ext cx="547829" cy="296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437101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696F454-A45D-445A-B7BC-3F3E1B5776CA}"/>
              </a:ext>
            </a:extLst>
          </p:cNvPr>
          <p:cNvPicPr>
            <a:picLocks noChangeAspect="1"/>
          </p:cNvPicPr>
          <p:nvPr/>
        </p:nvPicPr>
        <p:blipFill>
          <a:blip r:embed="rId2"/>
          <a:stretch>
            <a:fillRect/>
          </a:stretch>
        </p:blipFill>
        <p:spPr>
          <a:xfrm>
            <a:off x="3921361" y="748685"/>
            <a:ext cx="4349278" cy="5683055"/>
          </a:xfrm>
          <a:prstGeom prst="rect">
            <a:avLst/>
          </a:prstGeom>
        </p:spPr>
      </p:pic>
      <p:sp>
        <p:nvSpPr>
          <p:cNvPr id="3" name="TextBox 2">
            <a:extLst>
              <a:ext uri="{FF2B5EF4-FFF2-40B4-BE49-F238E27FC236}">
                <a16:creationId xmlns:a16="http://schemas.microsoft.com/office/drawing/2014/main" id="{017384E9-241E-4DDF-A433-1CEEDE67E8A7}"/>
              </a:ext>
            </a:extLst>
          </p:cNvPr>
          <p:cNvSpPr txBox="1"/>
          <p:nvPr/>
        </p:nvSpPr>
        <p:spPr>
          <a:xfrm>
            <a:off x="623454" y="424537"/>
            <a:ext cx="2272145" cy="584775"/>
          </a:xfrm>
          <a:prstGeom prst="rect">
            <a:avLst/>
          </a:prstGeom>
          <a:noFill/>
        </p:spPr>
        <p:txBody>
          <a:bodyPr wrap="square" rtlCol="0">
            <a:spAutoFit/>
          </a:bodyPr>
          <a:lstStyle/>
          <a:p>
            <a:r>
              <a:rPr lang="en-IN" sz="3200" b="1" dirty="0"/>
              <a:t>CLUSTER - 2</a:t>
            </a:r>
          </a:p>
        </p:txBody>
      </p:sp>
    </p:spTree>
    <p:extLst>
      <p:ext uri="{BB962C8B-B14F-4D97-AF65-F5344CB8AC3E}">
        <p14:creationId xmlns:p14="http://schemas.microsoft.com/office/powerpoint/2010/main" val="8218349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971182C-5B94-41A1-942E-080EB927E33D}"/>
              </a:ext>
            </a:extLst>
          </p:cNvPr>
          <p:cNvPicPr>
            <a:picLocks noChangeAspect="1"/>
          </p:cNvPicPr>
          <p:nvPr/>
        </p:nvPicPr>
        <p:blipFill>
          <a:blip r:embed="rId2"/>
          <a:stretch>
            <a:fillRect/>
          </a:stretch>
        </p:blipFill>
        <p:spPr>
          <a:xfrm>
            <a:off x="4405747" y="928254"/>
            <a:ext cx="3756534" cy="5334000"/>
          </a:xfrm>
          <a:prstGeom prst="rect">
            <a:avLst/>
          </a:prstGeom>
        </p:spPr>
      </p:pic>
      <p:sp>
        <p:nvSpPr>
          <p:cNvPr id="3" name="TextBox 2">
            <a:extLst>
              <a:ext uri="{FF2B5EF4-FFF2-40B4-BE49-F238E27FC236}">
                <a16:creationId xmlns:a16="http://schemas.microsoft.com/office/drawing/2014/main" id="{64F4A914-E1C6-43AF-97A7-CF2BF9A38B54}"/>
              </a:ext>
            </a:extLst>
          </p:cNvPr>
          <p:cNvSpPr txBox="1"/>
          <p:nvPr/>
        </p:nvSpPr>
        <p:spPr>
          <a:xfrm>
            <a:off x="623454" y="424537"/>
            <a:ext cx="2272145" cy="584775"/>
          </a:xfrm>
          <a:prstGeom prst="rect">
            <a:avLst/>
          </a:prstGeom>
          <a:noFill/>
        </p:spPr>
        <p:txBody>
          <a:bodyPr wrap="square" rtlCol="0">
            <a:spAutoFit/>
          </a:bodyPr>
          <a:lstStyle/>
          <a:p>
            <a:r>
              <a:rPr lang="en-IN" sz="3200" b="1" dirty="0"/>
              <a:t>CLUSTER - 3</a:t>
            </a:r>
          </a:p>
        </p:txBody>
      </p:sp>
    </p:spTree>
    <p:extLst>
      <p:ext uri="{BB962C8B-B14F-4D97-AF65-F5344CB8AC3E}">
        <p14:creationId xmlns:p14="http://schemas.microsoft.com/office/powerpoint/2010/main" val="23201243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63A3DC9-0100-4F98-B88E-275F0175CBE0}"/>
              </a:ext>
            </a:extLst>
          </p:cNvPr>
          <p:cNvPicPr>
            <a:picLocks noChangeAspect="1"/>
          </p:cNvPicPr>
          <p:nvPr/>
        </p:nvPicPr>
        <p:blipFill>
          <a:blip r:embed="rId2"/>
          <a:stretch>
            <a:fillRect/>
          </a:stretch>
        </p:blipFill>
        <p:spPr>
          <a:xfrm>
            <a:off x="3505200" y="997527"/>
            <a:ext cx="4191223" cy="5070764"/>
          </a:xfrm>
          <a:prstGeom prst="rect">
            <a:avLst/>
          </a:prstGeom>
        </p:spPr>
      </p:pic>
      <p:sp>
        <p:nvSpPr>
          <p:cNvPr id="3" name="TextBox 2">
            <a:extLst>
              <a:ext uri="{FF2B5EF4-FFF2-40B4-BE49-F238E27FC236}">
                <a16:creationId xmlns:a16="http://schemas.microsoft.com/office/drawing/2014/main" id="{BCF07E99-32E4-47CD-96FD-E787B8E3C7F8}"/>
              </a:ext>
            </a:extLst>
          </p:cNvPr>
          <p:cNvSpPr txBox="1"/>
          <p:nvPr/>
        </p:nvSpPr>
        <p:spPr>
          <a:xfrm>
            <a:off x="581891" y="412752"/>
            <a:ext cx="2272145" cy="584775"/>
          </a:xfrm>
          <a:prstGeom prst="rect">
            <a:avLst/>
          </a:prstGeom>
          <a:noFill/>
        </p:spPr>
        <p:txBody>
          <a:bodyPr wrap="square" rtlCol="0">
            <a:spAutoFit/>
          </a:bodyPr>
          <a:lstStyle/>
          <a:p>
            <a:r>
              <a:rPr lang="en-IN" sz="3200" b="1" dirty="0"/>
              <a:t>CLUSTER - 4</a:t>
            </a:r>
          </a:p>
        </p:txBody>
      </p:sp>
    </p:spTree>
    <p:extLst>
      <p:ext uri="{BB962C8B-B14F-4D97-AF65-F5344CB8AC3E}">
        <p14:creationId xmlns:p14="http://schemas.microsoft.com/office/powerpoint/2010/main" val="39875132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75EC4BA-4C7D-4F76-ADF2-CC07958F85D1}"/>
              </a:ext>
            </a:extLst>
          </p:cNvPr>
          <p:cNvPicPr>
            <a:picLocks noChangeAspect="1"/>
          </p:cNvPicPr>
          <p:nvPr/>
        </p:nvPicPr>
        <p:blipFill>
          <a:blip r:embed="rId2"/>
          <a:stretch>
            <a:fillRect/>
          </a:stretch>
        </p:blipFill>
        <p:spPr>
          <a:xfrm>
            <a:off x="968188" y="734291"/>
            <a:ext cx="9923929" cy="5389495"/>
          </a:xfrm>
          <a:prstGeom prst="rect">
            <a:avLst/>
          </a:prstGeom>
        </p:spPr>
      </p:pic>
    </p:spTree>
    <p:extLst>
      <p:ext uri="{BB962C8B-B14F-4D97-AF65-F5344CB8AC3E}">
        <p14:creationId xmlns:p14="http://schemas.microsoft.com/office/powerpoint/2010/main" val="24252715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823" y="273685"/>
            <a:ext cx="10974977" cy="549275"/>
          </a:xfrm>
        </p:spPr>
        <p:txBody>
          <a:bodyPr>
            <a:normAutofit fontScale="90000"/>
          </a:bodyPr>
          <a:lstStyle/>
          <a:p>
            <a:r>
              <a:rPr lang="en-US" b="1" dirty="0">
                <a:latin typeface="Bahnschrift Condensed" panose="020B0502040204020203" pitchFamily="34" charset="0"/>
                <a:cs typeface="Times New Roman" panose="02020603050405020304" pitchFamily="18" charset="0"/>
              </a:rPr>
              <a:t>Clustering - KMeans</a:t>
            </a:r>
            <a:endParaRPr lang="en-US" dirty="0"/>
          </a:p>
        </p:txBody>
      </p:sp>
      <p:sp>
        <p:nvSpPr>
          <p:cNvPr id="3" name="Content Placeholder 2"/>
          <p:cNvSpPr>
            <a:spLocks noGrp="1"/>
          </p:cNvSpPr>
          <p:nvPr>
            <p:ph idx="1"/>
          </p:nvPr>
        </p:nvSpPr>
        <p:spPr>
          <a:xfrm>
            <a:off x="746760" y="849085"/>
            <a:ext cx="10905309" cy="3376551"/>
          </a:xfrm>
        </p:spPr>
        <p:txBody>
          <a:bodyPr>
            <a:noAutofit/>
          </a:bodyPr>
          <a:lstStyle/>
          <a:p>
            <a:pPr marL="0" indent="0" algn="just">
              <a:buNone/>
            </a:pPr>
            <a:r>
              <a:rPr lang="en-US" sz="1800" dirty="0"/>
              <a:t>Clustering was performed on the data extracted with Top 25 Products/ Item that contributes to 80% &gt; the Gross Value.</a:t>
            </a:r>
          </a:p>
          <a:p>
            <a:pPr algn="just"/>
            <a:r>
              <a:rPr lang="en-US" sz="1800" dirty="0"/>
              <a:t>There were only 3 numerical data (PO Quantity, Net price &amp; Gross Value) with which KMeans technique was performed.</a:t>
            </a:r>
          </a:p>
          <a:p>
            <a:pPr algn="just"/>
            <a:r>
              <a:rPr lang="en-US" sz="1800" dirty="0"/>
              <a:t>PO Quantity &amp; Gross Value was highly skewed (10&gt;)and in order to normalize the skewness top 3 Method (Log, </a:t>
            </a:r>
            <a:r>
              <a:rPr lang="en-US" sz="1800" dirty="0" err="1"/>
              <a:t>Sqrt</a:t>
            </a:r>
            <a:r>
              <a:rPr lang="en-US" sz="1800" dirty="0"/>
              <a:t> &amp; Boxcox) used to identify the best suit, as such Boxcox Method was used to normalize the skewness.</a:t>
            </a:r>
          </a:p>
          <a:p>
            <a:pPr algn="just"/>
            <a:r>
              <a:rPr lang="en-US" sz="1800" dirty="0"/>
              <a:t>With the help of KMeans technique 3 cluster were created and the Silhouette Score was 0.6974452046084545.</a:t>
            </a:r>
          </a:p>
          <a:p>
            <a:pPr algn="just"/>
            <a:r>
              <a:rPr lang="en-US" sz="1800" dirty="0"/>
              <a:t>Model labels were created for 3 clusters and the same were appended as column to the data frame.</a:t>
            </a:r>
          </a:p>
          <a:p>
            <a:pPr algn="just"/>
            <a:r>
              <a:rPr lang="en-US" sz="1800" dirty="0"/>
              <a:t>Cluster 1, found to have more no.of highest count with similar purchase pattern.</a:t>
            </a:r>
          </a:p>
          <a:p>
            <a:pPr algn="just"/>
            <a:r>
              <a:rPr lang="en-US" sz="1800" dirty="0"/>
              <a:t>Output was then extracted to CSV file. </a:t>
            </a:r>
          </a:p>
        </p:txBody>
      </p:sp>
      <p:pic>
        <p:nvPicPr>
          <p:cNvPr id="5" name="Picture 4"/>
          <p:cNvPicPr>
            <a:picLocks noChangeAspect="1"/>
          </p:cNvPicPr>
          <p:nvPr/>
        </p:nvPicPr>
        <p:blipFill>
          <a:blip r:embed="rId2"/>
          <a:stretch>
            <a:fillRect/>
          </a:stretch>
        </p:blipFill>
        <p:spPr>
          <a:xfrm>
            <a:off x="1845786" y="4127070"/>
            <a:ext cx="3858163" cy="2566468"/>
          </a:xfrm>
          <a:prstGeom prst="rect">
            <a:avLst/>
          </a:prstGeom>
        </p:spPr>
      </p:pic>
      <p:pic>
        <p:nvPicPr>
          <p:cNvPr id="6" name="Picture 5">
            <a:extLst>
              <a:ext uri="{FF2B5EF4-FFF2-40B4-BE49-F238E27FC236}">
                <a16:creationId xmlns:a16="http://schemas.microsoft.com/office/drawing/2014/main" id="{9669B5A0-EAB4-4EE1-8F2A-BA9315552834}"/>
              </a:ext>
            </a:extLst>
          </p:cNvPr>
          <p:cNvPicPr>
            <a:picLocks noChangeAspect="1"/>
          </p:cNvPicPr>
          <p:nvPr/>
        </p:nvPicPr>
        <p:blipFill>
          <a:blip r:embed="rId3"/>
          <a:stretch>
            <a:fillRect/>
          </a:stretch>
        </p:blipFill>
        <p:spPr>
          <a:xfrm>
            <a:off x="5902035" y="4424865"/>
            <a:ext cx="5043055" cy="2159450"/>
          </a:xfrm>
          <a:prstGeom prst="rect">
            <a:avLst/>
          </a:prstGeom>
        </p:spPr>
      </p:pic>
    </p:spTree>
    <p:extLst>
      <p:ext uri="{BB962C8B-B14F-4D97-AF65-F5344CB8AC3E}">
        <p14:creationId xmlns:p14="http://schemas.microsoft.com/office/powerpoint/2010/main" val="29679042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137" y="365126"/>
            <a:ext cx="10909663" cy="640714"/>
          </a:xfrm>
        </p:spPr>
        <p:txBody>
          <a:bodyPr>
            <a:normAutofit fontScale="90000"/>
          </a:bodyPr>
          <a:lstStyle/>
          <a:p>
            <a:r>
              <a:rPr lang="en-US" b="1" dirty="0">
                <a:latin typeface="Bahnschrift Condensed" panose="020B0502040204020203" pitchFamily="34" charset="0"/>
                <a:cs typeface="Times New Roman" panose="02020603050405020304" pitchFamily="18" charset="0"/>
              </a:rPr>
              <a:t>Clustering - KMeans</a:t>
            </a:r>
            <a:endParaRPr lang="en-US" dirty="0"/>
          </a:p>
        </p:txBody>
      </p:sp>
      <p:pic>
        <p:nvPicPr>
          <p:cNvPr id="5" name="Picture 4"/>
          <p:cNvPicPr>
            <a:picLocks noChangeAspect="1"/>
          </p:cNvPicPr>
          <p:nvPr/>
        </p:nvPicPr>
        <p:blipFill>
          <a:blip r:embed="rId2"/>
          <a:stretch>
            <a:fillRect/>
          </a:stretch>
        </p:blipFill>
        <p:spPr>
          <a:xfrm>
            <a:off x="744583" y="1097279"/>
            <a:ext cx="10293531" cy="5643156"/>
          </a:xfrm>
          <a:prstGeom prst="rect">
            <a:avLst/>
          </a:prstGeom>
        </p:spPr>
      </p:pic>
    </p:spTree>
    <p:extLst>
      <p:ext uri="{BB962C8B-B14F-4D97-AF65-F5344CB8AC3E}">
        <p14:creationId xmlns:p14="http://schemas.microsoft.com/office/powerpoint/2010/main" val="26046706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A435-04FC-43F7-967D-52E23468D7C1}"/>
              </a:ext>
            </a:extLst>
          </p:cNvPr>
          <p:cNvSpPr txBox="1">
            <a:spLocks/>
          </p:cNvSpPr>
          <p:nvPr/>
        </p:nvSpPr>
        <p:spPr>
          <a:xfrm>
            <a:off x="838200" y="365126"/>
            <a:ext cx="10515600" cy="83665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Bahnschrift Condensed" panose="020B0502040204020203" pitchFamily="34" charset="0"/>
              </a:rPr>
              <a:t>Cost Saving Opportunity</a:t>
            </a:r>
          </a:p>
        </p:txBody>
      </p:sp>
      <p:sp>
        <p:nvSpPr>
          <p:cNvPr id="3" name="Content Placeholder 2">
            <a:extLst>
              <a:ext uri="{FF2B5EF4-FFF2-40B4-BE49-F238E27FC236}">
                <a16:creationId xmlns:a16="http://schemas.microsoft.com/office/drawing/2014/main" id="{F93DE1F1-E7AC-4B7E-9B9F-BBB7D030A29D}"/>
              </a:ext>
            </a:extLst>
          </p:cNvPr>
          <p:cNvSpPr txBox="1">
            <a:spLocks/>
          </p:cNvSpPr>
          <p:nvPr/>
        </p:nvSpPr>
        <p:spPr>
          <a:xfrm>
            <a:off x="838200" y="1201784"/>
            <a:ext cx="10515600" cy="18611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In order to find the saving opportunity, Minimum value of Net price for a specific month was taken and calculated with Purchase Order Quantity for all 25 product / items. Of which Top 5 Product/ Item has significant saving opportunity table as below. As such placing bulk purchases by Monthly (depending on the requirement) could help to reduce the cost significantly. </a:t>
            </a:r>
          </a:p>
          <a:p>
            <a:r>
              <a:rPr lang="en-US" sz="1800" dirty="0"/>
              <a:t>Soya Bean-(A), has 2 transaction with a very low net price value (6413.03) on 27</a:t>
            </a:r>
            <a:r>
              <a:rPr lang="en-US" sz="1800" baseline="30000" dirty="0"/>
              <a:t>th</a:t>
            </a:r>
            <a:r>
              <a:rPr lang="en-US" sz="1800" dirty="0"/>
              <a:t> Jan 2019 however the cost of this product is above 35000 and hence this low value was not considered for evaluation.</a:t>
            </a:r>
          </a:p>
          <a:p>
            <a:pPr marL="0" indent="0">
              <a:buNone/>
            </a:pPr>
            <a:endParaRPr lang="en-US" dirty="0"/>
          </a:p>
          <a:p>
            <a:endParaRPr lang="en-US" dirty="0"/>
          </a:p>
          <a:p>
            <a:pPr marL="0" indent="0">
              <a:buFont typeface="Arial" panose="020B0604020202020204" pitchFamily="34" charset="0"/>
              <a:buNone/>
            </a:pPr>
            <a:r>
              <a:rPr lang="en-US" dirty="0"/>
              <a:t> </a:t>
            </a:r>
          </a:p>
        </p:txBody>
      </p:sp>
      <p:graphicFrame>
        <p:nvGraphicFramePr>
          <p:cNvPr id="4" name="Table 3">
            <a:extLst>
              <a:ext uri="{FF2B5EF4-FFF2-40B4-BE49-F238E27FC236}">
                <a16:creationId xmlns:a16="http://schemas.microsoft.com/office/drawing/2014/main" id="{B39DE072-6361-494C-B05A-3F6CB71EF393}"/>
              </a:ext>
            </a:extLst>
          </p:cNvPr>
          <p:cNvGraphicFramePr>
            <a:graphicFrameLocks noGrp="1"/>
          </p:cNvGraphicFramePr>
          <p:nvPr>
            <p:extLst>
              <p:ext uri="{D42A27DB-BD31-4B8C-83A1-F6EECF244321}">
                <p14:modId xmlns:p14="http://schemas.microsoft.com/office/powerpoint/2010/main" val="1150671538"/>
              </p:ext>
            </p:extLst>
          </p:nvPr>
        </p:nvGraphicFramePr>
        <p:xfrm>
          <a:off x="5159828" y="3429000"/>
          <a:ext cx="6422572" cy="2916383"/>
        </p:xfrm>
        <a:graphic>
          <a:graphicData uri="http://schemas.openxmlformats.org/drawingml/2006/table">
            <a:tbl>
              <a:tblPr>
                <a:tableStyleId>{5C22544A-7EE6-4342-B048-85BDC9FD1C3A}</a:tableStyleId>
              </a:tblPr>
              <a:tblGrid>
                <a:gridCol w="2098389">
                  <a:extLst>
                    <a:ext uri="{9D8B030D-6E8A-4147-A177-3AD203B41FA5}">
                      <a16:colId xmlns:a16="http://schemas.microsoft.com/office/drawing/2014/main" val="3635160479"/>
                    </a:ext>
                  </a:extLst>
                </a:gridCol>
                <a:gridCol w="1427654">
                  <a:extLst>
                    <a:ext uri="{9D8B030D-6E8A-4147-A177-3AD203B41FA5}">
                      <a16:colId xmlns:a16="http://schemas.microsoft.com/office/drawing/2014/main" val="3096237856"/>
                    </a:ext>
                  </a:extLst>
                </a:gridCol>
                <a:gridCol w="1333977">
                  <a:extLst>
                    <a:ext uri="{9D8B030D-6E8A-4147-A177-3AD203B41FA5}">
                      <a16:colId xmlns:a16="http://schemas.microsoft.com/office/drawing/2014/main" val="1471137578"/>
                    </a:ext>
                  </a:extLst>
                </a:gridCol>
                <a:gridCol w="1562552">
                  <a:extLst>
                    <a:ext uri="{9D8B030D-6E8A-4147-A177-3AD203B41FA5}">
                      <a16:colId xmlns:a16="http://schemas.microsoft.com/office/drawing/2014/main" val="303613178"/>
                    </a:ext>
                  </a:extLst>
                </a:gridCol>
              </a:tblGrid>
              <a:tr h="467605">
                <a:tc>
                  <a:txBody>
                    <a:bodyPr/>
                    <a:lstStyle/>
                    <a:p>
                      <a:pPr algn="ctr" fontAlgn="ctr"/>
                      <a:r>
                        <a:rPr lang="en-US" sz="1100" u="none" strike="noStrike" dirty="0">
                          <a:effectLst/>
                        </a:rPr>
                        <a:t>Product / Item</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Gross Value</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Possible Savings</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Possible Savings in %</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695932449"/>
                  </a:ext>
                </a:extLst>
              </a:tr>
              <a:tr h="467605">
                <a:tc>
                  <a:txBody>
                    <a:bodyPr/>
                    <a:lstStyle/>
                    <a:p>
                      <a:pPr algn="ctr" fontAlgn="ctr"/>
                      <a:r>
                        <a:rPr lang="en-US" sz="1100" u="none" strike="noStrike">
                          <a:effectLst/>
                        </a:rPr>
                        <a:t>Maize</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2,942,718,145.02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511,504,100.40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17.38%</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679243367"/>
                  </a:ext>
                </a:extLst>
              </a:tr>
              <a:tr h="578358">
                <a:tc>
                  <a:txBody>
                    <a:bodyPr/>
                    <a:lstStyle/>
                    <a:p>
                      <a:pPr algn="ctr" fontAlgn="ctr"/>
                      <a:r>
                        <a:rPr lang="en-US" sz="1100" u="none" strike="noStrike">
                          <a:effectLst/>
                        </a:rPr>
                        <a:t>IB Ross Broiler Finisher Feed</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4,285,259,626.41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451,160,023.20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10.53%</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526145324"/>
                  </a:ext>
                </a:extLst>
              </a:tr>
              <a:tr h="467605">
                <a:tc>
                  <a:txBody>
                    <a:bodyPr/>
                    <a:lstStyle/>
                    <a:p>
                      <a:pPr algn="ctr" fontAlgn="ctr"/>
                      <a:r>
                        <a:rPr lang="en-US" sz="1100" u="none" strike="noStrike">
                          <a:effectLst/>
                        </a:rPr>
                        <a:t>IB Ross Broiler Starter Feed</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3,209,562,870.62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319,258,431.05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9.95%</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661933390"/>
                  </a:ext>
                </a:extLst>
              </a:tr>
              <a:tr h="467605">
                <a:tc>
                  <a:txBody>
                    <a:bodyPr/>
                    <a:lstStyle/>
                    <a:p>
                      <a:pPr algn="ctr" fontAlgn="ctr"/>
                      <a:r>
                        <a:rPr lang="en-US" sz="1100" u="none" strike="noStrike" dirty="0">
                          <a:effectLst/>
                        </a:rPr>
                        <a:t>Soya Bean - (A)</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2,227,880,477.51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167,786,465.14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7.53%</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420084542"/>
                  </a:ext>
                </a:extLst>
              </a:tr>
              <a:tr h="467605">
                <a:tc>
                  <a:txBody>
                    <a:bodyPr/>
                    <a:lstStyle/>
                    <a:p>
                      <a:pPr algn="ctr" fontAlgn="ctr"/>
                      <a:r>
                        <a:rPr lang="en-US" sz="1100" u="none" strike="noStrike">
                          <a:effectLst/>
                        </a:rPr>
                        <a:t>Soya Bean - (MP)</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2,946,923,148.36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209,936,313.06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7.12%</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62845526"/>
                  </a:ext>
                </a:extLst>
              </a:tr>
            </a:tbl>
          </a:graphicData>
        </a:graphic>
      </p:graphicFrame>
      <p:pic>
        <p:nvPicPr>
          <p:cNvPr id="5" name="Picture 4">
            <a:extLst>
              <a:ext uri="{FF2B5EF4-FFF2-40B4-BE49-F238E27FC236}">
                <a16:creationId xmlns:a16="http://schemas.microsoft.com/office/drawing/2014/main" id="{DBDD0033-991B-4C78-A2BA-DC35CEA876B2}"/>
              </a:ext>
            </a:extLst>
          </p:cNvPr>
          <p:cNvPicPr>
            <a:picLocks noChangeAspect="1"/>
          </p:cNvPicPr>
          <p:nvPr/>
        </p:nvPicPr>
        <p:blipFill>
          <a:blip r:embed="rId2"/>
          <a:stretch>
            <a:fillRect/>
          </a:stretch>
        </p:blipFill>
        <p:spPr>
          <a:xfrm>
            <a:off x="1163782" y="3062921"/>
            <a:ext cx="3760915" cy="3590032"/>
          </a:xfrm>
          <a:prstGeom prst="rect">
            <a:avLst/>
          </a:prstGeom>
        </p:spPr>
      </p:pic>
    </p:spTree>
    <p:extLst>
      <p:ext uri="{BB962C8B-B14F-4D97-AF65-F5344CB8AC3E}">
        <p14:creationId xmlns:p14="http://schemas.microsoft.com/office/powerpoint/2010/main" val="8680436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6B3ADA-07B3-4C3B-A2E3-4B73E5F74CFE}"/>
              </a:ext>
            </a:extLst>
          </p:cNvPr>
          <p:cNvSpPr txBox="1"/>
          <p:nvPr/>
        </p:nvSpPr>
        <p:spPr>
          <a:xfrm>
            <a:off x="0" y="103408"/>
            <a:ext cx="11554691" cy="523220"/>
          </a:xfrm>
          <a:prstGeom prst="rect">
            <a:avLst/>
          </a:prstGeom>
          <a:noFill/>
        </p:spPr>
        <p:txBody>
          <a:bodyPr wrap="square" rtlCol="0">
            <a:spAutoFit/>
          </a:bodyPr>
          <a:lstStyle/>
          <a:p>
            <a:r>
              <a:rPr lang="en-US" sz="2800" b="1" dirty="0"/>
              <a:t>Dashboard for Top 5 materials that contributes more towards Purchase</a:t>
            </a:r>
            <a:endParaRPr lang="en-IN" sz="2800" b="1" dirty="0"/>
          </a:p>
        </p:txBody>
      </p:sp>
      <p:pic>
        <p:nvPicPr>
          <p:cNvPr id="3" name="slide2" descr="Top 5 Performance">
            <a:extLst>
              <a:ext uri="{FF2B5EF4-FFF2-40B4-BE49-F238E27FC236}">
                <a16:creationId xmlns:a16="http://schemas.microsoft.com/office/drawing/2014/main" id="{6F32EBE5-EC85-4787-A0A7-0CAAD5F685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873" y="786458"/>
            <a:ext cx="11194472" cy="5968134"/>
          </a:xfrm>
          <a:prstGeom prst="rect">
            <a:avLst/>
          </a:prstGeom>
        </p:spPr>
      </p:pic>
    </p:spTree>
    <p:extLst>
      <p:ext uri="{BB962C8B-B14F-4D97-AF65-F5344CB8AC3E}">
        <p14:creationId xmlns:p14="http://schemas.microsoft.com/office/powerpoint/2010/main" val="1145855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652CF-7649-454E-BDD1-E86612F40D32}"/>
              </a:ext>
            </a:extLst>
          </p:cNvPr>
          <p:cNvSpPr txBox="1">
            <a:spLocks/>
          </p:cNvSpPr>
          <p:nvPr/>
        </p:nvSpPr>
        <p:spPr>
          <a:xfrm>
            <a:off x="838200" y="365126"/>
            <a:ext cx="4814455" cy="67353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mn-lt"/>
              </a:rPr>
              <a:t>Recommendations:</a:t>
            </a:r>
          </a:p>
        </p:txBody>
      </p:sp>
      <p:sp>
        <p:nvSpPr>
          <p:cNvPr id="3" name="Content Placeholder 2">
            <a:extLst>
              <a:ext uri="{FF2B5EF4-FFF2-40B4-BE49-F238E27FC236}">
                <a16:creationId xmlns:a16="http://schemas.microsoft.com/office/drawing/2014/main" id="{06C1BDDE-E14B-4B79-82A5-7E5C64AD494D}"/>
              </a:ext>
            </a:extLst>
          </p:cNvPr>
          <p:cNvSpPr txBox="1">
            <a:spLocks/>
          </p:cNvSpPr>
          <p:nvPr/>
        </p:nvSpPr>
        <p:spPr>
          <a:xfrm>
            <a:off x="838200" y="1468582"/>
            <a:ext cx="10515600" cy="459970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Consolidation of Purchase Order Request and placing in single order to could help reduce the amount of work and cost involved.</a:t>
            </a:r>
          </a:p>
          <a:p>
            <a:r>
              <a:rPr lang="en-US" dirty="0"/>
              <a:t>Placing bulk order could help to negotiate with vendor for better discounts.</a:t>
            </a:r>
          </a:p>
          <a:p>
            <a:r>
              <a:rPr lang="en-US" dirty="0"/>
              <a:t>Not sure whether the Transportation cost was included in the Gross Value / Net Price per unit. No clear information available with regards to the storage facility or capacity. Further more information required to look for better saving opportunity in terms of storage / transportation when purchased in bulk either Quarterly or Monthly.</a:t>
            </a:r>
          </a:p>
        </p:txBody>
      </p:sp>
    </p:spTree>
    <p:extLst>
      <p:ext uri="{BB962C8B-B14F-4D97-AF65-F5344CB8AC3E}">
        <p14:creationId xmlns:p14="http://schemas.microsoft.com/office/powerpoint/2010/main" val="2444598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5F7E1-581E-42E8-A417-18F715780874}"/>
              </a:ext>
            </a:extLst>
          </p:cNvPr>
          <p:cNvSpPr>
            <a:spLocks noGrp="1"/>
          </p:cNvSpPr>
          <p:nvPr>
            <p:ph type="title"/>
          </p:nvPr>
        </p:nvSpPr>
        <p:spPr>
          <a:xfrm>
            <a:off x="576943" y="365126"/>
            <a:ext cx="10515600" cy="993412"/>
          </a:xfrm>
        </p:spPr>
        <p:txBody>
          <a:bodyPr/>
          <a:lstStyle/>
          <a:p>
            <a:r>
              <a:rPr lang="en-US" sz="4400" b="1" dirty="0">
                <a:latin typeface="Bahnschrift Condensed" panose="020B0502040204020203" pitchFamily="34" charset="0"/>
                <a:cs typeface="Times New Roman" panose="02020603050405020304" pitchFamily="18" charset="0"/>
              </a:rPr>
              <a:t>Data Collection </a:t>
            </a:r>
            <a:endParaRPr lang="en-IN" dirty="0"/>
          </a:p>
        </p:txBody>
      </p:sp>
      <p:sp>
        <p:nvSpPr>
          <p:cNvPr id="3" name="Content Placeholder 2">
            <a:extLst>
              <a:ext uri="{FF2B5EF4-FFF2-40B4-BE49-F238E27FC236}">
                <a16:creationId xmlns:a16="http://schemas.microsoft.com/office/drawing/2014/main" id="{47798AAC-7AC3-4E75-8CE1-DBACC9F72C7A}"/>
              </a:ext>
            </a:extLst>
          </p:cNvPr>
          <p:cNvSpPr>
            <a:spLocks noGrp="1"/>
          </p:cNvSpPr>
          <p:nvPr>
            <p:ph idx="1"/>
          </p:nvPr>
        </p:nvSpPr>
        <p:spPr>
          <a:xfrm>
            <a:off x="759823" y="1551305"/>
            <a:ext cx="10515600" cy="4351338"/>
          </a:xfrm>
        </p:spPr>
        <p:txBody>
          <a:bodyPr>
            <a:normAutofit/>
          </a:bodyPr>
          <a:lstStyle/>
          <a:p>
            <a:pPr algn="just"/>
            <a:r>
              <a:rPr lang="en-US" dirty="0"/>
              <a:t>The data we use here is collected from SAP and exported into Excel file(.xlsx format)</a:t>
            </a:r>
          </a:p>
          <a:p>
            <a:pPr algn="just"/>
            <a:r>
              <a:rPr lang="en-US" dirty="0"/>
              <a:t>We have been provided with a single file which contains data related to procurement transactions for the organization, with several features for analysis.</a:t>
            </a:r>
          </a:p>
          <a:p>
            <a:pPr algn="just"/>
            <a:r>
              <a:rPr lang="en-US" dirty="0"/>
              <a:t>It has totally</a:t>
            </a:r>
          </a:p>
          <a:p>
            <a:pPr lvl="4" algn="just"/>
            <a:r>
              <a:rPr lang="en-US" sz="2800" dirty="0"/>
              <a:t>65 Columns</a:t>
            </a:r>
          </a:p>
          <a:p>
            <a:pPr lvl="4" algn="just"/>
            <a:r>
              <a:rPr lang="en-US" sz="2800" dirty="0"/>
              <a:t>151412 Rows</a:t>
            </a:r>
          </a:p>
          <a:p>
            <a:pPr lvl="4" algn="just"/>
            <a:endParaRPr lang="en-IN" sz="2800" dirty="0"/>
          </a:p>
        </p:txBody>
      </p:sp>
    </p:spTree>
    <p:extLst>
      <p:ext uri="{BB962C8B-B14F-4D97-AF65-F5344CB8AC3E}">
        <p14:creationId xmlns:p14="http://schemas.microsoft.com/office/powerpoint/2010/main" val="362176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4C602-925D-4791-943D-65DA43D4080A}"/>
              </a:ext>
            </a:extLst>
          </p:cNvPr>
          <p:cNvSpPr>
            <a:spLocks noGrp="1"/>
          </p:cNvSpPr>
          <p:nvPr>
            <p:ph type="title"/>
          </p:nvPr>
        </p:nvSpPr>
        <p:spPr>
          <a:xfrm>
            <a:off x="616527" y="171161"/>
            <a:ext cx="10515600" cy="1325563"/>
          </a:xfrm>
        </p:spPr>
        <p:txBody>
          <a:bodyPr/>
          <a:lstStyle/>
          <a:p>
            <a:r>
              <a:rPr lang="en-US" sz="4400" b="1" dirty="0">
                <a:latin typeface="Bahnschrift Condensed" panose="020B0502040204020203" pitchFamily="34" charset="0"/>
                <a:cs typeface="Times New Roman" panose="02020603050405020304" pitchFamily="18" charset="0"/>
              </a:rPr>
              <a:t>Data Extraction </a:t>
            </a:r>
            <a:endParaRPr lang="en-IN" dirty="0"/>
          </a:p>
        </p:txBody>
      </p:sp>
      <p:sp>
        <p:nvSpPr>
          <p:cNvPr id="3" name="Content Placeholder 2">
            <a:extLst>
              <a:ext uri="{FF2B5EF4-FFF2-40B4-BE49-F238E27FC236}">
                <a16:creationId xmlns:a16="http://schemas.microsoft.com/office/drawing/2014/main" id="{1C93E254-76FA-49B9-B3EE-D3F7BD6B6E94}"/>
              </a:ext>
            </a:extLst>
          </p:cNvPr>
          <p:cNvSpPr>
            <a:spLocks noGrp="1"/>
          </p:cNvSpPr>
          <p:nvPr>
            <p:ph idx="1"/>
          </p:nvPr>
        </p:nvSpPr>
        <p:spPr>
          <a:xfrm>
            <a:off x="838200" y="1316181"/>
            <a:ext cx="10515600" cy="5370657"/>
          </a:xfrm>
        </p:spPr>
        <p:txBody>
          <a:bodyPr>
            <a:normAutofit/>
          </a:bodyPr>
          <a:lstStyle/>
          <a:p>
            <a:r>
              <a:rPr lang="en-US" sz="2400" dirty="0"/>
              <a:t>In this process we extracted the columns which are significant for our analysis purpose.</a:t>
            </a:r>
          </a:p>
          <a:p>
            <a:r>
              <a:rPr lang="en-US" sz="2400" dirty="0"/>
              <a:t>Data's are available since 2012 till 2019 however there is no connectivity till 2016 and 2017 has very less volume of purchase. Hence, 2018 and 2019 were considered / extracted for the purpose of Analysis.</a:t>
            </a:r>
          </a:p>
          <a:p>
            <a:pPr marL="0" indent="0">
              <a:buNone/>
            </a:pPr>
            <a:endParaRPr lang="en-US" sz="2400" dirty="0"/>
          </a:p>
        </p:txBody>
      </p:sp>
      <p:pic>
        <p:nvPicPr>
          <p:cNvPr id="5" name="Picture 4"/>
          <p:cNvPicPr>
            <a:picLocks noChangeAspect="1"/>
          </p:cNvPicPr>
          <p:nvPr/>
        </p:nvPicPr>
        <p:blipFill>
          <a:blip r:embed="rId2"/>
          <a:stretch>
            <a:fillRect/>
          </a:stretch>
        </p:blipFill>
        <p:spPr>
          <a:xfrm>
            <a:off x="3352800" y="3075709"/>
            <a:ext cx="5834743" cy="3611129"/>
          </a:xfrm>
          <a:prstGeom prst="rect">
            <a:avLst/>
          </a:prstGeom>
        </p:spPr>
      </p:pic>
    </p:spTree>
    <p:extLst>
      <p:ext uri="{BB962C8B-B14F-4D97-AF65-F5344CB8AC3E}">
        <p14:creationId xmlns:p14="http://schemas.microsoft.com/office/powerpoint/2010/main" val="1226706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2189018" y="2508069"/>
            <a:ext cx="7259782" cy="4089309"/>
          </a:xfrm>
          <a:prstGeom prst="rect">
            <a:avLst/>
          </a:prstGeom>
        </p:spPr>
      </p:pic>
      <p:sp>
        <p:nvSpPr>
          <p:cNvPr id="9" name="Rectangle 8"/>
          <p:cNvSpPr/>
          <p:nvPr/>
        </p:nvSpPr>
        <p:spPr>
          <a:xfrm>
            <a:off x="374073" y="401782"/>
            <a:ext cx="11437915" cy="1862048"/>
          </a:xfrm>
          <a:prstGeom prst="rect">
            <a:avLst/>
          </a:prstGeom>
        </p:spPr>
        <p:txBody>
          <a:bodyPr wrap="square">
            <a:spAutoFit/>
          </a:bodyPr>
          <a:lstStyle/>
          <a:p>
            <a:pPr marL="285750" indent="-285750">
              <a:buFont typeface="Arial" panose="020B0604020202020204" pitchFamily="34" charset="0"/>
              <a:buChar char="•"/>
            </a:pPr>
            <a:r>
              <a:rPr lang="en-US" sz="2300" dirty="0"/>
              <a:t>Data was further drilled down and Top 25 Products / Item (Short Text) that contributes to 80% and above of Total Gross Value were extracted using MS Excel.</a:t>
            </a:r>
          </a:p>
          <a:p>
            <a:pPr marL="285750" indent="-285750">
              <a:buFont typeface="Arial" panose="020B0604020202020204" pitchFamily="34" charset="0"/>
              <a:buChar char="•"/>
            </a:pPr>
            <a:r>
              <a:rPr lang="en-US" sz="2300" dirty="0"/>
              <a:t>There were Missing Values in the Material column however during the above extraction process the rows containing missing values were removed based on the criteria given.</a:t>
            </a:r>
          </a:p>
          <a:p>
            <a:pPr marL="285750" indent="-285750">
              <a:buFont typeface="Arial" panose="020B0604020202020204" pitchFamily="34" charset="0"/>
              <a:buChar char="•"/>
            </a:pPr>
            <a:r>
              <a:rPr lang="en-US" sz="2300" dirty="0"/>
              <a:t>Finally we gotten a data with 68523 Rows and 11 Columns.</a:t>
            </a:r>
            <a:endParaRPr lang="en-IN" sz="2300" dirty="0"/>
          </a:p>
        </p:txBody>
      </p:sp>
    </p:spTree>
    <p:extLst>
      <p:ext uri="{BB962C8B-B14F-4D97-AF65-F5344CB8AC3E}">
        <p14:creationId xmlns:p14="http://schemas.microsoft.com/office/powerpoint/2010/main" val="3542140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37BF8-8235-4CEB-9563-AE89E2A5A539}"/>
              </a:ext>
            </a:extLst>
          </p:cNvPr>
          <p:cNvSpPr>
            <a:spLocks noGrp="1"/>
          </p:cNvSpPr>
          <p:nvPr>
            <p:ph type="title"/>
          </p:nvPr>
        </p:nvSpPr>
        <p:spPr>
          <a:xfrm>
            <a:off x="524691" y="221434"/>
            <a:ext cx="10515600" cy="954223"/>
          </a:xfrm>
        </p:spPr>
        <p:txBody>
          <a:bodyPr/>
          <a:lstStyle/>
          <a:p>
            <a:r>
              <a:rPr lang="en-US" sz="4400" b="1" dirty="0">
                <a:latin typeface="Bahnschrift Condensed" panose="020B0502040204020203" pitchFamily="34" charset="0"/>
                <a:cs typeface="Times New Roman" panose="02020603050405020304" pitchFamily="18" charset="0"/>
              </a:rPr>
              <a:t>Data Preprocessing </a:t>
            </a:r>
            <a:endParaRPr lang="en-IN" dirty="0"/>
          </a:p>
        </p:txBody>
      </p:sp>
      <p:sp>
        <p:nvSpPr>
          <p:cNvPr id="3" name="Content Placeholder 2">
            <a:extLst>
              <a:ext uri="{FF2B5EF4-FFF2-40B4-BE49-F238E27FC236}">
                <a16:creationId xmlns:a16="http://schemas.microsoft.com/office/drawing/2014/main" id="{BB54D487-9C82-402A-A006-C5A9BA16FAC8}"/>
              </a:ext>
            </a:extLst>
          </p:cNvPr>
          <p:cNvSpPr>
            <a:spLocks noGrp="1"/>
          </p:cNvSpPr>
          <p:nvPr>
            <p:ph idx="1"/>
          </p:nvPr>
        </p:nvSpPr>
        <p:spPr>
          <a:xfrm>
            <a:off x="524691" y="1534679"/>
            <a:ext cx="10946873" cy="3730048"/>
          </a:xfrm>
        </p:spPr>
        <p:txBody>
          <a:bodyPr>
            <a:normAutofit/>
          </a:bodyPr>
          <a:lstStyle/>
          <a:p>
            <a:pPr algn="just"/>
            <a:r>
              <a:rPr lang="en-US" dirty="0"/>
              <a:t>This entire Data preprocessing is done by using Pandas library in Python.</a:t>
            </a:r>
          </a:p>
          <a:p>
            <a:pPr algn="just"/>
            <a:r>
              <a:rPr lang="en-US" dirty="0"/>
              <a:t>Initially done Type casting the columns to its respective Data types</a:t>
            </a:r>
          </a:p>
          <a:p>
            <a:pPr algn="just"/>
            <a:r>
              <a:rPr lang="en-US" dirty="0"/>
              <a:t>Checked for missing values. The data has no missing values</a:t>
            </a:r>
          </a:p>
          <a:p>
            <a:pPr algn="just"/>
            <a:r>
              <a:rPr lang="en-US" dirty="0"/>
              <a:t>Then we add new column called </a:t>
            </a:r>
            <a:r>
              <a:rPr lang="en-US" b="1" dirty="0"/>
              <a:t>Net price </a:t>
            </a:r>
            <a:r>
              <a:rPr lang="en-US" dirty="0"/>
              <a:t>by dividing </a:t>
            </a:r>
            <a:r>
              <a:rPr lang="en-US" b="1" dirty="0"/>
              <a:t>Gross Value </a:t>
            </a:r>
            <a:r>
              <a:rPr lang="en-US" dirty="0"/>
              <a:t>with the </a:t>
            </a:r>
            <a:r>
              <a:rPr lang="en-US" b="1" dirty="0"/>
              <a:t>PO quantity </a:t>
            </a:r>
            <a:r>
              <a:rPr lang="en-US" dirty="0"/>
              <a:t>of our original data.</a:t>
            </a:r>
          </a:p>
          <a:p>
            <a:pPr algn="just"/>
            <a:endParaRPr lang="en-US" dirty="0"/>
          </a:p>
          <a:p>
            <a:pPr algn="just"/>
            <a:endParaRPr lang="en-US" dirty="0"/>
          </a:p>
          <a:p>
            <a:pPr marL="0" indent="0" algn="just">
              <a:buNone/>
            </a:pPr>
            <a:endParaRPr lang="en-IN" dirty="0"/>
          </a:p>
        </p:txBody>
      </p:sp>
    </p:spTree>
    <p:extLst>
      <p:ext uri="{BB962C8B-B14F-4D97-AF65-F5344CB8AC3E}">
        <p14:creationId xmlns:p14="http://schemas.microsoft.com/office/powerpoint/2010/main" val="2883031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309" y="229731"/>
            <a:ext cx="10515600" cy="810532"/>
          </a:xfrm>
        </p:spPr>
        <p:txBody>
          <a:bodyPr/>
          <a:lstStyle/>
          <a:p>
            <a:r>
              <a:rPr lang="en-US" b="1" dirty="0">
                <a:latin typeface="Bahnschrift Condensed" panose="020B0502040204020203" pitchFamily="34" charset="0"/>
                <a:cs typeface="Times New Roman" panose="02020603050405020304" pitchFamily="18" charset="0"/>
              </a:rPr>
              <a:t>Data Analysis </a:t>
            </a:r>
            <a:endParaRPr lang="en-US" dirty="0"/>
          </a:p>
        </p:txBody>
      </p:sp>
      <p:sp>
        <p:nvSpPr>
          <p:cNvPr id="5" name="TextBox 4">
            <a:extLst>
              <a:ext uri="{FF2B5EF4-FFF2-40B4-BE49-F238E27FC236}">
                <a16:creationId xmlns:a16="http://schemas.microsoft.com/office/drawing/2014/main" id="{D0481825-8F79-4EEF-8071-3853F6BA7741}"/>
              </a:ext>
            </a:extLst>
          </p:cNvPr>
          <p:cNvSpPr txBox="1"/>
          <p:nvPr/>
        </p:nvSpPr>
        <p:spPr>
          <a:xfrm>
            <a:off x="838200" y="999871"/>
            <a:ext cx="10515599" cy="1569660"/>
          </a:xfrm>
          <a:prstGeom prst="rect">
            <a:avLst/>
          </a:prstGeom>
          <a:noFill/>
        </p:spPr>
        <p:txBody>
          <a:bodyPr wrap="square" rtlCol="0">
            <a:spAutoFit/>
          </a:bodyPr>
          <a:lstStyle/>
          <a:p>
            <a:r>
              <a:rPr lang="en-US" sz="2400" dirty="0"/>
              <a:t>Similar purchase pattern were visualized – IB Ross Broiler Finisher Feed and IB Ross Broiler Starter Feed has similar purchasing pattern during Q4 2018 &amp; Q1 2019 and the same was also proven using clustering techniques. </a:t>
            </a:r>
          </a:p>
          <a:p>
            <a:endParaRPr lang="en-IN" sz="2400" dirty="0"/>
          </a:p>
        </p:txBody>
      </p:sp>
      <p:pic>
        <p:nvPicPr>
          <p:cNvPr id="11" name="Picture 10">
            <a:extLst>
              <a:ext uri="{FF2B5EF4-FFF2-40B4-BE49-F238E27FC236}">
                <a16:creationId xmlns:a16="http://schemas.microsoft.com/office/drawing/2014/main" id="{7CC5A673-F0C1-45AF-A710-64409692A6C9}"/>
              </a:ext>
            </a:extLst>
          </p:cNvPr>
          <p:cNvPicPr>
            <a:picLocks noChangeAspect="1"/>
          </p:cNvPicPr>
          <p:nvPr/>
        </p:nvPicPr>
        <p:blipFill>
          <a:blip r:embed="rId2"/>
          <a:stretch>
            <a:fillRect/>
          </a:stretch>
        </p:blipFill>
        <p:spPr>
          <a:xfrm>
            <a:off x="1489966" y="2153699"/>
            <a:ext cx="9212066" cy="4704301"/>
          </a:xfrm>
          <a:prstGeom prst="rect">
            <a:avLst/>
          </a:prstGeom>
        </p:spPr>
      </p:pic>
    </p:spTree>
    <p:extLst>
      <p:ext uri="{BB962C8B-B14F-4D97-AF65-F5344CB8AC3E}">
        <p14:creationId xmlns:p14="http://schemas.microsoft.com/office/powerpoint/2010/main" val="3395111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84F5C-DAB5-4801-B108-D8E408C0CE22}"/>
              </a:ext>
            </a:extLst>
          </p:cNvPr>
          <p:cNvSpPr>
            <a:spLocks noGrp="1"/>
          </p:cNvSpPr>
          <p:nvPr>
            <p:ph type="title"/>
          </p:nvPr>
        </p:nvSpPr>
        <p:spPr>
          <a:xfrm>
            <a:off x="450273" y="212134"/>
            <a:ext cx="10515600" cy="523148"/>
          </a:xfrm>
        </p:spPr>
        <p:txBody>
          <a:bodyPr>
            <a:normAutofit fontScale="90000"/>
          </a:bodyPr>
          <a:lstStyle/>
          <a:p>
            <a:r>
              <a:rPr lang="en-US" b="1" dirty="0">
                <a:latin typeface="Bahnschrift Condensed" panose="020B0502040204020203" pitchFamily="34" charset="0"/>
                <a:cs typeface="Times New Roman" panose="02020603050405020304" pitchFamily="18" charset="0"/>
              </a:rPr>
              <a:t>Quarter wise</a:t>
            </a:r>
            <a:r>
              <a:rPr lang="en-US" sz="4400" b="1" dirty="0">
                <a:latin typeface="Bahnschrift Condensed" panose="020B0502040204020203" pitchFamily="34" charset="0"/>
                <a:cs typeface="Times New Roman" panose="02020603050405020304" pitchFamily="18" charset="0"/>
              </a:rPr>
              <a:t> Analysis </a:t>
            </a:r>
            <a:endParaRPr lang="en-IN" dirty="0"/>
          </a:p>
        </p:txBody>
      </p:sp>
      <p:sp>
        <p:nvSpPr>
          <p:cNvPr id="3" name="Content Placeholder 2">
            <a:extLst>
              <a:ext uri="{FF2B5EF4-FFF2-40B4-BE49-F238E27FC236}">
                <a16:creationId xmlns:a16="http://schemas.microsoft.com/office/drawing/2014/main" id="{4D5DD4EF-DDF8-4FB4-A20F-00E250FC31EC}"/>
              </a:ext>
            </a:extLst>
          </p:cNvPr>
          <p:cNvSpPr>
            <a:spLocks noGrp="1"/>
          </p:cNvSpPr>
          <p:nvPr>
            <p:ph idx="1"/>
          </p:nvPr>
        </p:nvSpPr>
        <p:spPr>
          <a:xfrm>
            <a:off x="720437" y="822960"/>
            <a:ext cx="11042072" cy="2072639"/>
          </a:xfrm>
        </p:spPr>
        <p:txBody>
          <a:bodyPr>
            <a:normAutofit/>
          </a:bodyPr>
          <a:lstStyle/>
          <a:p>
            <a:pPr marL="0" indent="0" algn="just">
              <a:buNone/>
            </a:pPr>
            <a:r>
              <a:rPr lang="en-US" sz="2400" dirty="0"/>
              <a:t>Analysis were performed on the data extracted (Rows – 68523 &amp; 12 column (includes 1 new column added during preprocessing)) and the observations are as below.</a:t>
            </a:r>
          </a:p>
          <a:p>
            <a:pPr lvl="1" algn="just"/>
            <a:r>
              <a:rPr lang="en-US" dirty="0"/>
              <a:t>Huge volume of Purchases were made during the year 2018 &amp; 2019, specifically in Q4 2018 &amp; Q1 2019.</a:t>
            </a:r>
          </a:p>
          <a:p>
            <a:pPr lvl="1" algn="just"/>
            <a:r>
              <a:rPr lang="en-US" dirty="0"/>
              <a:t>In Q2 2019 very few purchases were made on 9</a:t>
            </a:r>
            <a:r>
              <a:rPr lang="en-US" baseline="30000" dirty="0"/>
              <a:t>th</a:t>
            </a:r>
            <a:r>
              <a:rPr lang="en-US" dirty="0"/>
              <a:t> April 2019.</a:t>
            </a:r>
          </a:p>
          <a:p>
            <a:pPr marL="457200" lvl="1" indent="0" algn="just">
              <a:buNone/>
            </a:pPr>
            <a:endParaRPr lang="en-US" sz="2800" dirty="0"/>
          </a:p>
          <a:p>
            <a:pPr lvl="2" algn="just"/>
            <a:endParaRPr lang="en-US" sz="2800" dirty="0"/>
          </a:p>
          <a:p>
            <a:pPr lvl="2" algn="just"/>
            <a:endParaRPr lang="en-IN" sz="2800" dirty="0"/>
          </a:p>
        </p:txBody>
      </p:sp>
      <p:pic>
        <p:nvPicPr>
          <p:cNvPr id="5" name="Picture 4">
            <a:extLst>
              <a:ext uri="{FF2B5EF4-FFF2-40B4-BE49-F238E27FC236}">
                <a16:creationId xmlns:a16="http://schemas.microsoft.com/office/drawing/2014/main" id="{DE846FC3-9586-4093-B5A5-49E0190E3CEE}"/>
              </a:ext>
            </a:extLst>
          </p:cNvPr>
          <p:cNvPicPr>
            <a:picLocks noChangeAspect="1"/>
          </p:cNvPicPr>
          <p:nvPr/>
        </p:nvPicPr>
        <p:blipFill>
          <a:blip r:embed="rId2"/>
          <a:stretch>
            <a:fillRect/>
          </a:stretch>
        </p:blipFill>
        <p:spPr>
          <a:xfrm>
            <a:off x="2521527" y="2618509"/>
            <a:ext cx="7148946" cy="4027357"/>
          </a:xfrm>
          <a:prstGeom prst="rect">
            <a:avLst/>
          </a:prstGeom>
        </p:spPr>
      </p:pic>
    </p:spTree>
    <p:extLst>
      <p:ext uri="{BB962C8B-B14F-4D97-AF65-F5344CB8AC3E}">
        <p14:creationId xmlns:p14="http://schemas.microsoft.com/office/powerpoint/2010/main" val="22334111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2569</TotalTime>
  <Words>1740</Words>
  <Application>Microsoft Office PowerPoint</Application>
  <PresentationFormat>Widescreen</PresentationFormat>
  <Paragraphs>145</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Arial</vt:lpstr>
      <vt:lpstr>Bahnschrift Condensed</vt:lpstr>
      <vt:lpstr>Calibri</vt:lpstr>
      <vt:lpstr>Calibri Light</vt:lpstr>
      <vt:lpstr>Office Theme</vt:lpstr>
      <vt:lpstr>PowerPoint Presentation</vt:lpstr>
      <vt:lpstr>Objectives:</vt:lpstr>
      <vt:lpstr>PowerPoint Presentation</vt:lpstr>
      <vt:lpstr>Data Collection </vt:lpstr>
      <vt:lpstr>Data Extraction </vt:lpstr>
      <vt:lpstr>PowerPoint Presentation</vt:lpstr>
      <vt:lpstr>Data Preprocessing </vt:lpstr>
      <vt:lpstr>Data Analysis </vt:lpstr>
      <vt:lpstr>Quarter wise Analysis </vt:lpstr>
      <vt:lpstr>Day wise Analysis</vt:lpstr>
      <vt:lpstr>Purchase location and Material group Analysis</vt:lpstr>
      <vt:lpstr>Net Price Trend for Top 5 Products</vt:lpstr>
      <vt:lpstr>PowerPoint Presentation</vt:lpstr>
      <vt:lpstr>PowerPoint Presentation</vt:lpstr>
      <vt:lpstr>PowerPoint Presentation</vt:lpstr>
      <vt:lpstr>PowerPoint Presentation</vt:lpstr>
      <vt:lpstr>PowerPoint Presentation</vt:lpstr>
      <vt:lpstr>Time series Forecasting</vt:lpstr>
      <vt:lpstr>PowerPoint Presentation</vt:lpstr>
      <vt:lpstr>PowerPoint Presentation</vt:lpstr>
      <vt:lpstr>PowerPoint Presentation</vt:lpstr>
      <vt:lpstr>PowerPoint Presentation</vt:lpstr>
      <vt:lpstr>PowerPoint Presentation</vt:lpstr>
      <vt:lpstr>PowerPoint Presentation</vt:lpstr>
      <vt:lpstr>Clustering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Clustering - KMeans</vt:lpstr>
      <vt:lpstr>Clustering - KMeans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SPEND ANALYTICS</dc:title>
  <dc:creator>Ishwarya M</dc:creator>
  <cp:lastModifiedBy>Ishwarya M</cp:lastModifiedBy>
  <cp:revision>113</cp:revision>
  <dcterms:created xsi:type="dcterms:W3CDTF">2021-05-28T13:43:24Z</dcterms:created>
  <dcterms:modified xsi:type="dcterms:W3CDTF">2021-07-15T02:36:48Z</dcterms:modified>
</cp:coreProperties>
</file>