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</p:sldIdLst>
  <p:sldSz cx="18288000" cy="10287000"/>
  <p:notesSz cx="6858000" cy="9144000"/>
  <p:embeddedFontLst>
    <p:embeddedFont>
      <p:font typeface="Gochi Hand" charset="1" panose="00000000000000000000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  <p:embeddedFont>
      <p:font typeface="Canva Sans Medium" charset="1" panose="020B0603030501040103"/>
      <p:regular r:id="rId15"/>
    </p:embeddedFont>
    <p:embeddedFont>
      <p:font typeface="Canva Sans Medium Italics" charset="1" panose="020B0603030501040103"/>
      <p:regular r:id="rId16"/>
    </p:embeddedFont>
    <p:embeddedFont>
      <p:font typeface="Now" charset="1" panose="00000500000000000000"/>
      <p:regular r:id="rId17"/>
    </p:embeddedFont>
    <p:embeddedFont>
      <p:font typeface="Now Bold" charset="1" panose="00000800000000000000"/>
      <p:regular r:id="rId18"/>
    </p:embeddedFont>
    <p:embeddedFont>
      <p:font typeface="Now Thin" charset="1" panose="00000300000000000000"/>
      <p:regular r:id="rId19"/>
    </p:embeddedFont>
    <p:embeddedFont>
      <p:font typeface="Now Light" charset="1" panose="00000400000000000000"/>
      <p:regular r:id="rId20"/>
    </p:embeddedFont>
    <p:embeddedFont>
      <p:font typeface="Now Medium" charset="1" panose="00000600000000000000"/>
      <p:regular r:id="rId21"/>
    </p:embeddedFont>
    <p:embeddedFont>
      <p:font typeface="Now Heavy" charset="1" panose="00000A00000000000000"/>
      <p:regular r:id="rId22"/>
    </p:embeddedFont>
    <p:embeddedFont>
      <p:font typeface="Bryndan Write" charset="1" panose="02000503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37" Target="slides/slide14.xml" Type="http://schemas.openxmlformats.org/officeDocument/2006/relationships/slide"/><Relationship Id="rId38" Target="slides/slide15.xml" Type="http://schemas.openxmlformats.org/officeDocument/2006/relationships/slide"/><Relationship Id="rId39" Target="slides/slide16.xml" Type="http://schemas.openxmlformats.org/officeDocument/2006/relationships/slide"/><Relationship Id="rId4" Target="theme/theme1.xml" Type="http://schemas.openxmlformats.org/officeDocument/2006/relationships/theme"/><Relationship Id="rId40" Target="slides/slide17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45.pn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46.png" Type="http://schemas.openxmlformats.org/officeDocument/2006/relationships/image"/><Relationship Id="rId9" Target="../media/image47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45.pn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46.png" Type="http://schemas.openxmlformats.org/officeDocument/2006/relationships/image"/><Relationship Id="rId9" Target="../media/image47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45.pn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46.png" Type="http://schemas.openxmlformats.org/officeDocument/2006/relationships/image"/><Relationship Id="rId9" Target="../media/image47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45.pn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46.png" Type="http://schemas.openxmlformats.org/officeDocument/2006/relationships/image"/><Relationship Id="rId9" Target="../media/image47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45.pn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46.png" Type="http://schemas.openxmlformats.org/officeDocument/2006/relationships/image"/><Relationship Id="rId9" Target="../media/image47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45.pn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46.png" Type="http://schemas.openxmlformats.org/officeDocument/2006/relationships/image"/><Relationship Id="rId9" Target="../media/image47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45.pn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46.png" Type="http://schemas.openxmlformats.org/officeDocument/2006/relationships/image"/><Relationship Id="rId9" Target="../media/image47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50.png" Type="http://schemas.openxmlformats.org/officeDocument/2006/relationships/image"/><Relationship Id="rId14" Target="../media/image51.svg" Type="http://schemas.openxmlformats.org/officeDocument/2006/relationships/image"/><Relationship Id="rId15" Target="../media/image2.png" Type="http://schemas.openxmlformats.org/officeDocument/2006/relationships/image"/><Relationship Id="rId16" Target="../media/image3.svg" Type="http://schemas.openxmlformats.org/officeDocument/2006/relationships/image"/><Relationship Id="rId2" Target="../media/image1.jpeg" Type="http://schemas.openxmlformats.org/officeDocument/2006/relationships/image"/><Relationship Id="rId3" Target="../media/image48.png" Type="http://schemas.openxmlformats.org/officeDocument/2006/relationships/image"/><Relationship Id="rId4" Target="../media/image49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2" Target="../media/image1.jpeg" Type="http://schemas.openxmlformats.org/officeDocument/2006/relationships/image"/><Relationship Id="rId3" Target="../media/image18.jpe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7.jpe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1.png" Type="http://schemas.openxmlformats.org/officeDocument/2006/relationships/image"/><Relationship Id="rId4" Target="../media/image42.svg" Type="http://schemas.openxmlformats.org/officeDocument/2006/relationships/image"/><Relationship Id="rId5" Target="../media/image43.png" Type="http://schemas.openxmlformats.org/officeDocument/2006/relationships/image"/><Relationship Id="rId6" Target="../media/image44.sv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45.pn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46.png" Type="http://schemas.openxmlformats.org/officeDocument/2006/relationships/image"/><Relationship Id="rId9" Target="../media/image47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45.pn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46.png" Type="http://schemas.openxmlformats.org/officeDocument/2006/relationships/image"/><Relationship Id="rId9" Target="../media/image47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45.pn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46.png" Type="http://schemas.openxmlformats.org/officeDocument/2006/relationships/image"/><Relationship Id="rId9" Target="../media/image47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45.pn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46.png" Type="http://schemas.openxmlformats.org/officeDocument/2006/relationships/image"/><Relationship Id="rId9" Target="../media/image4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342060">
            <a:off x="5481480" y="2788375"/>
            <a:ext cx="7325040" cy="6299535"/>
          </a:xfrm>
          <a:custGeom>
            <a:avLst/>
            <a:gdLst/>
            <a:ahLst/>
            <a:cxnLst/>
            <a:rect r="r" b="b" t="t" l="l"/>
            <a:pathLst>
              <a:path h="6299535" w="7325040">
                <a:moveTo>
                  <a:pt x="0" y="0"/>
                </a:moveTo>
                <a:lnTo>
                  <a:pt x="7325040" y="0"/>
                </a:lnTo>
                <a:lnTo>
                  <a:pt x="7325040" y="6299534"/>
                </a:lnTo>
                <a:lnTo>
                  <a:pt x="0" y="62995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37479" y="2565865"/>
            <a:ext cx="9397821" cy="6472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4"/>
              </a:lnSpc>
            </a:pPr>
            <a:r>
              <a:rPr lang="en-US" sz="9944">
                <a:solidFill>
                  <a:srgbClr val="FFFFFF"/>
                </a:solidFill>
                <a:latin typeface="Bryndan Write Bold"/>
              </a:rPr>
              <a:t>DISASTER RECOVERY WITH IBM CLOUD VIRTUAL SERVERS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1097523">
            <a:off x="11156873" y="1560993"/>
            <a:ext cx="1885747" cy="1296022"/>
          </a:xfrm>
          <a:custGeom>
            <a:avLst/>
            <a:gdLst/>
            <a:ahLst/>
            <a:cxnLst/>
            <a:rect r="r" b="b" t="t" l="l"/>
            <a:pathLst>
              <a:path h="1296022" w="1885747">
                <a:moveTo>
                  <a:pt x="0" y="0"/>
                </a:moveTo>
                <a:lnTo>
                  <a:pt x="1885746" y="0"/>
                </a:lnTo>
                <a:lnTo>
                  <a:pt x="1885746" y="1296022"/>
                </a:lnTo>
                <a:lnTo>
                  <a:pt x="0" y="12960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107262">
            <a:off x="-865704" y="-473050"/>
            <a:ext cx="3387936" cy="2297637"/>
          </a:xfrm>
          <a:custGeom>
            <a:avLst/>
            <a:gdLst/>
            <a:ahLst/>
            <a:cxnLst/>
            <a:rect r="r" b="b" t="t" l="l"/>
            <a:pathLst>
              <a:path h="2297637" w="3387936">
                <a:moveTo>
                  <a:pt x="0" y="0"/>
                </a:moveTo>
                <a:lnTo>
                  <a:pt x="3387936" y="0"/>
                </a:lnTo>
                <a:lnTo>
                  <a:pt x="3387936" y="2297637"/>
                </a:lnTo>
                <a:lnTo>
                  <a:pt x="0" y="229763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829267">
            <a:off x="15774367" y="8189225"/>
            <a:ext cx="3715300" cy="2519649"/>
          </a:xfrm>
          <a:custGeom>
            <a:avLst/>
            <a:gdLst/>
            <a:ahLst/>
            <a:cxnLst/>
            <a:rect r="r" b="b" t="t" l="l"/>
            <a:pathLst>
              <a:path h="2519649" w="3715300">
                <a:moveTo>
                  <a:pt x="0" y="0"/>
                </a:moveTo>
                <a:lnTo>
                  <a:pt x="3715301" y="0"/>
                </a:lnTo>
                <a:lnTo>
                  <a:pt x="3715301" y="2519649"/>
                </a:lnTo>
                <a:lnTo>
                  <a:pt x="0" y="251964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559470">
            <a:off x="2930373" y="2435234"/>
            <a:ext cx="2195245" cy="2279892"/>
          </a:xfrm>
          <a:custGeom>
            <a:avLst/>
            <a:gdLst/>
            <a:ahLst/>
            <a:cxnLst/>
            <a:rect r="r" b="b" t="t" l="l"/>
            <a:pathLst>
              <a:path h="2279892" w="2195245">
                <a:moveTo>
                  <a:pt x="0" y="0"/>
                </a:moveTo>
                <a:lnTo>
                  <a:pt x="2195245" y="0"/>
                </a:lnTo>
                <a:lnTo>
                  <a:pt x="2195245" y="2279892"/>
                </a:lnTo>
                <a:lnTo>
                  <a:pt x="0" y="22798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80170">
            <a:off x="13972610" y="5900178"/>
            <a:ext cx="1664513" cy="2142851"/>
          </a:xfrm>
          <a:custGeom>
            <a:avLst/>
            <a:gdLst/>
            <a:ahLst/>
            <a:cxnLst/>
            <a:rect r="r" b="b" t="t" l="l"/>
            <a:pathLst>
              <a:path h="2142851" w="1664513">
                <a:moveTo>
                  <a:pt x="0" y="0"/>
                </a:moveTo>
                <a:lnTo>
                  <a:pt x="1664513" y="0"/>
                </a:lnTo>
                <a:lnTo>
                  <a:pt x="1664513" y="2142851"/>
                </a:lnTo>
                <a:lnTo>
                  <a:pt x="0" y="214285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391118">
            <a:off x="14634691" y="-2104991"/>
            <a:ext cx="3665666" cy="3796829"/>
          </a:xfrm>
          <a:custGeom>
            <a:avLst/>
            <a:gdLst/>
            <a:ahLst/>
            <a:cxnLst/>
            <a:rect r="r" b="b" t="t" l="l"/>
            <a:pathLst>
              <a:path h="3796829" w="3665666">
                <a:moveTo>
                  <a:pt x="0" y="0"/>
                </a:moveTo>
                <a:lnTo>
                  <a:pt x="3665665" y="0"/>
                </a:lnTo>
                <a:lnTo>
                  <a:pt x="3665665" y="3796829"/>
                </a:lnTo>
                <a:lnTo>
                  <a:pt x="0" y="379682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6979330">
            <a:off x="-712187" y="8552632"/>
            <a:ext cx="3453702" cy="1902676"/>
          </a:xfrm>
          <a:custGeom>
            <a:avLst/>
            <a:gdLst/>
            <a:ahLst/>
            <a:cxnLst/>
            <a:rect r="r" b="b" t="t" l="l"/>
            <a:pathLst>
              <a:path h="1902676" w="3453702">
                <a:moveTo>
                  <a:pt x="0" y="0"/>
                </a:moveTo>
                <a:lnTo>
                  <a:pt x="3453703" y="0"/>
                </a:lnTo>
                <a:lnTo>
                  <a:pt x="3453703" y="1902676"/>
                </a:lnTo>
                <a:lnTo>
                  <a:pt x="0" y="190267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209706" y="9284783"/>
            <a:ext cx="8511877" cy="788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444">
                <a:solidFill>
                  <a:srgbClr val="FFFFFF"/>
                </a:solidFill>
                <a:latin typeface="Bryndan Write Bold"/>
              </a:rPr>
              <a:t>KASINATHAN V 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81127" y="9245093"/>
            <a:ext cx="476897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presented by  :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422436" y="-345093"/>
            <a:ext cx="4947445" cy="1942997"/>
          </a:xfrm>
          <a:custGeom>
            <a:avLst/>
            <a:gdLst/>
            <a:ahLst/>
            <a:cxnLst/>
            <a:rect r="r" b="b" t="t" l="l"/>
            <a:pathLst>
              <a:path h="1942997" w="4947445">
                <a:moveTo>
                  <a:pt x="4947445" y="0"/>
                </a:moveTo>
                <a:lnTo>
                  <a:pt x="0" y="0"/>
                </a:lnTo>
                <a:lnTo>
                  <a:pt x="0" y="1942997"/>
                </a:lnTo>
                <a:lnTo>
                  <a:pt x="4947445" y="1942997"/>
                </a:lnTo>
                <a:lnTo>
                  <a:pt x="494744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5888283" y="-1029552"/>
            <a:ext cx="6511435" cy="12346104"/>
          </a:xfrm>
          <a:custGeom>
            <a:avLst/>
            <a:gdLst/>
            <a:ahLst/>
            <a:cxnLst/>
            <a:rect r="r" b="b" t="t" l="l"/>
            <a:pathLst>
              <a:path h="12346104" w="6511435">
                <a:moveTo>
                  <a:pt x="0" y="0"/>
                </a:moveTo>
                <a:lnTo>
                  <a:pt x="6511434" y="0"/>
                </a:lnTo>
                <a:lnTo>
                  <a:pt x="6511434" y="12346104"/>
                </a:lnTo>
                <a:lnTo>
                  <a:pt x="0" y="123461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5997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34234" y="2145801"/>
            <a:ext cx="11219532" cy="5900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Review and Approval:</a:t>
            </a: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    - Seek feedback from stakeholders and make any necessary adjustments based on their input.</a:t>
            </a:r>
          </a:p>
          <a:p>
            <a:pPr algn="ctr">
              <a:lnSpc>
                <a:spcPts val="4298"/>
              </a:lnSpc>
            </a:pP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Final Testing and Deployment:</a:t>
            </a: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    - Conduct a final round of testing to ensure all components of the disaster recovery plan are functioning as expected.</a:t>
            </a:r>
          </a:p>
          <a:p>
            <a:pPr algn="ctr">
              <a:lnSpc>
                <a:spcPts val="4298"/>
              </a:lnSpc>
            </a:pP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Go-Live and Implementation:</a:t>
            </a: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    - Deploy the disaster recovery plan into production, and monitor its performance in real-world scenarios.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212119" y="1028700"/>
            <a:ext cx="3083294" cy="3083294"/>
          </a:xfrm>
          <a:custGeom>
            <a:avLst/>
            <a:gdLst/>
            <a:ahLst/>
            <a:cxnLst/>
            <a:rect r="r" b="b" t="t" l="l"/>
            <a:pathLst>
              <a:path h="3083294" w="3083294">
                <a:moveTo>
                  <a:pt x="0" y="0"/>
                </a:moveTo>
                <a:lnTo>
                  <a:pt x="3083294" y="0"/>
                </a:lnTo>
                <a:lnTo>
                  <a:pt x="3083294" y="3083294"/>
                </a:lnTo>
                <a:lnTo>
                  <a:pt x="0" y="3083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51286" y="7076185"/>
            <a:ext cx="2353261" cy="2182115"/>
          </a:xfrm>
          <a:custGeom>
            <a:avLst/>
            <a:gdLst/>
            <a:ahLst/>
            <a:cxnLst/>
            <a:rect r="r" b="b" t="t" l="l"/>
            <a:pathLst>
              <a:path h="2182115" w="2353261">
                <a:moveTo>
                  <a:pt x="0" y="0"/>
                </a:moveTo>
                <a:lnTo>
                  <a:pt x="2353261" y="0"/>
                </a:lnTo>
                <a:lnTo>
                  <a:pt x="2353261" y="2182115"/>
                </a:lnTo>
                <a:lnTo>
                  <a:pt x="0" y="21821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422436" y="-345093"/>
            <a:ext cx="4947445" cy="1942997"/>
          </a:xfrm>
          <a:custGeom>
            <a:avLst/>
            <a:gdLst/>
            <a:ahLst/>
            <a:cxnLst/>
            <a:rect r="r" b="b" t="t" l="l"/>
            <a:pathLst>
              <a:path h="1942997" w="4947445">
                <a:moveTo>
                  <a:pt x="4947445" y="0"/>
                </a:moveTo>
                <a:lnTo>
                  <a:pt x="0" y="0"/>
                </a:lnTo>
                <a:lnTo>
                  <a:pt x="0" y="1942997"/>
                </a:lnTo>
                <a:lnTo>
                  <a:pt x="4947445" y="1942997"/>
                </a:lnTo>
                <a:lnTo>
                  <a:pt x="494744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5888283" y="-1029552"/>
            <a:ext cx="6511435" cy="12346104"/>
          </a:xfrm>
          <a:custGeom>
            <a:avLst/>
            <a:gdLst/>
            <a:ahLst/>
            <a:cxnLst/>
            <a:rect r="r" b="b" t="t" l="l"/>
            <a:pathLst>
              <a:path h="12346104" w="6511435">
                <a:moveTo>
                  <a:pt x="0" y="0"/>
                </a:moveTo>
                <a:lnTo>
                  <a:pt x="6511434" y="0"/>
                </a:lnTo>
                <a:lnTo>
                  <a:pt x="6511434" y="12346104"/>
                </a:lnTo>
                <a:lnTo>
                  <a:pt x="0" y="123461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5997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34234" y="2062710"/>
            <a:ext cx="11219532" cy="6440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Post-Implementation Review:</a:t>
            </a: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    - Evaluate the project's success, identify lessons learned, and document any improvements for future reference.</a:t>
            </a:r>
          </a:p>
          <a:p>
            <a:pPr algn="ctr">
              <a:lnSpc>
                <a:spcPts val="4298"/>
              </a:lnSpc>
            </a:pPr>
          </a:p>
          <a:p>
            <a:pPr algn="ctr">
              <a:lnSpc>
                <a:spcPts val="4298"/>
              </a:lnSpc>
            </a:pP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Disaster Recovery Strategy:</a:t>
            </a:r>
          </a:p>
          <a:p>
            <a:pPr algn="ctr">
              <a:lnSpc>
                <a:spcPts val="4298"/>
              </a:lnSpc>
            </a:pP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   Define Objectives:</a:t>
            </a: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     Gather input from stakeholders to determine the specific objectives of your disaster recovery plan. This could include goals like minimizing downtime, preserving critical data, etc.</a:t>
            </a:r>
          </a:p>
          <a:p>
            <a:pPr algn="ctr">
              <a:lnSpc>
                <a:spcPts val="4298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212119" y="1028700"/>
            <a:ext cx="3083294" cy="3083294"/>
          </a:xfrm>
          <a:custGeom>
            <a:avLst/>
            <a:gdLst/>
            <a:ahLst/>
            <a:cxnLst/>
            <a:rect r="r" b="b" t="t" l="l"/>
            <a:pathLst>
              <a:path h="3083294" w="3083294">
                <a:moveTo>
                  <a:pt x="0" y="0"/>
                </a:moveTo>
                <a:lnTo>
                  <a:pt x="3083294" y="0"/>
                </a:lnTo>
                <a:lnTo>
                  <a:pt x="3083294" y="3083294"/>
                </a:lnTo>
                <a:lnTo>
                  <a:pt x="0" y="3083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51286" y="7076185"/>
            <a:ext cx="2353261" cy="2182115"/>
          </a:xfrm>
          <a:custGeom>
            <a:avLst/>
            <a:gdLst/>
            <a:ahLst/>
            <a:cxnLst/>
            <a:rect r="r" b="b" t="t" l="l"/>
            <a:pathLst>
              <a:path h="2182115" w="2353261">
                <a:moveTo>
                  <a:pt x="0" y="0"/>
                </a:moveTo>
                <a:lnTo>
                  <a:pt x="2353261" y="0"/>
                </a:lnTo>
                <a:lnTo>
                  <a:pt x="2353261" y="2182115"/>
                </a:lnTo>
                <a:lnTo>
                  <a:pt x="0" y="21821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422436" y="-345093"/>
            <a:ext cx="4947445" cy="1942997"/>
          </a:xfrm>
          <a:custGeom>
            <a:avLst/>
            <a:gdLst/>
            <a:ahLst/>
            <a:cxnLst/>
            <a:rect r="r" b="b" t="t" l="l"/>
            <a:pathLst>
              <a:path h="1942997" w="4947445">
                <a:moveTo>
                  <a:pt x="4947445" y="0"/>
                </a:moveTo>
                <a:lnTo>
                  <a:pt x="0" y="0"/>
                </a:lnTo>
                <a:lnTo>
                  <a:pt x="0" y="1942997"/>
                </a:lnTo>
                <a:lnTo>
                  <a:pt x="4947445" y="1942997"/>
                </a:lnTo>
                <a:lnTo>
                  <a:pt x="494744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5888283" y="-1029552"/>
            <a:ext cx="6511435" cy="12346104"/>
          </a:xfrm>
          <a:custGeom>
            <a:avLst/>
            <a:gdLst/>
            <a:ahLst/>
            <a:cxnLst/>
            <a:rect r="r" b="b" t="t" l="l"/>
            <a:pathLst>
              <a:path h="12346104" w="6511435">
                <a:moveTo>
                  <a:pt x="0" y="0"/>
                </a:moveTo>
                <a:lnTo>
                  <a:pt x="6511434" y="0"/>
                </a:lnTo>
                <a:lnTo>
                  <a:pt x="6511434" y="12346104"/>
                </a:lnTo>
                <a:lnTo>
                  <a:pt x="0" y="123461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5997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34234" y="2603066"/>
            <a:ext cx="11219532" cy="5359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Set RTO and RPO:</a:t>
            </a: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      Determine the acceptable Recovery Time Objective (RTO), which specifies how quickly systems need to be restored, and the Recovery Point Objective (RPO), indicating how much data loss is acceptable.</a:t>
            </a:r>
          </a:p>
          <a:p>
            <a:pPr algn="ctr">
              <a:lnSpc>
                <a:spcPts val="4298"/>
              </a:lnSpc>
            </a:pP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   Document Strategy:</a:t>
            </a: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     -Clearly document the disaster recovery strategy, including objectives, RTO, and RPO. Ensure all stakeholders understand and approve of the strategy.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212119" y="1028700"/>
            <a:ext cx="3083294" cy="3083294"/>
          </a:xfrm>
          <a:custGeom>
            <a:avLst/>
            <a:gdLst/>
            <a:ahLst/>
            <a:cxnLst/>
            <a:rect r="r" b="b" t="t" l="l"/>
            <a:pathLst>
              <a:path h="3083294" w="3083294">
                <a:moveTo>
                  <a:pt x="0" y="0"/>
                </a:moveTo>
                <a:lnTo>
                  <a:pt x="3083294" y="0"/>
                </a:lnTo>
                <a:lnTo>
                  <a:pt x="3083294" y="3083294"/>
                </a:lnTo>
                <a:lnTo>
                  <a:pt x="0" y="3083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51286" y="7076185"/>
            <a:ext cx="2353261" cy="2182115"/>
          </a:xfrm>
          <a:custGeom>
            <a:avLst/>
            <a:gdLst/>
            <a:ahLst/>
            <a:cxnLst/>
            <a:rect r="r" b="b" t="t" l="l"/>
            <a:pathLst>
              <a:path h="2182115" w="2353261">
                <a:moveTo>
                  <a:pt x="0" y="0"/>
                </a:moveTo>
                <a:lnTo>
                  <a:pt x="2353261" y="0"/>
                </a:lnTo>
                <a:lnTo>
                  <a:pt x="2353261" y="2182115"/>
                </a:lnTo>
                <a:lnTo>
                  <a:pt x="0" y="21821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422436" y="-345093"/>
            <a:ext cx="4947445" cy="1942997"/>
          </a:xfrm>
          <a:custGeom>
            <a:avLst/>
            <a:gdLst/>
            <a:ahLst/>
            <a:cxnLst/>
            <a:rect r="r" b="b" t="t" l="l"/>
            <a:pathLst>
              <a:path h="1942997" w="4947445">
                <a:moveTo>
                  <a:pt x="4947445" y="0"/>
                </a:moveTo>
                <a:lnTo>
                  <a:pt x="0" y="0"/>
                </a:lnTo>
                <a:lnTo>
                  <a:pt x="0" y="1942997"/>
                </a:lnTo>
                <a:lnTo>
                  <a:pt x="4947445" y="1942997"/>
                </a:lnTo>
                <a:lnTo>
                  <a:pt x="494744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5888283" y="-1029552"/>
            <a:ext cx="6511435" cy="12346104"/>
          </a:xfrm>
          <a:custGeom>
            <a:avLst/>
            <a:gdLst/>
            <a:ahLst/>
            <a:cxnLst/>
            <a:rect r="r" b="b" t="t" l="l"/>
            <a:pathLst>
              <a:path h="12346104" w="6511435">
                <a:moveTo>
                  <a:pt x="0" y="0"/>
                </a:moveTo>
                <a:lnTo>
                  <a:pt x="6511434" y="0"/>
                </a:lnTo>
                <a:lnTo>
                  <a:pt x="6511434" y="12346104"/>
                </a:lnTo>
                <a:lnTo>
                  <a:pt x="0" y="123461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5997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75881" y="2356334"/>
            <a:ext cx="8136238" cy="5862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6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Backup Configuration:</a:t>
            </a:r>
          </a:p>
          <a:p>
            <a:pPr algn="ctr">
              <a:lnSpc>
                <a:spcPts val="3116"/>
              </a:lnSpc>
            </a:pPr>
          </a:p>
          <a:p>
            <a:pPr algn="ctr">
              <a:lnSpc>
                <a:spcPts val="3116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Select Backup Tools:</a:t>
            </a:r>
          </a:p>
          <a:p>
            <a:pPr algn="ctr">
              <a:lnSpc>
                <a:spcPts val="3116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   Choose appropriate backup tools and technologies compatible with your on-premises virtual machine environment. This could involve using built-in backup features or third-party solutions.</a:t>
            </a:r>
          </a:p>
          <a:p>
            <a:pPr algn="ctr">
              <a:lnSpc>
                <a:spcPts val="3116"/>
              </a:lnSpc>
            </a:pPr>
          </a:p>
          <a:p>
            <a:pPr algn="ctr">
              <a:lnSpc>
                <a:spcPts val="3116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Define Backup Schedule:</a:t>
            </a:r>
          </a:p>
          <a:p>
            <a:pPr algn="ctr">
              <a:lnSpc>
                <a:spcPts val="3116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   Establish a regular backup schedule that captures critical data and configurations. Consider factors like frequency, time of day, and retention policies.</a:t>
            </a:r>
          </a:p>
          <a:p>
            <a:pPr algn="ctr">
              <a:lnSpc>
                <a:spcPts val="3116"/>
              </a:lnSpc>
            </a:pPr>
          </a:p>
          <a:p>
            <a:pPr algn="ctr">
              <a:lnSpc>
                <a:spcPts val="3116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Test Backups:</a:t>
            </a:r>
          </a:p>
          <a:p>
            <a:pPr algn="ctr">
              <a:lnSpc>
                <a:spcPts val="3116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  - Regularly test backups to ensure they are successful and can be restored effectively.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212119" y="1028700"/>
            <a:ext cx="3083294" cy="3083294"/>
          </a:xfrm>
          <a:custGeom>
            <a:avLst/>
            <a:gdLst/>
            <a:ahLst/>
            <a:cxnLst/>
            <a:rect r="r" b="b" t="t" l="l"/>
            <a:pathLst>
              <a:path h="3083294" w="3083294">
                <a:moveTo>
                  <a:pt x="0" y="0"/>
                </a:moveTo>
                <a:lnTo>
                  <a:pt x="3083294" y="0"/>
                </a:lnTo>
                <a:lnTo>
                  <a:pt x="3083294" y="3083294"/>
                </a:lnTo>
                <a:lnTo>
                  <a:pt x="0" y="3083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51286" y="7076185"/>
            <a:ext cx="2353261" cy="2182115"/>
          </a:xfrm>
          <a:custGeom>
            <a:avLst/>
            <a:gdLst/>
            <a:ahLst/>
            <a:cxnLst/>
            <a:rect r="r" b="b" t="t" l="l"/>
            <a:pathLst>
              <a:path h="2182115" w="2353261">
                <a:moveTo>
                  <a:pt x="0" y="0"/>
                </a:moveTo>
                <a:lnTo>
                  <a:pt x="2353261" y="0"/>
                </a:lnTo>
                <a:lnTo>
                  <a:pt x="2353261" y="2182115"/>
                </a:lnTo>
                <a:lnTo>
                  <a:pt x="0" y="21821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422436" y="-345093"/>
            <a:ext cx="4947445" cy="1942997"/>
          </a:xfrm>
          <a:custGeom>
            <a:avLst/>
            <a:gdLst/>
            <a:ahLst/>
            <a:cxnLst/>
            <a:rect r="r" b="b" t="t" l="l"/>
            <a:pathLst>
              <a:path h="1942997" w="4947445">
                <a:moveTo>
                  <a:pt x="4947445" y="0"/>
                </a:moveTo>
                <a:lnTo>
                  <a:pt x="0" y="0"/>
                </a:lnTo>
                <a:lnTo>
                  <a:pt x="0" y="1942997"/>
                </a:lnTo>
                <a:lnTo>
                  <a:pt x="4947445" y="1942997"/>
                </a:lnTo>
                <a:lnTo>
                  <a:pt x="494744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5888283" y="-1029552"/>
            <a:ext cx="6511435" cy="12346104"/>
          </a:xfrm>
          <a:custGeom>
            <a:avLst/>
            <a:gdLst/>
            <a:ahLst/>
            <a:cxnLst/>
            <a:rect r="r" b="b" t="t" l="l"/>
            <a:pathLst>
              <a:path h="12346104" w="6511435">
                <a:moveTo>
                  <a:pt x="0" y="0"/>
                </a:moveTo>
                <a:lnTo>
                  <a:pt x="6511434" y="0"/>
                </a:lnTo>
                <a:lnTo>
                  <a:pt x="6511434" y="12346104"/>
                </a:lnTo>
                <a:lnTo>
                  <a:pt x="0" y="123461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5997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75881" y="2748191"/>
            <a:ext cx="8136238" cy="5079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6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Replication Setup:</a:t>
            </a:r>
          </a:p>
          <a:p>
            <a:pPr algn="ctr">
              <a:lnSpc>
                <a:spcPts val="3116"/>
              </a:lnSpc>
            </a:pPr>
          </a:p>
          <a:p>
            <a:pPr algn="ctr">
              <a:lnSpc>
                <a:spcPts val="3116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Select Replication Mechanism:</a:t>
            </a:r>
          </a:p>
          <a:p>
            <a:pPr algn="ctr">
              <a:lnSpc>
                <a:spcPts val="3116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   Choose the appropriate replication method (e.g., synchronous, asynchronous) based on your RPO and RTO requirements.</a:t>
            </a:r>
          </a:p>
          <a:p>
            <a:pPr algn="ctr">
              <a:lnSpc>
                <a:spcPts val="3116"/>
              </a:lnSpc>
            </a:pPr>
          </a:p>
          <a:p>
            <a:pPr algn="ctr">
              <a:lnSpc>
                <a:spcPts val="3116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Configure Replication:</a:t>
            </a:r>
          </a:p>
          <a:p>
            <a:pPr algn="ctr">
              <a:lnSpc>
                <a:spcPts val="3116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  Set up replication from your on-premises virtual machine to IBM Cloud Virtual Servers. Ensure data consistency and synchronization.</a:t>
            </a:r>
          </a:p>
          <a:p>
            <a:pPr algn="ctr">
              <a:lnSpc>
                <a:spcPts val="3116"/>
              </a:lnSpc>
            </a:pPr>
          </a:p>
          <a:p>
            <a:pPr algn="ctr">
              <a:lnSpc>
                <a:spcPts val="3116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Monitor Replication Status:</a:t>
            </a:r>
          </a:p>
          <a:p>
            <a:pPr algn="ctr">
              <a:lnSpc>
                <a:spcPts val="3116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  Implement monitoring tools to track the status of replication processes and detect any issues promptly.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212119" y="1028700"/>
            <a:ext cx="3083294" cy="3083294"/>
          </a:xfrm>
          <a:custGeom>
            <a:avLst/>
            <a:gdLst/>
            <a:ahLst/>
            <a:cxnLst/>
            <a:rect r="r" b="b" t="t" l="l"/>
            <a:pathLst>
              <a:path h="3083294" w="3083294">
                <a:moveTo>
                  <a:pt x="0" y="0"/>
                </a:moveTo>
                <a:lnTo>
                  <a:pt x="3083294" y="0"/>
                </a:lnTo>
                <a:lnTo>
                  <a:pt x="3083294" y="3083294"/>
                </a:lnTo>
                <a:lnTo>
                  <a:pt x="0" y="3083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51286" y="7076185"/>
            <a:ext cx="2353261" cy="2182115"/>
          </a:xfrm>
          <a:custGeom>
            <a:avLst/>
            <a:gdLst/>
            <a:ahLst/>
            <a:cxnLst/>
            <a:rect r="r" b="b" t="t" l="l"/>
            <a:pathLst>
              <a:path h="2182115" w="2353261">
                <a:moveTo>
                  <a:pt x="0" y="0"/>
                </a:moveTo>
                <a:lnTo>
                  <a:pt x="2353261" y="0"/>
                </a:lnTo>
                <a:lnTo>
                  <a:pt x="2353261" y="2182115"/>
                </a:lnTo>
                <a:lnTo>
                  <a:pt x="0" y="21821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422436" y="-345093"/>
            <a:ext cx="4947445" cy="1942997"/>
          </a:xfrm>
          <a:custGeom>
            <a:avLst/>
            <a:gdLst/>
            <a:ahLst/>
            <a:cxnLst/>
            <a:rect r="r" b="b" t="t" l="l"/>
            <a:pathLst>
              <a:path h="1942997" w="4947445">
                <a:moveTo>
                  <a:pt x="4947445" y="0"/>
                </a:moveTo>
                <a:lnTo>
                  <a:pt x="0" y="0"/>
                </a:lnTo>
                <a:lnTo>
                  <a:pt x="0" y="1942997"/>
                </a:lnTo>
                <a:lnTo>
                  <a:pt x="4947445" y="1942997"/>
                </a:lnTo>
                <a:lnTo>
                  <a:pt x="494744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5888283" y="-1029552"/>
            <a:ext cx="6511435" cy="12346104"/>
          </a:xfrm>
          <a:custGeom>
            <a:avLst/>
            <a:gdLst/>
            <a:ahLst/>
            <a:cxnLst/>
            <a:rect r="r" b="b" t="t" l="l"/>
            <a:pathLst>
              <a:path h="12346104" w="6511435">
                <a:moveTo>
                  <a:pt x="0" y="0"/>
                </a:moveTo>
                <a:lnTo>
                  <a:pt x="6511434" y="0"/>
                </a:lnTo>
                <a:lnTo>
                  <a:pt x="6511434" y="12346104"/>
                </a:lnTo>
                <a:lnTo>
                  <a:pt x="0" y="123461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5997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75881" y="2552263"/>
            <a:ext cx="8136238" cy="5470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6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Recovery Testing:</a:t>
            </a:r>
          </a:p>
          <a:p>
            <a:pPr algn="ctr">
              <a:lnSpc>
                <a:spcPts val="3116"/>
              </a:lnSpc>
            </a:pPr>
          </a:p>
          <a:p>
            <a:pPr algn="ctr">
              <a:lnSpc>
                <a:spcPts val="3116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Plan Test Scenarios:</a:t>
            </a:r>
          </a:p>
          <a:p>
            <a:pPr algn="ctr">
              <a:lnSpc>
                <a:spcPts val="3116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   Develop a range of disaster scenarios (e.g., hardware failure, data corruption) to validate the recovery process.</a:t>
            </a:r>
          </a:p>
          <a:p>
            <a:pPr algn="ctr">
              <a:lnSpc>
                <a:spcPts val="3116"/>
              </a:lnSpc>
            </a:pPr>
          </a:p>
          <a:p>
            <a:pPr algn="ctr">
              <a:lnSpc>
                <a:spcPts val="3116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Conduct Recovery Tests:</a:t>
            </a:r>
          </a:p>
          <a:p>
            <a:pPr algn="ctr">
              <a:lnSpc>
                <a:spcPts val="3116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  Execute the planned scenarios and assess how well the recovery process works. Document any issues encountered and make necessary adjustments.</a:t>
            </a:r>
          </a:p>
          <a:p>
            <a:pPr algn="ctr">
              <a:lnSpc>
                <a:spcPts val="3116"/>
              </a:lnSpc>
            </a:pPr>
          </a:p>
          <a:p>
            <a:pPr algn="ctr">
              <a:lnSpc>
                <a:spcPts val="3116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Iterate and Improve:</a:t>
            </a:r>
          </a:p>
          <a:p>
            <a:pPr algn="ctr">
              <a:lnSpc>
                <a:spcPts val="3116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   Based on test results, refine the disaster recovery plan and conduct additional tests as needed.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212119" y="1028700"/>
            <a:ext cx="3083294" cy="3083294"/>
          </a:xfrm>
          <a:custGeom>
            <a:avLst/>
            <a:gdLst/>
            <a:ahLst/>
            <a:cxnLst/>
            <a:rect r="r" b="b" t="t" l="l"/>
            <a:pathLst>
              <a:path h="3083294" w="3083294">
                <a:moveTo>
                  <a:pt x="0" y="0"/>
                </a:moveTo>
                <a:lnTo>
                  <a:pt x="3083294" y="0"/>
                </a:lnTo>
                <a:lnTo>
                  <a:pt x="3083294" y="3083294"/>
                </a:lnTo>
                <a:lnTo>
                  <a:pt x="0" y="3083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51286" y="7076185"/>
            <a:ext cx="2353261" cy="2182115"/>
          </a:xfrm>
          <a:custGeom>
            <a:avLst/>
            <a:gdLst/>
            <a:ahLst/>
            <a:cxnLst/>
            <a:rect r="r" b="b" t="t" l="l"/>
            <a:pathLst>
              <a:path h="2182115" w="2353261">
                <a:moveTo>
                  <a:pt x="0" y="0"/>
                </a:moveTo>
                <a:lnTo>
                  <a:pt x="2353261" y="0"/>
                </a:lnTo>
                <a:lnTo>
                  <a:pt x="2353261" y="2182115"/>
                </a:lnTo>
                <a:lnTo>
                  <a:pt x="0" y="21821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422436" y="-345093"/>
            <a:ext cx="4947445" cy="1942997"/>
          </a:xfrm>
          <a:custGeom>
            <a:avLst/>
            <a:gdLst/>
            <a:ahLst/>
            <a:cxnLst/>
            <a:rect r="r" b="b" t="t" l="l"/>
            <a:pathLst>
              <a:path h="1942997" w="4947445">
                <a:moveTo>
                  <a:pt x="4947445" y="0"/>
                </a:moveTo>
                <a:lnTo>
                  <a:pt x="0" y="0"/>
                </a:lnTo>
                <a:lnTo>
                  <a:pt x="0" y="1942997"/>
                </a:lnTo>
                <a:lnTo>
                  <a:pt x="4947445" y="1942997"/>
                </a:lnTo>
                <a:lnTo>
                  <a:pt x="494744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5888283" y="-1029552"/>
            <a:ext cx="6511435" cy="12346104"/>
          </a:xfrm>
          <a:custGeom>
            <a:avLst/>
            <a:gdLst/>
            <a:ahLst/>
            <a:cxnLst/>
            <a:rect r="r" b="b" t="t" l="l"/>
            <a:pathLst>
              <a:path h="12346104" w="6511435">
                <a:moveTo>
                  <a:pt x="0" y="0"/>
                </a:moveTo>
                <a:lnTo>
                  <a:pt x="6511434" y="0"/>
                </a:lnTo>
                <a:lnTo>
                  <a:pt x="6511434" y="12346104"/>
                </a:lnTo>
                <a:lnTo>
                  <a:pt x="0" y="123461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5997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75881" y="2356334"/>
            <a:ext cx="8136238" cy="5862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6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Business Continuity:</a:t>
            </a:r>
          </a:p>
          <a:p>
            <a:pPr algn="ctr">
              <a:lnSpc>
                <a:spcPts val="3116"/>
              </a:lnSpc>
            </a:pPr>
          </a:p>
          <a:p>
            <a:pPr algn="ctr">
              <a:lnSpc>
                <a:spcPts val="3116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Alignment with Business Goals:</a:t>
            </a:r>
          </a:p>
          <a:p>
            <a:pPr algn="ctr">
              <a:lnSpc>
                <a:spcPts val="3116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  Ensure that the disaster recovery plan aligns with the broader business continuity strategy and supports the organization's overall goals and objectives.</a:t>
            </a:r>
          </a:p>
          <a:p>
            <a:pPr algn="ctr">
              <a:lnSpc>
                <a:spcPts val="3116"/>
              </a:lnSpc>
            </a:pPr>
          </a:p>
          <a:p>
            <a:pPr algn="ctr">
              <a:lnSpc>
                <a:spcPts val="3116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Stakeholder Communication:</a:t>
            </a:r>
          </a:p>
          <a:p>
            <a:pPr algn="ctr">
              <a:lnSpc>
                <a:spcPts val="3116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   Communicate the importance of business continuity and disaster recovery to all relevant stakeholders. Obtain buy-in and support from management.</a:t>
            </a:r>
          </a:p>
          <a:p>
            <a:pPr algn="ctr">
              <a:lnSpc>
                <a:spcPts val="3116"/>
              </a:lnSpc>
            </a:pPr>
          </a:p>
          <a:p>
            <a:pPr algn="ctr">
              <a:lnSpc>
                <a:spcPts val="3116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Integration with IT Governance:</a:t>
            </a:r>
          </a:p>
          <a:p>
            <a:pPr algn="ctr">
              <a:lnSpc>
                <a:spcPts val="3116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   Ensure that the disaster recovery plan complies with any relevant industry standards or regulatory requirements.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212119" y="1028700"/>
            <a:ext cx="3083294" cy="3083294"/>
          </a:xfrm>
          <a:custGeom>
            <a:avLst/>
            <a:gdLst/>
            <a:ahLst/>
            <a:cxnLst/>
            <a:rect r="r" b="b" t="t" l="l"/>
            <a:pathLst>
              <a:path h="3083294" w="3083294">
                <a:moveTo>
                  <a:pt x="0" y="0"/>
                </a:moveTo>
                <a:lnTo>
                  <a:pt x="3083294" y="0"/>
                </a:lnTo>
                <a:lnTo>
                  <a:pt x="3083294" y="3083294"/>
                </a:lnTo>
                <a:lnTo>
                  <a:pt x="0" y="3083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51286" y="7076185"/>
            <a:ext cx="2353261" cy="2182115"/>
          </a:xfrm>
          <a:custGeom>
            <a:avLst/>
            <a:gdLst/>
            <a:ahLst/>
            <a:cxnLst/>
            <a:rect r="r" b="b" t="t" l="l"/>
            <a:pathLst>
              <a:path h="2182115" w="2353261">
                <a:moveTo>
                  <a:pt x="0" y="0"/>
                </a:moveTo>
                <a:lnTo>
                  <a:pt x="2353261" y="0"/>
                </a:lnTo>
                <a:lnTo>
                  <a:pt x="2353261" y="2182115"/>
                </a:lnTo>
                <a:lnTo>
                  <a:pt x="0" y="21821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463826">
            <a:off x="11537191" y="1778400"/>
            <a:ext cx="1947347" cy="1338359"/>
          </a:xfrm>
          <a:custGeom>
            <a:avLst/>
            <a:gdLst/>
            <a:ahLst/>
            <a:cxnLst/>
            <a:rect r="r" b="b" t="t" l="l"/>
            <a:pathLst>
              <a:path h="1338359" w="1947347">
                <a:moveTo>
                  <a:pt x="0" y="0"/>
                </a:moveTo>
                <a:lnTo>
                  <a:pt x="1947347" y="0"/>
                </a:lnTo>
                <a:lnTo>
                  <a:pt x="1947347" y="1338358"/>
                </a:lnTo>
                <a:lnTo>
                  <a:pt x="0" y="13383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107262">
            <a:off x="-865704" y="-473050"/>
            <a:ext cx="3387936" cy="2297637"/>
          </a:xfrm>
          <a:custGeom>
            <a:avLst/>
            <a:gdLst/>
            <a:ahLst/>
            <a:cxnLst/>
            <a:rect r="r" b="b" t="t" l="l"/>
            <a:pathLst>
              <a:path h="2297637" w="3387936">
                <a:moveTo>
                  <a:pt x="0" y="0"/>
                </a:moveTo>
                <a:lnTo>
                  <a:pt x="3387936" y="0"/>
                </a:lnTo>
                <a:lnTo>
                  <a:pt x="3387936" y="2297637"/>
                </a:lnTo>
                <a:lnTo>
                  <a:pt x="0" y="22976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6829267">
            <a:off x="15774367" y="8189225"/>
            <a:ext cx="3715300" cy="2519649"/>
          </a:xfrm>
          <a:custGeom>
            <a:avLst/>
            <a:gdLst/>
            <a:ahLst/>
            <a:cxnLst/>
            <a:rect r="r" b="b" t="t" l="l"/>
            <a:pathLst>
              <a:path h="2519649" w="3715300">
                <a:moveTo>
                  <a:pt x="0" y="0"/>
                </a:moveTo>
                <a:lnTo>
                  <a:pt x="3715301" y="0"/>
                </a:lnTo>
                <a:lnTo>
                  <a:pt x="3715301" y="2519649"/>
                </a:lnTo>
                <a:lnTo>
                  <a:pt x="0" y="251964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391118">
            <a:off x="14634691" y="-2104991"/>
            <a:ext cx="3665666" cy="3796829"/>
          </a:xfrm>
          <a:custGeom>
            <a:avLst/>
            <a:gdLst/>
            <a:ahLst/>
            <a:cxnLst/>
            <a:rect r="r" b="b" t="t" l="l"/>
            <a:pathLst>
              <a:path h="3796829" w="3665666">
                <a:moveTo>
                  <a:pt x="0" y="0"/>
                </a:moveTo>
                <a:lnTo>
                  <a:pt x="3665665" y="0"/>
                </a:lnTo>
                <a:lnTo>
                  <a:pt x="3665665" y="3796829"/>
                </a:lnTo>
                <a:lnTo>
                  <a:pt x="0" y="379682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6979330">
            <a:off x="-712187" y="8552632"/>
            <a:ext cx="3453702" cy="1902676"/>
          </a:xfrm>
          <a:custGeom>
            <a:avLst/>
            <a:gdLst/>
            <a:ahLst/>
            <a:cxnLst/>
            <a:rect r="r" b="b" t="t" l="l"/>
            <a:pathLst>
              <a:path h="1902676" w="3453702">
                <a:moveTo>
                  <a:pt x="0" y="0"/>
                </a:moveTo>
                <a:lnTo>
                  <a:pt x="3453703" y="0"/>
                </a:lnTo>
                <a:lnTo>
                  <a:pt x="3453703" y="1902676"/>
                </a:lnTo>
                <a:lnTo>
                  <a:pt x="0" y="19026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699999">
            <a:off x="3677137" y="2203427"/>
            <a:ext cx="2068144" cy="1756042"/>
          </a:xfrm>
          <a:custGeom>
            <a:avLst/>
            <a:gdLst/>
            <a:ahLst/>
            <a:cxnLst/>
            <a:rect r="r" b="b" t="t" l="l"/>
            <a:pathLst>
              <a:path h="1756042" w="2068144">
                <a:moveTo>
                  <a:pt x="0" y="0"/>
                </a:moveTo>
                <a:lnTo>
                  <a:pt x="2068145" y="0"/>
                </a:lnTo>
                <a:lnTo>
                  <a:pt x="2068145" y="1756043"/>
                </a:lnTo>
                <a:lnTo>
                  <a:pt x="0" y="175604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334544">
            <a:off x="13001227" y="5822549"/>
            <a:ext cx="2068144" cy="1756042"/>
          </a:xfrm>
          <a:custGeom>
            <a:avLst/>
            <a:gdLst/>
            <a:ahLst/>
            <a:cxnLst/>
            <a:rect r="r" b="b" t="t" l="l"/>
            <a:pathLst>
              <a:path h="1756042" w="2068144">
                <a:moveTo>
                  <a:pt x="0" y="0"/>
                </a:moveTo>
                <a:lnTo>
                  <a:pt x="2068144" y="0"/>
                </a:lnTo>
                <a:lnTo>
                  <a:pt x="2068144" y="1756043"/>
                </a:lnTo>
                <a:lnTo>
                  <a:pt x="0" y="175604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2342060">
            <a:off x="6292314" y="3696068"/>
            <a:ext cx="5703373" cy="4904900"/>
          </a:xfrm>
          <a:custGeom>
            <a:avLst/>
            <a:gdLst/>
            <a:ahLst/>
            <a:cxnLst/>
            <a:rect r="r" b="b" t="t" l="l"/>
            <a:pathLst>
              <a:path h="4904900" w="5703373">
                <a:moveTo>
                  <a:pt x="0" y="0"/>
                </a:moveTo>
                <a:lnTo>
                  <a:pt x="5703372" y="0"/>
                </a:lnTo>
                <a:lnTo>
                  <a:pt x="5703372" y="4904900"/>
                </a:lnTo>
                <a:lnTo>
                  <a:pt x="0" y="49049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278903" y="3198570"/>
            <a:ext cx="7730195" cy="404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21"/>
              </a:lnSpc>
            </a:pPr>
            <a:r>
              <a:rPr lang="en-US" sz="15021">
                <a:solidFill>
                  <a:srgbClr val="FFFFFF"/>
                </a:solidFill>
                <a:latin typeface="Bryndan Write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81941" y="0"/>
            <a:ext cx="5527813" cy="10435018"/>
            <a:chOff x="0" y="0"/>
            <a:chExt cx="7370417" cy="13913357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/>
            <a:srcRect l="32353" t="0" r="32353" b="0"/>
            <a:stretch>
              <a:fillRect/>
            </a:stretch>
          </p:blipFill>
          <p:spPr>
            <a:xfrm flipH="false" flipV="false">
              <a:off x="0" y="0"/>
              <a:ext cx="7370417" cy="13913357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6496022" y="2312465"/>
            <a:ext cx="9640627" cy="177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FFFFFF"/>
                </a:solidFill>
                <a:latin typeface="Bryndan Write Bold"/>
              </a:rPr>
              <a:t>Project Scope and Objectives: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96022" y="4188021"/>
            <a:ext cx="8675320" cy="1746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Now"/>
              </a:rPr>
              <a:t>Clearly define the scope of the project.</a:t>
            </a:r>
          </a:p>
          <a:p>
            <a:pPr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Now"/>
              </a:rPr>
              <a:t>   Outline specific objectives, such as creating a disaster recovery plan, setting up backup strategies, and ensuring minimal downtime.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1353809">
            <a:off x="12900677" y="1466714"/>
            <a:ext cx="1665386" cy="1729602"/>
          </a:xfrm>
          <a:custGeom>
            <a:avLst/>
            <a:gdLst/>
            <a:ahLst/>
            <a:cxnLst/>
            <a:rect r="r" b="b" t="t" l="l"/>
            <a:pathLst>
              <a:path h="1729602" w="1665386">
                <a:moveTo>
                  <a:pt x="0" y="0"/>
                </a:moveTo>
                <a:lnTo>
                  <a:pt x="1665386" y="0"/>
                </a:lnTo>
                <a:lnTo>
                  <a:pt x="1665386" y="1729602"/>
                </a:lnTo>
                <a:lnTo>
                  <a:pt x="0" y="17296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787847">
            <a:off x="15185561" y="7207175"/>
            <a:ext cx="1902177" cy="1859369"/>
          </a:xfrm>
          <a:custGeom>
            <a:avLst/>
            <a:gdLst/>
            <a:ahLst/>
            <a:cxnLst/>
            <a:rect r="r" b="b" t="t" l="l"/>
            <a:pathLst>
              <a:path h="1859369" w="1902177">
                <a:moveTo>
                  <a:pt x="0" y="0"/>
                </a:moveTo>
                <a:lnTo>
                  <a:pt x="1902176" y="0"/>
                </a:lnTo>
                <a:lnTo>
                  <a:pt x="1902176" y="1859369"/>
                </a:lnTo>
                <a:lnTo>
                  <a:pt x="0" y="18593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63488">
            <a:off x="4200371" y="941233"/>
            <a:ext cx="1627739" cy="1550791"/>
          </a:xfrm>
          <a:custGeom>
            <a:avLst/>
            <a:gdLst/>
            <a:ahLst/>
            <a:cxnLst/>
            <a:rect r="r" b="b" t="t" l="l"/>
            <a:pathLst>
              <a:path h="1550791" w="1627739">
                <a:moveTo>
                  <a:pt x="0" y="0"/>
                </a:moveTo>
                <a:lnTo>
                  <a:pt x="1627739" y="0"/>
                </a:lnTo>
                <a:lnTo>
                  <a:pt x="1627739" y="1550791"/>
                </a:lnTo>
                <a:lnTo>
                  <a:pt x="0" y="15507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49565" y="7639245"/>
            <a:ext cx="6632619" cy="1121516"/>
          </a:xfrm>
          <a:custGeom>
            <a:avLst/>
            <a:gdLst/>
            <a:ahLst/>
            <a:cxnLst/>
            <a:rect r="r" b="b" t="t" l="l"/>
            <a:pathLst>
              <a:path h="1121516" w="6632619">
                <a:moveTo>
                  <a:pt x="0" y="0"/>
                </a:moveTo>
                <a:lnTo>
                  <a:pt x="6632619" y="0"/>
                </a:lnTo>
                <a:lnTo>
                  <a:pt x="6632619" y="1121516"/>
                </a:lnTo>
                <a:lnTo>
                  <a:pt x="0" y="11215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81941" y="0"/>
            <a:ext cx="5527813" cy="10435018"/>
            <a:chOff x="0" y="0"/>
            <a:chExt cx="7370417" cy="13913357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/>
            <a:srcRect l="16181" t="0" r="48502" b="0"/>
            <a:stretch>
              <a:fillRect/>
            </a:stretch>
          </p:blipFill>
          <p:spPr>
            <a:xfrm flipH="false" flipV="false">
              <a:off x="0" y="0"/>
              <a:ext cx="7370417" cy="13913357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6496022" y="3019230"/>
            <a:ext cx="964062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FFFFFF"/>
                </a:solidFill>
                <a:latin typeface="Bryndan Write Bold"/>
              </a:rPr>
              <a:t>Stakeholder Identification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96022" y="4188021"/>
            <a:ext cx="8675320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Now"/>
              </a:rPr>
              <a:t>Identify all stakeholders involved, including IT teams, management, and any external partners or vendors.</a:t>
            </a:r>
          </a:p>
        </p:txBody>
      </p:sp>
      <p:sp>
        <p:nvSpPr>
          <p:cNvPr name="Freeform 7" id="7"/>
          <p:cNvSpPr/>
          <p:nvPr/>
        </p:nvSpPr>
        <p:spPr>
          <a:xfrm flipH="true" flipV="false" rot="0">
            <a:off x="2972149" y="625038"/>
            <a:ext cx="4947445" cy="1942997"/>
          </a:xfrm>
          <a:custGeom>
            <a:avLst/>
            <a:gdLst/>
            <a:ahLst/>
            <a:cxnLst/>
            <a:rect r="r" b="b" t="t" l="l"/>
            <a:pathLst>
              <a:path h="1942997" w="4947445">
                <a:moveTo>
                  <a:pt x="4947445" y="0"/>
                </a:moveTo>
                <a:lnTo>
                  <a:pt x="0" y="0"/>
                </a:lnTo>
                <a:lnTo>
                  <a:pt x="0" y="1942997"/>
                </a:lnTo>
                <a:lnTo>
                  <a:pt x="4947445" y="1942997"/>
                </a:lnTo>
                <a:lnTo>
                  <a:pt x="494744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17653" y="8108592"/>
            <a:ext cx="3083294" cy="3083294"/>
          </a:xfrm>
          <a:custGeom>
            <a:avLst/>
            <a:gdLst/>
            <a:ahLst/>
            <a:cxnLst/>
            <a:rect r="r" b="b" t="t" l="l"/>
            <a:pathLst>
              <a:path h="3083294" w="3083294">
                <a:moveTo>
                  <a:pt x="0" y="0"/>
                </a:moveTo>
                <a:lnTo>
                  <a:pt x="3083294" y="0"/>
                </a:lnTo>
                <a:lnTo>
                  <a:pt x="3083294" y="3083294"/>
                </a:lnTo>
                <a:lnTo>
                  <a:pt x="0" y="3083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49565" y="7639245"/>
            <a:ext cx="6632619" cy="1121516"/>
          </a:xfrm>
          <a:custGeom>
            <a:avLst/>
            <a:gdLst/>
            <a:ahLst/>
            <a:cxnLst/>
            <a:rect r="r" b="b" t="t" l="l"/>
            <a:pathLst>
              <a:path h="1121516" w="6632619">
                <a:moveTo>
                  <a:pt x="0" y="0"/>
                </a:moveTo>
                <a:lnTo>
                  <a:pt x="6632619" y="0"/>
                </a:lnTo>
                <a:lnTo>
                  <a:pt x="6632619" y="1121516"/>
                </a:lnTo>
                <a:lnTo>
                  <a:pt x="0" y="11215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91370" y="3588120"/>
            <a:ext cx="9705260" cy="4274239"/>
          </a:xfrm>
          <a:custGeom>
            <a:avLst/>
            <a:gdLst/>
            <a:ahLst/>
            <a:cxnLst/>
            <a:rect r="r" b="b" t="t" l="l"/>
            <a:pathLst>
              <a:path h="4274239" w="9705260">
                <a:moveTo>
                  <a:pt x="0" y="0"/>
                </a:moveTo>
                <a:lnTo>
                  <a:pt x="9705260" y="0"/>
                </a:lnTo>
                <a:lnTo>
                  <a:pt x="9705260" y="4274238"/>
                </a:lnTo>
                <a:lnTo>
                  <a:pt x="0" y="42742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157" t="-92539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1296">
            <a:off x="6325472" y="5529041"/>
            <a:ext cx="5637056" cy="1434887"/>
          </a:xfrm>
          <a:custGeom>
            <a:avLst/>
            <a:gdLst/>
            <a:ahLst/>
            <a:cxnLst/>
            <a:rect r="r" b="b" t="t" l="l"/>
            <a:pathLst>
              <a:path h="1434887" w="5637056">
                <a:moveTo>
                  <a:pt x="0" y="0"/>
                </a:moveTo>
                <a:lnTo>
                  <a:pt x="5637056" y="0"/>
                </a:lnTo>
                <a:lnTo>
                  <a:pt x="5637056" y="1434887"/>
                </a:lnTo>
                <a:lnTo>
                  <a:pt x="0" y="14348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026566">
            <a:off x="2743604" y="2404370"/>
            <a:ext cx="3728345" cy="2367499"/>
          </a:xfrm>
          <a:custGeom>
            <a:avLst/>
            <a:gdLst/>
            <a:ahLst/>
            <a:cxnLst/>
            <a:rect r="r" b="b" t="t" l="l"/>
            <a:pathLst>
              <a:path h="2367499" w="3728345">
                <a:moveTo>
                  <a:pt x="0" y="0"/>
                </a:moveTo>
                <a:lnTo>
                  <a:pt x="3728345" y="0"/>
                </a:lnTo>
                <a:lnTo>
                  <a:pt x="3728345" y="2367499"/>
                </a:lnTo>
                <a:lnTo>
                  <a:pt x="0" y="23674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96167" y="4181383"/>
            <a:ext cx="5908591" cy="327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1"/>
              </a:lnSpc>
            </a:pPr>
            <a:r>
              <a:rPr lang="en-US" sz="5197">
                <a:solidFill>
                  <a:srgbClr val="000000"/>
                </a:solidFill>
                <a:latin typeface="Gochi Hand"/>
              </a:rPr>
              <a:t>Resource Allocation:</a:t>
            </a:r>
          </a:p>
          <a:p>
            <a:pPr algn="ctr">
              <a:lnSpc>
                <a:spcPts val="4261"/>
              </a:lnSpc>
            </a:pPr>
            <a:r>
              <a:rPr lang="en-US" sz="5197">
                <a:solidFill>
                  <a:srgbClr val="000000"/>
                </a:solidFill>
                <a:latin typeface="Gochi Hand"/>
              </a:rPr>
              <a:t>   Determine the resources needed for the project, including personnel, budget, and technology.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7671314">
            <a:off x="11833594" y="5972294"/>
            <a:ext cx="3728345" cy="2367499"/>
          </a:xfrm>
          <a:custGeom>
            <a:avLst/>
            <a:gdLst/>
            <a:ahLst/>
            <a:cxnLst/>
            <a:rect r="r" b="b" t="t" l="l"/>
            <a:pathLst>
              <a:path h="2367499" w="3728345">
                <a:moveTo>
                  <a:pt x="0" y="0"/>
                </a:moveTo>
                <a:lnTo>
                  <a:pt x="3728344" y="0"/>
                </a:lnTo>
                <a:lnTo>
                  <a:pt x="3728344" y="2367499"/>
                </a:lnTo>
                <a:lnTo>
                  <a:pt x="0" y="23674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69662" y="581641"/>
            <a:ext cx="7030407" cy="9686405"/>
          </a:xfrm>
          <a:custGeom>
            <a:avLst/>
            <a:gdLst/>
            <a:ahLst/>
            <a:cxnLst/>
            <a:rect r="r" b="b" t="t" l="l"/>
            <a:pathLst>
              <a:path h="9686405" w="7030407">
                <a:moveTo>
                  <a:pt x="0" y="0"/>
                </a:moveTo>
                <a:lnTo>
                  <a:pt x="7030407" y="0"/>
                </a:lnTo>
                <a:lnTo>
                  <a:pt x="7030407" y="9686405"/>
                </a:lnTo>
                <a:lnTo>
                  <a:pt x="0" y="96864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798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958195" y="4885051"/>
            <a:ext cx="4453341" cy="3007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66"/>
              </a:lnSpc>
            </a:pPr>
            <a:r>
              <a:rPr lang="en-US" sz="2644">
                <a:solidFill>
                  <a:srgbClr val="000000"/>
                </a:solidFill>
                <a:latin typeface="Now"/>
              </a:rPr>
              <a:t>Timeline and Milestones:</a:t>
            </a:r>
          </a:p>
          <a:p>
            <a:pPr>
              <a:lnSpc>
                <a:spcPts val="3966"/>
              </a:lnSpc>
            </a:pPr>
            <a:r>
              <a:rPr lang="en-US" sz="2644">
                <a:solidFill>
                  <a:srgbClr val="000000"/>
                </a:solidFill>
                <a:latin typeface="Now"/>
              </a:rPr>
              <a:t>   Create a project timeline with key milestones, ensuring realistic deadlines for each phase.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75825" y="581641"/>
            <a:ext cx="4418750" cy="1735364"/>
          </a:xfrm>
          <a:custGeom>
            <a:avLst/>
            <a:gdLst/>
            <a:ahLst/>
            <a:cxnLst/>
            <a:rect r="r" b="b" t="t" l="l"/>
            <a:pathLst>
              <a:path h="1735364" w="4418750">
                <a:moveTo>
                  <a:pt x="4418750" y="0"/>
                </a:moveTo>
                <a:lnTo>
                  <a:pt x="0" y="0"/>
                </a:lnTo>
                <a:lnTo>
                  <a:pt x="0" y="1735364"/>
                </a:lnTo>
                <a:lnTo>
                  <a:pt x="4418750" y="1735364"/>
                </a:lnTo>
                <a:lnTo>
                  <a:pt x="441875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60461" y="467942"/>
            <a:ext cx="6632619" cy="1121516"/>
          </a:xfrm>
          <a:custGeom>
            <a:avLst/>
            <a:gdLst/>
            <a:ahLst/>
            <a:cxnLst/>
            <a:rect r="r" b="b" t="t" l="l"/>
            <a:pathLst>
              <a:path h="1121516" w="6632619">
                <a:moveTo>
                  <a:pt x="0" y="0"/>
                </a:moveTo>
                <a:lnTo>
                  <a:pt x="6632619" y="0"/>
                </a:lnTo>
                <a:lnTo>
                  <a:pt x="6632619" y="1121516"/>
                </a:lnTo>
                <a:lnTo>
                  <a:pt x="0" y="1121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422436" y="-345093"/>
            <a:ext cx="4947445" cy="1942997"/>
          </a:xfrm>
          <a:custGeom>
            <a:avLst/>
            <a:gdLst/>
            <a:ahLst/>
            <a:cxnLst/>
            <a:rect r="r" b="b" t="t" l="l"/>
            <a:pathLst>
              <a:path h="1942997" w="4947445">
                <a:moveTo>
                  <a:pt x="4947445" y="0"/>
                </a:moveTo>
                <a:lnTo>
                  <a:pt x="0" y="0"/>
                </a:lnTo>
                <a:lnTo>
                  <a:pt x="0" y="1942997"/>
                </a:lnTo>
                <a:lnTo>
                  <a:pt x="4947445" y="1942997"/>
                </a:lnTo>
                <a:lnTo>
                  <a:pt x="494744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5888283" y="-1029552"/>
            <a:ext cx="6511435" cy="12346104"/>
          </a:xfrm>
          <a:custGeom>
            <a:avLst/>
            <a:gdLst/>
            <a:ahLst/>
            <a:cxnLst/>
            <a:rect r="r" b="b" t="t" l="l"/>
            <a:pathLst>
              <a:path h="12346104" w="6511435">
                <a:moveTo>
                  <a:pt x="0" y="0"/>
                </a:moveTo>
                <a:lnTo>
                  <a:pt x="6511434" y="0"/>
                </a:lnTo>
                <a:lnTo>
                  <a:pt x="6511434" y="12346104"/>
                </a:lnTo>
                <a:lnTo>
                  <a:pt x="0" y="123461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5997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00866" y="3915238"/>
            <a:ext cx="10086269" cy="3856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4"/>
              </a:lnSpc>
            </a:pPr>
            <a:r>
              <a:rPr lang="en-US" sz="2400">
                <a:solidFill>
                  <a:srgbClr val="000000"/>
                </a:solidFill>
                <a:latin typeface="Now"/>
              </a:rPr>
              <a:t>Project Team Formation:</a:t>
            </a:r>
          </a:p>
          <a:p>
            <a:pPr algn="ctr">
              <a:lnSpc>
                <a:spcPts val="3864"/>
              </a:lnSpc>
            </a:pPr>
            <a:r>
              <a:rPr lang="en-US" sz="2400">
                <a:solidFill>
                  <a:srgbClr val="000000"/>
                </a:solidFill>
                <a:latin typeface="Now"/>
              </a:rPr>
              <a:t>   Assemble a project team with the necessary skills and expertise in disaster recovery planning and IBM Cloud Virtual Servers.</a:t>
            </a:r>
          </a:p>
          <a:p>
            <a:pPr algn="ctr">
              <a:lnSpc>
                <a:spcPts val="3864"/>
              </a:lnSpc>
            </a:pPr>
          </a:p>
          <a:p>
            <a:pPr algn="ctr">
              <a:lnSpc>
                <a:spcPts val="3864"/>
              </a:lnSpc>
            </a:pPr>
            <a:r>
              <a:rPr lang="en-US" sz="2400">
                <a:solidFill>
                  <a:srgbClr val="000000"/>
                </a:solidFill>
                <a:latin typeface="Now"/>
              </a:rPr>
              <a:t>Research and Planning:</a:t>
            </a:r>
          </a:p>
          <a:p>
            <a:pPr algn="ctr">
              <a:lnSpc>
                <a:spcPts val="3864"/>
              </a:lnSpc>
            </a:pPr>
            <a:r>
              <a:rPr lang="en-US" sz="2400">
                <a:solidFill>
                  <a:srgbClr val="000000"/>
                </a:solidFill>
                <a:latin typeface="Now"/>
              </a:rPr>
              <a:t>   Conduct thorough research on disaster recovery best practices, IBM Cloud Virtual Servers capabilities, and any specific requirements for your environment.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212119" y="1028700"/>
            <a:ext cx="3083294" cy="3083294"/>
          </a:xfrm>
          <a:custGeom>
            <a:avLst/>
            <a:gdLst/>
            <a:ahLst/>
            <a:cxnLst/>
            <a:rect r="r" b="b" t="t" l="l"/>
            <a:pathLst>
              <a:path h="3083294" w="3083294">
                <a:moveTo>
                  <a:pt x="0" y="0"/>
                </a:moveTo>
                <a:lnTo>
                  <a:pt x="3083294" y="0"/>
                </a:lnTo>
                <a:lnTo>
                  <a:pt x="3083294" y="3083294"/>
                </a:lnTo>
                <a:lnTo>
                  <a:pt x="0" y="3083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51286" y="7076185"/>
            <a:ext cx="2353261" cy="2182115"/>
          </a:xfrm>
          <a:custGeom>
            <a:avLst/>
            <a:gdLst/>
            <a:ahLst/>
            <a:cxnLst/>
            <a:rect r="r" b="b" t="t" l="l"/>
            <a:pathLst>
              <a:path h="2182115" w="2353261">
                <a:moveTo>
                  <a:pt x="0" y="0"/>
                </a:moveTo>
                <a:lnTo>
                  <a:pt x="2353261" y="0"/>
                </a:lnTo>
                <a:lnTo>
                  <a:pt x="2353261" y="2182115"/>
                </a:lnTo>
                <a:lnTo>
                  <a:pt x="0" y="21821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422436" y="-345093"/>
            <a:ext cx="4947445" cy="1942997"/>
          </a:xfrm>
          <a:custGeom>
            <a:avLst/>
            <a:gdLst/>
            <a:ahLst/>
            <a:cxnLst/>
            <a:rect r="r" b="b" t="t" l="l"/>
            <a:pathLst>
              <a:path h="1942997" w="4947445">
                <a:moveTo>
                  <a:pt x="4947445" y="0"/>
                </a:moveTo>
                <a:lnTo>
                  <a:pt x="0" y="0"/>
                </a:lnTo>
                <a:lnTo>
                  <a:pt x="0" y="1942997"/>
                </a:lnTo>
                <a:lnTo>
                  <a:pt x="4947445" y="1942997"/>
                </a:lnTo>
                <a:lnTo>
                  <a:pt x="494744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5888283" y="-1029552"/>
            <a:ext cx="6511435" cy="12346104"/>
          </a:xfrm>
          <a:custGeom>
            <a:avLst/>
            <a:gdLst/>
            <a:ahLst/>
            <a:cxnLst/>
            <a:rect r="r" b="b" t="t" l="l"/>
            <a:pathLst>
              <a:path h="12346104" w="6511435">
                <a:moveTo>
                  <a:pt x="0" y="0"/>
                </a:moveTo>
                <a:lnTo>
                  <a:pt x="6511434" y="0"/>
                </a:lnTo>
                <a:lnTo>
                  <a:pt x="6511434" y="12346104"/>
                </a:lnTo>
                <a:lnTo>
                  <a:pt x="0" y="123461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5997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70948" y="3015013"/>
            <a:ext cx="12346104" cy="4133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29"/>
              </a:lnSpc>
            </a:pPr>
            <a:r>
              <a:rPr lang="en-US" sz="2937">
                <a:solidFill>
                  <a:srgbClr val="000000"/>
                </a:solidFill>
                <a:latin typeface="Now"/>
              </a:rPr>
              <a:t>Disaster Recovery Strategy:</a:t>
            </a:r>
          </a:p>
          <a:p>
            <a:pPr algn="ctr">
              <a:lnSpc>
                <a:spcPts val="4729"/>
              </a:lnSpc>
            </a:pPr>
            <a:r>
              <a:rPr lang="en-US" sz="2937">
                <a:solidFill>
                  <a:srgbClr val="000000"/>
                </a:solidFill>
                <a:latin typeface="Now"/>
              </a:rPr>
              <a:t>    Define the overall disaster recovery strategy, including backup frequency, replication methods, and failover procedures.</a:t>
            </a:r>
          </a:p>
          <a:p>
            <a:pPr algn="ctr">
              <a:lnSpc>
                <a:spcPts val="4729"/>
              </a:lnSpc>
            </a:pPr>
          </a:p>
          <a:p>
            <a:pPr algn="ctr">
              <a:lnSpc>
                <a:spcPts val="4729"/>
              </a:lnSpc>
            </a:pPr>
            <a:r>
              <a:rPr lang="en-US" sz="2937">
                <a:solidFill>
                  <a:srgbClr val="000000"/>
                </a:solidFill>
                <a:latin typeface="Now"/>
              </a:rPr>
              <a:t> </a:t>
            </a:r>
            <a:r>
              <a:rPr lang="en-US" sz="2937">
                <a:solidFill>
                  <a:srgbClr val="000000"/>
                </a:solidFill>
                <a:latin typeface="Now"/>
              </a:rPr>
              <a:t>Backup and Replication Configuration:</a:t>
            </a:r>
          </a:p>
          <a:p>
            <a:pPr algn="ctr">
              <a:lnSpc>
                <a:spcPts val="4729"/>
              </a:lnSpc>
            </a:pPr>
            <a:r>
              <a:rPr lang="en-US" sz="2937">
                <a:solidFill>
                  <a:srgbClr val="000000"/>
                </a:solidFill>
                <a:latin typeface="Now"/>
              </a:rPr>
              <a:t>    Implement backup strategies and configure replication mechanisms according to the defined strategy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212119" y="1028700"/>
            <a:ext cx="3083294" cy="3083294"/>
          </a:xfrm>
          <a:custGeom>
            <a:avLst/>
            <a:gdLst/>
            <a:ahLst/>
            <a:cxnLst/>
            <a:rect r="r" b="b" t="t" l="l"/>
            <a:pathLst>
              <a:path h="3083294" w="3083294">
                <a:moveTo>
                  <a:pt x="0" y="0"/>
                </a:moveTo>
                <a:lnTo>
                  <a:pt x="3083294" y="0"/>
                </a:lnTo>
                <a:lnTo>
                  <a:pt x="3083294" y="3083294"/>
                </a:lnTo>
                <a:lnTo>
                  <a:pt x="0" y="3083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51286" y="7076185"/>
            <a:ext cx="2353261" cy="2182115"/>
          </a:xfrm>
          <a:custGeom>
            <a:avLst/>
            <a:gdLst/>
            <a:ahLst/>
            <a:cxnLst/>
            <a:rect r="r" b="b" t="t" l="l"/>
            <a:pathLst>
              <a:path h="2182115" w="2353261">
                <a:moveTo>
                  <a:pt x="0" y="0"/>
                </a:moveTo>
                <a:lnTo>
                  <a:pt x="2353261" y="0"/>
                </a:lnTo>
                <a:lnTo>
                  <a:pt x="2353261" y="2182115"/>
                </a:lnTo>
                <a:lnTo>
                  <a:pt x="0" y="21821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422436" y="-345093"/>
            <a:ext cx="4947445" cy="1942997"/>
          </a:xfrm>
          <a:custGeom>
            <a:avLst/>
            <a:gdLst/>
            <a:ahLst/>
            <a:cxnLst/>
            <a:rect r="r" b="b" t="t" l="l"/>
            <a:pathLst>
              <a:path h="1942997" w="4947445">
                <a:moveTo>
                  <a:pt x="4947445" y="0"/>
                </a:moveTo>
                <a:lnTo>
                  <a:pt x="0" y="0"/>
                </a:lnTo>
                <a:lnTo>
                  <a:pt x="0" y="1942997"/>
                </a:lnTo>
                <a:lnTo>
                  <a:pt x="4947445" y="1942997"/>
                </a:lnTo>
                <a:lnTo>
                  <a:pt x="494744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5888283" y="-1029552"/>
            <a:ext cx="6511435" cy="12346104"/>
          </a:xfrm>
          <a:custGeom>
            <a:avLst/>
            <a:gdLst/>
            <a:ahLst/>
            <a:cxnLst/>
            <a:rect r="r" b="b" t="t" l="l"/>
            <a:pathLst>
              <a:path h="12346104" w="6511435">
                <a:moveTo>
                  <a:pt x="0" y="0"/>
                </a:moveTo>
                <a:lnTo>
                  <a:pt x="6511434" y="0"/>
                </a:lnTo>
                <a:lnTo>
                  <a:pt x="6511434" y="12346104"/>
                </a:lnTo>
                <a:lnTo>
                  <a:pt x="0" y="123461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5997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34234" y="1875624"/>
            <a:ext cx="11219532" cy="6440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Testing Procedures:</a:t>
            </a: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     Develop test scenarios and procedures to validate the effectiveness of the disaster recovery plan.</a:t>
            </a:r>
          </a:p>
          <a:p>
            <a:pPr algn="ctr">
              <a:lnSpc>
                <a:spcPts val="4298"/>
              </a:lnSpc>
            </a:pP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Documentation:</a:t>
            </a: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     Create comprehensive documentation for all aspects of the project, including configurations, procedures, and recovery plans.</a:t>
            </a:r>
          </a:p>
          <a:p>
            <a:pPr algn="ctr">
              <a:lnSpc>
                <a:spcPts val="4298"/>
              </a:lnSpc>
            </a:pP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Training and Awareness:</a:t>
            </a: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    Provide training to relevant stakeholders on executing the disaster recovery plan.</a:t>
            </a:r>
          </a:p>
          <a:p>
            <a:pPr algn="ctr">
              <a:lnSpc>
                <a:spcPts val="4298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212119" y="1028700"/>
            <a:ext cx="3083294" cy="3083294"/>
          </a:xfrm>
          <a:custGeom>
            <a:avLst/>
            <a:gdLst/>
            <a:ahLst/>
            <a:cxnLst/>
            <a:rect r="r" b="b" t="t" l="l"/>
            <a:pathLst>
              <a:path h="3083294" w="3083294">
                <a:moveTo>
                  <a:pt x="0" y="0"/>
                </a:moveTo>
                <a:lnTo>
                  <a:pt x="3083294" y="0"/>
                </a:lnTo>
                <a:lnTo>
                  <a:pt x="3083294" y="3083294"/>
                </a:lnTo>
                <a:lnTo>
                  <a:pt x="0" y="3083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51286" y="7076185"/>
            <a:ext cx="2353261" cy="2182115"/>
          </a:xfrm>
          <a:custGeom>
            <a:avLst/>
            <a:gdLst/>
            <a:ahLst/>
            <a:cxnLst/>
            <a:rect r="r" b="b" t="t" l="l"/>
            <a:pathLst>
              <a:path h="2182115" w="2353261">
                <a:moveTo>
                  <a:pt x="0" y="0"/>
                </a:moveTo>
                <a:lnTo>
                  <a:pt x="2353261" y="0"/>
                </a:lnTo>
                <a:lnTo>
                  <a:pt x="2353261" y="2182115"/>
                </a:lnTo>
                <a:lnTo>
                  <a:pt x="0" y="21821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422436" y="-345093"/>
            <a:ext cx="4947445" cy="1942997"/>
          </a:xfrm>
          <a:custGeom>
            <a:avLst/>
            <a:gdLst/>
            <a:ahLst/>
            <a:cxnLst/>
            <a:rect r="r" b="b" t="t" l="l"/>
            <a:pathLst>
              <a:path h="1942997" w="4947445">
                <a:moveTo>
                  <a:pt x="4947445" y="0"/>
                </a:moveTo>
                <a:lnTo>
                  <a:pt x="0" y="0"/>
                </a:lnTo>
                <a:lnTo>
                  <a:pt x="0" y="1942997"/>
                </a:lnTo>
                <a:lnTo>
                  <a:pt x="4947445" y="1942997"/>
                </a:lnTo>
                <a:lnTo>
                  <a:pt x="494744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5888283" y="-1029552"/>
            <a:ext cx="6511435" cy="12346104"/>
          </a:xfrm>
          <a:custGeom>
            <a:avLst/>
            <a:gdLst/>
            <a:ahLst/>
            <a:cxnLst/>
            <a:rect r="r" b="b" t="t" l="l"/>
            <a:pathLst>
              <a:path h="12346104" w="6511435">
                <a:moveTo>
                  <a:pt x="0" y="0"/>
                </a:moveTo>
                <a:lnTo>
                  <a:pt x="6511434" y="0"/>
                </a:lnTo>
                <a:lnTo>
                  <a:pt x="6511434" y="12346104"/>
                </a:lnTo>
                <a:lnTo>
                  <a:pt x="0" y="123461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5997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34234" y="2145801"/>
            <a:ext cx="11219532" cy="5900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Testing and Validation:</a:t>
            </a: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     Conduct thorough testing of the disaster recovery plan using simulated disaster scenarios.</a:t>
            </a:r>
          </a:p>
          <a:p>
            <a:pPr algn="ctr">
              <a:lnSpc>
                <a:spcPts val="4298"/>
              </a:lnSpc>
            </a:pP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Monitoring and Maintenance:</a:t>
            </a: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    - Set up monitoring tools and establish regular maintenance procedures for ongoing health and performance checks.</a:t>
            </a:r>
          </a:p>
          <a:p>
            <a:pPr algn="ctr">
              <a:lnSpc>
                <a:spcPts val="4298"/>
              </a:lnSpc>
            </a:pP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Communication Plan:</a:t>
            </a: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    - Establish a protocol for notifying stakeholders in the event of a disaster and provide regular updates on the project's progress.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212119" y="1028700"/>
            <a:ext cx="3083294" cy="3083294"/>
          </a:xfrm>
          <a:custGeom>
            <a:avLst/>
            <a:gdLst/>
            <a:ahLst/>
            <a:cxnLst/>
            <a:rect r="r" b="b" t="t" l="l"/>
            <a:pathLst>
              <a:path h="3083294" w="3083294">
                <a:moveTo>
                  <a:pt x="0" y="0"/>
                </a:moveTo>
                <a:lnTo>
                  <a:pt x="3083294" y="0"/>
                </a:lnTo>
                <a:lnTo>
                  <a:pt x="3083294" y="3083294"/>
                </a:lnTo>
                <a:lnTo>
                  <a:pt x="0" y="3083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51286" y="7076185"/>
            <a:ext cx="2353261" cy="2182115"/>
          </a:xfrm>
          <a:custGeom>
            <a:avLst/>
            <a:gdLst/>
            <a:ahLst/>
            <a:cxnLst/>
            <a:rect r="r" b="b" t="t" l="l"/>
            <a:pathLst>
              <a:path h="2182115" w="2353261">
                <a:moveTo>
                  <a:pt x="0" y="0"/>
                </a:moveTo>
                <a:lnTo>
                  <a:pt x="2353261" y="0"/>
                </a:lnTo>
                <a:lnTo>
                  <a:pt x="2353261" y="2182115"/>
                </a:lnTo>
                <a:lnTo>
                  <a:pt x="0" y="21821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DAFwSaTc3Mc</dc:identifier>
  <dcterms:modified xsi:type="dcterms:W3CDTF">2011-08-01T06:04:30Z</dcterms:modified>
  <cp:revision>1</cp:revision>
  <dc:title>DISASTER RECOVERY WITH IBM CLOUD VIRTUAL SERVERS</dc:title>
</cp:coreProperties>
</file>