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6" r:id="rId4"/>
    <p:sldId id="268" r:id="rId5"/>
    <p:sldId id="258" r:id="rId6"/>
    <p:sldId id="269" r:id="rId7"/>
    <p:sldId id="271" r:id="rId8"/>
    <p:sldId id="259" r:id="rId9"/>
    <p:sldId id="263" r:id="rId10"/>
    <p:sldId id="264" r:id="rId11"/>
    <p:sldId id="265" r:id="rId12"/>
    <p:sldId id="272" r:id="rId13"/>
    <p:sldId id="273" r:id="rId14"/>
    <p:sldId id="27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8C4631-4914-014A-9740-875E295F33D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07F5F5-2735-9E47-AD33-26E32AF9E5A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421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4631-4914-014A-9740-875E295F33D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5F5-2735-9E47-AD33-26E32AF9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4631-4914-014A-9740-875E295F33D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5F5-2735-9E47-AD33-26E32AF9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4631-4914-014A-9740-875E295F33D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5F5-2735-9E47-AD33-26E32AF9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2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8C4631-4914-014A-9740-875E295F33D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F5F5-2735-9E47-AD33-26E32AF9E5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1097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4631-4914-014A-9740-875E295F33D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5F5-2735-9E47-AD33-26E32AF9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5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4631-4914-014A-9740-875E295F33D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5F5-2735-9E47-AD33-26E32AF9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5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4631-4914-014A-9740-875E295F33D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5F5-2735-9E47-AD33-26E32AF9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4631-4914-014A-9740-875E295F33D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F5F5-2735-9E47-AD33-26E32AF9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8C4631-4914-014A-9740-875E295F33D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F5F5-2735-9E47-AD33-26E32AF9E5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17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8C4631-4914-014A-9740-875E295F33D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F5F5-2735-9E47-AD33-26E32AF9E5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19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8C4631-4914-014A-9740-875E295F33D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007F5F5-2735-9E47-AD33-26E32AF9E5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54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n-api.cryptocompare.com/data/price?fsym=BTC&amp;tsyms=US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C2F3-2F2B-594A-A0A2-C9266412B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241916"/>
            <a:ext cx="8361229" cy="2098226"/>
          </a:xfrm>
        </p:spPr>
        <p:txBody>
          <a:bodyPr/>
          <a:lstStyle/>
          <a:p>
            <a:r>
              <a:rPr lang="en-US" sz="5400" dirty="0"/>
              <a:t>Cryptocurrency portfolio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F541E-251C-5247-A956-CC87FC3C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340142"/>
            <a:ext cx="6831673" cy="23249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CMPE 280 – Web UI Design and Development</a:t>
            </a:r>
          </a:p>
          <a:p>
            <a:r>
              <a:rPr lang="en-US" dirty="0"/>
              <a:t>Team: Web Ninjas</a:t>
            </a:r>
          </a:p>
          <a:p>
            <a:r>
              <a:rPr lang="en-US" dirty="0" err="1"/>
              <a:t>Ishwarya</a:t>
            </a:r>
            <a:r>
              <a:rPr lang="en-US" dirty="0"/>
              <a:t> </a:t>
            </a:r>
            <a:r>
              <a:rPr lang="en-US" dirty="0" err="1"/>
              <a:t>Varadarajan</a:t>
            </a:r>
            <a:r>
              <a:rPr lang="en-US" dirty="0"/>
              <a:t> - 011549473</a:t>
            </a:r>
          </a:p>
          <a:p>
            <a:r>
              <a:rPr lang="en-US" dirty="0" err="1"/>
              <a:t>Nishchay</a:t>
            </a:r>
            <a:r>
              <a:rPr lang="en-US" dirty="0"/>
              <a:t> Madan - 011824501</a:t>
            </a:r>
          </a:p>
          <a:p>
            <a:r>
              <a:rPr lang="en-US" dirty="0"/>
              <a:t>Sowmya Viswanathan - 011432668</a:t>
            </a:r>
          </a:p>
          <a:p>
            <a:r>
              <a:rPr lang="en-US" dirty="0" err="1"/>
              <a:t>Suhel</a:t>
            </a:r>
            <a:r>
              <a:rPr lang="en-US" dirty="0"/>
              <a:t> Mehta - 011550942</a:t>
            </a:r>
          </a:p>
        </p:txBody>
      </p:sp>
    </p:spTree>
    <p:extLst>
      <p:ext uri="{BB962C8B-B14F-4D97-AF65-F5344CB8AC3E}">
        <p14:creationId xmlns:p14="http://schemas.microsoft.com/office/powerpoint/2010/main" val="232046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CA59-BC26-A34A-9D78-97D4CE3D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Design Pattern – Fully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9D71-D528-524B-BD87-A00FEE61E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i="0" dirty="0"/>
              <a:t>Each page is connected to every other page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i="0" dirty="0"/>
              <a:t>First time users will have an easier time navigating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i="0" dirty="0"/>
              <a:t>Easier navigation from one page to another.</a:t>
            </a:r>
          </a:p>
          <a:p>
            <a:pPr marL="530352" lvl="1" indent="0">
              <a:buNone/>
            </a:pPr>
            <a:endParaRPr lang="en-US" i="0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308FC5-FBCB-394B-B8DD-DA3FA2562A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797629"/>
            <a:ext cx="4448175" cy="2296885"/>
          </a:xfrm>
        </p:spPr>
      </p:pic>
    </p:spTree>
    <p:extLst>
      <p:ext uri="{BB962C8B-B14F-4D97-AF65-F5344CB8AC3E}">
        <p14:creationId xmlns:p14="http://schemas.microsoft.com/office/powerpoint/2010/main" val="165368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1B-C016-1241-8E84-461577FA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 Design Pattern – Grid of Equals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4FC1-FF5D-904E-A51F-005B99A067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i="0" dirty="0"/>
              <a:t>Each cryptocurrency is equally given an option to be added to wallet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i="0" dirty="0"/>
              <a:t>User can add any of the cryptocurrency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i="0" dirty="0"/>
              <a:t>As each cryptocurrency is similar, user is given equal opportunity to buy any of them.</a:t>
            </a:r>
          </a:p>
          <a:p>
            <a:pPr lvl="1"/>
            <a:r>
              <a:rPr lang="en-US" i="0" dirty="0"/>
              <a:t>Displays all the currencies in an orderly manner</a:t>
            </a:r>
          </a:p>
          <a:p>
            <a:pPr marL="530352" lvl="1" indent="0">
              <a:buNone/>
            </a:pPr>
            <a:endParaRPr lang="en-US" i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E01E14-E3E5-C44D-A4DD-CDF0D7B9E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579914"/>
            <a:ext cx="4448175" cy="2971800"/>
          </a:xfrm>
        </p:spPr>
      </p:pic>
    </p:spTree>
    <p:extLst>
      <p:ext uri="{BB962C8B-B14F-4D97-AF65-F5344CB8AC3E}">
        <p14:creationId xmlns:p14="http://schemas.microsoft.com/office/powerpoint/2010/main" val="54790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2CFF-D399-8B4C-A6B4-99047983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EC726-1DE8-4348-BA7D-AD4BD6E5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4414" y="2286000"/>
            <a:ext cx="4447786" cy="35814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the Transaction collection in the database which stores the different transactions a user makes while purchasing the currencies</a:t>
            </a:r>
          </a:p>
          <a:p>
            <a:r>
              <a:rPr lang="en-US" dirty="0"/>
              <a:t>Has got the following columns:</a:t>
            </a:r>
          </a:p>
          <a:p>
            <a:pPr lvl="1"/>
            <a:r>
              <a:rPr lang="en-US" i="0" dirty="0"/>
              <a:t>Username</a:t>
            </a:r>
          </a:p>
          <a:p>
            <a:pPr lvl="1"/>
            <a:r>
              <a:rPr lang="en-US" i="0" dirty="0" err="1"/>
              <a:t>Currency_code</a:t>
            </a:r>
            <a:endParaRPr lang="en-US" i="0" dirty="0"/>
          </a:p>
          <a:p>
            <a:pPr lvl="1"/>
            <a:r>
              <a:rPr lang="en-US" i="0" dirty="0" err="1"/>
              <a:t>Current_price</a:t>
            </a:r>
            <a:endParaRPr lang="en-US" i="0" dirty="0"/>
          </a:p>
          <a:p>
            <a:pPr lvl="1"/>
            <a:r>
              <a:rPr lang="en-US" i="0" dirty="0" err="1"/>
              <a:t>Tot_amt</a:t>
            </a:r>
            <a:endParaRPr lang="en-US" i="0" dirty="0"/>
          </a:p>
          <a:p>
            <a:pPr lvl="1"/>
            <a:r>
              <a:rPr lang="en-US" i="0" dirty="0" err="1"/>
              <a:t>Order_date</a:t>
            </a:r>
            <a:endParaRPr lang="en-US" i="0" dirty="0"/>
          </a:p>
          <a:p>
            <a:pPr lvl="1"/>
            <a:r>
              <a:rPr lang="en-US" i="0" dirty="0" err="1"/>
              <a:t>Order_qty</a:t>
            </a:r>
            <a:endParaRPr lang="en-US" i="0" dirty="0"/>
          </a:p>
          <a:p>
            <a:pPr lvl="1"/>
            <a:r>
              <a:rPr lang="en-US" i="0" dirty="0" err="1"/>
              <a:t>Payment_status</a:t>
            </a:r>
            <a:endParaRPr lang="en-US" i="0" dirty="0"/>
          </a:p>
          <a:p>
            <a:pPr lvl="1"/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42AB86-2CF2-2D44-8B7C-67F6514605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00863" y="2791983"/>
            <a:ext cx="4448175" cy="2226534"/>
          </a:xfrm>
        </p:spPr>
      </p:pic>
    </p:spTree>
    <p:extLst>
      <p:ext uri="{BB962C8B-B14F-4D97-AF65-F5344CB8AC3E}">
        <p14:creationId xmlns:p14="http://schemas.microsoft.com/office/powerpoint/2010/main" val="13351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838C-AA5E-AB41-A252-E6EF562C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cont’d 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422106-794C-1D48-A272-A0654B718F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62956" y="2847715"/>
            <a:ext cx="4448175" cy="161474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11F91-0A49-034E-A98A-C074BEC78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1928" y="2171700"/>
            <a:ext cx="4447786" cy="3581401"/>
          </a:xfrm>
        </p:spPr>
        <p:txBody>
          <a:bodyPr/>
          <a:lstStyle/>
          <a:p>
            <a:r>
              <a:rPr lang="en-US" dirty="0"/>
              <a:t>This is the users collection which stores the details about different users who register and login</a:t>
            </a:r>
          </a:p>
          <a:p>
            <a:r>
              <a:rPr lang="en-US" dirty="0"/>
              <a:t>The different attributes are </a:t>
            </a:r>
          </a:p>
          <a:p>
            <a:pPr lvl="1"/>
            <a:r>
              <a:rPr lang="en-US" i="0" dirty="0"/>
              <a:t>Username</a:t>
            </a:r>
          </a:p>
          <a:p>
            <a:pPr lvl="1"/>
            <a:r>
              <a:rPr lang="en-US" i="0" dirty="0"/>
              <a:t>Password</a:t>
            </a:r>
          </a:p>
          <a:p>
            <a:pPr lvl="1"/>
            <a:r>
              <a:rPr lang="en-US" i="0" dirty="0" err="1"/>
              <a:t>Mailid</a:t>
            </a:r>
            <a:endParaRPr lang="en-US" i="0" dirty="0"/>
          </a:p>
          <a:p>
            <a:pPr lvl="1"/>
            <a:r>
              <a:rPr lang="en-US" i="0" dirty="0"/>
              <a:t>Address</a:t>
            </a:r>
          </a:p>
          <a:p>
            <a:pPr lvl="1"/>
            <a:r>
              <a:rPr lang="en-US" i="0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44695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BDC3-7693-3A4B-997D-E3843E2F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cont’d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A194-75BE-7640-BE03-4B156BDF6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5863" y="1843087"/>
            <a:ext cx="4729515" cy="46706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the trends collection. This stores the information about various currencies, the price on various dates. This is accessed when the data is read by tableau.</a:t>
            </a:r>
          </a:p>
          <a:p>
            <a:r>
              <a:rPr lang="en-US" dirty="0"/>
              <a:t>The different attributes are</a:t>
            </a:r>
          </a:p>
          <a:p>
            <a:pPr lvl="1"/>
            <a:r>
              <a:rPr lang="en-US" i="0" dirty="0" err="1"/>
              <a:t>Currency_Name</a:t>
            </a:r>
            <a:endParaRPr lang="en-US" i="0" dirty="0"/>
          </a:p>
          <a:p>
            <a:pPr lvl="1"/>
            <a:r>
              <a:rPr lang="en-US" i="0" dirty="0"/>
              <a:t>Date</a:t>
            </a:r>
          </a:p>
          <a:p>
            <a:pPr lvl="1"/>
            <a:r>
              <a:rPr lang="en-US" i="0" dirty="0" err="1"/>
              <a:t>txVolume</a:t>
            </a:r>
            <a:endParaRPr lang="en-US" i="0" dirty="0"/>
          </a:p>
          <a:p>
            <a:pPr lvl="1"/>
            <a:r>
              <a:rPr lang="en-US" i="0" dirty="0" err="1"/>
              <a:t>txCount</a:t>
            </a:r>
            <a:endParaRPr lang="en-US" i="0" dirty="0"/>
          </a:p>
          <a:p>
            <a:pPr lvl="1"/>
            <a:r>
              <a:rPr lang="en-US" i="0" dirty="0" err="1"/>
              <a:t>Marketcap</a:t>
            </a:r>
            <a:endParaRPr lang="en-US" i="0" dirty="0"/>
          </a:p>
          <a:p>
            <a:pPr lvl="1"/>
            <a:r>
              <a:rPr lang="en-US" i="0" dirty="0"/>
              <a:t>Price</a:t>
            </a:r>
          </a:p>
          <a:p>
            <a:pPr lvl="1"/>
            <a:r>
              <a:rPr lang="en-US" i="0" dirty="0" err="1"/>
              <a:t>exchangeVolume</a:t>
            </a:r>
            <a:endParaRPr lang="en-US" i="0" dirty="0"/>
          </a:p>
          <a:p>
            <a:pPr lvl="1"/>
            <a:r>
              <a:rPr lang="en-US" i="0" dirty="0"/>
              <a:t>Fees</a:t>
            </a:r>
          </a:p>
          <a:p>
            <a:pPr lvl="1"/>
            <a:r>
              <a:rPr lang="en-US" i="0" dirty="0" err="1"/>
              <a:t>generatedCoins</a:t>
            </a:r>
            <a:endParaRPr lang="en-US" i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93E415-BB09-8B4E-B6EF-BE0E7C3405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3348" y="1843087"/>
            <a:ext cx="4656936" cy="4227689"/>
          </a:xfrm>
        </p:spPr>
      </p:pic>
    </p:spTree>
    <p:extLst>
      <p:ext uri="{BB962C8B-B14F-4D97-AF65-F5344CB8AC3E}">
        <p14:creationId xmlns:p14="http://schemas.microsoft.com/office/powerpoint/2010/main" val="154380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8574-340C-CD46-907E-21D7D157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213" y="252511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Thank - you</a:t>
            </a:r>
          </a:p>
        </p:txBody>
      </p:sp>
    </p:spTree>
    <p:extLst>
      <p:ext uri="{BB962C8B-B14F-4D97-AF65-F5344CB8AC3E}">
        <p14:creationId xmlns:p14="http://schemas.microsoft.com/office/powerpoint/2010/main" val="423807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137C-1EE0-6547-B500-52353504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6596-FC75-6744-8B9C-2EECE60C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application to track and trade cryptocurrencies</a:t>
            </a:r>
          </a:p>
          <a:p>
            <a:r>
              <a:rPr lang="en-US" dirty="0"/>
              <a:t>Provides users’ with option to trade 6 currencies – bitcoin, ripple, Ethereum, stellar, </a:t>
            </a:r>
            <a:r>
              <a:rPr lang="en-US" dirty="0" err="1"/>
              <a:t>cardano</a:t>
            </a:r>
            <a:r>
              <a:rPr lang="en-US" dirty="0"/>
              <a:t>, lite coin</a:t>
            </a:r>
          </a:p>
          <a:p>
            <a:r>
              <a:rPr lang="en-US" dirty="0"/>
              <a:t>Price of the currencies are retrieved using an online API: </a:t>
            </a:r>
            <a:r>
              <a:rPr lang="en-US" dirty="0">
                <a:hlinkClick r:id="rId2"/>
              </a:rPr>
              <a:t>https://min-api.cryptocompare.com/data/price?fsym=BTC&amp;tsyms=USD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9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09C9-FCF2-B247-8B66-933887F9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49328-1226-6741-9692-1B39624A5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42822"/>
            <a:ext cx="9601200" cy="3467755"/>
          </a:xfrm>
        </p:spPr>
      </p:pic>
    </p:spTree>
    <p:extLst>
      <p:ext uri="{BB962C8B-B14F-4D97-AF65-F5344CB8AC3E}">
        <p14:creationId xmlns:p14="http://schemas.microsoft.com/office/powerpoint/2010/main" val="176585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499A-D42F-A549-BC17-8FA89049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7462-709B-614E-B6F1-71A8EEAA90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Implementations are kept separate without much dependencies</a:t>
            </a:r>
          </a:p>
          <a:p>
            <a:r>
              <a:rPr lang="en-US" dirty="0"/>
              <a:t>Model – data is maintained in MongoDB</a:t>
            </a:r>
          </a:p>
          <a:p>
            <a:r>
              <a:rPr lang="en-US" dirty="0"/>
              <a:t>View – represents the Web UI html pages</a:t>
            </a:r>
          </a:p>
          <a:p>
            <a:r>
              <a:rPr lang="en-US" dirty="0"/>
              <a:t>Controller – the application flow is maintained in the </a:t>
            </a:r>
            <a:r>
              <a:rPr lang="en-US" dirty="0" err="1"/>
              <a:t>router.js</a:t>
            </a:r>
            <a:r>
              <a:rPr lang="en-US" dirty="0"/>
              <a:t> and </a:t>
            </a:r>
            <a:r>
              <a:rPr lang="en-US" dirty="0" err="1"/>
              <a:t>main.js</a:t>
            </a:r>
            <a:r>
              <a:rPr lang="en-US" dirty="0"/>
              <a:t>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D658A-0395-FD43-9E06-2F6A125FB6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9464" y="2286000"/>
            <a:ext cx="4358496" cy="3581400"/>
          </a:xfrm>
        </p:spPr>
      </p:pic>
    </p:spTree>
    <p:extLst>
      <p:ext uri="{BB962C8B-B14F-4D97-AF65-F5344CB8AC3E}">
        <p14:creationId xmlns:p14="http://schemas.microsoft.com/office/powerpoint/2010/main" val="229083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CE90-A672-E641-8F69-38D5A922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9F83-0244-7546-95FD-933BB428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Login/Register – User can login/register to use this application</a:t>
            </a:r>
          </a:p>
          <a:p>
            <a:r>
              <a:rPr lang="en-US" dirty="0"/>
              <a:t>Dashboards – User can view the daily/monthly/years prices of cryptocurrencies </a:t>
            </a:r>
          </a:p>
          <a:p>
            <a:r>
              <a:rPr lang="en-US" dirty="0"/>
              <a:t>Add to Wallet – User can add currencies to wallet by giving in the quantity</a:t>
            </a:r>
          </a:p>
          <a:p>
            <a:r>
              <a:rPr lang="en-US" dirty="0"/>
              <a:t>My Wallet – User can view the list of currencies in his wallet and can choose to buy all of them</a:t>
            </a:r>
          </a:p>
          <a:p>
            <a:r>
              <a:rPr lang="en-US" dirty="0"/>
              <a:t>My History – User can view his transaction history</a:t>
            </a:r>
          </a:p>
          <a:p>
            <a:r>
              <a:rPr lang="en-US" dirty="0"/>
              <a:t>My Profile – User can view his profile information</a:t>
            </a:r>
          </a:p>
          <a:p>
            <a:r>
              <a:rPr lang="en-US" dirty="0"/>
              <a:t>Edit Profile – User can edit his information </a:t>
            </a:r>
          </a:p>
          <a:p>
            <a:r>
              <a:rPr lang="en-US" dirty="0"/>
              <a:t>Logout – User can logout from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6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2EAA-6BB4-F44A-AE0E-ABFFF281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745" y="2462048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2537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FFFB-E5C2-0D48-957C-836E8FA1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for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DF7A-1F13-DB40-9223-338291E7D2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Integrated Tableau inside our Web Application to visualize currency rates data.</a:t>
            </a:r>
          </a:p>
          <a:p>
            <a:r>
              <a:rPr lang="en-US" dirty="0"/>
              <a:t>User can visualize daily, monthly as well as yearly currency rates in graphical representation.</a:t>
            </a:r>
          </a:p>
          <a:p>
            <a:r>
              <a:rPr lang="en-US" dirty="0"/>
              <a:t>Implemented Dashboard Design Pattern for showing various currencies rates.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5E94E0-8C00-8246-88B9-CC798A2251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44189" y="2171700"/>
            <a:ext cx="4928612" cy="3471591"/>
          </a:xfrm>
        </p:spPr>
      </p:pic>
    </p:spTree>
    <p:extLst>
      <p:ext uri="{BB962C8B-B14F-4D97-AF65-F5344CB8AC3E}">
        <p14:creationId xmlns:p14="http://schemas.microsoft.com/office/powerpoint/2010/main" val="119673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F8EC-4CD2-1445-A58F-888D2986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 Patterns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F4E5-5505-FB4A-A6FC-22835277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Design Pattern – Dashboard</a:t>
            </a:r>
          </a:p>
          <a:p>
            <a:r>
              <a:rPr lang="en-US" dirty="0"/>
              <a:t>Navigation Design Pattern – Fully Connected</a:t>
            </a:r>
          </a:p>
          <a:p>
            <a:r>
              <a:rPr lang="en-US" dirty="0"/>
              <a:t>Page Layout Design Pattern – Grid of Equals</a:t>
            </a:r>
          </a:p>
        </p:txBody>
      </p:sp>
    </p:spTree>
    <p:extLst>
      <p:ext uri="{BB962C8B-B14F-4D97-AF65-F5344CB8AC3E}">
        <p14:creationId xmlns:p14="http://schemas.microsoft.com/office/powerpoint/2010/main" val="170703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E1E9-81CB-1D4C-A2FB-F7A4B09C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Design Pattern –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3702-2BB4-CD49-BFF3-575B87AC8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i="0" dirty="0"/>
              <a:t>Single page that provides a lot of information about the currency price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i="0" dirty="0"/>
              <a:t>Currency price changes, and there is an incoming flow of information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i="0" dirty="0"/>
              <a:t>User can monitor the currency values</a:t>
            </a:r>
          </a:p>
          <a:p>
            <a:pPr marL="530352" lvl="1" indent="0">
              <a:buNone/>
            </a:pPr>
            <a:endParaRPr lang="en-US" i="0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3E0B3-EA9C-A044-A20D-EB0972DA5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171699"/>
            <a:ext cx="4448175" cy="3260271"/>
          </a:xfrm>
        </p:spPr>
      </p:pic>
    </p:spTree>
    <p:extLst>
      <p:ext uri="{BB962C8B-B14F-4D97-AF65-F5344CB8AC3E}">
        <p14:creationId xmlns:p14="http://schemas.microsoft.com/office/powerpoint/2010/main" val="34749408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{2E46689D-CC21-9346-87BE-23CABFBEE34C}tf10001072</Template>
  <TotalTime>500</TotalTime>
  <Words>558</Words>
  <Application>Microsoft Macintosh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Cryptocurrency portfolio tracker</vt:lpstr>
      <vt:lpstr>Introduction</vt:lpstr>
      <vt:lpstr>System Architecture</vt:lpstr>
      <vt:lpstr>MVC Architecture</vt:lpstr>
      <vt:lpstr>Application functionalities</vt:lpstr>
      <vt:lpstr>Demo</vt:lpstr>
      <vt:lpstr>Tableau for Data Visualization</vt:lpstr>
      <vt:lpstr>UI Design Patterns used:</vt:lpstr>
      <vt:lpstr>Organization Design Pattern – Dashboard</vt:lpstr>
      <vt:lpstr>Navigation Design Pattern – Fully Connected</vt:lpstr>
      <vt:lpstr>Page Layout Design Pattern – Grid of Equals</vt:lpstr>
      <vt:lpstr>Data Model</vt:lpstr>
      <vt:lpstr>Data Model cont’d ..</vt:lpstr>
      <vt:lpstr>Data Model cont’d ..</vt:lpstr>
      <vt:lpstr>Thank - you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portfolio tracker</dc:title>
  <dc:creator>Anupama Upadhyayula</dc:creator>
  <cp:lastModifiedBy>Anupama Upadhyayula</cp:lastModifiedBy>
  <cp:revision>29</cp:revision>
  <dcterms:created xsi:type="dcterms:W3CDTF">2018-05-08T01:02:34Z</dcterms:created>
  <dcterms:modified xsi:type="dcterms:W3CDTF">2018-05-10T20:52:37Z</dcterms:modified>
</cp:coreProperties>
</file>