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4"/>
  </p:notesMasterIdLst>
  <p:handoutMasterIdLst>
    <p:handoutMasterId r:id="rId35"/>
  </p:handout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4" r:id="rId9"/>
    <p:sldId id="435" r:id="rId10"/>
    <p:sldId id="438" r:id="rId11"/>
    <p:sldId id="436" r:id="rId12"/>
    <p:sldId id="437" r:id="rId13"/>
    <p:sldId id="439" r:id="rId14"/>
    <p:sldId id="440" r:id="rId15"/>
    <p:sldId id="442" r:id="rId16"/>
    <p:sldId id="441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6" r:id="rId30"/>
    <p:sldId id="457" r:id="rId31"/>
    <p:sldId id="458" r:id="rId32"/>
    <p:sldId id="45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457" autoAdjust="0"/>
    <p:restoredTop sz="94249" autoAdjust="0"/>
  </p:normalViewPr>
  <p:slideViewPr>
    <p:cSldViewPr>
      <p:cViewPr>
        <p:scale>
          <a:sx n="84" d="100"/>
          <a:sy n="84" d="100"/>
        </p:scale>
        <p:origin x="-12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B52654-CCE3-48DD-9FEE-ABE5C6B33ECB}" type="datetime1">
              <a:rPr lang="en-US" smtClean="0"/>
              <a:pPr>
                <a:defRPr/>
              </a:pPr>
              <a:t>7/24/2020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761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16CFA-45D5-4D6C-BE06-E96E2697C767}" type="datetime1">
              <a:rPr lang="en-US" smtClean="0"/>
              <a:pPr>
                <a:defRPr/>
              </a:pPr>
              <a:t>7/24/2020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5957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A429BDD-D195-4C07-8290-6B6D1A34D9EE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18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B2F4D51-B606-4778-8D9E-ADBE7E2180EE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22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EA7210-C31E-4C90-BF93-2C21B7887E50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98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86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86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86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17095CE-CC83-4E33-9B7A-5468AE16FFA4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70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40DD00-445A-4F50-ADC6-C83C5395C836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23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6ECFE5-5053-4279-8E4E-465A126A4483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38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E9FF059-1ED0-416C-BCDB-793C39D13BE1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2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E0E4A2-9E38-4E96-95C9-D2ECED7C1661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3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282D4D-5C54-4EE8-B2F3-8C00DA30F045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07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9A4FE3-6C78-4E7C-B8E6-DF59B73E8958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647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0959031-D381-4695-A23A-7171EDECD905}" type="datetime1">
              <a:rPr lang="en-US" altLang="zh-CN" smtClean="0">
                <a:latin typeface="Times New Roman" panose="02020603050405020304" pitchFamily="18" charset="0"/>
              </a:rPr>
              <a:pPr/>
              <a:t>7/24/2020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00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FF19-F4E3-44DE-B5F8-8D5B6D54FF11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7FD22-5941-499D-82EE-5467C8419882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A6F3-70E2-463C-8105-491B5C3E8EF5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A573-79B5-4C10-BD32-5B0634803087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6EA8-1FCB-4446-8441-606FF34695D5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24D5-F61B-4BCE-9B55-11B1E055AAB9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52FB8-C188-4FA1-8BA3-3A4D309C3A5A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5FBD-9896-4900-BEA4-2CC991ACA850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805D-4B25-4392-B408-DE73BCB90958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A0E2-33DC-4E73-86D8-CEC413C51405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AF30-42CC-4DF5-8A6E-7C1CC78A8BDD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1F0F1DF-5CB0-4203-8AF6-50EC49E7406F}" type="datetime1">
              <a:rPr lang="zh-CN" altLang="en-US" smtClean="0"/>
              <a:pPr>
                <a:defRPr/>
              </a:pPr>
              <a:t>2020/7/24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Simplifictaion of Boolean Function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7284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710689"/>
            <a:ext cx="7526655" cy="283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215">
              <a:lnSpc>
                <a:spcPct val="1097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building </a:t>
            </a:r>
            <a:r>
              <a:rPr sz="2400" spc="-5">
                <a:latin typeface="Arial"/>
                <a:cs typeface="Arial"/>
              </a:rPr>
              <a:t>blocks </a:t>
            </a:r>
            <a:r>
              <a:rPr lang="en-US" sz="2400" spc="-5" dirty="0" smtClean="0">
                <a:latin typeface="Arial"/>
                <a:cs typeface="Arial"/>
              </a:rPr>
              <a:t>that </a:t>
            </a:r>
            <a:r>
              <a:rPr sz="2400" spc="-5" smtClean="0">
                <a:latin typeface="Arial"/>
                <a:cs typeface="Arial"/>
              </a:rPr>
              <a:t>create</a:t>
            </a:r>
            <a:r>
              <a:rPr lang="en-US" sz="2400" spc="-5" dirty="0" smtClean="0">
                <a:latin typeface="Arial"/>
                <a:cs typeface="Arial"/>
              </a:rPr>
              <a:t>s</a:t>
            </a:r>
            <a:r>
              <a:rPr sz="2400" spc="-5" smtClean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digital </a:t>
            </a:r>
            <a:r>
              <a:rPr sz="2400" spc="-5" dirty="0">
                <a:latin typeface="Arial"/>
                <a:cs typeface="Arial"/>
              </a:rPr>
              <a:t>circuits are  </a:t>
            </a:r>
            <a:r>
              <a:rPr sz="2400" spc="-10">
                <a:latin typeface="Arial"/>
                <a:cs typeface="Arial"/>
              </a:rPr>
              <a:t>logic</a:t>
            </a:r>
            <a:r>
              <a:rPr sz="2400" spc="-5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gates</a:t>
            </a:r>
            <a:r>
              <a:rPr lang="en-US" sz="2400" spc="-5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0640">
              <a:lnSpc>
                <a:spcPct val="109700"/>
              </a:lnSpc>
              <a:spcBef>
                <a:spcPts val="1510"/>
              </a:spcBef>
            </a:pPr>
            <a:r>
              <a:rPr sz="2400" spc="-5" smtClean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gate </a:t>
            </a:r>
            <a:r>
              <a:rPr sz="2400" spc="-1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its own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symbol </a:t>
            </a:r>
            <a:r>
              <a:rPr sz="2400" spc="-5" dirty="0">
                <a:latin typeface="Arial"/>
                <a:cs typeface="Arial"/>
              </a:rPr>
              <a:t>which allows  complex functions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represented by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logic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  <a:spcBef>
                <a:spcPts val="15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of each gate can be represented </a:t>
            </a:r>
            <a:r>
              <a:rPr sz="2400" dirty="0">
                <a:latin typeface="Arial"/>
                <a:cs typeface="Arial"/>
              </a:rPr>
              <a:t>by a </a:t>
            </a:r>
            <a:r>
              <a:rPr sz="2400" spc="-5" dirty="0">
                <a:latin typeface="Arial"/>
                <a:cs typeface="Arial"/>
              </a:rPr>
              <a:t>truth  table or using </a:t>
            </a:r>
            <a:r>
              <a:rPr sz="2400" spc="-10" dirty="0">
                <a:latin typeface="Arial"/>
                <a:cs typeface="Arial"/>
              </a:rPr>
              <a:t>Boolean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724150"/>
            <a:ext cx="132715" cy="1364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latin typeface="Arial"/>
                <a:cs typeface="Arial"/>
              </a:rPr>
              <a:t>•</a:t>
            </a: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What are Gates?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5939178" cy="4404987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 smtClean="0"/>
              <a:t>Boolean algebra simplifications using logic gates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Theorems</a:t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pic>
        <p:nvPicPr>
          <p:cNvPr id="4" name="Picture 3" descr="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0"/>
            <a:ext cx="2390907" cy="4842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Theorems</a:t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219200"/>
            <a:ext cx="830579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Commutative Law </a:t>
            </a:r>
          </a:p>
          <a:p>
            <a:r>
              <a:rPr lang="en-US" dirty="0" smtClean="0"/>
              <a:t>It that the interchanging of the order of operands in a Boolean equation </a:t>
            </a:r>
          </a:p>
          <a:p>
            <a:r>
              <a:rPr lang="en-US" dirty="0" smtClean="0"/>
              <a:t>does not change its result. For example: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OR operator → A + B = B + A</a:t>
            </a:r>
          </a:p>
          <a:p>
            <a:pPr lvl="1"/>
            <a:r>
              <a:rPr lang="en-US" dirty="0" smtClean="0"/>
              <a:t>AND operator → A . B = B . A</a:t>
            </a:r>
          </a:p>
          <a:p>
            <a:pPr lvl="1"/>
            <a:endParaRPr lang="en-US" sz="2000" dirty="0" smtClean="0"/>
          </a:p>
          <a:p>
            <a:r>
              <a:rPr lang="en-US" sz="2000" u="sng" dirty="0" smtClean="0"/>
              <a:t>Associative Law </a:t>
            </a:r>
          </a:p>
          <a:p>
            <a:r>
              <a:rPr lang="en-US" dirty="0" smtClean="0"/>
              <a:t>It states that the AND operation are done on two or more than two variables.</a:t>
            </a:r>
          </a:p>
          <a:p>
            <a:r>
              <a:rPr lang="en-US" dirty="0" smtClean="0"/>
              <a:t> For example: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.(B.C) = (A.B).C  	A+(B+C) = (A+B)+C</a:t>
            </a:r>
          </a:p>
          <a:p>
            <a:endParaRPr lang="en-US" u="sng" dirty="0" smtClean="0"/>
          </a:p>
          <a:p>
            <a:r>
              <a:rPr lang="en-US" sz="2000" u="sng" dirty="0" smtClean="0"/>
              <a:t>Distributive Law</a:t>
            </a:r>
          </a:p>
          <a:p>
            <a:r>
              <a:rPr lang="en-US" dirty="0" smtClean="0"/>
              <a:t>It states that the multiplication of two variables and adding the result with a</a:t>
            </a:r>
          </a:p>
          <a:p>
            <a:r>
              <a:rPr lang="en-US" dirty="0" smtClean="0"/>
              <a:t> variable will result in the same value as multiplication of addition of the variable</a:t>
            </a:r>
          </a:p>
          <a:p>
            <a:r>
              <a:rPr lang="en-US" dirty="0" smtClean="0"/>
              <a:t> with individual variables. For example: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+ BC = (A + B) (A + C) 	  and 	A .(B+C) = AB+ AC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Theorems</a:t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219200"/>
            <a:ext cx="83057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De Morgan's Theorem</a:t>
            </a:r>
          </a:p>
          <a:p>
            <a:endParaRPr lang="en-US" sz="2000" u="sng" dirty="0" smtClean="0"/>
          </a:p>
          <a:p>
            <a:r>
              <a:rPr lang="en-US" sz="2000" dirty="0" smtClean="0"/>
              <a:t>(A+B)’ = A’.B’ 	(A+B+C)’ = A’.B’.C’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(A.B)’ = A’+B’	(A.B.C)’ = A’+B’+C’	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Duality Principle:</a:t>
            </a:r>
          </a:p>
          <a:p>
            <a:r>
              <a:rPr lang="en-US" sz="2000" dirty="0" smtClean="0"/>
              <a:t>To find the dual of any expression:</a:t>
            </a:r>
          </a:p>
          <a:p>
            <a:r>
              <a:rPr lang="en-US" sz="2000" dirty="0" smtClean="0"/>
              <a:t>	- change the operator</a:t>
            </a:r>
          </a:p>
          <a:p>
            <a:r>
              <a:rPr lang="en-US" sz="2000" dirty="0" smtClean="0"/>
              <a:t>	- 0 &gt; 1, 1&gt;0</a:t>
            </a:r>
          </a:p>
          <a:p>
            <a:r>
              <a:rPr lang="en-US" sz="2000" dirty="0" smtClean="0"/>
              <a:t>Eg: a+a’= 1    dual : a.a’=0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How to find complement?</a:t>
            </a:r>
          </a:p>
          <a:p>
            <a:r>
              <a:rPr lang="en-US" sz="2000" dirty="0" smtClean="0"/>
              <a:t>	- find dual</a:t>
            </a:r>
          </a:p>
          <a:p>
            <a:r>
              <a:rPr lang="en-US" sz="2000" dirty="0" smtClean="0"/>
              <a:t>	- complement each variable.</a:t>
            </a:r>
          </a:p>
          <a:p>
            <a:r>
              <a:rPr lang="en-US" sz="2000" dirty="0" smtClean="0"/>
              <a:t>Eg: F= x+y     1.dual = x.y		2. F’= x’.y’</a:t>
            </a:r>
          </a:p>
          <a:p>
            <a:endParaRPr lang="en-US" sz="2000" u="sng" dirty="0" smtClean="0"/>
          </a:p>
          <a:p>
            <a:endParaRPr lang="en-US" sz="2000" u="sng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 smtClean="0"/>
              <a:t>Gate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2432"/>
            <a:ext cx="3324774" cy="1819368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3352800" cy="2058736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890500"/>
            <a:ext cx="4648945" cy="196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144780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Q=A.B+B.C.(B+C)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 smtClean="0"/>
              <a:t>Simplification of Boolean Functions</a:t>
            </a: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75841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the following Boolean functions to a minimum number of literals.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x+x’.y</a:t>
            </a:r>
            <a:r>
              <a:rPr lang="en-US" dirty="0" smtClean="0"/>
              <a:t> 	=  (</a:t>
            </a:r>
            <a:r>
              <a:rPr lang="en-US" dirty="0" err="1" smtClean="0"/>
              <a:t>x+x</a:t>
            </a:r>
            <a:r>
              <a:rPr lang="en-US" dirty="0" smtClean="0"/>
              <a:t>’).(</a:t>
            </a:r>
            <a:r>
              <a:rPr lang="en-US" dirty="0" err="1" smtClean="0"/>
              <a:t>x+y</a:t>
            </a:r>
            <a:r>
              <a:rPr lang="en-US" dirty="0" smtClean="0"/>
              <a:t>) = 1.(</a:t>
            </a:r>
            <a:r>
              <a:rPr lang="en-US" dirty="0" err="1" smtClean="0"/>
              <a:t>x+y</a:t>
            </a:r>
            <a:r>
              <a:rPr lang="en-US" dirty="0" smtClean="0"/>
              <a:t>) = 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x(</a:t>
            </a:r>
            <a:r>
              <a:rPr lang="en-US" dirty="0" err="1" smtClean="0"/>
              <a:t>x’+y</a:t>
            </a:r>
            <a:r>
              <a:rPr lang="en-US" dirty="0" smtClean="0"/>
              <a:t>) =    </a:t>
            </a:r>
            <a:r>
              <a:rPr lang="en-US" dirty="0" err="1" smtClean="0"/>
              <a:t>x.x</a:t>
            </a:r>
            <a:r>
              <a:rPr lang="en-US" dirty="0" smtClean="0"/>
              <a:t>’ + </a:t>
            </a:r>
            <a:r>
              <a:rPr lang="en-US" dirty="0" err="1" smtClean="0"/>
              <a:t>xy</a:t>
            </a:r>
            <a:r>
              <a:rPr lang="en-US" dirty="0" smtClean="0"/>
              <a:t> = 0+xy = </a:t>
            </a:r>
            <a:r>
              <a:rPr lang="en-US" dirty="0" err="1" smtClean="0"/>
              <a:t>xy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x’y’z + x’yz +</a:t>
            </a:r>
            <a:r>
              <a:rPr lang="en-US" dirty="0" err="1" smtClean="0"/>
              <a:t>xy</a:t>
            </a:r>
            <a:r>
              <a:rPr lang="en-US" dirty="0" smtClean="0"/>
              <a:t>’ = x’z(</a:t>
            </a:r>
            <a:r>
              <a:rPr lang="en-US" dirty="0" err="1" smtClean="0"/>
              <a:t>y+y</a:t>
            </a:r>
            <a:r>
              <a:rPr lang="en-US" dirty="0" smtClean="0"/>
              <a:t>’) + </a:t>
            </a:r>
            <a:r>
              <a:rPr lang="en-US" dirty="0" err="1" smtClean="0"/>
              <a:t>xy</a:t>
            </a:r>
            <a:r>
              <a:rPr lang="en-US" dirty="0" smtClean="0"/>
              <a:t>’ = </a:t>
            </a:r>
            <a:r>
              <a:rPr lang="en-US" dirty="0" err="1" smtClean="0"/>
              <a:t>x’z+xy</a:t>
            </a:r>
            <a:r>
              <a:rPr lang="en-US" dirty="0" smtClean="0"/>
              <a:t>’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xy + x’z +</a:t>
            </a:r>
            <a:r>
              <a:rPr lang="en-US" dirty="0" err="1" smtClean="0"/>
              <a:t>yz</a:t>
            </a:r>
            <a:r>
              <a:rPr lang="en-US" dirty="0" smtClean="0"/>
              <a:t> = </a:t>
            </a:r>
            <a:r>
              <a:rPr lang="en-US" dirty="0" err="1" smtClean="0"/>
              <a:t>xy+yz</a:t>
            </a:r>
            <a:r>
              <a:rPr lang="en-US" dirty="0" smtClean="0"/>
              <a:t> +x’z +</a:t>
            </a:r>
            <a:r>
              <a:rPr lang="en-US" dirty="0" err="1" smtClean="0"/>
              <a:t>x.x</a:t>
            </a:r>
            <a:r>
              <a:rPr lang="en-US" dirty="0" smtClean="0"/>
              <a:t>’ = y(</a:t>
            </a:r>
            <a:r>
              <a:rPr lang="en-US" dirty="0" err="1" smtClean="0"/>
              <a:t>x+z</a:t>
            </a:r>
            <a:r>
              <a:rPr lang="en-US" dirty="0" smtClean="0"/>
              <a:t>)+x’(</a:t>
            </a:r>
            <a:r>
              <a:rPr lang="en-US" dirty="0" err="1" smtClean="0"/>
              <a:t>x+z</a:t>
            </a:r>
            <a:r>
              <a:rPr lang="en-US" dirty="0" smtClean="0"/>
              <a:t>) = (</a:t>
            </a:r>
            <a:r>
              <a:rPr lang="en-US" dirty="0" err="1" smtClean="0"/>
              <a:t>x+z</a:t>
            </a:r>
            <a:r>
              <a:rPr lang="en-US" dirty="0" smtClean="0"/>
              <a:t>)(</a:t>
            </a:r>
            <a:r>
              <a:rPr lang="en-US" dirty="0" err="1" smtClean="0"/>
              <a:t>y+x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(x+y)(x’+z)(</a:t>
            </a:r>
            <a:r>
              <a:rPr lang="en-US" dirty="0" err="1" smtClean="0"/>
              <a:t>y+z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)(</a:t>
            </a:r>
            <a:r>
              <a:rPr lang="en-US" dirty="0" err="1" smtClean="0"/>
              <a:t>x’+z</a:t>
            </a:r>
            <a:r>
              <a:rPr lang="en-US" dirty="0" smtClean="0"/>
              <a:t>)(</a:t>
            </a:r>
            <a:r>
              <a:rPr lang="en-US" dirty="0" err="1" smtClean="0"/>
              <a:t>y+z+x.x</a:t>
            </a:r>
            <a:r>
              <a:rPr lang="en-US" dirty="0" smtClean="0"/>
              <a:t>’)			[</a:t>
            </a:r>
            <a:r>
              <a:rPr lang="en-US" dirty="0" err="1" smtClean="0"/>
              <a:t>x.x</a:t>
            </a:r>
            <a:r>
              <a:rPr lang="en-US" dirty="0" smtClean="0"/>
              <a:t>’ = 0]</a:t>
            </a:r>
          </a:p>
          <a:p>
            <a:pPr lvl="1"/>
            <a:r>
              <a:rPr lang="en-US" dirty="0" smtClean="0"/>
              <a:t>= (</a:t>
            </a:r>
            <a:r>
              <a:rPr lang="en-US" dirty="0" err="1" smtClean="0"/>
              <a:t>x+y</a:t>
            </a:r>
            <a:r>
              <a:rPr lang="en-US" dirty="0" smtClean="0"/>
              <a:t>)(</a:t>
            </a:r>
            <a:r>
              <a:rPr lang="en-US" dirty="0" err="1" smtClean="0"/>
              <a:t>x’+z</a:t>
            </a:r>
            <a:r>
              <a:rPr lang="en-US" dirty="0" smtClean="0"/>
              <a:t>)(</a:t>
            </a:r>
            <a:r>
              <a:rPr lang="en-US" dirty="0" err="1" smtClean="0"/>
              <a:t>y+z+x</a:t>
            </a:r>
            <a:r>
              <a:rPr lang="en-US" dirty="0" smtClean="0"/>
              <a:t>)</a:t>
            </a:r>
            <a:r>
              <a:rPr lang="en-US" dirty="0" smtClean="0"/>
              <a:t> (</a:t>
            </a:r>
            <a:r>
              <a:rPr lang="en-US" dirty="0" err="1" smtClean="0"/>
              <a:t>y+z+x</a:t>
            </a:r>
            <a:r>
              <a:rPr lang="en-US" dirty="0" smtClean="0"/>
              <a:t>’)		[distributive property]</a:t>
            </a:r>
          </a:p>
          <a:p>
            <a:pPr lvl="1"/>
            <a:r>
              <a:rPr lang="en-US" dirty="0" smtClean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)(</a:t>
            </a:r>
            <a:r>
              <a:rPr lang="en-US" dirty="0" err="1" smtClean="0"/>
              <a:t>x’+z</a:t>
            </a:r>
            <a:r>
              <a:rPr lang="en-US" dirty="0" smtClean="0"/>
              <a:t>)(</a:t>
            </a:r>
            <a:r>
              <a:rPr lang="en-US" dirty="0" err="1" smtClean="0"/>
              <a:t>x+y+z</a:t>
            </a:r>
            <a:r>
              <a:rPr lang="en-US" dirty="0" smtClean="0"/>
              <a:t>) (</a:t>
            </a:r>
            <a:r>
              <a:rPr lang="en-US" dirty="0" err="1" smtClean="0"/>
              <a:t>x’+y+z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Let; (</a:t>
            </a:r>
            <a:r>
              <a:rPr lang="en-US" dirty="0" err="1" smtClean="0">
                <a:solidFill>
                  <a:srgbClr val="FF0000"/>
                </a:solidFill>
              </a:rPr>
              <a:t>x+y</a:t>
            </a:r>
            <a:r>
              <a:rPr lang="en-US" dirty="0" smtClean="0">
                <a:solidFill>
                  <a:srgbClr val="FF0000"/>
                </a:solidFill>
              </a:rPr>
              <a:t>)=A and (</a:t>
            </a:r>
            <a:r>
              <a:rPr lang="en-US" dirty="0" err="1" smtClean="0">
                <a:solidFill>
                  <a:srgbClr val="FF0000"/>
                </a:solidFill>
              </a:rPr>
              <a:t>x’+z</a:t>
            </a:r>
            <a:r>
              <a:rPr lang="en-US" dirty="0" smtClean="0">
                <a:solidFill>
                  <a:srgbClr val="FF0000"/>
                </a:solidFill>
              </a:rPr>
              <a:t>)=B</a:t>
            </a:r>
          </a:p>
          <a:p>
            <a:pPr lvl="1"/>
            <a:r>
              <a:rPr lang="en-US" dirty="0" smtClean="0"/>
              <a:t>= A.B.(</a:t>
            </a:r>
            <a:r>
              <a:rPr lang="en-US" dirty="0" err="1" smtClean="0"/>
              <a:t>A+z</a:t>
            </a:r>
            <a:r>
              <a:rPr lang="en-US" dirty="0" smtClean="0"/>
              <a:t>).(</a:t>
            </a:r>
            <a:r>
              <a:rPr lang="en-US" dirty="0" err="1" smtClean="0"/>
              <a:t>B+y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= A.(</a:t>
            </a:r>
            <a:r>
              <a:rPr lang="en-US" dirty="0" err="1" smtClean="0"/>
              <a:t>A+z</a:t>
            </a:r>
            <a:r>
              <a:rPr lang="en-US" dirty="0" smtClean="0"/>
              <a:t>).B.(</a:t>
            </a:r>
            <a:r>
              <a:rPr lang="en-US" dirty="0" err="1" smtClean="0"/>
              <a:t>B+y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2"/>
                </a:solidFill>
              </a:rPr>
              <a:t>= </a:t>
            </a:r>
            <a:r>
              <a:rPr lang="en-US" dirty="0" err="1" smtClean="0">
                <a:solidFill>
                  <a:schemeClr val="tx2"/>
                </a:solidFill>
              </a:rPr>
              <a:t>A.A+A.z.BB+By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A+A.z.B+By</a:t>
            </a:r>
            <a:r>
              <a:rPr lang="en-US" dirty="0" smtClean="0">
                <a:solidFill>
                  <a:schemeClr val="tx2"/>
                </a:solidFill>
              </a:rPr>
              <a:t> = A(1+z).B(1+y)</a:t>
            </a:r>
          </a:p>
          <a:p>
            <a:pPr lvl="1"/>
            <a:r>
              <a:rPr lang="en-US" dirty="0" smtClean="0"/>
              <a:t>= A.B</a:t>
            </a:r>
          </a:p>
          <a:p>
            <a:pPr lvl="1"/>
            <a:r>
              <a:rPr lang="en-US" dirty="0" smtClean="0"/>
              <a:t>= (</a:t>
            </a:r>
            <a:r>
              <a:rPr lang="en-US" dirty="0" err="1" smtClean="0"/>
              <a:t>x+y</a:t>
            </a:r>
            <a:r>
              <a:rPr lang="en-US" dirty="0" smtClean="0"/>
              <a:t>).(</a:t>
            </a:r>
            <a:r>
              <a:rPr lang="en-US" dirty="0" err="1" smtClean="0"/>
              <a:t>x’+z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924800" cy="755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spcBef>
                <a:spcPts val="100"/>
              </a:spcBef>
            </a:pPr>
            <a:r>
              <a:rPr lang="en-US" sz="4000" dirty="0" smtClean="0"/>
              <a:t>	Find the complement of F = x+y’z. Also prove F.F’= 0 and F+F’= 1.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 F = xy+x’y’+yz’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124200"/>
            <a:ext cx="454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using AND,OR and NOT gates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using NOT and OR only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using NOT and AND only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spc="-10" dirty="0" smtClean="0">
                <a:solidFill>
                  <a:schemeClr val="tx1"/>
                </a:solidFill>
              </a:rPr>
              <a:t/>
            </a:r>
            <a:br>
              <a:rPr lang="en-US" sz="3600" spc="-10" dirty="0" smtClean="0">
                <a:solidFill>
                  <a:schemeClr val="tx1"/>
                </a:solidFill>
              </a:rPr>
            </a:br>
            <a:endParaRPr sz="3600" spc="-5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572000" cy="97872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Q= A’B’+A’C+B’C’</a:t>
            </a:r>
          </a:p>
          <a:p>
            <a:r>
              <a:rPr lang="en-US" dirty="0" smtClean="0"/>
              <a:t>Q= A’C+B’C’</a:t>
            </a:r>
          </a:p>
          <a:p>
            <a:endParaRPr lang="en-US" dirty="0" smtClean="0"/>
          </a:p>
          <a:p>
            <a:r>
              <a:rPr lang="en-US" dirty="0" smtClean="0"/>
              <a:t>Redundant Theorem: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3 variables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variable repeated twice</a:t>
            </a:r>
          </a:p>
          <a:p>
            <a:pPr marL="342900" indent="-342900">
              <a:buAutoNum type="arabicPeriod"/>
            </a:pPr>
            <a:r>
              <a:rPr lang="en-US" dirty="0" smtClean="0"/>
              <a:t>One variable must be complemented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Take complemented variable and remaining is redundant.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/>
            <a:r>
              <a:rPr lang="en-US" dirty="0" smtClean="0"/>
              <a:t>F = AB+BC’+AC = BC’+AC</a:t>
            </a:r>
          </a:p>
          <a:p>
            <a:pPr marL="800100" lvl="1" indent="-342900"/>
            <a:r>
              <a:rPr lang="en-US" dirty="0" smtClean="0"/>
              <a:t>F =(A+B).(A’+C).(B+C) = A+B).(A’+C)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924800" cy="110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spcBef>
                <a:spcPts val="100"/>
              </a:spcBef>
            </a:pPr>
            <a:r>
              <a:rPr lang="en-US" sz="4000" dirty="0" smtClean="0"/>
              <a:t>	Find the complement of F = x+y’z. Also prove F.F’= 0 and F+F’= 1.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F’ = (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)’ = x’.(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y’.z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)’ = x’.(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y+z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’) =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x’y+x’z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prove: F.F’=0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LHS.  		(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(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x’y+x’z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 )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prove: F+F’=1 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LHS.		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X+y’z+x’y+x’z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  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x+x’y+y’z+x’z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X+y+y’z+x’z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x+x’z’+y+y’z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A+ 1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=1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F+F’ = [(F+F’)’]’  = [(F’.F)]’ = [0]’ = 1</a:t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421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Canonical and Standard Forms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 functions expressed as a sum of </a:t>
            </a:r>
            <a:r>
              <a:rPr lang="en-US" dirty="0" err="1" smtClean="0"/>
              <a:t>minterms</a:t>
            </a:r>
            <a:r>
              <a:rPr lang="en-US" dirty="0" smtClean="0"/>
              <a:t> or product of </a:t>
            </a:r>
            <a:r>
              <a:rPr lang="en-US" dirty="0" err="1" smtClean="0"/>
              <a:t>maxterms</a:t>
            </a:r>
            <a:r>
              <a:rPr lang="en-US" dirty="0" smtClean="0"/>
              <a:t> are said to be in </a:t>
            </a:r>
            <a:r>
              <a:rPr lang="en-US" b="1" dirty="0" smtClean="0"/>
              <a:t>canonical.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Minterms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Maxterms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Sum-of-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 and Product-of- </a:t>
            </a:r>
            <a:r>
              <a:rPr lang="en-US" altLang="zh-CN" dirty="0" err="1" smtClean="0"/>
              <a:t>Maxterms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Product and Sum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Sum-of-Products (SOP) and Product-of-Sums (POS)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No of 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 = no of </a:t>
            </a:r>
            <a:r>
              <a:rPr lang="en-US" altLang="zh-CN" dirty="0" err="1" smtClean="0"/>
              <a:t>maxterms</a:t>
            </a:r>
            <a:r>
              <a:rPr lang="en-US" altLang="zh-CN" dirty="0" smtClean="0"/>
              <a:t> = 2</a:t>
            </a:r>
            <a:r>
              <a:rPr lang="en-US" altLang="zh-CN" baseline="30000" dirty="0" smtClean="0"/>
              <a:t>n </a:t>
            </a:r>
          </a:p>
        </p:txBody>
      </p:sp>
    </p:spTree>
    <p:extLst>
      <p:ext uri="{BB962C8B-B14F-4D97-AF65-F5344CB8AC3E}">
        <p14:creationId xmlns="" xmlns:p14="http://schemas.microsoft.com/office/powerpoint/2010/main" val="30350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465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</a:t>
            </a:r>
            <a:r>
              <a:rPr spc="-95" dirty="0"/>
              <a:t> </a:t>
            </a:r>
            <a:r>
              <a:rPr spc="-5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5238"/>
            <a:ext cx="3248660" cy="43453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Types of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gates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NAND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EX-OR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EX-NOR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BUFFER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039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Definitions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i="1" dirty="0" smtClean="0"/>
              <a:t>Literal:</a:t>
            </a:r>
            <a:r>
              <a:rPr lang="en-US" altLang="zh-CN" sz="2800" dirty="0" smtClean="0"/>
              <a:t> A variable or its complement</a:t>
            </a:r>
          </a:p>
          <a:p>
            <a:pPr eaLnBrk="1" hangingPunct="1"/>
            <a:r>
              <a:rPr lang="en-US" altLang="zh-CN" sz="2800" i="1" dirty="0" smtClean="0"/>
              <a:t>Product term:</a:t>
            </a:r>
            <a:r>
              <a:rPr lang="en-US" altLang="zh-CN" sz="2800" dirty="0" smtClean="0"/>
              <a:t> literals connected by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•</a:t>
            </a:r>
          </a:p>
          <a:p>
            <a:pPr eaLnBrk="1" hangingPunct="1"/>
            <a:r>
              <a:rPr lang="en-US" altLang="zh-CN" sz="2800" i="1" dirty="0" smtClean="0">
                <a:cs typeface="Times New Roman" panose="02020603050405020304" pitchFamily="18" charset="0"/>
              </a:rPr>
              <a:t>Sum term: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literals connected by +</a:t>
            </a:r>
          </a:p>
          <a:p>
            <a:pPr eaLnBrk="1" hangingPunct="1"/>
            <a:r>
              <a:rPr lang="en-US" altLang="zh-CN" sz="2800" i="1" dirty="0" smtClean="0">
                <a:cs typeface="Times New Roman" panose="02020603050405020304" pitchFamily="18" charset="0"/>
              </a:rPr>
              <a:t>Minterm: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a product term in which all the variables appear exactly once, either complemented or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uncomplemented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i="1" dirty="0" smtClean="0">
                <a:cs typeface="Times New Roman" panose="02020603050405020304" pitchFamily="18" charset="0"/>
              </a:rPr>
              <a:t>Maxterm: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a sum term in which all the variables appear exactly once, either complemented or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uncomplemented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8757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96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Minterm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Represents exactly one combination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Denoted by </a:t>
            </a:r>
            <a:r>
              <a:rPr lang="en-US" altLang="zh-CN" sz="2800" i="1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, where </a:t>
            </a:r>
            <a:r>
              <a:rPr lang="en-US" altLang="zh-CN" sz="2800" i="1" dirty="0" smtClean="0"/>
              <a:t>j </a:t>
            </a:r>
            <a:r>
              <a:rPr lang="en-US" altLang="zh-CN" sz="2800" dirty="0" smtClean="0"/>
              <a:t>is the decimal equivalent of the </a:t>
            </a:r>
            <a:r>
              <a:rPr lang="en-US" altLang="zh-CN" sz="2800" dirty="0" err="1" smtClean="0"/>
              <a:t>minterm’s</a:t>
            </a:r>
            <a:r>
              <a:rPr lang="en-US" altLang="zh-CN" sz="2800" dirty="0" smtClean="0"/>
              <a:t> corresponding binary combination 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</a:t>
            </a:r>
            <a:r>
              <a:rPr lang="en-US" altLang="zh-CN" sz="2800" i="1" dirty="0" smtClean="0"/>
              <a:t>.</a:t>
            </a:r>
            <a:r>
              <a:rPr lang="en-US" altLang="zh-CN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 variable in </a:t>
            </a:r>
            <a:r>
              <a:rPr lang="en-US" altLang="zh-CN" sz="2800" i="1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is complemented if its value in </a:t>
            </a:r>
            <a:r>
              <a:rPr lang="en-US" altLang="zh-CN" sz="2800" i="1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is 0, otherwise is </a:t>
            </a:r>
            <a:r>
              <a:rPr lang="en-US" altLang="zh-CN" sz="2800" dirty="0" err="1" smtClean="0"/>
              <a:t>uncomplemented</a:t>
            </a:r>
            <a:r>
              <a:rPr lang="en-US" altLang="zh-CN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Example: Assume 3 variables (A,B,C), and </a:t>
            </a:r>
            <a:r>
              <a:rPr lang="en-US" altLang="zh-CN" sz="2800" i="1" dirty="0" smtClean="0"/>
              <a:t>j</a:t>
            </a:r>
            <a:r>
              <a:rPr lang="en-US" altLang="zh-CN" sz="2800" dirty="0" smtClean="0"/>
              <a:t>=3.  Then, </a:t>
            </a:r>
            <a:r>
              <a:rPr lang="en-US" altLang="zh-CN" sz="2800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= 011 and its corresponding minterm is denoted by </a:t>
            </a:r>
            <a:r>
              <a:rPr lang="en-US" altLang="zh-CN" sz="2800" i="1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= A’BC</a:t>
            </a:r>
          </a:p>
        </p:txBody>
      </p:sp>
    </p:spTree>
    <p:extLst>
      <p:ext uri="{BB962C8B-B14F-4D97-AF65-F5344CB8AC3E}">
        <p14:creationId xmlns="" xmlns:p14="http://schemas.microsoft.com/office/powerpoint/2010/main" val="3716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3035" y="296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Maxterm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Represents exactly one combination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Denoted by </a:t>
            </a:r>
            <a:r>
              <a:rPr lang="en-US" altLang="zh-CN" sz="2800" i="1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, where </a:t>
            </a:r>
            <a:r>
              <a:rPr lang="en-US" altLang="zh-CN" sz="2800" i="1" dirty="0" smtClean="0"/>
              <a:t>j </a:t>
            </a:r>
            <a:r>
              <a:rPr lang="en-US" altLang="zh-CN" sz="2800" dirty="0" smtClean="0"/>
              <a:t>is the decimal equivalent of the </a:t>
            </a:r>
            <a:r>
              <a:rPr lang="en-US" altLang="zh-CN" sz="2800" dirty="0" err="1" smtClean="0"/>
              <a:t>maxterm’s</a:t>
            </a:r>
            <a:r>
              <a:rPr lang="en-US" altLang="zh-CN" sz="2800" dirty="0" smtClean="0"/>
              <a:t> corresponding binary combination </a:t>
            </a:r>
            <a:r>
              <a:rPr lang="en-US" altLang="zh-CN" sz="2800" i="1" dirty="0" smtClean="0"/>
              <a:t>(</a:t>
            </a:r>
            <a:r>
              <a:rPr lang="en-US" altLang="zh-CN" sz="2800" i="1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</a:t>
            </a:r>
            <a:r>
              <a:rPr lang="en-US" altLang="zh-CN" sz="2800" i="1" dirty="0" smtClean="0"/>
              <a:t>.</a:t>
            </a:r>
            <a:r>
              <a:rPr lang="en-US" altLang="zh-CN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 variable in </a:t>
            </a:r>
            <a:r>
              <a:rPr lang="en-US" altLang="zh-CN" sz="2800" i="1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is complemented if its value in </a:t>
            </a:r>
            <a:r>
              <a:rPr lang="en-US" altLang="zh-CN" sz="2800" i="1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is 1, otherwise is </a:t>
            </a:r>
            <a:r>
              <a:rPr lang="en-US" altLang="zh-CN" sz="2800" dirty="0" err="1" smtClean="0"/>
              <a:t>uncomplemented</a:t>
            </a:r>
            <a:r>
              <a:rPr lang="en-US" altLang="zh-CN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Example: Assume 3 variables (A,B,C), and </a:t>
            </a:r>
            <a:r>
              <a:rPr lang="en-US" altLang="zh-CN" sz="2800" i="1" dirty="0" smtClean="0"/>
              <a:t>j</a:t>
            </a:r>
            <a:r>
              <a:rPr lang="en-US" altLang="zh-CN" sz="2800" dirty="0" smtClean="0"/>
              <a:t>=3.  Then, </a:t>
            </a:r>
            <a:r>
              <a:rPr lang="en-US" altLang="zh-CN" sz="2800" dirty="0" err="1" smtClean="0"/>
              <a:t>b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= 011 and its corresponding maxterm is denoted by </a:t>
            </a:r>
            <a:r>
              <a:rPr lang="en-US" altLang="zh-CN" sz="2800" dirty="0" err="1" smtClean="0"/>
              <a:t>M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 = A+B’+C’</a:t>
            </a:r>
          </a:p>
        </p:txBody>
      </p:sp>
    </p:spTree>
    <p:extLst>
      <p:ext uri="{BB962C8B-B14F-4D97-AF65-F5344CB8AC3E}">
        <p14:creationId xmlns="" xmlns:p14="http://schemas.microsoft.com/office/powerpoint/2010/main" val="9493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Truth Table notation for 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Maxterms</a:t>
            </a:r>
            <a:endParaRPr lang="en-US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395287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Minterms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Maxterms</a:t>
            </a:r>
            <a:r>
              <a:rPr lang="en-US" altLang="zh-CN" dirty="0" smtClean="0"/>
              <a:t> are easy to denote using a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Example: </a:t>
            </a:r>
            <a:br>
              <a:rPr lang="en-US" altLang="zh-CN" dirty="0" smtClean="0"/>
            </a:br>
            <a:r>
              <a:rPr lang="en-US" altLang="zh-CN" dirty="0" smtClean="0"/>
              <a:t>Assume 3 variables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(order is fixed)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err="1" smtClean="0"/>
              <a:t>Minterms</a:t>
            </a:r>
            <a:r>
              <a:rPr lang="en-US" altLang="zh-CN" sz="2400" dirty="0" smtClean="0"/>
              <a:t>: x=0; x’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			x=1;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And vice versa for </a:t>
            </a:r>
            <a:r>
              <a:rPr lang="en-US" altLang="zh-CN" sz="2400" dirty="0" err="1" smtClean="0"/>
              <a:t>maxterm</a:t>
            </a:r>
            <a:endParaRPr lang="en-US" altLang="zh-CN" sz="2400" dirty="0" smtClean="0"/>
          </a:p>
        </p:txBody>
      </p:sp>
      <p:graphicFrame>
        <p:nvGraphicFramePr>
          <p:cNvPr id="208974" name="Group 78"/>
          <p:cNvGraphicFramePr>
            <a:graphicFrameLocks noGrp="1"/>
          </p:cNvGraphicFramePr>
          <p:nvPr/>
        </p:nvGraphicFramePr>
        <p:xfrm>
          <a:off x="4333872" y="1905000"/>
          <a:ext cx="4810128" cy="4191003"/>
        </p:xfrm>
        <a:graphic>
          <a:graphicData uri="http://schemas.openxmlformats.org/drawingml/2006/table">
            <a:tbl>
              <a:tblPr/>
              <a:tblGrid>
                <a:gridCol w="414311"/>
                <a:gridCol w="412723"/>
                <a:gridCol w="414310"/>
                <a:gridCol w="208268"/>
                <a:gridCol w="1539774"/>
                <a:gridCol w="182074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z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Minterm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Maxterm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x’y’z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x+y+z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x’y’z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x+y+z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x+y’+z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x+y’+z’= 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xy’z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x’+y+z = 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xy’z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x’+y+z’ = 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xyz’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x’+y’+z = 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xyz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x’+y’+z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07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1491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Canonical Forms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Any Boolean function F( ) can be expressed as a </a:t>
            </a:r>
            <a:r>
              <a:rPr lang="en-US" altLang="zh-CN" i="1" dirty="0" smtClean="0"/>
              <a:t>unique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sum</a:t>
            </a:r>
            <a:r>
              <a:rPr lang="en-US" altLang="zh-CN" dirty="0" smtClean="0"/>
              <a:t> of </a:t>
            </a:r>
            <a:r>
              <a:rPr lang="en-US" altLang="zh-CN" b="1" dirty="0" err="1" smtClean="0"/>
              <a:t>min</a:t>
            </a:r>
            <a:r>
              <a:rPr lang="en-US" altLang="zh-CN" dirty="0" err="1" smtClean="0"/>
              <a:t>terms</a:t>
            </a:r>
            <a:r>
              <a:rPr lang="en-US" altLang="zh-CN" dirty="0" smtClean="0"/>
              <a:t> and a unique </a:t>
            </a:r>
            <a:r>
              <a:rPr lang="en-US" altLang="zh-CN" b="1" dirty="0" smtClean="0"/>
              <a:t>product</a:t>
            </a:r>
            <a:r>
              <a:rPr lang="en-US" altLang="zh-CN" dirty="0" smtClean="0"/>
              <a:t> of </a:t>
            </a:r>
            <a:r>
              <a:rPr lang="en-US" altLang="zh-CN" b="1" dirty="0" err="1" smtClean="0"/>
              <a:t>max</a:t>
            </a:r>
            <a:r>
              <a:rPr lang="en-US" altLang="zh-CN" dirty="0" err="1" smtClean="0"/>
              <a:t>terms</a:t>
            </a:r>
            <a:r>
              <a:rPr lang="en-US" altLang="zh-CN" dirty="0" smtClean="0"/>
              <a:t> (under a fixed variable ordering).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 other words, every function F() has two canonical 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Canonical Sum-Of-Products  (sum of </a:t>
            </a:r>
            <a:r>
              <a:rPr lang="en-US" altLang="zh-CN" dirty="0" err="1" smtClean="0"/>
              <a:t>minterms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Canonical Product-Of-Sums	(product of </a:t>
            </a:r>
            <a:r>
              <a:rPr lang="en-US" altLang="zh-CN" dirty="0" err="1" smtClean="0"/>
              <a:t>maxterms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30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Canonical Forms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Canonical Sum-Of-Products:</a:t>
            </a:r>
            <a:br>
              <a:rPr lang="en-US" altLang="zh-CN" smtClean="0"/>
            </a:br>
            <a:r>
              <a:rPr lang="en-US" altLang="zh-CN" smtClean="0"/>
              <a:t>The minterms included are those m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 such that F( ) = 1 in row </a:t>
            </a:r>
            <a:r>
              <a:rPr lang="en-US" altLang="zh-CN" i="1" smtClean="0"/>
              <a:t>j</a:t>
            </a:r>
            <a:r>
              <a:rPr lang="en-US" altLang="zh-CN" smtClean="0"/>
              <a:t> of the truth table for F( ).</a:t>
            </a:r>
          </a:p>
          <a:p>
            <a:pPr eaLnBrk="1" hangingPunct="1"/>
            <a:r>
              <a:rPr lang="en-US" altLang="zh-CN" smtClean="0"/>
              <a:t>Canonical Product-Of-Sums:</a:t>
            </a:r>
            <a:br>
              <a:rPr lang="en-US" altLang="zh-CN" smtClean="0"/>
            </a:br>
            <a:r>
              <a:rPr lang="en-US" altLang="zh-CN" smtClean="0"/>
              <a:t>The maxterms included are those M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 such that F( ) = 0 in row </a:t>
            </a:r>
            <a:r>
              <a:rPr lang="en-US" altLang="zh-CN" i="1" smtClean="0"/>
              <a:t>j</a:t>
            </a:r>
            <a:r>
              <a:rPr lang="en-US" altLang="zh-CN" smtClean="0"/>
              <a:t> of the truth table for F( ).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165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64008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/>
              <a:t>Truth table for f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a,b,c</a:t>
            </a:r>
            <a:r>
              <a:rPr lang="en-US" altLang="zh-CN" sz="2600" dirty="0" smtClean="0"/>
              <a:t>) at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/>
              <a:t>The canonical sum-of-products form for f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 is</a:t>
            </a:r>
            <a:br>
              <a:rPr lang="en-US" altLang="zh-CN" sz="2600" dirty="0" smtClean="0"/>
            </a:br>
            <a:r>
              <a:rPr lang="en-US" altLang="zh-CN" sz="2600" dirty="0" smtClean="0"/>
              <a:t>f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a,b,c</a:t>
            </a:r>
            <a:r>
              <a:rPr lang="en-US" altLang="zh-CN" sz="2600" dirty="0" smtClean="0"/>
              <a:t>) = m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 + m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 + m</a:t>
            </a:r>
            <a:r>
              <a:rPr lang="en-US" altLang="zh-CN" sz="2600" baseline="-25000" dirty="0" smtClean="0"/>
              <a:t>4</a:t>
            </a:r>
            <a:r>
              <a:rPr lang="en-US" altLang="zh-CN" sz="2600" dirty="0" smtClean="0"/>
              <a:t> + m</a:t>
            </a:r>
            <a:r>
              <a:rPr lang="en-US" altLang="zh-CN" sz="2600" baseline="-25000" dirty="0" smtClean="0"/>
              <a:t>6</a:t>
            </a:r>
            <a:r>
              <a:rPr lang="en-US" altLang="zh-CN" sz="2600" dirty="0" smtClean="0"/>
              <a:t> </a:t>
            </a:r>
            <a:br>
              <a:rPr lang="en-US" altLang="zh-CN" sz="2600" dirty="0" smtClean="0"/>
            </a:br>
            <a:r>
              <a:rPr lang="en-US" altLang="zh-CN" sz="2600" dirty="0" smtClean="0"/>
              <a:t>	        = </a:t>
            </a:r>
            <a:r>
              <a:rPr lang="en-US" altLang="zh-CN" sz="2600" dirty="0" err="1" smtClean="0"/>
              <a:t>a’b’c</a:t>
            </a:r>
            <a:r>
              <a:rPr lang="en-US" altLang="zh-CN" sz="2600" dirty="0" smtClean="0"/>
              <a:t> + </a:t>
            </a:r>
            <a:r>
              <a:rPr lang="en-US" altLang="zh-CN" sz="2600" dirty="0" err="1" smtClean="0"/>
              <a:t>a’bc</a:t>
            </a:r>
            <a:r>
              <a:rPr lang="en-US" altLang="zh-CN" sz="2600" dirty="0" smtClean="0"/>
              <a:t>’ + </a:t>
            </a:r>
            <a:r>
              <a:rPr lang="en-US" altLang="zh-CN" sz="2600" dirty="0" err="1" smtClean="0"/>
              <a:t>ab’c</a:t>
            </a:r>
            <a:r>
              <a:rPr lang="en-US" altLang="zh-CN" sz="2600" dirty="0" smtClean="0"/>
              <a:t>’ + </a:t>
            </a:r>
            <a:r>
              <a:rPr lang="en-US" altLang="zh-CN" sz="2600" dirty="0" err="1" smtClean="0"/>
              <a:t>abc</a:t>
            </a:r>
            <a:r>
              <a:rPr lang="en-US" altLang="zh-CN" sz="2600" dirty="0" smtClean="0"/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/>
              <a:t>The canonical product-of-sums form for f</a:t>
            </a:r>
            <a:r>
              <a:rPr lang="en-US" altLang="zh-CN" sz="2600" baseline="-25000" dirty="0" smtClean="0"/>
              <a:t>1 </a:t>
            </a:r>
            <a:r>
              <a:rPr lang="en-US" altLang="zh-CN" sz="2600" dirty="0" smtClean="0"/>
              <a:t>is</a:t>
            </a:r>
            <a:br>
              <a:rPr lang="en-US" altLang="zh-CN" sz="2600" dirty="0" smtClean="0"/>
            </a:br>
            <a:r>
              <a:rPr lang="en-US" altLang="zh-CN" sz="2600" dirty="0" smtClean="0"/>
              <a:t>f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a,b,c</a:t>
            </a:r>
            <a:r>
              <a:rPr lang="en-US" altLang="zh-CN" sz="2600" dirty="0" smtClean="0"/>
              <a:t>) = M</a:t>
            </a:r>
            <a:r>
              <a:rPr lang="en-US" altLang="zh-CN" sz="2600" baseline="-25000" dirty="0" smtClean="0"/>
              <a:t>0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cs typeface="Times New Roman" panose="02020603050405020304" pitchFamily="18" charset="0"/>
              </a:rPr>
              <a:t>•</a:t>
            </a:r>
            <a:r>
              <a:rPr lang="en-US" altLang="zh-CN" sz="2600" dirty="0" smtClean="0"/>
              <a:t> M</a:t>
            </a:r>
            <a:r>
              <a:rPr lang="en-US" altLang="zh-CN" sz="2600" baseline="-25000" dirty="0" smtClean="0"/>
              <a:t>3</a:t>
            </a:r>
            <a:r>
              <a:rPr lang="en-US" altLang="zh-CN" sz="2600" dirty="0" smtClean="0"/>
              <a:t> • M</a:t>
            </a:r>
            <a:r>
              <a:rPr lang="en-US" altLang="zh-CN" sz="2600" baseline="-25000" dirty="0" smtClean="0"/>
              <a:t>5</a:t>
            </a:r>
            <a:r>
              <a:rPr lang="en-US" altLang="zh-CN" sz="2600" dirty="0" smtClean="0"/>
              <a:t> • M</a:t>
            </a:r>
            <a:r>
              <a:rPr lang="en-US" altLang="zh-CN" sz="2600" baseline="-25000" dirty="0" smtClean="0"/>
              <a:t>7</a:t>
            </a:r>
            <a:r>
              <a:rPr lang="en-US" altLang="zh-CN" sz="2600" dirty="0" smtClean="0"/>
              <a:t>  </a:t>
            </a:r>
            <a:br>
              <a:rPr lang="en-US" altLang="zh-CN" sz="2600" dirty="0" smtClean="0"/>
            </a:br>
            <a:r>
              <a:rPr lang="en-US" altLang="zh-CN" sz="2600" dirty="0" smtClean="0"/>
              <a:t>             = (</a:t>
            </a:r>
            <a:r>
              <a:rPr lang="en-US" altLang="zh-CN" sz="2600" dirty="0" err="1" smtClean="0"/>
              <a:t>a+b+c</a:t>
            </a:r>
            <a:r>
              <a:rPr lang="en-US" altLang="zh-CN" sz="2600" dirty="0" smtClean="0"/>
              <a:t>)•(</a:t>
            </a:r>
            <a:r>
              <a:rPr lang="en-US" altLang="zh-CN" sz="2600" dirty="0" err="1" smtClean="0"/>
              <a:t>a+b</a:t>
            </a:r>
            <a:r>
              <a:rPr lang="en-US" altLang="zh-CN" sz="2600" dirty="0" smtClean="0"/>
              <a:t>’+c’)• 			          (a’+</a:t>
            </a:r>
            <a:r>
              <a:rPr lang="en-US" altLang="zh-CN" sz="2600" dirty="0" err="1" smtClean="0"/>
              <a:t>b+c</a:t>
            </a:r>
            <a:r>
              <a:rPr lang="en-US" altLang="zh-CN" sz="2600" dirty="0" smtClean="0"/>
              <a:t>’)•(</a:t>
            </a:r>
            <a:r>
              <a:rPr lang="en-US" altLang="zh-CN" sz="2600" dirty="0" err="1" smtClean="0"/>
              <a:t>a’+b’+c</a:t>
            </a:r>
            <a:r>
              <a:rPr lang="en-US" altLang="zh-CN" sz="2600" dirty="0" smtClean="0"/>
              <a:t>’).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solidFill>
                  <a:srgbClr val="00FFFF"/>
                </a:solidFill>
              </a:rPr>
              <a:t>Observe that: </a:t>
            </a:r>
            <a:r>
              <a:rPr lang="en-US" altLang="zh-CN" sz="2600" dirty="0" err="1" smtClean="0">
                <a:solidFill>
                  <a:srgbClr val="00FFFF"/>
                </a:solidFill>
              </a:rPr>
              <a:t>m</a:t>
            </a:r>
            <a:r>
              <a:rPr lang="en-US" altLang="zh-CN" sz="2600" baseline="-25000" dirty="0" err="1" smtClean="0">
                <a:solidFill>
                  <a:srgbClr val="00FFFF"/>
                </a:solidFill>
              </a:rPr>
              <a:t>j</a:t>
            </a:r>
            <a:r>
              <a:rPr lang="en-US" altLang="zh-CN" sz="2600" dirty="0" smtClean="0">
                <a:solidFill>
                  <a:srgbClr val="00FFFF"/>
                </a:solidFill>
              </a:rPr>
              <a:t> = </a:t>
            </a:r>
            <a:r>
              <a:rPr lang="en-US" altLang="zh-CN" sz="2600" dirty="0" err="1" smtClean="0">
                <a:solidFill>
                  <a:srgbClr val="00FFFF"/>
                </a:solidFill>
              </a:rPr>
              <a:t>M</a:t>
            </a:r>
            <a:r>
              <a:rPr lang="en-US" altLang="zh-CN" sz="2600" baseline="-25000" dirty="0" err="1" smtClean="0">
                <a:solidFill>
                  <a:srgbClr val="00FFFF"/>
                </a:solidFill>
              </a:rPr>
              <a:t>j</a:t>
            </a:r>
            <a:r>
              <a:rPr lang="en-US" altLang="zh-CN" sz="2600" dirty="0" smtClean="0">
                <a:solidFill>
                  <a:srgbClr val="00FFFF"/>
                </a:solidFill>
              </a:rPr>
              <a:t>’</a:t>
            </a:r>
          </a:p>
        </p:txBody>
      </p:sp>
      <p:graphicFrame>
        <p:nvGraphicFramePr>
          <p:cNvPr id="21197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0100291"/>
              </p:ext>
            </p:extLst>
          </p:nvPr>
        </p:nvGraphicFramePr>
        <p:xfrm>
          <a:off x="6817516" y="1692271"/>
          <a:ext cx="2214567" cy="4664079"/>
        </p:xfrm>
        <a:graphic>
          <a:graphicData uri="http://schemas.openxmlformats.org/drawingml/2006/table">
            <a:tbl>
              <a:tblPr/>
              <a:tblGrid>
                <a:gridCol w="509515"/>
                <a:gridCol w="509514"/>
                <a:gridCol w="511102"/>
                <a:gridCol w="208254"/>
                <a:gridCol w="476182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c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1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3277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Shorthand: </a:t>
            </a:r>
            <a:r>
              <a:rPr lang="en-US" altLang="zh-CN" dirty="0" smtClean="0">
                <a:cs typeface="Times New Roman" panose="02020603050405020304" pitchFamily="18" charset="0"/>
              </a:rPr>
              <a:t>∑</a:t>
            </a:r>
            <a:r>
              <a:rPr lang="en-US" altLang="zh-CN" dirty="0" smtClean="0"/>
              <a:t> and ∏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 = </a:t>
            </a:r>
            <a:r>
              <a:rPr lang="en-US" altLang="zh-CN" sz="2800" dirty="0" smtClean="0">
                <a:cs typeface="Times New Roman" charset="0"/>
              </a:rPr>
              <a:t>∑</a:t>
            </a:r>
            <a:r>
              <a:rPr lang="en-US" altLang="zh-CN" sz="2800" b="1" dirty="0" smtClean="0">
                <a:cs typeface="Times New Roman" charset="0"/>
              </a:rPr>
              <a:t> </a:t>
            </a:r>
            <a:r>
              <a:rPr lang="en-US" altLang="zh-CN" sz="2800" dirty="0" smtClean="0">
                <a:cs typeface="Times New Roman" charset="0"/>
              </a:rPr>
              <a:t>m</a:t>
            </a:r>
            <a:r>
              <a:rPr lang="en-US" altLang="zh-CN" sz="2800" dirty="0" smtClean="0"/>
              <a:t>(1,2,4,6), where</a:t>
            </a:r>
            <a:r>
              <a:rPr lang="en-US" altLang="zh-CN" sz="2400" dirty="0" smtClean="0"/>
              <a:t> </a:t>
            </a:r>
            <a:r>
              <a:rPr lang="en-US" altLang="zh-CN" sz="2800" dirty="0" smtClean="0"/>
              <a:t>∑ indicates that this is a sum-of-products form, and m(1,2,4,6) indicates that the </a:t>
            </a:r>
            <a:r>
              <a:rPr lang="en-US" altLang="zh-CN" sz="2800" dirty="0" err="1" smtClean="0"/>
              <a:t>minterms</a:t>
            </a:r>
            <a:r>
              <a:rPr lang="en-US" altLang="zh-CN" sz="2800" dirty="0" smtClean="0"/>
              <a:t> to be included are m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m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m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and m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 = ∏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M(0,3,5,7), where ∏ indicates that this is a product-of-sums form, and M(0,3,5,7) indicates that the </a:t>
            </a:r>
            <a:r>
              <a:rPr lang="en-US" altLang="zh-CN" sz="2800" dirty="0" err="1" smtClean="0"/>
              <a:t>maxterms</a:t>
            </a:r>
            <a:r>
              <a:rPr lang="en-US" altLang="zh-CN" sz="2800" dirty="0" smtClean="0"/>
              <a:t> to be included are M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, M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, M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, and M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Since </a:t>
            </a:r>
            <a:r>
              <a:rPr lang="en-US" altLang="zh-CN" sz="3000" dirty="0" err="1" smtClean="0"/>
              <a:t>m</a:t>
            </a:r>
            <a:r>
              <a:rPr lang="en-US" altLang="zh-CN" sz="3000" baseline="-25000" dirty="0" err="1" smtClean="0"/>
              <a:t>j</a:t>
            </a:r>
            <a:r>
              <a:rPr lang="en-US" altLang="zh-CN" sz="3000" dirty="0" smtClean="0"/>
              <a:t> = </a:t>
            </a:r>
            <a:r>
              <a:rPr lang="en-US" altLang="zh-CN" sz="3000" dirty="0" err="1" smtClean="0"/>
              <a:t>M</a:t>
            </a:r>
            <a:r>
              <a:rPr lang="en-US" altLang="zh-CN" sz="3000" baseline="-25000" dirty="0" err="1" smtClean="0"/>
              <a:t>j</a:t>
            </a:r>
            <a:r>
              <a:rPr lang="en-US" altLang="zh-CN" sz="3000" dirty="0" smtClean="0"/>
              <a:t>’  for any </a:t>
            </a:r>
            <a:r>
              <a:rPr lang="en-US" altLang="zh-CN" sz="3000" i="1" dirty="0" smtClean="0"/>
              <a:t>j</a:t>
            </a:r>
            <a:r>
              <a:rPr lang="en-US" altLang="zh-CN" sz="3000" dirty="0" smtClean="0"/>
              <a:t>,</a:t>
            </a:r>
            <a:br>
              <a:rPr lang="en-US" altLang="zh-CN" sz="3000" dirty="0" smtClean="0"/>
            </a:br>
            <a:r>
              <a:rPr lang="en-US" altLang="zh-CN" sz="3000" dirty="0" smtClean="0"/>
              <a:t> </a:t>
            </a:r>
            <a:r>
              <a:rPr lang="en-US" altLang="zh-CN" sz="2800" dirty="0" smtClean="0"/>
              <a:t>∑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m(1,2,4,6) = ∏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M(0,3,5,7) = 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 </a:t>
            </a:r>
            <a:endParaRPr lang="en-US" altLang="zh-CN" sz="3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Conversion Between Canonical Forms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Replace </a:t>
            </a:r>
            <a:r>
              <a:rPr lang="en-US" altLang="zh-CN" dirty="0" smtClean="0"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/>
              <a:t> with </a:t>
            </a:r>
            <a:r>
              <a:rPr lang="en-US" altLang="zh-CN" dirty="0" smtClean="0"/>
              <a:t>∏</a:t>
            </a:r>
            <a:r>
              <a:rPr lang="en-US" altLang="zh-CN" sz="2400" dirty="0" smtClean="0"/>
              <a:t> (or </a:t>
            </a:r>
            <a:r>
              <a:rPr lang="en-US" altLang="zh-CN" sz="2400" i="1" dirty="0" smtClean="0"/>
              <a:t>vice versa</a:t>
            </a:r>
            <a:r>
              <a:rPr lang="en-US" altLang="zh-CN" sz="2400" dirty="0" smtClean="0"/>
              <a:t>) and replace those </a:t>
            </a:r>
            <a:r>
              <a:rPr lang="en-US" altLang="zh-CN" sz="2400" i="1" dirty="0" err="1" smtClean="0"/>
              <a:t>j’</a:t>
            </a:r>
            <a:r>
              <a:rPr lang="en-US" altLang="zh-CN" sz="2400" dirty="0" err="1" smtClean="0"/>
              <a:t>s</a:t>
            </a:r>
            <a:r>
              <a:rPr lang="en-US" altLang="zh-CN" sz="2400" dirty="0" smtClean="0"/>
              <a:t> that appeared in the original form with those that do not.</a:t>
            </a:r>
          </a:p>
          <a:p>
            <a:pPr eaLnBrk="1" hangingPunct="1"/>
            <a:r>
              <a:rPr lang="en-US" altLang="zh-CN" sz="2400" dirty="0" smtClean="0"/>
              <a:t>Example:</a:t>
            </a:r>
            <a:br>
              <a:rPr lang="en-US" altLang="zh-CN" sz="2400" dirty="0" smtClean="0"/>
            </a:b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	= </a:t>
            </a:r>
            <a:r>
              <a:rPr lang="en-US" altLang="zh-CN" sz="2400" dirty="0" err="1" smtClean="0"/>
              <a:t>a’b’c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a’bc</a:t>
            </a:r>
            <a:r>
              <a:rPr lang="en-US" altLang="zh-CN" sz="2400" dirty="0" smtClean="0"/>
              <a:t>’ + </a:t>
            </a:r>
            <a:r>
              <a:rPr lang="en-US" altLang="zh-CN" sz="2400" dirty="0" err="1" smtClean="0"/>
              <a:t>ab’c</a:t>
            </a:r>
            <a:r>
              <a:rPr lang="en-US" altLang="zh-CN" sz="2400" dirty="0" smtClean="0"/>
              <a:t>’ + 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’ </a:t>
            </a:r>
            <a:br>
              <a:rPr lang="en-US" altLang="zh-CN" sz="2400" dirty="0" smtClean="0"/>
            </a:br>
            <a:r>
              <a:rPr lang="en-US" altLang="zh-CN" sz="2400" dirty="0" smtClean="0"/>
              <a:t>		= 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 + m</a:t>
            </a:r>
            <a:r>
              <a:rPr lang="en-US" altLang="zh-CN" sz="2400" baseline="-25000" dirty="0" smtClean="0"/>
              <a:t>6</a:t>
            </a:r>
            <a:br>
              <a:rPr lang="en-US" altLang="zh-CN" sz="2400" baseline="-25000" dirty="0" smtClean="0"/>
            </a:br>
            <a:r>
              <a:rPr lang="en-US" altLang="zh-CN" sz="2400" baseline="-25000" dirty="0" smtClean="0"/>
              <a:t>		</a:t>
            </a:r>
            <a:r>
              <a:rPr lang="en-US" altLang="zh-CN" sz="2400" dirty="0" smtClean="0"/>
              <a:t>= </a:t>
            </a:r>
            <a:r>
              <a:rPr lang="en-US" altLang="zh-CN" dirty="0" smtClean="0"/>
              <a:t>∑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chemeClr val="accent2"/>
                </a:solidFill>
              </a:rPr>
              <a:t>1,2,4,6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		= </a:t>
            </a:r>
            <a:r>
              <a:rPr lang="en-US" altLang="zh-CN" dirty="0" smtClean="0"/>
              <a:t>∏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chemeClr val="accent2"/>
                </a:solidFill>
              </a:rPr>
              <a:t>0,3,5,7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	          = (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)•(</a:t>
            </a:r>
            <a:r>
              <a:rPr lang="en-US" altLang="zh-CN" sz="2400" dirty="0" err="1" smtClean="0"/>
              <a:t>a+b’+c</a:t>
            </a:r>
            <a:r>
              <a:rPr lang="en-US" altLang="zh-CN" sz="2400" dirty="0" smtClean="0"/>
              <a:t>’)•(</a:t>
            </a:r>
            <a:r>
              <a:rPr lang="en-US" altLang="zh-CN" sz="2400" dirty="0" err="1" smtClean="0"/>
              <a:t>a’+b+c</a:t>
            </a:r>
            <a:r>
              <a:rPr lang="en-US" altLang="zh-CN" sz="2400" dirty="0" smtClean="0"/>
              <a:t>’)•(</a:t>
            </a:r>
            <a:r>
              <a:rPr lang="en-US" altLang="zh-CN" sz="2400" dirty="0" err="1" smtClean="0"/>
              <a:t>a’+b’+c</a:t>
            </a:r>
            <a:r>
              <a:rPr lang="en-US" altLang="zh-CN" sz="2400" dirty="0" smtClean="0"/>
              <a:t>’)</a:t>
            </a:r>
          </a:p>
        </p:txBody>
      </p:sp>
    </p:spTree>
    <p:extLst>
      <p:ext uri="{BB962C8B-B14F-4D97-AF65-F5344CB8AC3E}">
        <p14:creationId xmlns="" xmlns:p14="http://schemas.microsoft.com/office/powerpoint/2010/main" val="3869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Conversion to SOP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Expand </a:t>
            </a:r>
            <a:r>
              <a:rPr lang="en-US" altLang="zh-CN" i="1" dirty="0" smtClean="0"/>
              <a:t>non-canonical</a:t>
            </a:r>
            <a:r>
              <a:rPr lang="en-US" altLang="zh-CN" dirty="0" smtClean="0"/>
              <a:t> terms by inserting equivalent of 1 in each missing variable x:</a:t>
            </a:r>
            <a:br>
              <a:rPr lang="en-US" altLang="zh-CN" dirty="0" smtClean="0"/>
            </a:br>
            <a:r>
              <a:rPr lang="en-US" altLang="zh-CN" dirty="0" smtClean="0"/>
              <a:t> (x + x’) = 1</a:t>
            </a:r>
          </a:p>
          <a:p>
            <a:pPr eaLnBrk="1" hangingPunct="1"/>
            <a:r>
              <a:rPr lang="en-US" altLang="zh-CN" dirty="0" smtClean="0"/>
              <a:t>Remove duplicate </a:t>
            </a:r>
            <a:r>
              <a:rPr lang="en-US" altLang="zh-CN" dirty="0" err="1" smtClean="0"/>
              <a:t>minterms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a’b’c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’ + ac’</a:t>
            </a:r>
            <a:br>
              <a:rPr lang="en-US" altLang="zh-CN" dirty="0" smtClean="0"/>
            </a:br>
            <a:r>
              <a:rPr lang="en-US" altLang="zh-CN" dirty="0" smtClean="0"/>
              <a:t>		 = </a:t>
            </a:r>
            <a:r>
              <a:rPr lang="en-US" altLang="zh-CN" dirty="0" err="1" smtClean="0"/>
              <a:t>a’b’c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</a:rPr>
              <a:t>a+a</a:t>
            </a:r>
            <a:r>
              <a:rPr lang="en-US" altLang="zh-CN" dirty="0" smtClean="0">
                <a:solidFill>
                  <a:schemeClr val="accent1"/>
                </a:solidFill>
              </a:rPr>
              <a:t>’)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’ + a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</a:rPr>
              <a:t>b+b</a:t>
            </a:r>
            <a:r>
              <a:rPr lang="en-US" altLang="zh-CN" dirty="0" smtClean="0">
                <a:solidFill>
                  <a:schemeClr val="accent1"/>
                </a:solidFill>
              </a:rPr>
              <a:t>’)</a:t>
            </a:r>
            <a:r>
              <a:rPr lang="en-US" altLang="zh-CN" dirty="0" smtClean="0"/>
              <a:t>c’</a:t>
            </a:r>
            <a:br>
              <a:rPr lang="en-US" altLang="zh-CN" dirty="0" smtClean="0"/>
            </a:br>
            <a:r>
              <a:rPr lang="en-US" altLang="zh-CN" dirty="0" smtClean="0"/>
              <a:t>		 = </a:t>
            </a:r>
            <a:r>
              <a:rPr lang="en-US" altLang="zh-CN" dirty="0" err="1" smtClean="0"/>
              <a:t>a’b’c</a:t>
            </a:r>
            <a:r>
              <a:rPr lang="en-US" altLang="zh-CN" dirty="0" smtClean="0"/>
              <a:t> + </a:t>
            </a:r>
            <a:r>
              <a:rPr lang="en-US" altLang="zh-CN" dirty="0" err="1" smtClean="0">
                <a:solidFill>
                  <a:schemeClr val="accent1"/>
                </a:solidFill>
              </a:rPr>
              <a:t>abc</a:t>
            </a:r>
            <a:r>
              <a:rPr lang="en-US" altLang="zh-CN" dirty="0" smtClean="0">
                <a:solidFill>
                  <a:schemeClr val="accent1"/>
                </a:solidFill>
              </a:rPr>
              <a:t>’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a’bc</a:t>
            </a:r>
            <a:r>
              <a:rPr lang="en-US" altLang="zh-CN" dirty="0" smtClean="0"/>
              <a:t>’ + </a:t>
            </a:r>
            <a:r>
              <a:rPr lang="en-US" altLang="zh-CN" dirty="0" err="1" smtClean="0">
                <a:solidFill>
                  <a:schemeClr val="accent1"/>
                </a:solidFill>
              </a:rPr>
              <a:t>abc</a:t>
            </a:r>
            <a:r>
              <a:rPr lang="en-US" altLang="zh-CN" dirty="0" smtClean="0">
                <a:solidFill>
                  <a:schemeClr val="accent1"/>
                </a:solidFill>
              </a:rPr>
              <a:t>’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ab’c</a:t>
            </a:r>
            <a:r>
              <a:rPr lang="en-US" altLang="zh-CN" dirty="0" smtClean="0"/>
              <a:t>’</a:t>
            </a:r>
            <a:br>
              <a:rPr lang="en-US" altLang="zh-CN" dirty="0" smtClean="0"/>
            </a:br>
            <a:r>
              <a:rPr lang="en-US" altLang="zh-CN" dirty="0" smtClean="0"/>
              <a:t>		 = </a:t>
            </a:r>
            <a:r>
              <a:rPr lang="en-US" altLang="zh-CN" dirty="0" err="1" smtClean="0"/>
              <a:t>a’b’c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 + </a:t>
            </a:r>
            <a:r>
              <a:rPr lang="en-US" altLang="zh-CN" dirty="0" err="1" smtClean="0"/>
              <a:t>a’bc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ab’c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28428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464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480820"/>
            <a:ext cx="760349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2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NOT gate accepts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value  and </a:t>
            </a:r>
            <a:r>
              <a:rPr sz="2400" spc="-5" dirty="0">
                <a:latin typeface="Arial"/>
                <a:cs typeface="Arial"/>
              </a:rPr>
              <a:t>produces one output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definition, if the </a:t>
            </a:r>
            <a:r>
              <a:rPr sz="2400" spc="-10" dirty="0">
                <a:latin typeface="Arial"/>
                <a:cs typeface="Arial"/>
              </a:rPr>
              <a:t>input value </a:t>
            </a:r>
            <a:r>
              <a:rPr sz="2400" dirty="0">
                <a:latin typeface="Arial"/>
                <a:cs typeface="Arial"/>
              </a:rPr>
              <a:t>for a </a:t>
            </a:r>
            <a:r>
              <a:rPr sz="2400" spc="-5" dirty="0">
                <a:latin typeface="Arial"/>
                <a:cs typeface="Arial"/>
              </a:rPr>
              <a:t>NOT gate is 0, the  output </a:t>
            </a:r>
            <a:r>
              <a:rPr sz="2400" spc="-10" dirty="0">
                <a:latin typeface="Arial"/>
                <a:cs typeface="Arial"/>
              </a:rPr>
              <a:t>value is </a:t>
            </a:r>
            <a:r>
              <a:rPr sz="2400" spc="-5" dirty="0">
                <a:latin typeface="Arial"/>
                <a:cs typeface="Arial"/>
              </a:rPr>
              <a:t>1, and if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5" dirty="0">
                <a:latin typeface="Arial"/>
                <a:cs typeface="Arial"/>
              </a:rPr>
              <a:t>the output is 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NOT gate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sometimes </a:t>
            </a:r>
            <a:r>
              <a:rPr sz="2400" spc="-5" dirty="0">
                <a:latin typeface="Arial"/>
                <a:cs typeface="Arial"/>
              </a:rPr>
              <a:t>referred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inverter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because it inverts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input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40" y="23863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3672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168" y="4684383"/>
            <a:ext cx="8309662" cy="197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Conversion to POS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41475"/>
            <a:ext cx="8534400" cy="44545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Expand </a:t>
            </a:r>
            <a:r>
              <a:rPr lang="en-US" altLang="zh-CN" sz="2800" dirty="0" err="1" smtClean="0"/>
              <a:t>noncanonical</a:t>
            </a:r>
            <a:r>
              <a:rPr lang="en-US" altLang="zh-CN" sz="2800" dirty="0" smtClean="0"/>
              <a:t> terms by adding 0 in terms of missing variables (</a:t>
            </a:r>
            <a:r>
              <a:rPr lang="en-US" altLang="zh-CN" sz="2800" i="1" dirty="0" smtClean="0"/>
              <a:t>e.g.</a:t>
            </a:r>
            <a:r>
              <a:rPr lang="en-US" altLang="zh-CN" sz="2800" dirty="0" smtClean="0"/>
              <a:t>, xx’ = 0) and using the distributive law</a:t>
            </a:r>
          </a:p>
          <a:p>
            <a:pPr eaLnBrk="1" hangingPunct="1"/>
            <a:r>
              <a:rPr lang="en-US" altLang="zh-CN" sz="2800" dirty="0" smtClean="0"/>
              <a:t>Remove duplicate </a:t>
            </a:r>
            <a:r>
              <a:rPr lang="en-US" altLang="zh-CN" sz="2800" dirty="0" err="1" smtClean="0"/>
              <a:t>maxterms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   = 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)•(</a:t>
            </a:r>
            <a:r>
              <a:rPr lang="en-US" altLang="zh-CN" sz="2800" dirty="0" err="1" smtClean="0"/>
              <a:t>b’+c</a:t>
            </a:r>
            <a:r>
              <a:rPr lang="en-US" altLang="zh-CN" sz="2800" dirty="0" smtClean="0"/>
              <a:t>’)•(</a:t>
            </a:r>
            <a:r>
              <a:rPr lang="en-US" altLang="zh-CN" sz="2800" dirty="0" err="1" smtClean="0"/>
              <a:t>a’+c</a:t>
            </a:r>
            <a:r>
              <a:rPr lang="en-US" altLang="zh-CN" sz="2800" dirty="0" smtClean="0"/>
              <a:t>’)</a:t>
            </a:r>
            <a:br>
              <a:rPr lang="en-US" altLang="zh-CN" sz="2800" dirty="0" smtClean="0"/>
            </a:br>
            <a:r>
              <a:rPr lang="en-US" altLang="zh-CN" sz="2800" dirty="0" smtClean="0"/>
              <a:t>		 = 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)•(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aa’</a:t>
            </a:r>
            <a:r>
              <a:rPr lang="en-US" altLang="zh-CN" sz="2800" dirty="0" err="1" smtClean="0"/>
              <a:t>+b’+c</a:t>
            </a:r>
            <a:r>
              <a:rPr lang="en-US" altLang="zh-CN" sz="2800" dirty="0" smtClean="0"/>
              <a:t>’)•(</a:t>
            </a:r>
            <a:r>
              <a:rPr lang="en-US" altLang="zh-CN" sz="2800" dirty="0" err="1" smtClean="0"/>
              <a:t>a’+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bb’</a:t>
            </a:r>
            <a:r>
              <a:rPr lang="en-US" altLang="zh-CN" sz="2800" dirty="0" err="1" smtClean="0"/>
              <a:t>+c</a:t>
            </a:r>
            <a:r>
              <a:rPr lang="en-US" altLang="zh-CN" sz="2800" dirty="0" smtClean="0"/>
              <a:t>’)</a:t>
            </a:r>
            <a:br>
              <a:rPr lang="en-US" altLang="zh-CN" sz="2800" dirty="0" smtClean="0"/>
            </a:br>
            <a:r>
              <a:rPr lang="en-US" altLang="zh-CN" sz="2800" dirty="0" smtClean="0"/>
              <a:t>	 	 = 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)•(</a:t>
            </a:r>
            <a:r>
              <a:rPr lang="en-US" altLang="zh-CN" sz="2800" dirty="0" err="1" smtClean="0"/>
              <a:t>a+b’+c</a:t>
            </a:r>
            <a:r>
              <a:rPr lang="en-US" altLang="zh-CN" sz="2800" dirty="0" smtClean="0"/>
              <a:t>’)•</a:t>
            </a:r>
            <a:r>
              <a:rPr lang="en-US" altLang="zh-CN" sz="2800" dirty="0" smtClean="0">
                <a:solidFill>
                  <a:schemeClr val="accent1"/>
                </a:solidFill>
              </a:rPr>
              <a:t>(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a’+b’+c</a:t>
            </a:r>
            <a:r>
              <a:rPr lang="en-US" altLang="zh-CN" sz="2800" dirty="0" smtClean="0">
                <a:solidFill>
                  <a:schemeClr val="accent1"/>
                </a:solidFill>
              </a:rPr>
              <a:t>’)</a:t>
            </a:r>
            <a:r>
              <a:rPr lang="en-US" altLang="zh-CN" sz="2800" dirty="0" smtClean="0"/>
              <a:t>•</a:t>
            </a:r>
            <a:br>
              <a:rPr lang="en-US" altLang="zh-CN" sz="2800" dirty="0" smtClean="0"/>
            </a:br>
            <a:r>
              <a:rPr lang="en-US" altLang="zh-CN" sz="2800" dirty="0" smtClean="0"/>
              <a:t>		    (</a:t>
            </a:r>
            <a:r>
              <a:rPr lang="en-US" altLang="zh-CN" sz="2800" dirty="0" err="1" smtClean="0"/>
              <a:t>a’+b+c</a:t>
            </a:r>
            <a:r>
              <a:rPr lang="en-US" altLang="zh-CN" sz="2800" dirty="0" smtClean="0"/>
              <a:t>’)•</a:t>
            </a:r>
            <a:r>
              <a:rPr lang="en-US" altLang="zh-CN" sz="2800" dirty="0" smtClean="0">
                <a:solidFill>
                  <a:schemeClr val="accent1"/>
                </a:solidFill>
              </a:rPr>
              <a:t>(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a’+b’+c</a:t>
            </a:r>
            <a:r>
              <a:rPr lang="en-US" altLang="zh-CN" sz="2800" dirty="0" smtClean="0">
                <a:solidFill>
                  <a:schemeClr val="accent1"/>
                </a:solidFill>
              </a:rPr>
              <a:t>’)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	 = 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)•(</a:t>
            </a:r>
            <a:r>
              <a:rPr lang="en-US" altLang="zh-CN" sz="2800" dirty="0" err="1" smtClean="0"/>
              <a:t>a+b’+c</a:t>
            </a:r>
            <a:r>
              <a:rPr lang="en-US" altLang="zh-CN" sz="2800" dirty="0" smtClean="0"/>
              <a:t>’)•(</a:t>
            </a:r>
            <a:r>
              <a:rPr lang="en-US" altLang="zh-CN" sz="2800" dirty="0" err="1" smtClean="0"/>
              <a:t>a’+b’+c</a:t>
            </a:r>
            <a:r>
              <a:rPr lang="en-US" altLang="zh-CN" sz="2800" dirty="0" smtClean="0"/>
              <a:t>’)•(</a:t>
            </a:r>
            <a:r>
              <a:rPr lang="en-US" altLang="zh-CN" sz="2800" dirty="0" err="1" smtClean="0"/>
              <a:t>a’+b+c</a:t>
            </a:r>
            <a:r>
              <a:rPr lang="en-US" altLang="zh-CN" sz="2800" dirty="0" smtClean="0"/>
              <a:t>’)</a:t>
            </a:r>
          </a:p>
        </p:txBody>
      </p:sp>
    </p:spTree>
    <p:extLst>
      <p:ext uri="{BB962C8B-B14F-4D97-AF65-F5344CB8AC3E}">
        <p14:creationId xmlns="" xmlns:p14="http://schemas.microsoft.com/office/powerpoint/2010/main" val="8984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SOP conversion;</a:t>
            </a:r>
          </a:p>
          <a:p>
            <a:pPr>
              <a:buNone/>
            </a:pPr>
            <a:r>
              <a:rPr lang="en-US" dirty="0" smtClean="0"/>
              <a:t>F=A+B’C</a:t>
            </a:r>
          </a:p>
          <a:p>
            <a:pPr>
              <a:buNone/>
            </a:pPr>
            <a:r>
              <a:rPr lang="en-US" dirty="0" smtClean="0"/>
              <a:t>F=A(B+B’)(C+C’)+B’C(A+A’)</a:t>
            </a:r>
          </a:p>
          <a:p>
            <a:pPr>
              <a:buNone/>
            </a:pPr>
            <a:r>
              <a:rPr lang="en-US" dirty="0" smtClean="0"/>
              <a:t>F= (AB+AB’)(C+C’)+ AB’C+A’B’C</a:t>
            </a:r>
          </a:p>
          <a:p>
            <a:pPr>
              <a:buNone/>
            </a:pPr>
            <a:r>
              <a:rPr lang="en-US" dirty="0" smtClean="0"/>
              <a:t>F= ABC + ABC’ + </a:t>
            </a:r>
            <a:r>
              <a:rPr lang="en-US" dirty="0" smtClean="0">
                <a:solidFill>
                  <a:srgbClr val="FF0000"/>
                </a:solidFill>
              </a:rPr>
              <a:t>AB’C</a:t>
            </a:r>
            <a:r>
              <a:rPr lang="en-US" dirty="0" smtClean="0"/>
              <a:t> + AB’C’ + </a:t>
            </a:r>
            <a:r>
              <a:rPr lang="en-US" dirty="0" smtClean="0">
                <a:solidFill>
                  <a:srgbClr val="FF0000"/>
                </a:solidFill>
              </a:rPr>
              <a:t>AB’C</a:t>
            </a:r>
            <a:r>
              <a:rPr lang="en-US" dirty="0" smtClean="0"/>
              <a:t>+A’B’C</a:t>
            </a:r>
          </a:p>
          <a:p>
            <a:pPr>
              <a:buNone/>
            </a:pPr>
            <a:r>
              <a:rPr lang="en-US" dirty="0" smtClean="0"/>
              <a:t>F= ABC + ABC’ + AB’C + AB’C’ +A’B’C</a:t>
            </a:r>
          </a:p>
          <a:p>
            <a:pPr>
              <a:buNone/>
            </a:pPr>
            <a:r>
              <a:rPr lang="en-US" dirty="0" smtClean="0"/>
              <a:t>F = ∑ m(….)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F(A,B,C)=A+B’C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84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POS conversion;</a:t>
            </a:r>
          </a:p>
          <a:p>
            <a:pPr>
              <a:buNone/>
            </a:pPr>
            <a:r>
              <a:rPr lang="en-US" dirty="0" smtClean="0"/>
              <a:t>F=A+B’C  </a:t>
            </a:r>
          </a:p>
          <a:p>
            <a:pPr>
              <a:buNone/>
            </a:pPr>
            <a:r>
              <a:rPr lang="en-US" dirty="0" smtClean="0"/>
              <a:t>F=(A+B’).(A+C)		[ Similar to POS]</a:t>
            </a:r>
          </a:p>
          <a:p>
            <a:pPr>
              <a:buNone/>
            </a:pPr>
            <a:r>
              <a:rPr lang="en-US" dirty="0" smtClean="0"/>
              <a:t>F = (A+B’+C.C’).(A+B.B’+C)</a:t>
            </a:r>
          </a:p>
          <a:p>
            <a:pPr>
              <a:buNone/>
            </a:pPr>
            <a:r>
              <a:rPr lang="en-US" dirty="0" smtClean="0"/>
              <a:t>F= </a:t>
            </a:r>
            <a:r>
              <a:rPr lang="en-US" dirty="0" smtClean="0">
                <a:solidFill>
                  <a:srgbClr val="FF0000"/>
                </a:solidFill>
              </a:rPr>
              <a:t>(A+B’+C)</a:t>
            </a:r>
            <a:r>
              <a:rPr lang="en-US" dirty="0" smtClean="0"/>
              <a:t>.(A+B’+C’).(A+B+C).</a:t>
            </a:r>
            <a:r>
              <a:rPr lang="en-US" dirty="0" smtClean="0">
                <a:solidFill>
                  <a:srgbClr val="FF0000"/>
                </a:solidFill>
              </a:rPr>
              <a:t>(A+B’+C)</a:t>
            </a:r>
          </a:p>
          <a:p>
            <a:pPr>
              <a:buNone/>
            </a:pPr>
            <a:r>
              <a:rPr lang="en-US" dirty="0" smtClean="0"/>
              <a:t>F= </a:t>
            </a:r>
            <a:r>
              <a:rPr lang="en-US" dirty="0" smtClean="0">
                <a:solidFill>
                  <a:srgbClr val="FF0000"/>
                </a:solidFill>
              </a:rPr>
              <a:t>(A+B’+C)</a:t>
            </a:r>
            <a:r>
              <a:rPr lang="en-US" dirty="0" smtClean="0"/>
              <a:t>.(A+B’+C’).(A+B+C)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F = ∏ M(...)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F(A,B,C)=A+B’C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84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AND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5420"/>
            <a:ext cx="8023225" cy="248285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AND gate </a:t>
            </a:r>
            <a:r>
              <a:rPr sz="3200" dirty="0">
                <a:latin typeface="Arial"/>
                <a:cs typeface="Arial"/>
              </a:rPr>
              <a:t>accepts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signals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 values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AND gate are  </a:t>
            </a:r>
            <a:r>
              <a:rPr sz="3200" dirty="0">
                <a:latin typeface="Arial"/>
                <a:cs typeface="Arial"/>
              </a:rPr>
              <a:t>both 1,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1; </a:t>
            </a:r>
            <a:r>
              <a:rPr sz="3200" spc="-5" dirty="0">
                <a:latin typeface="Arial"/>
                <a:cs typeface="Arial"/>
              </a:rPr>
              <a:t>otherwise, the 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3886200"/>
            <a:ext cx="78486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276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</a:t>
            </a:r>
            <a:r>
              <a:rPr spc="-85" dirty="0"/>
              <a:t> </a:t>
            </a:r>
            <a:r>
              <a:rPr spc="-1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8070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 </a:t>
            </a:r>
            <a:r>
              <a:rPr sz="3200" spc="-5" dirty="0">
                <a:latin typeface="Arial"/>
                <a:cs typeface="Arial"/>
              </a:rPr>
              <a:t>values </a:t>
            </a:r>
            <a:r>
              <a:rPr sz="3200" dirty="0">
                <a:latin typeface="Arial"/>
                <a:cs typeface="Arial"/>
              </a:rPr>
              <a:t>are both 0,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value is </a:t>
            </a:r>
            <a:r>
              <a:rPr sz="3200" dirty="0">
                <a:latin typeface="Arial"/>
                <a:cs typeface="Arial"/>
              </a:rPr>
              <a:t>0; </a:t>
            </a:r>
            <a:r>
              <a:rPr sz="3200" spc="-5" dirty="0">
                <a:latin typeface="Arial"/>
                <a:cs typeface="Arial"/>
              </a:rPr>
              <a:t>otherwise, the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175" y="3682439"/>
            <a:ext cx="8253648" cy="254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6400"/>
            <a:ext cx="71373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NAND and NOR</a:t>
            </a:r>
            <a:r>
              <a:rPr spc="-114" dirty="0"/>
              <a:t> </a:t>
            </a:r>
            <a:r>
              <a:rPr spc="-5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80820"/>
            <a:ext cx="8016875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NAND </a:t>
            </a:r>
            <a:r>
              <a:rPr sz="2800" spc="-5" dirty="0">
                <a:latin typeface="Arial"/>
                <a:cs typeface="Arial"/>
              </a:rPr>
              <a:t>and NOR gates are essentially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opposite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and OR gates,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respectively.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also called universal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gates.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100" y="3242126"/>
            <a:ext cx="7801598" cy="156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118" y="4944549"/>
            <a:ext cx="7877762" cy="1615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XOR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1651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XOR,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i="1" dirty="0">
                <a:latin typeface="Arial"/>
                <a:cs typeface="Arial"/>
              </a:rPr>
              <a:t>exclusive </a:t>
            </a:r>
            <a:r>
              <a:rPr sz="3200" dirty="0">
                <a:latin typeface="Arial"/>
                <a:cs typeface="Arial"/>
              </a:rPr>
              <a:t>OR, gate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ts val="3350"/>
              </a:lnSpc>
              <a:spcBef>
                <a:spcPts val="117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XOR gate produces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5" dirty="0">
                <a:latin typeface="Arial"/>
                <a:cs typeface="Arial"/>
              </a:rPr>
              <a:t>two inputs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the same,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 1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710" y="3505200"/>
            <a:ext cx="8248579" cy="2437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smtClean="0"/>
              <a:t>X</a:t>
            </a:r>
            <a:r>
              <a:rPr lang="en-US" spc="-10" dirty="0" smtClean="0"/>
              <a:t>N</a:t>
            </a:r>
            <a:r>
              <a:rPr spc="-10" smtClean="0"/>
              <a:t>OR</a:t>
            </a:r>
            <a:r>
              <a:rPr spc="-100" smtClean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168507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smtClean="0">
                <a:latin typeface="Arial"/>
                <a:cs typeface="Arial"/>
              </a:rPr>
              <a:t>X</a:t>
            </a:r>
            <a:r>
              <a:rPr lang="en-US" sz="3200" spc="-5" dirty="0" smtClean="0">
                <a:latin typeface="Arial"/>
                <a:cs typeface="Arial"/>
              </a:rPr>
              <a:t>N</a:t>
            </a:r>
            <a:r>
              <a:rPr sz="3200" spc="-5" smtClean="0">
                <a:latin typeface="Arial"/>
                <a:cs typeface="Arial"/>
              </a:rPr>
              <a:t>OR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i="1">
                <a:latin typeface="Arial"/>
                <a:cs typeface="Arial"/>
              </a:rPr>
              <a:t>exclusive </a:t>
            </a:r>
            <a:r>
              <a:rPr lang="en-US" sz="3200" i="1" dirty="0" smtClean="0">
                <a:latin typeface="Arial"/>
                <a:cs typeface="Arial"/>
              </a:rPr>
              <a:t>N</a:t>
            </a:r>
            <a:r>
              <a:rPr sz="3200" smtClean="0">
                <a:latin typeface="Arial"/>
                <a:cs typeface="Arial"/>
              </a:rPr>
              <a:t>OR</a:t>
            </a:r>
            <a:r>
              <a:rPr sz="3200" dirty="0">
                <a:latin typeface="Arial"/>
                <a:cs typeface="Arial"/>
              </a:rPr>
              <a:t>, gate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ts val="3350"/>
              </a:lnSpc>
              <a:spcBef>
                <a:spcPts val="117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0">
                <a:latin typeface="Arial"/>
                <a:cs typeface="Arial"/>
              </a:rPr>
              <a:t>An </a:t>
            </a:r>
            <a:r>
              <a:rPr sz="2800" spc="-5" smtClean="0">
                <a:latin typeface="Arial"/>
                <a:cs typeface="Arial"/>
              </a:rPr>
              <a:t>X</a:t>
            </a:r>
            <a:r>
              <a:rPr lang="en-US" sz="2800" spc="-5" dirty="0" smtClean="0">
                <a:latin typeface="Arial"/>
                <a:cs typeface="Arial"/>
              </a:rPr>
              <a:t>N</a:t>
            </a:r>
            <a:r>
              <a:rPr sz="2800" spc="-5" smtClean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gate produces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5" dirty="0">
                <a:latin typeface="Arial"/>
                <a:cs typeface="Arial"/>
              </a:rPr>
              <a:t>two inputs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>
                <a:latin typeface="Arial"/>
                <a:cs typeface="Arial"/>
              </a:rPr>
              <a:t>the </a:t>
            </a:r>
            <a:r>
              <a:rPr lang="en-US" sz="2800" dirty="0" smtClean="0">
                <a:latin typeface="Arial"/>
                <a:cs typeface="Arial"/>
              </a:rPr>
              <a:t>different</a:t>
            </a:r>
            <a:r>
              <a:rPr sz="2800" smtClean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 1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7" y="3505200"/>
            <a:ext cx="8265493" cy="2444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06400"/>
            <a:ext cx="5486400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Boolean Algebra</a:t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306750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Mathematical system, formulate logic with symbols.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Mathematics of digital system.</a:t>
            </a:r>
          </a:p>
          <a:p>
            <a:pPr marL="355600" indent="-342900">
              <a:spcBef>
                <a:spcPts val="13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cs typeface="Arial" pitchFamily="34" charset="0"/>
              </a:rPr>
              <a:t>Algebraic</a:t>
            </a:r>
            <a:r>
              <a:rPr lang="en-US" sz="3200" spc="-114" dirty="0" smtClean="0">
                <a:cs typeface="Arial" pitchFamily="34" charset="0"/>
              </a:rPr>
              <a:t> </a:t>
            </a:r>
            <a:r>
              <a:rPr lang="en-US" sz="3200" dirty="0" smtClean="0">
                <a:cs typeface="Arial" pitchFamily="34" charset="0"/>
              </a:rPr>
              <a:t>Manipulation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 bwMode="auto">
          <a:xfrm>
            <a:off x="609600" y="3962400"/>
            <a:ext cx="5562600" cy="465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Function</a:t>
            </a: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-1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000" b="0" i="0" u="none" strike="noStrike" kern="120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5800" y="4724400"/>
            <a:ext cx="7764145" cy="25750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Expression using binary operators.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Bracket, NOT, AND, OR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Arial"/>
                <a:cs typeface="Arial"/>
              </a:rPr>
              <a:t>Eg; F =</a:t>
            </a:r>
            <a:r>
              <a:rPr lang="en-US" sz="3200" spc="-5" dirty="0" err="1" smtClean="0">
                <a:latin typeface="Arial"/>
                <a:cs typeface="Arial"/>
              </a:rPr>
              <a:t>x.y’.z</a:t>
            </a:r>
            <a:endParaRPr lang="en-US" sz="32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5163</TotalTime>
  <Words>1218</Words>
  <Application>Microsoft Office PowerPoint</Application>
  <PresentationFormat>On-screen Show (4:3)</PresentationFormat>
  <Paragraphs>325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What are Gates?</vt:lpstr>
      <vt:lpstr>LOGIC GATES</vt:lpstr>
      <vt:lpstr>NOT Gate</vt:lpstr>
      <vt:lpstr>AND Gate</vt:lpstr>
      <vt:lpstr>OR Gate</vt:lpstr>
      <vt:lpstr>NAND and NOR Gates</vt:lpstr>
      <vt:lpstr>XOR Gate</vt:lpstr>
      <vt:lpstr>XNOR Gate</vt:lpstr>
      <vt:lpstr>Boolean Algebra   </vt:lpstr>
      <vt:lpstr>Boolean algebra simplifications using logic gates    </vt:lpstr>
      <vt:lpstr>Theorems   </vt:lpstr>
      <vt:lpstr>Theorems   </vt:lpstr>
      <vt:lpstr>Theorems   </vt:lpstr>
      <vt:lpstr>Gate Implementation     </vt:lpstr>
      <vt:lpstr>Simplification of Boolean Functions   </vt:lpstr>
      <vt:lpstr> Find the complement of F = x+y’z. Also prove F.F’= 0 and F+F’= 1.  Implement F = xy+x’y’+yz’       </vt:lpstr>
      <vt:lpstr>   </vt:lpstr>
      <vt:lpstr> Find the complement of F = x+y’z. Also prove F.F’= 0 and F+F’= 1.  F’ = (x+y’z)’ = x’.(y’.z)’ = x’.(y+z’) = x’y+x’z’  To prove: F.F’=0 LHS.    (X+y’z). (x’y+x’z’ )   To prove: F+F’=1  LHS.   X+y’z+x’y+x’z’      = x+x’y+y’z+x’z’    = X+y+y’z+x’z’    = x+x’z’+y+y’z    = A+ 1    =1 F+F’ = [(F+F’)’]’  = [(F’.F)]’ = [0]’ = 1         </vt:lpstr>
      <vt:lpstr>Canonical and Standard Forms</vt:lpstr>
      <vt:lpstr>Definitions</vt:lpstr>
      <vt:lpstr>Minterm</vt:lpstr>
      <vt:lpstr>Maxterm</vt:lpstr>
      <vt:lpstr>Truth Table notation for Minterms and Maxterms</vt:lpstr>
      <vt:lpstr>Canonical Forms</vt:lpstr>
      <vt:lpstr>Canonical Forms (cont.)</vt:lpstr>
      <vt:lpstr>Example</vt:lpstr>
      <vt:lpstr>Shorthand: ∑ and ∏</vt:lpstr>
      <vt:lpstr>Conversion Between Canonical Forms</vt:lpstr>
      <vt:lpstr>Conversion to SOP</vt:lpstr>
      <vt:lpstr>Conversion to POS</vt:lpstr>
      <vt:lpstr>F(A,B,C)=A+B’C</vt:lpstr>
      <vt:lpstr>F(A,B,C)=A+B’C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355</cp:revision>
  <dcterms:created xsi:type="dcterms:W3CDTF">2009-09-24T20:16:06Z</dcterms:created>
  <dcterms:modified xsi:type="dcterms:W3CDTF">2020-07-24T14:27:49Z</dcterms:modified>
</cp:coreProperties>
</file>