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9"/>
  </p:notesMasterIdLst>
  <p:handoutMasterIdLst>
    <p:handoutMasterId r:id="rId40"/>
  </p:handoutMasterIdLst>
  <p:sldIdLst>
    <p:sldId id="346" r:id="rId2"/>
    <p:sldId id="353" r:id="rId3"/>
    <p:sldId id="355" r:id="rId4"/>
    <p:sldId id="354" r:id="rId5"/>
    <p:sldId id="357" r:id="rId6"/>
    <p:sldId id="356" r:id="rId7"/>
    <p:sldId id="359" r:id="rId8"/>
    <p:sldId id="358" r:id="rId9"/>
    <p:sldId id="360" r:id="rId10"/>
    <p:sldId id="362" r:id="rId11"/>
    <p:sldId id="361" r:id="rId12"/>
    <p:sldId id="364" r:id="rId13"/>
    <p:sldId id="363" r:id="rId14"/>
    <p:sldId id="366" r:id="rId15"/>
    <p:sldId id="365" r:id="rId16"/>
    <p:sldId id="367" r:id="rId17"/>
    <p:sldId id="368" r:id="rId18"/>
    <p:sldId id="369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8" r:id="rId32"/>
    <p:sldId id="370" r:id="rId33"/>
    <p:sldId id="383" r:id="rId34"/>
    <p:sldId id="384" r:id="rId35"/>
    <p:sldId id="385" r:id="rId36"/>
    <p:sldId id="387" r:id="rId37"/>
    <p:sldId id="38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4088E-D995-056D-FF0D-75CE7BB72909}" v="4" dt="2020-08-08T12:16:33.0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249" autoAdjust="0"/>
  </p:normalViewPr>
  <p:slideViewPr>
    <p:cSldViewPr>
      <p:cViewPr>
        <p:scale>
          <a:sx n="79" d="100"/>
          <a:sy n="79" d="100"/>
        </p:scale>
        <p:origin x="-106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Bhandari" userId="S::samir.bhandari@tcmit.edu.np::960dcbef-feff-4a0b-8f2c-19867975b733" providerId="AD" clId="Web-{FCD4088E-D995-056D-FF0D-75CE7BB72909}"/>
    <pc:docChg chg="modSld">
      <pc:chgData name="Samir Bhandari" userId="S::samir.bhandari@tcmit.edu.np::960dcbef-feff-4a0b-8f2c-19867975b733" providerId="AD" clId="Web-{FCD4088E-D995-056D-FF0D-75CE7BB72909}" dt="2020-08-08T12:16:33.024" v="3"/>
      <pc:docMkLst>
        <pc:docMk/>
      </pc:docMkLst>
      <pc:sldChg chg="delSp modSp">
        <pc:chgData name="Samir Bhandari" userId="S::samir.bhandari@tcmit.edu.np::960dcbef-feff-4a0b-8f2c-19867975b733" providerId="AD" clId="Web-{FCD4088E-D995-056D-FF0D-75CE7BB72909}" dt="2020-08-08T12:16:33.024" v="3"/>
        <pc:sldMkLst>
          <pc:docMk/>
          <pc:sldMk cId="0" sldId="382"/>
        </pc:sldMkLst>
        <pc:spChg chg="del mod">
          <ac:chgData name="Samir Bhandari" userId="S::samir.bhandari@tcmit.edu.np::960dcbef-feff-4a0b-8f2c-19867975b733" providerId="AD" clId="Web-{FCD4088E-D995-056D-FF0D-75CE7BB72909}" dt="2020-08-08T12:16:33.024" v="3"/>
          <ac:spMkLst>
            <pc:docMk/>
            <pc:sldMk cId="0" sldId="382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0F22554-226E-4AA4-ABAB-50BF04A25707}" type="datetimeFigureOut">
              <a:rPr lang="en-US"/>
              <a:pPr>
                <a:defRPr/>
              </a:pPr>
              <a:t>8/8/2020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24B66E-3F17-44DA-8A74-381DC518CD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6173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76D4C77-DCDA-4383-A59B-DF6FE4D0FE51}" type="datetimeFigureOut">
              <a:rPr lang="en-US"/>
              <a:pPr>
                <a:defRPr/>
              </a:pPr>
              <a:t>8/8/2020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AE0FFE-3364-4E2A-8673-BD1BE1B8C6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957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F5CED-5945-48A8-BBC5-8C5A1B69D4D8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7B7B8-66FD-40B9-AAE5-1267EA9CDE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12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6C5BB-CEF5-4A6D-8BFA-1AD23D941A04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42E32-B3FA-40A8-8AE9-8AB7F369D4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1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BFD2-BB8D-4EED-AEA8-C3CCAD8DB6FA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E62C8-3344-406C-8E88-1D92D42427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74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008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8704263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825" y="3813175"/>
            <a:ext cx="8704263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35DA2-9D2D-4625-9E2C-A4023AF630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C5D1B-EEAB-4F4B-9A87-E9D2258CF68F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3F653-CCC0-48E7-856E-A847FC205D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4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F3007-95AA-4B4C-B8B5-0E7D32D9A4B4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09B17-5B66-4AF5-BE92-22C865931E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2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0BBB-0766-4942-BFE2-C497FC13EA1B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1917-BB2C-4D54-A957-EA6615435A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4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934FE-ED4E-438F-B76C-DE6F30EC3C04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7A021-D738-4E7C-8ED9-F013C5B059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1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666A-8296-4427-846B-AA4542FCA48F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6519C-6693-47B3-9163-61E76B53F0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25DA-C330-41E3-975E-175958E1744C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0070-AE66-4873-8FFC-F610DBB640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5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DF362-4A59-41A0-8FBC-F00C7756F1D5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3C6B5-3FB8-457A-A340-31B8CF2278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7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C5EE2-EE6B-4830-94D7-D762D7371144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07F5E-CF66-46E9-91B8-9F231B24B2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8498B9D8-18ED-4747-8B54-D173B54FB777}" type="datetime1">
              <a:rPr lang="en-US" smtClean="0"/>
              <a:pPr>
                <a:defRPr/>
              </a:pPr>
              <a:t>8/8/2020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GB"/>
              <a:t>Er. Anupa Dhungel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79ABAF3-6F8E-4076-9130-6C66F07E06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3" r:id="rId2"/>
    <p:sldLayoutId id="2147483942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43" r:id="rId9"/>
    <p:sldLayoutId id="2147483939" r:id="rId10"/>
    <p:sldLayoutId id="2147483940" r:id="rId11"/>
    <p:sldLayoutId id="214748394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30992" y="1124744"/>
            <a:ext cx="8064896" cy="1224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4400" spc="0" baseline="2980" dirty="0">
                <a:latin typeface="Book Antiqua"/>
                <a:cs typeface="Book Antiqua"/>
              </a:rPr>
              <a:t>Universality</a:t>
            </a:r>
            <a:r>
              <a:rPr lang="en-US" sz="3200" spc="0" dirty="0">
                <a:latin typeface="Book Antiqua"/>
                <a:cs typeface="Book Antiqua"/>
              </a:rPr>
              <a:t> of </a:t>
            </a:r>
          </a:p>
          <a:p>
            <a:pPr marL="12700" algn="ctr">
              <a:lnSpc>
                <a:spcPts val="3800"/>
              </a:lnSpc>
              <a:spcBef>
                <a:spcPts val="190"/>
              </a:spcBef>
            </a:pPr>
            <a:r>
              <a:rPr lang="en-US" sz="3200" spc="0" dirty="0">
                <a:latin typeface="Book Antiqua"/>
                <a:cs typeface="Book Antiqua"/>
              </a:rPr>
              <a:t>NAND &amp; NOR Gates</a:t>
            </a:r>
            <a:endParaRPr sz="32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447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[not gate]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F = A’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193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[Nor gate]</a:t>
            </a:r>
          </a:p>
          <a:p>
            <a:endParaRPr lang="en-US" dirty="0"/>
          </a:p>
          <a:p>
            <a:r>
              <a:rPr lang="en-US" dirty="0"/>
              <a:t>F (A,A)= (A+A)’</a:t>
            </a:r>
          </a:p>
          <a:p>
            <a:r>
              <a:rPr lang="en-US" dirty="0">
                <a:solidFill>
                  <a:srgbClr val="FF0000"/>
                </a:solidFill>
              </a:rPr>
              <a:t>F = A’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NOR</a:t>
            </a:r>
          </a:p>
        </p:txBody>
      </p:sp>
      <p:grpSp>
        <p:nvGrpSpPr>
          <p:cNvPr id="11" name="object 10"/>
          <p:cNvGrpSpPr/>
          <p:nvPr/>
        </p:nvGrpSpPr>
        <p:grpSpPr>
          <a:xfrm>
            <a:off x="2286000" y="3276600"/>
            <a:ext cx="4556760" cy="914400"/>
            <a:chOff x="1066800" y="5029200"/>
            <a:chExt cx="4556760" cy="914400"/>
          </a:xfrm>
        </p:grpSpPr>
        <p:sp>
          <p:nvSpPr>
            <p:cNvPr id="12" name="object 11"/>
            <p:cNvSpPr/>
            <p:nvPr/>
          </p:nvSpPr>
          <p:spPr>
            <a:xfrm>
              <a:off x="2971800" y="5029200"/>
              <a:ext cx="2651760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/>
            <p:cNvSpPr/>
            <p:nvPr/>
          </p:nvSpPr>
          <p:spPr>
            <a:xfrm>
              <a:off x="1066800" y="5105400"/>
              <a:ext cx="1950720" cy="8122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9"/>
          <p:cNvSpPr txBox="1"/>
          <p:nvPr/>
        </p:nvSpPr>
        <p:spPr>
          <a:xfrm>
            <a:off x="584200" y="1828800"/>
            <a:ext cx="833120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155" marR="2029460" indent="-339090">
              <a:lnSpc>
                <a:spcPct val="110000"/>
              </a:lnSpc>
              <a:spcBef>
                <a:spcPts val="75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made by joining </a:t>
            </a:r>
            <a:r>
              <a:rPr sz="2400">
                <a:latin typeface="Arial"/>
                <a:cs typeface="Arial"/>
              </a:rPr>
              <a:t>the</a:t>
            </a:r>
            <a:r>
              <a:rPr sz="2400" spc="-7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inputs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a </a:t>
            </a:r>
            <a:r>
              <a:rPr sz="2400">
                <a:latin typeface="Arial"/>
                <a:cs typeface="Arial"/>
              </a:rPr>
              <a:t>NOR</a:t>
            </a:r>
            <a:r>
              <a:rPr lang="en-US" sz="2400" spc="-35" dirty="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gate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2590800" y="43434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NOR Gate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9"/>
          <p:cNvSpPr txBox="1"/>
          <p:nvPr/>
        </p:nvSpPr>
        <p:spPr>
          <a:xfrm>
            <a:off x="4648200" y="43434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NOT using NOR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[Or gate]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F = A+B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3349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[NOR gate]</a:t>
            </a:r>
          </a:p>
          <a:p>
            <a:endParaRPr lang="en-US" dirty="0"/>
          </a:p>
          <a:p>
            <a:r>
              <a:rPr lang="en-US" dirty="0"/>
              <a:t>F = (A+B)’</a:t>
            </a:r>
          </a:p>
          <a:p>
            <a:r>
              <a:rPr lang="en-US" dirty="0"/>
              <a:t>F = [(A+B)’]’</a:t>
            </a:r>
          </a:p>
          <a:p>
            <a:r>
              <a:rPr lang="en-US" dirty="0">
                <a:solidFill>
                  <a:srgbClr val="FF0000"/>
                </a:solidFill>
              </a:rPr>
              <a:t>F = (A+B)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NOR</a:t>
            </a:r>
          </a:p>
        </p:txBody>
      </p:sp>
      <p:sp>
        <p:nvSpPr>
          <p:cNvPr id="11" name="object 4"/>
          <p:cNvSpPr/>
          <p:nvPr/>
        </p:nvSpPr>
        <p:spPr>
          <a:xfrm>
            <a:off x="2667000" y="2971800"/>
            <a:ext cx="36576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/>
          <p:nvPr/>
        </p:nvSpPr>
        <p:spPr>
          <a:xfrm>
            <a:off x="535940" y="1701749"/>
            <a:ext cx="7734300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ts val="2875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gate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simply </a:t>
            </a:r>
            <a:r>
              <a:rPr sz="2400" dirty="0">
                <a:latin typeface="Arial"/>
                <a:cs typeface="Arial"/>
              </a:rPr>
              <a:t>a NOR gate </a:t>
            </a:r>
            <a:r>
              <a:rPr sz="2400" spc="-5" dirty="0">
                <a:latin typeface="Arial"/>
                <a:cs typeface="Arial"/>
              </a:rPr>
              <a:t>followed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another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875"/>
              </a:lnSpc>
            </a:pPr>
            <a:r>
              <a:rPr sz="2400" spc="-5" dirty="0">
                <a:latin typeface="Arial"/>
                <a:cs typeface="Arial"/>
              </a:rPr>
              <a:t>NOR gate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3626486" y="4114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OR using NOR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43840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[AND gate]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F = A.B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2514600"/>
            <a:ext cx="2334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[NOR gate]</a:t>
            </a:r>
          </a:p>
          <a:p>
            <a:endParaRPr lang="en-US" dirty="0"/>
          </a:p>
          <a:p>
            <a:r>
              <a:rPr lang="en-US" dirty="0"/>
              <a:t>F(A,B) = (A+B)’</a:t>
            </a:r>
          </a:p>
          <a:p>
            <a:r>
              <a:rPr lang="en-US" dirty="0"/>
              <a:t>F = A’.B’</a:t>
            </a:r>
          </a:p>
          <a:p>
            <a:endParaRPr lang="en-US" dirty="0"/>
          </a:p>
          <a:p>
            <a:r>
              <a:rPr lang="en-US" dirty="0"/>
              <a:t>F(A’,B’) = (A’+B’)’</a:t>
            </a:r>
          </a:p>
          <a:p>
            <a:r>
              <a:rPr lang="en-US" dirty="0">
                <a:solidFill>
                  <a:srgbClr val="FF0000"/>
                </a:solidFill>
              </a:rPr>
              <a:t>F = A.B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NOR</a:t>
            </a:r>
          </a:p>
        </p:txBody>
      </p:sp>
      <p:sp>
        <p:nvSpPr>
          <p:cNvPr id="21" name="object 9"/>
          <p:cNvSpPr txBox="1"/>
          <p:nvPr/>
        </p:nvSpPr>
        <p:spPr>
          <a:xfrm>
            <a:off x="3505200" y="4876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AND using NOR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9"/>
          <p:cNvSpPr/>
          <p:nvPr/>
        </p:nvSpPr>
        <p:spPr>
          <a:xfrm>
            <a:off x="2590800" y="2895600"/>
            <a:ext cx="3810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  <p:sp>
        <p:nvSpPr>
          <p:cNvPr id="9" name="object 11"/>
          <p:cNvSpPr txBox="1"/>
          <p:nvPr/>
        </p:nvSpPr>
        <p:spPr>
          <a:xfrm>
            <a:off x="688340" y="2004186"/>
            <a:ext cx="7046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400" spc="-10" dirty="0">
                <a:latin typeface="Arial"/>
                <a:cs typeface="Arial"/>
              </a:rPr>
              <a:t>A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gate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made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by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inverting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inputs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to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  </a:t>
            </a:r>
            <a:r>
              <a:rPr sz="2400" spc="-85" dirty="0">
                <a:latin typeface="Arial"/>
                <a:cs typeface="Arial"/>
              </a:rPr>
              <a:t>NOR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gate.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2819400"/>
            <a:ext cx="38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441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3657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=(A’+B’)’</a:t>
            </a:r>
          </a:p>
          <a:p>
            <a:r>
              <a:rPr lang="en-US" dirty="0">
                <a:solidFill>
                  <a:srgbClr val="FF0000"/>
                </a:solidFill>
              </a:rPr>
              <a:t>Q = A.B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NOR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NAND using  NOR</a:t>
            </a:r>
          </a:p>
        </p:txBody>
      </p:sp>
      <p:pic>
        <p:nvPicPr>
          <p:cNvPr id="11" name="Picture 10" descr="asdasdas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824480"/>
            <a:ext cx="5355829" cy="2576324"/>
          </a:xfrm>
          <a:prstGeom prst="rect">
            <a:avLst/>
          </a:prstGeom>
        </p:spPr>
      </p:pic>
      <p:sp>
        <p:nvSpPr>
          <p:cNvPr id="12" name="object 9"/>
          <p:cNvSpPr txBox="1"/>
          <p:nvPr/>
        </p:nvSpPr>
        <p:spPr>
          <a:xfrm>
            <a:off x="3702686" y="556768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NAND using NOR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550875" y="1752600"/>
            <a:ext cx="7400290" cy="1179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7495" marR="5080" indent="-265430">
              <a:lnSpc>
                <a:spcPct val="100499"/>
              </a:lnSpc>
              <a:spcBef>
                <a:spcPts val="80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A </a:t>
            </a:r>
            <a:r>
              <a:rPr sz="2400" spc="-10">
                <a:latin typeface="Arial"/>
                <a:cs typeface="Arial"/>
              </a:rPr>
              <a:t>N</a:t>
            </a:r>
            <a:r>
              <a:rPr lang="en-US" sz="2400" spc="-10" dirty="0">
                <a:latin typeface="Arial"/>
                <a:cs typeface="Arial"/>
              </a:rPr>
              <a:t>AND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gate is simply an </a:t>
            </a:r>
            <a:r>
              <a:rPr sz="2400" spc="-5">
                <a:latin typeface="Arial"/>
                <a:cs typeface="Arial"/>
              </a:rPr>
              <a:t>inverted </a:t>
            </a:r>
            <a:r>
              <a:rPr lang="en-US" sz="2400" dirty="0">
                <a:latin typeface="Arial"/>
                <a:cs typeface="Arial"/>
              </a:rPr>
              <a:t>AND</a:t>
            </a:r>
            <a:r>
              <a:rPr sz="240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gate</a:t>
            </a:r>
            <a:r>
              <a:rPr sz="2800">
                <a:latin typeface="Arial"/>
                <a:cs typeface="Arial"/>
              </a:rPr>
              <a:t>. </a:t>
            </a:r>
            <a:r>
              <a:rPr lang="en-US" sz="2400" dirty="0">
                <a:latin typeface="Arial"/>
                <a:cs typeface="Arial"/>
              </a:rPr>
              <a:t>So, we add NOT gate(using NOR) to AND gate made using NOR gates. 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3440668"/>
            <a:ext cx="883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F= A.B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400" y="396240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(A.B)’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dirty="0"/>
              <a:t>Summary</a:t>
            </a:r>
            <a:endParaRPr lang="en-US" altLang="zh-TW" sz="4000" dirty="0"/>
          </a:p>
        </p:txBody>
      </p:sp>
      <p:pic>
        <p:nvPicPr>
          <p:cNvPr id="8" name="Picture 7" descr="na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0" y="1619638"/>
            <a:ext cx="5886012" cy="4781162"/>
          </a:xfrm>
          <a:prstGeom prst="rect">
            <a:avLst/>
          </a:prstGeom>
        </p:spPr>
      </p:pic>
      <p:pic>
        <p:nvPicPr>
          <p:cNvPr id="9" name="Picture 8" descr="n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14" y="1485447"/>
            <a:ext cx="5523387" cy="50677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9046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 Implementation</a:t>
            </a:r>
          </a:p>
          <a:p>
            <a:endParaRPr lang="en-US" dirty="0"/>
          </a:p>
          <a:p>
            <a:r>
              <a:rPr lang="en-US" dirty="0"/>
              <a:t>1. Draw the logic diagram using basic gates. Assume both forms of wires are available.</a:t>
            </a:r>
          </a:p>
          <a:p>
            <a:r>
              <a:rPr lang="en-US" dirty="0"/>
              <a:t>2. Replace all the the AND gates using AND-invert symbol.</a:t>
            </a:r>
          </a:p>
          <a:p>
            <a:r>
              <a:rPr lang="en-US" dirty="0"/>
              <a:t>3. Replace all the OR gates using invert-OR symbol.</a:t>
            </a:r>
          </a:p>
          <a:p>
            <a:r>
              <a:rPr lang="en-US" dirty="0"/>
              <a:t>4. Cancel all the circles(inverters) in the same line. If any circle is remaining, replace it</a:t>
            </a:r>
          </a:p>
          <a:p>
            <a:r>
              <a:rPr lang="en-US" dirty="0"/>
              <a:t> 	using Inverter of NAND gate.  </a:t>
            </a:r>
          </a:p>
          <a:p>
            <a:r>
              <a:rPr lang="en-US" dirty="0"/>
              <a:t>5. Replace all the remaining gates with AND-invert symbol.</a:t>
            </a:r>
          </a:p>
          <a:p>
            <a:endParaRPr lang="en-US" dirty="0"/>
          </a:p>
        </p:txBody>
      </p:sp>
      <p:pic>
        <p:nvPicPr>
          <p:cNvPr id="1026" name="Picture 2" descr="C:\Users\Lenovo\Desktop\aa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417434"/>
            <a:ext cx="1668462" cy="1423334"/>
          </a:xfrm>
          <a:prstGeom prst="rect">
            <a:avLst/>
          </a:prstGeom>
          <a:noFill/>
        </p:spPr>
      </p:pic>
      <p:pic>
        <p:nvPicPr>
          <p:cNvPr id="1027" name="Picture 3" descr="C:\Users\Lenovo\Desktop\bbb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495800"/>
            <a:ext cx="1695450" cy="111899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5000" y="57912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Invert-OR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6800" y="58028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AND-invert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45720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45720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4724400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(A.B)’  = A’+B’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24200" y="4724400"/>
            <a:ext cx="76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 +B’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339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 Implementation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Implement the Boolean function F = A+(B’+C)(D’+BE’) using NAND gates only.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1</a:t>
            </a:r>
          </a:p>
          <a:p>
            <a:r>
              <a:rPr lang="en-US" dirty="0">
                <a:solidFill>
                  <a:srgbClr val="0070C0"/>
                </a:solidFill>
              </a:rPr>
              <a:t>Draw the logic diagram using basic gates. Assume both forms of wires are available.</a:t>
            </a:r>
          </a:p>
        </p:txBody>
      </p:sp>
      <p:pic>
        <p:nvPicPr>
          <p:cNvPr id="1028" name="Picture 4" descr="C:\Users\Lenovo\Desktop\step 1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480" y="3276599"/>
            <a:ext cx="6470520" cy="35814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44168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4495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B’+C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0461" y="6107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7897" y="59552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D+BE’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5105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(B’+C)(D+BE’)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420266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F=A+(B’+C)(D+BE’)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What are a Universal Gate ? Why NAND and NOR are  known as universal gates?</a:t>
            </a:r>
            <a:endParaRPr lang="en-US" altLang="zh-TW" sz="4000" spc="-150" dirty="0"/>
          </a:p>
        </p:txBody>
      </p:sp>
      <p:sp>
        <p:nvSpPr>
          <p:cNvPr id="23" name="object 15"/>
          <p:cNvSpPr txBox="1"/>
          <p:nvPr/>
        </p:nvSpPr>
        <p:spPr>
          <a:xfrm>
            <a:off x="609600" y="1891423"/>
            <a:ext cx="7706359" cy="19947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495" marR="215900" indent="-265430">
              <a:lnSpc>
                <a:spcPct val="100000"/>
              </a:lnSpc>
              <a:spcBef>
                <a:spcPts val="95"/>
              </a:spcBef>
              <a:buClr>
                <a:srgbClr val="525389"/>
              </a:buClr>
              <a:buSzPct val="80357"/>
              <a:tabLst>
                <a:tab pos="366395" algn="l"/>
                <a:tab pos="367030" algn="l"/>
              </a:tabLst>
            </a:pPr>
            <a:r>
              <a:rPr sz="2400">
                <a:latin typeface="+mj-lt"/>
                <a:cs typeface="Arial"/>
              </a:rPr>
              <a:t>A </a:t>
            </a:r>
            <a:r>
              <a:rPr sz="2400" dirty="0">
                <a:latin typeface="+mj-lt"/>
                <a:cs typeface="Arial"/>
              </a:rPr>
              <a:t>gate which can </a:t>
            </a:r>
            <a:r>
              <a:rPr sz="2400">
                <a:latin typeface="+mj-lt"/>
                <a:cs typeface="Arial"/>
              </a:rPr>
              <a:t>be use</a:t>
            </a:r>
            <a:r>
              <a:rPr lang="en-US" sz="2400" dirty="0">
                <a:latin typeface="+mj-lt"/>
                <a:cs typeface="Arial"/>
              </a:rPr>
              <a:t>d</a:t>
            </a:r>
            <a:r>
              <a:rPr sz="2400">
                <a:latin typeface="+mj-lt"/>
                <a:cs typeface="Arial"/>
              </a:rPr>
              <a:t> </a:t>
            </a:r>
            <a:r>
              <a:rPr sz="2400" dirty="0">
                <a:latin typeface="+mj-lt"/>
                <a:cs typeface="Arial"/>
              </a:rPr>
              <a:t>to create any Logic  gate is called </a:t>
            </a:r>
            <a:r>
              <a:rPr sz="2400">
                <a:latin typeface="+mj-lt"/>
                <a:cs typeface="Arial"/>
              </a:rPr>
              <a:t>Universal Gate</a:t>
            </a:r>
            <a:r>
              <a:rPr lang="en-US" sz="2400" dirty="0">
                <a:latin typeface="+mj-lt"/>
                <a:cs typeface="Arial"/>
              </a:rPr>
              <a:t>.</a:t>
            </a:r>
            <a:endParaRPr sz="240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25389"/>
              </a:buClr>
              <a:buFont typeface="Arial"/>
              <a:buChar char=""/>
            </a:pPr>
            <a:endParaRPr sz="3200">
              <a:latin typeface="+mj-lt"/>
              <a:cs typeface="Arial"/>
            </a:endParaRPr>
          </a:p>
          <a:p>
            <a:pPr marL="277495" marR="5080" indent="-265430">
              <a:lnSpc>
                <a:spcPct val="100000"/>
              </a:lnSpc>
              <a:buClr>
                <a:srgbClr val="525389"/>
              </a:buClr>
              <a:buSzPct val="80357"/>
              <a:tabLst>
                <a:tab pos="278130" algn="l"/>
                <a:tab pos="3014980" algn="l"/>
              </a:tabLst>
            </a:pPr>
            <a:r>
              <a:rPr sz="2400">
                <a:latin typeface="+mj-lt"/>
                <a:cs typeface="Arial"/>
              </a:rPr>
              <a:t>NAND</a:t>
            </a:r>
            <a:r>
              <a:rPr sz="2400" dirty="0">
                <a:latin typeface="+mj-lt"/>
                <a:cs typeface="Arial"/>
              </a:rPr>
              <a:t> </a:t>
            </a:r>
            <a:r>
              <a:rPr sz="2400">
                <a:latin typeface="+mj-lt"/>
                <a:cs typeface="Arial"/>
              </a:rPr>
              <a:t>and NOR</a:t>
            </a:r>
            <a:r>
              <a:rPr lang="en-US" sz="2400" dirty="0">
                <a:latin typeface="+mj-lt"/>
                <a:cs typeface="Arial"/>
              </a:rPr>
              <a:t> </a:t>
            </a:r>
            <a:r>
              <a:rPr sz="2400">
                <a:latin typeface="+mj-lt"/>
                <a:cs typeface="Arial"/>
              </a:rPr>
              <a:t>are </a:t>
            </a:r>
            <a:r>
              <a:rPr sz="2400" dirty="0">
                <a:latin typeface="+mj-lt"/>
                <a:cs typeface="Arial"/>
              </a:rPr>
              <a:t>called Universal Gates  because all the other gates can be created by  using </a:t>
            </a:r>
            <a:r>
              <a:rPr sz="2400">
                <a:latin typeface="+mj-lt"/>
                <a:cs typeface="Arial"/>
              </a:rPr>
              <a:t>these gates</a:t>
            </a:r>
            <a:r>
              <a:rPr lang="en-US" sz="2400" dirty="0">
                <a:latin typeface="+mj-lt"/>
                <a:cs typeface="Arial"/>
              </a:rPr>
              <a:t>.</a:t>
            </a:r>
            <a:endParaRPr sz="240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2</a:t>
            </a:r>
          </a:p>
          <a:p>
            <a:r>
              <a:rPr lang="en-US" dirty="0">
                <a:solidFill>
                  <a:srgbClr val="0070C0"/>
                </a:solidFill>
              </a:rPr>
              <a:t>Replace all the AND gates using AND-invert symbol.</a:t>
            </a:r>
          </a:p>
        </p:txBody>
      </p:sp>
      <p:pic>
        <p:nvPicPr>
          <p:cNvPr id="2050" name="Picture 2" descr="C:\Users\Lenovo\Desktop\step 2 (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399"/>
            <a:ext cx="6172200" cy="341683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3</a:t>
            </a:r>
          </a:p>
          <a:p>
            <a:r>
              <a:rPr lang="en-US" dirty="0">
                <a:solidFill>
                  <a:srgbClr val="0070C0"/>
                </a:solidFill>
              </a:rPr>
              <a:t>Replace all the OR gates using invert-OR symbol.</a:t>
            </a:r>
          </a:p>
        </p:txBody>
      </p:sp>
      <p:pic>
        <p:nvPicPr>
          <p:cNvPr id="2" name="Picture 2" descr="C:\Users\Lenovo\Desktop\step 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1" y="2590800"/>
            <a:ext cx="6177209" cy="320039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4</a:t>
            </a:r>
          </a:p>
          <a:p>
            <a:r>
              <a:rPr lang="en-US" dirty="0">
                <a:solidFill>
                  <a:srgbClr val="0070C0"/>
                </a:solidFill>
              </a:rPr>
              <a:t>Cancel all the circles in the same line. </a:t>
            </a:r>
          </a:p>
        </p:txBody>
      </p:sp>
      <p:pic>
        <p:nvPicPr>
          <p:cNvPr id="4098" name="Picture 2" descr="C:\Users\Lenovo\Desktop\step 4(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76400"/>
            <a:ext cx="4862721" cy="2424607"/>
          </a:xfrm>
          <a:prstGeom prst="rect">
            <a:avLst/>
          </a:prstGeom>
          <a:noFill/>
        </p:spPr>
      </p:pic>
      <p:pic>
        <p:nvPicPr>
          <p:cNvPr id="4099" name="Picture 3" descr="C:\Users\Lenovo\Desktop\step 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343400"/>
            <a:ext cx="4931390" cy="251021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828800" y="1806476"/>
            <a:ext cx="32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B’</a:t>
            </a:r>
          </a:p>
          <a:p>
            <a:r>
              <a:rPr lang="en-US" sz="1200" dirty="0"/>
              <a:t>C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D’</a:t>
            </a:r>
          </a:p>
          <a:p>
            <a:endParaRPr lang="en-US" sz="1200" dirty="0"/>
          </a:p>
          <a:p>
            <a:r>
              <a:rPr lang="en-US" sz="1200" dirty="0"/>
              <a:t>B</a:t>
            </a:r>
          </a:p>
          <a:p>
            <a:r>
              <a:rPr lang="en-US" sz="1200" dirty="0"/>
              <a:t>E’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664" y="4473476"/>
            <a:ext cx="328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B’</a:t>
            </a:r>
          </a:p>
          <a:p>
            <a:r>
              <a:rPr lang="en-US" sz="1200" dirty="0"/>
              <a:t>C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D’</a:t>
            </a:r>
          </a:p>
          <a:p>
            <a:endParaRPr lang="en-US" sz="1200" dirty="0"/>
          </a:p>
          <a:p>
            <a:r>
              <a:rPr lang="en-US" sz="1200" dirty="0"/>
              <a:t>B</a:t>
            </a:r>
          </a:p>
          <a:p>
            <a:r>
              <a:rPr lang="en-US" sz="1200" dirty="0"/>
              <a:t>E’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5</a:t>
            </a:r>
          </a:p>
          <a:p>
            <a:r>
              <a:rPr lang="en-US" dirty="0">
                <a:solidFill>
                  <a:srgbClr val="0070C0"/>
                </a:solidFill>
              </a:rPr>
              <a:t>Replace all the remaining gates with AND-invert gates.</a:t>
            </a:r>
          </a:p>
          <a:p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2057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pic>
        <p:nvPicPr>
          <p:cNvPr id="5125" name="Picture 5" descr="C:\Users\Lenovo\Desktop\step 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2057400"/>
            <a:ext cx="6623329" cy="34490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6</a:t>
            </a:r>
          </a:p>
          <a:p>
            <a:r>
              <a:rPr lang="en-US" dirty="0">
                <a:solidFill>
                  <a:srgbClr val="0070C0"/>
                </a:solidFill>
              </a:rPr>
              <a:t>Simply, replace remaining circles with complementing the input or replace it with an inverter using NAND gate.</a:t>
            </a:r>
          </a:p>
          <a:p>
            <a:r>
              <a:rPr lang="en-US" dirty="0">
                <a:solidFill>
                  <a:srgbClr val="0070C0"/>
                </a:solidFill>
              </a:rPr>
              <a:t>. </a:t>
            </a:r>
          </a:p>
        </p:txBody>
      </p:sp>
      <p:pic>
        <p:nvPicPr>
          <p:cNvPr id="6146" name="Picture 2" descr="C:\Users\Lenovo\Desktop\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720" y="2057400"/>
            <a:ext cx="6590880" cy="34321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2057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Finally, verify the output.</a:t>
            </a:r>
          </a:p>
        </p:txBody>
      </p:sp>
      <p:pic>
        <p:nvPicPr>
          <p:cNvPr id="6146" name="Picture 2" descr="C:\Users\Lenovo\Desktop\step 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720" y="1295400"/>
            <a:ext cx="6590880" cy="343216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2000" y="1295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C’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362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962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5630" y="3810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8956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77000" y="1905000"/>
            <a:ext cx="2454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 = A+(B’+C)(D’+BE’)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53869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Finally, verify the output.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1524000"/>
            <a:ext cx="72293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T1 =  (B.C’)’ = B’+C</a:t>
            </a:r>
          </a:p>
          <a:p>
            <a:r>
              <a:rPr lang="en-US" sz="2800" dirty="0"/>
              <a:t>T2 = (B.E’)’ = B’+E</a:t>
            </a:r>
          </a:p>
          <a:p>
            <a:r>
              <a:rPr lang="en-US" sz="2800" dirty="0"/>
              <a:t>T3 = (D.T2)’ = D’+T2’</a:t>
            </a:r>
          </a:p>
          <a:p>
            <a:r>
              <a:rPr lang="en-US" sz="2800" dirty="0"/>
              <a:t>T4 = (T1.T3)’ = T1’+T3’ = (B’+C)’ + (D’+T2’)’ </a:t>
            </a:r>
          </a:p>
          <a:p>
            <a:r>
              <a:rPr lang="en-US" sz="2800" dirty="0"/>
              <a:t>     = (B’+C)’ + (D’+(B’+E)’)’</a:t>
            </a:r>
          </a:p>
          <a:p>
            <a:r>
              <a:rPr lang="en-US" sz="2800" dirty="0"/>
              <a:t>     = (B’+C)’ + (D’+B.E’)’</a:t>
            </a:r>
          </a:p>
          <a:p>
            <a:r>
              <a:rPr lang="en-US" sz="2800" dirty="0"/>
              <a:t>F = (A’ .T4)’  = A + T4’</a:t>
            </a:r>
          </a:p>
          <a:p>
            <a:r>
              <a:rPr lang="en-US" sz="2800" dirty="0"/>
              <a:t>    = A+[(B’+C)’+(D’+BE’)’]’</a:t>
            </a:r>
          </a:p>
          <a:p>
            <a:r>
              <a:rPr lang="en-US" sz="2800" dirty="0"/>
              <a:t>    = A+(B’+C). (D’+BE’)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Implement the Boolean function F = (A+B’)(CD+E)using NAND gates only.</a:t>
            </a:r>
          </a:p>
          <a:p>
            <a:r>
              <a:rPr lang="en-US" dirty="0"/>
              <a:t> </a:t>
            </a:r>
          </a:p>
        </p:txBody>
      </p:sp>
      <p:pic>
        <p:nvPicPr>
          <p:cNvPr id="2050" name="Picture 2" descr="C:\Users\Lenovo\Desktop\a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6934200" cy="386531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0350" y="2977277"/>
            <a:ext cx="389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28194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A+B’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3962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458366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C.D+E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1800" y="3657600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=(A+B’).(C.D+E)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Implement the Boolean function F = (A+B’)(CD+E)using NAND gates only.</a:t>
            </a:r>
          </a:p>
          <a:p>
            <a:r>
              <a:rPr lang="en-US" dirty="0"/>
              <a:t> </a:t>
            </a:r>
          </a:p>
        </p:txBody>
      </p:sp>
      <p:pic>
        <p:nvPicPr>
          <p:cNvPr id="2" name="Picture 2" descr="C:\Users\Lenovo\Desktop\b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6882072" cy="383625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9200" y="2901077"/>
            <a:ext cx="389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Implement the Boolean function F = (A+B’)(CD+E)using NAND gates only.</a:t>
            </a:r>
          </a:p>
          <a:p>
            <a:r>
              <a:rPr lang="en-US" dirty="0"/>
              <a:t> </a:t>
            </a:r>
          </a:p>
        </p:txBody>
      </p:sp>
      <p:pic>
        <p:nvPicPr>
          <p:cNvPr id="1027" name="Picture 3" descr="C:\Users\Lenovo\Desktop\c 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9428" y="2286000"/>
            <a:ext cx="6834972" cy="3810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19200" y="2895600"/>
            <a:ext cx="389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B’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200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[not gate]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F = A’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2514600"/>
            <a:ext cx="23734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[Nand gate]</a:t>
            </a:r>
          </a:p>
          <a:p>
            <a:endParaRPr lang="en-US" dirty="0"/>
          </a:p>
          <a:p>
            <a:r>
              <a:rPr lang="en-US" dirty="0"/>
              <a:t>F = (A)’ </a:t>
            </a:r>
          </a:p>
          <a:p>
            <a:r>
              <a:rPr lang="en-US" dirty="0">
                <a:solidFill>
                  <a:srgbClr val="FF0000"/>
                </a:solidFill>
              </a:rPr>
              <a:t>F = A’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Implement the Boolean function F = (A+B’)(CD+E)using NAND gates only.</a:t>
            </a:r>
          </a:p>
          <a:p>
            <a:r>
              <a:rPr lang="en-US" dirty="0"/>
              <a:t> </a:t>
            </a:r>
          </a:p>
        </p:txBody>
      </p:sp>
      <p:pic>
        <p:nvPicPr>
          <p:cNvPr id="4098" name="Picture 2" descr="C:\Users\Lenovo\Desktop\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63563"/>
            <a:ext cx="6858000" cy="38228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57200" y="2273163"/>
            <a:ext cx="3898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  <a:p>
            <a:r>
              <a:rPr lang="en-US" dirty="0"/>
              <a:t>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1969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32637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38733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311136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7600" y="3111363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954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Implement the Boolean function F = (A+B’)(CD+E)using NAND gates only.</a:t>
            </a:r>
          </a:p>
          <a:p>
            <a:r>
              <a:rPr lang="en-US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2133600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F1 = (A’.B)’ = A+B’</a:t>
            </a:r>
          </a:p>
          <a:p>
            <a:r>
              <a:rPr lang="en-US" sz="2400" dirty="0"/>
              <a:t>F2 = (C.D)’ = C’+D’</a:t>
            </a:r>
          </a:p>
          <a:p>
            <a:r>
              <a:rPr lang="en-US" sz="2400" dirty="0"/>
              <a:t>F3 = (F2.E’)’ = F2’+E</a:t>
            </a:r>
          </a:p>
          <a:p>
            <a:r>
              <a:rPr lang="en-US" sz="2400" dirty="0"/>
              <a:t>	       = C.D+E</a:t>
            </a:r>
          </a:p>
          <a:p>
            <a:r>
              <a:rPr lang="en-US" sz="2400" dirty="0"/>
              <a:t>F4 = (F1.F3)’ = F1’ + F3’  </a:t>
            </a:r>
          </a:p>
          <a:p>
            <a:r>
              <a:rPr lang="en-US" sz="2400" dirty="0"/>
              <a:t>	=(A’.B) + (C.D+E)’  </a:t>
            </a:r>
          </a:p>
          <a:p>
            <a:r>
              <a:rPr lang="en-US" sz="2400" dirty="0"/>
              <a:t>	=(A’.B) + ((C.D)’ . E’) </a:t>
            </a:r>
          </a:p>
          <a:p>
            <a:r>
              <a:rPr lang="en-US" sz="2400" dirty="0"/>
              <a:t>	=(A’.B) + ((C’+D’) . E’)</a:t>
            </a:r>
          </a:p>
          <a:p>
            <a:r>
              <a:rPr lang="en-US" sz="2400" dirty="0"/>
              <a:t>F = F4’   = [(A’.B) + ((C’+D’) . E’)]’  </a:t>
            </a:r>
          </a:p>
          <a:p>
            <a:r>
              <a:rPr lang="en-US" sz="2400" dirty="0"/>
              <a:t>	= (A’.B)’ .  (C’+D’)’ + E </a:t>
            </a:r>
          </a:p>
          <a:p>
            <a:r>
              <a:rPr lang="en-US" sz="2400" dirty="0"/>
              <a:t>	= A+B’ . (C.D) + E</a:t>
            </a:r>
          </a:p>
          <a:p>
            <a:r>
              <a:rPr lang="en-US" sz="2400" dirty="0"/>
              <a:t>	= (A+B’)(CD+E)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32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90461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 Implementation</a:t>
            </a:r>
          </a:p>
          <a:p>
            <a:endParaRPr lang="en-US" dirty="0"/>
          </a:p>
          <a:p>
            <a:r>
              <a:rPr lang="en-US" dirty="0"/>
              <a:t>1. Draw the logic diagram using basic gates. Assume both forms of wires are available.</a:t>
            </a:r>
          </a:p>
          <a:p>
            <a:r>
              <a:rPr lang="en-US" dirty="0"/>
              <a:t>2. Replace all the the OR gates using OR-invert symbol.</a:t>
            </a:r>
          </a:p>
          <a:p>
            <a:r>
              <a:rPr lang="en-US" dirty="0"/>
              <a:t>3. Replace all the AND gates using invert-AND symbol.</a:t>
            </a:r>
          </a:p>
          <a:p>
            <a:r>
              <a:rPr lang="en-US" dirty="0"/>
              <a:t>4. Cancel all the circles in the same line. If any circle is remaining, replace it using </a:t>
            </a:r>
          </a:p>
          <a:p>
            <a:r>
              <a:rPr lang="en-US" dirty="0"/>
              <a:t>    Inverter of NOR gate.  </a:t>
            </a:r>
          </a:p>
          <a:p>
            <a:r>
              <a:rPr lang="en-US" dirty="0"/>
              <a:t>5. Replace all the remaining gates with OR-invert signal.</a:t>
            </a:r>
          </a:p>
          <a:p>
            <a:endParaRPr lang="en-US" dirty="0"/>
          </a:p>
        </p:txBody>
      </p:sp>
      <p:pic>
        <p:nvPicPr>
          <p:cNvPr id="8194" name="Picture 2" descr="C:\Users\Lenovo\Desktop\or inver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343400"/>
            <a:ext cx="1447800" cy="1200313"/>
          </a:xfrm>
          <a:prstGeom prst="rect">
            <a:avLst/>
          </a:prstGeom>
          <a:noFill/>
        </p:spPr>
      </p:pic>
      <p:pic>
        <p:nvPicPr>
          <p:cNvPr id="8195" name="Picture 3" descr="C:\Users\Lenovo\Desktop\invert a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4343400"/>
            <a:ext cx="1695189" cy="10668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5000" y="5486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OR-invert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864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invert-AND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33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8339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 Implementation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Implement the Boolean function F = A+(B’+C)(D’+BE’) using NOR gates only.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514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1</a:t>
            </a:r>
          </a:p>
          <a:p>
            <a:r>
              <a:rPr lang="en-US" dirty="0">
                <a:solidFill>
                  <a:srgbClr val="0070C0"/>
                </a:solidFill>
              </a:rPr>
              <a:t>Draw the logic diagram using basic gates. Assume both forms of wires are available.</a:t>
            </a:r>
          </a:p>
        </p:txBody>
      </p:sp>
      <p:pic>
        <p:nvPicPr>
          <p:cNvPr id="1028" name="Picture 4" descr="C:\Users\Lenovo\Desktop\step 1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0480" y="3276599"/>
            <a:ext cx="6470520" cy="35814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44168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71800" y="4495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B’+C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80461" y="61076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07897" y="59552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D+BE’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51054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(B’+C)(D+BE’)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420266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F=A+(B’+C)(D+BE’)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2</a:t>
            </a:r>
          </a:p>
          <a:p>
            <a:r>
              <a:rPr lang="en-US" dirty="0">
                <a:solidFill>
                  <a:srgbClr val="0070C0"/>
                </a:solidFill>
              </a:rPr>
              <a:t>Replace all the AND gates using invert-AND symbol &amp; OR with OR-invert symbol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pic>
        <p:nvPicPr>
          <p:cNvPr id="5122" name="Picture 2" descr="C:\Users\Lenovo\Desktop\a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735" y="2438400"/>
            <a:ext cx="6384865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3</a:t>
            </a:r>
          </a:p>
          <a:p>
            <a:r>
              <a:rPr lang="en-US" dirty="0">
                <a:solidFill>
                  <a:srgbClr val="0070C0"/>
                </a:solidFill>
              </a:rPr>
              <a:t>Cancel all the circles in the same line.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r>
              <a:rPr lang="en-US" dirty="0"/>
              <a:t>E’</a:t>
            </a:r>
          </a:p>
        </p:txBody>
      </p:sp>
      <p:pic>
        <p:nvPicPr>
          <p:cNvPr id="6146" name="Picture 2" descr="C:\Users\Lenovo\Desktop\bb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64008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36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Step 4</a:t>
            </a:r>
          </a:p>
          <a:p>
            <a:r>
              <a:rPr lang="en-US" dirty="0">
                <a:solidFill>
                  <a:srgbClr val="0070C0"/>
                </a:solidFill>
              </a:rPr>
              <a:t>Remove the remaining circles using inverters(using NOR) and replace all the gates with OR-invert.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4026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D’</a:t>
            </a:r>
          </a:p>
          <a:p>
            <a:endParaRPr lang="en-US" dirty="0"/>
          </a:p>
          <a:p>
            <a:r>
              <a:rPr lang="en-US" dirty="0"/>
              <a:t>B’</a:t>
            </a:r>
          </a:p>
          <a:p>
            <a:r>
              <a:rPr lang="en-US" dirty="0"/>
              <a:t>E</a:t>
            </a:r>
          </a:p>
        </p:txBody>
      </p:sp>
      <p:pic>
        <p:nvPicPr>
          <p:cNvPr id="7170" name="Picture 2" descr="C:\Users\Lenovo\Desktop\dd 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9419" y="2286000"/>
            <a:ext cx="7525981" cy="35814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71800" y="3505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5486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4953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3962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38862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0" y="3429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37</a:t>
            </a:fld>
            <a:endParaRPr lang="en-US" altLang="zh-TW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altLang="zh-TW" sz="4000" dirty="0"/>
              <a:t>NAND and NOR Implementation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1447800"/>
            <a:ext cx="868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Implement the Boolean function F = (A+B’)(CD+E) using NOR gates only.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Implement the Boolean function F = A’B + AB’ using NOR only and NAND       only.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Implement the Boolean function F = AB + A’B’ using NOR only and NAND only.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NOT using  NAND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0240" y="1933536"/>
            <a:ext cx="7282180" cy="793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indent="-76200">
              <a:lnSpc>
                <a:spcPct val="110400"/>
              </a:lnSpc>
              <a:spcBef>
                <a:spcPts val="95"/>
              </a:spcBef>
            </a:pPr>
            <a:r>
              <a:rPr sz="2400" spc="75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gate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made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by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joining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inputs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NAND</a:t>
            </a:r>
            <a:r>
              <a:rPr sz="2400" spc="5" dirty="0">
                <a:latin typeface="Arial"/>
                <a:cs typeface="Arial"/>
              </a:rPr>
              <a:t>  </a:t>
            </a:r>
            <a:r>
              <a:rPr sz="2400" spc="35" dirty="0">
                <a:latin typeface="Arial"/>
                <a:cs typeface="Arial"/>
              </a:rPr>
              <a:t>gate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together.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2000" y="2688335"/>
            <a:ext cx="6499860" cy="1309370"/>
            <a:chOff x="762000" y="2688335"/>
            <a:chExt cx="6499860" cy="1309370"/>
          </a:xfrm>
        </p:grpSpPr>
        <p:sp>
          <p:nvSpPr>
            <p:cNvPr id="9" name="object 9"/>
            <p:cNvSpPr/>
            <p:nvPr/>
          </p:nvSpPr>
          <p:spPr>
            <a:xfrm>
              <a:off x="4191000" y="2718815"/>
              <a:ext cx="3070859" cy="12786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" y="2688335"/>
              <a:ext cx="2057400" cy="13091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8631" y="4022547"/>
            <a:ext cx="1982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42424"/>
                </a:solidFill>
                <a:latin typeface="Arial"/>
                <a:cs typeface="Arial"/>
              </a:rPr>
              <a:t>Desired </a:t>
            </a:r>
            <a:r>
              <a:rPr sz="1800" b="1" dirty="0">
                <a:solidFill>
                  <a:srgbClr val="242424"/>
                </a:solidFill>
                <a:latin typeface="Arial"/>
                <a:cs typeface="Arial"/>
              </a:rPr>
              <a:t>NOT</a:t>
            </a:r>
            <a:r>
              <a:rPr sz="1800" b="1" spc="-6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42424"/>
                </a:solidFill>
                <a:latin typeface="Arial"/>
                <a:cs typeface="Arial"/>
              </a:rPr>
              <a:t>Gate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4900" y="4005453"/>
            <a:ext cx="217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20" dirty="0">
                <a:solidFill>
                  <a:srgbClr val="242424"/>
                </a:solidFill>
                <a:latin typeface="Arial"/>
                <a:cs typeface="Arial"/>
              </a:rPr>
              <a:t>NOT  using NAND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[AND gate]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F=A.B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209800"/>
            <a:ext cx="24118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Available[NAND gate]</a:t>
            </a:r>
          </a:p>
          <a:p>
            <a:endParaRPr lang="en-US" dirty="0"/>
          </a:p>
          <a:p>
            <a:r>
              <a:rPr lang="en-US" dirty="0"/>
              <a:t>F=(A.B)’</a:t>
            </a:r>
          </a:p>
          <a:p>
            <a:endParaRPr lang="en-US" dirty="0"/>
          </a:p>
          <a:p>
            <a:r>
              <a:rPr lang="en-US" dirty="0"/>
              <a:t>To achieve AND gate;</a:t>
            </a:r>
          </a:p>
          <a:p>
            <a:r>
              <a:rPr lang="en-US" dirty="0"/>
              <a:t>F=[(A.B)’]’</a:t>
            </a:r>
          </a:p>
          <a:p>
            <a:r>
              <a:rPr lang="en-US" dirty="0">
                <a:solidFill>
                  <a:srgbClr val="FF0000"/>
                </a:solidFill>
              </a:rPr>
              <a:t>F= A.B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Lenovo\Desktop\nan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572000"/>
            <a:ext cx="3044825" cy="159827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143000" y="4724400"/>
            <a:ext cx="338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55626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(A.B)’</a:t>
            </a:r>
          </a:p>
        </p:txBody>
      </p:sp>
      <p:pic>
        <p:nvPicPr>
          <p:cNvPr id="1027" name="Picture 3" descr="C:\Users\Lenovo\Desktop\no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495800"/>
            <a:ext cx="2849562" cy="160744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553200" y="5638800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[(A.B)’]’  = A.B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AND using  NAND</a:t>
            </a:r>
          </a:p>
        </p:txBody>
      </p:sp>
      <p:sp>
        <p:nvSpPr>
          <p:cNvPr id="15" name="object 7"/>
          <p:cNvSpPr txBox="1"/>
          <p:nvPr/>
        </p:nvSpPr>
        <p:spPr>
          <a:xfrm>
            <a:off x="685800" y="990600"/>
            <a:ext cx="7617459" cy="1670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"/>
            </a:pPr>
            <a:endParaRPr sz="2950">
              <a:latin typeface="Arial"/>
              <a:cs typeface="Arial"/>
            </a:endParaRPr>
          </a:p>
          <a:p>
            <a:pPr marL="278130" marR="5080" indent="-266065">
              <a:lnSpc>
                <a:spcPct val="100000"/>
              </a:lnSpc>
              <a:buClr>
                <a:srgbClr val="525389"/>
              </a:buClr>
              <a:buSzPct val="79166"/>
              <a:tabLst>
                <a:tab pos="277495" algn="l"/>
                <a:tab pos="278765" algn="l"/>
              </a:tabLst>
            </a:pPr>
            <a:r>
              <a:rPr sz="2400" spc="55" dirty="0">
                <a:latin typeface="Arial"/>
                <a:cs typeface="Arial"/>
              </a:rPr>
              <a:t>An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gate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made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by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following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5">
                <a:latin typeface="Arial"/>
                <a:cs typeface="Arial"/>
              </a:rPr>
              <a:t>NAND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gate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with  </a:t>
            </a:r>
            <a:r>
              <a:rPr sz="2400" spc="-60" dirty="0">
                <a:latin typeface="Arial"/>
                <a:cs typeface="Arial"/>
              </a:rPr>
              <a:t>a </a:t>
            </a:r>
            <a:r>
              <a:rPr sz="2400" spc="-20">
                <a:latin typeface="Arial"/>
                <a:cs typeface="Arial"/>
              </a:rPr>
              <a:t>NOT</a:t>
            </a:r>
            <a:r>
              <a:rPr sz="2400" spc="-85">
                <a:latin typeface="Arial"/>
                <a:cs typeface="Arial"/>
              </a:rPr>
              <a:t> </a:t>
            </a:r>
            <a:r>
              <a:rPr sz="2400" spc="40">
                <a:latin typeface="Arial"/>
                <a:cs typeface="Arial"/>
              </a:rPr>
              <a:t>gate</a:t>
            </a:r>
            <a:r>
              <a:rPr lang="en-US" sz="2400" spc="40" dirty="0">
                <a:latin typeface="Arial"/>
                <a:cs typeface="Arial"/>
              </a:rPr>
              <a:t>(using NAND)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3657600" y="4724400"/>
            <a:ext cx="19272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20" dirty="0">
                <a:solidFill>
                  <a:srgbClr val="242424"/>
                </a:solidFill>
                <a:latin typeface="Arial"/>
                <a:cs typeface="Arial"/>
              </a:rPr>
              <a:t>AND using NAND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8" name="object 10"/>
          <p:cNvSpPr/>
          <p:nvPr/>
        </p:nvSpPr>
        <p:spPr>
          <a:xfrm>
            <a:off x="2743200" y="3657600"/>
            <a:ext cx="3752088" cy="938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33600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[OR gate]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F=A+B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1905000"/>
            <a:ext cx="24118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Available[NAND gate]</a:t>
            </a:r>
          </a:p>
          <a:p>
            <a:endParaRPr lang="en-US" dirty="0"/>
          </a:p>
          <a:p>
            <a:r>
              <a:rPr lang="en-US" dirty="0"/>
              <a:t>F(A,B)=(A.B)’</a:t>
            </a:r>
          </a:p>
          <a:p>
            <a:r>
              <a:rPr lang="en-US" dirty="0"/>
              <a:t>    = A’+B’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F(A’,B’)=(A’.B’)’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= A+B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C:\Users\Lenovo\Desktop\nand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166" y="4648200"/>
            <a:ext cx="3115022" cy="16351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038600" y="4724400"/>
            <a:ext cx="389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</a:t>
            </a:r>
          </a:p>
          <a:p>
            <a:endParaRPr lang="en-US" dirty="0"/>
          </a:p>
          <a:p>
            <a:r>
              <a:rPr lang="en-US" dirty="0"/>
              <a:t>B’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57150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(A’.B’)’</a:t>
            </a:r>
          </a:p>
          <a:p>
            <a:r>
              <a:rPr lang="en-US" dirty="0"/>
              <a:t> = A+B</a:t>
            </a:r>
          </a:p>
        </p:txBody>
      </p:sp>
      <p:pic>
        <p:nvPicPr>
          <p:cNvPr id="2051" name="Picture 3" descr="C:\Users\Lenovo\Desktop\n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724400"/>
            <a:ext cx="1219200" cy="687754"/>
          </a:xfrm>
          <a:prstGeom prst="rect">
            <a:avLst/>
          </a:prstGeom>
          <a:noFill/>
        </p:spPr>
      </p:pic>
      <p:pic>
        <p:nvPicPr>
          <p:cNvPr id="13" name="Picture 3" descr="C:\Users\Lenovo\Desktop\no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486400"/>
            <a:ext cx="1080654" cy="6096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2557046" y="4953000"/>
            <a:ext cx="338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OR using  NAND</a:t>
            </a:r>
          </a:p>
        </p:txBody>
      </p:sp>
      <p:sp>
        <p:nvSpPr>
          <p:cNvPr id="8" name="object 11"/>
          <p:cNvSpPr txBox="1"/>
          <p:nvPr/>
        </p:nvSpPr>
        <p:spPr>
          <a:xfrm>
            <a:off x="627380" y="1712595"/>
            <a:ext cx="791908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99900"/>
              </a:lnSpc>
              <a:spcBef>
                <a:spcPts val="100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lang="en-US" sz="2400" spc="-10" dirty="0">
                <a:latin typeface="Arial"/>
                <a:cs typeface="Arial"/>
              </a:rPr>
              <a:t>An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lang="en-US" sz="2400" spc="25" dirty="0">
                <a:latin typeface="Arial"/>
                <a:cs typeface="Arial"/>
              </a:rPr>
              <a:t>OR </a:t>
            </a:r>
            <a:r>
              <a:rPr lang="en-US" sz="2400" spc="35" dirty="0">
                <a:latin typeface="Arial"/>
                <a:cs typeface="Arial"/>
              </a:rPr>
              <a:t>gate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lang="en-US" sz="2400" spc="30" dirty="0">
                <a:latin typeface="Arial"/>
                <a:cs typeface="Arial"/>
              </a:rPr>
              <a:t>is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50" dirty="0">
                <a:latin typeface="Arial"/>
                <a:cs typeface="Arial"/>
              </a:rPr>
              <a:t>made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spc="130" dirty="0">
                <a:latin typeface="Arial"/>
                <a:cs typeface="Arial"/>
              </a:rPr>
              <a:t>by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lang="en-US" sz="2400" spc="95" dirty="0">
                <a:latin typeface="Arial"/>
                <a:cs typeface="Arial"/>
              </a:rPr>
              <a:t>inverting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the</a:t>
            </a:r>
            <a:r>
              <a:rPr lang="en-US" sz="2400" spc="-65" dirty="0">
                <a:latin typeface="Arial"/>
                <a:cs typeface="Arial"/>
              </a:rPr>
              <a:t> </a:t>
            </a:r>
            <a:r>
              <a:rPr lang="en-US" sz="2400" spc="55" dirty="0">
                <a:latin typeface="Arial"/>
                <a:cs typeface="Arial"/>
              </a:rPr>
              <a:t>inputs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lang="en-US" sz="2400" spc="45" dirty="0">
                <a:latin typeface="Arial"/>
                <a:cs typeface="Arial"/>
              </a:rPr>
              <a:t>to</a:t>
            </a:r>
            <a:r>
              <a:rPr lang="en-US" sz="2400" spc="-70" dirty="0">
                <a:latin typeface="Arial"/>
                <a:cs typeface="Arial"/>
              </a:rPr>
              <a:t> </a:t>
            </a:r>
            <a:r>
              <a:rPr lang="en-US" sz="2400" spc="-65" dirty="0">
                <a:latin typeface="Arial"/>
                <a:cs typeface="Arial"/>
              </a:rPr>
              <a:t>a  </a:t>
            </a:r>
            <a:r>
              <a:rPr lang="en-US" sz="2400" spc="-85" dirty="0">
                <a:latin typeface="Arial"/>
                <a:cs typeface="Arial"/>
              </a:rPr>
              <a:t>NAND </a:t>
            </a:r>
            <a:r>
              <a:rPr lang="en-US" sz="2400" spc="25" dirty="0">
                <a:latin typeface="Arial"/>
                <a:cs typeface="Arial"/>
              </a:rPr>
              <a:t>gate.</a:t>
            </a:r>
            <a:endParaRPr lang="en-US" sz="2400" dirty="0">
              <a:latin typeface="Arial"/>
              <a:cs typeface="Arial"/>
            </a:endParaRPr>
          </a:p>
          <a:p>
            <a:pPr marL="355600" marR="5080" indent="-343535">
              <a:lnSpc>
                <a:spcPct val="99900"/>
              </a:lnSpc>
              <a:spcBef>
                <a:spcPts val="100"/>
              </a:spcBef>
              <a:tabLst>
                <a:tab pos="355600" algn="l"/>
                <a:tab pos="356235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bject 12"/>
          <p:cNvSpPr/>
          <p:nvPr/>
        </p:nvSpPr>
        <p:spPr>
          <a:xfrm>
            <a:off x="2971800" y="2819400"/>
            <a:ext cx="32004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4"/>
          <p:cNvSpPr txBox="1"/>
          <p:nvPr/>
        </p:nvSpPr>
        <p:spPr>
          <a:xfrm>
            <a:off x="3626486" y="48768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0" dirty="0">
                <a:solidFill>
                  <a:srgbClr val="242424"/>
                </a:solidFill>
                <a:latin typeface="Arial"/>
                <a:cs typeface="Arial"/>
              </a:rPr>
              <a:t>OR using NAND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B4107-CEE5-4621-97B1-2698A97B46A6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763000" cy="1008062"/>
          </a:xfrm>
        </p:spPr>
        <p:txBody>
          <a:bodyPr/>
          <a:lstStyle/>
          <a:p>
            <a:pPr algn="ctr" eaLnBrk="1" hangingPunct="1"/>
            <a:r>
              <a:rPr lang="en-US" sz="4000" spc="-150" dirty="0"/>
              <a:t>NAND as Universal Gates</a:t>
            </a:r>
            <a:endParaRPr lang="en-US" altLang="zh-TW" sz="4000" spc="-150" dirty="0"/>
          </a:p>
        </p:txBody>
      </p:sp>
      <p:sp>
        <p:nvSpPr>
          <p:cNvPr id="5" name="object 5"/>
          <p:cNvSpPr txBox="1">
            <a:spLocks/>
          </p:cNvSpPr>
          <p:nvPr/>
        </p:nvSpPr>
        <p:spPr bwMode="auto">
          <a:xfrm>
            <a:off x="497840" y="1294244"/>
            <a:ext cx="6744334" cy="382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12700" marR="5080" lvl="0" indent="0" algn="l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Implementation of NOR using  NAND</a:t>
            </a:r>
          </a:p>
        </p:txBody>
      </p:sp>
      <p:sp>
        <p:nvSpPr>
          <p:cNvPr id="12" name="object 6"/>
          <p:cNvSpPr txBox="1"/>
          <p:nvPr/>
        </p:nvSpPr>
        <p:spPr>
          <a:xfrm>
            <a:off x="550875" y="1752600"/>
            <a:ext cx="7400290" cy="1179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77495" marR="5080" indent="-265430">
              <a:lnSpc>
                <a:spcPct val="100499"/>
              </a:lnSpc>
              <a:spcBef>
                <a:spcPts val="80"/>
              </a:spcBef>
              <a:tabLst>
                <a:tab pos="277495" algn="l"/>
              </a:tabLst>
            </a:pPr>
            <a:r>
              <a:rPr sz="2400">
                <a:latin typeface="Arial"/>
                <a:cs typeface="Arial"/>
              </a:rPr>
              <a:t>A </a:t>
            </a:r>
            <a:r>
              <a:rPr sz="2400" spc="-10" dirty="0">
                <a:latin typeface="Arial"/>
                <a:cs typeface="Arial"/>
              </a:rPr>
              <a:t>NOR </a:t>
            </a:r>
            <a:r>
              <a:rPr sz="2400" spc="-5" dirty="0">
                <a:latin typeface="Arial"/>
                <a:cs typeface="Arial"/>
              </a:rPr>
              <a:t>gate is simply an inverted </a:t>
            </a:r>
            <a:r>
              <a:rPr sz="2400" dirty="0">
                <a:latin typeface="Arial"/>
                <a:cs typeface="Arial"/>
              </a:rPr>
              <a:t>OR gate</a:t>
            </a:r>
            <a:r>
              <a:rPr sz="2800">
                <a:latin typeface="Arial"/>
                <a:cs typeface="Arial"/>
              </a:rPr>
              <a:t>. </a:t>
            </a:r>
            <a:r>
              <a:rPr lang="en-US" sz="2400" dirty="0">
                <a:latin typeface="Arial"/>
                <a:cs typeface="Arial"/>
              </a:rPr>
              <a:t>So, we add NOT gate(using NAND) to OR gate made using NAND gates. 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2209800" y="2971800"/>
            <a:ext cx="4544568" cy="1623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9"/>
          <p:cNvSpPr txBox="1"/>
          <p:nvPr/>
        </p:nvSpPr>
        <p:spPr>
          <a:xfrm>
            <a:off x="3505200" y="4572000"/>
            <a:ext cx="2088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5" dirty="0">
                <a:latin typeface="Arial"/>
                <a:cs typeface="Arial"/>
              </a:rPr>
              <a:t>NOR using NAND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5527</TotalTime>
  <Words>1575</Words>
  <Application>Microsoft Office PowerPoint</Application>
  <PresentationFormat>On-screen Show (4:3)</PresentationFormat>
  <Paragraphs>503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PowerPoint Presentation</vt:lpstr>
      <vt:lpstr>What are a Universal Gate ? Why NAND and NOR are  known as universal gates?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NAND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NOR as Universal Gates</vt:lpstr>
      <vt:lpstr>Summary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  <vt:lpstr>NAND and NOR Implementation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Joana Barros</dc:creator>
  <cp:lastModifiedBy>Lenovo</cp:lastModifiedBy>
  <cp:revision>450</cp:revision>
  <dcterms:created xsi:type="dcterms:W3CDTF">2009-09-24T20:16:06Z</dcterms:created>
  <dcterms:modified xsi:type="dcterms:W3CDTF">2020-08-08T12:16:35Z</dcterms:modified>
</cp:coreProperties>
</file>