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1"/>
  </p:notesMasterIdLst>
  <p:handoutMasterIdLst>
    <p:handoutMasterId r:id="rId42"/>
  </p:handoutMasterIdLst>
  <p:sldIdLst>
    <p:sldId id="346" r:id="rId2"/>
    <p:sldId id="353" r:id="rId3"/>
    <p:sldId id="358" r:id="rId4"/>
    <p:sldId id="355" r:id="rId5"/>
    <p:sldId id="356" r:id="rId6"/>
    <p:sldId id="357" r:id="rId7"/>
    <p:sldId id="359" r:id="rId8"/>
    <p:sldId id="360" r:id="rId9"/>
    <p:sldId id="363" r:id="rId10"/>
    <p:sldId id="361" r:id="rId11"/>
    <p:sldId id="364" r:id="rId12"/>
    <p:sldId id="365" r:id="rId13"/>
    <p:sldId id="366" r:id="rId14"/>
    <p:sldId id="368" r:id="rId15"/>
    <p:sldId id="369" r:id="rId16"/>
    <p:sldId id="370" r:id="rId17"/>
    <p:sldId id="367" r:id="rId18"/>
    <p:sldId id="371" r:id="rId19"/>
    <p:sldId id="372" r:id="rId20"/>
    <p:sldId id="373" r:id="rId21"/>
    <p:sldId id="375" r:id="rId22"/>
    <p:sldId id="377" r:id="rId23"/>
    <p:sldId id="378" r:id="rId24"/>
    <p:sldId id="379" r:id="rId25"/>
    <p:sldId id="381" r:id="rId26"/>
    <p:sldId id="380" r:id="rId27"/>
    <p:sldId id="385" r:id="rId28"/>
    <p:sldId id="382" r:id="rId29"/>
    <p:sldId id="383" r:id="rId30"/>
    <p:sldId id="384" r:id="rId31"/>
    <p:sldId id="386" r:id="rId32"/>
    <p:sldId id="266" r:id="rId33"/>
    <p:sldId id="267" r:id="rId34"/>
    <p:sldId id="387" r:id="rId35"/>
    <p:sldId id="388" r:id="rId36"/>
    <p:sldId id="389" r:id="rId37"/>
    <p:sldId id="390" r:id="rId38"/>
    <p:sldId id="392" r:id="rId39"/>
    <p:sldId id="391"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C51A5-A83A-3222-A39A-7B0C9D77DA0A}" v="674" dt="2020-12-01T16:17:37.290"/>
    <p1510:client id="{9A599771-288B-CD2A-6097-C427819F9692}" v="35" dt="2020-12-02T13:10:59.740"/>
    <p1510:client id="{C29F6955-1CE5-F187-AC6E-DE916B63F5AF}" v="10" dt="2020-12-02T01:29:49.009"/>
    <p1510:client id="{CB411F51-9486-5ADC-EBD5-3AE8EE5CC8F2}" v="1" dt="2020-12-03T01:47:06.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7" autoAdjust="0"/>
    <p:restoredTop sz="94249" autoAdjust="0"/>
  </p:normalViewPr>
  <p:slideViewPr>
    <p:cSldViewPr>
      <p:cViewPr>
        <p:scale>
          <a:sx n="73" d="100"/>
          <a:sy n="73" d="100"/>
        </p:scale>
        <p:origin x="4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r Bhandari" userId="S::samir.bhandari@tcmit.edu.np::960dcbef-feff-4a0b-8f2c-19867975b733" providerId="AD" clId="Web-{CB411F51-9486-5ADC-EBD5-3AE8EE5CC8F2}"/>
    <pc:docChg chg="modSld">
      <pc:chgData name="Samir Bhandari" userId="S::samir.bhandari@tcmit.edu.np::960dcbef-feff-4a0b-8f2c-19867975b733" providerId="AD" clId="Web-{CB411F51-9486-5ADC-EBD5-3AE8EE5CC8F2}" dt="2020-12-03T01:47:06.990" v="0"/>
      <pc:docMkLst>
        <pc:docMk/>
      </pc:docMkLst>
      <pc:sldChg chg="addSp">
        <pc:chgData name="Samir Bhandari" userId="S::samir.bhandari@tcmit.edu.np::960dcbef-feff-4a0b-8f2c-19867975b733" providerId="AD" clId="Web-{CB411F51-9486-5ADC-EBD5-3AE8EE5CC8F2}" dt="2020-12-03T01:47:06.990" v="0"/>
        <pc:sldMkLst>
          <pc:docMk/>
          <pc:sldMk cId="0" sldId="359"/>
        </pc:sldMkLst>
        <pc:cxnChg chg="add">
          <ac:chgData name="Samir Bhandari" userId="S::samir.bhandari@tcmit.edu.np::960dcbef-feff-4a0b-8f2c-19867975b733" providerId="AD" clId="Web-{CB411F51-9486-5ADC-EBD5-3AE8EE5CC8F2}" dt="2020-12-03T01:47:06.990" v="0"/>
          <ac:cxnSpMkLst>
            <pc:docMk/>
            <pc:sldMk cId="0" sldId="359"/>
            <ac:cxnSpMk id="2" creationId="{EEF61C65-49CD-4738-9FFD-0473603E355C}"/>
          </ac:cxnSpMkLst>
        </pc:cxnChg>
      </pc:sldChg>
    </pc:docChg>
  </pc:docChgLst>
  <pc:docChgLst>
    <pc:chgData name="Samir Bhandari" userId="S::samir.bhandari@tcmit.edu.np::960dcbef-feff-4a0b-8f2c-19867975b733" providerId="AD" clId="Web-{9A599771-288B-CD2A-6097-C427819F9692}"/>
    <pc:docChg chg="modSld">
      <pc:chgData name="Samir Bhandari" userId="S::samir.bhandari@tcmit.edu.np::960dcbef-feff-4a0b-8f2c-19867975b733" providerId="AD" clId="Web-{9A599771-288B-CD2A-6097-C427819F9692}" dt="2020-12-02T13:10:59.725" v="33" actId="20577"/>
      <pc:docMkLst>
        <pc:docMk/>
      </pc:docMkLst>
      <pc:sldChg chg="modSp">
        <pc:chgData name="Samir Bhandari" userId="S::samir.bhandari@tcmit.edu.np::960dcbef-feff-4a0b-8f2c-19867975b733" providerId="AD" clId="Web-{9A599771-288B-CD2A-6097-C427819F9692}" dt="2020-12-02T13:03:09.101" v="11" actId="20577"/>
        <pc:sldMkLst>
          <pc:docMk/>
          <pc:sldMk cId="184470448" sldId="346"/>
        </pc:sldMkLst>
        <pc:spChg chg="mod">
          <ac:chgData name="Samir Bhandari" userId="S::samir.bhandari@tcmit.edu.np::960dcbef-feff-4a0b-8f2c-19867975b733" providerId="AD" clId="Web-{9A599771-288B-CD2A-6097-C427819F9692}" dt="2020-12-02T13:03:09.101" v="11" actId="20577"/>
          <ac:spMkLst>
            <pc:docMk/>
            <pc:sldMk cId="184470448" sldId="346"/>
            <ac:spMk id="3" creationId="{00000000-0000-0000-0000-000000000000}"/>
          </ac:spMkLst>
        </pc:spChg>
      </pc:sldChg>
      <pc:sldChg chg="addSp delSp modSp">
        <pc:chgData name="Samir Bhandari" userId="S::samir.bhandari@tcmit.edu.np::960dcbef-feff-4a0b-8f2c-19867975b733" providerId="AD" clId="Web-{9A599771-288B-CD2A-6097-C427819F9692}" dt="2020-12-02T13:10:59.725" v="33" actId="20577"/>
        <pc:sldMkLst>
          <pc:docMk/>
          <pc:sldMk cId="0" sldId="353"/>
        </pc:sldMkLst>
        <pc:spChg chg="add del mod">
          <ac:chgData name="Samir Bhandari" userId="S::samir.bhandari@tcmit.edu.np::960dcbef-feff-4a0b-8f2c-19867975b733" providerId="AD" clId="Web-{9A599771-288B-CD2A-6097-C427819F9692}" dt="2020-12-02T13:05:55.897" v="13"/>
          <ac:spMkLst>
            <pc:docMk/>
            <pc:sldMk cId="0" sldId="353"/>
            <ac:spMk id="3" creationId="{50325F58-2F8C-41FE-A4AC-FFD89822DE99}"/>
          </ac:spMkLst>
        </pc:spChg>
        <pc:spChg chg="add del mod">
          <ac:chgData name="Samir Bhandari" userId="S::samir.bhandari@tcmit.edu.np::960dcbef-feff-4a0b-8f2c-19867975b733" providerId="AD" clId="Web-{9A599771-288B-CD2A-6097-C427819F9692}" dt="2020-12-02T13:10:59.725" v="33" actId="20577"/>
          <ac:spMkLst>
            <pc:docMk/>
            <pc:sldMk cId="0" sldId="353"/>
            <ac:spMk id="3076" creationId="{00000000-0000-0000-0000-000000000000}"/>
          </ac:spMkLst>
        </pc:spChg>
        <pc:picChg chg="add del">
          <ac:chgData name="Samir Bhandari" userId="S::samir.bhandari@tcmit.edu.np::960dcbef-feff-4a0b-8f2c-19867975b733" providerId="AD" clId="Web-{9A599771-288B-CD2A-6097-C427819F9692}" dt="2020-12-02T13:10:56.381" v="26"/>
          <ac:picMkLst>
            <pc:docMk/>
            <pc:sldMk cId="0" sldId="353"/>
            <ac:picMk id="1026" creationId="{00000000-0000-0000-0000-000000000000}"/>
          </ac:picMkLst>
        </pc:picChg>
      </pc:sldChg>
    </pc:docChg>
  </pc:docChgLst>
  <pc:docChgLst>
    <pc:chgData name="Samir Bhandari" userId="S::samir.bhandari@tcmit.edu.np::960dcbef-feff-4a0b-8f2c-19867975b733" providerId="AD" clId="Web-{C29F6955-1CE5-F187-AC6E-DE916B63F5AF}"/>
    <pc:docChg chg="modSld">
      <pc:chgData name="Samir Bhandari" userId="S::samir.bhandari@tcmit.edu.np::960dcbef-feff-4a0b-8f2c-19867975b733" providerId="AD" clId="Web-{C29F6955-1CE5-F187-AC6E-DE916B63F5AF}" dt="2020-12-02T01:29:48.212" v="8" actId="1076"/>
      <pc:docMkLst>
        <pc:docMk/>
      </pc:docMkLst>
      <pc:sldChg chg="modSp">
        <pc:chgData name="Samir Bhandari" userId="S::samir.bhandari@tcmit.edu.np::960dcbef-feff-4a0b-8f2c-19867975b733" providerId="AD" clId="Web-{C29F6955-1CE5-F187-AC6E-DE916B63F5AF}" dt="2020-12-02T01:29:48.212" v="8" actId="1076"/>
        <pc:sldMkLst>
          <pc:docMk/>
          <pc:sldMk cId="2333240614" sldId="388"/>
        </pc:sldMkLst>
        <pc:spChg chg="mod">
          <ac:chgData name="Samir Bhandari" userId="S::samir.bhandari@tcmit.edu.np::960dcbef-feff-4a0b-8f2c-19867975b733" providerId="AD" clId="Web-{C29F6955-1CE5-F187-AC6E-DE916B63F5AF}" dt="2020-12-02T01:29:48.212" v="8" actId="1076"/>
          <ac:spMkLst>
            <pc:docMk/>
            <pc:sldMk cId="2333240614" sldId="388"/>
            <ac:spMk id="2" creationId="{68FFD605-AA09-4822-A722-45BB50E58D59}"/>
          </ac:spMkLst>
        </pc:spChg>
        <pc:graphicFrameChg chg="modGraphic">
          <ac:chgData name="Samir Bhandari" userId="S::samir.bhandari@tcmit.edu.np::960dcbef-feff-4a0b-8f2c-19867975b733" providerId="AD" clId="Web-{C29F6955-1CE5-F187-AC6E-DE916B63F5AF}" dt="2020-12-02T01:29:18.930" v="1"/>
          <ac:graphicFrameMkLst>
            <pc:docMk/>
            <pc:sldMk cId="2333240614" sldId="388"/>
            <ac:graphicFrameMk id="28" creationId="{272AA02F-529E-427E-A6F5-70EA760272E3}"/>
          </ac:graphicFrameMkLst>
        </pc:graphicFrameChg>
      </pc:sldChg>
    </pc:docChg>
  </pc:docChgLst>
  <pc:docChgLst>
    <pc:chgData name="Samir Bhandari" userId="S::samir.bhandari@tcmit.edu.np::960dcbef-feff-4a0b-8f2c-19867975b733" providerId="AD" clId="Web-{7C3C51A5-A83A-3222-A39A-7B0C9D77DA0A}"/>
    <pc:docChg chg="addSld modSld sldOrd">
      <pc:chgData name="Samir Bhandari" userId="S::samir.bhandari@tcmit.edu.np::960dcbef-feff-4a0b-8f2c-19867975b733" providerId="AD" clId="Web-{7C3C51A5-A83A-3222-A39A-7B0C9D77DA0A}" dt="2020-12-01T16:17:33.806" v="634" actId="20577"/>
      <pc:docMkLst>
        <pc:docMk/>
      </pc:docMkLst>
      <pc:sldChg chg="modSp">
        <pc:chgData name="Samir Bhandari" userId="S::samir.bhandari@tcmit.edu.np::960dcbef-feff-4a0b-8f2c-19867975b733" providerId="AD" clId="Web-{7C3C51A5-A83A-3222-A39A-7B0C9D77DA0A}" dt="2020-12-01T15:57:26.274" v="265" actId="1076"/>
        <pc:sldMkLst>
          <pc:docMk/>
          <pc:sldMk cId="346121743" sldId="387"/>
        </pc:sldMkLst>
        <pc:spChg chg="mod">
          <ac:chgData name="Samir Bhandari" userId="S::samir.bhandari@tcmit.edu.np::960dcbef-feff-4a0b-8f2c-19867975b733" providerId="AD" clId="Web-{7C3C51A5-A83A-3222-A39A-7B0C9D77DA0A}" dt="2020-12-01T15:57:17.477" v="264" actId="1076"/>
          <ac:spMkLst>
            <pc:docMk/>
            <pc:sldMk cId="346121743" sldId="387"/>
            <ac:spMk id="66" creationId="{3E3B2C70-C956-4B78-94E5-9E444E73C399}"/>
          </ac:spMkLst>
        </pc:spChg>
        <pc:graphicFrameChg chg="mod modGraphic">
          <ac:chgData name="Samir Bhandari" userId="S::samir.bhandari@tcmit.edu.np::960dcbef-feff-4a0b-8f2c-19867975b733" providerId="AD" clId="Web-{7C3C51A5-A83A-3222-A39A-7B0C9D77DA0A}" dt="2020-12-01T15:57:26.274" v="265" actId="1076"/>
          <ac:graphicFrameMkLst>
            <pc:docMk/>
            <pc:sldMk cId="346121743" sldId="387"/>
            <ac:graphicFrameMk id="28" creationId="{272AA02F-529E-427E-A6F5-70EA760272E3}"/>
          </ac:graphicFrameMkLst>
        </pc:graphicFrameChg>
      </pc:sldChg>
      <pc:sldChg chg="addSp delSp modSp">
        <pc:chgData name="Samir Bhandari" userId="S::samir.bhandari@tcmit.edu.np::960dcbef-feff-4a0b-8f2c-19867975b733" providerId="AD" clId="Web-{7C3C51A5-A83A-3222-A39A-7B0C9D77DA0A}" dt="2020-12-01T16:10:04.841" v="441" actId="20577"/>
        <pc:sldMkLst>
          <pc:docMk/>
          <pc:sldMk cId="2333240614" sldId="388"/>
        </pc:sldMkLst>
        <pc:spChg chg="add mod">
          <ac:chgData name="Samir Bhandari" userId="S::samir.bhandari@tcmit.edu.np::960dcbef-feff-4a0b-8f2c-19867975b733" providerId="AD" clId="Web-{7C3C51A5-A83A-3222-A39A-7B0C9D77DA0A}" dt="2020-12-01T16:10:04.841" v="441" actId="20577"/>
          <ac:spMkLst>
            <pc:docMk/>
            <pc:sldMk cId="2333240614" sldId="388"/>
            <ac:spMk id="2" creationId="{68FFD605-AA09-4822-A722-45BB50E58D59}"/>
          </ac:spMkLst>
        </pc:spChg>
        <pc:spChg chg="del">
          <ac:chgData name="Samir Bhandari" userId="S::samir.bhandari@tcmit.edu.np::960dcbef-feff-4a0b-8f2c-19867975b733" providerId="AD" clId="Web-{7C3C51A5-A83A-3222-A39A-7B0C9D77DA0A}" dt="2020-12-01T15:39:22.433" v="1"/>
          <ac:spMkLst>
            <pc:docMk/>
            <pc:sldMk cId="2333240614" sldId="388"/>
            <ac:spMk id="11" creationId="{A412EC73-EF88-4106-AAFE-42B0F2B233ED}"/>
          </ac:spMkLst>
        </pc:spChg>
        <pc:graphicFrameChg chg="del">
          <ac:chgData name="Samir Bhandari" userId="S::samir.bhandari@tcmit.edu.np::960dcbef-feff-4a0b-8f2c-19867975b733" providerId="AD" clId="Web-{7C3C51A5-A83A-3222-A39A-7B0C9D77DA0A}" dt="2020-12-01T15:39:17.042" v="0"/>
          <ac:graphicFrameMkLst>
            <pc:docMk/>
            <pc:sldMk cId="2333240614" sldId="388"/>
            <ac:graphicFrameMk id="4" creationId="{2FF76231-3479-483A-9291-292B158503A1}"/>
          </ac:graphicFrameMkLst>
        </pc:graphicFrameChg>
        <pc:graphicFrameChg chg="mod modGraphic">
          <ac:chgData name="Samir Bhandari" userId="S::samir.bhandari@tcmit.edu.np::960dcbef-feff-4a0b-8f2c-19867975b733" providerId="AD" clId="Web-{7C3C51A5-A83A-3222-A39A-7B0C9D77DA0A}" dt="2020-12-01T15:43:26.924" v="101"/>
          <ac:graphicFrameMkLst>
            <pc:docMk/>
            <pc:sldMk cId="2333240614" sldId="388"/>
            <ac:graphicFrameMk id="28" creationId="{272AA02F-529E-427E-A6F5-70EA760272E3}"/>
          </ac:graphicFrameMkLst>
        </pc:graphicFrameChg>
        <pc:cxnChg chg="del">
          <ac:chgData name="Samir Bhandari" userId="S::samir.bhandari@tcmit.edu.np::960dcbef-feff-4a0b-8f2c-19867975b733" providerId="AD" clId="Web-{7C3C51A5-A83A-3222-A39A-7B0C9D77DA0A}" dt="2020-12-01T15:39:28.464" v="3"/>
          <ac:cxnSpMkLst>
            <pc:docMk/>
            <pc:sldMk cId="2333240614" sldId="388"/>
            <ac:cxnSpMk id="15" creationId="{5353E373-15F2-4568-97E1-3942729797D6}"/>
          </ac:cxnSpMkLst>
        </pc:cxnChg>
        <pc:cxnChg chg="del">
          <ac:chgData name="Samir Bhandari" userId="S::samir.bhandari@tcmit.edu.np::960dcbef-feff-4a0b-8f2c-19867975b733" providerId="AD" clId="Web-{7C3C51A5-A83A-3222-A39A-7B0C9D77DA0A}" dt="2020-12-01T15:39:27.480" v="2"/>
          <ac:cxnSpMkLst>
            <pc:docMk/>
            <pc:sldMk cId="2333240614" sldId="388"/>
            <ac:cxnSpMk id="21" creationId="{20190035-B2B5-4B23-9938-403B8545B086}"/>
          </ac:cxnSpMkLst>
        </pc:cxnChg>
      </pc:sldChg>
      <pc:sldChg chg="addSp delSp modSp add replId">
        <pc:chgData name="Samir Bhandari" userId="S::samir.bhandari@tcmit.edu.np::960dcbef-feff-4a0b-8f2c-19867975b733" providerId="AD" clId="Web-{7C3C51A5-A83A-3222-A39A-7B0C9D77DA0A}" dt="2020-12-01T16:09:34.090" v="431" actId="20577"/>
        <pc:sldMkLst>
          <pc:docMk/>
          <pc:sldMk cId="1363185598" sldId="389"/>
        </pc:sldMkLst>
        <pc:spChg chg="del mod">
          <ac:chgData name="Samir Bhandari" userId="S::samir.bhandari@tcmit.edu.np::960dcbef-feff-4a0b-8f2c-19867975b733" providerId="AD" clId="Web-{7C3C51A5-A83A-3222-A39A-7B0C9D77DA0A}" dt="2020-12-01T16:04:55.770" v="271"/>
          <ac:spMkLst>
            <pc:docMk/>
            <pc:sldMk cId="1363185598" sldId="389"/>
            <ac:spMk id="2" creationId="{68FFD605-AA09-4822-A722-45BB50E58D59}"/>
          </ac:spMkLst>
        </pc:spChg>
        <pc:spChg chg="add del mod">
          <ac:chgData name="Samir Bhandari" userId="S::samir.bhandari@tcmit.edu.np::960dcbef-feff-4a0b-8f2c-19867975b733" providerId="AD" clId="Web-{7C3C51A5-A83A-3222-A39A-7B0C9D77DA0A}" dt="2020-12-01T15:47:10.836" v="164"/>
          <ac:spMkLst>
            <pc:docMk/>
            <pc:sldMk cId="1363185598" sldId="389"/>
            <ac:spMk id="4" creationId="{202F8F6D-63CB-4AD6-9D7C-E4928A301E37}"/>
          </ac:spMkLst>
        </pc:spChg>
        <pc:spChg chg="add mod">
          <ac:chgData name="Samir Bhandari" userId="S::samir.bhandari@tcmit.edu.np::960dcbef-feff-4a0b-8f2c-19867975b733" providerId="AD" clId="Web-{7C3C51A5-A83A-3222-A39A-7B0C9D77DA0A}" dt="2020-12-01T16:06:16.523" v="336" actId="20577"/>
          <ac:spMkLst>
            <pc:docMk/>
            <pc:sldMk cId="1363185598" sldId="389"/>
            <ac:spMk id="7" creationId="{5C7C0FB5-9E0B-4DD1-BE19-428BBCB0DDAB}"/>
          </ac:spMkLst>
        </pc:spChg>
        <pc:spChg chg="add mod">
          <ac:chgData name="Samir Bhandari" userId="S::samir.bhandari@tcmit.edu.np::960dcbef-feff-4a0b-8f2c-19867975b733" providerId="AD" clId="Web-{7C3C51A5-A83A-3222-A39A-7B0C9D77DA0A}" dt="2020-12-01T16:07:03.805" v="377" actId="20577"/>
          <ac:spMkLst>
            <pc:docMk/>
            <pc:sldMk cId="1363185598" sldId="389"/>
            <ac:spMk id="8" creationId="{4205F5CA-A1C8-4D08-9AFD-962BC3A89AE1}"/>
          </ac:spMkLst>
        </pc:spChg>
        <pc:spChg chg="add mod">
          <ac:chgData name="Samir Bhandari" userId="S::samir.bhandari@tcmit.edu.np::960dcbef-feff-4a0b-8f2c-19867975b733" providerId="AD" clId="Web-{7C3C51A5-A83A-3222-A39A-7B0C9D77DA0A}" dt="2020-12-01T16:09:34.090" v="431" actId="20577"/>
          <ac:spMkLst>
            <pc:docMk/>
            <pc:sldMk cId="1363185598" sldId="389"/>
            <ac:spMk id="11" creationId="{2210E07C-F3D5-4AE9-B5C6-DB8AAC73271D}"/>
          </ac:spMkLst>
        </pc:spChg>
        <pc:spChg chg="add mod">
          <ac:chgData name="Samir Bhandari" userId="S::samir.bhandari@tcmit.edu.np::960dcbef-feff-4a0b-8f2c-19867975b733" providerId="AD" clId="Web-{7C3C51A5-A83A-3222-A39A-7B0C9D77DA0A}" dt="2020-12-01T16:08:26.026" v="399" actId="20577"/>
          <ac:spMkLst>
            <pc:docMk/>
            <pc:sldMk cId="1363185598" sldId="389"/>
            <ac:spMk id="12" creationId="{9D688C9D-73CB-410D-9AD8-8EFABCE5CC31}"/>
          </ac:spMkLst>
        </pc:spChg>
        <pc:graphicFrameChg chg="del">
          <ac:chgData name="Samir Bhandari" userId="S::samir.bhandari@tcmit.edu.np::960dcbef-feff-4a0b-8f2c-19867975b733" providerId="AD" clId="Web-{7C3C51A5-A83A-3222-A39A-7B0C9D77DA0A}" dt="2020-12-01T15:46:44.820" v="154"/>
          <ac:graphicFrameMkLst>
            <pc:docMk/>
            <pc:sldMk cId="1363185598" sldId="389"/>
            <ac:graphicFrameMk id="28" creationId="{272AA02F-529E-427E-A6F5-70EA760272E3}"/>
          </ac:graphicFrameMkLst>
        </pc:graphicFrameChg>
        <pc:picChg chg="add mod">
          <ac:chgData name="Samir Bhandari" userId="S::samir.bhandari@tcmit.edu.np::960dcbef-feff-4a0b-8f2c-19867975b733" providerId="AD" clId="Web-{7C3C51A5-A83A-3222-A39A-7B0C9D77DA0A}" dt="2020-12-01T16:05:07.302" v="280" actId="1076"/>
          <ac:picMkLst>
            <pc:docMk/>
            <pc:sldMk cId="1363185598" sldId="389"/>
            <ac:picMk id="5" creationId="{6AEA5F29-3DB9-4963-9413-3017168E7357}"/>
          </ac:picMkLst>
        </pc:picChg>
        <pc:picChg chg="add mod">
          <ac:chgData name="Samir Bhandari" userId="S::samir.bhandari@tcmit.edu.np::960dcbef-feff-4a0b-8f2c-19867975b733" providerId="AD" clId="Web-{7C3C51A5-A83A-3222-A39A-7B0C9D77DA0A}" dt="2020-12-01T16:05:07.318" v="281" actId="1076"/>
          <ac:picMkLst>
            <pc:docMk/>
            <pc:sldMk cId="1363185598" sldId="389"/>
            <ac:picMk id="6" creationId="{4145C8C5-1E7F-452B-B663-3BC07B5B8F34}"/>
          </ac:picMkLst>
        </pc:picChg>
        <pc:picChg chg="add mod">
          <ac:chgData name="Samir Bhandari" userId="S::samir.bhandari@tcmit.edu.np::960dcbef-feff-4a0b-8f2c-19867975b733" providerId="AD" clId="Web-{7C3C51A5-A83A-3222-A39A-7B0C9D77DA0A}" dt="2020-12-01T16:05:21.912" v="288" actId="1076"/>
          <ac:picMkLst>
            <pc:docMk/>
            <pc:sldMk cId="1363185598" sldId="389"/>
            <ac:picMk id="9" creationId="{747B7A7F-6E97-4641-A4DD-6277A9815840}"/>
          </ac:picMkLst>
        </pc:picChg>
        <pc:picChg chg="add del mod">
          <ac:chgData name="Samir Bhandari" userId="S::samir.bhandari@tcmit.edu.np::960dcbef-feff-4a0b-8f2c-19867975b733" providerId="AD" clId="Web-{7C3C51A5-A83A-3222-A39A-7B0C9D77DA0A}" dt="2020-12-01T16:04:29.614" v="266"/>
          <ac:picMkLst>
            <pc:docMk/>
            <pc:sldMk cId="1363185598" sldId="389"/>
            <ac:picMk id="10" creationId="{E3A8BF96-27E1-480C-98B3-6D92DCAF98FA}"/>
          </ac:picMkLst>
        </pc:picChg>
        <pc:picChg chg="add mod">
          <ac:chgData name="Samir Bhandari" userId="S::samir.bhandari@tcmit.edu.np::960dcbef-feff-4a0b-8f2c-19867975b733" providerId="AD" clId="Web-{7C3C51A5-A83A-3222-A39A-7B0C9D77DA0A}" dt="2020-12-01T16:08:49.495" v="417" actId="1076"/>
          <ac:picMkLst>
            <pc:docMk/>
            <pc:sldMk cId="1363185598" sldId="389"/>
            <ac:picMk id="13" creationId="{4C318711-B5ED-46F6-9410-F09C5859C289}"/>
          </ac:picMkLst>
        </pc:picChg>
      </pc:sldChg>
      <pc:sldChg chg="addSp delSp modSp add replId">
        <pc:chgData name="Samir Bhandari" userId="S::samir.bhandari@tcmit.edu.np::960dcbef-feff-4a0b-8f2c-19867975b733" providerId="AD" clId="Web-{7C3C51A5-A83A-3222-A39A-7B0C9D77DA0A}" dt="2020-12-01T16:13:36.581" v="542" actId="1076"/>
        <pc:sldMkLst>
          <pc:docMk/>
          <pc:sldMk cId="1090650885" sldId="390"/>
        </pc:sldMkLst>
        <pc:spChg chg="add mod">
          <ac:chgData name="Samir Bhandari" userId="S::samir.bhandari@tcmit.edu.np::960dcbef-feff-4a0b-8f2c-19867975b733" providerId="AD" clId="Web-{7C3C51A5-A83A-3222-A39A-7B0C9D77DA0A}" dt="2020-12-01T16:13:36.581" v="542" actId="1076"/>
          <ac:spMkLst>
            <pc:docMk/>
            <pc:sldMk cId="1090650885" sldId="390"/>
            <ac:spMk id="3" creationId="{8475D8BA-1A5D-40A0-985E-DE74C8250F23}"/>
          </ac:spMkLst>
        </pc:spChg>
        <pc:spChg chg="mod">
          <ac:chgData name="Samir Bhandari" userId="S::samir.bhandari@tcmit.edu.np::960dcbef-feff-4a0b-8f2c-19867975b733" providerId="AD" clId="Web-{7C3C51A5-A83A-3222-A39A-7B0C9D77DA0A}" dt="2020-12-01T16:12:03.672" v="507" actId="20577"/>
          <ac:spMkLst>
            <pc:docMk/>
            <pc:sldMk cId="1090650885" sldId="390"/>
            <ac:spMk id="7" creationId="{5C7C0FB5-9E0B-4DD1-BE19-428BBCB0DDAB}"/>
          </ac:spMkLst>
        </pc:spChg>
        <pc:spChg chg="del">
          <ac:chgData name="Samir Bhandari" userId="S::samir.bhandari@tcmit.edu.np::960dcbef-feff-4a0b-8f2c-19867975b733" providerId="AD" clId="Web-{7C3C51A5-A83A-3222-A39A-7B0C9D77DA0A}" dt="2020-12-01T16:09:47.044" v="435"/>
          <ac:spMkLst>
            <pc:docMk/>
            <pc:sldMk cId="1090650885" sldId="390"/>
            <ac:spMk id="8" creationId="{4205F5CA-A1C8-4D08-9AFD-962BC3A89AE1}"/>
          </ac:spMkLst>
        </pc:spChg>
        <pc:spChg chg="del">
          <ac:chgData name="Samir Bhandari" userId="S::samir.bhandari@tcmit.edu.np::960dcbef-feff-4a0b-8f2c-19867975b733" providerId="AD" clId="Web-{7C3C51A5-A83A-3222-A39A-7B0C9D77DA0A}" dt="2020-12-01T16:09:51.387" v="437"/>
          <ac:spMkLst>
            <pc:docMk/>
            <pc:sldMk cId="1090650885" sldId="390"/>
            <ac:spMk id="11" creationId="{2210E07C-F3D5-4AE9-B5C6-DB8AAC73271D}"/>
          </ac:spMkLst>
        </pc:spChg>
        <pc:spChg chg="del">
          <ac:chgData name="Samir Bhandari" userId="S::samir.bhandari@tcmit.edu.np::960dcbef-feff-4a0b-8f2c-19867975b733" providerId="AD" clId="Web-{7C3C51A5-A83A-3222-A39A-7B0C9D77DA0A}" dt="2020-12-01T16:09:52.731" v="438"/>
          <ac:spMkLst>
            <pc:docMk/>
            <pc:sldMk cId="1090650885" sldId="390"/>
            <ac:spMk id="12" creationId="{9D688C9D-73CB-410D-9AD8-8EFABCE5CC31}"/>
          </ac:spMkLst>
        </pc:spChg>
        <pc:picChg chg="add mod">
          <ac:chgData name="Samir Bhandari" userId="S::samir.bhandari@tcmit.edu.np::960dcbef-feff-4a0b-8f2c-19867975b733" providerId="AD" clId="Web-{7C3C51A5-A83A-3222-A39A-7B0C9D77DA0A}" dt="2020-12-01T16:11:10.186" v="475" actId="14100"/>
          <ac:picMkLst>
            <pc:docMk/>
            <pc:sldMk cId="1090650885" sldId="390"/>
            <ac:picMk id="2" creationId="{1C54C2B6-7F4F-4AF4-AD9D-E4F79EACE57A}"/>
          </ac:picMkLst>
        </pc:picChg>
        <pc:picChg chg="del">
          <ac:chgData name="Samir Bhandari" userId="S::samir.bhandari@tcmit.edu.np::960dcbef-feff-4a0b-8f2c-19867975b733" providerId="AD" clId="Web-{7C3C51A5-A83A-3222-A39A-7B0C9D77DA0A}" dt="2020-12-01T16:10:39.545" v="468"/>
          <ac:picMkLst>
            <pc:docMk/>
            <pc:sldMk cId="1090650885" sldId="390"/>
            <ac:picMk id="5" creationId="{6AEA5F29-3DB9-4963-9413-3017168E7357}"/>
          </ac:picMkLst>
        </pc:picChg>
        <pc:picChg chg="del">
          <ac:chgData name="Samir Bhandari" userId="S::samir.bhandari@tcmit.edu.np::960dcbef-feff-4a0b-8f2c-19867975b733" providerId="AD" clId="Web-{7C3C51A5-A83A-3222-A39A-7B0C9D77DA0A}" dt="2020-12-01T16:09:50.512" v="436"/>
          <ac:picMkLst>
            <pc:docMk/>
            <pc:sldMk cId="1090650885" sldId="390"/>
            <ac:picMk id="6" creationId="{4145C8C5-1E7F-452B-B663-3BC07B5B8F34}"/>
          </ac:picMkLst>
        </pc:picChg>
        <pc:picChg chg="del">
          <ac:chgData name="Samir Bhandari" userId="S::samir.bhandari@tcmit.edu.np::960dcbef-feff-4a0b-8f2c-19867975b733" providerId="AD" clId="Web-{7C3C51A5-A83A-3222-A39A-7B0C9D77DA0A}" dt="2020-12-01T16:12:09.110" v="510"/>
          <ac:picMkLst>
            <pc:docMk/>
            <pc:sldMk cId="1090650885" sldId="390"/>
            <ac:picMk id="9" creationId="{747B7A7F-6E97-4641-A4DD-6277A9815840}"/>
          </ac:picMkLst>
        </pc:picChg>
        <pc:picChg chg="del">
          <ac:chgData name="Samir Bhandari" userId="S::samir.bhandari@tcmit.edu.np::960dcbef-feff-4a0b-8f2c-19867975b733" providerId="AD" clId="Web-{7C3C51A5-A83A-3222-A39A-7B0C9D77DA0A}" dt="2020-12-01T16:09:47.044" v="434"/>
          <ac:picMkLst>
            <pc:docMk/>
            <pc:sldMk cId="1090650885" sldId="390"/>
            <ac:picMk id="13" creationId="{4C318711-B5ED-46F6-9410-F09C5859C289}"/>
          </ac:picMkLst>
        </pc:picChg>
      </pc:sldChg>
      <pc:sldChg chg="delSp modSp add ord replId">
        <pc:chgData name="Samir Bhandari" userId="S::samir.bhandari@tcmit.edu.np::960dcbef-feff-4a0b-8f2c-19867975b733" providerId="AD" clId="Web-{7C3C51A5-A83A-3222-A39A-7B0C9D77DA0A}" dt="2020-12-01T16:16:28.023" v="585" actId="20577"/>
        <pc:sldMkLst>
          <pc:docMk/>
          <pc:sldMk cId="73853163" sldId="391"/>
        </pc:sldMkLst>
        <pc:spChg chg="mod">
          <ac:chgData name="Samir Bhandari" userId="S::samir.bhandari@tcmit.edu.np::960dcbef-feff-4a0b-8f2c-19867975b733" providerId="AD" clId="Web-{7C3C51A5-A83A-3222-A39A-7B0C9D77DA0A}" dt="2020-12-01T16:15:38.240" v="551" actId="20577"/>
          <ac:spMkLst>
            <pc:docMk/>
            <pc:sldMk cId="73853163" sldId="391"/>
            <ac:spMk id="2" creationId="{4308F509-F143-4283-84C3-16AA58A23E11}"/>
          </ac:spMkLst>
        </pc:spChg>
        <pc:spChg chg="mod">
          <ac:chgData name="Samir Bhandari" userId="S::samir.bhandari@tcmit.edu.np::960dcbef-feff-4a0b-8f2c-19867975b733" providerId="AD" clId="Web-{7C3C51A5-A83A-3222-A39A-7B0C9D77DA0A}" dt="2020-12-01T16:16:16.054" v="579" actId="20577"/>
          <ac:spMkLst>
            <pc:docMk/>
            <pc:sldMk cId="73853163" sldId="391"/>
            <ac:spMk id="17" creationId="{9ADF5715-D177-454B-803E-125877E1F9E6}"/>
          </ac:spMkLst>
        </pc:spChg>
        <pc:spChg chg="mod">
          <ac:chgData name="Samir Bhandari" userId="S::samir.bhandari@tcmit.edu.np::960dcbef-feff-4a0b-8f2c-19867975b733" providerId="AD" clId="Web-{7C3C51A5-A83A-3222-A39A-7B0C9D77DA0A}" dt="2020-12-01T16:16:02.741" v="565" actId="20577"/>
          <ac:spMkLst>
            <pc:docMk/>
            <pc:sldMk cId="73853163" sldId="391"/>
            <ac:spMk id="19" creationId="{3DE6141C-0035-4C62-BA64-BBF727F5A515}"/>
          </ac:spMkLst>
        </pc:spChg>
        <pc:spChg chg="mod">
          <ac:chgData name="Samir Bhandari" userId="S::samir.bhandari@tcmit.edu.np::960dcbef-feff-4a0b-8f2c-19867975b733" providerId="AD" clId="Web-{7C3C51A5-A83A-3222-A39A-7B0C9D77DA0A}" dt="2020-12-01T16:16:28.023" v="585" actId="20577"/>
          <ac:spMkLst>
            <pc:docMk/>
            <pc:sldMk cId="73853163" sldId="391"/>
            <ac:spMk id="20" creationId="{322BF623-E1E1-449D-9EB2-83F58F9947F0}"/>
          </ac:spMkLst>
        </pc:spChg>
        <pc:spChg chg="mod">
          <ac:chgData name="Samir Bhandari" userId="S::samir.bhandari@tcmit.edu.np::960dcbef-feff-4a0b-8f2c-19867975b733" providerId="AD" clId="Web-{7C3C51A5-A83A-3222-A39A-7B0C9D77DA0A}" dt="2020-12-01T16:15:56.850" v="560" actId="20577"/>
          <ac:spMkLst>
            <pc:docMk/>
            <pc:sldMk cId="73853163" sldId="391"/>
            <ac:spMk id="24" creationId="{96AA8523-2369-4F7B-AE85-9A02B985A8C4}"/>
          </ac:spMkLst>
        </pc:spChg>
        <pc:spChg chg="mod">
          <ac:chgData name="Samir Bhandari" userId="S::samir.bhandari@tcmit.edu.np::960dcbef-feff-4a0b-8f2c-19867975b733" providerId="AD" clId="Web-{7C3C51A5-A83A-3222-A39A-7B0C9D77DA0A}" dt="2020-12-01T16:16:07.725" v="571" actId="20577"/>
          <ac:spMkLst>
            <pc:docMk/>
            <pc:sldMk cId="73853163" sldId="391"/>
            <ac:spMk id="65" creationId="{E1BC3108-7CB7-416C-93AC-D481670E5634}"/>
          </ac:spMkLst>
        </pc:spChg>
        <pc:spChg chg="mod">
          <ac:chgData name="Samir Bhandari" userId="S::samir.bhandari@tcmit.edu.np::960dcbef-feff-4a0b-8f2c-19867975b733" providerId="AD" clId="Web-{7C3C51A5-A83A-3222-A39A-7B0C9D77DA0A}" dt="2020-12-01T16:16:11.882" v="577" actId="20577"/>
          <ac:spMkLst>
            <pc:docMk/>
            <pc:sldMk cId="73853163" sldId="391"/>
            <ac:spMk id="66" creationId="{3E3B2C70-C956-4B78-94E5-9E444E73C399}"/>
          </ac:spMkLst>
        </pc:spChg>
        <pc:spChg chg="mod">
          <ac:chgData name="Samir Bhandari" userId="S::samir.bhandari@tcmit.edu.np::960dcbef-feff-4a0b-8f2c-19867975b733" providerId="AD" clId="Web-{7C3C51A5-A83A-3222-A39A-7B0C9D77DA0A}" dt="2020-12-01T16:15:53.959" v="555" actId="20577"/>
          <ac:spMkLst>
            <pc:docMk/>
            <pc:sldMk cId="73853163" sldId="391"/>
            <ac:spMk id="67" creationId="{50121B5E-805B-4719-A76F-C72F9C8BE61F}"/>
          </ac:spMkLst>
        </pc:spChg>
        <pc:graphicFrameChg chg="del">
          <ac:chgData name="Samir Bhandari" userId="S::samir.bhandari@tcmit.edu.np::960dcbef-feff-4a0b-8f2c-19867975b733" providerId="AD" clId="Web-{7C3C51A5-A83A-3222-A39A-7B0C9D77DA0A}" dt="2020-12-01T16:14:42.270" v="545"/>
          <ac:graphicFrameMkLst>
            <pc:docMk/>
            <pc:sldMk cId="73853163" sldId="391"/>
            <ac:graphicFrameMk id="28" creationId="{5B7B6F72-D9DB-4251-B8D3-E5C19B9D0189}"/>
          </ac:graphicFrameMkLst>
        </pc:graphicFrameChg>
      </pc:sldChg>
      <pc:sldChg chg="delSp modSp add replId">
        <pc:chgData name="Samir Bhandari" userId="S::samir.bhandari@tcmit.edu.np::960dcbef-feff-4a0b-8f2c-19867975b733" providerId="AD" clId="Web-{7C3C51A5-A83A-3222-A39A-7B0C9D77DA0A}" dt="2020-12-01T16:17:33.806" v="633" actId="20577"/>
        <pc:sldMkLst>
          <pc:docMk/>
          <pc:sldMk cId="669877254" sldId="392"/>
        </pc:sldMkLst>
        <pc:spChg chg="mod">
          <ac:chgData name="Samir Bhandari" userId="S::samir.bhandari@tcmit.edu.np::960dcbef-feff-4a0b-8f2c-19867975b733" providerId="AD" clId="Web-{7C3C51A5-A83A-3222-A39A-7B0C9D77DA0A}" dt="2020-12-01T16:17:33.806" v="633" actId="20577"/>
          <ac:spMkLst>
            <pc:docMk/>
            <pc:sldMk cId="669877254" sldId="392"/>
            <ac:spMk id="3" creationId="{8475D8BA-1A5D-40A0-985E-DE74C8250F23}"/>
          </ac:spMkLst>
        </pc:spChg>
        <pc:spChg chg="del">
          <ac:chgData name="Samir Bhandari" userId="S::samir.bhandari@tcmit.edu.np::960dcbef-feff-4a0b-8f2c-19867975b733" providerId="AD" clId="Web-{7C3C51A5-A83A-3222-A39A-7B0C9D77DA0A}" dt="2020-12-01T16:16:59.680" v="588"/>
          <ac:spMkLst>
            <pc:docMk/>
            <pc:sldMk cId="669877254" sldId="392"/>
            <ac:spMk id="7" creationId="{5C7C0FB5-9E0B-4DD1-BE19-428BBCB0DDAB}"/>
          </ac:spMkLst>
        </pc:spChg>
        <pc:picChg chg="del">
          <ac:chgData name="Samir Bhandari" userId="S::samir.bhandari@tcmit.edu.np::960dcbef-feff-4a0b-8f2c-19867975b733" providerId="AD" clId="Web-{7C3C51A5-A83A-3222-A39A-7B0C9D77DA0A}" dt="2020-12-01T16:16:59.727" v="589"/>
          <ac:picMkLst>
            <pc:docMk/>
            <pc:sldMk cId="669877254" sldId="392"/>
            <ac:picMk id="2" creationId="{1C54C2B6-7F4F-4AF4-AD9D-E4F79EACE57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0F22554-226E-4AA4-ABAB-50BF04A25707}" type="datetimeFigureOut">
              <a:rPr lang="en-US"/>
              <a:pPr>
                <a:defRPr/>
              </a:pPr>
              <a:t>12/2/2020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E24B66E-3F17-44DA-8A74-381DC518CDAD}" type="slidenum">
              <a:rPr lang="en-GB"/>
              <a:pPr>
                <a:defRPr/>
              </a:pPr>
              <a:t>‹#›</a:t>
            </a:fld>
            <a:endParaRPr lang="en-GB"/>
          </a:p>
        </p:txBody>
      </p:sp>
    </p:spTree>
    <p:extLst>
      <p:ext uri="{BB962C8B-B14F-4D97-AF65-F5344CB8AC3E}">
        <p14:creationId xmlns:p14="http://schemas.microsoft.com/office/powerpoint/2010/main" val="28576173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76D4C77-DCDA-4383-A59B-DF6FE4D0FE51}" type="datetimeFigureOut">
              <a:rPr lang="en-US"/>
              <a:pPr>
                <a:defRPr/>
              </a:pPr>
              <a:t>12/2/2020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7AE0FFE-3364-4E2A-8673-BD1BE1B8C6C9}" type="slidenum">
              <a:rPr lang="en-GB"/>
              <a:pPr>
                <a:defRPr/>
              </a:pPr>
              <a:t>‹#›</a:t>
            </a:fld>
            <a:endParaRPr lang="en-GB"/>
          </a:p>
        </p:txBody>
      </p:sp>
    </p:spTree>
    <p:extLst>
      <p:ext uri="{BB962C8B-B14F-4D97-AF65-F5344CB8AC3E}">
        <p14:creationId xmlns:p14="http://schemas.microsoft.com/office/powerpoint/2010/main" val="15259571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C8FF5CED-5945-48A8-BBC5-8C5A1B69D4D8}" type="datetime1">
              <a:rPr lang="en-US" smtClean="0"/>
              <a:pPr>
                <a:defRPr/>
              </a:pPr>
              <a:t>12/2/2020</a:t>
            </a:fld>
            <a:endParaRPr lang="en-GB"/>
          </a:p>
        </p:txBody>
      </p:sp>
      <p:sp>
        <p:nvSpPr>
          <p:cNvPr id="5" name="Footer Placeholder 18"/>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26"/>
          <p:cNvSpPr>
            <a:spLocks noGrp="1"/>
          </p:cNvSpPr>
          <p:nvPr>
            <p:ph type="sldNum" sz="quarter" idx="12"/>
          </p:nvPr>
        </p:nvSpPr>
        <p:spPr/>
        <p:txBody>
          <a:bodyPr/>
          <a:lstStyle>
            <a:lvl1pPr>
              <a:defRPr/>
            </a:lvl1pPr>
          </a:lstStyle>
          <a:p>
            <a:pPr>
              <a:defRPr/>
            </a:pPr>
            <a:fld id="{1DB7B7B8-66FD-40B9-AAE5-1267EA9CDE34}" type="slidenum">
              <a:rPr lang="en-GB"/>
              <a:pPr>
                <a:defRPr/>
              </a:pPr>
              <a:t>‹#›</a:t>
            </a:fld>
            <a:endParaRPr lang="en-GB"/>
          </a:p>
        </p:txBody>
      </p:sp>
    </p:spTree>
    <p:extLst>
      <p:ext uri="{BB962C8B-B14F-4D97-AF65-F5344CB8AC3E}">
        <p14:creationId xmlns:p14="http://schemas.microsoft.com/office/powerpoint/2010/main" val="28580127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6666C5BB-CEF5-4A6D-8BFA-1AD23D941A04}" type="datetime1">
              <a:rPr lang="en-US" smtClean="0"/>
              <a:pPr>
                <a:defRPr/>
              </a:pPr>
              <a:t>12/2/2020</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17"/>
          <p:cNvSpPr>
            <a:spLocks noGrp="1"/>
          </p:cNvSpPr>
          <p:nvPr>
            <p:ph type="sldNum" sz="quarter" idx="12"/>
          </p:nvPr>
        </p:nvSpPr>
        <p:spPr/>
        <p:txBody>
          <a:bodyPr/>
          <a:lstStyle>
            <a:lvl1pPr>
              <a:defRPr/>
            </a:lvl1pPr>
          </a:lstStyle>
          <a:p>
            <a:pPr>
              <a:defRPr/>
            </a:pPr>
            <a:fld id="{5AD42E32-B3FA-40A8-8AE9-8AB7F369D478}" type="slidenum">
              <a:rPr lang="en-GB"/>
              <a:pPr>
                <a:defRPr/>
              </a:pPr>
              <a:t>‹#›</a:t>
            </a:fld>
            <a:endParaRPr lang="en-GB"/>
          </a:p>
        </p:txBody>
      </p:sp>
    </p:spTree>
    <p:extLst>
      <p:ext uri="{BB962C8B-B14F-4D97-AF65-F5344CB8AC3E}">
        <p14:creationId xmlns:p14="http://schemas.microsoft.com/office/powerpoint/2010/main" val="133001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93FBFD2-BB8D-4EED-AEA8-C3CCAD8DB6FA}" type="datetime1">
              <a:rPr lang="en-US" smtClean="0"/>
              <a:pPr>
                <a:defRPr/>
              </a:pPr>
              <a:t>12/2/2020</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17"/>
          <p:cNvSpPr>
            <a:spLocks noGrp="1"/>
          </p:cNvSpPr>
          <p:nvPr>
            <p:ph type="sldNum" sz="quarter" idx="12"/>
          </p:nvPr>
        </p:nvSpPr>
        <p:spPr/>
        <p:txBody>
          <a:bodyPr/>
          <a:lstStyle>
            <a:lvl1pPr>
              <a:defRPr/>
            </a:lvl1pPr>
          </a:lstStyle>
          <a:p>
            <a:pPr>
              <a:defRPr/>
            </a:pPr>
            <a:fld id="{3C7E62C8-3344-406C-8E88-1D92D42427AA}" type="slidenum">
              <a:rPr lang="en-GB"/>
              <a:pPr>
                <a:defRPr/>
              </a:pPr>
              <a:t>‹#›</a:t>
            </a:fld>
            <a:endParaRPr lang="en-GB"/>
          </a:p>
        </p:txBody>
      </p:sp>
    </p:spTree>
    <p:extLst>
      <p:ext uri="{BB962C8B-B14F-4D97-AF65-F5344CB8AC3E}">
        <p14:creationId xmlns:p14="http://schemas.microsoft.com/office/powerpoint/2010/main" val="664742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013" y="188913"/>
            <a:ext cx="7793037" cy="1008062"/>
          </a:xfrm>
        </p:spPr>
        <p:txBody>
          <a:bodyPr/>
          <a:lstStyle/>
          <a:p>
            <a:r>
              <a:rPr lang="en-US"/>
              <a:t>Click to edit Master title style</a:t>
            </a:r>
          </a:p>
        </p:txBody>
      </p:sp>
      <p:sp>
        <p:nvSpPr>
          <p:cNvPr id="3" name="Text Placeholder 2"/>
          <p:cNvSpPr>
            <a:spLocks noGrp="1"/>
          </p:cNvSpPr>
          <p:nvPr>
            <p:ph type="body" sz="half" idx="1"/>
          </p:nvPr>
        </p:nvSpPr>
        <p:spPr>
          <a:xfrm>
            <a:off x="250825" y="1341438"/>
            <a:ext cx="8704263" cy="2319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0825" y="3813175"/>
            <a:ext cx="8704263" cy="2319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D335DA2-9D2D-4625-9E2C-A4023AF6300D}"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E4C5D1B-EEAB-4F4B-9A87-E9D2258CF68F}" type="datetime1">
              <a:rPr lang="en-US" smtClean="0"/>
              <a:pPr>
                <a:defRPr/>
              </a:pPr>
              <a:t>12/2/2020</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17"/>
          <p:cNvSpPr>
            <a:spLocks noGrp="1"/>
          </p:cNvSpPr>
          <p:nvPr>
            <p:ph type="sldNum" sz="quarter" idx="12"/>
          </p:nvPr>
        </p:nvSpPr>
        <p:spPr/>
        <p:txBody>
          <a:bodyPr/>
          <a:lstStyle>
            <a:lvl1pPr>
              <a:defRPr/>
            </a:lvl1pPr>
          </a:lstStyle>
          <a:p>
            <a:pPr>
              <a:defRPr/>
            </a:pPr>
            <a:fld id="{9E93F653-CCC0-48E7-856E-A847FC205DE2}" type="slidenum">
              <a:rPr lang="en-GB"/>
              <a:pPr>
                <a:defRPr/>
              </a:pPr>
              <a:t>‹#›</a:t>
            </a:fld>
            <a:endParaRPr lang="en-GB"/>
          </a:p>
        </p:txBody>
      </p:sp>
    </p:spTree>
    <p:extLst>
      <p:ext uri="{BB962C8B-B14F-4D97-AF65-F5344CB8AC3E}">
        <p14:creationId xmlns:p14="http://schemas.microsoft.com/office/powerpoint/2010/main" val="258514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DF3007-95AA-4B4C-B8B5-0E7D32D9A4B4}" type="datetime1">
              <a:rPr lang="en-US" smtClean="0"/>
              <a:pPr>
                <a:defRPr/>
              </a:pPr>
              <a:t>12/2/2020</a:t>
            </a:fld>
            <a:endParaRPr lang="en-GB"/>
          </a:p>
        </p:txBody>
      </p:sp>
      <p:sp>
        <p:nvSpPr>
          <p:cNvPr id="5" name="Footer Placeholder 4"/>
          <p:cNvSpPr>
            <a:spLocks noGrp="1"/>
          </p:cNvSpPr>
          <p:nvPr>
            <p:ph type="ftr" sz="quarter" idx="11"/>
          </p:nvPr>
        </p:nvSpPr>
        <p:spPr/>
        <p:txBody>
          <a:bodyPr/>
          <a:lstStyle>
            <a:lvl1pPr>
              <a:defRPr/>
            </a:lvl1pPr>
          </a:lstStyle>
          <a:p>
            <a:pPr>
              <a:defRPr/>
            </a:pPr>
            <a:r>
              <a:rPr lang="en-GB"/>
              <a:t>Er. Anupa Dhungel</a:t>
            </a:r>
          </a:p>
        </p:txBody>
      </p:sp>
      <p:sp>
        <p:nvSpPr>
          <p:cNvPr id="6" name="Slide Number Placeholder 5"/>
          <p:cNvSpPr>
            <a:spLocks noGrp="1"/>
          </p:cNvSpPr>
          <p:nvPr>
            <p:ph type="sldNum" sz="quarter" idx="12"/>
          </p:nvPr>
        </p:nvSpPr>
        <p:spPr/>
        <p:txBody>
          <a:bodyPr/>
          <a:lstStyle>
            <a:lvl1pPr>
              <a:defRPr/>
            </a:lvl1pPr>
          </a:lstStyle>
          <a:p>
            <a:pPr>
              <a:defRPr/>
            </a:pPr>
            <a:fld id="{82809B17-5B66-4AF5-BE92-22C865931EF3}" type="slidenum">
              <a:rPr lang="en-GB"/>
              <a:pPr>
                <a:defRPr/>
              </a:pPr>
              <a:t>‹#›</a:t>
            </a:fld>
            <a:endParaRPr lang="en-GB"/>
          </a:p>
        </p:txBody>
      </p:sp>
    </p:spTree>
    <p:extLst>
      <p:ext uri="{BB962C8B-B14F-4D97-AF65-F5344CB8AC3E}">
        <p14:creationId xmlns:p14="http://schemas.microsoft.com/office/powerpoint/2010/main" val="5729298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0980BBB-0766-4942-BFE2-C497FC13EA1B}" type="datetime1">
              <a:rPr lang="en-US" smtClean="0"/>
              <a:pPr>
                <a:defRPr/>
              </a:pPr>
              <a:t>12/2/2020</a:t>
            </a:fld>
            <a:endParaRPr lang="en-GB"/>
          </a:p>
        </p:txBody>
      </p:sp>
      <p:sp>
        <p:nvSpPr>
          <p:cNvPr id="6" name="Footer Placeholder 21"/>
          <p:cNvSpPr>
            <a:spLocks noGrp="1"/>
          </p:cNvSpPr>
          <p:nvPr>
            <p:ph type="ftr" sz="quarter" idx="11"/>
          </p:nvPr>
        </p:nvSpPr>
        <p:spPr/>
        <p:txBody>
          <a:bodyPr/>
          <a:lstStyle>
            <a:lvl1pPr>
              <a:defRPr/>
            </a:lvl1pPr>
          </a:lstStyle>
          <a:p>
            <a:pPr>
              <a:defRPr/>
            </a:pPr>
            <a:r>
              <a:rPr lang="en-GB"/>
              <a:t>Er. Anupa Dhungel</a:t>
            </a:r>
          </a:p>
        </p:txBody>
      </p:sp>
      <p:sp>
        <p:nvSpPr>
          <p:cNvPr id="7" name="Slide Number Placeholder 17"/>
          <p:cNvSpPr>
            <a:spLocks noGrp="1"/>
          </p:cNvSpPr>
          <p:nvPr>
            <p:ph type="sldNum" sz="quarter" idx="12"/>
          </p:nvPr>
        </p:nvSpPr>
        <p:spPr/>
        <p:txBody>
          <a:bodyPr/>
          <a:lstStyle>
            <a:lvl1pPr>
              <a:defRPr/>
            </a:lvl1pPr>
          </a:lstStyle>
          <a:p>
            <a:pPr>
              <a:defRPr/>
            </a:pPr>
            <a:fld id="{CF0E1917-BB2C-4D54-A957-EA6615435AAF}" type="slidenum">
              <a:rPr lang="en-GB"/>
              <a:pPr>
                <a:defRPr/>
              </a:pPr>
              <a:t>‹#›</a:t>
            </a:fld>
            <a:endParaRPr lang="en-GB"/>
          </a:p>
        </p:txBody>
      </p:sp>
    </p:spTree>
    <p:extLst>
      <p:ext uri="{BB962C8B-B14F-4D97-AF65-F5344CB8AC3E}">
        <p14:creationId xmlns:p14="http://schemas.microsoft.com/office/powerpoint/2010/main" val="79948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8A9934FE-ED4E-438F-B76C-DE6F30EC3C04}" type="datetime1">
              <a:rPr lang="en-US" smtClean="0"/>
              <a:pPr>
                <a:defRPr/>
              </a:pPr>
              <a:t>12/2/2020</a:t>
            </a:fld>
            <a:endParaRPr lang="en-GB"/>
          </a:p>
        </p:txBody>
      </p:sp>
      <p:sp>
        <p:nvSpPr>
          <p:cNvPr id="8" name="Footer Placeholder 21"/>
          <p:cNvSpPr>
            <a:spLocks noGrp="1"/>
          </p:cNvSpPr>
          <p:nvPr>
            <p:ph type="ftr" sz="quarter" idx="11"/>
          </p:nvPr>
        </p:nvSpPr>
        <p:spPr/>
        <p:txBody>
          <a:bodyPr/>
          <a:lstStyle>
            <a:lvl1pPr>
              <a:defRPr/>
            </a:lvl1pPr>
          </a:lstStyle>
          <a:p>
            <a:pPr>
              <a:defRPr/>
            </a:pPr>
            <a:r>
              <a:rPr lang="en-GB"/>
              <a:t>Er. Anupa Dhungel</a:t>
            </a:r>
          </a:p>
        </p:txBody>
      </p:sp>
      <p:sp>
        <p:nvSpPr>
          <p:cNvPr id="9" name="Slide Number Placeholder 17"/>
          <p:cNvSpPr>
            <a:spLocks noGrp="1"/>
          </p:cNvSpPr>
          <p:nvPr>
            <p:ph type="sldNum" sz="quarter" idx="12"/>
          </p:nvPr>
        </p:nvSpPr>
        <p:spPr/>
        <p:txBody>
          <a:bodyPr/>
          <a:lstStyle>
            <a:lvl1pPr>
              <a:defRPr/>
            </a:lvl1pPr>
          </a:lstStyle>
          <a:p>
            <a:pPr>
              <a:defRPr/>
            </a:pPr>
            <a:fld id="{2647A021-D738-4E7C-8ED9-F013C5B05963}" type="slidenum">
              <a:rPr lang="en-GB"/>
              <a:pPr>
                <a:defRPr/>
              </a:pPr>
              <a:t>‹#›</a:t>
            </a:fld>
            <a:endParaRPr lang="en-GB"/>
          </a:p>
        </p:txBody>
      </p:sp>
    </p:spTree>
    <p:extLst>
      <p:ext uri="{BB962C8B-B14F-4D97-AF65-F5344CB8AC3E}">
        <p14:creationId xmlns:p14="http://schemas.microsoft.com/office/powerpoint/2010/main" val="270771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2387666A-8296-4427-846B-AA4542FCA48F}" type="datetime1">
              <a:rPr lang="en-US" smtClean="0"/>
              <a:pPr>
                <a:defRPr/>
              </a:pPr>
              <a:t>12/2/2020</a:t>
            </a:fld>
            <a:endParaRPr lang="en-GB"/>
          </a:p>
        </p:txBody>
      </p:sp>
      <p:sp>
        <p:nvSpPr>
          <p:cNvPr id="4" name="Footer Placeholder 21"/>
          <p:cNvSpPr>
            <a:spLocks noGrp="1"/>
          </p:cNvSpPr>
          <p:nvPr>
            <p:ph type="ftr" sz="quarter" idx="11"/>
          </p:nvPr>
        </p:nvSpPr>
        <p:spPr/>
        <p:txBody>
          <a:bodyPr/>
          <a:lstStyle>
            <a:lvl1pPr>
              <a:defRPr/>
            </a:lvl1pPr>
          </a:lstStyle>
          <a:p>
            <a:pPr>
              <a:defRPr/>
            </a:pPr>
            <a:r>
              <a:rPr lang="en-GB"/>
              <a:t>Er. Anupa Dhungel</a:t>
            </a:r>
          </a:p>
        </p:txBody>
      </p:sp>
      <p:sp>
        <p:nvSpPr>
          <p:cNvPr id="5" name="Slide Number Placeholder 17"/>
          <p:cNvSpPr>
            <a:spLocks noGrp="1"/>
          </p:cNvSpPr>
          <p:nvPr>
            <p:ph type="sldNum" sz="quarter" idx="12"/>
          </p:nvPr>
        </p:nvSpPr>
        <p:spPr/>
        <p:txBody>
          <a:bodyPr/>
          <a:lstStyle>
            <a:lvl1pPr>
              <a:defRPr/>
            </a:lvl1pPr>
          </a:lstStyle>
          <a:p>
            <a:pPr>
              <a:defRPr/>
            </a:pPr>
            <a:fld id="{DA36519C-6693-47B3-9163-61E76B53F02A}" type="slidenum">
              <a:rPr lang="en-GB"/>
              <a:pPr>
                <a:defRPr/>
              </a:pPr>
              <a:t>‹#›</a:t>
            </a:fld>
            <a:endParaRPr lang="en-GB"/>
          </a:p>
        </p:txBody>
      </p:sp>
    </p:spTree>
    <p:extLst>
      <p:ext uri="{BB962C8B-B14F-4D97-AF65-F5344CB8AC3E}">
        <p14:creationId xmlns:p14="http://schemas.microsoft.com/office/powerpoint/2010/main" val="256924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4B625DA-C330-41E3-975E-175958E1744C}" type="datetime1">
              <a:rPr lang="en-US" smtClean="0"/>
              <a:pPr>
                <a:defRPr/>
              </a:pPr>
              <a:t>12/2/2020</a:t>
            </a:fld>
            <a:endParaRPr lang="en-GB"/>
          </a:p>
        </p:txBody>
      </p:sp>
      <p:sp>
        <p:nvSpPr>
          <p:cNvPr id="3" name="Footer Placeholder 21"/>
          <p:cNvSpPr>
            <a:spLocks noGrp="1"/>
          </p:cNvSpPr>
          <p:nvPr>
            <p:ph type="ftr" sz="quarter" idx="11"/>
          </p:nvPr>
        </p:nvSpPr>
        <p:spPr/>
        <p:txBody>
          <a:bodyPr/>
          <a:lstStyle>
            <a:lvl1pPr>
              <a:defRPr/>
            </a:lvl1pPr>
          </a:lstStyle>
          <a:p>
            <a:pPr>
              <a:defRPr/>
            </a:pPr>
            <a:r>
              <a:rPr lang="en-GB"/>
              <a:t>Er. Anupa Dhungel</a:t>
            </a:r>
          </a:p>
        </p:txBody>
      </p:sp>
      <p:sp>
        <p:nvSpPr>
          <p:cNvPr id="4" name="Slide Number Placeholder 17"/>
          <p:cNvSpPr>
            <a:spLocks noGrp="1"/>
          </p:cNvSpPr>
          <p:nvPr>
            <p:ph type="sldNum" sz="quarter" idx="12"/>
          </p:nvPr>
        </p:nvSpPr>
        <p:spPr/>
        <p:txBody>
          <a:bodyPr/>
          <a:lstStyle>
            <a:lvl1pPr>
              <a:defRPr/>
            </a:lvl1pPr>
          </a:lstStyle>
          <a:p>
            <a:pPr>
              <a:defRPr/>
            </a:pPr>
            <a:fld id="{F4DE0070-AE66-4873-8FFC-F610DBB640B3}" type="slidenum">
              <a:rPr lang="en-GB"/>
              <a:pPr>
                <a:defRPr/>
              </a:pPr>
              <a:t>‹#›</a:t>
            </a:fld>
            <a:endParaRPr lang="en-GB"/>
          </a:p>
        </p:txBody>
      </p:sp>
    </p:spTree>
    <p:extLst>
      <p:ext uri="{BB962C8B-B14F-4D97-AF65-F5344CB8AC3E}">
        <p14:creationId xmlns:p14="http://schemas.microsoft.com/office/powerpoint/2010/main" val="259075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2FBDF362-4A59-41A0-8FBC-F00C7756F1D5}" type="datetime1">
              <a:rPr lang="en-US" smtClean="0"/>
              <a:pPr>
                <a:defRPr/>
              </a:pPr>
              <a:t>12/2/2020</a:t>
            </a:fld>
            <a:endParaRPr lang="en-GB"/>
          </a:p>
        </p:txBody>
      </p:sp>
      <p:sp>
        <p:nvSpPr>
          <p:cNvPr id="6" name="Footer Placeholder 21"/>
          <p:cNvSpPr>
            <a:spLocks noGrp="1"/>
          </p:cNvSpPr>
          <p:nvPr>
            <p:ph type="ftr" sz="quarter" idx="11"/>
          </p:nvPr>
        </p:nvSpPr>
        <p:spPr/>
        <p:txBody>
          <a:bodyPr/>
          <a:lstStyle>
            <a:lvl1pPr>
              <a:defRPr/>
            </a:lvl1pPr>
          </a:lstStyle>
          <a:p>
            <a:pPr>
              <a:defRPr/>
            </a:pPr>
            <a:r>
              <a:rPr lang="en-GB"/>
              <a:t>Er. Anupa Dhungel</a:t>
            </a:r>
          </a:p>
        </p:txBody>
      </p:sp>
      <p:sp>
        <p:nvSpPr>
          <p:cNvPr id="7" name="Slide Number Placeholder 17"/>
          <p:cNvSpPr>
            <a:spLocks noGrp="1"/>
          </p:cNvSpPr>
          <p:nvPr>
            <p:ph type="sldNum" sz="quarter" idx="12"/>
          </p:nvPr>
        </p:nvSpPr>
        <p:spPr/>
        <p:txBody>
          <a:bodyPr/>
          <a:lstStyle>
            <a:lvl1pPr>
              <a:defRPr/>
            </a:lvl1pPr>
          </a:lstStyle>
          <a:p>
            <a:pPr>
              <a:defRPr/>
            </a:pPr>
            <a:fld id="{9C63C6B5-3FB8-457A-A340-31B8CF2278A2}" type="slidenum">
              <a:rPr lang="en-GB"/>
              <a:pPr>
                <a:defRPr/>
              </a:pPr>
              <a:t>‹#›</a:t>
            </a:fld>
            <a:endParaRPr lang="en-GB"/>
          </a:p>
        </p:txBody>
      </p:sp>
    </p:spTree>
    <p:extLst>
      <p:ext uri="{BB962C8B-B14F-4D97-AF65-F5344CB8AC3E}">
        <p14:creationId xmlns:p14="http://schemas.microsoft.com/office/powerpoint/2010/main" val="202787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C35C5EE2-EE6B-4830-94D7-D762D7371144}" type="datetime1">
              <a:rPr lang="en-US" smtClean="0"/>
              <a:pPr>
                <a:defRPr/>
              </a:pPr>
              <a:t>12/2/2020</a:t>
            </a:fld>
            <a:endParaRPr lang="en-GB"/>
          </a:p>
        </p:txBody>
      </p:sp>
      <p:sp>
        <p:nvSpPr>
          <p:cNvPr id="10" name="Footer Placeholder 5"/>
          <p:cNvSpPr>
            <a:spLocks noGrp="1"/>
          </p:cNvSpPr>
          <p:nvPr>
            <p:ph type="ftr" sz="quarter" idx="11"/>
          </p:nvPr>
        </p:nvSpPr>
        <p:spPr/>
        <p:txBody>
          <a:bodyPr/>
          <a:lstStyle>
            <a:lvl1pPr>
              <a:defRPr/>
            </a:lvl1pPr>
          </a:lstStyle>
          <a:p>
            <a:pPr>
              <a:defRPr/>
            </a:pPr>
            <a:r>
              <a:rPr lang="en-GB"/>
              <a:t>Er. Anupa Dhungel</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5507F5E-CF66-46E9-91B8-9F231B24B278}" type="slidenum">
              <a:rPr lang="en-GB"/>
              <a:pPr>
                <a:defRPr/>
              </a:pPr>
              <a:t>‹#›</a:t>
            </a:fld>
            <a:endParaRPr lang="en-GB"/>
          </a:p>
        </p:txBody>
      </p:sp>
    </p:spTree>
    <p:extLst>
      <p:ext uri="{BB962C8B-B14F-4D97-AF65-F5344CB8AC3E}">
        <p14:creationId xmlns:p14="http://schemas.microsoft.com/office/powerpoint/2010/main" val="221797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fld id="{8498B9D8-18ED-4747-8B54-D173B54FB777}" type="datetime1">
              <a:rPr lang="en-US" smtClean="0"/>
              <a:pPr>
                <a:defRPr/>
              </a:pPr>
              <a:t>12/2/2020</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r>
              <a:rPr lang="en-GB"/>
              <a:t>Er. Anupa Dhungel</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defRPr/>
            </a:pPr>
            <a:fld id="{479ABAF3-6F8E-4076-9130-6C66F07E0600}" type="slidenum">
              <a:rPr lang="en-GB"/>
              <a:pPr>
                <a:defRPr/>
              </a:pPr>
              <a:t>‹#›</a:t>
            </a:fld>
            <a:endParaRPr lang="en-GB"/>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941" r:id="rId1"/>
    <p:sldLayoutId id="2147483933" r:id="rId2"/>
    <p:sldLayoutId id="2147483942" r:id="rId3"/>
    <p:sldLayoutId id="2147483934" r:id="rId4"/>
    <p:sldLayoutId id="2147483935" r:id="rId5"/>
    <p:sldLayoutId id="2147483936" r:id="rId6"/>
    <p:sldLayoutId id="2147483937" r:id="rId7"/>
    <p:sldLayoutId id="2147483938" r:id="rId8"/>
    <p:sldLayoutId id="2147483943" r:id="rId9"/>
    <p:sldLayoutId id="2147483939" r:id="rId10"/>
    <p:sldLayoutId id="2147483940" r:id="rId11"/>
    <p:sldLayoutId id="2147483944" r:id="rId12"/>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2738264"/>
            <a:ext cx="8064896" cy="1224136"/>
          </a:xfrm>
          <a:prstGeom prst="rect">
            <a:avLst/>
          </a:prstGeom>
        </p:spPr>
        <p:txBody>
          <a:bodyPr wrap="square" lIns="0" tIns="0" rIns="0" bIns="0" rtlCol="0">
            <a:noAutofit/>
          </a:bodyPr>
          <a:lstStyle/>
          <a:p>
            <a:pPr marL="12700" algn="ctr">
              <a:lnSpc>
                <a:spcPts val="3800"/>
              </a:lnSpc>
              <a:spcBef>
                <a:spcPts val="190"/>
              </a:spcBef>
            </a:pPr>
            <a:r>
              <a:rPr lang="en-US" sz="5400" spc="0" baseline="2980" dirty="0">
                <a:latin typeface="Book Antiqua"/>
                <a:cs typeface="Book Antiqua"/>
              </a:rPr>
              <a:t>Sequential Logic</a:t>
            </a:r>
          </a:p>
        </p:txBody>
      </p:sp>
    </p:spTree>
    <p:extLst>
      <p:ext uri="{BB962C8B-B14F-4D97-AF65-F5344CB8AC3E}">
        <p14:creationId xmlns:p14="http://schemas.microsoft.com/office/powerpoint/2010/main" val="18447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SR Flip Flop</a:t>
            </a:r>
          </a:p>
        </p:txBody>
      </p:sp>
      <p:graphicFrame>
        <p:nvGraphicFramePr>
          <p:cNvPr id="4" name="Table 3"/>
          <p:cNvGraphicFramePr>
            <a:graphicFrameLocks noGrp="1"/>
          </p:cNvGraphicFramePr>
          <p:nvPr/>
        </p:nvGraphicFramePr>
        <p:xfrm>
          <a:off x="609600" y="1371600"/>
          <a:ext cx="3200400" cy="21945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89560">
                <a:tc>
                  <a:txBody>
                    <a:bodyPr/>
                    <a:lstStyle/>
                    <a:p>
                      <a:pPr algn="ctr"/>
                      <a:r>
                        <a:rPr lang="en-US" dirty="0"/>
                        <a:t>Clk</a:t>
                      </a:r>
                    </a:p>
                  </a:txBody>
                  <a:tcPr/>
                </a:tc>
                <a:tc>
                  <a:txBody>
                    <a:bodyPr/>
                    <a:lstStyle/>
                    <a:p>
                      <a:pPr algn="ctr"/>
                      <a:r>
                        <a:rPr lang="en-US" dirty="0"/>
                        <a:t>S</a:t>
                      </a:r>
                    </a:p>
                  </a:txBody>
                  <a:tcPr/>
                </a:tc>
                <a:tc>
                  <a:txBody>
                    <a:bodyPr/>
                    <a:lstStyle/>
                    <a:p>
                      <a:pPr algn="ctr"/>
                      <a:r>
                        <a:rPr lang="en-US" dirty="0"/>
                        <a:t>R</a:t>
                      </a:r>
                    </a:p>
                  </a:txBody>
                  <a:tcPr/>
                </a:tc>
                <a:tc>
                  <a:txBody>
                    <a:bodyPr/>
                    <a:lstStyle/>
                    <a:p>
                      <a:pPr algn="ctr"/>
                      <a:r>
                        <a:rPr lang="en-US" dirty="0"/>
                        <a:t>Q </a:t>
                      </a:r>
                      <a:r>
                        <a:rPr lang="en-US" baseline="-25000" dirty="0"/>
                        <a:t>n+1</a:t>
                      </a:r>
                      <a:r>
                        <a:rPr lang="en-US" dirty="0"/>
                        <a:t> </a:t>
                      </a:r>
                    </a:p>
                  </a:txBody>
                  <a:tcPr/>
                </a:tc>
                <a:extLst>
                  <a:ext uri="{0D108BD9-81ED-4DB2-BD59-A6C34878D82A}">
                    <a16:rowId xmlns:a16="http://schemas.microsoft.com/office/drawing/2014/main" val="10000"/>
                  </a:ext>
                </a:extLst>
              </a:tr>
              <a:tr h="320040">
                <a:tc>
                  <a:txBody>
                    <a:bodyPr/>
                    <a:lstStyle/>
                    <a:p>
                      <a:pPr algn="ctr"/>
                      <a:r>
                        <a:rPr lang="en-US" dirty="0">
                          <a:solidFill>
                            <a:schemeClr val="tx1"/>
                          </a:solidFill>
                        </a:rPr>
                        <a:t>0</a:t>
                      </a:r>
                    </a:p>
                  </a:txBody>
                  <a:tcPr/>
                </a:tc>
                <a:tc>
                  <a:txBody>
                    <a:bodyPr/>
                    <a:lstStyle/>
                    <a:p>
                      <a:pPr algn="ctr"/>
                      <a:r>
                        <a:rPr lang="en-US" dirty="0">
                          <a:solidFill>
                            <a:schemeClr val="tx1"/>
                          </a:solidFill>
                        </a:rPr>
                        <a:t>x</a:t>
                      </a:r>
                    </a:p>
                  </a:txBody>
                  <a:tcPr/>
                </a:tc>
                <a:tc>
                  <a:txBody>
                    <a:bodyPr/>
                    <a:lstStyle/>
                    <a:p>
                      <a:pPr algn="ctr"/>
                      <a:r>
                        <a:rPr lang="en-US" dirty="0">
                          <a:solidFill>
                            <a:schemeClr val="tx1"/>
                          </a:solidFill>
                        </a:rPr>
                        <a:t>x</a:t>
                      </a:r>
                    </a:p>
                  </a:txBody>
                  <a:tcPr/>
                </a:tc>
                <a:tc>
                  <a:txBody>
                    <a:bodyPr/>
                    <a:lstStyle/>
                    <a:p>
                      <a:pPr algn="ctr"/>
                      <a:r>
                        <a:rPr lang="en-US" dirty="0">
                          <a:solidFill>
                            <a:schemeClr val="tx1"/>
                          </a:solidFill>
                        </a:rPr>
                        <a:t>Q</a:t>
                      </a:r>
                      <a:r>
                        <a:rPr lang="en-US" baseline="-25000" dirty="0">
                          <a:solidFill>
                            <a:schemeClr val="tx1"/>
                          </a:solidFill>
                        </a:rPr>
                        <a:t>n</a:t>
                      </a:r>
                    </a:p>
                  </a:txBody>
                  <a:tcPr/>
                </a:tc>
                <a:extLst>
                  <a:ext uri="{0D108BD9-81ED-4DB2-BD59-A6C34878D82A}">
                    <a16:rowId xmlns:a16="http://schemas.microsoft.com/office/drawing/2014/main" val="10001"/>
                  </a:ext>
                </a:extLst>
              </a:tr>
              <a:tr h="320040">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Q</a:t>
                      </a:r>
                      <a:r>
                        <a:rPr lang="en-US" baseline="-25000" dirty="0">
                          <a:solidFill>
                            <a:schemeClr val="tx1"/>
                          </a:solidFill>
                        </a:rPr>
                        <a:t>n</a:t>
                      </a:r>
                    </a:p>
                  </a:txBody>
                  <a:tcPr/>
                </a:tc>
                <a:extLst>
                  <a:ext uri="{0D108BD9-81ED-4DB2-BD59-A6C34878D82A}">
                    <a16:rowId xmlns:a16="http://schemas.microsoft.com/office/drawing/2014/main" val="10002"/>
                  </a:ext>
                </a:extLst>
              </a:tr>
              <a:tr h="320040">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3"/>
                  </a:ext>
                </a:extLst>
              </a:tr>
              <a:tr h="32004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4"/>
                  </a:ext>
                </a:extLst>
              </a:tr>
              <a:tr h="32004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Not used</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914400" y="3581400"/>
            <a:ext cx="2715230" cy="369332"/>
          </a:xfrm>
          <a:prstGeom prst="rect">
            <a:avLst/>
          </a:prstGeom>
          <a:noFill/>
        </p:spPr>
        <p:txBody>
          <a:bodyPr wrap="none" rtlCol="0">
            <a:spAutoFit/>
          </a:bodyPr>
          <a:lstStyle/>
          <a:p>
            <a:r>
              <a:rPr lang="en-US" dirty="0"/>
              <a:t>Truth table of SR flip flop</a:t>
            </a:r>
          </a:p>
        </p:txBody>
      </p:sp>
      <p:sp>
        <p:nvSpPr>
          <p:cNvPr id="7" name="TextBox 6"/>
          <p:cNvSpPr txBox="1"/>
          <p:nvPr/>
        </p:nvSpPr>
        <p:spPr>
          <a:xfrm>
            <a:off x="5181600" y="4800600"/>
            <a:ext cx="3711272" cy="369332"/>
          </a:xfrm>
          <a:prstGeom prst="rect">
            <a:avLst/>
          </a:prstGeom>
          <a:noFill/>
        </p:spPr>
        <p:txBody>
          <a:bodyPr wrap="none" rtlCol="0">
            <a:spAutoFit/>
          </a:bodyPr>
          <a:lstStyle/>
          <a:p>
            <a:r>
              <a:rPr lang="en-US" dirty="0"/>
              <a:t>Characteristics table of SR flip flop</a:t>
            </a:r>
          </a:p>
        </p:txBody>
      </p:sp>
      <p:graphicFrame>
        <p:nvGraphicFramePr>
          <p:cNvPr id="8" name="Table 7"/>
          <p:cNvGraphicFramePr>
            <a:graphicFrameLocks noGrp="1"/>
          </p:cNvGraphicFramePr>
          <p:nvPr/>
        </p:nvGraphicFramePr>
        <p:xfrm>
          <a:off x="5257800" y="1447800"/>
          <a:ext cx="3200400" cy="3291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89560">
                <a:tc>
                  <a:txBody>
                    <a:bodyPr/>
                    <a:lstStyle/>
                    <a:p>
                      <a:pPr algn="ctr"/>
                      <a:r>
                        <a:rPr lang="en-US" dirty="0">
                          <a:solidFill>
                            <a:schemeClr val="bg1"/>
                          </a:solidFill>
                        </a:rPr>
                        <a:t>Q</a:t>
                      </a:r>
                      <a:r>
                        <a:rPr lang="en-US" baseline="-25000" dirty="0">
                          <a:solidFill>
                            <a:schemeClr val="bg1"/>
                          </a:solidFill>
                        </a:rPr>
                        <a:t>n</a:t>
                      </a:r>
                    </a:p>
                  </a:txBody>
                  <a:tcPr/>
                </a:tc>
                <a:tc>
                  <a:txBody>
                    <a:bodyPr/>
                    <a:lstStyle/>
                    <a:p>
                      <a:pPr algn="ctr"/>
                      <a:r>
                        <a:rPr lang="en-US" dirty="0">
                          <a:solidFill>
                            <a:schemeClr val="bg1"/>
                          </a:solidFill>
                        </a:rPr>
                        <a:t>S</a:t>
                      </a:r>
                    </a:p>
                  </a:txBody>
                  <a:tcPr/>
                </a:tc>
                <a:tc>
                  <a:txBody>
                    <a:bodyPr/>
                    <a:lstStyle/>
                    <a:p>
                      <a:pPr algn="ctr"/>
                      <a:r>
                        <a:rPr lang="en-US" dirty="0">
                          <a:solidFill>
                            <a:schemeClr val="bg1"/>
                          </a:solidFill>
                        </a:rPr>
                        <a:t>R</a:t>
                      </a:r>
                    </a:p>
                  </a:txBody>
                  <a:tcPr/>
                </a:tc>
                <a:tc>
                  <a:txBody>
                    <a:bodyPr/>
                    <a:lstStyle/>
                    <a:p>
                      <a:pPr algn="ctr"/>
                      <a:r>
                        <a:rPr lang="en-US" dirty="0"/>
                        <a:t>Q </a:t>
                      </a:r>
                      <a:r>
                        <a:rPr lang="en-US" baseline="-25000" dirty="0"/>
                        <a:t>n+1</a:t>
                      </a:r>
                      <a:r>
                        <a:rPr lang="en-US" dirty="0"/>
                        <a:t> </a:t>
                      </a:r>
                    </a:p>
                  </a:txBody>
                  <a:tcPr/>
                </a:tc>
                <a:extLst>
                  <a:ext uri="{0D108BD9-81ED-4DB2-BD59-A6C34878D82A}">
                    <a16:rowId xmlns:a16="http://schemas.microsoft.com/office/drawing/2014/main" val="10000"/>
                  </a:ext>
                </a:extLst>
              </a:tr>
              <a:tr h="32004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a:solidFill>
                            <a:schemeClr val="tx1"/>
                          </a:solidFill>
                        </a:rPr>
                        <a:t>0</a:t>
                      </a:r>
                      <a:endParaRPr lang="en-US" dirty="0">
                        <a:solidFill>
                          <a:schemeClr val="tx1"/>
                        </a:solidFill>
                      </a:endParaRPr>
                    </a:p>
                  </a:txBody>
                  <a:tcPr/>
                </a:tc>
                <a:extLst>
                  <a:ext uri="{0D108BD9-81ED-4DB2-BD59-A6C34878D82A}">
                    <a16:rowId xmlns:a16="http://schemas.microsoft.com/office/drawing/2014/main" val="10001"/>
                  </a:ext>
                </a:extLst>
              </a:tr>
              <a:tr h="32004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a:solidFill>
                            <a:schemeClr val="tx1"/>
                          </a:solidFill>
                        </a:rPr>
                        <a:t>0</a:t>
                      </a:r>
                      <a:endParaRPr lang="en-US" dirty="0">
                        <a:solidFill>
                          <a:schemeClr val="tx1"/>
                        </a:solidFill>
                      </a:endParaRPr>
                    </a:p>
                  </a:txBody>
                  <a:tcPr/>
                </a:tc>
                <a:extLst>
                  <a:ext uri="{0D108BD9-81ED-4DB2-BD59-A6C34878D82A}">
                    <a16:rowId xmlns:a16="http://schemas.microsoft.com/office/drawing/2014/main" val="10002"/>
                  </a:ext>
                </a:extLst>
              </a:tr>
              <a:tr h="3200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a:solidFill>
                            <a:schemeClr val="tx1"/>
                          </a:solidFill>
                        </a:rPr>
                        <a:t>1</a:t>
                      </a:r>
                      <a:endParaRPr lang="en-US" dirty="0">
                        <a:solidFill>
                          <a:schemeClr val="tx1"/>
                        </a:solidFill>
                      </a:endParaRPr>
                    </a:p>
                  </a:txBody>
                  <a:tcPr/>
                </a:tc>
                <a:extLst>
                  <a:ext uri="{0D108BD9-81ED-4DB2-BD59-A6C34878D82A}">
                    <a16:rowId xmlns:a16="http://schemas.microsoft.com/office/drawing/2014/main" val="10003"/>
                  </a:ext>
                </a:extLst>
              </a:tr>
              <a:tr h="3200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a:solidFill>
                            <a:schemeClr val="tx1"/>
                          </a:solidFill>
                        </a:rPr>
                        <a:t>x</a:t>
                      </a:r>
                      <a:endParaRPr lang="en-US" dirty="0">
                        <a:solidFill>
                          <a:schemeClr val="tx1"/>
                        </a:solidFill>
                      </a:endParaRPr>
                    </a:p>
                  </a:txBody>
                  <a:tcPr/>
                </a:tc>
                <a:extLst>
                  <a:ext uri="{0D108BD9-81ED-4DB2-BD59-A6C34878D82A}">
                    <a16:rowId xmlns:a16="http://schemas.microsoft.com/office/drawing/2014/main" val="10004"/>
                  </a:ext>
                </a:extLst>
              </a:tr>
              <a:tr h="320040">
                <a:tc>
                  <a:txBody>
                    <a:bodyPr/>
                    <a:lstStyle/>
                    <a:p>
                      <a:pPr algn="ctr"/>
                      <a:r>
                        <a:rPr lang="en-US" dirty="0">
                          <a:solidFill>
                            <a:srgbClr val="0070C0"/>
                          </a:solidFill>
                        </a:rPr>
                        <a:t>1</a:t>
                      </a:r>
                    </a:p>
                  </a:txBody>
                  <a:tcPr/>
                </a:tc>
                <a:tc>
                  <a:txBody>
                    <a:bodyPr/>
                    <a:lstStyle/>
                    <a:p>
                      <a:pPr algn="ctr"/>
                      <a:r>
                        <a:rPr lang="en-US" dirty="0">
                          <a:solidFill>
                            <a:srgbClr val="0070C0"/>
                          </a:solidFill>
                        </a:rPr>
                        <a:t>0</a:t>
                      </a:r>
                    </a:p>
                  </a:txBody>
                  <a:tcPr/>
                </a:tc>
                <a:tc>
                  <a:txBody>
                    <a:bodyPr/>
                    <a:lstStyle/>
                    <a:p>
                      <a:pPr algn="ctr"/>
                      <a:r>
                        <a:rPr lang="en-US" dirty="0">
                          <a:solidFill>
                            <a:srgbClr val="0070C0"/>
                          </a:solidFill>
                        </a:rPr>
                        <a:t>0</a:t>
                      </a:r>
                    </a:p>
                  </a:txBody>
                  <a:tcPr/>
                </a:tc>
                <a:tc>
                  <a:txBody>
                    <a:bodyPr/>
                    <a:lstStyle/>
                    <a:p>
                      <a:pPr algn="ctr"/>
                      <a:r>
                        <a:rPr lang="en-US">
                          <a:solidFill>
                            <a:srgbClr val="0070C0"/>
                          </a:solidFill>
                        </a:rPr>
                        <a:t>1</a:t>
                      </a:r>
                      <a:endParaRPr lang="en-US" dirty="0">
                        <a:solidFill>
                          <a:srgbClr val="0070C0"/>
                        </a:solidFill>
                      </a:endParaRPr>
                    </a:p>
                  </a:txBody>
                  <a:tcPr/>
                </a:tc>
                <a:extLst>
                  <a:ext uri="{0D108BD9-81ED-4DB2-BD59-A6C34878D82A}">
                    <a16:rowId xmlns:a16="http://schemas.microsoft.com/office/drawing/2014/main" val="10005"/>
                  </a:ext>
                </a:extLst>
              </a:tr>
              <a:tr h="320040">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a:solidFill>
                            <a:schemeClr val="tx1"/>
                          </a:solidFill>
                        </a:rPr>
                        <a:t>0</a:t>
                      </a:r>
                      <a:endParaRPr lang="en-US" dirty="0">
                        <a:solidFill>
                          <a:schemeClr val="tx1"/>
                        </a:solidFill>
                      </a:endParaRPr>
                    </a:p>
                  </a:txBody>
                  <a:tcPr/>
                </a:tc>
                <a:extLst>
                  <a:ext uri="{0D108BD9-81ED-4DB2-BD59-A6C34878D82A}">
                    <a16:rowId xmlns:a16="http://schemas.microsoft.com/office/drawing/2014/main" val="10006"/>
                  </a:ext>
                </a:extLst>
              </a:tr>
              <a:tr h="320040">
                <a:tc>
                  <a:txBody>
                    <a:bodyPr/>
                    <a:lstStyle/>
                    <a:p>
                      <a:pPr algn="ctr"/>
                      <a:r>
                        <a:rPr lang="en-US" dirty="0">
                          <a:solidFill>
                            <a:srgbClr val="0070C0"/>
                          </a:solidFill>
                        </a:rPr>
                        <a:t>1</a:t>
                      </a:r>
                    </a:p>
                  </a:txBody>
                  <a:tcPr/>
                </a:tc>
                <a:tc>
                  <a:txBody>
                    <a:bodyPr/>
                    <a:lstStyle/>
                    <a:p>
                      <a:pPr algn="ctr"/>
                      <a:r>
                        <a:rPr lang="en-US" dirty="0">
                          <a:solidFill>
                            <a:srgbClr val="0070C0"/>
                          </a:solidFill>
                        </a:rPr>
                        <a:t>1</a:t>
                      </a:r>
                    </a:p>
                  </a:txBody>
                  <a:tcPr/>
                </a:tc>
                <a:tc>
                  <a:txBody>
                    <a:bodyPr/>
                    <a:lstStyle/>
                    <a:p>
                      <a:pPr algn="ctr"/>
                      <a:r>
                        <a:rPr lang="en-US" dirty="0">
                          <a:solidFill>
                            <a:srgbClr val="0070C0"/>
                          </a:solidFill>
                        </a:rPr>
                        <a:t>0</a:t>
                      </a:r>
                    </a:p>
                  </a:txBody>
                  <a:tcPr/>
                </a:tc>
                <a:tc>
                  <a:txBody>
                    <a:bodyPr/>
                    <a:lstStyle/>
                    <a:p>
                      <a:pPr algn="ctr"/>
                      <a:r>
                        <a:rPr lang="en-US">
                          <a:solidFill>
                            <a:srgbClr val="0070C0"/>
                          </a:solidFill>
                        </a:rPr>
                        <a:t>1</a:t>
                      </a:r>
                      <a:endParaRPr lang="en-US" dirty="0">
                        <a:solidFill>
                          <a:srgbClr val="0070C0"/>
                        </a:solidFill>
                      </a:endParaRPr>
                    </a:p>
                  </a:txBody>
                  <a:tcPr/>
                </a:tc>
                <a:extLst>
                  <a:ext uri="{0D108BD9-81ED-4DB2-BD59-A6C34878D82A}">
                    <a16:rowId xmlns:a16="http://schemas.microsoft.com/office/drawing/2014/main" val="10007"/>
                  </a:ext>
                </a:extLst>
              </a:tr>
              <a:tr h="32004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x</a:t>
                      </a:r>
                    </a:p>
                  </a:txBody>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685800" y="4038600"/>
          <a:ext cx="3200400" cy="21031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2895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Q</a:t>
                      </a:r>
                      <a:r>
                        <a:rPr lang="en-US" baseline="-25000" dirty="0">
                          <a:solidFill>
                            <a:schemeClr val="bg1"/>
                          </a:solidFill>
                        </a:rPr>
                        <a:t>n</a:t>
                      </a:r>
                    </a:p>
                    <a:p>
                      <a:pPr algn="ctr"/>
                      <a:endParaRPr lang="en-US"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Q </a:t>
                      </a:r>
                      <a:r>
                        <a:rPr lang="en-US" baseline="-25000" dirty="0">
                          <a:solidFill>
                            <a:schemeClr val="bg1"/>
                          </a:solidFill>
                        </a:rPr>
                        <a:t>n+1</a:t>
                      </a:r>
                      <a:r>
                        <a:rPr lang="en-US" dirty="0">
                          <a:solidFill>
                            <a:schemeClr val="bg1"/>
                          </a:solidFill>
                        </a:rPr>
                        <a:t> </a:t>
                      </a:r>
                    </a:p>
                    <a:p>
                      <a:pPr algn="ctr"/>
                      <a:endParaRPr lang="en-US" dirty="0">
                        <a:solidFill>
                          <a:schemeClr val="bg1"/>
                        </a:solidFill>
                      </a:endParaRPr>
                    </a:p>
                  </a:txBody>
                  <a:tcPr/>
                </a:tc>
                <a:tc>
                  <a:txBody>
                    <a:bodyPr/>
                    <a:lstStyle/>
                    <a:p>
                      <a:pPr algn="ctr"/>
                      <a:r>
                        <a:rPr lang="en-US" dirty="0">
                          <a:solidFill>
                            <a:schemeClr val="bg1"/>
                          </a:solidFill>
                        </a:rPr>
                        <a:t>S</a:t>
                      </a:r>
                    </a:p>
                  </a:txBody>
                  <a:tcPr/>
                </a:tc>
                <a:tc>
                  <a:txBody>
                    <a:bodyPr/>
                    <a:lstStyle/>
                    <a:p>
                      <a:pPr algn="ctr"/>
                      <a:r>
                        <a:rPr lang="en-US" dirty="0">
                          <a:solidFill>
                            <a:schemeClr val="bg1"/>
                          </a:solidFill>
                        </a:rPr>
                        <a:t>R</a:t>
                      </a:r>
                    </a:p>
                  </a:txBody>
                  <a:tcPr/>
                </a:tc>
                <a:extLst>
                  <a:ext uri="{0D108BD9-81ED-4DB2-BD59-A6C34878D82A}">
                    <a16:rowId xmlns:a16="http://schemas.microsoft.com/office/drawing/2014/main" val="10000"/>
                  </a:ext>
                </a:extLst>
              </a:tr>
              <a:tr h="3200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extLst>
                  <a:ext uri="{0D108BD9-81ED-4DB2-BD59-A6C34878D82A}">
                    <a16:rowId xmlns:a16="http://schemas.microsoft.com/office/drawing/2014/main" val="10001"/>
                  </a:ext>
                </a:extLst>
              </a:tr>
              <a:tr h="3200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2"/>
                  </a:ext>
                </a:extLst>
              </a:tr>
              <a:tr h="3200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3"/>
                  </a:ext>
                </a:extLst>
              </a:tr>
              <a:tr h="320040">
                <a:tc>
                  <a:txBody>
                    <a:bodyPr/>
                    <a:lstStyle/>
                    <a:p>
                      <a:pPr algn="ctr"/>
                      <a:r>
                        <a:rPr lang="en-US" dirty="0"/>
                        <a:t>1</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685800" y="6248400"/>
            <a:ext cx="3249608" cy="369332"/>
          </a:xfrm>
          <a:prstGeom prst="rect">
            <a:avLst/>
          </a:prstGeom>
          <a:noFill/>
        </p:spPr>
        <p:txBody>
          <a:bodyPr wrap="none" rtlCol="0">
            <a:spAutoFit/>
          </a:bodyPr>
          <a:lstStyle/>
          <a:p>
            <a:r>
              <a:rPr lang="en-US" dirty="0"/>
              <a:t>Excitation table of SR flip flop</a:t>
            </a:r>
          </a:p>
        </p:txBody>
      </p:sp>
      <p:sp>
        <p:nvSpPr>
          <p:cNvPr id="12" name="TextBox 11"/>
          <p:cNvSpPr txBox="1"/>
          <p:nvPr/>
        </p:nvSpPr>
        <p:spPr>
          <a:xfrm>
            <a:off x="6248400" y="5257800"/>
            <a:ext cx="1773306" cy="369332"/>
          </a:xfrm>
          <a:prstGeom prst="rect">
            <a:avLst/>
          </a:prstGeom>
          <a:noFill/>
        </p:spPr>
        <p:txBody>
          <a:bodyPr wrap="none" rtlCol="0">
            <a:spAutoFit/>
          </a:bodyPr>
          <a:lstStyle/>
          <a:p>
            <a:r>
              <a:rPr lang="en-US" i="1" dirty="0"/>
              <a:t>Q</a:t>
            </a:r>
            <a:r>
              <a:rPr lang="en-US" i="1" baseline="-25000" dirty="0"/>
              <a:t>n+1</a:t>
            </a:r>
            <a:r>
              <a:rPr lang="en-US" i="1" dirty="0"/>
              <a:t> = Q</a:t>
            </a:r>
            <a:r>
              <a:rPr lang="en-US" i="1" baseline="-25000" dirty="0"/>
              <a:t>n</a:t>
            </a:r>
            <a:r>
              <a:rPr lang="en-US" i="1" dirty="0"/>
              <a:t>R’ + 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D Flip Flop</a:t>
            </a:r>
          </a:p>
        </p:txBody>
      </p:sp>
      <p:pic>
        <p:nvPicPr>
          <p:cNvPr id="1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02327"/>
            <a:ext cx="4058708" cy="1689173"/>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295400"/>
            <a:ext cx="3200400" cy="1652838"/>
          </a:xfrm>
          <a:prstGeom prst="rect">
            <a:avLst/>
          </a:prstGeom>
        </p:spPr>
      </p:pic>
      <p:sp>
        <p:nvSpPr>
          <p:cNvPr id="5" name="TextBox 4"/>
          <p:cNvSpPr txBox="1"/>
          <p:nvPr/>
        </p:nvSpPr>
        <p:spPr>
          <a:xfrm>
            <a:off x="1981200" y="1295400"/>
            <a:ext cx="228600" cy="261610"/>
          </a:xfrm>
          <a:prstGeom prst="rect">
            <a:avLst/>
          </a:prstGeom>
          <a:noFill/>
        </p:spPr>
        <p:txBody>
          <a:bodyPr wrap="square" rtlCol="0">
            <a:spAutoFit/>
          </a:bodyPr>
          <a:lstStyle/>
          <a:p>
            <a:r>
              <a:rPr lang="en-US" sz="1100" dirty="0"/>
              <a:t>S</a:t>
            </a:r>
          </a:p>
        </p:txBody>
      </p:sp>
      <p:sp>
        <p:nvSpPr>
          <p:cNvPr id="6" name="TextBox 5"/>
          <p:cNvSpPr txBox="1"/>
          <p:nvPr/>
        </p:nvSpPr>
        <p:spPr>
          <a:xfrm>
            <a:off x="1828800" y="2362200"/>
            <a:ext cx="287258" cy="261610"/>
          </a:xfrm>
          <a:prstGeom prst="rect">
            <a:avLst/>
          </a:prstGeom>
          <a:noFill/>
        </p:spPr>
        <p:txBody>
          <a:bodyPr wrap="none" rtlCol="0">
            <a:spAutoFit/>
          </a:bodyPr>
          <a:lstStyle/>
          <a:p>
            <a:r>
              <a:rPr lang="en-US" sz="1100" dirty="0"/>
              <a:t>R</a:t>
            </a:r>
          </a:p>
        </p:txBody>
      </p:sp>
      <p:graphicFrame>
        <p:nvGraphicFramePr>
          <p:cNvPr id="7" name="Table 6"/>
          <p:cNvGraphicFramePr>
            <a:graphicFrameLocks noGrp="1"/>
          </p:cNvGraphicFramePr>
          <p:nvPr/>
        </p:nvGraphicFramePr>
        <p:xfrm>
          <a:off x="609600" y="3352800"/>
          <a:ext cx="3200400" cy="21945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89560">
                <a:tc>
                  <a:txBody>
                    <a:bodyPr/>
                    <a:lstStyle/>
                    <a:p>
                      <a:pPr algn="ctr"/>
                      <a:r>
                        <a:rPr lang="en-US" dirty="0"/>
                        <a:t>Clk</a:t>
                      </a:r>
                    </a:p>
                  </a:txBody>
                  <a:tcPr/>
                </a:tc>
                <a:tc>
                  <a:txBody>
                    <a:bodyPr/>
                    <a:lstStyle/>
                    <a:p>
                      <a:pPr algn="ctr"/>
                      <a:r>
                        <a:rPr lang="en-US" dirty="0"/>
                        <a:t>S</a:t>
                      </a:r>
                    </a:p>
                  </a:txBody>
                  <a:tcPr/>
                </a:tc>
                <a:tc>
                  <a:txBody>
                    <a:bodyPr/>
                    <a:lstStyle/>
                    <a:p>
                      <a:pPr algn="ctr"/>
                      <a:r>
                        <a:rPr lang="en-US" dirty="0"/>
                        <a:t>R</a:t>
                      </a:r>
                    </a:p>
                  </a:txBody>
                  <a:tcPr/>
                </a:tc>
                <a:tc>
                  <a:txBody>
                    <a:bodyPr/>
                    <a:lstStyle/>
                    <a:p>
                      <a:pPr algn="ctr"/>
                      <a:r>
                        <a:rPr lang="en-US" dirty="0"/>
                        <a:t>Q </a:t>
                      </a:r>
                      <a:r>
                        <a:rPr lang="en-US" baseline="-25000" dirty="0"/>
                        <a:t>n+1</a:t>
                      </a:r>
                      <a:r>
                        <a:rPr lang="en-US" dirty="0"/>
                        <a:t> </a:t>
                      </a:r>
                    </a:p>
                  </a:txBody>
                  <a:tcPr/>
                </a:tc>
                <a:extLst>
                  <a:ext uri="{0D108BD9-81ED-4DB2-BD59-A6C34878D82A}">
                    <a16:rowId xmlns:a16="http://schemas.microsoft.com/office/drawing/2014/main" val="10000"/>
                  </a:ext>
                </a:extLst>
              </a:tr>
              <a:tr h="320040">
                <a:tc>
                  <a:txBody>
                    <a:bodyPr/>
                    <a:lstStyle/>
                    <a:p>
                      <a:pPr algn="ctr"/>
                      <a:r>
                        <a:rPr lang="en-US" dirty="0">
                          <a:solidFill>
                            <a:srgbClr val="FF0000"/>
                          </a:solidFill>
                        </a:rPr>
                        <a:t>0</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Q</a:t>
                      </a:r>
                      <a:r>
                        <a:rPr lang="en-US" baseline="-25000" dirty="0">
                          <a:solidFill>
                            <a:srgbClr val="FF0000"/>
                          </a:solidFill>
                        </a:rPr>
                        <a:t>n</a:t>
                      </a:r>
                    </a:p>
                  </a:txBody>
                  <a:tcPr/>
                </a:tc>
                <a:extLst>
                  <a:ext uri="{0D108BD9-81ED-4DB2-BD59-A6C34878D82A}">
                    <a16:rowId xmlns:a16="http://schemas.microsoft.com/office/drawing/2014/main" val="10001"/>
                  </a:ext>
                </a:extLst>
              </a:tr>
              <a:tr h="320040">
                <a:tc>
                  <a:txBody>
                    <a:bodyPr/>
                    <a:lstStyle/>
                    <a:p>
                      <a:pPr algn="ctr"/>
                      <a:r>
                        <a:rPr lang="en-US" dirty="0">
                          <a:solidFill>
                            <a:srgbClr val="00B050"/>
                          </a:solidFill>
                        </a:rPr>
                        <a:t>1</a:t>
                      </a:r>
                    </a:p>
                  </a:txBody>
                  <a:tcPr/>
                </a:tc>
                <a:tc>
                  <a:txBody>
                    <a:bodyPr/>
                    <a:lstStyle/>
                    <a:p>
                      <a:pPr algn="ctr"/>
                      <a:r>
                        <a:rPr lang="en-US" dirty="0">
                          <a:solidFill>
                            <a:srgbClr val="00B050"/>
                          </a:solidFill>
                        </a:rPr>
                        <a:t>0</a:t>
                      </a:r>
                    </a:p>
                  </a:txBody>
                  <a:tcPr/>
                </a:tc>
                <a:tc>
                  <a:txBody>
                    <a:bodyPr/>
                    <a:lstStyle/>
                    <a:p>
                      <a:pPr algn="ctr"/>
                      <a:r>
                        <a:rPr lang="en-US" dirty="0">
                          <a:solidFill>
                            <a:srgbClr val="00B050"/>
                          </a:solidFill>
                        </a:rPr>
                        <a:t>0</a:t>
                      </a:r>
                    </a:p>
                  </a:txBody>
                  <a:tcPr/>
                </a:tc>
                <a:tc>
                  <a:txBody>
                    <a:bodyPr/>
                    <a:lstStyle/>
                    <a:p>
                      <a:pPr algn="ctr"/>
                      <a:r>
                        <a:rPr lang="en-US" dirty="0">
                          <a:solidFill>
                            <a:srgbClr val="00B050"/>
                          </a:solidFill>
                        </a:rPr>
                        <a:t>Q</a:t>
                      </a:r>
                      <a:r>
                        <a:rPr lang="en-US" baseline="-25000" dirty="0">
                          <a:solidFill>
                            <a:srgbClr val="00B050"/>
                          </a:solidFill>
                        </a:rPr>
                        <a:t>n</a:t>
                      </a:r>
                    </a:p>
                  </a:txBody>
                  <a:tcPr/>
                </a:tc>
                <a:extLst>
                  <a:ext uri="{0D108BD9-81ED-4DB2-BD59-A6C34878D82A}">
                    <a16:rowId xmlns:a16="http://schemas.microsoft.com/office/drawing/2014/main" val="10002"/>
                  </a:ext>
                </a:extLst>
              </a:tr>
              <a:tr h="320040">
                <a:tc>
                  <a:txBody>
                    <a:bodyPr/>
                    <a:lstStyle/>
                    <a:p>
                      <a:pPr algn="ctr"/>
                      <a:r>
                        <a:rPr lang="en-US" dirty="0">
                          <a:solidFill>
                            <a:schemeClr val="tx1"/>
                          </a:solidFill>
                        </a:rPr>
                        <a:t>1</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3"/>
                  </a:ext>
                </a:extLst>
              </a:tr>
              <a:tr h="320040">
                <a:tc>
                  <a:txBody>
                    <a:bodyPr/>
                    <a:lstStyle/>
                    <a:p>
                      <a:pPr algn="ctr"/>
                      <a:r>
                        <a:rPr lang="en-US" dirty="0">
                          <a:solidFill>
                            <a:schemeClr val="tx1"/>
                          </a:solidFill>
                        </a:rPr>
                        <a:t>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4"/>
                  </a:ext>
                </a:extLst>
              </a:tr>
              <a:tr h="320040">
                <a:tc>
                  <a:txBody>
                    <a:bodyPr/>
                    <a:lstStyle/>
                    <a:p>
                      <a:pPr algn="ctr"/>
                      <a:r>
                        <a:rPr lang="en-US" dirty="0">
                          <a:solidFill>
                            <a:srgbClr val="00B050"/>
                          </a:solidFill>
                        </a:rPr>
                        <a:t>1</a:t>
                      </a:r>
                    </a:p>
                  </a:txBody>
                  <a:tcPr/>
                </a:tc>
                <a:tc>
                  <a:txBody>
                    <a:bodyPr/>
                    <a:lstStyle/>
                    <a:p>
                      <a:pPr algn="ctr"/>
                      <a:r>
                        <a:rPr lang="en-US" dirty="0">
                          <a:solidFill>
                            <a:srgbClr val="00B050"/>
                          </a:solidFill>
                        </a:rPr>
                        <a:t>1</a:t>
                      </a:r>
                    </a:p>
                  </a:txBody>
                  <a:tcPr/>
                </a:tc>
                <a:tc>
                  <a:txBody>
                    <a:bodyPr/>
                    <a:lstStyle/>
                    <a:p>
                      <a:pPr algn="ctr"/>
                      <a:r>
                        <a:rPr lang="en-US" dirty="0">
                          <a:solidFill>
                            <a:srgbClr val="00B050"/>
                          </a:solidFill>
                        </a:rPr>
                        <a:t>1</a:t>
                      </a:r>
                    </a:p>
                  </a:txBody>
                  <a:tcPr/>
                </a:tc>
                <a:tc>
                  <a:txBody>
                    <a:bodyPr/>
                    <a:lstStyle/>
                    <a:p>
                      <a:pPr algn="ctr"/>
                      <a:r>
                        <a:rPr lang="en-US" dirty="0">
                          <a:solidFill>
                            <a:srgbClr val="00B050"/>
                          </a:solidFill>
                        </a:rPr>
                        <a:t>Not used</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4572000" y="3810000"/>
          <a:ext cx="3886200" cy="14630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51790">
                <a:tc>
                  <a:txBody>
                    <a:bodyPr/>
                    <a:lstStyle/>
                    <a:p>
                      <a:pPr algn="ctr"/>
                      <a:r>
                        <a:rPr lang="en-US" dirty="0"/>
                        <a:t>Clk</a:t>
                      </a:r>
                    </a:p>
                  </a:txBody>
                  <a:tcPr/>
                </a:tc>
                <a:tc>
                  <a:txBody>
                    <a:bodyPr/>
                    <a:lstStyle/>
                    <a:p>
                      <a:pPr algn="ctr"/>
                      <a:r>
                        <a:rPr lang="en-US" dirty="0"/>
                        <a:t>D</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51790">
                <a:tc>
                  <a:txBody>
                    <a:bodyPr/>
                    <a:lstStyle/>
                    <a:p>
                      <a:pPr algn="ctr"/>
                      <a:r>
                        <a:rPr lang="en-US" dirty="0"/>
                        <a:t>0</a:t>
                      </a:r>
                    </a:p>
                  </a:txBody>
                  <a:tcPr/>
                </a:tc>
                <a:tc>
                  <a:txBody>
                    <a:bodyPr/>
                    <a:lstStyle/>
                    <a:p>
                      <a:pPr algn="ctr"/>
                      <a:r>
                        <a:rPr lang="en-US" dirty="0"/>
                        <a:t>x</a:t>
                      </a:r>
                    </a:p>
                  </a:txBody>
                  <a:tcPr/>
                </a:tc>
                <a:tc>
                  <a:txBody>
                    <a:bodyPr/>
                    <a:lstStyle/>
                    <a:p>
                      <a:pPr algn="ctr"/>
                      <a:r>
                        <a:rPr lang="en-US" dirty="0"/>
                        <a:t>Q</a:t>
                      </a:r>
                      <a:r>
                        <a:rPr lang="en-US" baseline="-25000" dirty="0"/>
                        <a:t>n</a:t>
                      </a:r>
                    </a:p>
                  </a:txBody>
                  <a:tcPr/>
                </a:tc>
                <a:extLst>
                  <a:ext uri="{0D108BD9-81ED-4DB2-BD59-A6C34878D82A}">
                    <a16:rowId xmlns:a16="http://schemas.microsoft.com/office/drawing/2014/main" val="10001"/>
                  </a:ext>
                </a:extLst>
              </a:tr>
              <a:tr h="35179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5179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1295400" y="5638800"/>
            <a:ext cx="1898918" cy="369332"/>
          </a:xfrm>
          <a:prstGeom prst="rect">
            <a:avLst/>
          </a:prstGeom>
          <a:noFill/>
        </p:spPr>
        <p:txBody>
          <a:bodyPr wrap="none" rtlCol="0">
            <a:spAutoFit/>
          </a:bodyPr>
          <a:lstStyle/>
          <a:p>
            <a:r>
              <a:rPr lang="en-US" dirty="0"/>
              <a:t>TT of SR flip flop</a:t>
            </a:r>
          </a:p>
        </p:txBody>
      </p:sp>
      <p:sp>
        <p:nvSpPr>
          <p:cNvPr id="11" name="TextBox 10"/>
          <p:cNvSpPr txBox="1"/>
          <p:nvPr/>
        </p:nvSpPr>
        <p:spPr>
          <a:xfrm>
            <a:off x="5638800" y="5410200"/>
            <a:ext cx="1745029" cy="369332"/>
          </a:xfrm>
          <a:prstGeom prst="rect">
            <a:avLst/>
          </a:prstGeom>
          <a:noFill/>
        </p:spPr>
        <p:txBody>
          <a:bodyPr wrap="none" rtlCol="0">
            <a:spAutoFit/>
          </a:bodyPr>
          <a:lstStyle/>
          <a:p>
            <a:r>
              <a:rPr lang="en-US" dirty="0"/>
              <a:t>TT of D flip flop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D Flip Flop</a:t>
            </a:r>
          </a:p>
        </p:txBody>
      </p:sp>
      <p:graphicFrame>
        <p:nvGraphicFramePr>
          <p:cNvPr id="8" name="Table 7"/>
          <p:cNvGraphicFramePr>
            <a:graphicFrameLocks noGrp="1"/>
          </p:cNvGraphicFramePr>
          <p:nvPr/>
        </p:nvGraphicFramePr>
        <p:xfrm>
          <a:off x="381000" y="1447800"/>
          <a:ext cx="3886200" cy="14630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51790">
                <a:tc>
                  <a:txBody>
                    <a:bodyPr/>
                    <a:lstStyle/>
                    <a:p>
                      <a:pPr algn="ctr"/>
                      <a:r>
                        <a:rPr lang="en-US" dirty="0"/>
                        <a:t>Clk</a:t>
                      </a:r>
                    </a:p>
                  </a:txBody>
                  <a:tcPr/>
                </a:tc>
                <a:tc>
                  <a:txBody>
                    <a:bodyPr/>
                    <a:lstStyle/>
                    <a:p>
                      <a:pPr algn="ctr"/>
                      <a:r>
                        <a:rPr lang="en-US" dirty="0"/>
                        <a:t>D</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51790">
                <a:tc>
                  <a:txBody>
                    <a:bodyPr/>
                    <a:lstStyle/>
                    <a:p>
                      <a:pPr algn="ctr"/>
                      <a:r>
                        <a:rPr lang="en-US" dirty="0"/>
                        <a:t>0</a:t>
                      </a:r>
                    </a:p>
                  </a:txBody>
                  <a:tcPr/>
                </a:tc>
                <a:tc>
                  <a:txBody>
                    <a:bodyPr/>
                    <a:lstStyle/>
                    <a:p>
                      <a:pPr algn="ctr"/>
                      <a:r>
                        <a:rPr lang="en-US" dirty="0">
                          <a:solidFill>
                            <a:schemeClr val="tx1"/>
                          </a:solidFill>
                        </a:rPr>
                        <a:t>x</a:t>
                      </a:r>
                    </a:p>
                  </a:txBody>
                  <a:tcPr/>
                </a:tc>
                <a:tc>
                  <a:txBody>
                    <a:bodyPr/>
                    <a:lstStyle/>
                    <a:p>
                      <a:pPr algn="ctr"/>
                      <a:r>
                        <a:rPr lang="en-US" dirty="0">
                          <a:solidFill>
                            <a:schemeClr val="tx1"/>
                          </a:solidFill>
                        </a:rPr>
                        <a:t>Q</a:t>
                      </a:r>
                      <a:r>
                        <a:rPr lang="en-US" baseline="-25000" dirty="0">
                          <a:solidFill>
                            <a:schemeClr val="tx1"/>
                          </a:solidFill>
                        </a:rPr>
                        <a:t>n</a:t>
                      </a:r>
                    </a:p>
                  </a:txBody>
                  <a:tcPr/>
                </a:tc>
                <a:extLst>
                  <a:ext uri="{0D108BD9-81ED-4DB2-BD59-A6C34878D82A}">
                    <a16:rowId xmlns:a16="http://schemas.microsoft.com/office/drawing/2014/main" val="10001"/>
                  </a:ext>
                </a:extLst>
              </a:tr>
              <a:tr h="351790">
                <a:tc>
                  <a:txBody>
                    <a:bodyPr/>
                    <a:lstStyle/>
                    <a:p>
                      <a:pPr algn="ctr"/>
                      <a:r>
                        <a:rPr lang="en-US" dirty="0"/>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2"/>
                  </a:ext>
                </a:extLst>
              </a:tr>
              <a:tr h="351790">
                <a:tc>
                  <a:txBody>
                    <a:bodyPr/>
                    <a:lstStyle/>
                    <a:p>
                      <a:pPr algn="ctr"/>
                      <a:r>
                        <a:rPr lang="en-US" dirty="0"/>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1447800" y="3048000"/>
            <a:ext cx="1745029" cy="369332"/>
          </a:xfrm>
          <a:prstGeom prst="rect">
            <a:avLst/>
          </a:prstGeom>
          <a:noFill/>
        </p:spPr>
        <p:txBody>
          <a:bodyPr wrap="none" rtlCol="0">
            <a:spAutoFit/>
          </a:bodyPr>
          <a:lstStyle/>
          <a:p>
            <a:r>
              <a:rPr lang="en-US" dirty="0"/>
              <a:t>TT of D flip flop</a:t>
            </a:r>
          </a:p>
        </p:txBody>
      </p:sp>
      <p:graphicFrame>
        <p:nvGraphicFramePr>
          <p:cNvPr id="17" name="Table 16"/>
          <p:cNvGraphicFramePr>
            <a:graphicFrameLocks noGrp="1"/>
          </p:cNvGraphicFramePr>
          <p:nvPr/>
        </p:nvGraphicFramePr>
        <p:xfrm>
          <a:off x="5257800" y="1447800"/>
          <a:ext cx="2971800" cy="18288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14960">
                <a:tc>
                  <a:txBody>
                    <a:bodyPr/>
                    <a:lstStyle/>
                    <a:p>
                      <a:pPr algn="ctr"/>
                      <a:r>
                        <a:rPr lang="en-US" dirty="0"/>
                        <a:t>Q</a:t>
                      </a:r>
                      <a:r>
                        <a:rPr lang="en-US" baseline="-25000" dirty="0"/>
                        <a:t>n</a:t>
                      </a:r>
                    </a:p>
                  </a:txBody>
                  <a:tcPr/>
                </a:tc>
                <a:tc>
                  <a:txBody>
                    <a:bodyPr/>
                    <a:lstStyle/>
                    <a:p>
                      <a:pPr algn="ctr"/>
                      <a:r>
                        <a:rPr lang="en-US" dirty="0"/>
                        <a:t>D</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1496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1"/>
                  </a:ext>
                </a:extLst>
              </a:tr>
              <a:tr h="31496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2"/>
                  </a:ext>
                </a:extLst>
              </a:tr>
              <a:tr h="314960">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3"/>
                  </a:ext>
                </a:extLst>
              </a:tr>
              <a:tr h="31496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4"/>
                  </a:ext>
                </a:extLst>
              </a:tr>
            </a:tbl>
          </a:graphicData>
        </a:graphic>
      </p:graphicFrame>
      <p:sp>
        <p:nvSpPr>
          <p:cNvPr id="18" name="TextBox 17"/>
          <p:cNvSpPr txBox="1"/>
          <p:nvPr/>
        </p:nvSpPr>
        <p:spPr>
          <a:xfrm>
            <a:off x="5410200" y="3429000"/>
            <a:ext cx="2993127" cy="923330"/>
          </a:xfrm>
          <a:prstGeom prst="rect">
            <a:avLst/>
          </a:prstGeom>
          <a:noFill/>
        </p:spPr>
        <p:txBody>
          <a:bodyPr wrap="none" rtlCol="0">
            <a:spAutoFit/>
          </a:bodyPr>
          <a:lstStyle/>
          <a:p>
            <a:r>
              <a:rPr lang="en-US" dirty="0"/>
              <a:t>Characteristics of D flip flop</a:t>
            </a:r>
          </a:p>
          <a:p>
            <a:endParaRPr lang="en-US" dirty="0"/>
          </a:p>
          <a:p>
            <a:r>
              <a:rPr lang="en-US" i="1" dirty="0"/>
              <a:t>Q</a:t>
            </a:r>
            <a:r>
              <a:rPr lang="en-US" i="1" baseline="-25000" dirty="0"/>
              <a:t>n+1</a:t>
            </a:r>
            <a:r>
              <a:rPr lang="en-US" i="1" dirty="0"/>
              <a:t> = D </a:t>
            </a:r>
          </a:p>
        </p:txBody>
      </p:sp>
      <p:graphicFrame>
        <p:nvGraphicFramePr>
          <p:cNvPr id="19" name="Table 18"/>
          <p:cNvGraphicFramePr>
            <a:graphicFrameLocks noGrp="1"/>
          </p:cNvGraphicFramePr>
          <p:nvPr/>
        </p:nvGraphicFramePr>
        <p:xfrm>
          <a:off x="533400" y="3962400"/>
          <a:ext cx="3733800" cy="18542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70840">
                <a:tc>
                  <a:txBody>
                    <a:bodyPr/>
                    <a:lstStyle/>
                    <a:p>
                      <a:pPr algn="ctr"/>
                      <a:r>
                        <a:rPr lang="en-US" dirty="0"/>
                        <a:t>Q</a:t>
                      </a:r>
                      <a:r>
                        <a:rPr lang="en-US" baseline="-25000" dirty="0"/>
                        <a:t>n</a:t>
                      </a:r>
                    </a:p>
                  </a:txBody>
                  <a:tcPr/>
                </a:tc>
                <a:tc>
                  <a:txBody>
                    <a:bodyPr/>
                    <a:lstStyle/>
                    <a:p>
                      <a:pPr algn="ctr"/>
                      <a:r>
                        <a:rPr lang="en-US" dirty="0"/>
                        <a:t>Q</a:t>
                      </a:r>
                      <a:r>
                        <a:rPr lang="en-US" baseline="-25000" dirty="0"/>
                        <a:t>n+1</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4"/>
                  </a:ext>
                </a:extLst>
              </a:tr>
            </a:tbl>
          </a:graphicData>
        </a:graphic>
      </p:graphicFrame>
      <p:sp>
        <p:nvSpPr>
          <p:cNvPr id="20" name="TextBox 19"/>
          <p:cNvSpPr txBox="1"/>
          <p:nvPr/>
        </p:nvSpPr>
        <p:spPr>
          <a:xfrm>
            <a:off x="914400" y="5867400"/>
            <a:ext cx="2467342" cy="369332"/>
          </a:xfrm>
          <a:prstGeom prst="rect">
            <a:avLst/>
          </a:prstGeom>
          <a:noFill/>
        </p:spPr>
        <p:txBody>
          <a:bodyPr wrap="none" rtlCol="0">
            <a:spAutoFit/>
          </a:bodyPr>
          <a:lstStyle/>
          <a:p>
            <a:r>
              <a:rPr lang="en-US" dirty="0"/>
              <a:t>Excitation of D flip flop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JK Flip Flop</a:t>
            </a:r>
          </a:p>
        </p:txBody>
      </p:sp>
      <p:pic>
        <p:nvPicPr>
          <p:cNvPr id="1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19200"/>
            <a:ext cx="4343400" cy="2412999"/>
          </a:xfrm>
        </p:spPr>
      </p:pic>
      <p:graphicFrame>
        <p:nvGraphicFramePr>
          <p:cNvPr id="17" name="Table 16"/>
          <p:cNvGraphicFramePr>
            <a:graphicFrameLocks noGrp="1"/>
          </p:cNvGraphicFramePr>
          <p:nvPr>
            <p:extLst>
              <p:ext uri="{D42A27DB-BD31-4B8C-83A1-F6EECF244321}">
                <p14:modId xmlns:p14="http://schemas.microsoft.com/office/powerpoint/2010/main" val="1921533332"/>
              </p:ext>
            </p:extLst>
          </p:nvPr>
        </p:nvGraphicFramePr>
        <p:xfrm>
          <a:off x="838200" y="3886200"/>
          <a:ext cx="3276600" cy="2363895"/>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6760">
                  <a:extLst>
                    <a:ext uri="{9D8B030D-6E8A-4147-A177-3AD203B41FA5}">
                      <a16:colId xmlns:a16="http://schemas.microsoft.com/office/drawing/2014/main" val="20002"/>
                    </a:ext>
                  </a:extLst>
                </a:gridCol>
                <a:gridCol w="1036320">
                  <a:extLst>
                    <a:ext uri="{9D8B030D-6E8A-4147-A177-3AD203B41FA5}">
                      <a16:colId xmlns:a16="http://schemas.microsoft.com/office/drawing/2014/main" val="20003"/>
                    </a:ext>
                  </a:extLst>
                </a:gridCol>
              </a:tblGrid>
              <a:tr h="318347">
                <a:tc>
                  <a:txBody>
                    <a:bodyPr/>
                    <a:lstStyle/>
                    <a:p>
                      <a:pPr algn="ctr"/>
                      <a:r>
                        <a:rPr lang="en-US" dirty="0"/>
                        <a:t>CLK</a:t>
                      </a:r>
                    </a:p>
                  </a:txBody>
                  <a:tcPr/>
                </a:tc>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1"/>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4"/>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b="1" i="1" u="none" dirty="0"/>
                        <a:t>Invalid</a:t>
                      </a:r>
                    </a:p>
                  </a:txBody>
                  <a:tcPr/>
                </a:tc>
                <a:extLst>
                  <a:ext uri="{0D108BD9-81ED-4DB2-BD59-A6C34878D82A}">
                    <a16:rowId xmlns:a16="http://schemas.microsoft.com/office/drawing/2014/main" val="10005"/>
                  </a:ext>
                </a:extLst>
              </a:tr>
            </a:tbl>
          </a:graphicData>
        </a:graphic>
      </p:graphicFrame>
      <p:sp>
        <p:nvSpPr>
          <p:cNvPr id="18" name="TextBox 17"/>
          <p:cNvSpPr txBox="1"/>
          <p:nvPr/>
        </p:nvSpPr>
        <p:spPr>
          <a:xfrm>
            <a:off x="1295400" y="6248400"/>
            <a:ext cx="2002408" cy="369332"/>
          </a:xfrm>
          <a:prstGeom prst="rect">
            <a:avLst/>
          </a:prstGeom>
          <a:noFill/>
        </p:spPr>
        <p:txBody>
          <a:bodyPr wrap="none" rtlCol="0">
            <a:spAutoFit/>
          </a:bodyPr>
          <a:lstStyle/>
          <a:p>
            <a:r>
              <a:rPr lang="en-US" b="1" dirty="0"/>
              <a:t>T.T for S-R Flip-Flop</a:t>
            </a:r>
          </a:p>
        </p:txBody>
      </p:sp>
      <p:graphicFrame>
        <p:nvGraphicFramePr>
          <p:cNvPr id="19" name="Table 18"/>
          <p:cNvGraphicFramePr>
            <a:graphicFrameLocks noGrp="1"/>
          </p:cNvGraphicFramePr>
          <p:nvPr>
            <p:extLst>
              <p:ext uri="{D42A27DB-BD31-4B8C-83A1-F6EECF244321}">
                <p14:modId xmlns:p14="http://schemas.microsoft.com/office/powerpoint/2010/main" val="3468310710"/>
              </p:ext>
            </p:extLst>
          </p:nvPr>
        </p:nvGraphicFramePr>
        <p:xfrm>
          <a:off x="5033445" y="3884505"/>
          <a:ext cx="3124200" cy="2363895"/>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676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tblGrid>
              <a:tr h="318347">
                <a:tc>
                  <a:txBody>
                    <a:bodyPr/>
                    <a:lstStyle/>
                    <a:p>
                      <a:pPr algn="ctr"/>
                      <a:r>
                        <a:rPr lang="en-US" dirty="0"/>
                        <a:t>CLK</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1"/>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4"/>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err="1"/>
                        <a:t>Q’</a:t>
                      </a:r>
                      <a:r>
                        <a:rPr lang="en-US" baseline="-25000" dirty="0" err="1"/>
                        <a:t>n</a:t>
                      </a:r>
                      <a:endParaRPr lang="en-US" dirty="0"/>
                    </a:p>
                  </a:txBody>
                  <a:tcPr/>
                </a:tc>
                <a:extLst>
                  <a:ext uri="{0D108BD9-81ED-4DB2-BD59-A6C34878D82A}">
                    <a16:rowId xmlns:a16="http://schemas.microsoft.com/office/drawing/2014/main" val="10005"/>
                  </a:ext>
                </a:extLst>
              </a:tr>
            </a:tbl>
          </a:graphicData>
        </a:graphic>
      </p:graphicFrame>
      <p:sp>
        <p:nvSpPr>
          <p:cNvPr id="20" name="TextBox 19"/>
          <p:cNvSpPr txBox="1"/>
          <p:nvPr/>
        </p:nvSpPr>
        <p:spPr>
          <a:xfrm>
            <a:off x="5611974" y="6248400"/>
            <a:ext cx="1967142" cy="369332"/>
          </a:xfrm>
          <a:prstGeom prst="rect">
            <a:avLst/>
          </a:prstGeom>
          <a:noFill/>
        </p:spPr>
        <p:txBody>
          <a:bodyPr wrap="none" rtlCol="0">
            <a:spAutoFit/>
          </a:bodyPr>
          <a:lstStyle/>
          <a:p>
            <a:r>
              <a:rPr lang="en-US" b="1" dirty="0"/>
              <a:t>T.T for J-K Flip-Flop</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447800"/>
            <a:ext cx="3886200" cy="2103908"/>
          </a:xfrm>
          <a:prstGeom prst="rect">
            <a:avLst/>
          </a:prstGeom>
        </p:spPr>
      </p:pic>
      <p:sp>
        <p:nvSpPr>
          <p:cNvPr id="10" name="TextBox 9"/>
          <p:cNvSpPr txBox="1"/>
          <p:nvPr/>
        </p:nvSpPr>
        <p:spPr>
          <a:xfrm>
            <a:off x="8153400" y="5867400"/>
            <a:ext cx="1043940" cy="369332"/>
          </a:xfrm>
          <a:prstGeom prst="rect">
            <a:avLst/>
          </a:prstGeom>
          <a:noFill/>
        </p:spPr>
        <p:txBody>
          <a:bodyPr wrap="none" rtlCol="0">
            <a:spAutoFit/>
          </a:bodyPr>
          <a:lstStyle/>
          <a:p>
            <a:r>
              <a:rPr lang="en-US" dirty="0"/>
              <a:t>Toggling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JK Flip Flop</a:t>
            </a:r>
          </a:p>
        </p:txBody>
      </p:sp>
      <p:pic>
        <p:nvPicPr>
          <p:cNvPr id="1026" name="Picture 2" descr="C:\Users\Lenovo\Desktop\jk flip.jpg"/>
          <p:cNvPicPr>
            <a:picLocks noChangeAspect="1" noChangeArrowheads="1"/>
          </p:cNvPicPr>
          <p:nvPr/>
        </p:nvPicPr>
        <p:blipFill>
          <a:blip r:embed="rId2"/>
          <a:srcRect/>
          <a:stretch>
            <a:fillRect/>
          </a:stretch>
        </p:blipFill>
        <p:spPr bwMode="auto">
          <a:xfrm>
            <a:off x="609600" y="1295400"/>
            <a:ext cx="7993327" cy="449421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3747018" cy="200421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725612"/>
            <a:ext cx="3409950" cy="134302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170639582"/>
              </p:ext>
            </p:extLst>
          </p:nvPr>
        </p:nvGraphicFramePr>
        <p:xfrm>
          <a:off x="838200" y="3886200"/>
          <a:ext cx="3124200" cy="2363895"/>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676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tblGrid>
              <a:tr h="318347">
                <a:tc>
                  <a:txBody>
                    <a:bodyPr/>
                    <a:lstStyle/>
                    <a:p>
                      <a:pPr algn="ctr"/>
                      <a:r>
                        <a:rPr lang="en-US" dirty="0"/>
                        <a:t>CLK</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1"/>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2"/>
                  </a:ext>
                </a:extLst>
              </a:tr>
              <a:tr h="399627">
                <a:tc>
                  <a:txBody>
                    <a:bodyPr/>
                    <a:lstStyle/>
                    <a:p>
                      <a:pPr algn="ctr"/>
                      <a:r>
                        <a:rPr lang="en-US" dirty="0">
                          <a:solidFill>
                            <a:srgbClr val="C00000"/>
                          </a:solidFill>
                        </a:rPr>
                        <a:t>1</a:t>
                      </a:r>
                    </a:p>
                  </a:txBody>
                  <a:tcPr/>
                </a:tc>
                <a:tc>
                  <a:txBody>
                    <a:bodyPr/>
                    <a:lstStyle/>
                    <a:p>
                      <a:pPr algn="ctr"/>
                      <a:r>
                        <a:rPr lang="en-US" dirty="0">
                          <a:solidFill>
                            <a:srgbClr val="C00000"/>
                          </a:solidFill>
                        </a:rPr>
                        <a:t>0</a:t>
                      </a:r>
                    </a:p>
                  </a:txBody>
                  <a:tcPr/>
                </a:tc>
                <a:tc>
                  <a:txBody>
                    <a:bodyPr/>
                    <a:lstStyle/>
                    <a:p>
                      <a:pPr algn="ctr"/>
                      <a:r>
                        <a:rPr lang="en-US" dirty="0">
                          <a:solidFill>
                            <a:srgbClr val="C00000"/>
                          </a:solidFill>
                        </a:rPr>
                        <a:t>1</a:t>
                      </a:r>
                    </a:p>
                  </a:txBody>
                  <a:tcPr/>
                </a:tc>
                <a:tc>
                  <a:txBody>
                    <a:bodyPr/>
                    <a:lstStyle/>
                    <a:p>
                      <a:pPr algn="ctr"/>
                      <a:r>
                        <a:rPr lang="en-US" dirty="0">
                          <a:solidFill>
                            <a:srgbClr val="C00000"/>
                          </a:solidFill>
                        </a:rPr>
                        <a:t>0</a:t>
                      </a:r>
                    </a:p>
                  </a:txBody>
                  <a:tcPr/>
                </a:tc>
                <a:extLst>
                  <a:ext uri="{0D108BD9-81ED-4DB2-BD59-A6C34878D82A}">
                    <a16:rowId xmlns:a16="http://schemas.microsoft.com/office/drawing/2014/main" val="10003"/>
                  </a:ext>
                </a:extLst>
              </a:tr>
              <a:tr h="399627">
                <a:tc>
                  <a:txBody>
                    <a:bodyPr/>
                    <a:lstStyle/>
                    <a:p>
                      <a:pPr algn="ctr"/>
                      <a:r>
                        <a:rPr lang="en-US" dirty="0">
                          <a:solidFill>
                            <a:srgbClr val="C00000"/>
                          </a:solidFill>
                        </a:rPr>
                        <a:t>1</a:t>
                      </a:r>
                    </a:p>
                  </a:txBody>
                  <a:tcPr/>
                </a:tc>
                <a:tc>
                  <a:txBody>
                    <a:bodyPr/>
                    <a:lstStyle/>
                    <a:p>
                      <a:pPr algn="ctr"/>
                      <a:r>
                        <a:rPr lang="en-US" dirty="0">
                          <a:solidFill>
                            <a:srgbClr val="C00000"/>
                          </a:solidFill>
                        </a:rPr>
                        <a:t>1</a:t>
                      </a:r>
                    </a:p>
                  </a:txBody>
                  <a:tcPr/>
                </a:tc>
                <a:tc>
                  <a:txBody>
                    <a:bodyPr/>
                    <a:lstStyle/>
                    <a:p>
                      <a:pPr algn="ctr"/>
                      <a:r>
                        <a:rPr lang="en-US" dirty="0">
                          <a:solidFill>
                            <a:srgbClr val="C00000"/>
                          </a:solidFill>
                        </a:rPr>
                        <a:t>0</a:t>
                      </a:r>
                    </a:p>
                  </a:txBody>
                  <a:tcPr/>
                </a:tc>
                <a:tc>
                  <a:txBody>
                    <a:bodyPr/>
                    <a:lstStyle/>
                    <a:p>
                      <a:pPr algn="ctr"/>
                      <a:r>
                        <a:rPr lang="en-US" dirty="0">
                          <a:solidFill>
                            <a:srgbClr val="C00000"/>
                          </a:solidFill>
                        </a:rPr>
                        <a:t>1</a:t>
                      </a:r>
                    </a:p>
                  </a:txBody>
                  <a:tcPr/>
                </a:tc>
                <a:extLst>
                  <a:ext uri="{0D108BD9-81ED-4DB2-BD59-A6C34878D82A}">
                    <a16:rowId xmlns:a16="http://schemas.microsoft.com/office/drawing/2014/main" val="10004"/>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b="0" i="0" u="none" dirty="0"/>
                        <a:t>Q</a:t>
                      </a:r>
                      <a:r>
                        <a:rPr lang="en-US" b="0" i="0" u="none" baseline="-25000" dirty="0"/>
                        <a:t>n</a:t>
                      </a:r>
                      <a:r>
                        <a:rPr lang="en-US" sz="2000" b="0" i="0" u="none" dirty="0"/>
                        <a:t>’</a:t>
                      </a:r>
                      <a:endParaRPr lang="en-US" b="0" i="0" u="none" dirty="0"/>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1371600" y="6248400"/>
            <a:ext cx="1967142" cy="369332"/>
          </a:xfrm>
          <a:prstGeom prst="rect">
            <a:avLst/>
          </a:prstGeom>
          <a:noFill/>
        </p:spPr>
        <p:txBody>
          <a:bodyPr wrap="none" rtlCol="0">
            <a:spAutoFit/>
          </a:bodyPr>
          <a:lstStyle/>
          <a:p>
            <a:r>
              <a:rPr lang="en-US" b="1" dirty="0"/>
              <a:t>T.T for J-K Flip-Flop</a:t>
            </a:r>
          </a:p>
        </p:txBody>
      </p:sp>
      <p:graphicFrame>
        <p:nvGraphicFramePr>
          <p:cNvPr id="10" name="Table 9"/>
          <p:cNvGraphicFramePr>
            <a:graphicFrameLocks noGrp="1"/>
          </p:cNvGraphicFramePr>
          <p:nvPr>
            <p:extLst>
              <p:ext uri="{D42A27DB-BD31-4B8C-83A1-F6EECF244321}">
                <p14:modId xmlns:p14="http://schemas.microsoft.com/office/powerpoint/2010/main" val="1101451569"/>
              </p:ext>
            </p:extLst>
          </p:nvPr>
        </p:nvGraphicFramePr>
        <p:xfrm>
          <a:off x="5599274" y="4191000"/>
          <a:ext cx="2377440" cy="1564641"/>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tblGrid>
              <a:tr h="318347">
                <a:tc>
                  <a:txBody>
                    <a:bodyPr/>
                    <a:lstStyle/>
                    <a:p>
                      <a:pPr algn="ctr"/>
                      <a:r>
                        <a:rPr lang="en-US" dirty="0"/>
                        <a:t>CLK</a:t>
                      </a:r>
                    </a:p>
                  </a:txBody>
                  <a:tcPr/>
                </a:tc>
                <a:tc>
                  <a:txBody>
                    <a:bodyPr/>
                    <a:lstStyle/>
                    <a:p>
                      <a:pPr algn="ctr"/>
                      <a:r>
                        <a:rPr lang="en-US" dirty="0"/>
                        <a:t>T</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a:t>
                      </a:r>
                      <a:endParaRPr lang="en-US" dirty="0"/>
                    </a:p>
                  </a:txBody>
                  <a:tcPr/>
                </a:tc>
                <a:extLst>
                  <a:ext uri="{0D108BD9-81ED-4DB2-BD59-A6C34878D82A}">
                    <a16:rowId xmlns:a16="http://schemas.microsoft.com/office/drawing/2014/main" val="10001"/>
                  </a:ext>
                </a:extLst>
              </a:tr>
              <a:tr h="399627">
                <a:tc>
                  <a:txBody>
                    <a:bodyPr/>
                    <a:lstStyle/>
                    <a:p>
                      <a:pPr algn="ctr"/>
                      <a:r>
                        <a:rPr lang="en-US" dirty="0"/>
                        <a:t>1</a:t>
                      </a:r>
                    </a:p>
                  </a:txBody>
                  <a:tcPr/>
                </a:tc>
                <a:tc>
                  <a:txBody>
                    <a:bodyPr/>
                    <a:lstStyle/>
                    <a:p>
                      <a:pPr algn="ctr"/>
                      <a:r>
                        <a:rPr lang="en-US"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a:t>
                      </a:r>
                      <a:endParaRPr lang="en-US" dirty="0"/>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a:t>
                      </a:r>
                      <a:endParaRPr lang="en-US"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5943600" y="5878036"/>
            <a:ext cx="1806841" cy="369332"/>
          </a:xfrm>
          <a:prstGeom prst="rect">
            <a:avLst/>
          </a:prstGeom>
          <a:noFill/>
        </p:spPr>
        <p:txBody>
          <a:bodyPr wrap="none" rtlCol="0">
            <a:spAutoFit/>
          </a:bodyPr>
          <a:lstStyle/>
          <a:p>
            <a:r>
              <a:rPr lang="en-US" b="1" dirty="0"/>
              <a:t>T.T for T Flip-Flop</a:t>
            </a:r>
          </a:p>
        </p:txBody>
      </p:sp>
      <p:sp>
        <p:nvSpPr>
          <p:cNvPr id="12"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T Flip Flop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101451569"/>
              </p:ext>
            </p:extLst>
          </p:nvPr>
        </p:nvGraphicFramePr>
        <p:xfrm>
          <a:off x="914400" y="1524000"/>
          <a:ext cx="2377440" cy="1564641"/>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tblGrid>
              <a:tr h="318347">
                <a:tc>
                  <a:txBody>
                    <a:bodyPr/>
                    <a:lstStyle/>
                    <a:p>
                      <a:pPr algn="ctr"/>
                      <a:r>
                        <a:rPr lang="en-US" dirty="0"/>
                        <a:t>CLK</a:t>
                      </a:r>
                    </a:p>
                  </a:txBody>
                  <a:tcPr/>
                </a:tc>
                <a:tc>
                  <a:txBody>
                    <a:bodyPr/>
                    <a:lstStyle/>
                    <a:p>
                      <a:pPr algn="ctr"/>
                      <a:r>
                        <a:rPr lang="en-US" dirty="0"/>
                        <a:t>T</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X</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1"/>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b="0" i="0" u="none" dirty="0"/>
                        <a:t>Q</a:t>
                      </a:r>
                      <a:r>
                        <a:rPr lang="en-US" b="0" i="0" u="none" baseline="-25000" dirty="0"/>
                        <a:t>n</a:t>
                      </a:r>
                      <a:r>
                        <a:rPr lang="en-US" sz="2000" b="0" i="0" u="none" dirty="0"/>
                        <a:t>’</a:t>
                      </a:r>
                      <a:endParaRPr lang="en-US" b="0" i="0" u="none"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1258726" y="3211036"/>
            <a:ext cx="1806841" cy="369332"/>
          </a:xfrm>
          <a:prstGeom prst="rect">
            <a:avLst/>
          </a:prstGeom>
          <a:noFill/>
        </p:spPr>
        <p:txBody>
          <a:bodyPr wrap="none" rtlCol="0">
            <a:spAutoFit/>
          </a:bodyPr>
          <a:lstStyle/>
          <a:p>
            <a:r>
              <a:rPr lang="en-US" b="1" dirty="0"/>
              <a:t>T.T for T Flip-Flop</a:t>
            </a:r>
          </a:p>
        </p:txBody>
      </p:sp>
      <p:sp>
        <p:nvSpPr>
          <p:cNvPr id="12"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T Flip Flop</a:t>
            </a:r>
          </a:p>
        </p:txBody>
      </p:sp>
      <p:graphicFrame>
        <p:nvGraphicFramePr>
          <p:cNvPr id="5" name="Table 4"/>
          <p:cNvGraphicFramePr>
            <a:graphicFrameLocks noGrp="1"/>
          </p:cNvGraphicFramePr>
          <p:nvPr>
            <p:extLst>
              <p:ext uri="{D42A27DB-BD31-4B8C-83A1-F6EECF244321}">
                <p14:modId xmlns:p14="http://schemas.microsoft.com/office/powerpoint/2010/main" val="1101451569"/>
              </p:ext>
            </p:extLst>
          </p:nvPr>
        </p:nvGraphicFramePr>
        <p:xfrm>
          <a:off x="4724400" y="1600200"/>
          <a:ext cx="2377440" cy="1964268"/>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tblGrid>
              <a:tr h="318347">
                <a:tc>
                  <a:txBody>
                    <a:bodyPr/>
                    <a:lstStyle/>
                    <a:p>
                      <a:pPr algn="ctr"/>
                      <a:r>
                        <a:rPr lang="en-US" dirty="0"/>
                        <a:t>Q</a:t>
                      </a:r>
                      <a:r>
                        <a:rPr lang="en-US" baseline="-25000" dirty="0"/>
                        <a:t>n</a:t>
                      </a:r>
                    </a:p>
                  </a:txBody>
                  <a:tcPr/>
                </a:tc>
                <a:tc>
                  <a:txBody>
                    <a:bodyPr/>
                    <a:lstStyle/>
                    <a:p>
                      <a:pPr algn="ctr"/>
                      <a:r>
                        <a:rPr lang="en-US" dirty="0"/>
                        <a: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1"/>
                  </a:ext>
                </a:extLst>
              </a:tr>
              <a:tr h="399627">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b="0" i="0" u="none" dirty="0"/>
                        <a:t>1</a:t>
                      </a:r>
                    </a:p>
                  </a:txBody>
                  <a:tcPr/>
                </a:tc>
                <a:extLst>
                  <a:ext uri="{0D108BD9-81ED-4DB2-BD59-A6C34878D82A}">
                    <a16:rowId xmlns:a16="http://schemas.microsoft.com/office/drawing/2014/main" val="10003"/>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b="0" i="0" u="none" dirty="0"/>
                        <a:t>0</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4419600" y="3886200"/>
            <a:ext cx="4070345" cy="646331"/>
          </a:xfrm>
          <a:prstGeom prst="rect">
            <a:avLst/>
          </a:prstGeom>
          <a:noFill/>
        </p:spPr>
        <p:txBody>
          <a:bodyPr wrap="none" rtlCol="0">
            <a:spAutoFit/>
          </a:bodyPr>
          <a:lstStyle/>
          <a:p>
            <a:r>
              <a:rPr lang="en-US" b="1" dirty="0"/>
              <a:t>Characteristics table for T Flip-Flop</a:t>
            </a:r>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4110152858"/>
              </p:ext>
            </p:extLst>
          </p:nvPr>
        </p:nvGraphicFramePr>
        <p:xfrm>
          <a:off x="990600" y="4191000"/>
          <a:ext cx="2377440" cy="1964268"/>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tblGrid>
              <a:tr h="318347">
                <a:tc>
                  <a:txBody>
                    <a:bodyPr/>
                    <a:lstStyle/>
                    <a:p>
                      <a:pPr algn="ctr"/>
                      <a:r>
                        <a:rPr lang="en-US" dirty="0"/>
                        <a:t>Q</a:t>
                      </a:r>
                      <a:r>
                        <a:rPr lang="en-US" baseline="-25000" dirty="0"/>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n+1</a:t>
                      </a:r>
                    </a:p>
                  </a:txBody>
                  <a:tcPr/>
                </a:tc>
                <a:tc>
                  <a:txBody>
                    <a:bodyPr/>
                    <a:lstStyle/>
                    <a:p>
                      <a:pPr algn="ctr"/>
                      <a:r>
                        <a:rPr lang="en-US" dirty="0"/>
                        <a:t>T</a:t>
                      </a:r>
                      <a:endParaRPr lang="en-US" baseline="-25000" dirty="0"/>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1"/>
                  </a:ext>
                </a:extLst>
              </a:tr>
              <a:tr h="399627">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b="0" i="0" u="none" dirty="0"/>
                        <a:t>1</a:t>
                      </a:r>
                    </a:p>
                  </a:txBody>
                  <a:tcPr/>
                </a:tc>
                <a:extLst>
                  <a:ext uri="{0D108BD9-81ED-4DB2-BD59-A6C34878D82A}">
                    <a16:rowId xmlns:a16="http://schemas.microsoft.com/office/drawing/2014/main" val="10003"/>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b="0" i="0" u="none" dirty="0"/>
                        <a:t>0</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457200" y="6096000"/>
            <a:ext cx="3553089" cy="369332"/>
          </a:xfrm>
          <a:prstGeom prst="rect">
            <a:avLst/>
          </a:prstGeom>
          <a:noFill/>
        </p:spPr>
        <p:txBody>
          <a:bodyPr wrap="none" rtlCol="0">
            <a:spAutoFit/>
          </a:bodyPr>
          <a:lstStyle/>
          <a:p>
            <a:r>
              <a:rPr lang="en-US" b="1" dirty="0"/>
              <a:t>Excitation Table for T Flip-Flop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JK Flip Flop</a:t>
            </a:r>
          </a:p>
        </p:txBody>
      </p:sp>
      <p:graphicFrame>
        <p:nvGraphicFramePr>
          <p:cNvPr id="19" name="Table 18"/>
          <p:cNvGraphicFramePr>
            <a:graphicFrameLocks noGrp="1"/>
          </p:cNvGraphicFramePr>
          <p:nvPr>
            <p:extLst>
              <p:ext uri="{D42A27DB-BD31-4B8C-83A1-F6EECF244321}">
                <p14:modId xmlns:p14="http://schemas.microsoft.com/office/powerpoint/2010/main" val="3468310710"/>
              </p:ext>
            </p:extLst>
          </p:nvPr>
        </p:nvGraphicFramePr>
        <p:xfrm>
          <a:off x="457200" y="1143000"/>
          <a:ext cx="3124200" cy="2363895"/>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676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tblGrid>
              <a:tr h="318347">
                <a:tc>
                  <a:txBody>
                    <a:bodyPr/>
                    <a:lstStyle/>
                    <a:p>
                      <a:pPr algn="ctr"/>
                      <a:r>
                        <a:rPr lang="en-US" dirty="0"/>
                        <a:t>CLK</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1"/>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4"/>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5"/>
                  </a:ext>
                </a:extLst>
              </a:tr>
            </a:tbl>
          </a:graphicData>
        </a:graphic>
      </p:graphicFrame>
      <p:sp>
        <p:nvSpPr>
          <p:cNvPr id="20" name="TextBox 19"/>
          <p:cNvSpPr txBox="1"/>
          <p:nvPr/>
        </p:nvSpPr>
        <p:spPr>
          <a:xfrm>
            <a:off x="1035729" y="3506895"/>
            <a:ext cx="1967142" cy="369332"/>
          </a:xfrm>
          <a:prstGeom prst="rect">
            <a:avLst/>
          </a:prstGeom>
          <a:noFill/>
        </p:spPr>
        <p:txBody>
          <a:bodyPr wrap="none" rtlCol="0">
            <a:spAutoFit/>
          </a:bodyPr>
          <a:lstStyle/>
          <a:p>
            <a:r>
              <a:rPr lang="en-US" b="1" dirty="0"/>
              <a:t>T.T for J-K Flip-Flop</a:t>
            </a:r>
          </a:p>
        </p:txBody>
      </p:sp>
      <p:graphicFrame>
        <p:nvGraphicFramePr>
          <p:cNvPr id="5" name="Table 4"/>
          <p:cNvGraphicFramePr>
            <a:graphicFrameLocks noGrp="1"/>
          </p:cNvGraphicFramePr>
          <p:nvPr>
            <p:extLst>
              <p:ext uri="{D42A27DB-BD31-4B8C-83A1-F6EECF244321}">
                <p14:modId xmlns:p14="http://schemas.microsoft.com/office/powerpoint/2010/main" val="3468310710"/>
              </p:ext>
            </p:extLst>
          </p:nvPr>
        </p:nvGraphicFramePr>
        <p:xfrm>
          <a:off x="5105400" y="1447800"/>
          <a:ext cx="3124200" cy="3596643"/>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676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tblGrid>
              <a:tr h="399627">
                <a:tc>
                  <a:txBody>
                    <a:bodyPr/>
                    <a:lstStyle/>
                    <a:p>
                      <a:pPr algn="ctr"/>
                      <a:r>
                        <a:rPr lang="en-US" dirty="0"/>
                        <a:t>Q</a:t>
                      </a:r>
                      <a:r>
                        <a:rPr lang="en-US" baseline="-25000" dirty="0"/>
                        <a:t>n</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solidFill>
                            <a:schemeClr val="tx1"/>
                          </a:solidFill>
                        </a:rPr>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1"/>
                  </a:ext>
                </a:extLst>
              </a:tr>
              <a:tr h="399627">
                <a:tc>
                  <a:txBody>
                    <a:bodyPr/>
                    <a:lstStyle/>
                    <a:p>
                      <a:pPr algn="ctr"/>
                      <a:r>
                        <a:rPr lang="en-US" dirty="0">
                          <a:solidFill>
                            <a:schemeClr val="tx1"/>
                          </a:solidFill>
                        </a:rPr>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2"/>
                  </a:ext>
                </a:extLst>
              </a:tr>
              <a:tr h="399627">
                <a:tc>
                  <a:txBody>
                    <a:bodyPr/>
                    <a:lstStyle/>
                    <a:p>
                      <a:pPr algn="ctr"/>
                      <a:r>
                        <a:rPr lang="en-US" dirty="0">
                          <a:solidFill>
                            <a:schemeClr val="tx1"/>
                          </a:solidFill>
                        </a:rPr>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3"/>
                  </a:ext>
                </a:extLst>
              </a:tr>
              <a:tr h="399627">
                <a:tc>
                  <a:txBody>
                    <a:bodyPr/>
                    <a:lstStyle/>
                    <a:p>
                      <a:pPr algn="ctr"/>
                      <a:r>
                        <a:rPr lang="en-US" dirty="0">
                          <a:solidFill>
                            <a:schemeClr val="tx1"/>
                          </a:solidFill>
                        </a:rPr>
                        <a:t>0</a:t>
                      </a:r>
                    </a:p>
                  </a:txBody>
                  <a:tcPr/>
                </a:tc>
                <a:tc>
                  <a:txBody>
                    <a:bodyPr/>
                    <a:lstStyle/>
                    <a:p>
                      <a:pPr algn="ctr"/>
                      <a:r>
                        <a:rPr lang="en-US" dirty="0"/>
                        <a:t>1</a:t>
                      </a:r>
                    </a:p>
                  </a:txBody>
                  <a:tcPr/>
                </a:tc>
                <a:tc>
                  <a:txBody>
                    <a:bodyPr/>
                    <a:lstStyle/>
                    <a:p>
                      <a:pPr algn="ctr"/>
                      <a:r>
                        <a:rPr lang="en-US"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tc>
                <a:extLst>
                  <a:ext uri="{0D108BD9-81ED-4DB2-BD59-A6C34878D82A}">
                    <a16:rowId xmlns:a16="http://schemas.microsoft.com/office/drawing/2014/main" val="10004"/>
                  </a:ext>
                </a:extLst>
              </a:tr>
              <a:tr h="399627">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5"/>
                  </a:ext>
                </a:extLst>
              </a:tr>
              <a:tr h="399627">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6"/>
                  </a:ext>
                </a:extLst>
              </a:tr>
              <a:tr h="399627">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7"/>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4795822" y="5181600"/>
            <a:ext cx="4348178" cy="369332"/>
          </a:xfrm>
          <a:prstGeom prst="rect">
            <a:avLst/>
          </a:prstGeom>
          <a:noFill/>
        </p:spPr>
        <p:txBody>
          <a:bodyPr wrap="none" rtlCol="0">
            <a:spAutoFit/>
          </a:bodyPr>
          <a:lstStyle/>
          <a:p>
            <a:r>
              <a:rPr lang="en-US" b="1" dirty="0"/>
              <a:t>Characteristics Table for J-K Flip-Flop</a:t>
            </a:r>
          </a:p>
        </p:txBody>
      </p:sp>
      <p:graphicFrame>
        <p:nvGraphicFramePr>
          <p:cNvPr id="7" name="Table 6"/>
          <p:cNvGraphicFramePr>
            <a:graphicFrameLocks noGrp="1"/>
          </p:cNvGraphicFramePr>
          <p:nvPr>
            <p:extLst>
              <p:ext uri="{D42A27DB-BD31-4B8C-83A1-F6EECF244321}">
                <p14:modId xmlns:p14="http://schemas.microsoft.com/office/powerpoint/2010/main" val="3468310710"/>
              </p:ext>
            </p:extLst>
          </p:nvPr>
        </p:nvGraphicFramePr>
        <p:xfrm>
          <a:off x="685800" y="4191000"/>
          <a:ext cx="3124200" cy="1964268"/>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1628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tblGrid>
              <a:tr h="318347">
                <a:tc>
                  <a:txBody>
                    <a:bodyPr/>
                    <a:lstStyle/>
                    <a:p>
                      <a:pPr algn="ctr"/>
                      <a:r>
                        <a:rPr lang="en-US" dirty="0"/>
                        <a:t>Q</a:t>
                      </a:r>
                      <a:r>
                        <a:rPr lang="en-US" baseline="-25000" dirty="0"/>
                        <a:t>n</a:t>
                      </a:r>
                    </a:p>
                  </a:txBody>
                  <a:tcPr/>
                </a:tc>
                <a:tc>
                  <a:txBody>
                    <a:bodyPr/>
                    <a:lstStyle/>
                    <a:p>
                      <a:pPr algn="ctr"/>
                      <a:r>
                        <a:rPr lang="en-US" dirty="0"/>
                        <a:t>Q</a:t>
                      </a:r>
                      <a:r>
                        <a:rPr lang="en-US" baseline="-25000" dirty="0"/>
                        <a:t>n+1</a:t>
                      </a:r>
                    </a:p>
                  </a:txBody>
                  <a:tcPr/>
                </a:tc>
                <a:tc>
                  <a:txBody>
                    <a:bodyPr/>
                    <a:lstStyle/>
                    <a:p>
                      <a:pPr algn="ctr"/>
                      <a:r>
                        <a:rPr lang="en-US" dirty="0"/>
                        <a:t>J</a:t>
                      </a:r>
                    </a:p>
                  </a:txBody>
                  <a:tcPr/>
                </a:tc>
                <a:tc>
                  <a:txBody>
                    <a:bodyPr/>
                    <a:lstStyle/>
                    <a:p>
                      <a:pPr algn="ctr"/>
                      <a:r>
                        <a:rPr lang="en-US" baseline="-25000" dirty="0"/>
                        <a:t>K</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x</a:t>
                      </a:r>
                    </a:p>
                  </a:txBody>
                  <a:tcPr/>
                </a:tc>
                <a:extLst>
                  <a:ext uri="{0D108BD9-81ED-4DB2-BD59-A6C34878D82A}">
                    <a16:rowId xmlns:a16="http://schemas.microsoft.com/office/drawing/2014/main" val="10001"/>
                  </a:ext>
                </a:extLst>
              </a:tr>
              <a:tr h="399627">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x</a:t>
                      </a:r>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x</a:t>
                      </a:r>
                    </a:p>
                  </a:txBody>
                  <a:tcPr/>
                </a:tc>
                <a:tc>
                  <a:txBody>
                    <a:bodyPr/>
                    <a:lstStyle/>
                    <a:p>
                      <a:pPr algn="ctr"/>
                      <a:r>
                        <a:rPr lang="en-US" dirty="0"/>
                        <a:t>1</a:t>
                      </a:r>
                    </a:p>
                  </a:txBody>
                  <a:tcPr/>
                </a:tc>
                <a:extLst>
                  <a:ext uri="{0D108BD9-81ED-4DB2-BD59-A6C34878D82A}">
                    <a16:rowId xmlns:a16="http://schemas.microsoft.com/office/drawing/2014/main" val="10003"/>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457200" y="6324600"/>
            <a:ext cx="3736920" cy="369332"/>
          </a:xfrm>
          <a:prstGeom prst="rect">
            <a:avLst/>
          </a:prstGeom>
          <a:noFill/>
        </p:spPr>
        <p:txBody>
          <a:bodyPr wrap="none" rtlCol="0">
            <a:spAutoFit/>
          </a:bodyPr>
          <a:lstStyle/>
          <a:p>
            <a:r>
              <a:rPr lang="en-US" b="1" dirty="0"/>
              <a:t>Excitation table for J-K Flip-Flop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Master - Slave JK Flip Flop</a:t>
            </a:r>
          </a:p>
        </p:txBody>
      </p:sp>
      <p:sp>
        <p:nvSpPr>
          <p:cNvPr id="9" name="Content Placeholder 2"/>
          <p:cNvSpPr>
            <a:spLocks noGrp="1"/>
          </p:cNvSpPr>
          <p:nvPr>
            <p:ph idx="1"/>
          </p:nvPr>
        </p:nvSpPr>
        <p:spPr>
          <a:xfrm>
            <a:off x="457200" y="1219200"/>
            <a:ext cx="8229600" cy="4525963"/>
          </a:xfrm>
        </p:spPr>
        <p:txBody>
          <a:bodyPr/>
          <a:lstStyle/>
          <a:p>
            <a:r>
              <a:rPr lang="en-US" dirty="0"/>
              <a:t>Combination of 2 JK flip-flops in series.</a:t>
            </a:r>
          </a:p>
          <a:p>
            <a:r>
              <a:rPr lang="en-US" dirty="0"/>
              <a:t>One acts as ‘master’ and the other as ‘slave’</a:t>
            </a:r>
          </a:p>
          <a:p>
            <a:r>
              <a:rPr lang="en-US" dirty="0"/>
              <a:t>It also includes an Inverter(Not Gate).</a:t>
            </a:r>
          </a:p>
        </p:txBody>
      </p:sp>
      <p:pic>
        <p:nvPicPr>
          <p:cNvPr id="1027" name="Picture 3" descr="C:\Users\Lenovo\Desktop\ms.jpg"/>
          <p:cNvPicPr>
            <a:picLocks noChangeAspect="1" noChangeArrowheads="1"/>
          </p:cNvPicPr>
          <p:nvPr/>
        </p:nvPicPr>
        <p:blipFill>
          <a:blip r:embed="rId2"/>
          <a:srcRect/>
          <a:stretch>
            <a:fillRect/>
          </a:stretch>
        </p:blipFill>
        <p:spPr bwMode="auto">
          <a:xfrm>
            <a:off x="990600" y="2590800"/>
            <a:ext cx="6919297" cy="4267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Master Slave JK Flip Flop</a:t>
            </a:r>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76400"/>
            <a:ext cx="8763000" cy="37329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6"/>
          <p:cNvSpPr>
            <a:spLocks noGrp="1"/>
          </p:cNvSpPr>
          <p:nvPr>
            <p:ph type="sldNum" sz="quarter" idx="12"/>
          </p:nvPr>
        </p:nvSpPr>
        <p:spPr>
          <a:noFill/>
        </p:spPr>
        <p:txBody>
          <a:bodyPr/>
          <a:lstStyle/>
          <a:p>
            <a:fld id="{CDFB4107-CEE5-4621-97B1-2698A97B46A6}" type="slidenum">
              <a:rPr lang="en-US" altLang="zh-TW" smtClean="0"/>
              <a:pPr/>
              <a:t>2</a:t>
            </a:fld>
            <a:endParaRPr lang="en-US" altLang="zh-TW" dirty="0"/>
          </a:p>
        </p:txBody>
      </p:sp>
      <p:sp>
        <p:nvSpPr>
          <p:cNvPr id="3075"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Sequential Circuits</a:t>
            </a:r>
          </a:p>
        </p:txBody>
      </p:sp>
      <p:sp>
        <p:nvSpPr>
          <p:cNvPr id="3076" name="Rectangle 4"/>
          <p:cNvSpPr>
            <a:spLocks noGrp="1" noChangeArrowheads="1"/>
          </p:cNvSpPr>
          <p:nvPr>
            <p:ph type="body" sz="half" idx="1"/>
          </p:nvPr>
        </p:nvSpPr>
        <p:spPr>
          <a:xfrm>
            <a:off x="250825" y="1295400"/>
            <a:ext cx="8704263" cy="2447925"/>
          </a:xfrm>
        </p:spPr>
        <p:txBody>
          <a:bodyPr/>
          <a:lstStyle/>
          <a:p>
            <a:pPr marL="195580" marR="5080" indent="-182880">
              <a:lnSpc>
                <a:spcPct val="100000"/>
              </a:lnSpc>
              <a:spcBef>
                <a:spcPts val="480"/>
              </a:spcBef>
              <a:buClr>
                <a:srgbClr val="FF8500"/>
              </a:buClr>
              <a:buFont typeface="Wingdings"/>
              <a:buChar char=""/>
              <a:tabLst>
                <a:tab pos="195580" algn="l"/>
              </a:tabLst>
            </a:pPr>
            <a:r>
              <a:rPr lang="en-US" dirty="0">
                <a:latin typeface="+mj-lt"/>
                <a:cs typeface="Arial"/>
              </a:rPr>
              <a:t>The outputs of the circuit will depends upon the present  inputs as well </a:t>
            </a:r>
            <a:r>
              <a:rPr lang="en-US" b="1" dirty="0">
                <a:latin typeface="+mj-lt"/>
                <a:cs typeface="Arial"/>
              </a:rPr>
              <a:t>as on the sequence of the previous outputs</a:t>
            </a:r>
            <a:r>
              <a:rPr lang="en-US" b="1" spc="-220" dirty="0">
                <a:latin typeface="+mj-lt"/>
                <a:cs typeface="Arial"/>
              </a:rPr>
              <a:t> </a:t>
            </a:r>
            <a:r>
              <a:rPr lang="en-US" b="1" dirty="0">
                <a:latin typeface="+mj-lt"/>
                <a:cs typeface="Arial"/>
              </a:rPr>
              <a:t>of  the</a:t>
            </a:r>
            <a:r>
              <a:rPr lang="en-US" b="1" spc="-25" dirty="0">
                <a:latin typeface="+mj-lt"/>
                <a:cs typeface="Arial"/>
              </a:rPr>
              <a:t> </a:t>
            </a:r>
            <a:r>
              <a:rPr lang="en-US" b="1" dirty="0">
                <a:latin typeface="+mj-lt"/>
                <a:cs typeface="Arial"/>
              </a:rPr>
              <a:t>circuits.</a:t>
            </a:r>
          </a:p>
          <a:p>
            <a:pPr marL="195580" marR="5080" indent="-182880">
              <a:lnSpc>
                <a:spcPct val="100000"/>
              </a:lnSpc>
              <a:spcBef>
                <a:spcPts val="480"/>
              </a:spcBef>
              <a:buClr>
                <a:srgbClr val="FF8500"/>
              </a:buClr>
              <a:buFont typeface="Wingdings"/>
              <a:buChar char=""/>
              <a:tabLst>
                <a:tab pos="195580" algn="l"/>
              </a:tabLst>
            </a:pPr>
            <a:r>
              <a:rPr lang="en-US" dirty="0">
                <a:latin typeface="+mj-lt"/>
                <a:cs typeface="Arial"/>
              </a:rPr>
              <a:t>It is basically combination of combinational circuit and </a:t>
            </a:r>
            <a:r>
              <a:rPr lang="en-US" b="1" dirty="0">
                <a:latin typeface="+mj-lt"/>
                <a:cs typeface="Arial"/>
              </a:rPr>
              <a:t>memory unit.</a:t>
            </a:r>
            <a:br>
              <a:rPr lang="en-US" dirty="0">
                <a:latin typeface="+mj-lt"/>
                <a:cs typeface="Arial"/>
              </a:rPr>
            </a:br>
            <a:endParaRPr lang="en-US" dirty="0">
              <a:latin typeface="+mj-lt"/>
              <a:cs typeface="Arial"/>
            </a:endParaRPr>
          </a:p>
        </p:txBody>
      </p:sp>
      <p:pic>
        <p:nvPicPr>
          <p:cNvPr id="1026" name="Picture 2" descr="D:\DCN\Block-diagram-of-sequential-circuit.png"/>
          <p:cNvPicPr>
            <a:picLocks noChangeAspect="1" noChangeArrowheads="1"/>
          </p:cNvPicPr>
          <p:nvPr/>
        </p:nvPicPr>
        <p:blipFill>
          <a:blip r:embed="rId2"/>
          <a:srcRect/>
          <a:stretch>
            <a:fillRect/>
          </a:stretch>
        </p:blipFill>
        <p:spPr bwMode="auto">
          <a:xfrm>
            <a:off x="1474599" y="3721340"/>
            <a:ext cx="6145401" cy="260326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Master Slave JK Flip Flop</a:t>
            </a:r>
          </a:p>
        </p:txBody>
      </p:sp>
      <p:sp>
        <p:nvSpPr>
          <p:cNvPr id="5" name="Content Placeholder 2"/>
          <p:cNvSpPr>
            <a:spLocks noGrp="1"/>
          </p:cNvSpPr>
          <p:nvPr>
            <p:ph idx="1"/>
          </p:nvPr>
        </p:nvSpPr>
        <p:spPr>
          <a:xfrm>
            <a:off x="457200" y="1219200"/>
            <a:ext cx="8229600" cy="4525963"/>
          </a:xfrm>
        </p:spPr>
        <p:txBody>
          <a:bodyPr>
            <a:normAutofit/>
          </a:bodyPr>
          <a:lstStyle/>
          <a:p>
            <a:r>
              <a:rPr lang="en-US" sz="2800" dirty="0"/>
              <a:t>When the clock is high, master is operational but slave is not operational(it will keep memory)</a:t>
            </a:r>
          </a:p>
          <a:p>
            <a:r>
              <a:rPr lang="en-US" sz="2800" dirty="0"/>
              <a:t>When the clock is low, master is not functional but slave is. The output at slave is fed back to master but the clock is low. So, In this case effect of feedback is eliminated(which eliminates racing)</a:t>
            </a:r>
          </a:p>
        </p:txBody>
      </p:sp>
      <p:graphicFrame>
        <p:nvGraphicFramePr>
          <p:cNvPr id="7" name="Table 6"/>
          <p:cNvGraphicFramePr>
            <a:graphicFrameLocks noGrp="1"/>
          </p:cNvGraphicFramePr>
          <p:nvPr>
            <p:extLst>
              <p:ext uri="{D42A27DB-BD31-4B8C-83A1-F6EECF244321}">
                <p14:modId xmlns:p14="http://schemas.microsoft.com/office/powerpoint/2010/main" val="3468310710"/>
              </p:ext>
            </p:extLst>
          </p:nvPr>
        </p:nvGraphicFramePr>
        <p:xfrm>
          <a:off x="2743200" y="4048573"/>
          <a:ext cx="3124200" cy="2363895"/>
        </p:xfrm>
        <a:graphic>
          <a:graphicData uri="http://schemas.openxmlformats.org/drawingml/2006/table">
            <a:tbl>
              <a:tblPr firstRow="1" bandRow="1">
                <a:tableStyleId>{073A0DAA-6AF3-43AB-8588-CEC1D06C72B9}</a:tableStyleId>
              </a:tblPr>
              <a:tblGrid>
                <a:gridCol w="74676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676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tblGrid>
              <a:tr h="318347">
                <a:tc>
                  <a:txBody>
                    <a:bodyPr/>
                    <a:lstStyle/>
                    <a:p>
                      <a:pPr algn="ctr"/>
                      <a:r>
                        <a:rPr lang="en-US" dirty="0"/>
                        <a:t>CLK</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Q</a:t>
                      </a:r>
                      <a:r>
                        <a:rPr lang="en-US" baseline="-25000" dirty="0"/>
                        <a:t>n+1</a:t>
                      </a:r>
                    </a:p>
                  </a:txBody>
                  <a:tcPr/>
                </a:tc>
                <a:extLst>
                  <a:ext uri="{0D108BD9-81ED-4DB2-BD59-A6C34878D82A}">
                    <a16:rowId xmlns:a16="http://schemas.microsoft.com/office/drawing/2014/main" val="10000"/>
                  </a:ext>
                </a:extLst>
              </a:tr>
              <a:tr h="399627">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1"/>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2"/>
                  </a:ext>
                </a:extLst>
              </a:tr>
              <a:tr h="399627">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4"/>
                  </a:ext>
                </a:extLst>
              </a:tr>
              <a:tr h="399627">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Q’</a:t>
                      </a:r>
                      <a:r>
                        <a:rPr lang="en-US" baseline="-25000" dirty="0"/>
                        <a:t>n</a:t>
                      </a:r>
                      <a:endParaRPr lang="en-US" dirty="0"/>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3321729" y="6412468"/>
            <a:ext cx="1967142" cy="369332"/>
          </a:xfrm>
          <a:prstGeom prst="rect">
            <a:avLst/>
          </a:prstGeom>
          <a:noFill/>
        </p:spPr>
        <p:txBody>
          <a:bodyPr wrap="none" rtlCol="0">
            <a:spAutoFit/>
          </a:bodyPr>
          <a:lstStyle/>
          <a:p>
            <a:r>
              <a:rPr lang="en-US" b="1" dirty="0"/>
              <a:t>T.T for J-K Flip-Flop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228600"/>
            <a:ext cx="7793037" cy="1008062"/>
          </a:xfrm>
        </p:spPr>
        <p:txBody>
          <a:bodyPr/>
          <a:lstStyle/>
          <a:p>
            <a:pPr algn="ctr"/>
            <a:r>
              <a:rPr lang="en-US" sz="4000" dirty="0">
                <a:solidFill>
                  <a:schemeClr val="tx2">
                    <a:lumMod val="75000"/>
                  </a:schemeClr>
                </a:solidFill>
              </a:rPr>
              <a:t>Conversion of Flip-Flop</a:t>
            </a:r>
            <a:br>
              <a:rPr lang="en-US" sz="4000" dirty="0">
                <a:solidFill>
                  <a:schemeClr val="tx2">
                    <a:lumMod val="75000"/>
                  </a:schemeClr>
                </a:solidFill>
              </a:rPr>
            </a:br>
            <a:r>
              <a:rPr lang="en-US" sz="2800" dirty="0">
                <a:solidFill>
                  <a:schemeClr val="tx2">
                    <a:lumMod val="75000"/>
                  </a:schemeClr>
                </a:solidFill>
              </a:rPr>
              <a:t>(Realization of one Flip-Flop using other Flip-Flop)</a:t>
            </a:r>
            <a:endParaRPr lang="en-US" sz="4000" dirty="0">
              <a:solidFill>
                <a:schemeClr val="tx2">
                  <a:lumMod val="75000"/>
                </a:schemeClr>
              </a:solidFill>
            </a:endParaRPr>
          </a:p>
        </p:txBody>
      </p:sp>
      <p:sp>
        <p:nvSpPr>
          <p:cNvPr id="3" name="Title 1"/>
          <p:cNvSpPr txBox="1">
            <a:spLocks/>
          </p:cNvSpPr>
          <p:nvPr/>
        </p:nvSpPr>
        <p:spPr bwMode="auto">
          <a:xfrm>
            <a:off x="457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dirty="0">
                <a:ln>
                  <a:noFill/>
                </a:ln>
                <a:solidFill>
                  <a:schemeClr val="tx1">
                    <a:lumMod val="75000"/>
                    <a:lumOff val="25000"/>
                  </a:schemeClr>
                </a:solidFill>
                <a:effectLst/>
                <a:uLnTx/>
                <a:uFillTx/>
                <a:latin typeface="+mj-lt"/>
                <a:ea typeface="+mj-ea"/>
                <a:cs typeface="+mj-cs"/>
              </a:rPr>
              <a:t>Steps for Flip-Flop Conversion</a:t>
            </a:r>
          </a:p>
        </p:txBody>
      </p:sp>
      <p:sp>
        <p:nvSpPr>
          <p:cNvPr id="4" name="Content Placeholder 2"/>
          <p:cNvSpPr>
            <a:spLocks noGrp="1"/>
          </p:cNvSpPr>
          <p:nvPr>
            <p:ph idx="1"/>
          </p:nvPr>
        </p:nvSpPr>
        <p:spPr>
          <a:xfrm>
            <a:off x="457200" y="2011362"/>
            <a:ext cx="8229600" cy="4525963"/>
          </a:xfrm>
        </p:spPr>
        <p:txBody>
          <a:bodyPr/>
          <a:lstStyle/>
          <a:p>
            <a:r>
              <a:rPr lang="en-US" dirty="0"/>
              <a:t>Make Characteristics table for required flip-flop.</a:t>
            </a:r>
          </a:p>
          <a:p>
            <a:r>
              <a:rPr lang="en-US" dirty="0"/>
              <a:t>Make Excitation table for available flip-flop.</a:t>
            </a:r>
          </a:p>
          <a:p>
            <a:r>
              <a:rPr lang="en-US" dirty="0"/>
              <a:t>Write Boolean expression for available flip-flop.</a:t>
            </a:r>
          </a:p>
          <a:p>
            <a:r>
              <a:rPr lang="en-US" dirty="0"/>
              <a:t>Draw the Block Diagram.</a:t>
            </a:r>
          </a:p>
          <a:p>
            <a:pPr>
              <a:buNone/>
            </a:pP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 JK to D</a:t>
            </a:r>
          </a:p>
        </p:txBody>
      </p:sp>
      <p:sp>
        <p:nvSpPr>
          <p:cNvPr id="3" name="Content Placeholder 2"/>
          <p:cNvSpPr>
            <a:spLocks noGrp="1"/>
          </p:cNvSpPr>
          <p:nvPr>
            <p:ph idx="1"/>
          </p:nvPr>
        </p:nvSpPr>
        <p:spPr/>
        <p:txBody>
          <a:bodyPr/>
          <a:lstStyle/>
          <a:p>
            <a:r>
              <a:rPr lang="en-US" dirty="0"/>
              <a:t>Required flip-flop : D, 		Available flip-flop : JK</a:t>
            </a:r>
          </a:p>
          <a:p>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479994293"/>
              </p:ext>
            </p:extLst>
          </p:nvPr>
        </p:nvGraphicFramePr>
        <p:xfrm>
          <a:off x="914400" y="2590800"/>
          <a:ext cx="2971800" cy="1828800"/>
        </p:xfrm>
        <a:graphic>
          <a:graphicData uri="http://schemas.openxmlformats.org/drawingml/2006/table">
            <a:tbl>
              <a:tblPr firstRow="1" bandRow="1">
                <a:tableStyleId>{073A0DAA-6AF3-43AB-8588-CEC1D06C72B9}</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30200">
                <a:tc>
                  <a:txBody>
                    <a:bodyPr/>
                    <a:lstStyle/>
                    <a:p>
                      <a:pPr algn="ctr"/>
                      <a:r>
                        <a:rPr lang="en-US" dirty="0"/>
                        <a:t>Q</a:t>
                      </a:r>
                      <a:r>
                        <a:rPr lang="en-US" baseline="-25000" dirty="0"/>
                        <a:t>n</a:t>
                      </a:r>
                    </a:p>
                  </a:txBody>
                  <a:tcPr/>
                </a:tc>
                <a:tc>
                  <a:txBody>
                    <a:bodyPr/>
                    <a:lstStyle/>
                    <a:p>
                      <a:pPr algn="ctr"/>
                      <a:r>
                        <a:rPr lang="en-US" dirty="0"/>
                        <a:t>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n+1</a:t>
                      </a:r>
                    </a:p>
                  </a:txBody>
                  <a:tcPr/>
                </a:tc>
                <a:tc>
                  <a:txBody>
                    <a:bodyPr/>
                    <a:lstStyle/>
                    <a:p>
                      <a:pPr algn="ctr"/>
                      <a:r>
                        <a:rPr lang="en-US" dirty="0"/>
                        <a:t>J</a:t>
                      </a:r>
                    </a:p>
                  </a:txBody>
                  <a:tcPr/>
                </a:tc>
                <a:tc>
                  <a:txBody>
                    <a:bodyPr/>
                    <a:lstStyle/>
                    <a:p>
                      <a:pPr algn="ctr"/>
                      <a:r>
                        <a:rPr lang="en-US" dirty="0"/>
                        <a:t>K</a:t>
                      </a:r>
                    </a:p>
                  </a:txBody>
                  <a:tcPr/>
                </a:tc>
                <a:extLst>
                  <a:ext uri="{0D108BD9-81ED-4DB2-BD59-A6C34878D82A}">
                    <a16:rowId xmlns:a16="http://schemas.microsoft.com/office/drawing/2014/main" val="10000"/>
                  </a:ext>
                </a:extLst>
              </a:tr>
              <a:tr h="33020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x</a:t>
                      </a:r>
                    </a:p>
                  </a:txBody>
                  <a:tcPr/>
                </a:tc>
                <a:extLst>
                  <a:ext uri="{0D108BD9-81ED-4DB2-BD59-A6C34878D82A}">
                    <a16:rowId xmlns:a16="http://schemas.microsoft.com/office/drawing/2014/main" val="10001"/>
                  </a:ext>
                </a:extLst>
              </a:tr>
              <a:tr h="33020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x</a:t>
                      </a:r>
                    </a:p>
                  </a:txBody>
                  <a:tcPr/>
                </a:tc>
                <a:extLst>
                  <a:ext uri="{0D108BD9-81ED-4DB2-BD59-A6C34878D82A}">
                    <a16:rowId xmlns:a16="http://schemas.microsoft.com/office/drawing/2014/main" val="10002"/>
                  </a:ext>
                </a:extLst>
              </a:tr>
              <a:tr h="330200">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x</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3"/>
                  </a:ext>
                </a:extLst>
              </a:tr>
              <a:tr h="33020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x</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42818361"/>
              </p:ext>
            </p:extLst>
          </p:nvPr>
        </p:nvGraphicFramePr>
        <p:xfrm>
          <a:off x="5105400" y="2590800"/>
          <a:ext cx="2971800" cy="1828800"/>
        </p:xfrm>
        <a:graphic>
          <a:graphicData uri="http://schemas.openxmlformats.org/drawingml/2006/table">
            <a:tbl>
              <a:tblPr firstRow="1" bandRow="1">
                <a:tableStyleId>{073A0DAA-6AF3-43AB-8588-CEC1D06C72B9}</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137160">
                <a:tc>
                  <a:txBody>
                    <a:bodyPr/>
                    <a:lstStyle/>
                    <a:p>
                      <a:pPr algn="ctr"/>
                      <a:r>
                        <a:rPr lang="en-US" dirty="0"/>
                        <a:t>Q</a:t>
                      </a:r>
                      <a:r>
                        <a:rPr lang="en-US" baseline="-25000" dirty="0"/>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J</a:t>
                      </a:r>
                      <a:endParaRPr lang="en-US"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K</a:t>
                      </a:r>
                    </a:p>
                  </a:txBody>
                  <a:tcPr/>
                </a:tc>
                <a:extLst>
                  <a:ext uri="{0D108BD9-81ED-4DB2-BD59-A6C34878D82A}">
                    <a16:rowId xmlns:a16="http://schemas.microsoft.com/office/drawing/2014/main" val="10000"/>
                  </a:ext>
                </a:extLst>
              </a:tr>
              <a:tr h="33020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x</a:t>
                      </a:r>
                    </a:p>
                  </a:txBody>
                  <a:tcPr/>
                </a:tc>
                <a:extLst>
                  <a:ext uri="{0D108BD9-81ED-4DB2-BD59-A6C34878D82A}">
                    <a16:rowId xmlns:a16="http://schemas.microsoft.com/office/drawing/2014/main" val="10001"/>
                  </a:ext>
                </a:extLst>
              </a:tr>
              <a:tr h="33020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x</a:t>
                      </a:r>
                    </a:p>
                  </a:txBody>
                  <a:tcPr/>
                </a:tc>
                <a:extLst>
                  <a:ext uri="{0D108BD9-81ED-4DB2-BD59-A6C34878D82A}">
                    <a16:rowId xmlns:a16="http://schemas.microsoft.com/office/drawing/2014/main" val="10002"/>
                  </a:ext>
                </a:extLst>
              </a:tr>
              <a:tr h="330200">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x</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3"/>
                  </a:ext>
                </a:extLst>
              </a:tr>
              <a:tr h="33020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x</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914400" y="4572000"/>
            <a:ext cx="3198311" cy="1754326"/>
          </a:xfrm>
          <a:prstGeom prst="rect">
            <a:avLst/>
          </a:prstGeom>
          <a:noFill/>
        </p:spPr>
        <p:txBody>
          <a:bodyPr wrap="none" rtlCol="0">
            <a:spAutoFit/>
          </a:bodyPr>
          <a:lstStyle/>
          <a:p>
            <a:r>
              <a:rPr lang="en-US" dirty="0"/>
              <a:t>Char table of D ( required f/f))</a:t>
            </a:r>
          </a:p>
          <a:p>
            <a:endParaRPr lang="en-US" dirty="0"/>
          </a:p>
          <a:p>
            <a:endParaRPr lang="en-US" dirty="0"/>
          </a:p>
          <a:p>
            <a:r>
              <a:rPr lang="en-US" b="1" dirty="0"/>
              <a:t>Using K map </a:t>
            </a:r>
          </a:p>
          <a:p>
            <a:r>
              <a:rPr lang="en-US" b="1" dirty="0">
                <a:solidFill>
                  <a:srgbClr val="00B050"/>
                </a:solidFill>
              </a:rPr>
              <a:t>J = D</a:t>
            </a:r>
          </a:p>
          <a:p>
            <a:r>
              <a:rPr lang="en-US" b="1" dirty="0">
                <a:solidFill>
                  <a:srgbClr val="00B050"/>
                </a:solidFill>
              </a:rPr>
              <a:t>K = D’</a:t>
            </a:r>
          </a:p>
        </p:txBody>
      </p:sp>
      <p:sp>
        <p:nvSpPr>
          <p:cNvPr id="7" name="TextBox 6"/>
          <p:cNvSpPr txBox="1"/>
          <p:nvPr/>
        </p:nvSpPr>
        <p:spPr>
          <a:xfrm>
            <a:off x="4876800" y="4419600"/>
            <a:ext cx="3865161" cy="369332"/>
          </a:xfrm>
          <a:prstGeom prst="rect">
            <a:avLst/>
          </a:prstGeom>
          <a:noFill/>
        </p:spPr>
        <p:txBody>
          <a:bodyPr wrap="none" rtlCol="0">
            <a:spAutoFit/>
          </a:bodyPr>
          <a:lstStyle/>
          <a:p>
            <a:r>
              <a:rPr lang="en-US" dirty="0"/>
              <a:t>Excitation table of JK ( available f/f))</a:t>
            </a:r>
          </a:p>
        </p:txBody>
      </p:sp>
      <p:sp>
        <p:nvSpPr>
          <p:cNvPr id="8" name="Rectangle 7"/>
          <p:cNvSpPr/>
          <p:nvPr/>
        </p:nvSpPr>
        <p:spPr>
          <a:xfrm>
            <a:off x="6477000" y="5105400"/>
            <a:ext cx="1066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6248400" y="5105400"/>
            <a:ext cx="338554" cy="1477328"/>
          </a:xfrm>
          <a:prstGeom prst="rect">
            <a:avLst/>
          </a:prstGeom>
          <a:noFill/>
        </p:spPr>
        <p:txBody>
          <a:bodyPr wrap="none" rtlCol="0">
            <a:spAutoFit/>
          </a:bodyPr>
          <a:lstStyle/>
          <a:p>
            <a:r>
              <a:rPr lang="en-US" dirty="0"/>
              <a:t>J</a:t>
            </a:r>
          </a:p>
          <a:p>
            <a:endParaRPr lang="en-US" dirty="0"/>
          </a:p>
          <a:p>
            <a:endParaRPr lang="en-US" dirty="0"/>
          </a:p>
          <a:p>
            <a:endParaRPr lang="en-US" dirty="0"/>
          </a:p>
          <a:p>
            <a:r>
              <a:rPr lang="en-US" dirty="0"/>
              <a:t>K</a:t>
            </a:r>
          </a:p>
        </p:txBody>
      </p:sp>
      <p:sp>
        <p:nvSpPr>
          <p:cNvPr id="10" name="TextBox 9"/>
          <p:cNvSpPr txBox="1"/>
          <p:nvPr/>
        </p:nvSpPr>
        <p:spPr>
          <a:xfrm>
            <a:off x="7543800" y="5105400"/>
            <a:ext cx="500458" cy="1477328"/>
          </a:xfrm>
          <a:prstGeom prst="rect">
            <a:avLst/>
          </a:prstGeom>
          <a:noFill/>
        </p:spPr>
        <p:txBody>
          <a:bodyPr wrap="none" rtlCol="0">
            <a:spAutoFit/>
          </a:bodyPr>
          <a:lstStyle/>
          <a:p>
            <a:r>
              <a:rPr lang="en-US" dirty="0"/>
              <a:t>Q</a:t>
            </a:r>
            <a:r>
              <a:rPr lang="en-US" baseline="-25000" dirty="0"/>
              <a:t>n</a:t>
            </a:r>
          </a:p>
          <a:p>
            <a:endParaRPr lang="en-US" dirty="0"/>
          </a:p>
          <a:p>
            <a:endParaRPr lang="en-US" dirty="0"/>
          </a:p>
          <a:p>
            <a:endParaRPr lang="en-US" dirty="0"/>
          </a:p>
          <a:p>
            <a:r>
              <a:rPr lang="en-US" dirty="0" err="1"/>
              <a:t>Q’</a:t>
            </a:r>
            <a:r>
              <a:rPr lang="en-US" baseline="-25000" dirty="0" err="1"/>
              <a:t>n</a:t>
            </a:r>
            <a:endParaRPr lang="en-US" baseline="-25000" dirty="0"/>
          </a:p>
        </p:txBody>
      </p:sp>
      <p:cxnSp>
        <p:nvCxnSpPr>
          <p:cNvPr id="12" name="Straight Connector 11"/>
          <p:cNvCxnSpPr/>
          <p:nvPr/>
        </p:nvCxnSpPr>
        <p:spPr>
          <a:xfrm>
            <a:off x="5257800" y="5334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57800" y="6400800"/>
            <a:ext cx="1066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76800" y="5181600"/>
            <a:ext cx="351378" cy="369332"/>
          </a:xfrm>
          <a:prstGeom prst="rect">
            <a:avLst/>
          </a:prstGeom>
          <a:noFill/>
        </p:spPr>
        <p:txBody>
          <a:bodyPr wrap="none" rtlCol="0">
            <a:spAutoFit/>
          </a:bodyPr>
          <a:lstStyle/>
          <a:p>
            <a:r>
              <a:rPr lang="en-US" dirty="0"/>
              <a:t>D</a:t>
            </a:r>
          </a:p>
        </p:txBody>
      </p:sp>
      <p:sp>
        <p:nvSpPr>
          <p:cNvPr id="16" name="TextBox 15"/>
          <p:cNvSpPr txBox="1"/>
          <p:nvPr/>
        </p:nvSpPr>
        <p:spPr>
          <a:xfrm>
            <a:off x="4876800" y="6172200"/>
            <a:ext cx="402674" cy="369332"/>
          </a:xfrm>
          <a:prstGeom prst="rect">
            <a:avLst/>
          </a:prstGeom>
          <a:noFill/>
        </p:spPr>
        <p:txBody>
          <a:bodyPr wrap="none" rtlCol="0">
            <a:spAutoFit/>
          </a:bodyPr>
          <a:lstStyle/>
          <a:p>
            <a:r>
              <a:rPr lang="en-US" dirty="0"/>
              <a:t>D’</a:t>
            </a:r>
          </a:p>
        </p:txBody>
      </p:sp>
      <p:cxnSp>
        <p:nvCxnSpPr>
          <p:cNvPr id="17" name="Straight Connector 16"/>
          <p:cNvCxnSpPr/>
          <p:nvPr/>
        </p:nvCxnSpPr>
        <p:spPr>
          <a:xfrm>
            <a:off x="5410200" y="5867400"/>
            <a:ext cx="1066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76800" y="5638800"/>
            <a:ext cx="518091" cy="369332"/>
          </a:xfrm>
          <a:prstGeom prst="rect">
            <a:avLst/>
          </a:prstGeom>
          <a:noFill/>
        </p:spPr>
        <p:txBody>
          <a:bodyPr wrap="none" rtlCol="0">
            <a:spAutoFit/>
          </a:bodyPr>
          <a:lstStyle/>
          <a:p>
            <a:r>
              <a:rPr lang="en-US" dirty="0"/>
              <a:t>Clk</a:t>
            </a:r>
          </a:p>
        </p:txBody>
      </p:sp>
      <p:sp>
        <p:nvSpPr>
          <p:cNvPr id="20" name="Isosceles Triangle 19"/>
          <p:cNvSpPr/>
          <p:nvPr/>
        </p:nvSpPr>
        <p:spPr>
          <a:xfrm rot="5400000">
            <a:off x="6400800" y="5791200"/>
            <a:ext cx="3048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53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SR to JK</a:t>
            </a:r>
          </a:p>
        </p:txBody>
      </p:sp>
      <p:sp>
        <p:nvSpPr>
          <p:cNvPr id="3" name="Content Placeholder 2"/>
          <p:cNvSpPr>
            <a:spLocks noGrp="1"/>
          </p:cNvSpPr>
          <p:nvPr>
            <p:ph idx="1"/>
          </p:nvPr>
        </p:nvSpPr>
        <p:spPr>
          <a:xfrm>
            <a:off x="457200" y="1828800"/>
            <a:ext cx="8229600" cy="4389437"/>
          </a:xfrm>
        </p:spPr>
        <p:txBody>
          <a:bodyPr/>
          <a:lstStyle/>
          <a:p>
            <a:r>
              <a:rPr lang="en-US" dirty="0"/>
              <a:t>Required flip-flop : JK, 		Available flip-flop : SR</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11340919"/>
              </p:ext>
            </p:extLst>
          </p:nvPr>
        </p:nvGraphicFramePr>
        <p:xfrm>
          <a:off x="762000" y="2514600"/>
          <a:ext cx="3276600" cy="3474720"/>
        </p:xfrm>
        <a:graphic>
          <a:graphicData uri="http://schemas.openxmlformats.org/drawingml/2006/table">
            <a:tbl>
              <a:tblPr firstRow="1" bandRow="1">
                <a:tableStyleId>{073A0DAA-6AF3-43AB-8588-CEC1D06C72B9}</a:tableStyleId>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tblGrid>
              <a:tr h="330200">
                <a:tc>
                  <a:txBody>
                    <a:bodyPr/>
                    <a:lstStyle/>
                    <a:p>
                      <a:pPr algn="ctr"/>
                      <a:r>
                        <a:rPr lang="en-US" dirty="0"/>
                        <a:t>Q</a:t>
                      </a:r>
                      <a:r>
                        <a:rPr lang="en-US" baseline="-25000" dirty="0"/>
                        <a:t>n</a:t>
                      </a:r>
                    </a:p>
                  </a:txBody>
                  <a:tcPr/>
                </a:tc>
                <a:tc>
                  <a:txBody>
                    <a:bodyPr/>
                    <a:lstStyle/>
                    <a:p>
                      <a:pPr algn="ctr"/>
                      <a:r>
                        <a:rPr lang="en-US" dirty="0"/>
                        <a:t>J</a:t>
                      </a:r>
                    </a:p>
                  </a:txBody>
                  <a:tcPr/>
                </a:tc>
                <a:tc>
                  <a:txBody>
                    <a:bodyPr/>
                    <a:lstStyle/>
                    <a:p>
                      <a:pPr algn="ctr"/>
                      <a:r>
                        <a:rPr lang="en-US" dirty="0"/>
                        <a:t>K</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baseline="-25000" dirty="0"/>
                    </a:p>
                  </a:txBody>
                  <a:tcPr/>
                </a:tc>
                <a:tc>
                  <a:txBody>
                    <a:bodyPr/>
                    <a:lstStyle/>
                    <a:p>
                      <a:pPr algn="ctr"/>
                      <a:r>
                        <a:rPr lang="en-US" dirty="0"/>
                        <a:t>R</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baseline="-25000" dirty="0"/>
                    </a:p>
                  </a:txBody>
                  <a:tcPr/>
                </a:tc>
                <a:extLst>
                  <a:ext uri="{0D108BD9-81ED-4DB2-BD59-A6C34878D82A}">
                    <a16:rowId xmlns:a16="http://schemas.microsoft.com/office/drawing/2014/main" val="10000"/>
                  </a:ext>
                </a:extLst>
              </a:tr>
              <a:tr h="33020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o</a:t>
                      </a:r>
                    </a:p>
                  </a:txBody>
                  <a:tcPr/>
                </a:tc>
                <a:tc>
                  <a:txBody>
                    <a:bodyPr/>
                    <a:lstStyle/>
                    <a:p>
                      <a:pPr algn="ctr"/>
                      <a:r>
                        <a:rPr lang="en-US" dirty="0">
                          <a:solidFill>
                            <a:schemeClr val="tx1"/>
                          </a:solidFill>
                        </a:rPr>
                        <a:t>x</a:t>
                      </a:r>
                    </a:p>
                  </a:txBody>
                  <a:tcPr/>
                </a:tc>
                <a:extLst>
                  <a:ext uri="{0D108BD9-81ED-4DB2-BD59-A6C34878D82A}">
                    <a16:rowId xmlns:a16="http://schemas.microsoft.com/office/drawing/2014/main" val="10001"/>
                  </a:ext>
                </a:extLst>
              </a:tr>
              <a:tr h="33020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x</a:t>
                      </a:r>
                    </a:p>
                  </a:txBody>
                  <a:tcPr/>
                </a:tc>
                <a:extLst>
                  <a:ext uri="{0D108BD9-81ED-4DB2-BD59-A6C34878D82A}">
                    <a16:rowId xmlns:a16="http://schemas.microsoft.com/office/drawing/2014/main" val="10002"/>
                  </a:ext>
                </a:extLst>
              </a:tr>
              <a:tr h="33020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3020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4"/>
                  </a:ext>
                </a:extLst>
              </a:tr>
              <a:tr h="33020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0</a:t>
                      </a:r>
                    </a:p>
                  </a:txBody>
                  <a:tcPr/>
                </a:tc>
                <a:extLst>
                  <a:ext uri="{0D108BD9-81ED-4DB2-BD59-A6C34878D82A}">
                    <a16:rowId xmlns:a16="http://schemas.microsoft.com/office/drawing/2014/main" val="10005"/>
                  </a:ext>
                </a:extLst>
              </a:tr>
              <a:tr h="33020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6"/>
                  </a:ext>
                </a:extLst>
              </a:tr>
              <a:tr h="33020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0</a:t>
                      </a:r>
                    </a:p>
                  </a:txBody>
                  <a:tcPr/>
                </a:tc>
                <a:extLst>
                  <a:ext uri="{0D108BD9-81ED-4DB2-BD59-A6C34878D82A}">
                    <a16:rowId xmlns:a16="http://schemas.microsoft.com/office/drawing/2014/main" val="10007"/>
                  </a:ext>
                </a:extLst>
              </a:tr>
              <a:tr h="33020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9727216"/>
              </p:ext>
            </p:extLst>
          </p:nvPr>
        </p:nvGraphicFramePr>
        <p:xfrm>
          <a:off x="5257800" y="2514600"/>
          <a:ext cx="2971800" cy="1828800"/>
        </p:xfrm>
        <a:graphic>
          <a:graphicData uri="http://schemas.openxmlformats.org/drawingml/2006/table">
            <a:tbl>
              <a:tblPr firstRow="1" bandRow="1">
                <a:tableStyleId>{073A0DAA-6AF3-43AB-8588-CEC1D06C72B9}</a:tableStyleId>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330200">
                <a:tc>
                  <a:txBody>
                    <a:bodyPr/>
                    <a:lstStyle/>
                    <a:p>
                      <a:pPr algn="ctr"/>
                      <a:r>
                        <a:rPr lang="en-US" dirty="0"/>
                        <a:t>Q</a:t>
                      </a:r>
                      <a:r>
                        <a:rPr lang="en-US" baseline="-25000" dirty="0"/>
                        <a:t>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Q</a:t>
                      </a:r>
                      <a:r>
                        <a:rPr lang="en-US" baseline="-25000" dirty="0"/>
                        <a:t>n+1</a:t>
                      </a:r>
                    </a:p>
                  </a:txBody>
                  <a:tcPr/>
                </a:tc>
                <a:tc>
                  <a:txBody>
                    <a:bodyPr/>
                    <a:lstStyle/>
                    <a:p>
                      <a:pPr algn="ctr"/>
                      <a:r>
                        <a:rPr lang="en-US" dirty="0"/>
                        <a: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a:t>
                      </a:r>
                      <a:endParaRPr lang="en-US" baseline="-25000" dirty="0"/>
                    </a:p>
                  </a:txBody>
                  <a:tcPr/>
                </a:tc>
                <a:extLst>
                  <a:ext uri="{0D108BD9-81ED-4DB2-BD59-A6C34878D82A}">
                    <a16:rowId xmlns:a16="http://schemas.microsoft.com/office/drawing/2014/main" val="10000"/>
                  </a:ext>
                </a:extLst>
              </a:tr>
              <a:tr h="330200">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x</a:t>
                      </a:r>
                    </a:p>
                  </a:txBody>
                  <a:tcPr/>
                </a:tc>
                <a:extLst>
                  <a:ext uri="{0D108BD9-81ED-4DB2-BD59-A6C34878D82A}">
                    <a16:rowId xmlns:a16="http://schemas.microsoft.com/office/drawing/2014/main" val="10001"/>
                  </a:ext>
                </a:extLst>
              </a:tr>
              <a:tr h="33020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2"/>
                  </a:ext>
                </a:extLst>
              </a:tr>
              <a:tr h="33020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3"/>
                  </a:ext>
                </a:extLst>
              </a:tr>
              <a:tr h="330200">
                <a:tc>
                  <a:txBody>
                    <a:bodyPr/>
                    <a:lstStyle/>
                    <a:p>
                      <a:pPr algn="ctr"/>
                      <a:r>
                        <a:rPr lang="en-US" dirty="0"/>
                        <a:t>1</a:t>
                      </a:r>
                    </a:p>
                  </a:txBody>
                  <a:tcPr/>
                </a:tc>
                <a:tc>
                  <a:txBody>
                    <a:bodyPr/>
                    <a:lstStyle/>
                    <a:p>
                      <a:pPr algn="ctr"/>
                      <a:r>
                        <a:rPr lang="en-US" dirty="0"/>
                        <a:t>1</a:t>
                      </a:r>
                    </a:p>
                  </a:txBody>
                  <a:tcPr/>
                </a:tc>
                <a:tc>
                  <a:txBody>
                    <a:bodyPr/>
                    <a:lstStyle/>
                    <a:p>
                      <a:pPr algn="ctr"/>
                      <a:r>
                        <a:rPr lang="en-US" dirty="0"/>
                        <a:t>x</a:t>
                      </a:r>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762000" y="6059269"/>
            <a:ext cx="2901756" cy="646331"/>
          </a:xfrm>
          <a:prstGeom prst="rect">
            <a:avLst/>
          </a:prstGeom>
          <a:noFill/>
        </p:spPr>
        <p:txBody>
          <a:bodyPr wrap="none" rtlCol="0">
            <a:spAutoFit/>
          </a:bodyPr>
          <a:lstStyle/>
          <a:p>
            <a:r>
              <a:rPr lang="en-US" b="1" dirty="0"/>
              <a:t>From K map</a:t>
            </a:r>
          </a:p>
          <a:p>
            <a:r>
              <a:rPr lang="en-US" b="1" dirty="0">
                <a:solidFill>
                  <a:srgbClr val="00B050"/>
                </a:solidFill>
              </a:rPr>
              <a:t>S = Q</a:t>
            </a:r>
            <a:r>
              <a:rPr lang="en-US" b="1" baseline="-25000" dirty="0">
                <a:solidFill>
                  <a:srgbClr val="00B050"/>
                </a:solidFill>
              </a:rPr>
              <a:t>n</a:t>
            </a:r>
            <a:r>
              <a:rPr lang="en-US" b="1" dirty="0">
                <a:solidFill>
                  <a:srgbClr val="00B050"/>
                </a:solidFill>
              </a:rPr>
              <a:t>’J		R = Q</a:t>
            </a:r>
            <a:r>
              <a:rPr lang="en-US" b="1" baseline="-25000" dirty="0">
                <a:solidFill>
                  <a:srgbClr val="00B050"/>
                </a:solidFill>
              </a:rPr>
              <a:t>n</a:t>
            </a:r>
            <a:r>
              <a:rPr lang="en-US" b="1" dirty="0">
                <a:solidFill>
                  <a:srgbClr val="00B050"/>
                </a:solidFill>
              </a:rPr>
              <a:t>K</a:t>
            </a:r>
          </a:p>
        </p:txBody>
      </p:sp>
      <p:pic>
        <p:nvPicPr>
          <p:cNvPr id="1026" name="Picture 2" descr="C:\Users\Lenovo\Desktop\SR-Flip-Flop-to-JK-Flip-Flop.jpg"/>
          <p:cNvPicPr>
            <a:picLocks noChangeAspect="1" noChangeArrowheads="1"/>
          </p:cNvPicPr>
          <p:nvPr/>
        </p:nvPicPr>
        <p:blipFill>
          <a:blip r:embed="rId2"/>
          <a:srcRect/>
          <a:stretch>
            <a:fillRect/>
          </a:stretch>
        </p:blipFill>
        <p:spPr bwMode="auto">
          <a:xfrm>
            <a:off x="5257800" y="4343400"/>
            <a:ext cx="3048968" cy="2467466"/>
          </a:xfrm>
          <a:prstGeom prst="rect">
            <a:avLst/>
          </a:prstGeom>
          <a:noFill/>
        </p:spPr>
      </p:pic>
    </p:spTree>
    <p:extLst>
      <p:ext uri="{BB962C8B-B14F-4D97-AF65-F5344CB8AC3E}">
        <p14:creationId xmlns:p14="http://schemas.microsoft.com/office/powerpoint/2010/main" val="2063089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 T to D </a:t>
            </a:r>
          </a:p>
        </p:txBody>
      </p:sp>
      <p:sp>
        <p:nvSpPr>
          <p:cNvPr id="3" name="Content Placeholder 2"/>
          <p:cNvSpPr>
            <a:spLocks noGrp="1"/>
          </p:cNvSpPr>
          <p:nvPr>
            <p:ph idx="1"/>
          </p:nvPr>
        </p:nvSpPr>
        <p:spPr/>
        <p:txBody>
          <a:bodyPr/>
          <a:lstStyle/>
          <a:p>
            <a:r>
              <a:rPr lang="en-US" dirty="0"/>
              <a:t>Required flip-flop : T 	Available flip-flop : D</a:t>
            </a:r>
          </a:p>
          <a:p>
            <a:endParaRPr lang="en-US" dirty="0"/>
          </a:p>
        </p:txBody>
      </p:sp>
      <p:pic>
        <p:nvPicPr>
          <p:cNvPr id="2050" name="Picture 2" descr="C:\Users\Lenovo\Desktop\images (1).png"/>
          <p:cNvPicPr>
            <a:picLocks noChangeAspect="1" noChangeArrowheads="1"/>
          </p:cNvPicPr>
          <p:nvPr/>
        </p:nvPicPr>
        <p:blipFill>
          <a:blip r:embed="rId2"/>
          <a:srcRect/>
          <a:stretch>
            <a:fillRect/>
          </a:stretch>
        </p:blipFill>
        <p:spPr bwMode="auto">
          <a:xfrm>
            <a:off x="2438400" y="3048000"/>
            <a:ext cx="4021138" cy="2322554"/>
          </a:xfrm>
          <a:prstGeom prst="rect">
            <a:avLst/>
          </a:prstGeom>
          <a:noFill/>
        </p:spPr>
      </p:pic>
    </p:spTree>
    <p:extLst>
      <p:ext uri="{BB962C8B-B14F-4D97-AF65-F5344CB8AC3E}">
        <p14:creationId xmlns:p14="http://schemas.microsoft.com/office/powerpoint/2010/main" val="2063089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Direct Inputs</a:t>
            </a:r>
          </a:p>
        </p:txBody>
      </p:sp>
      <p:sp>
        <p:nvSpPr>
          <p:cNvPr id="11" name="Content Placeholder 2"/>
          <p:cNvSpPr>
            <a:spLocks noGrp="1"/>
          </p:cNvSpPr>
          <p:nvPr>
            <p:ph idx="1"/>
          </p:nvPr>
        </p:nvSpPr>
        <p:spPr>
          <a:xfrm>
            <a:off x="457200" y="1600200"/>
            <a:ext cx="8229600" cy="4525963"/>
          </a:xfrm>
        </p:spPr>
        <p:txBody>
          <a:bodyPr/>
          <a:lstStyle/>
          <a:p>
            <a:r>
              <a:rPr lang="en-US" dirty="0"/>
              <a:t>Also called asynchronous inputs.</a:t>
            </a:r>
          </a:p>
          <a:p>
            <a:r>
              <a:rPr lang="en-US" dirty="0"/>
              <a:t>Flip-flop have control over the outputs (Q and Q’) regardless of clock signal.</a:t>
            </a:r>
          </a:p>
          <a:p>
            <a:r>
              <a:rPr lang="en-US" dirty="0"/>
              <a:t>These inputs are called the preset (PRE) and clear (CLR).</a:t>
            </a:r>
          </a:p>
          <a:p>
            <a:r>
              <a:rPr lang="en-US" dirty="0"/>
              <a:t>When preset = 0, Q equals to 1</a:t>
            </a:r>
          </a:p>
          <a:p>
            <a:r>
              <a:rPr lang="en-US" dirty="0"/>
              <a:t>When clear = 0, Q equals to 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State Diagram and State Table</a:t>
            </a:r>
          </a:p>
        </p:txBody>
      </p:sp>
      <p:sp>
        <p:nvSpPr>
          <p:cNvPr id="9" name="Oval 8"/>
          <p:cNvSpPr/>
          <p:nvPr/>
        </p:nvSpPr>
        <p:spPr>
          <a:xfrm>
            <a:off x="2362200" y="16002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P.S</a:t>
            </a:r>
          </a:p>
        </p:txBody>
      </p:sp>
      <p:sp>
        <p:nvSpPr>
          <p:cNvPr id="10" name="Oval 9"/>
          <p:cNvSpPr/>
          <p:nvPr/>
        </p:nvSpPr>
        <p:spPr>
          <a:xfrm>
            <a:off x="5791200" y="16002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N.S</a:t>
            </a:r>
          </a:p>
        </p:txBody>
      </p:sp>
      <p:cxnSp>
        <p:nvCxnSpPr>
          <p:cNvPr id="13" name="Straight Arrow Connector 12"/>
          <p:cNvCxnSpPr>
            <a:stCxn id="9" idx="6"/>
            <a:endCxn id="10" idx="2"/>
          </p:cNvCxnSpPr>
          <p:nvPr/>
        </p:nvCxnSpPr>
        <p:spPr>
          <a:xfrm>
            <a:off x="3429000" y="21336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43400" y="1752600"/>
            <a:ext cx="479618" cy="369332"/>
          </a:xfrm>
          <a:prstGeom prst="rect">
            <a:avLst/>
          </a:prstGeom>
          <a:noFill/>
        </p:spPr>
        <p:txBody>
          <a:bodyPr wrap="none" rtlCol="0">
            <a:spAutoFit/>
          </a:bodyPr>
          <a:lstStyle/>
          <a:p>
            <a:r>
              <a:rPr lang="en-US" dirty="0"/>
              <a:t>x/y</a:t>
            </a:r>
          </a:p>
        </p:txBody>
      </p:sp>
      <p:sp>
        <p:nvSpPr>
          <p:cNvPr id="15" name="TextBox 14"/>
          <p:cNvSpPr txBox="1"/>
          <p:nvPr/>
        </p:nvSpPr>
        <p:spPr>
          <a:xfrm>
            <a:off x="4143392" y="2743200"/>
            <a:ext cx="1114408" cy="646331"/>
          </a:xfrm>
          <a:prstGeom prst="rect">
            <a:avLst/>
          </a:prstGeom>
          <a:noFill/>
        </p:spPr>
        <p:txBody>
          <a:bodyPr wrap="none" rtlCol="0">
            <a:spAutoFit/>
          </a:bodyPr>
          <a:lstStyle/>
          <a:p>
            <a:r>
              <a:rPr lang="en-US" i="1" dirty="0"/>
              <a:t>x=input</a:t>
            </a:r>
          </a:p>
          <a:p>
            <a:r>
              <a:rPr lang="en-US" i="1" dirty="0"/>
              <a:t>y=output</a:t>
            </a:r>
          </a:p>
        </p:txBody>
      </p:sp>
      <p:sp>
        <p:nvSpPr>
          <p:cNvPr id="16" name="TextBox 15"/>
          <p:cNvSpPr txBox="1"/>
          <p:nvPr/>
        </p:nvSpPr>
        <p:spPr>
          <a:xfrm>
            <a:off x="2651852" y="2667000"/>
            <a:ext cx="548548" cy="461665"/>
          </a:xfrm>
          <a:prstGeom prst="rect">
            <a:avLst/>
          </a:prstGeom>
          <a:noFill/>
        </p:spPr>
        <p:txBody>
          <a:bodyPr wrap="none" rtlCol="0">
            <a:spAutoFit/>
          </a:bodyPr>
          <a:lstStyle/>
          <a:p>
            <a:r>
              <a:rPr lang="en-US" sz="2400" i="1" dirty="0"/>
              <a:t>Q</a:t>
            </a:r>
            <a:r>
              <a:rPr lang="en-US" sz="2400" i="1" baseline="-25000" dirty="0"/>
              <a:t>n</a:t>
            </a:r>
          </a:p>
        </p:txBody>
      </p:sp>
      <p:sp>
        <p:nvSpPr>
          <p:cNvPr id="17" name="TextBox 16"/>
          <p:cNvSpPr txBox="1"/>
          <p:nvPr/>
        </p:nvSpPr>
        <p:spPr>
          <a:xfrm>
            <a:off x="6019800" y="2743200"/>
            <a:ext cx="771365" cy="461665"/>
          </a:xfrm>
          <a:prstGeom prst="rect">
            <a:avLst/>
          </a:prstGeom>
          <a:noFill/>
        </p:spPr>
        <p:txBody>
          <a:bodyPr wrap="none" rtlCol="0">
            <a:spAutoFit/>
          </a:bodyPr>
          <a:lstStyle/>
          <a:p>
            <a:r>
              <a:rPr lang="en-US" sz="2400" i="1" dirty="0"/>
              <a:t>Q</a:t>
            </a:r>
            <a:r>
              <a:rPr lang="en-US" sz="2400" i="1" baseline="-25000" dirty="0"/>
              <a:t>n+1</a:t>
            </a:r>
          </a:p>
        </p:txBody>
      </p:sp>
      <p:sp>
        <p:nvSpPr>
          <p:cNvPr id="18" name="Rectangle 17"/>
          <p:cNvSpPr/>
          <p:nvPr/>
        </p:nvSpPr>
        <p:spPr>
          <a:xfrm>
            <a:off x="228600" y="3872805"/>
            <a:ext cx="8763000" cy="1292662"/>
          </a:xfrm>
          <a:prstGeom prst="rect">
            <a:avLst/>
          </a:prstGeom>
        </p:spPr>
        <p:txBody>
          <a:bodyPr wrap="square">
            <a:spAutoFit/>
          </a:bodyPr>
          <a:lstStyle/>
          <a:p>
            <a:r>
              <a:rPr lang="en-US" sz="2600" dirty="0">
                <a:latin typeface="+mn-lt"/>
              </a:rPr>
              <a:t>The relationship that exists among the inputs, outputs, present states and next states can be specified by either the State Diagram or State Table.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389437"/>
          </a:xfrm>
        </p:spPr>
        <p:txBody>
          <a:bodyPr>
            <a:normAutofit fontScale="92500" lnSpcReduction="10000"/>
          </a:bodyPr>
          <a:lstStyle/>
          <a:p>
            <a:r>
              <a:rPr lang="en-US" sz="2800" dirty="0"/>
              <a:t>Obtain the state table.</a:t>
            </a:r>
          </a:p>
          <a:p>
            <a:r>
              <a:rPr lang="en-US" sz="2800" dirty="0"/>
              <a:t>Reduce the no. of state using state reduction method(If possible)</a:t>
            </a:r>
          </a:p>
          <a:p>
            <a:r>
              <a:rPr lang="en-US" sz="2800" dirty="0"/>
              <a:t>Do state assignment(If required)</a:t>
            </a:r>
          </a:p>
          <a:p>
            <a:r>
              <a:rPr lang="en-US" sz="2800" dirty="0"/>
              <a:t>Determine the number of flip flop required.</a:t>
            </a:r>
          </a:p>
          <a:p>
            <a:r>
              <a:rPr lang="en-US" sz="2800" dirty="0"/>
              <a:t>Derive circuit excitation table from state table/diagram.</a:t>
            </a:r>
          </a:p>
          <a:p>
            <a:r>
              <a:rPr lang="en-US" sz="2800" dirty="0"/>
              <a:t>Obtain the expression for circuit output and flip flop output.</a:t>
            </a:r>
          </a:p>
          <a:p>
            <a:r>
              <a:rPr lang="en-US" sz="2800" dirty="0"/>
              <a:t>Implement the circuit.</a:t>
            </a:r>
          </a:p>
          <a:p>
            <a:endParaRPr lang="en-US" sz="2800" dirty="0"/>
          </a:p>
        </p:txBody>
      </p:sp>
      <p:sp>
        <p:nvSpPr>
          <p:cNvPr id="4" name="Rectangle 2"/>
          <p:cNvSpPr txBox="1">
            <a:spLocks noChangeArrowheads="1"/>
          </p:cNvSpPr>
          <p:nvPr/>
        </p:nvSpPr>
        <p:spPr bwMode="auto">
          <a:xfrm>
            <a:off x="381000" y="0"/>
            <a:ext cx="85344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4000" b="0" i="0" u="none" strike="noStrike" kern="1200" cap="none" spc="0" normalizeH="0" baseline="0" noProof="0" dirty="0">
                <a:ln>
                  <a:noFill/>
                </a:ln>
                <a:solidFill>
                  <a:schemeClr val="tx2"/>
                </a:solidFill>
                <a:effectLst/>
                <a:uLnTx/>
                <a:uFillTx/>
                <a:latin typeface="+mj-lt"/>
                <a:ea typeface="+mj-ea"/>
                <a:cs typeface="+mj-cs"/>
              </a:rPr>
              <a:t>Design Procedure for</a:t>
            </a:r>
            <a:r>
              <a:rPr kumimoji="0" lang="en-US" altLang="zh-TW" sz="4000" b="0" i="0" u="none" strike="noStrike" kern="1200" cap="none" spc="0" normalizeH="0" noProof="0" dirty="0">
                <a:ln>
                  <a:noFill/>
                </a:ln>
                <a:solidFill>
                  <a:schemeClr val="tx2"/>
                </a:solidFill>
                <a:effectLst/>
                <a:uLnTx/>
                <a:uFillTx/>
                <a:latin typeface="+mj-lt"/>
                <a:ea typeface="+mj-ea"/>
                <a:cs typeface="+mj-cs"/>
              </a:rPr>
              <a:t> Sequential Circuit</a:t>
            </a:r>
            <a:endParaRPr kumimoji="0" lang="en-US" altLang="zh-TW"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382998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2307" y="1676400"/>
            <a:ext cx="8091693" cy="4551578"/>
          </a:xfrm>
        </p:spPr>
      </p:pic>
      <p:sp>
        <p:nvSpPr>
          <p:cNvPr id="6"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State Reduction and Assignment</a:t>
            </a:r>
          </a:p>
        </p:txBody>
      </p:sp>
    </p:spTree>
    <p:extLst>
      <p:ext uri="{BB962C8B-B14F-4D97-AF65-F5344CB8AC3E}">
        <p14:creationId xmlns:p14="http://schemas.microsoft.com/office/powerpoint/2010/main" val="178491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4162564"/>
              </p:ext>
            </p:extLst>
          </p:nvPr>
        </p:nvGraphicFramePr>
        <p:xfrm>
          <a:off x="381000" y="919480"/>
          <a:ext cx="8229600" cy="296164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rowSpan="2">
                  <a:txBody>
                    <a:bodyPr/>
                    <a:lstStyle/>
                    <a:p>
                      <a:pPr algn="ctr"/>
                      <a:r>
                        <a:rPr lang="en-US" dirty="0"/>
                        <a:t>Present State</a:t>
                      </a:r>
                    </a:p>
                  </a:txBody>
                  <a:tcPr/>
                </a:tc>
                <a:tc gridSpan="2">
                  <a:txBody>
                    <a:bodyPr/>
                    <a:lstStyle/>
                    <a:p>
                      <a:pPr algn="ctr"/>
                      <a:r>
                        <a:rPr lang="en-US" dirty="0"/>
                        <a:t>Next State</a:t>
                      </a:r>
                    </a:p>
                  </a:txBody>
                  <a:tcPr/>
                </a:tc>
                <a:tc hMerge="1">
                  <a:txBody>
                    <a:bodyPr/>
                    <a:lstStyle/>
                    <a:p>
                      <a:endParaRPr lang="en-US" dirty="0"/>
                    </a:p>
                  </a:txBody>
                  <a:tcPr/>
                </a:tc>
                <a:tc gridSpan="2">
                  <a:txBody>
                    <a:bodyPr/>
                    <a:lstStyle/>
                    <a:p>
                      <a:pPr algn="ctr"/>
                      <a:r>
                        <a:rPr lang="en-US" dirty="0"/>
                        <a:t>Output</a:t>
                      </a:r>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a:t>x=0</a:t>
                      </a:r>
                    </a:p>
                  </a:txBody>
                  <a:tcPr/>
                </a:tc>
                <a:tc>
                  <a:txBody>
                    <a:bodyPr/>
                    <a:lstStyle/>
                    <a:p>
                      <a:pPr algn="ctr"/>
                      <a:r>
                        <a:rPr lang="en-US" dirty="0"/>
                        <a:t>x=1</a:t>
                      </a:r>
                    </a:p>
                  </a:txBody>
                  <a:tcPr/>
                </a:tc>
                <a:tc>
                  <a:txBody>
                    <a:bodyPr/>
                    <a:lstStyle/>
                    <a:p>
                      <a:pPr algn="ctr"/>
                      <a:r>
                        <a:rPr lang="en-US" dirty="0"/>
                        <a:t>x=0</a:t>
                      </a:r>
                    </a:p>
                  </a:txBody>
                  <a:tcPr/>
                </a:tc>
                <a:tc>
                  <a:txBody>
                    <a:bodyPr/>
                    <a:lstStyle/>
                    <a:p>
                      <a:pPr algn="ctr"/>
                      <a:r>
                        <a:rPr lang="en-US" dirty="0"/>
                        <a:t>X=1</a:t>
                      </a:r>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dirty="0"/>
                        <a:t>B</a:t>
                      </a:r>
                    </a:p>
                  </a:txBody>
                  <a:tcPr/>
                </a:tc>
                <a:tc>
                  <a:txBody>
                    <a:bodyPr/>
                    <a:lstStyle/>
                    <a:p>
                      <a:pPr algn="ctr"/>
                      <a:r>
                        <a:rPr lang="en-US" dirty="0"/>
                        <a:t>F</a:t>
                      </a:r>
                    </a:p>
                  </a:txBody>
                  <a:tcPr/>
                </a:tc>
                <a:tc>
                  <a:txBody>
                    <a:bodyPr/>
                    <a:lstStyle/>
                    <a:p>
                      <a:pPr algn="ctr"/>
                      <a:r>
                        <a:rPr lang="en-US" dirty="0"/>
                        <a:t>D</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4"/>
                  </a:ext>
                </a:extLst>
              </a:tr>
              <a:tr h="370840">
                <a:tc>
                  <a:txBody>
                    <a:bodyPr/>
                    <a:lstStyle/>
                    <a:p>
                      <a:pPr algn="ctr"/>
                      <a:r>
                        <a:rPr lang="en-US" dirty="0"/>
                        <a:t>D</a:t>
                      </a:r>
                    </a:p>
                  </a:txBody>
                  <a:tcPr/>
                </a:tc>
                <a:tc>
                  <a:txBody>
                    <a:bodyPr/>
                    <a:lstStyle/>
                    <a:p>
                      <a:pPr algn="ctr"/>
                      <a:r>
                        <a:rPr lang="en-US" dirty="0"/>
                        <a:t>F</a:t>
                      </a:r>
                    </a:p>
                  </a:txBody>
                  <a:tcPr/>
                </a:tc>
                <a:tc>
                  <a:txBody>
                    <a:bodyPr/>
                    <a:lstStyle/>
                    <a:p>
                      <a:pPr algn="ctr"/>
                      <a:r>
                        <a:rPr lang="en-US" dirty="0"/>
                        <a:t>E</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E</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294640">
                <a:tc>
                  <a:txBody>
                    <a:bodyPr/>
                    <a:lstStyle/>
                    <a:p>
                      <a:pPr algn="ctr"/>
                      <a:r>
                        <a:rPr lang="en-US" dirty="0"/>
                        <a:t>F</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7"/>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863553418"/>
              </p:ext>
            </p:extLst>
          </p:nvPr>
        </p:nvGraphicFramePr>
        <p:xfrm>
          <a:off x="381000" y="4191000"/>
          <a:ext cx="8229600" cy="259588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rowSpan="2">
                  <a:txBody>
                    <a:bodyPr/>
                    <a:lstStyle/>
                    <a:p>
                      <a:pPr algn="ctr"/>
                      <a:r>
                        <a:rPr lang="en-US" dirty="0"/>
                        <a:t>Present State</a:t>
                      </a:r>
                    </a:p>
                  </a:txBody>
                  <a:tcPr/>
                </a:tc>
                <a:tc gridSpan="2">
                  <a:txBody>
                    <a:bodyPr/>
                    <a:lstStyle/>
                    <a:p>
                      <a:pPr algn="ctr"/>
                      <a:r>
                        <a:rPr lang="en-US" dirty="0"/>
                        <a:t>Next State</a:t>
                      </a:r>
                    </a:p>
                  </a:txBody>
                  <a:tcPr/>
                </a:tc>
                <a:tc hMerge="1">
                  <a:txBody>
                    <a:bodyPr/>
                    <a:lstStyle/>
                    <a:p>
                      <a:endParaRPr lang="en-US" dirty="0"/>
                    </a:p>
                  </a:txBody>
                  <a:tcPr/>
                </a:tc>
                <a:tc gridSpan="2">
                  <a:txBody>
                    <a:bodyPr/>
                    <a:lstStyle/>
                    <a:p>
                      <a:pPr algn="ctr"/>
                      <a:r>
                        <a:rPr lang="en-US" dirty="0"/>
                        <a:t>Output</a:t>
                      </a:r>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a:t>x=0</a:t>
                      </a:r>
                    </a:p>
                  </a:txBody>
                  <a:tcPr/>
                </a:tc>
                <a:tc>
                  <a:txBody>
                    <a:bodyPr/>
                    <a:lstStyle/>
                    <a:p>
                      <a:pPr algn="ctr"/>
                      <a:r>
                        <a:rPr lang="en-US" dirty="0"/>
                        <a:t>x=1</a:t>
                      </a:r>
                    </a:p>
                  </a:txBody>
                  <a:tcPr/>
                </a:tc>
                <a:tc>
                  <a:txBody>
                    <a:bodyPr/>
                    <a:lstStyle/>
                    <a:p>
                      <a:pPr algn="ctr"/>
                      <a:r>
                        <a:rPr lang="en-US" dirty="0"/>
                        <a:t>x=0</a:t>
                      </a:r>
                    </a:p>
                  </a:txBody>
                  <a:tcPr/>
                </a:tc>
                <a:tc>
                  <a:txBody>
                    <a:bodyPr/>
                    <a:lstStyle/>
                    <a:p>
                      <a:pPr algn="ctr"/>
                      <a:r>
                        <a:rPr lang="en-US" dirty="0"/>
                        <a:t>X=1</a:t>
                      </a:r>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dirty="0"/>
                        <a:t>B</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4"/>
                  </a:ext>
                </a:extLst>
              </a:tr>
              <a:tr h="370840">
                <a:tc>
                  <a:txBody>
                    <a:bodyPr/>
                    <a:lstStyle/>
                    <a:p>
                      <a:pPr algn="ctr"/>
                      <a:r>
                        <a:rPr lang="en-US" dirty="0"/>
                        <a:t>D</a:t>
                      </a:r>
                    </a:p>
                  </a:txBody>
                  <a:tcPr/>
                </a:tc>
                <a:tc>
                  <a:txBody>
                    <a:bodyPr/>
                    <a:lstStyle/>
                    <a:p>
                      <a:pPr algn="ctr"/>
                      <a:r>
                        <a:rPr lang="en-US" dirty="0"/>
                        <a:t>A</a:t>
                      </a:r>
                    </a:p>
                  </a:txBody>
                  <a:tcPr/>
                </a:tc>
                <a:tc>
                  <a:txBody>
                    <a:bodyPr/>
                    <a:lstStyle/>
                    <a:p>
                      <a:pPr algn="ctr"/>
                      <a:r>
                        <a:rPr lang="en-US" dirty="0"/>
                        <a:t>E</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E</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395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6"/>
          <p:cNvSpPr>
            <a:spLocks noGrp="1"/>
          </p:cNvSpPr>
          <p:nvPr>
            <p:ph type="sldNum" sz="quarter" idx="12"/>
          </p:nvPr>
        </p:nvSpPr>
        <p:spPr>
          <a:noFill/>
        </p:spPr>
        <p:txBody>
          <a:bodyPr/>
          <a:lstStyle/>
          <a:p>
            <a:fld id="{CDFB4107-CEE5-4621-97B1-2698A97B46A6}" type="slidenum">
              <a:rPr lang="en-US" altLang="zh-TW" smtClean="0"/>
              <a:pPr/>
              <a:t>3</a:t>
            </a:fld>
            <a:endParaRPr lang="en-US" altLang="zh-TW" dirty="0"/>
          </a:p>
        </p:txBody>
      </p:sp>
      <p:sp>
        <p:nvSpPr>
          <p:cNvPr id="3075"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Sequential Circuits</a:t>
            </a:r>
          </a:p>
        </p:txBody>
      </p:sp>
      <p:graphicFrame>
        <p:nvGraphicFramePr>
          <p:cNvPr id="7" name="Table 6"/>
          <p:cNvGraphicFramePr>
            <a:graphicFrameLocks noGrp="1"/>
          </p:cNvGraphicFramePr>
          <p:nvPr/>
        </p:nvGraphicFramePr>
        <p:xfrm>
          <a:off x="1524000" y="1397000"/>
          <a:ext cx="6096000" cy="4119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55600">
                <a:tc>
                  <a:txBody>
                    <a:bodyPr/>
                    <a:lstStyle/>
                    <a:p>
                      <a:pPr algn="ctr"/>
                      <a:r>
                        <a:rPr lang="en-US" dirty="0"/>
                        <a:t>Combinational</a:t>
                      </a:r>
                      <a:r>
                        <a:rPr lang="en-US" baseline="0" dirty="0"/>
                        <a:t> Circuit</a:t>
                      </a:r>
                      <a:endParaRPr lang="en-US" dirty="0"/>
                    </a:p>
                  </a:txBody>
                  <a:tcPr/>
                </a:tc>
                <a:tc>
                  <a:txBody>
                    <a:bodyPr/>
                    <a:lstStyle/>
                    <a:p>
                      <a:pPr algn="ctr"/>
                      <a:r>
                        <a:rPr lang="en-US" dirty="0"/>
                        <a:t>Sequential Circuit</a:t>
                      </a:r>
                    </a:p>
                  </a:txBody>
                  <a:tcPr/>
                </a:tc>
                <a:extLst>
                  <a:ext uri="{0D108BD9-81ED-4DB2-BD59-A6C34878D82A}">
                    <a16:rowId xmlns:a16="http://schemas.microsoft.com/office/drawing/2014/main" val="10000"/>
                  </a:ext>
                </a:extLst>
              </a:tr>
              <a:tr h="370840">
                <a:tc>
                  <a:txBody>
                    <a:bodyPr/>
                    <a:lstStyle/>
                    <a:p>
                      <a:pPr algn="ctr"/>
                      <a:r>
                        <a:rPr lang="en-US" dirty="0"/>
                        <a:t>Logic gates are the basic elements</a:t>
                      </a:r>
                      <a:r>
                        <a:rPr lang="en-US" baseline="0" dirty="0"/>
                        <a:t> used.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Flip</a:t>
                      </a:r>
                      <a:r>
                        <a:rPr lang="en-US" baseline="0" dirty="0"/>
                        <a:t> flops</a:t>
                      </a:r>
                      <a:r>
                        <a:rPr lang="en-US" dirty="0"/>
                        <a:t> are the basic elements</a:t>
                      </a:r>
                      <a:r>
                        <a:rPr lang="en-US" baseline="0" dirty="0"/>
                        <a:t> used.</a:t>
                      </a:r>
                      <a:endParaRPr lang="en-US" dirty="0"/>
                    </a:p>
                  </a:txBody>
                  <a:tcPr/>
                </a:tc>
                <a:extLst>
                  <a:ext uri="{0D108BD9-81ED-4DB2-BD59-A6C34878D82A}">
                    <a16:rowId xmlns:a16="http://schemas.microsoft.com/office/drawing/2014/main" val="10001"/>
                  </a:ext>
                </a:extLst>
              </a:tr>
              <a:tr h="370840">
                <a:tc>
                  <a:txBody>
                    <a:bodyPr/>
                    <a:lstStyle/>
                    <a:p>
                      <a:pPr algn="ctr"/>
                      <a:r>
                        <a:rPr lang="en-US" dirty="0"/>
                        <a:t>It consists</a:t>
                      </a:r>
                      <a:r>
                        <a:rPr lang="en-US" baseline="0" dirty="0"/>
                        <a:t> of input, output variables and logic gates inter connection.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It consists</a:t>
                      </a:r>
                      <a:r>
                        <a:rPr lang="en-US" baseline="0" dirty="0"/>
                        <a:t> of input, output variables ,logic gates inter connection and memory unit.</a:t>
                      </a:r>
                      <a:endParaRPr lang="en-US" dirty="0"/>
                    </a:p>
                  </a:txBody>
                  <a:tcPr/>
                </a:tc>
                <a:extLst>
                  <a:ext uri="{0D108BD9-81ED-4DB2-BD59-A6C34878D82A}">
                    <a16:rowId xmlns:a16="http://schemas.microsoft.com/office/drawing/2014/main" val="10002"/>
                  </a:ext>
                </a:extLst>
              </a:tr>
              <a:tr h="370840">
                <a:tc>
                  <a:txBody>
                    <a:bodyPr/>
                    <a:lstStyle/>
                    <a:p>
                      <a:pPr algn="ctr"/>
                      <a:r>
                        <a:rPr lang="en-US" dirty="0"/>
                        <a:t>No</a:t>
                      </a:r>
                      <a:r>
                        <a:rPr lang="en-US" baseline="0" dirty="0"/>
                        <a:t> memory unit present.</a:t>
                      </a:r>
                      <a:endParaRPr lang="en-US" dirty="0"/>
                    </a:p>
                  </a:txBody>
                  <a:tcPr/>
                </a:tc>
                <a:tc>
                  <a:txBody>
                    <a:bodyPr/>
                    <a:lstStyle/>
                    <a:p>
                      <a:pPr algn="ctr"/>
                      <a:r>
                        <a:rPr lang="en-US" dirty="0"/>
                        <a:t>Present</a:t>
                      </a:r>
                    </a:p>
                  </a:txBody>
                  <a:tcPr/>
                </a:tc>
                <a:extLst>
                  <a:ext uri="{0D108BD9-81ED-4DB2-BD59-A6C34878D82A}">
                    <a16:rowId xmlns:a16="http://schemas.microsoft.com/office/drawing/2014/main" val="10003"/>
                  </a:ext>
                </a:extLst>
              </a:tr>
              <a:tr h="370840">
                <a:tc>
                  <a:txBody>
                    <a:bodyPr/>
                    <a:lstStyle/>
                    <a:p>
                      <a:pPr algn="ctr"/>
                      <a:r>
                        <a:rPr lang="en-US" dirty="0"/>
                        <a:t>Outputs</a:t>
                      </a:r>
                      <a:r>
                        <a:rPr lang="en-US" baseline="0" dirty="0"/>
                        <a:t> can be calculated from the function with input.</a:t>
                      </a:r>
                      <a:endParaRPr lang="en-US" dirty="0"/>
                    </a:p>
                  </a:txBody>
                  <a:tcPr/>
                </a:tc>
                <a:tc>
                  <a:txBody>
                    <a:bodyPr/>
                    <a:lstStyle/>
                    <a:p>
                      <a:pPr algn="ctr"/>
                      <a:r>
                        <a:rPr lang="en-US" dirty="0"/>
                        <a:t>Output depends upon present inputs</a:t>
                      </a:r>
                      <a:r>
                        <a:rPr lang="en-US" baseline="0" dirty="0"/>
                        <a:t> as well as past outputs.</a:t>
                      </a:r>
                      <a:endParaRPr lang="en-US" dirty="0"/>
                    </a:p>
                  </a:txBody>
                  <a:tcPr/>
                </a:tc>
                <a:extLst>
                  <a:ext uri="{0D108BD9-81ED-4DB2-BD59-A6C34878D82A}">
                    <a16:rowId xmlns:a16="http://schemas.microsoft.com/office/drawing/2014/main" val="10004"/>
                  </a:ext>
                </a:extLst>
              </a:tr>
              <a:tr h="370840">
                <a:tc>
                  <a:txBody>
                    <a:bodyPr/>
                    <a:lstStyle/>
                    <a:p>
                      <a:pPr algn="ctr"/>
                      <a:r>
                        <a:rPr lang="en-US" dirty="0"/>
                        <a:t>Input triggers the combinational circuit.</a:t>
                      </a:r>
                    </a:p>
                  </a:txBody>
                  <a:tcPr/>
                </a:tc>
                <a:tc>
                  <a:txBody>
                    <a:bodyPr/>
                    <a:lstStyle/>
                    <a:p>
                      <a:pPr algn="ctr"/>
                      <a:r>
                        <a:rPr lang="en-US" dirty="0"/>
                        <a:t>Clock</a:t>
                      </a:r>
                      <a:r>
                        <a:rPr lang="en-US" baseline="0" dirty="0"/>
                        <a:t> pulse and previous outputs triggers the  S C</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3893304448"/>
              </p:ext>
            </p:extLst>
          </p:nvPr>
        </p:nvGraphicFramePr>
        <p:xfrm>
          <a:off x="457200" y="304800"/>
          <a:ext cx="8229600" cy="222504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rowSpan="2">
                  <a:txBody>
                    <a:bodyPr/>
                    <a:lstStyle/>
                    <a:p>
                      <a:pPr algn="ctr"/>
                      <a:r>
                        <a:rPr lang="en-US" dirty="0"/>
                        <a:t>Present State</a:t>
                      </a:r>
                    </a:p>
                  </a:txBody>
                  <a:tcPr/>
                </a:tc>
                <a:tc gridSpan="2">
                  <a:txBody>
                    <a:bodyPr/>
                    <a:lstStyle/>
                    <a:p>
                      <a:pPr algn="ctr"/>
                      <a:r>
                        <a:rPr lang="en-US" dirty="0"/>
                        <a:t>Next State</a:t>
                      </a:r>
                    </a:p>
                  </a:txBody>
                  <a:tcPr/>
                </a:tc>
                <a:tc hMerge="1">
                  <a:txBody>
                    <a:bodyPr/>
                    <a:lstStyle/>
                    <a:p>
                      <a:endParaRPr lang="en-US" dirty="0"/>
                    </a:p>
                  </a:txBody>
                  <a:tcPr/>
                </a:tc>
                <a:tc gridSpan="2">
                  <a:txBody>
                    <a:bodyPr/>
                    <a:lstStyle/>
                    <a:p>
                      <a:pPr algn="ctr"/>
                      <a:r>
                        <a:rPr lang="en-US" dirty="0"/>
                        <a:t>Output</a:t>
                      </a:r>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r>
                        <a:rPr lang="en-US" dirty="0"/>
                        <a:t>x=0</a:t>
                      </a:r>
                    </a:p>
                  </a:txBody>
                  <a:tcPr/>
                </a:tc>
                <a:tc>
                  <a:txBody>
                    <a:bodyPr/>
                    <a:lstStyle/>
                    <a:p>
                      <a:pPr algn="ctr"/>
                      <a:r>
                        <a:rPr lang="en-US" dirty="0"/>
                        <a:t>x=1</a:t>
                      </a:r>
                    </a:p>
                  </a:txBody>
                  <a:tcPr/>
                </a:tc>
                <a:tc>
                  <a:txBody>
                    <a:bodyPr/>
                    <a:lstStyle/>
                    <a:p>
                      <a:pPr algn="ctr"/>
                      <a:r>
                        <a:rPr lang="en-US" dirty="0"/>
                        <a:t>x=0</a:t>
                      </a:r>
                    </a:p>
                  </a:txBody>
                  <a:tcPr/>
                </a:tc>
                <a:tc>
                  <a:txBody>
                    <a:bodyPr/>
                    <a:lstStyle/>
                    <a:p>
                      <a:pPr algn="ctr"/>
                      <a:r>
                        <a:rPr lang="en-US" dirty="0"/>
                        <a:t>X=1</a:t>
                      </a:r>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dirty="0"/>
                        <a:t>B</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C</a:t>
                      </a:r>
                    </a:p>
                  </a:txBody>
                  <a:tcPr/>
                </a:tc>
                <a:tc>
                  <a:txBody>
                    <a:bodyPr/>
                    <a:lstStyle/>
                    <a:p>
                      <a:pPr algn="ctr"/>
                      <a:r>
                        <a:rPr lang="en-US" dirty="0"/>
                        <a:t>D</a:t>
                      </a:r>
                    </a:p>
                  </a:txBody>
                  <a:tcPr/>
                </a:tc>
                <a:tc>
                  <a:txBody>
                    <a:bodyPr/>
                    <a:lstStyle/>
                    <a:p>
                      <a:pPr algn="ctr"/>
                      <a:r>
                        <a:rPr lang="en-US" dirty="0"/>
                        <a:t>B</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4"/>
                  </a:ext>
                </a:extLst>
              </a:tr>
              <a:tr h="370840">
                <a:tc>
                  <a:txBody>
                    <a:bodyPr/>
                    <a:lstStyle/>
                    <a:p>
                      <a:pPr algn="ctr"/>
                      <a:r>
                        <a:rPr lang="en-US" dirty="0"/>
                        <a:t>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BD60DA4F-5055-4D22-A65D-E46A534E2ED5}"/>
              </a:ext>
            </a:extLst>
          </p:cNvPr>
          <p:cNvSpPr/>
          <p:nvPr/>
        </p:nvSpPr>
        <p:spPr>
          <a:xfrm>
            <a:off x="2302041" y="3266377"/>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84D67DD4-979C-4036-9BA7-8790F3A5AC6B}"/>
              </a:ext>
            </a:extLst>
          </p:cNvPr>
          <p:cNvSpPr/>
          <p:nvPr/>
        </p:nvSpPr>
        <p:spPr>
          <a:xfrm>
            <a:off x="1235241" y="438620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916048DF-66B3-41EB-B808-A5EBF1C5594B}"/>
              </a:ext>
            </a:extLst>
          </p:cNvPr>
          <p:cNvSpPr/>
          <p:nvPr/>
        </p:nvSpPr>
        <p:spPr>
          <a:xfrm>
            <a:off x="3292057" y="4394138"/>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4DEBB81A-EC51-4F67-AF5D-9577C02EEAFA}"/>
              </a:ext>
            </a:extLst>
          </p:cNvPr>
          <p:cNvSpPr/>
          <p:nvPr/>
        </p:nvSpPr>
        <p:spPr>
          <a:xfrm>
            <a:off x="2297354" y="5293298"/>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a:extLst>
              <a:ext uri="{FF2B5EF4-FFF2-40B4-BE49-F238E27FC236}">
                <a16:creationId xmlns:a16="http://schemas.microsoft.com/office/drawing/2014/main" id="{501C98CF-53F6-4316-9CC7-40F0633101F4}"/>
              </a:ext>
            </a:extLst>
          </p:cNvPr>
          <p:cNvCxnSpPr>
            <a:cxnSpLocks/>
            <a:stCxn id="5" idx="5"/>
            <a:endCxn id="7" idx="1"/>
          </p:cNvCxnSpPr>
          <p:nvPr/>
        </p:nvCxnSpPr>
        <p:spPr>
          <a:xfrm>
            <a:off x="2627245" y="3656622"/>
            <a:ext cx="720608" cy="804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508028-491C-4F46-B0A5-88CB5773DE7E}"/>
              </a:ext>
            </a:extLst>
          </p:cNvPr>
          <p:cNvCxnSpPr>
            <a:stCxn id="5" idx="3"/>
            <a:endCxn id="6" idx="7"/>
          </p:cNvCxnSpPr>
          <p:nvPr/>
        </p:nvCxnSpPr>
        <p:spPr>
          <a:xfrm flipH="1">
            <a:off x="1560445" y="3656622"/>
            <a:ext cx="797392"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1466B15E-1ABC-4421-A8DC-895250E187F6}"/>
              </a:ext>
            </a:extLst>
          </p:cNvPr>
          <p:cNvCxnSpPr>
            <a:cxnSpLocks/>
            <a:stCxn id="7" idx="0"/>
            <a:endCxn id="5" idx="6"/>
          </p:cNvCxnSpPr>
          <p:nvPr/>
        </p:nvCxnSpPr>
        <p:spPr>
          <a:xfrm rot="16200000" flipV="1">
            <a:off x="2633219" y="3544800"/>
            <a:ext cx="899161" cy="7995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0FE6545-91F9-4618-AC73-F617B8B1412E}"/>
              </a:ext>
            </a:extLst>
          </p:cNvPr>
          <p:cNvCxnSpPr>
            <a:cxnSpLocks/>
            <a:stCxn id="7" idx="3"/>
            <a:endCxn id="8" idx="6"/>
          </p:cNvCxnSpPr>
          <p:nvPr/>
        </p:nvCxnSpPr>
        <p:spPr>
          <a:xfrm flipH="1">
            <a:off x="2678354" y="4784383"/>
            <a:ext cx="669499" cy="73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02ABE6-7365-4873-B1A2-7CFCB934B3EE}"/>
              </a:ext>
            </a:extLst>
          </p:cNvPr>
          <p:cNvCxnSpPr>
            <a:cxnSpLocks/>
          </p:cNvCxnSpPr>
          <p:nvPr/>
        </p:nvCxnSpPr>
        <p:spPr>
          <a:xfrm>
            <a:off x="1540041" y="4714177"/>
            <a:ext cx="736909" cy="74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28B192-BD03-4E5B-ADFA-4A96AEF55206}"/>
              </a:ext>
            </a:extLst>
          </p:cNvPr>
          <p:cNvCxnSpPr>
            <a:cxnSpLocks/>
            <a:stCxn id="6" idx="6"/>
            <a:endCxn id="7" idx="2"/>
          </p:cNvCxnSpPr>
          <p:nvPr/>
        </p:nvCxnSpPr>
        <p:spPr>
          <a:xfrm>
            <a:off x="1616241" y="4614800"/>
            <a:ext cx="1675816"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18B14FCE-2F07-4C39-B290-5CB43B00EC46}"/>
              </a:ext>
            </a:extLst>
          </p:cNvPr>
          <p:cNvCxnSpPr>
            <a:cxnSpLocks/>
            <a:stCxn id="8" idx="5"/>
            <a:endCxn id="7" idx="4"/>
          </p:cNvCxnSpPr>
          <p:nvPr/>
        </p:nvCxnSpPr>
        <p:spPr>
          <a:xfrm rot="5400000" flipH="1" flipV="1">
            <a:off x="2636454" y="4837441"/>
            <a:ext cx="832205" cy="859999"/>
          </a:xfrm>
          <a:prstGeom prst="curvedConnector3">
            <a:avLst>
              <a:gd name="adj1" fmla="val 16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120AA26E-97F3-435C-86C3-84B9531B0F4A}"/>
              </a:ext>
            </a:extLst>
          </p:cNvPr>
          <p:cNvCxnSpPr>
            <a:stCxn id="8" idx="3"/>
            <a:endCxn id="5" idx="2"/>
          </p:cNvCxnSpPr>
          <p:nvPr/>
        </p:nvCxnSpPr>
        <p:spPr>
          <a:xfrm rot="5400000" flipH="1">
            <a:off x="1233313" y="4563706"/>
            <a:ext cx="2188566" cy="51109"/>
          </a:xfrm>
          <a:prstGeom prst="curvedConnector4">
            <a:avLst>
              <a:gd name="adj1" fmla="val 1922"/>
              <a:gd name="adj2" fmla="val 286854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C0F228C-5957-46BD-92A0-0130FA36EAEA}"/>
              </a:ext>
            </a:extLst>
          </p:cNvPr>
          <p:cNvSpPr txBox="1"/>
          <p:nvPr/>
        </p:nvSpPr>
        <p:spPr>
          <a:xfrm rot="3090903">
            <a:off x="2803149" y="3724216"/>
            <a:ext cx="471604" cy="338554"/>
          </a:xfrm>
          <a:prstGeom prst="rect">
            <a:avLst/>
          </a:prstGeom>
          <a:noFill/>
        </p:spPr>
        <p:txBody>
          <a:bodyPr wrap="none" rtlCol="0">
            <a:spAutoFit/>
          </a:bodyPr>
          <a:lstStyle/>
          <a:p>
            <a:r>
              <a:rPr lang="en-US" sz="1600" dirty="0"/>
              <a:t>0/1</a:t>
            </a:r>
          </a:p>
        </p:txBody>
      </p:sp>
      <p:sp>
        <p:nvSpPr>
          <p:cNvPr id="18" name="TextBox 17">
            <a:extLst>
              <a:ext uri="{FF2B5EF4-FFF2-40B4-BE49-F238E27FC236}">
                <a16:creationId xmlns:a16="http://schemas.microsoft.com/office/drawing/2014/main" id="{46CDF5AD-A681-4583-AEB6-1C6D9BBC9E2A}"/>
              </a:ext>
            </a:extLst>
          </p:cNvPr>
          <p:cNvSpPr txBox="1"/>
          <p:nvPr/>
        </p:nvSpPr>
        <p:spPr>
          <a:xfrm rot="19060510">
            <a:off x="1569110" y="3788841"/>
            <a:ext cx="471604" cy="338554"/>
          </a:xfrm>
          <a:prstGeom prst="rect">
            <a:avLst/>
          </a:prstGeom>
          <a:noFill/>
        </p:spPr>
        <p:txBody>
          <a:bodyPr wrap="none" rtlCol="0">
            <a:spAutoFit/>
          </a:bodyPr>
          <a:lstStyle/>
          <a:p>
            <a:r>
              <a:rPr lang="en-US" sz="1600" dirty="0"/>
              <a:t>1/0</a:t>
            </a:r>
          </a:p>
        </p:txBody>
      </p:sp>
      <p:sp>
        <p:nvSpPr>
          <p:cNvPr id="19" name="TextBox 18">
            <a:extLst>
              <a:ext uri="{FF2B5EF4-FFF2-40B4-BE49-F238E27FC236}">
                <a16:creationId xmlns:a16="http://schemas.microsoft.com/office/drawing/2014/main" id="{F8B77A79-088F-455A-A099-EB2850FE89C5}"/>
              </a:ext>
            </a:extLst>
          </p:cNvPr>
          <p:cNvSpPr txBox="1"/>
          <p:nvPr/>
        </p:nvSpPr>
        <p:spPr>
          <a:xfrm rot="3167380">
            <a:off x="1592139" y="5033119"/>
            <a:ext cx="471604" cy="338554"/>
          </a:xfrm>
          <a:prstGeom prst="rect">
            <a:avLst/>
          </a:prstGeom>
          <a:noFill/>
        </p:spPr>
        <p:txBody>
          <a:bodyPr wrap="none" rtlCol="0">
            <a:spAutoFit/>
          </a:bodyPr>
          <a:lstStyle/>
          <a:p>
            <a:r>
              <a:rPr lang="en-US" sz="1600" dirty="0"/>
              <a:t>0/1</a:t>
            </a:r>
          </a:p>
        </p:txBody>
      </p:sp>
      <p:sp>
        <p:nvSpPr>
          <p:cNvPr id="20" name="TextBox 19">
            <a:extLst>
              <a:ext uri="{FF2B5EF4-FFF2-40B4-BE49-F238E27FC236}">
                <a16:creationId xmlns:a16="http://schemas.microsoft.com/office/drawing/2014/main" id="{A0E33DC0-F7A2-4B48-B373-63BF10EBAE82}"/>
              </a:ext>
            </a:extLst>
          </p:cNvPr>
          <p:cNvSpPr txBox="1"/>
          <p:nvPr/>
        </p:nvSpPr>
        <p:spPr>
          <a:xfrm rot="18942719">
            <a:off x="2886636" y="5059328"/>
            <a:ext cx="471604" cy="338554"/>
          </a:xfrm>
          <a:prstGeom prst="rect">
            <a:avLst/>
          </a:prstGeom>
          <a:noFill/>
        </p:spPr>
        <p:txBody>
          <a:bodyPr wrap="none" rtlCol="0">
            <a:spAutoFit/>
          </a:bodyPr>
          <a:lstStyle/>
          <a:p>
            <a:r>
              <a:rPr lang="en-US" sz="1600" dirty="0"/>
              <a:t>1/0</a:t>
            </a:r>
          </a:p>
        </p:txBody>
      </p:sp>
      <p:sp>
        <p:nvSpPr>
          <p:cNvPr id="21" name="TextBox 20">
            <a:extLst>
              <a:ext uri="{FF2B5EF4-FFF2-40B4-BE49-F238E27FC236}">
                <a16:creationId xmlns:a16="http://schemas.microsoft.com/office/drawing/2014/main" id="{24BA7D1D-F4A6-42FD-BB14-1A57AFA10B75}"/>
              </a:ext>
            </a:extLst>
          </p:cNvPr>
          <p:cNvSpPr txBox="1"/>
          <p:nvPr/>
        </p:nvSpPr>
        <p:spPr>
          <a:xfrm rot="2720163">
            <a:off x="3138122" y="3465372"/>
            <a:ext cx="471604" cy="338554"/>
          </a:xfrm>
          <a:prstGeom prst="rect">
            <a:avLst/>
          </a:prstGeom>
          <a:noFill/>
        </p:spPr>
        <p:txBody>
          <a:bodyPr wrap="none" rtlCol="0">
            <a:spAutoFit/>
          </a:bodyPr>
          <a:lstStyle/>
          <a:p>
            <a:r>
              <a:rPr lang="en-US" sz="1600" dirty="0"/>
              <a:t>0/0</a:t>
            </a:r>
          </a:p>
        </p:txBody>
      </p:sp>
      <p:sp>
        <p:nvSpPr>
          <p:cNvPr id="22" name="TextBox 21">
            <a:extLst>
              <a:ext uri="{FF2B5EF4-FFF2-40B4-BE49-F238E27FC236}">
                <a16:creationId xmlns:a16="http://schemas.microsoft.com/office/drawing/2014/main" id="{7411B5D2-0986-4424-AD97-BB2A8BE0E139}"/>
              </a:ext>
            </a:extLst>
          </p:cNvPr>
          <p:cNvSpPr txBox="1"/>
          <p:nvPr/>
        </p:nvSpPr>
        <p:spPr>
          <a:xfrm>
            <a:off x="2252245" y="4301716"/>
            <a:ext cx="471604" cy="338554"/>
          </a:xfrm>
          <a:prstGeom prst="rect">
            <a:avLst/>
          </a:prstGeom>
          <a:noFill/>
        </p:spPr>
        <p:txBody>
          <a:bodyPr wrap="none" rtlCol="0">
            <a:spAutoFit/>
          </a:bodyPr>
          <a:lstStyle/>
          <a:p>
            <a:r>
              <a:rPr lang="en-US" sz="1600" dirty="0"/>
              <a:t>1/1</a:t>
            </a:r>
          </a:p>
        </p:txBody>
      </p:sp>
      <p:sp>
        <p:nvSpPr>
          <p:cNvPr id="23" name="TextBox 22">
            <a:extLst>
              <a:ext uri="{FF2B5EF4-FFF2-40B4-BE49-F238E27FC236}">
                <a16:creationId xmlns:a16="http://schemas.microsoft.com/office/drawing/2014/main" id="{1CB42316-F3CA-42D2-9D71-6903396104F7}"/>
              </a:ext>
            </a:extLst>
          </p:cNvPr>
          <p:cNvSpPr txBox="1"/>
          <p:nvPr/>
        </p:nvSpPr>
        <p:spPr>
          <a:xfrm rot="20504111">
            <a:off x="3160864" y="5444060"/>
            <a:ext cx="471604" cy="338554"/>
          </a:xfrm>
          <a:prstGeom prst="rect">
            <a:avLst/>
          </a:prstGeom>
          <a:noFill/>
        </p:spPr>
        <p:txBody>
          <a:bodyPr wrap="none" rtlCol="0">
            <a:spAutoFit/>
          </a:bodyPr>
          <a:lstStyle/>
          <a:p>
            <a:r>
              <a:rPr lang="en-US" sz="1600" dirty="0"/>
              <a:t>1/1</a:t>
            </a:r>
          </a:p>
        </p:txBody>
      </p:sp>
      <p:sp>
        <p:nvSpPr>
          <p:cNvPr id="24" name="TextBox 23">
            <a:extLst>
              <a:ext uri="{FF2B5EF4-FFF2-40B4-BE49-F238E27FC236}">
                <a16:creationId xmlns:a16="http://schemas.microsoft.com/office/drawing/2014/main" id="{CF85A582-6F5E-4952-BFBA-ADBF7E823480}"/>
              </a:ext>
            </a:extLst>
          </p:cNvPr>
          <p:cNvSpPr txBox="1"/>
          <p:nvPr/>
        </p:nvSpPr>
        <p:spPr>
          <a:xfrm>
            <a:off x="465465" y="4480237"/>
            <a:ext cx="471604" cy="338554"/>
          </a:xfrm>
          <a:prstGeom prst="rect">
            <a:avLst/>
          </a:prstGeom>
          <a:noFill/>
        </p:spPr>
        <p:txBody>
          <a:bodyPr wrap="none" rtlCol="0">
            <a:spAutoFit/>
          </a:bodyPr>
          <a:lstStyle/>
          <a:p>
            <a:r>
              <a:rPr lang="en-US" sz="1600" dirty="0"/>
              <a:t>0/0</a:t>
            </a:r>
          </a:p>
        </p:txBody>
      </p:sp>
      <p:sp>
        <p:nvSpPr>
          <p:cNvPr id="25" name="Oval 24">
            <a:extLst>
              <a:ext uri="{FF2B5EF4-FFF2-40B4-BE49-F238E27FC236}">
                <a16:creationId xmlns:a16="http://schemas.microsoft.com/office/drawing/2014/main" id="{DD74239B-C30B-4639-B354-AA305CDE888D}"/>
              </a:ext>
            </a:extLst>
          </p:cNvPr>
          <p:cNvSpPr/>
          <p:nvPr/>
        </p:nvSpPr>
        <p:spPr>
          <a:xfrm>
            <a:off x="6629399" y="3428021"/>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EA24D56D-C553-43E9-8414-E02DDB9373C0}"/>
              </a:ext>
            </a:extLst>
          </p:cNvPr>
          <p:cNvSpPr/>
          <p:nvPr/>
        </p:nvSpPr>
        <p:spPr>
          <a:xfrm>
            <a:off x="5562599" y="4547844"/>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7FF1823-82DC-4546-A76C-C458579956C4}"/>
              </a:ext>
            </a:extLst>
          </p:cNvPr>
          <p:cNvSpPr/>
          <p:nvPr/>
        </p:nvSpPr>
        <p:spPr>
          <a:xfrm>
            <a:off x="7619415" y="4555782"/>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349C6CF9-86D4-48A2-AFFA-CA950A7057D3}"/>
              </a:ext>
            </a:extLst>
          </p:cNvPr>
          <p:cNvSpPr/>
          <p:nvPr/>
        </p:nvSpPr>
        <p:spPr>
          <a:xfrm>
            <a:off x="6624712" y="5454942"/>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DEE12D72-CF5C-4D4F-AA60-F35984AB1FE0}"/>
              </a:ext>
            </a:extLst>
          </p:cNvPr>
          <p:cNvCxnSpPr>
            <a:cxnSpLocks/>
            <a:stCxn id="25" idx="5"/>
            <a:endCxn id="27" idx="1"/>
          </p:cNvCxnSpPr>
          <p:nvPr/>
        </p:nvCxnSpPr>
        <p:spPr>
          <a:xfrm>
            <a:off x="6954603" y="3818266"/>
            <a:ext cx="720608" cy="804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629FC7-2DB2-471F-A083-9DE965A141B3}"/>
              </a:ext>
            </a:extLst>
          </p:cNvPr>
          <p:cNvCxnSpPr>
            <a:stCxn id="25" idx="3"/>
            <a:endCxn id="26" idx="7"/>
          </p:cNvCxnSpPr>
          <p:nvPr/>
        </p:nvCxnSpPr>
        <p:spPr>
          <a:xfrm flipH="1">
            <a:off x="5887803" y="3818266"/>
            <a:ext cx="797392"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7F254784-1255-4236-B3F7-BFB6F01B2E6D}"/>
              </a:ext>
            </a:extLst>
          </p:cNvPr>
          <p:cNvCxnSpPr>
            <a:cxnSpLocks/>
            <a:stCxn id="27" idx="0"/>
            <a:endCxn id="25" idx="6"/>
          </p:cNvCxnSpPr>
          <p:nvPr/>
        </p:nvCxnSpPr>
        <p:spPr>
          <a:xfrm rot="16200000" flipV="1">
            <a:off x="6960577" y="3706444"/>
            <a:ext cx="899161" cy="7995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D961D9-3B79-4F6A-9FF2-14B0624686D4}"/>
              </a:ext>
            </a:extLst>
          </p:cNvPr>
          <p:cNvCxnSpPr>
            <a:cxnSpLocks/>
            <a:stCxn id="27" idx="3"/>
            <a:endCxn id="28" idx="6"/>
          </p:cNvCxnSpPr>
          <p:nvPr/>
        </p:nvCxnSpPr>
        <p:spPr>
          <a:xfrm flipH="1">
            <a:off x="7005712" y="4946027"/>
            <a:ext cx="669499" cy="73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8FA4898-DC5D-4C16-B0F7-FF3DC0CF0A3B}"/>
              </a:ext>
            </a:extLst>
          </p:cNvPr>
          <p:cNvCxnSpPr>
            <a:cxnSpLocks/>
          </p:cNvCxnSpPr>
          <p:nvPr/>
        </p:nvCxnSpPr>
        <p:spPr>
          <a:xfrm>
            <a:off x="5867399" y="4875821"/>
            <a:ext cx="736909" cy="74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0AA9C85-B5BD-4E17-84DB-5F43DB0FA149}"/>
              </a:ext>
            </a:extLst>
          </p:cNvPr>
          <p:cNvCxnSpPr>
            <a:cxnSpLocks/>
            <a:stCxn id="26" idx="6"/>
            <a:endCxn id="27" idx="2"/>
          </p:cNvCxnSpPr>
          <p:nvPr/>
        </p:nvCxnSpPr>
        <p:spPr>
          <a:xfrm>
            <a:off x="5943599" y="4776444"/>
            <a:ext cx="1675816"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7C480A86-3EFF-4B53-A529-001B3B0E5BA9}"/>
              </a:ext>
            </a:extLst>
          </p:cNvPr>
          <p:cNvCxnSpPr>
            <a:cxnSpLocks/>
            <a:stCxn id="28" idx="5"/>
            <a:endCxn id="27" idx="4"/>
          </p:cNvCxnSpPr>
          <p:nvPr/>
        </p:nvCxnSpPr>
        <p:spPr>
          <a:xfrm rot="5400000" flipH="1" flipV="1">
            <a:off x="6963812" y="4999085"/>
            <a:ext cx="832205" cy="859999"/>
          </a:xfrm>
          <a:prstGeom prst="curvedConnector3">
            <a:avLst>
              <a:gd name="adj1" fmla="val 16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849A55AD-8663-403F-8885-39631D1DB8D1}"/>
              </a:ext>
            </a:extLst>
          </p:cNvPr>
          <p:cNvCxnSpPr>
            <a:stCxn id="28" idx="3"/>
            <a:endCxn id="25" idx="2"/>
          </p:cNvCxnSpPr>
          <p:nvPr/>
        </p:nvCxnSpPr>
        <p:spPr>
          <a:xfrm rot="5400000" flipH="1">
            <a:off x="5560671" y="4725350"/>
            <a:ext cx="2188566" cy="51109"/>
          </a:xfrm>
          <a:prstGeom prst="curvedConnector4">
            <a:avLst>
              <a:gd name="adj1" fmla="val 1922"/>
              <a:gd name="adj2" fmla="val 286854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1C65670-F13A-4A26-B64A-9A30A28CC81C}"/>
              </a:ext>
            </a:extLst>
          </p:cNvPr>
          <p:cNvSpPr txBox="1"/>
          <p:nvPr/>
        </p:nvSpPr>
        <p:spPr>
          <a:xfrm rot="3090903">
            <a:off x="7130507" y="3885860"/>
            <a:ext cx="471604" cy="338554"/>
          </a:xfrm>
          <a:prstGeom prst="rect">
            <a:avLst/>
          </a:prstGeom>
          <a:noFill/>
        </p:spPr>
        <p:txBody>
          <a:bodyPr wrap="none" rtlCol="0">
            <a:spAutoFit/>
          </a:bodyPr>
          <a:lstStyle/>
          <a:p>
            <a:r>
              <a:rPr lang="en-US" sz="1600" dirty="0"/>
              <a:t>0/1</a:t>
            </a:r>
          </a:p>
        </p:txBody>
      </p:sp>
      <p:sp>
        <p:nvSpPr>
          <p:cNvPr id="38" name="TextBox 37">
            <a:extLst>
              <a:ext uri="{FF2B5EF4-FFF2-40B4-BE49-F238E27FC236}">
                <a16:creationId xmlns:a16="http://schemas.microsoft.com/office/drawing/2014/main" id="{49EBB9EA-E5E1-4BBD-8C33-411D1FDB1FF7}"/>
              </a:ext>
            </a:extLst>
          </p:cNvPr>
          <p:cNvSpPr txBox="1"/>
          <p:nvPr/>
        </p:nvSpPr>
        <p:spPr>
          <a:xfrm rot="19060510">
            <a:off x="5935425" y="3943972"/>
            <a:ext cx="471604" cy="338554"/>
          </a:xfrm>
          <a:prstGeom prst="rect">
            <a:avLst/>
          </a:prstGeom>
          <a:noFill/>
        </p:spPr>
        <p:txBody>
          <a:bodyPr wrap="none" rtlCol="0">
            <a:spAutoFit/>
          </a:bodyPr>
          <a:lstStyle/>
          <a:p>
            <a:r>
              <a:rPr lang="en-US" sz="1600" dirty="0"/>
              <a:t>1/0</a:t>
            </a:r>
          </a:p>
        </p:txBody>
      </p:sp>
      <p:sp>
        <p:nvSpPr>
          <p:cNvPr id="39" name="TextBox 38">
            <a:extLst>
              <a:ext uri="{FF2B5EF4-FFF2-40B4-BE49-F238E27FC236}">
                <a16:creationId xmlns:a16="http://schemas.microsoft.com/office/drawing/2014/main" id="{039FC752-0DB8-4847-A30D-C51C96C46434}"/>
              </a:ext>
            </a:extLst>
          </p:cNvPr>
          <p:cNvSpPr txBox="1"/>
          <p:nvPr/>
        </p:nvSpPr>
        <p:spPr>
          <a:xfrm rot="3167380">
            <a:off x="5919497" y="5194763"/>
            <a:ext cx="471604" cy="338554"/>
          </a:xfrm>
          <a:prstGeom prst="rect">
            <a:avLst/>
          </a:prstGeom>
          <a:noFill/>
        </p:spPr>
        <p:txBody>
          <a:bodyPr wrap="none" rtlCol="0">
            <a:spAutoFit/>
          </a:bodyPr>
          <a:lstStyle/>
          <a:p>
            <a:r>
              <a:rPr lang="en-US" sz="1600" dirty="0"/>
              <a:t>0/1</a:t>
            </a:r>
          </a:p>
        </p:txBody>
      </p:sp>
      <p:sp>
        <p:nvSpPr>
          <p:cNvPr id="40" name="TextBox 39">
            <a:extLst>
              <a:ext uri="{FF2B5EF4-FFF2-40B4-BE49-F238E27FC236}">
                <a16:creationId xmlns:a16="http://schemas.microsoft.com/office/drawing/2014/main" id="{3D24F5F7-CA80-4983-ACA9-37F19350196B}"/>
              </a:ext>
            </a:extLst>
          </p:cNvPr>
          <p:cNvSpPr txBox="1"/>
          <p:nvPr/>
        </p:nvSpPr>
        <p:spPr>
          <a:xfrm rot="18942719">
            <a:off x="7213994" y="5220972"/>
            <a:ext cx="471604" cy="338554"/>
          </a:xfrm>
          <a:prstGeom prst="rect">
            <a:avLst/>
          </a:prstGeom>
          <a:noFill/>
        </p:spPr>
        <p:txBody>
          <a:bodyPr wrap="none" rtlCol="0">
            <a:spAutoFit/>
          </a:bodyPr>
          <a:lstStyle/>
          <a:p>
            <a:r>
              <a:rPr lang="en-US" sz="1600" dirty="0"/>
              <a:t>1/0</a:t>
            </a:r>
          </a:p>
        </p:txBody>
      </p:sp>
      <p:sp>
        <p:nvSpPr>
          <p:cNvPr id="41" name="TextBox 40">
            <a:extLst>
              <a:ext uri="{FF2B5EF4-FFF2-40B4-BE49-F238E27FC236}">
                <a16:creationId xmlns:a16="http://schemas.microsoft.com/office/drawing/2014/main" id="{B70C6171-0398-44E3-88D6-E8151E4F23CD}"/>
              </a:ext>
            </a:extLst>
          </p:cNvPr>
          <p:cNvSpPr txBox="1"/>
          <p:nvPr/>
        </p:nvSpPr>
        <p:spPr>
          <a:xfrm rot="2720163">
            <a:off x="7465480" y="3627016"/>
            <a:ext cx="471604" cy="338554"/>
          </a:xfrm>
          <a:prstGeom prst="rect">
            <a:avLst/>
          </a:prstGeom>
          <a:noFill/>
        </p:spPr>
        <p:txBody>
          <a:bodyPr wrap="none" rtlCol="0">
            <a:spAutoFit/>
          </a:bodyPr>
          <a:lstStyle/>
          <a:p>
            <a:r>
              <a:rPr lang="en-US" sz="1600" dirty="0"/>
              <a:t>0/0</a:t>
            </a:r>
          </a:p>
        </p:txBody>
      </p:sp>
      <p:sp>
        <p:nvSpPr>
          <p:cNvPr id="42" name="TextBox 41">
            <a:extLst>
              <a:ext uri="{FF2B5EF4-FFF2-40B4-BE49-F238E27FC236}">
                <a16:creationId xmlns:a16="http://schemas.microsoft.com/office/drawing/2014/main" id="{48827E8F-9594-4F65-B4D6-E27D393F12BF}"/>
              </a:ext>
            </a:extLst>
          </p:cNvPr>
          <p:cNvSpPr txBox="1"/>
          <p:nvPr/>
        </p:nvSpPr>
        <p:spPr>
          <a:xfrm>
            <a:off x="6579603" y="4463360"/>
            <a:ext cx="471604" cy="338554"/>
          </a:xfrm>
          <a:prstGeom prst="rect">
            <a:avLst/>
          </a:prstGeom>
          <a:noFill/>
        </p:spPr>
        <p:txBody>
          <a:bodyPr wrap="none" rtlCol="0">
            <a:spAutoFit/>
          </a:bodyPr>
          <a:lstStyle/>
          <a:p>
            <a:r>
              <a:rPr lang="en-US" sz="1600" dirty="0"/>
              <a:t>1/1</a:t>
            </a:r>
          </a:p>
        </p:txBody>
      </p:sp>
      <p:sp>
        <p:nvSpPr>
          <p:cNvPr id="43" name="TextBox 42">
            <a:extLst>
              <a:ext uri="{FF2B5EF4-FFF2-40B4-BE49-F238E27FC236}">
                <a16:creationId xmlns:a16="http://schemas.microsoft.com/office/drawing/2014/main" id="{3FBB6157-7394-4239-8CFB-DB21EA22BE04}"/>
              </a:ext>
            </a:extLst>
          </p:cNvPr>
          <p:cNvSpPr txBox="1"/>
          <p:nvPr/>
        </p:nvSpPr>
        <p:spPr>
          <a:xfrm rot="20504111">
            <a:off x="7488222" y="5605704"/>
            <a:ext cx="471604" cy="338554"/>
          </a:xfrm>
          <a:prstGeom prst="rect">
            <a:avLst/>
          </a:prstGeom>
          <a:noFill/>
        </p:spPr>
        <p:txBody>
          <a:bodyPr wrap="none" rtlCol="0">
            <a:spAutoFit/>
          </a:bodyPr>
          <a:lstStyle/>
          <a:p>
            <a:r>
              <a:rPr lang="en-US" sz="1600" dirty="0"/>
              <a:t>1/1</a:t>
            </a:r>
          </a:p>
        </p:txBody>
      </p:sp>
      <p:sp>
        <p:nvSpPr>
          <p:cNvPr id="44" name="TextBox 43">
            <a:extLst>
              <a:ext uri="{FF2B5EF4-FFF2-40B4-BE49-F238E27FC236}">
                <a16:creationId xmlns:a16="http://schemas.microsoft.com/office/drawing/2014/main" id="{8A7A19CB-9BBD-49D6-9C83-EEF0B628D4BE}"/>
              </a:ext>
            </a:extLst>
          </p:cNvPr>
          <p:cNvSpPr txBox="1"/>
          <p:nvPr/>
        </p:nvSpPr>
        <p:spPr>
          <a:xfrm>
            <a:off x="4792823" y="4641881"/>
            <a:ext cx="471604" cy="338554"/>
          </a:xfrm>
          <a:prstGeom prst="rect">
            <a:avLst/>
          </a:prstGeom>
          <a:noFill/>
        </p:spPr>
        <p:txBody>
          <a:bodyPr wrap="none" rtlCol="0">
            <a:spAutoFit/>
          </a:bodyPr>
          <a:lstStyle/>
          <a:p>
            <a:r>
              <a:rPr lang="en-US" sz="1600" dirty="0"/>
              <a:t>0/0</a:t>
            </a:r>
          </a:p>
        </p:txBody>
      </p:sp>
      <p:sp>
        <p:nvSpPr>
          <p:cNvPr id="45" name="TextBox 44">
            <a:extLst>
              <a:ext uri="{FF2B5EF4-FFF2-40B4-BE49-F238E27FC236}">
                <a16:creationId xmlns:a16="http://schemas.microsoft.com/office/drawing/2014/main" id="{FFC94DE1-A6BC-4405-A1F5-7C39228CE45F}"/>
              </a:ext>
            </a:extLst>
          </p:cNvPr>
          <p:cNvSpPr txBox="1"/>
          <p:nvPr/>
        </p:nvSpPr>
        <p:spPr>
          <a:xfrm>
            <a:off x="6621623" y="3418833"/>
            <a:ext cx="418704" cy="369332"/>
          </a:xfrm>
          <a:prstGeom prst="rect">
            <a:avLst/>
          </a:prstGeom>
          <a:noFill/>
        </p:spPr>
        <p:txBody>
          <a:bodyPr wrap="none" rtlCol="0">
            <a:spAutoFit/>
          </a:bodyPr>
          <a:lstStyle/>
          <a:p>
            <a:r>
              <a:rPr lang="en-US" dirty="0"/>
              <a:t>00</a:t>
            </a:r>
          </a:p>
        </p:txBody>
      </p:sp>
      <p:sp>
        <p:nvSpPr>
          <p:cNvPr id="46" name="TextBox 45">
            <a:extLst>
              <a:ext uri="{FF2B5EF4-FFF2-40B4-BE49-F238E27FC236}">
                <a16:creationId xmlns:a16="http://schemas.microsoft.com/office/drawing/2014/main" id="{15AA6775-0F94-4F96-B18E-39A5B8EB7A33}"/>
              </a:ext>
            </a:extLst>
          </p:cNvPr>
          <p:cNvSpPr txBox="1"/>
          <p:nvPr/>
        </p:nvSpPr>
        <p:spPr>
          <a:xfrm>
            <a:off x="5521007" y="4580801"/>
            <a:ext cx="418704" cy="369332"/>
          </a:xfrm>
          <a:prstGeom prst="rect">
            <a:avLst/>
          </a:prstGeom>
          <a:noFill/>
        </p:spPr>
        <p:txBody>
          <a:bodyPr wrap="none" rtlCol="0">
            <a:spAutoFit/>
          </a:bodyPr>
          <a:lstStyle/>
          <a:p>
            <a:r>
              <a:rPr lang="en-US" dirty="0"/>
              <a:t>10</a:t>
            </a:r>
          </a:p>
        </p:txBody>
      </p:sp>
      <p:sp>
        <p:nvSpPr>
          <p:cNvPr id="47" name="TextBox 46">
            <a:extLst>
              <a:ext uri="{FF2B5EF4-FFF2-40B4-BE49-F238E27FC236}">
                <a16:creationId xmlns:a16="http://schemas.microsoft.com/office/drawing/2014/main" id="{9D65543B-3342-43EA-9396-D44D729E5CD1}"/>
              </a:ext>
            </a:extLst>
          </p:cNvPr>
          <p:cNvSpPr txBox="1"/>
          <p:nvPr/>
        </p:nvSpPr>
        <p:spPr>
          <a:xfrm>
            <a:off x="6621623" y="5509333"/>
            <a:ext cx="418704" cy="369332"/>
          </a:xfrm>
          <a:prstGeom prst="rect">
            <a:avLst/>
          </a:prstGeom>
          <a:noFill/>
        </p:spPr>
        <p:txBody>
          <a:bodyPr wrap="none" rtlCol="0">
            <a:spAutoFit/>
          </a:bodyPr>
          <a:lstStyle/>
          <a:p>
            <a:r>
              <a:rPr lang="en-US" dirty="0"/>
              <a:t>11</a:t>
            </a:r>
          </a:p>
        </p:txBody>
      </p:sp>
      <p:sp>
        <p:nvSpPr>
          <p:cNvPr id="48" name="TextBox 47">
            <a:extLst>
              <a:ext uri="{FF2B5EF4-FFF2-40B4-BE49-F238E27FC236}">
                <a16:creationId xmlns:a16="http://schemas.microsoft.com/office/drawing/2014/main" id="{97E46AF4-90DF-457C-AAB7-FF3E834DAA76}"/>
              </a:ext>
            </a:extLst>
          </p:cNvPr>
          <p:cNvSpPr txBox="1"/>
          <p:nvPr/>
        </p:nvSpPr>
        <p:spPr>
          <a:xfrm>
            <a:off x="7623427" y="4605332"/>
            <a:ext cx="564196"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2551036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792B695-F756-4F96-BBE0-F4F532852E1B}"/>
              </a:ext>
            </a:extLst>
          </p:cNvPr>
          <p:cNvSpPr/>
          <p:nvPr/>
        </p:nvSpPr>
        <p:spPr>
          <a:xfrm>
            <a:off x="4122576" y="159921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F3FFD901-C476-46E9-9817-9B3A03524350}"/>
              </a:ext>
            </a:extLst>
          </p:cNvPr>
          <p:cNvSpPr/>
          <p:nvPr/>
        </p:nvSpPr>
        <p:spPr>
          <a:xfrm>
            <a:off x="3055776" y="2719033"/>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4F8B040-19DE-4044-923D-94ADEF851C71}"/>
              </a:ext>
            </a:extLst>
          </p:cNvPr>
          <p:cNvSpPr/>
          <p:nvPr/>
        </p:nvSpPr>
        <p:spPr>
          <a:xfrm>
            <a:off x="5112592" y="2726971"/>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615EA9C-9835-4A19-BAFC-DFB88780856F}"/>
              </a:ext>
            </a:extLst>
          </p:cNvPr>
          <p:cNvSpPr/>
          <p:nvPr/>
        </p:nvSpPr>
        <p:spPr>
          <a:xfrm>
            <a:off x="4117889" y="3626131"/>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FBC303D8-A545-4546-8800-3AEDF1A617FF}"/>
              </a:ext>
            </a:extLst>
          </p:cNvPr>
          <p:cNvCxnSpPr>
            <a:cxnSpLocks/>
            <a:endCxn id="5" idx="5"/>
          </p:cNvCxnSpPr>
          <p:nvPr/>
        </p:nvCxnSpPr>
        <p:spPr>
          <a:xfrm flipH="1" flipV="1">
            <a:off x="4447780" y="1989455"/>
            <a:ext cx="737411"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60AEE39-EA57-44BF-BAED-86D048970AE2}"/>
              </a:ext>
            </a:extLst>
          </p:cNvPr>
          <p:cNvCxnSpPr>
            <a:stCxn id="5" idx="3"/>
            <a:endCxn id="6" idx="7"/>
          </p:cNvCxnSpPr>
          <p:nvPr/>
        </p:nvCxnSpPr>
        <p:spPr>
          <a:xfrm flipH="1">
            <a:off x="3380980" y="1989455"/>
            <a:ext cx="797392"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86B0E2-392F-437C-A131-E4ED573D7FEC}"/>
              </a:ext>
            </a:extLst>
          </p:cNvPr>
          <p:cNvCxnSpPr>
            <a:cxnSpLocks/>
          </p:cNvCxnSpPr>
          <p:nvPr/>
        </p:nvCxnSpPr>
        <p:spPr>
          <a:xfrm flipV="1">
            <a:off x="4447780" y="3067523"/>
            <a:ext cx="715921" cy="72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470557-688C-46D2-979D-931C0370858F}"/>
              </a:ext>
            </a:extLst>
          </p:cNvPr>
          <p:cNvCxnSpPr>
            <a:cxnSpLocks/>
          </p:cNvCxnSpPr>
          <p:nvPr/>
        </p:nvCxnSpPr>
        <p:spPr>
          <a:xfrm>
            <a:off x="3360576" y="3047010"/>
            <a:ext cx="736909" cy="74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DF5715-D177-454B-803E-125877E1F9E6}"/>
              </a:ext>
            </a:extLst>
          </p:cNvPr>
          <p:cNvSpPr txBox="1"/>
          <p:nvPr/>
        </p:nvSpPr>
        <p:spPr>
          <a:xfrm rot="3090903">
            <a:off x="4623684" y="2057049"/>
            <a:ext cx="471604" cy="338554"/>
          </a:xfrm>
          <a:prstGeom prst="rect">
            <a:avLst/>
          </a:prstGeom>
          <a:noFill/>
        </p:spPr>
        <p:txBody>
          <a:bodyPr wrap="none" rtlCol="0">
            <a:spAutoFit/>
          </a:bodyPr>
          <a:lstStyle/>
          <a:p>
            <a:r>
              <a:rPr lang="en-US" sz="1600" dirty="0"/>
              <a:t>1/1</a:t>
            </a:r>
          </a:p>
        </p:txBody>
      </p:sp>
      <p:sp>
        <p:nvSpPr>
          <p:cNvPr id="18" name="TextBox 17">
            <a:extLst>
              <a:ext uri="{FF2B5EF4-FFF2-40B4-BE49-F238E27FC236}">
                <a16:creationId xmlns:a16="http://schemas.microsoft.com/office/drawing/2014/main" id="{F3911D47-A0D7-4941-AF85-C45DD90D88D0}"/>
              </a:ext>
            </a:extLst>
          </p:cNvPr>
          <p:cNvSpPr txBox="1"/>
          <p:nvPr/>
        </p:nvSpPr>
        <p:spPr>
          <a:xfrm rot="19060510">
            <a:off x="3428602" y="2115161"/>
            <a:ext cx="471604" cy="338554"/>
          </a:xfrm>
          <a:prstGeom prst="rect">
            <a:avLst/>
          </a:prstGeom>
          <a:noFill/>
        </p:spPr>
        <p:txBody>
          <a:bodyPr wrap="none" rtlCol="0">
            <a:spAutoFit/>
          </a:bodyPr>
          <a:lstStyle/>
          <a:p>
            <a:r>
              <a:rPr lang="en-US" sz="1600" dirty="0"/>
              <a:t>1/0</a:t>
            </a:r>
          </a:p>
        </p:txBody>
      </p:sp>
      <p:sp>
        <p:nvSpPr>
          <p:cNvPr id="19" name="TextBox 18">
            <a:extLst>
              <a:ext uri="{FF2B5EF4-FFF2-40B4-BE49-F238E27FC236}">
                <a16:creationId xmlns:a16="http://schemas.microsoft.com/office/drawing/2014/main" id="{3DE6141C-0035-4C62-BA64-BBF727F5A515}"/>
              </a:ext>
            </a:extLst>
          </p:cNvPr>
          <p:cNvSpPr txBox="1"/>
          <p:nvPr/>
        </p:nvSpPr>
        <p:spPr>
          <a:xfrm rot="3167380">
            <a:off x="3412674" y="3365952"/>
            <a:ext cx="471604" cy="338554"/>
          </a:xfrm>
          <a:prstGeom prst="rect">
            <a:avLst/>
          </a:prstGeom>
          <a:noFill/>
        </p:spPr>
        <p:txBody>
          <a:bodyPr wrap="none" rtlCol="0">
            <a:spAutoFit/>
          </a:bodyPr>
          <a:lstStyle/>
          <a:p>
            <a:r>
              <a:rPr lang="en-US" sz="1600" dirty="0"/>
              <a:t>0/0</a:t>
            </a:r>
          </a:p>
        </p:txBody>
      </p:sp>
      <p:sp>
        <p:nvSpPr>
          <p:cNvPr id="20" name="TextBox 19">
            <a:extLst>
              <a:ext uri="{FF2B5EF4-FFF2-40B4-BE49-F238E27FC236}">
                <a16:creationId xmlns:a16="http://schemas.microsoft.com/office/drawing/2014/main" id="{322BF623-E1E1-449D-9EB2-83F58F9947F0}"/>
              </a:ext>
            </a:extLst>
          </p:cNvPr>
          <p:cNvSpPr txBox="1"/>
          <p:nvPr/>
        </p:nvSpPr>
        <p:spPr>
          <a:xfrm rot="18942719">
            <a:off x="4707171" y="3392161"/>
            <a:ext cx="471604" cy="338554"/>
          </a:xfrm>
          <a:prstGeom prst="rect">
            <a:avLst/>
          </a:prstGeom>
          <a:noFill/>
        </p:spPr>
        <p:txBody>
          <a:bodyPr wrap="none" rtlCol="0">
            <a:spAutoFit/>
          </a:bodyPr>
          <a:lstStyle/>
          <a:p>
            <a:r>
              <a:rPr lang="en-US" sz="1600" dirty="0"/>
              <a:t>0/0</a:t>
            </a:r>
          </a:p>
        </p:txBody>
      </p:sp>
      <p:sp>
        <p:nvSpPr>
          <p:cNvPr id="24" name="TextBox 23">
            <a:extLst>
              <a:ext uri="{FF2B5EF4-FFF2-40B4-BE49-F238E27FC236}">
                <a16:creationId xmlns:a16="http://schemas.microsoft.com/office/drawing/2014/main" id="{96AA8523-2369-4F7B-AE85-9A02B985A8C4}"/>
              </a:ext>
            </a:extLst>
          </p:cNvPr>
          <p:cNvSpPr txBox="1"/>
          <p:nvPr/>
        </p:nvSpPr>
        <p:spPr>
          <a:xfrm>
            <a:off x="2362200" y="2504422"/>
            <a:ext cx="471604" cy="338554"/>
          </a:xfrm>
          <a:prstGeom prst="rect">
            <a:avLst/>
          </a:prstGeom>
          <a:noFill/>
        </p:spPr>
        <p:txBody>
          <a:bodyPr wrap="none" rtlCol="0">
            <a:spAutoFit/>
          </a:bodyPr>
          <a:lstStyle/>
          <a:p>
            <a:r>
              <a:rPr lang="en-US" sz="1600" dirty="0"/>
              <a:t>1/0</a:t>
            </a:r>
          </a:p>
        </p:txBody>
      </p:sp>
      <p:sp>
        <p:nvSpPr>
          <p:cNvPr id="3" name="TextBox 2">
            <a:extLst>
              <a:ext uri="{FF2B5EF4-FFF2-40B4-BE49-F238E27FC236}">
                <a16:creationId xmlns:a16="http://schemas.microsoft.com/office/drawing/2014/main" id="{75984C2A-A520-4742-BB5A-9AA8022CE0AE}"/>
              </a:ext>
            </a:extLst>
          </p:cNvPr>
          <p:cNvSpPr txBox="1"/>
          <p:nvPr/>
        </p:nvSpPr>
        <p:spPr>
          <a:xfrm>
            <a:off x="4114800" y="1590022"/>
            <a:ext cx="418704" cy="369332"/>
          </a:xfrm>
          <a:prstGeom prst="rect">
            <a:avLst/>
          </a:prstGeom>
          <a:noFill/>
        </p:spPr>
        <p:txBody>
          <a:bodyPr wrap="none" rtlCol="0">
            <a:spAutoFit/>
          </a:bodyPr>
          <a:lstStyle/>
          <a:p>
            <a:r>
              <a:rPr lang="en-US" dirty="0"/>
              <a:t>00</a:t>
            </a:r>
          </a:p>
        </p:txBody>
      </p:sp>
      <p:sp>
        <p:nvSpPr>
          <p:cNvPr id="25" name="TextBox 24">
            <a:extLst>
              <a:ext uri="{FF2B5EF4-FFF2-40B4-BE49-F238E27FC236}">
                <a16:creationId xmlns:a16="http://schemas.microsoft.com/office/drawing/2014/main" id="{9BFBA0C7-8A55-4328-B9DE-AC5E28DC6F04}"/>
              </a:ext>
            </a:extLst>
          </p:cNvPr>
          <p:cNvSpPr txBox="1"/>
          <p:nvPr/>
        </p:nvSpPr>
        <p:spPr>
          <a:xfrm>
            <a:off x="3014184" y="2751990"/>
            <a:ext cx="418704" cy="369332"/>
          </a:xfrm>
          <a:prstGeom prst="rect">
            <a:avLst/>
          </a:prstGeom>
          <a:noFill/>
        </p:spPr>
        <p:txBody>
          <a:bodyPr wrap="none" rtlCol="0">
            <a:spAutoFit/>
          </a:bodyPr>
          <a:lstStyle/>
          <a:p>
            <a:r>
              <a:rPr lang="en-US" dirty="0"/>
              <a:t>01</a:t>
            </a:r>
          </a:p>
        </p:txBody>
      </p:sp>
      <p:sp>
        <p:nvSpPr>
          <p:cNvPr id="26" name="TextBox 25">
            <a:extLst>
              <a:ext uri="{FF2B5EF4-FFF2-40B4-BE49-F238E27FC236}">
                <a16:creationId xmlns:a16="http://schemas.microsoft.com/office/drawing/2014/main" id="{E53EF45B-2163-445D-B840-0F3DC2A114F3}"/>
              </a:ext>
            </a:extLst>
          </p:cNvPr>
          <p:cNvSpPr txBox="1"/>
          <p:nvPr/>
        </p:nvSpPr>
        <p:spPr>
          <a:xfrm>
            <a:off x="4114800" y="3680522"/>
            <a:ext cx="418704" cy="369332"/>
          </a:xfrm>
          <a:prstGeom prst="rect">
            <a:avLst/>
          </a:prstGeom>
          <a:noFill/>
        </p:spPr>
        <p:txBody>
          <a:bodyPr wrap="none" rtlCol="0">
            <a:spAutoFit/>
          </a:bodyPr>
          <a:lstStyle/>
          <a:p>
            <a:r>
              <a:rPr lang="en-US" dirty="0"/>
              <a:t>11</a:t>
            </a:r>
          </a:p>
        </p:txBody>
      </p:sp>
      <p:sp>
        <p:nvSpPr>
          <p:cNvPr id="27" name="TextBox 26">
            <a:extLst>
              <a:ext uri="{FF2B5EF4-FFF2-40B4-BE49-F238E27FC236}">
                <a16:creationId xmlns:a16="http://schemas.microsoft.com/office/drawing/2014/main" id="{69261D23-FCD9-4177-A3DB-66B3C692264A}"/>
              </a:ext>
            </a:extLst>
          </p:cNvPr>
          <p:cNvSpPr txBox="1"/>
          <p:nvPr/>
        </p:nvSpPr>
        <p:spPr>
          <a:xfrm>
            <a:off x="5075359" y="2755910"/>
            <a:ext cx="547287" cy="369332"/>
          </a:xfrm>
          <a:prstGeom prst="rect">
            <a:avLst/>
          </a:prstGeom>
          <a:noFill/>
        </p:spPr>
        <p:txBody>
          <a:bodyPr wrap="square" rtlCol="0">
            <a:spAutoFit/>
          </a:bodyPr>
          <a:lstStyle/>
          <a:p>
            <a:r>
              <a:rPr lang="en-US" dirty="0"/>
              <a:t>10</a:t>
            </a:r>
          </a:p>
        </p:txBody>
      </p:sp>
      <p:cxnSp>
        <p:nvCxnSpPr>
          <p:cNvPr id="40" name="Connector: Curved 39">
            <a:extLst>
              <a:ext uri="{FF2B5EF4-FFF2-40B4-BE49-F238E27FC236}">
                <a16:creationId xmlns:a16="http://schemas.microsoft.com/office/drawing/2014/main" id="{E4014807-A501-41FC-8B77-D4F20E9DFD7B}"/>
              </a:ext>
            </a:extLst>
          </p:cNvPr>
          <p:cNvCxnSpPr>
            <a:cxnSpLocks/>
            <a:stCxn id="7" idx="6"/>
            <a:endCxn id="7" idx="0"/>
          </p:cNvCxnSpPr>
          <p:nvPr/>
        </p:nvCxnSpPr>
        <p:spPr>
          <a:xfrm flipH="1" flipV="1">
            <a:off x="5303092" y="2726971"/>
            <a:ext cx="190500" cy="228600"/>
          </a:xfrm>
          <a:prstGeom prst="curvedConnector4">
            <a:avLst>
              <a:gd name="adj1" fmla="val -120000"/>
              <a:gd name="adj2" fmla="val 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4F65E699-4EE8-4973-993F-6C0A984C8EDE}"/>
              </a:ext>
            </a:extLst>
          </p:cNvPr>
          <p:cNvCxnSpPr>
            <a:cxnSpLocks/>
          </p:cNvCxnSpPr>
          <p:nvPr/>
        </p:nvCxnSpPr>
        <p:spPr>
          <a:xfrm flipH="1" flipV="1">
            <a:off x="4288026" y="1600900"/>
            <a:ext cx="232216" cy="234216"/>
          </a:xfrm>
          <a:prstGeom prst="curvedConnector4">
            <a:avLst>
              <a:gd name="adj1" fmla="val -98443"/>
              <a:gd name="adj2" fmla="val 1976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54B61211-7D2C-4D59-93D5-57A29AEC6255}"/>
              </a:ext>
            </a:extLst>
          </p:cNvPr>
          <p:cNvCxnSpPr>
            <a:stCxn id="25" idx="1"/>
            <a:endCxn id="6" idx="0"/>
          </p:cNvCxnSpPr>
          <p:nvPr/>
        </p:nvCxnSpPr>
        <p:spPr>
          <a:xfrm rot="10800000" flipH="1">
            <a:off x="3014184" y="2719034"/>
            <a:ext cx="232092" cy="217623"/>
          </a:xfrm>
          <a:prstGeom prst="curvedConnector4">
            <a:avLst>
              <a:gd name="adj1" fmla="val -98495"/>
              <a:gd name="adj2" fmla="val 2050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E27DFD99-2421-4710-8403-8554394F59A6}"/>
              </a:ext>
            </a:extLst>
          </p:cNvPr>
          <p:cNvCxnSpPr>
            <a:stCxn id="8" idx="4"/>
            <a:endCxn id="26" idx="3"/>
          </p:cNvCxnSpPr>
          <p:nvPr/>
        </p:nvCxnSpPr>
        <p:spPr>
          <a:xfrm rot="5400000" flipH="1" flipV="1">
            <a:off x="4311874" y="3861702"/>
            <a:ext cx="218143" cy="225115"/>
          </a:xfrm>
          <a:prstGeom prst="curvedConnector4">
            <a:avLst>
              <a:gd name="adj1" fmla="val -104794"/>
              <a:gd name="adj2" fmla="val 20154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1BC3108-7CB7-416C-93AC-D481670E5634}"/>
              </a:ext>
            </a:extLst>
          </p:cNvPr>
          <p:cNvSpPr txBox="1"/>
          <p:nvPr/>
        </p:nvSpPr>
        <p:spPr>
          <a:xfrm>
            <a:off x="4713775" y="4004846"/>
            <a:ext cx="471604" cy="338554"/>
          </a:xfrm>
          <a:prstGeom prst="rect">
            <a:avLst/>
          </a:prstGeom>
          <a:noFill/>
        </p:spPr>
        <p:txBody>
          <a:bodyPr wrap="none" rtlCol="0">
            <a:spAutoFit/>
          </a:bodyPr>
          <a:lstStyle/>
          <a:p>
            <a:r>
              <a:rPr lang="en-US" sz="1600" dirty="0"/>
              <a:t>1/0</a:t>
            </a:r>
          </a:p>
        </p:txBody>
      </p:sp>
      <p:sp>
        <p:nvSpPr>
          <p:cNvPr id="66" name="TextBox 65">
            <a:extLst>
              <a:ext uri="{FF2B5EF4-FFF2-40B4-BE49-F238E27FC236}">
                <a16:creationId xmlns:a16="http://schemas.microsoft.com/office/drawing/2014/main" id="{3E3B2C70-C956-4B78-94E5-9E444E73C399}"/>
              </a:ext>
            </a:extLst>
          </p:cNvPr>
          <p:cNvSpPr txBox="1"/>
          <p:nvPr/>
        </p:nvSpPr>
        <p:spPr>
          <a:xfrm>
            <a:off x="5763010" y="2518218"/>
            <a:ext cx="471604" cy="338554"/>
          </a:xfrm>
          <a:prstGeom prst="rect">
            <a:avLst/>
          </a:prstGeom>
          <a:noFill/>
        </p:spPr>
        <p:txBody>
          <a:bodyPr wrap="none" rtlCol="0">
            <a:spAutoFit/>
          </a:bodyPr>
          <a:lstStyle/>
          <a:p>
            <a:r>
              <a:rPr lang="en-US" sz="1600" dirty="0"/>
              <a:t>0/1</a:t>
            </a:r>
          </a:p>
        </p:txBody>
      </p:sp>
      <p:sp>
        <p:nvSpPr>
          <p:cNvPr id="67" name="TextBox 66">
            <a:extLst>
              <a:ext uri="{FF2B5EF4-FFF2-40B4-BE49-F238E27FC236}">
                <a16:creationId xmlns:a16="http://schemas.microsoft.com/office/drawing/2014/main" id="{50121B5E-805B-4719-A76F-C72F9C8BE61F}"/>
              </a:ext>
            </a:extLst>
          </p:cNvPr>
          <p:cNvSpPr txBox="1"/>
          <p:nvPr/>
        </p:nvSpPr>
        <p:spPr>
          <a:xfrm>
            <a:off x="4707171" y="1361057"/>
            <a:ext cx="471604" cy="338554"/>
          </a:xfrm>
          <a:prstGeom prst="rect">
            <a:avLst/>
          </a:prstGeom>
          <a:noFill/>
        </p:spPr>
        <p:txBody>
          <a:bodyPr wrap="none" rtlCol="0">
            <a:spAutoFit/>
          </a:bodyPr>
          <a:lstStyle/>
          <a:p>
            <a:r>
              <a:rPr lang="en-US" sz="1600" dirty="0"/>
              <a:t>0/0</a:t>
            </a:r>
          </a:p>
        </p:txBody>
      </p:sp>
      <p:graphicFrame>
        <p:nvGraphicFramePr>
          <p:cNvPr id="28" name="Content Placeholder 3">
            <a:extLst>
              <a:ext uri="{FF2B5EF4-FFF2-40B4-BE49-F238E27FC236}">
                <a16:creationId xmlns:a16="http://schemas.microsoft.com/office/drawing/2014/main" id="{5B7B6F72-D9DB-4251-B8D3-E5C19B9D0189}"/>
              </a:ext>
            </a:extLst>
          </p:cNvPr>
          <p:cNvGraphicFramePr>
            <a:graphicFrameLocks/>
          </p:cNvGraphicFramePr>
          <p:nvPr>
            <p:extLst>
              <p:ext uri="{D42A27DB-BD31-4B8C-83A1-F6EECF244321}">
                <p14:modId xmlns:p14="http://schemas.microsoft.com/office/powerpoint/2010/main" val="50020452"/>
              </p:ext>
            </p:extLst>
          </p:nvPr>
        </p:nvGraphicFramePr>
        <p:xfrm>
          <a:off x="295122" y="4480560"/>
          <a:ext cx="8229600" cy="2225040"/>
        </p:xfrm>
        <a:graphic>
          <a:graphicData uri="http://schemas.openxmlformats.org/drawingml/2006/table">
            <a:tbl>
              <a:tblPr firstRow="1" bandRow="1">
                <a:tableStyleId>{073A0DAA-6AF3-43AB-8588-CEC1D06C72B9}</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63532547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346105621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281378556"/>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rowSpan="2" gridSpan="2">
                  <a:txBody>
                    <a:bodyPr/>
                    <a:lstStyle/>
                    <a:p>
                      <a:pPr algn="ctr"/>
                      <a:r>
                        <a:rPr lang="en-US" dirty="0"/>
                        <a:t>Present State</a:t>
                      </a:r>
                    </a:p>
                  </a:txBody>
                  <a:tcPr/>
                </a:tc>
                <a:tc rowSpan="2" hMerge="1">
                  <a:txBody>
                    <a:bodyPr/>
                    <a:lstStyle/>
                    <a:p>
                      <a:endParaRPr lang="en-US"/>
                    </a:p>
                  </a:txBody>
                  <a:tcPr/>
                </a:tc>
                <a:tc gridSpan="4">
                  <a:txBody>
                    <a:bodyPr/>
                    <a:lstStyle/>
                    <a:p>
                      <a:pPr algn="ctr"/>
                      <a:r>
                        <a:rPr lang="en-US" dirty="0"/>
                        <a:t>Next State</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gridSpan="2">
                  <a:txBody>
                    <a:bodyPr/>
                    <a:lstStyle/>
                    <a:p>
                      <a:pPr algn="ctr"/>
                      <a:r>
                        <a:rPr lang="en-US" dirty="0"/>
                        <a:t>Output</a:t>
                      </a:r>
                    </a:p>
                  </a:txBody>
                  <a:tcPr/>
                </a:tc>
                <a:tc hMerge="1">
                  <a:txBody>
                    <a:bodyPr/>
                    <a:lstStyle/>
                    <a:p>
                      <a:endParaRPr lang="en-US" dirty="0"/>
                    </a:p>
                  </a:txBody>
                  <a:tcPr/>
                </a:tc>
                <a:extLst>
                  <a:ext uri="{0D108BD9-81ED-4DB2-BD59-A6C34878D82A}">
                    <a16:rowId xmlns:a16="http://schemas.microsoft.com/office/drawing/2014/main" val="10000"/>
                  </a:ext>
                </a:extLst>
              </a:tr>
              <a:tr h="370840">
                <a:tc gridSpan="2" vMerge="1">
                  <a:txBody>
                    <a:bodyPr/>
                    <a:lstStyle/>
                    <a:p>
                      <a:endParaRPr lang="en-US" dirty="0"/>
                    </a:p>
                  </a:txBody>
                  <a:tcPr/>
                </a:tc>
                <a:tc hMerge="1" vMerge="1">
                  <a:txBody>
                    <a:bodyPr/>
                    <a:lstStyle/>
                    <a:p>
                      <a:endParaRPr lang="en-US"/>
                    </a:p>
                  </a:txBody>
                  <a:tcPr/>
                </a:tc>
                <a:tc gridSpan="2">
                  <a:txBody>
                    <a:bodyPr/>
                    <a:lstStyle/>
                    <a:p>
                      <a:pPr algn="ctr"/>
                      <a:r>
                        <a:rPr lang="en-US" dirty="0"/>
                        <a:t>x=0</a:t>
                      </a:r>
                    </a:p>
                  </a:txBody>
                  <a:tcPr/>
                </a:tc>
                <a:tc hMerge="1">
                  <a:txBody>
                    <a:bodyPr/>
                    <a:lstStyle/>
                    <a:p>
                      <a:endParaRPr lang="en-US"/>
                    </a:p>
                  </a:txBody>
                  <a:tcPr/>
                </a:tc>
                <a:tc gridSpan="2">
                  <a:txBody>
                    <a:bodyPr/>
                    <a:lstStyle/>
                    <a:p>
                      <a:pPr algn="ctr"/>
                      <a:r>
                        <a:rPr lang="en-US" dirty="0"/>
                        <a:t>x=1</a:t>
                      </a:r>
                    </a:p>
                  </a:txBody>
                  <a:tcPr/>
                </a:tc>
                <a:tc hMerge="1">
                  <a:txBody>
                    <a:bodyPr/>
                    <a:lstStyle/>
                    <a:p>
                      <a:endParaRPr lang="en-US"/>
                    </a:p>
                  </a:txBody>
                  <a:tcPr/>
                </a:tc>
                <a:tc>
                  <a:txBody>
                    <a:bodyPr/>
                    <a:lstStyle/>
                    <a:p>
                      <a:pPr algn="ctr"/>
                      <a:r>
                        <a:rPr lang="en-US" dirty="0"/>
                        <a:t>x=0</a:t>
                      </a:r>
                    </a:p>
                  </a:txBody>
                  <a:tcPr/>
                </a:tc>
                <a:tc>
                  <a:txBody>
                    <a:bodyPr/>
                    <a:lstStyle/>
                    <a:p>
                      <a:pPr algn="ctr"/>
                      <a:r>
                        <a:rPr lang="en-US" dirty="0"/>
                        <a:t>X=1</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4308F509-F143-4283-84C3-16AA58A23E11}"/>
              </a:ext>
            </a:extLst>
          </p:cNvPr>
          <p:cNvSpPr txBox="1"/>
          <p:nvPr/>
        </p:nvSpPr>
        <p:spPr>
          <a:xfrm>
            <a:off x="158406" y="901248"/>
            <a:ext cx="8680966" cy="400110"/>
          </a:xfrm>
          <a:prstGeom prst="rect">
            <a:avLst/>
          </a:prstGeom>
          <a:noFill/>
        </p:spPr>
        <p:txBody>
          <a:bodyPr wrap="none" rtlCol="0">
            <a:spAutoFit/>
          </a:bodyPr>
          <a:lstStyle/>
          <a:p>
            <a:r>
              <a:rPr lang="en-US" sz="2000" i="1" dirty="0">
                <a:solidFill>
                  <a:schemeClr val="bg1">
                    <a:lumMod val="50000"/>
                  </a:schemeClr>
                </a:solidFill>
              </a:rPr>
              <a:t>Design a sequential circuit from the following state diagram using T flip-flop.</a:t>
            </a:r>
          </a:p>
        </p:txBody>
      </p:sp>
    </p:spTree>
    <p:extLst>
      <p:ext uri="{BB962C8B-B14F-4D97-AF65-F5344CB8AC3E}">
        <p14:creationId xmlns:p14="http://schemas.microsoft.com/office/powerpoint/2010/main" val="4225385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60062548"/>
              </p:ext>
            </p:extLst>
          </p:nvPr>
        </p:nvGraphicFramePr>
        <p:xfrm>
          <a:off x="76200" y="3048000"/>
          <a:ext cx="6781800" cy="3728720"/>
        </p:xfrm>
        <a:graphic>
          <a:graphicData uri="http://schemas.openxmlformats.org/drawingml/2006/table">
            <a:tbl>
              <a:tblPr firstRow="1" bandRow="1">
                <a:tableStyleId>{073A0DAA-6AF3-43AB-8588-CEC1D06C72B9}</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gridSpan="3">
                  <a:txBody>
                    <a:bodyPr/>
                    <a:lstStyle/>
                    <a:p>
                      <a:pPr algn="ctr"/>
                      <a:r>
                        <a:rPr lang="en-US" dirty="0"/>
                        <a:t>Present State</a:t>
                      </a:r>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a:t>Next State</a:t>
                      </a:r>
                    </a:p>
                  </a:txBody>
                  <a:tcPr/>
                </a:tc>
                <a:tc hMerge="1">
                  <a:txBody>
                    <a:bodyPr/>
                    <a:lstStyle/>
                    <a:p>
                      <a:endParaRPr lang="en-US" dirty="0"/>
                    </a:p>
                  </a:txBody>
                  <a:tcPr/>
                </a:tc>
                <a:tc rowSpan="2">
                  <a:txBody>
                    <a:bodyPr/>
                    <a:lstStyle/>
                    <a:p>
                      <a:pPr algn="ctr"/>
                      <a:r>
                        <a:rPr lang="en-US" dirty="0"/>
                        <a:t>Output</a:t>
                      </a:r>
                    </a:p>
                    <a:p>
                      <a:pPr algn="ctr"/>
                      <a:r>
                        <a:rPr lang="en-US" dirty="0"/>
                        <a:t>(y)</a:t>
                      </a:r>
                    </a:p>
                  </a:txBody>
                  <a:tcPr/>
                </a:tc>
                <a:tc gridSpan="2">
                  <a:txBody>
                    <a:bodyPr/>
                    <a:lstStyle/>
                    <a:p>
                      <a:pPr algn="ctr"/>
                      <a:r>
                        <a:rPr lang="en-US" dirty="0"/>
                        <a:t>Using T f/f</a:t>
                      </a:r>
                    </a:p>
                  </a:txBody>
                  <a:tcPr/>
                </a:tc>
                <a:tc hMerge="1">
                  <a:txBody>
                    <a:bodyPr/>
                    <a:lstStyle/>
                    <a:p>
                      <a:endParaRPr lang="en-US" dirty="0"/>
                    </a:p>
                  </a:txBody>
                  <a:tcPr/>
                </a:tc>
                <a:extLst>
                  <a:ext uri="{0D108BD9-81ED-4DB2-BD59-A6C34878D82A}">
                    <a16:rowId xmlns:a16="http://schemas.microsoft.com/office/drawing/2014/main" val="10000"/>
                  </a:ext>
                </a:extLst>
              </a:tr>
              <a:tr h="391160">
                <a:tc>
                  <a:txBody>
                    <a:bodyPr/>
                    <a:lstStyle/>
                    <a:p>
                      <a:pPr algn="ctr"/>
                      <a:r>
                        <a:rPr lang="en-US" dirty="0"/>
                        <a:t>Q</a:t>
                      </a:r>
                      <a:r>
                        <a:rPr lang="en-US" baseline="-25000" dirty="0"/>
                        <a:t>a</a:t>
                      </a:r>
                    </a:p>
                  </a:txBody>
                  <a:tcPr/>
                </a:tc>
                <a:tc>
                  <a:txBody>
                    <a:bodyPr/>
                    <a:lstStyle/>
                    <a:p>
                      <a:pPr algn="ctr"/>
                      <a:r>
                        <a:rPr lang="en-US" dirty="0"/>
                        <a:t>Q</a:t>
                      </a:r>
                      <a:r>
                        <a:rPr lang="en-US" baseline="-25000" dirty="0"/>
                        <a:t>b</a:t>
                      </a:r>
                    </a:p>
                  </a:txBody>
                  <a:tcPr/>
                </a:tc>
                <a:tc>
                  <a:txBody>
                    <a:bodyPr/>
                    <a:lstStyle/>
                    <a:p>
                      <a:pPr algn="ctr"/>
                      <a:r>
                        <a:rPr lang="en-US" dirty="0"/>
                        <a:t>x</a:t>
                      </a:r>
                    </a:p>
                  </a:txBody>
                  <a:tcPr/>
                </a:tc>
                <a:tc>
                  <a:txBody>
                    <a:bodyPr/>
                    <a:lstStyle/>
                    <a:p>
                      <a:pPr algn="ctr"/>
                      <a:r>
                        <a:rPr lang="en-US" dirty="0"/>
                        <a:t>Q</a:t>
                      </a:r>
                      <a:r>
                        <a:rPr lang="en-US" baseline="-25000" dirty="0"/>
                        <a:t>a</a:t>
                      </a:r>
                      <a:r>
                        <a:rPr lang="en-US" baseline="30000" dirty="0"/>
                        <a:t>+</a:t>
                      </a:r>
                    </a:p>
                  </a:txBody>
                  <a:tcPr/>
                </a:tc>
                <a:tc>
                  <a:txBody>
                    <a:bodyPr/>
                    <a:lstStyle/>
                    <a:p>
                      <a:pPr algn="ctr"/>
                      <a:r>
                        <a:rPr lang="en-US" dirty="0"/>
                        <a:t>Q</a:t>
                      </a:r>
                      <a:r>
                        <a:rPr lang="en-US" baseline="-25000" dirty="0"/>
                        <a:t>b</a:t>
                      </a:r>
                      <a:r>
                        <a:rPr lang="en-US" baseline="30000" dirty="0"/>
                        <a:t>+</a:t>
                      </a:r>
                    </a:p>
                  </a:txBody>
                  <a:tcPr/>
                </a:tc>
                <a:tc vMerge="1">
                  <a:txBody>
                    <a:bodyPr/>
                    <a:lstStyle/>
                    <a:p>
                      <a:endParaRPr lang="en-US" dirty="0"/>
                    </a:p>
                  </a:txBody>
                  <a:tcPr/>
                </a:tc>
                <a:tc>
                  <a:txBody>
                    <a:bodyPr/>
                    <a:lstStyle/>
                    <a:p>
                      <a:pPr algn="ctr"/>
                      <a:r>
                        <a:rPr lang="en-US" dirty="0"/>
                        <a:t>T</a:t>
                      </a:r>
                      <a:r>
                        <a:rPr lang="en-US" baseline="-25000" dirty="0"/>
                        <a:t>a</a:t>
                      </a:r>
                    </a:p>
                  </a:txBody>
                  <a:tcPr/>
                </a:tc>
                <a:tc>
                  <a:txBody>
                    <a:bodyPr/>
                    <a:lstStyle/>
                    <a:p>
                      <a:pPr algn="ctr"/>
                      <a:r>
                        <a:rPr lang="en-US" dirty="0"/>
                        <a:t>T</a:t>
                      </a:r>
                      <a:r>
                        <a:rPr lang="en-US" baseline="-25000" dirty="0"/>
                        <a:t>b</a:t>
                      </a:r>
                    </a:p>
                  </a:txBody>
                  <a:tcPr/>
                </a:tc>
                <a:extLst>
                  <a:ext uri="{0D108BD9-81ED-4DB2-BD59-A6C34878D82A}">
                    <a16:rowId xmlns:a16="http://schemas.microsoft.com/office/drawing/2014/main" val="10001"/>
                  </a:ext>
                </a:extLst>
              </a:tr>
              <a:tr h="370840">
                <a:tc>
                  <a:txBody>
                    <a:bodyPr/>
                    <a:lstStyle/>
                    <a:p>
                      <a:pPr algn="ctr"/>
                      <a:r>
                        <a:rPr lang="en-US" dirty="0">
                          <a:solidFill>
                            <a:srgbClr val="FF0000"/>
                          </a:solidFill>
                        </a:rPr>
                        <a:t>0</a:t>
                      </a:r>
                    </a:p>
                  </a:txBody>
                  <a:tcPr/>
                </a:tc>
                <a:tc>
                  <a:txBody>
                    <a:bodyPr/>
                    <a:lstStyle/>
                    <a:p>
                      <a:pPr algn="ctr"/>
                      <a:r>
                        <a:rPr lang="en-US" dirty="0">
                          <a:solidFill>
                            <a:srgbClr val="0070C0"/>
                          </a:solidFill>
                        </a:rPr>
                        <a:t>0</a:t>
                      </a:r>
                    </a:p>
                  </a:txBody>
                  <a:tcPr/>
                </a:tc>
                <a:tc>
                  <a:txBody>
                    <a:bodyPr/>
                    <a:lstStyle/>
                    <a:p>
                      <a:pPr algn="ctr"/>
                      <a:r>
                        <a:rPr lang="en-US" dirty="0"/>
                        <a:t>0</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0</a:t>
                      </a:r>
                    </a:p>
                  </a:txBody>
                  <a:tcPr/>
                </a:tc>
                <a:tc>
                  <a:txBody>
                    <a:bodyPr/>
                    <a:lstStyle/>
                    <a:p>
                      <a:pPr algn="ctr"/>
                      <a:r>
                        <a:rPr lang="en-US" dirty="0"/>
                        <a:t>0</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0</a:t>
                      </a:r>
                    </a:p>
                  </a:txBody>
                  <a:tcPr/>
                </a:tc>
                <a:extLst>
                  <a:ext uri="{0D108BD9-81ED-4DB2-BD59-A6C34878D82A}">
                    <a16:rowId xmlns:a16="http://schemas.microsoft.com/office/drawing/2014/main" val="10002"/>
                  </a:ext>
                </a:extLst>
              </a:tr>
              <a:tr h="370840">
                <a:tc>
                  <a:txBody>
                    <a:bodyPr/>
                    <a:lstStyle/>
                    <a:p>
                      <a:pPr algn="ctr"/>
                      <a:r>
                        <a:rPr lang="en-US" dirty="0">
                          <a:solidFill>
                            <a:srgbClr val="FF0000"/>
                          </a:solidFill>
                        </a:rPr>
                        <a:t>0</a:t>
                      </a:r>
                    </a:p>
                  </a:txBody>
                  <a:tcPr/>
                </a:tc>
                <a:tc>
                  <a:txBody>
                    <a:bodyPr/>
                    <a:lstStyle/>
                    <a:p>
                      <a:pPr algn="ctr"/>
                      <a:r>
                        <a:rPr lang="en-US" dirty="0">
                          <a:solidFill>
                            <a:srgbClr val="0070C0"/>
                          </a:solidFill>
                        </a:rPr>
                        <a:t>0</a:t>
                      </a:r>
                    </a:p>
                  </a:txBody>
                  <a:tcPr/>
                </a:tc>
                <a:tc>
                  <a:txBody>
                    <a:bodyPr/>
                    <a:lstStyle/>
                    <a:p>
                      <a:pPr algn="ctr"/>
                      <a:r>
                        <a:rPr lang="en-US" dirty="0"/>
                        <a:t>1</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1</a:t>
                      </a:r>
                    </a:p>
                  </a:txBody>
                  <a:tcPr/>
                </a:tc>
                <a:tc>
                  <a:txBody>
                    <a:bodyPr/>
                    <a:lstStyle/>
                    <a:p>
                      <a:pPr algn="ctr"/>
                      <a:r>
                        <a:rPr lang="en-US" dirty="0"/>
                        <a:t>0</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1</a:t>
                      </a:r>
                    </a:p>
                  </a:txBody>
                  <a:tcPr/>
                </a:tc>
                <a:extLst>
                  <a:ext uri="{0D108BD9-81ED-4DB2-BD59-A6C34878D82A}">
                    <a16:rowId xmlns:a16="http://schemas.microsoft.com/office/drawing/2014/main" val="10003"/>
                  </a:ext>
                </a:extLst>
              </a:tr>
              <a:tr h="370840">
                <a:tc>
                  <a:txBody>
                    <a:bodyPr/>
                    <a:lstStyle/>
                    <a:p>
                      <a:pPr algn="ctr"/>
                      <a:r>
                        <a:rPr lang="en-US" dirty="0">
                          <a:solidFill>
                            <a:srgbClr val="FF0000"/>
                          </a:solidFill>
                        </a:rPr>
                        <a:t>0</a:t>
                      </a:r>
                    </a:p>
                  </a:txBody>
                  <a:tcPr/>
                </a:tc>
                <a:tc>
                  <a:txBody>
                    <a:bodyPr/>
                    <a:lstStyle/>
                    <a:p>
                      <a:pPr algn="ctr"/>
                      <a:r>
                        <a:rPr lang="en-US" dirty="0">
                          <a:solidFill>
                            <a:srgbClr val="0070C0"/>
                          </a:solidFill>
                        </a:rPr>
                        <a:t>1</a:t>
                      </a:r>
                    </a:p>
                  </a:txBody>
                  <a:tcPr/>
                </a:tc>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solidFill>
                            <a:srgbClr val="0070C0"/>
                          </a:solidFill>
                        </a:rPr>
                        <a:t>1</a:t>
                      </a:r>
                    </a:p>
                  </a:txBody>
                  <a:tcPr/>
                </a:tc>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solidFill>
                            <a:srgbClr val="0070C0"/>
                          </a:solidFill>
                        </a:rPr>
                        <a:t>0</a:t>
                      </a:r>
                    </a:p>
                  </a:txBody>
                  <a:tcPr/>
                </a:tc>
                <a:extLst>
                  <a:ext uri="{0D108BD9-81ED-4DB2-BD59-A6C34878D82A}">
                    <a16:rowId xmlns:a16="http://schemas.microsoft.com/office/drawing/2014/main" val="10004"/>
                  </a:ext>
                </a:extLst>
              </a:tr>
              <a:tr h="370840">
                <a:tc>
                  <a:txBody>
                    <a:bodyPr/>
                    <a:lstStyle/>
                    <a:p>
                      <a:pPr algn="ctr"/>
                      <a:r>
                        <a:rPr lang="en-US" dirty="0">
                          <a:solidFill>
                            <a:srgbClr val="FF0000"/>
                          </a:solidFill>
                        </a:rPr>
                        <a:t>0</a:t>
                      </a:r>
                    </a:p>
                  </a:txBody>
                  <a:tcPr/>
                </a:tc>
                <a:tc>
                  <a:txBody>
                    <a:bodyPr/>
                    <a:lstStyle/>
                    <a:p>
                      <a:pPr algn="ctr"/>
                      <a:r>
                        <a:rPr lang="en-US" dirty="0">
                          <a:solidFill>
                            <a:srgbClr val="0070C0"/>
                          </a:solidFill>
                        </a:rPr>
                        <a:t>1</a:t>
                      </a:r>
                    </a:p>
                  </a:txBody>
                  <a:tcPr/>
                </a:tc>
                <a:tc>
                  <a:txBody>
                    <a:bodyPr/>
                    <a:lstStyle/>
                    <a:p>
                      <a:pPr algn="ctr"/>
                      <a:r>
                        <a:rPr lang="en-US" dirty="0"/>
                        <a:t>1</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1</a:t>
                      </a:r>
                    </a:p>
                  </a:txBody>
                  <a:tcPr/>
                </a:tc>
                <a:tc>
                  <a:txBody>
                    <a:bodyPr/>
                    <a:lstStyle/>
                    <a:p>
                      <a:pPr algn="ctr"/>
                      <a:r>
                        <a:rPr lang="en-US" dirty="0"/>
                        <a:t>0</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0</a:t>
                      </a:r>
                    </a:p>
                  </a:txBody>
                  <a:tcPr/>
                </a:tc>
                <a:extLst>
                  <a:ext uri="{0D108BD9-81ED-4DB2-BD59-A6C34878D82A}">
                    <a16:rowId xmlns:a16="http://schemas.microsoft.com/office/drawing/2014/main" val="10005"/>
                  </a:ext>
                </a:extLst>
              </a:tr>
              <a:tr h="370840">
                <a:tc>
                  <a:txBody>
                    <a:bodyPr/>
                    <a:lstStyle/>
                    <a:p>
                      <a:pPr algn="ctr"/>
                      <a:r>
                        <a:rPr lang="en-US" dirty="0">
                          <a:solidFill>
                            <a:srgbClr val="FF0000"/>
                          </a:solidFill>
                        </a:rPr>
                        <a:t>1</a:t>
                      </a:r>
                    </a:p>
                  </a:txBody>
                  <a:tcPr/>
                </a:tc>
                <a:tc>
                  <a:txBody>
                    <a:bodyPr/>
                    <a:lstStyle/>
                    <a:p>
                      <a:pPr algn="ctr"/>
                      <a:r>
                        <a:rPr lang="en-US" dirty="0">
                          <a:solidFill>
                            <a:srgbClr val="0070C0"/>
                          </a:solidFill>
                        </a:rPr>
                        <a:t>0</a:t>
                      </a:r>
                    </a:p>
                  </a:txBody>
                  <a:tcPr/>
                </a:tc>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solidFill>
                            <a:srgbClr val="0070C0"/>
                          </a:solidFill>
                        </a:rPr>
                        <a:t>0</a:t>
                      </a:r>
                    </a:p>
                  </a:txBody>
                  <a:tcPr/>
                </a:tc>
                <a:tc>
                  <a:txBody>
                    <a:bodyPr/>
                    <a:lstStyle/>
                    <a:p>
                      <a:pPr algn="ctr"/>
                      <a:r>
                        <a:rPr lang="en-US" dirty="0"/>
                        <a:t>1</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0</a:t>
                      </a:r>
                    </a:p>
                  </a:txBody>
                  <a:tcPr/>
                </a:tc>
                <a:extLst>
                  <a:ext uri="{0D108BD9-81ED-4DB2-BD59-A6C34878D82A}">
                    <a16:rowId xmlns:a16="http://schemas.microsoft.com/office/drawing/2014/main" val="10006"/>
                  </a:ext>
                </a:extLst>
              </a:tr>
              <a:tr h="370840">
                <a:tc>
                  <a:txBody>
                    <a:bodyPr/>
                    <a:lstStyle/>
                    <a:p>
                      <a:pPr algn="ctr"/>
                      <a:r>
                        <a:rPr lang="en-US" dirty="0">
                          <a:solidFill>
                            <a:srgbClr val="FF0000"/>
                          </a:solidFill>
                        </a:rPr>
                        <a:t>1</a:t>
                      </a:r>
                    </a:p>
                  </a:txBody>
                  <a:tcPr/>
                </a:tc>
                <a:tc>
                  <a:txBody>
                    <a:bodyPr/>
                    <a:lstStyle/>
                    <a:p>
                      <a:pPr algn="ctr"/>
                      <a:r>
                        <a:rPr lang="en-US" dirty="0">
                          <a:solidFill>
                            <a:srgbClr val="0070C0"/>
                          </a:solidFill>
                        </a:rPr>
                        <a:t>0</a:t>
                      </a:r>
                    </a:p>
                  </a:txBody>
                  <a:tcPr/>
                </a:tc>
                <a:tc>
                  <a:txBody>
                    <a:bodyPr/>
                    <a:lstStyle/>
                    <a:p>
                      <a:pPr algn="ctr"/>
                      <a:r>
                        <a:rPr lang="en-US" dirty="0"/>
                        <a:t>1</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0</a:t>
                      </a:r>
                    </a:p>
                  </a:txBody>
                  <a:tcPr/>
                </a:tc>
                <a:tc>
                  <a:txBody>
                    <a:bodyPr/>
                    <a:lstStyle/>
                    <a:p>
                      <a:pPr algn="ctr"/>
                      <a:r>
                        <a:rPr lang="en-US" dirty="0"/>
                        <a:t>1</a:t>
                      </a:r>
                    </a:p>
                  </a:txBody>
                  <a:tcPr/>
                </a:tc>
                <a:tc>
                  <a:txBody>
                    <a:bodyPr/>
                    <a:lstStyle/>
                    <a:p>
                      <a:pPr algn="ctr"/>
                      <a:r>
                        <a:rPr lang="en-US" dirty="0">
                          <a:solidFill>
                            <a:srgbClr val="FF0000"/>
                          </a:solidFill>
                        </a:rPr>
                        <a:t>1</a:t>
                      </a:r>
                    </a:p>
                  </a:txBody>
                  <a:tcPr/>
                </a:tc>
                <a:tc>
                  <a:txBody>
                    <a:bodyPr/>
                    <a:lstStyle/>
                    <a:p>
                      <a:pPr algn="ctr"/>
                      <a:r>
                        <a:rPr lang="en-US" dirty="0">
                          <a:solidFill>
                            <a:srgbClr val="0070C0"/>
                          </a:solidFill>
                        </a:rPr>
                        <a:t>0</a:t>
                      </a:r>
                    </a:p>
                  </a:txBody>
                  <a:tcPr/>
                </a:tc>
                <a:extLst>
                  <a:ext uri="{0D108BD9-81ED-4DB2-BD59-A6C34878D82A}">
                    <a16:rowId xmlns:a16="http://schemas.microsoft.com/office/drawing/2014/main" val="10007"/>
                  </a:ext>
                </a:extLst>
              </a:tr>
              <a:tr h="370840">
                <a:tc>
                  <a:txBody>
                    <a:bodyPr/>
                    <a:lstStyle/>
                    <a:p>
                      <a:pPr algn="ctr"/>
                      <a:r>
                        <a:rPr lang="en-US" dirty="0">
                          <a:solidFill>
                            <a:srgbClr val="FF0000"/>
                          </a:solidFill>
                        </a:rPr>
                        <a:t>1</a:t>
                      </a:r>
                    </a:p>
                  </a:txBody>
                  <a:tcPr/>
                </a:tc>
                <a:tc>
                  <a:txBody>
                    <a:bodyPr/>
                    <a:lstStyle/>
                    <a:p>
                      <a:pPr algn="ctr"/>
                      <a:r>
                        <a:rPr lang="en-US" dirty="0">
                          <a:solidFill>
                            <a:srgbClr val="0070C0"/>
                          </a:solidFill>
                        </a:rPr>
                        <a:t>1</a:t>
                      </a:r>
                    </a:p>
                  </a:txBody>
                  <a:tcPr/>
                </a:tc>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solidFill>
                            <a:srgbClr val="0070C0"/>
                          </a:solidFill>
                        </a:rPr>
                        <a:t>0</a:t>
                      </a:r>
                    </a:p>
                  </a:txBody>
                  <a:tcPr/>
                </a:tc>
                <a:tc>
                  <a:txBody>
                    <a:bodyPr/>
                    <a:lstStyle/>
                    <a:p>
                      <a:pPr algn="ctr"/>
                      <a:r>
                        <a:rPr lang="en-US" dirty="0"/>
                        <a:t>0</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1</a:t>
                      </a:r>
                    </a:p>
                  </a:txBody>
                  <a:tcPr/>
                </a:tc>
                <a:extLst>
                  <a:ext uri="{0D108BD9-81ED-4DB2-BD59-A6C34878D82A}">
                    <a16:rowId xmlns:a16="http://schemas.microsoft.com/office/drawing/2014/main" val="10008"/>
                  </a:ext>
                </a:extLst>
              </a:tr>
              <a:tr h="370840">
                <a:tc>
                  <a:txBody>
                    <a:bodyPr/>
                    <a:lstStyle/>
                    <a:p>
                      <a:pPr algn="ctr"/>
                      <a:r>
                        <a:rPr lang="en-US" dirty="0">
                          <a:solidFill>
                            <a:srgbClr val="FF0000"/>
                          </a:solidFill>
                        </a:rPr>
                        <a:t>1</a:t>
                      </a:r>
                    </a:p>
                  </a:txBody>
                  <a:tcPr/>
                </a:tc>
                <a:tc>
                  <a:txBody>
                    <a:bodyPr/>
                    <a:lstStyle/>
                    <a:p>
                      <a:pPr algn="ctr"/>
                      <a:r>
                        <a:rPr lang="en-US" dirty="0">
                          <a:solidFill>
                            <a:srgbClr val="0070C0"/>
                          </a:solidFill>
                        </a:rPr>
                        <a:t>1</a:t>
                      </a:r>
                    </a:p>
                  </a:txBody>
                  <a:tcPr/>
                </a:tc>
                <a:tc>
                  <a:txBody>
                    <a:bodyPr/>
                    <a:lstStyle/>
                    <a:p>
                      <a:pPr algn="ctr"/>
                      <a:r>
                        <a:rPr lang="en-US" dirty="0"/>
                        <a:t>1</a:t>
                      </a:r>
                    </a:p>
                  </a:txBody>
                  <a:tcPr/>
                </a:tc>
                <a:tc>
                  <a:txBody>
                    <a:bodyPr/>
                    <a:lstStyle/>
                    <a:p>
                      <a:pPr algn="ctr"/>
                      <a:r>
                        <a:rPr lang="en-US" dirty="0">
                          <a:solidFill>
                            <a:srgbClr val="FF0000"/>
                          </a:solidFill>
                        </a:rPr>
                        <a:t>1</a:t>
                      </a:r>
                    </a:p>
                  </a:txBody>
                  <a:tcPr/>
                </a:tc>
                <a:tc>
                  <a:txBody>
                    <a:bodyPr/>
                    <a:lstStyle/>
                    <a:p>
                      <a:pPr algn="ctr"/>
                      <a:r>
                        <a:rPr lang="en-US" dirty="0">
                          <a:solidFill>
                            <a:srgbClr val="0070C0"/>
                          </a:solidFill>
                        </a:rPr>
                        <a:t>1</a:t>
                      </a:r>
                    </a:p>
                  </a:txBody>
                  <a:tcPr/>
                </a:tc>
                <a:tc>
                  <a:txBody>
                    <a:bodyPr/>
                    <a:lstStyle/>
                    <a:p>
                      <a:pPr algn="ctr"/>
                      <a:r>
                        <a:rPr lang="en-US" dirty="0"/>
                        <a:t>0</a:t>
                      </a:r>
                    </a:p>
                  </a:txBody>
                  <a:tcPr/>
                </a:tc>
                <a:tc>
                  <a:txBody>
                    <a:bodyPr/>
                    <a:lstStyle/>
                    <a:p>
                      <a:pPr algn="ctr"/>
                      <a:r>
                        <a:rPr lang="en-US" dirty="0">
                          <a:solidFill>
                            <a:srgbClr val="FF0000"/>
                          </a:solidFill>
                        </a:rPr>
                        <a:t>0</a:t>
                      </a:r>
                    </a:p>
                  </a:txBody>
                  <a:tcPr/>
                </a:tc>
                <a:tc>
                  <a:txBody>
                    <a:bodyPr/>
                    <a:lstStyle/>
                    <a:p>
                      <a:pPr algn="ctr"/>
                      <a:r>
                        <a:rPr lang="en-US" dirty="0">
                          <a:solidFill>
                            <a:srgbClr val="0070C0"/>
                          </a:solidFill>
                        </a:rPr>
                        <a:t>0</a:t>
                      </a:r>
                    </a:p>
                  </a:txBody>
                  <a:tcPr/>
                </a:tc>
                <a:extLst>
                  <a:ext uri="{0D108BD9-81ED-4DB2-BD59-A6C34878D82A}">
                    <a16:rowId xmlns:a16="http://schemas.microsoft.com/office/drawing/2014/main" val="10009"/>
                  </a:ext>
                </a:extLst>
              </a:tr>
            </a:tbl>
          </a:graphicData>
        </a:graphic>
      </p:graphicFrame>
      <p:sp>
        <p:nvSpPr>
          <p:cNvPr id="5" name="Oval 4">
            <a:extLst>
              <a:ext uri="{FF2B5EF4-FFF2-40B4-BE49-F238E27FC236}">
                <a16:creationId xmlns:a16="http://schemas.microsoft.com/office/drawing/2014/main" id="{2792B695-F756-4F96-BBE0-F4F532852E1B}"/>
              </a:ext>
            </a:extLst>
          </p:cNvPr>
          <p:cNvSpPr/>
          <p:nvPr/>
        </p:nvSpPr>
        <p:spPr>
          <a:xfrm>
            <a:off x="4579776" y="238153"/>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F3FFD901-C476-46E9-9817-9B3A03524350}"/>
              </a:ext>
            </a:extLst>
          </p:cNvPr>
          <p:cNvSpPr/>
          <p:nvPr/>
        </p:nvSpPr>
        <p:spPr>
          <a:xfrm>
            <a:off x="3512976" y="1357976"/>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4F8B040-19DE-4044-923D-94ADEF851C71}"/>
              </a:ext>
            </a:extLst>
          </p:cNvPr>
          <p:cNvSpPr/>
          <p:nvPr/>
        </p:nvSpPr>
        <p:spPr>
          <a:xfrm>
            <a:off x="5569792" y="1365914"/>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615EA9C-9835-4A19-BAFC-DFB88780856F}"/>
              </a:ext>
            </a:extLst>
          </p:cNvPr>
          <p:cNvSpPr/>
          <p:nvPr/>
        </p:nvSpPr>
        <p:spPr>
          <a:xfrm>
            <a:off x="4575089" y="2265074"/>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FBC303D8-A545-4546-8800-3AEDF1A617FF}"/>
              </a:ext>
            </a:extLst>
          </p:cNvPr>
          <p:cNvCxnSpPr>
            <a:cxnSpLocks/>
            <a:endCxn id="5" idx="5"/>
          </p:cNvCxnSpPr>
          <p:nvPr/>
        </p:nvCxnSpPr>
        <p:spPr>
          <a:xfrm flipH="1" flipV="1">
            <a:off x="4904980" y="628398"/>
            <a:ext cx="737411"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60AEE39-EA57-44BF-BAED-86D048970AE2}"/>
              </a:ext>
            </a:extLst>
          </p:cNvPr>
          <p:cNvCxnSpPr>
            <a:stCxn id="5" idx="3"/>
            <a:endCxn id="6" idx="7"/>
          </p:cNvCxnSpPr>
          <p:nvPr/>
        </p:nvCxnSpPr>
        <p:spPr>
          <a:xfrm flipH="1">
            <a:off x="3838180" y="628398"/>
            <a:ext cx="797392"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86B0E2-392F-437C-A131-E4ED573D7FEC}"/>
              </a:ext>
            </a:extLst>
          </p:cNvPr>
          <p:cNvCxnSpPr>
            <a:cxnSpLocks/>
          </p:cNvCxnSpPr>
          <p:nvPr/>
        </p:nvCxnSpPr>
        <p:spPr>
          <a:xfrm flipV="1">
            <a:off x="4904980" y="1706466"/>
            <a:ext cx="715921" cy="72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470557-688C-46D2-979D-931C0370858F}"/>
              </a:ext>
            </a:extLst>
          </p:cNvPr>
          <p:cNvCxnSpPr>
            <a:cxnSpLocks/>
          </p:cNvCxnSpPr>
          <p:nvPr/>
        </p:nvCxnSpPr>
        <p:spPr>
          <a:xfrm>
            <a:off x="3817776" y="1685953"/>
            <a:ext cx="736909" cy="74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DF5715-D177-454B-803E-125877E1F9E6}"/>
              </a:ext>
            </a:extLst>
          </p:cNvPr>
          <p:cNvSpPr txBox="1"/>
          <p:nvPr/>
        </p:nvSpPr>
        <p:spPr>
          <a:xfrm rot="3090903">
            <a:off x="5080884" y="695992"/>
            <a:ext cx="471604" cy="338554"/>
          </a:xfrm>
          <a:prstGeom prst="rect">
            <a:avLst/>
          </a:prstGeom>
          <a:noFill/>
        </p:spPr>
        <p:txBody>
          <a:bodyPr wrap="none" rtlCol="0">
            <a:spAutoFit/>
          </a:bodyPr>
          <a:lstStyle/>
          <a:p>
            <a:r>
              <a:rPr lang="en-US" sz="1600" dirty="0"/>
              <a:t>1/1</a:t>
            </a:r>
          </a:p>
        </p:txBody>
      </p:sp>
      <p:sp>
        <p:nvSpPr>
          <p:cNvPr id="18" name="TextBox 17">
            <a:extLst>
              <a:ext uri="{FF2B5EF4-FFF2-40B4-BE49-F238E27FC236}">
                <a16:creationId xmlns:a16="http://schemas.microsoft.com/office/drawing/2014/main" id="{F3911D47-A0D7-4941-AF85-C45DD90D88D0}"/>
              </a:ext>
            </a:extLst>
          </p:cNvPr>
          <p:cNvSpPr txBox="1"/>
          <p:nvPr/>
        </p:nvSpPr>
        <p:spPr>
          <a:xfrm rot="19060510">
            <a:off x="3885802" y="754104"/>
            <a:ext cx="471604" cy="338554"/>
          </a:xfrm>
          <a:prstGeom prst="rect">
            <a:avLst/>
          </a:prstGeom>
          <a:noFill/>
        </p:spPr>
        <p:txBody>
          <a:bodyPr wrap="none" rtlCol="0">
            <a:spAutoFit/>
          </a:bodyPr>
          <a:lstStyle/>
          <a:p>
            <a:r>
              <a:rPr lang="en-US" sz="1600" dirty="0"/>
              <a:t>1/0</a:t>
            </a:r>
          </a:p>
        </p:txBody>
      </p:sp>
      <p:sp>
        <p:nvSpPr>
          <p:cNvPr id="19" name="TextBox 18">
            <a:extLst>
              <a:ext uri="{FF2B5EF4-FFF2-40B4-BE49-F238E27FC236}">
                <a16:creationId xmlns:a16="http://schemas.microsoft.com/office/drawing/2014/main" id="{3DE6141C-0035-4C62-BA64-BBF727F5A515}"/>
              </a:ext>
            </a:extLst>
          </p:cNvPr>
          <p:cNvSpPr txBox="1"/>
          <p:nvPr/>
        </p:nvSpPr>
        <p:spPr>
          <a:xfrm rot="3167380">
            <a:off x="3869874" y="2004895"/>
            <a:ext cx="471604" cy="338554"/>
          </a:xfrm>
          <a:prstGeom prst="rect">
            <a:avLst/>
          </a:prstGeom>
          <a:noFill/>
        </p:spPr>
        <p:txBody>
          <a:bodyPr wrap="none" rtlCol="0">
            <a:spAutoFit/>
          </a:bodyPr>
          <a:lstStyle/>
          <a:p>
            <a:r>
              <a:rPr lang="en-US" sz="1600" dirty="0"/>
              <a:t>0/0</a:t>
            </a:r>
          </a:p>
        </p:txBody>
      </p:sp>
      <p:sp>
        <p:nvSpPr>
          <p:cNvPr id="20" name="TextBox 19">
            <a:extLst>
              <a:ext uri="{FF2B5EF4-FFF2-40B4-BE49-F238E27FC236}">
                <a16:creationId xmlns:a16="http://schemas.microsoft.com/office/drawing/2014/main" id="{322BF623-E1E1-449D-9EB2-83F58F9947F0}"/>
              </a:ext>
            </a:extLst>
          </p:cNvPr>
          <p:cNvSpPr txBox="1"/>
          <p:nvPr/>
        </p:nvSpPr>
        <p:spPr>
          <a:xfrm rot="18942719">
            <a:off x="5164371" y="2031104"/>
            <a:ext cx="471604" cy="338554"/>
          </a:xfrm>
          <a:prstGeom prst="rect">
            <a:avLst/>
          </a:prstGeom>
          <a:noFill/>
        </p:spPr>
        <p:txBody>
          <a:bodyPr wrap="none" rtlCol="0">
            <a:spAutoFit/>
          </a:bodyPr>
          <a:lstStyle/>
          <a:p>
            <a:r>
              <a:rPr lang="en-US" sz="1600" dirty="0"/>
              <a:t>0/0</a:t>
            </a:r>
          </a:p>
        </p:txBody>
      </p:sp>
      <p:sp>
        <p:nvSpPr>
          <p:cNvPr id="24" name="TextBox 23">
            <a:extLst>
              <a:ext uri="{FF2B5EF4-FFF2-40B4-BE49-F238E27FC236}">
                <a16:creationId xmlns:a16="http://schemas.microsoft.com/office/drawing/2014/main" id="{96AA8523-2369-4F7B-AE85-9A02B985A8C4}"/>
              </a:ext>
            </a:extLst>
          </p:cNvPr>
          <p:cNvSpPr txBox="1"/>
          <p:nvPr/>
        </p:nvSpPr>
        <p:spPr>
          <a:xfrm>
            <a:off x="2819400" y="1143365"/>
            <a:ext cx="471604" cy="338554"/>
          </a:xfrm>
          <a:prstGeom prst="rect">
            <a:avLst/>
          </a:prstGeom>
          <a:noFill/>
        </p:spPr>
        <p:txBody>
          <a:bodyPr wrap="none" rtlCol="0">
            <a:spAutoFit/>
          </a:bodyPr>
          <a:lstStyle/>
          <a:p>
            <a:r>
              <a:rPr lang="en-US" sz="1600" dirty="0"/>
              <a:t>1/0</a:t>
            </a:r>
          </a:p>
        </p:txBody>
      </p:sp>
      <p:sp>
        <p:nvSpPr>
          <p:cNvPr id="3" name="TextBox 2">
            <a:extLst>
              <a:ext uri="{FF2B5EF4-FFF2-40B4-BE49-F238E27FC236}">
                <a16:creationId xmlns:a16="http://schemas.microsoft.com/office/drawing/2014/main" id="{75984C2A-A520-4742-BB5A-9AA8022CE0AE}"/>
              </a:ext>
            </a:extLst>
          </p:cNvPr>
          <p:cNvSpPr txBox="1"/>
          <p:nvPr/>
        </p:nvSpPr>
        <p:spPr>
          <a:xfrm>
            <a:off x="4572000" y="228965"/>
            <a:ext cx="418704" cy="369332"/>
          </a:xfrm>
          <a:prstGeom prst="rect">
            <a:avLst/>
          </a:prstGeom>
          <a:noFill/>
        </p:spPr>
        <p:txBody>
          <a:bodyPr wrap="none" rtlCol="0">
            <a:spAutoFit/>
          </a:bodyPr>
          <a:lstStyle/>
          <a:p>
            <a:r>
              <a:rPr lang="en-US" dirty="0"/>
              <a:t>00</a:t>
            </a:r>
          </a:p>
        </p:txBody>
      </p:sp>
      <p:sp>
        <p:nvSpPr>
          <p:cNvPr id="25" name="TextBox 24">
            <a:extLst>
              <a:ext uri="{FF2B5EF4-FFF2-40B4-BE49-F238E27FC236}">
                <a16:creationId xmlns:a16="http://schemas.microsoft.com/office/drawing/2014/main" id="{9BFBA0C7-8A55-4328-B9DE-AC5E28DC6F04}"/>
              </a:ext>
            </a:extLst>
          </p:cNvPr>
          <p:cNvSpPr txBox="1"/>
          <p:nvPr/>
        </p:nvSpPr>
        <p:spPr>
          <a:xfrm>
            <a:off x="3471384" y="1390933"/>
            <a:ext cx="418704" cy="369332"/>
          </a:xfrm>
          <a:prstGeom prst="rect">
            <a:avLst/>
          </a:prstGeom>
          <a:noFill/>
        </p:spPr>
        <p:txBody>
          <a:bodyPr wrap="none" rtlCol="0">
            <a:spAutoFit/>
          </a:bodyPr>
          <a:lstStyle/>
          <a:p>
            <a:r>
              <a:rPr lang="en-US" dirty="0"/>
              <a:t>01</a:t>
            </a:r>
          </a:p>
        </p:txBody>
      </p:sp>
      <p:sp>
        <p:nvSpPr>
          <p:cNvPr id="26" name="TextBox 25">
            <a:extLst>
              <a:ext uri="{FF2B5EF4-FFF2-40B4-BE49-F238E27FC236}">
                <a16:creationId xmlns:a16="http://schemas.microsoft.com/office/drawing/2014/main" id="{E53EF45B-2163-445D-B840-0F3DC2A114F3}"/>
              </a:ext>
            </a:extLst>
          </p:cNvPr>
          <p:cNvSpPr txBox="1"/>
          <p:nvPr/>
        </p:nvSpPr>
        <p:spPr>
          <a:xfrm>
            <a:off x="4572000" y="2319465"/>
            <a:ext cx="418704" cy="369332"/>
          </a:xfrm>
          <a:prstGeom prst="rect">
            <a:avLst/>
          </a:prstGeom>
          <a:noFill/>
        </p:spPr>
        <p:txBody>
          <a:bodyPr wrap="none" rtlCol="0">
            <a:spAutoFit/>
          </a:bodyPr>
          <a:lstStyle/>
          <a:p>
            <a:r>
              <a:rPr lang="en-US" dirty="0"/>
              <a:t>11</a:t>
            </a:r>
          </a:p>
        </p:txBody>
      </p:sp>
      <p:sp>
        <p:nvSpPr>
          <p:cNvPr id="27" name="TextBox 26">
            <a:extLst>
              <a:ext uri="{FF2B5EF4-FFF2-40B4-BE49-F238E27FC236}">
                <a16:creationId xmlns:a16="http://schemas.microsoft.com/office/drawing/2014/main" id="{69261D23-FCD9-4177-A3DB-66B3C692264A}"/>
              </a:ext>
            </a:extLst>
          </p:cNvPr>
          <p:cNvSpPr txBox="1"/>
          <p:nvPr/>
        </p:nvSpPr>
        <p:spPr>
          <a:xfrm>
            <a:off x="5532559" y="1394853"/>
            <a:ext cx="547287" cy="369332"/>
          </a:xfrm>
          <a:prstGeom prst="rect">
            <a:avLst/>
          </a:prstGeom>
          <a:noFill/>
        </p:spPr>
        <p:txBody>
          <a:bodyPr wrap="square" rtlCol="0">
            <a:spAutoFit/>
          </a:bodyPr>
          <a:lstStyle/>
          <a:p>
            <a:r>
              <a:rPr lang="en-US" dirty="0"/>
              <a:t>10</a:t>
            </a:r>
          </a:p>
        </p:txBody>
      </p:sp>
      <p:cxnSp>
        <p:nvCxnSpPr>
          <p:cNvPr id="40" name="Connector: Curved 39">
            <a:extLst>
              <a:ext uri="{FF2B5EF4-FFF2-40B4-BE49-F238E27FC236}">
                <a16:creationId xmlns:a16="http://schemas.microsoft.com/office/drawing/2014/main" id="{E4014807-A501-41FC-8B77-D4F20E9DFD7B}"/>
              </a:ext>
            </a:extLst>
          </p:cNvPr>
          <p:cNvCxnSpPr>
            <a:cxnSpLocks/>
            <a:stCxn id="7" idx="6"/>
            <a:endCxn id="7" idx="0"/>
          </p:cNvCxnSpPr>
          <p:nvPr/>
        </p:nvCxnSpPr>
        <p:spPr>
          <a:xfrm flipH="1" flipV="1">
            <a:off x="5760292" y="1365914"/>
            <a:ext cx="190500" cy="228600"/>
          </a:xfrm>
          <a:prstGeom prst="curvedConnector4">
            <a:avLst>
              <a:gd name="adj1" fmla="val -120000"/>
              <a:gd name="adj2" fmla="val 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4F65E699-4EE8-4973-993F-6C0A984C8EDE}"/>
              </a:ext>
            </a:extLst>
          </p:cNvPr>
          <p:cNvCxnSpPr>
            <a:cxnSpLocks/>
          </p:cNvCxnSpPr>
          <p:nvPr/>
        </p:nvCxnSpPr>
        <p:spPr>
          <a:xfrm flipH="1" flipV="1">
            <a:off x="4745226" y="239843"/>
            <a:ext cx="232216" cy="234216"/>
          </a:xfrm>
          <a:prstGeom prst="curvedConnector4">
            <a:avLst>
              <a:gd name="adj1" fmla="val -98443"/>
              <a:gd name="adj2" fmla="val 1976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54B61211-7D2C-4D59-93D5-57A29AEC6255}"/>
              </a:ext>
            </a:extLst>
          </p:cNvPr>
          <p:cNvCxnSpPr>
            <a:stCxn id="25" idx="1"/>
            <a:endCxn id="6" idx="0"/>
          </p:cNvCxnSpPr>
          <p:nvPr/>
        </p:nvCxnSpPr>
        <p:spPr>
          <a:xfrm rot="10800000" flipH="1">
            <a:off x="3471384" y="1357977"/>
            <a:ext cx="232092" cy="217623"/>
          </a:xfrm>
          <a:prstGeom prst="curvedConnector4">
            <a:avLst>
              <a:gd name="adj1" fmla="val -98495"/>
              <a:gd name="adj2" fmla="val 2050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E27DFD99-2421-4710-8403-8554394F59A6}"/>
              </a:ext>
            </a:extLst>
          </p:cNvPr>
          <p:cNvCxnSpPr>
            <a:stCxn id="8" idx="4"/>
            <a:endCxn id="26" idx="3"/>
          </p:cNvCxnSpPr>
          <p:nvPr/>
        </p:nvCxnSpPr>
        <p:spPr>
          <a:xfrm rot="5400000" flipH="1" flipV="1">
            <a:off x="4769074" y="2500645"/>
            <a:ext cx="218143" cy="225115"/>
          </a:xfrm>
          <a:prstGeom prst="curvedConnector4">
            <a:avLst>
              <a:gd name="adj1" fmla="val -104794"/>
              <a:gd name="adj2" fmla="val 20154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1BC3108-7CB7-416C-93AC-D481670E5634}"/>
              </a:ext>
            </a:extLst>
          </p:cNvPr>
          <p:cNvSpPr txBox="1"/>
          <p:nvPr/>
        </p:nvSpPr>
        <p:spPr>
          <a:xfrm>
            <a:off x="5170975" y="2643789"/>
            <a:ext cx="471604" cy="338554"/>
          </a:xfrm>
          <a:prstGeom prst="rect">
            <a:avLst/>
          </a:prstGeom>
          <a:noFill/>
        </p:spPr>
        <p:txBody>
          <a:bodyPr wrap="none" rtlCol="0">
            <a:spAutoFit/>
          </a:bodyPr>
          <a:lstStyle/>
          <a:p>
            <a:r>
              <a:rPr lang="en-US" sz="1600" dirty="0"/>
              <a:t>1/0</a:t>
            </a:r>
          </a:p>
        </p:txBody>
      </p:sp>
      <p:sp>
        <p:nvSpPr>
          <p:cNvPr id="66" name="TextBox 65">
            <a:extLst>
              <a:ext uri="{FF2B5EF4-FFF2-40B4-BE49-F238E27FC236}">
                <a16:creationId xmlns:a16="http://schemas.microsoft.com/office/drawing/2014/main" id="{3E3B2C70-C956-4B78-94E5-9E444E73C399}"/>
              </a:ext>
            </a:extLst>
          </p:cNvPr>
          <p:cNvSpPr txBox="1"/>
          <p:nvPr/>
        </p:nvSpPr>
        <p:spPr>
          <a:xfrm>
            <a:off x="6220210" y="1157161"/>
            <a:ext cx="471604" cy="338554"/>
          </a:xfrm>
          <a:prstGeom prst="rect">
            <a:avLst/>
          </a:prstGeom>
          <a:noFill/>
        </p:spPr>
        <p:txBody>
          <a:bodyPr wrap="none" rtlCol="0">
            <a:spAutoFit/>
          </a:bodyPr>
          <a:lstStyle/>
          <a:p>
            <a:r>
              <a:rPr lang="en-US" sz="1600" dirty="0"/>
              <a:t>0/1</a:t>
            </a:r>
          </a:p>
        </p:txBody>
      </p:sp>
      <p:sp>
        <p:nvSpPr>
          <p:cNvPr id="67" name="TextBox 66">
            <a:extLst>
              <a:ext uri="{FF2B5EF4-FFF2-40B4-BE49-F238E27FC236}">
                <a16:creationId xmlns:a16="http://schemas.microsoft.com/office/drawing/2014/main" id="{50121B5E-805B-4719-A76F-C72F9C8BE61F}"/>
              </a:ext>
            </a:extLst>
          </p:cNvPr>
          <p:cNvSpPr txBox="1"/>
          <p:nvPr/>
        </p:nvSpPr>
        <p:spPr>
          <a:xfrm>
            <a:off x="5164371" y="0"/>
            <a:ext cx="471604" cy="338554"/>
          </a:xfrm>
          <a:prstGeom prst="rect">
            <a:avLst/>
          </a:prstGeom>
          <a:noFill/>
        </p:spPr>
        <p:txBody>
          <a:bodyPr wrap="none" rtlCol="0">
            <a:spAutoFit/>
          </a:bodyPr>
          <a:lstStyle/>
          <a:p>
            <a:r>
              <a:rPr lang="en-US" sz="1600" dirty="0"/>
              <a:t>0/0</a:t>
            </a:r>
          </a:p>
        </p:txBody>
      </p:sp>
      <p:sp>
        <p:nvSpPr>
          <p:cNvPr id="2" name="TextBox 1">
            <a:extLst>
              <a:ext uri="{FF2B5EF4-FFF2-40B4-BE49-F238E27FC236}">
                <a16:creationId xmlns:a16="http://schemas.microsoft.com/office/drawing/2014/main" id="{592761EB-37CC-4634-A433-A021D4EE0993}"/>
              </a:ext>
            </a:extLst>
          </p:cNvPr>
          <p:cNvSpPr txBox="1"/>
          <p:nvPr/>
        </p:nvSpPr>
        <p:spPr>
          <a:xfrm>
            <a:off x="6858000" y="3581400"/>
            <a:ext cx="2286000" cy="1600438"/>
          </a:xfrm>
          <a:prstGeom prst="rect">
            <a:avLst/>
          </a:prstGeom>
          <a:noFill/>
        </p:spPr>
        <p:txBody>
          <a:bodyPr wrap="square" rtlCol="0">
            <a:spAutoFit/>
          </a:bodyPr>
          <a:lstStyle/>
          <a:p>
            <a:r>
              <a:rPr lang="en-US" sz="1400" dirty="0"/>
              <a:t>Ta = </a:t>
            </a:r>
            <a:r>
              <a:rPr lang="en-US" sz="1400" dirty="0" err="1"/>
              <a:t>Qa</a:t>
            </a:r>
            <a:r>
              <a:rPr lang="en-US" sz="1400" dirty="0"/>
              <a:t>’.Qb.x’ +</a:t>
            </a:r>
            <a:r>
              <a:rPr lang="en-US" sz="1400" dirty="0" err="1"/>
              <a:t>Qa.Qb’x</a:t>
            </a:r>
            <a:endParaRPr lang="en-US" sz="1400" dirty="0"/>
          </a:p>
          <a:p>
            <a:endParaRPr lang="en-US" sz="1400" dirty="0"/>
          </a:p>
          <a:p>
            <a:r>
              <a:rPr lang="en-US" sz="1400" dirty="0"/>
              <a:t>Tb = </a:t>
            </a:r>
            <a:r>
              <a:rPr lang="en-US" sz="1400" dirty="0" err="1"/>
              <a:t>Qa</a:t>
            </a:r>
            <a:r>
              <a:rPr lang="en-US" sz="1400" dirty="0"/>
              <a:t>’.</a:t>
            </a:r>
            <a:r>
              <a:rPr lang="en-US" sz="1400" dirty="0" err="1"/>
              <a:t>Qb</a:t>
            </a:r>
            <a:r>
              <a:rPr lang="en-US" sz="1400" dirty="0"/>
              <a:t>’.x + </a:t>
            </a:r>
            <a:r>
              <a:rPr lang="en-US" sz="1400" dirty="0" err="1"/>
              <a:t>Qa.Qb.x</a:t>
            </a:r>
            <a:r>
              <a:rPr lang="en-US" sz="1400" dirty="0"/>
              <a:t>’</a:t>
            </a:r>
          </a:p>
          <a:p>
            <a:r>
              <a:rPr lang="en-US" sz="1400" dirty="0"/>
              <a:t> </a:t>
            </a:r>
          </a:p>
          <a:p>
            <a:r>
              <a:rPr lang="en-US" sz="1400" dirty="0"/>
              <a:t>Y = Qa.</a:t>
            </a:r>
            <a:r>
              <a:rPr lang="en-US" sz="1400" dirty="0" err="1"/>
              <a:t>Qb</a:t>
            </a:r>
            <a:r>
              <a:rPr lang="en-US" sz="1400" dirty="0"/>
              <a:t>’.x’ + </a:t>
            </a:r>
            <a:r>
              <a:rPr lang="en-US" sz="1400" dirty="0" err="1"/>
              <a:t>Qa</a:t>
            </a:r>
            <a:r>
              <a:rPr lang="en-US" sz="1400" dirty="0"/>
              <a:t>. </a:t>
            </a:r>
            <a:r>
              <a:rPr lang="en-US" sz="1400" dirty="0" err="1"/>
              <a:t>Qb</a:t>
            </a:r>
            <a:r>
              <a:rPr lang="en-US" sz="1400" dirty="0"/>
              <a:t>’ . x </a:t>
            </a:r>
          </a:p>
          <a:p>
            <a:r>
              <a:rPr lang="en-US" sz="1400" dirty="0"/>
              <a:t>   = </a:t>
            </a:r>
            <a:r>
              <a:rPr lang="en-US" sz="1400" dirty="0" err="1"/>
              <a:t>Qa.Qb</a:t>
            </a:r>
            <a:r>
              <a:rPr lang="en-US" sz="1400" dirty="0"/>
              <a:t>’(</a:t>
            </a:r>
            <a:r>
              <a:rPr lang="en-US" sz="1400" dirty="0" err="1"/>
              <a:t>x+x</a:t>
            </a:r>
            <a:r>
              <a:rPr lang="en-US" sz="1400" dirty="0"/>
              <a:t>’)</a:t>
            </a:r>
          </a:p>
          <a:p>
            <a:r>
              <a:rPr lang="en-US" sz="1400" dirty="0"/>
              <a:t>   = </a:t>
            </a:r>
            <a:r>
              <a:rPr lang="en-US" sz="1400" dirty="0" err="1"/>
              <a:t>Qa.Qb</a:t>
            </a:r>
            <a:r>
              <a:rPr lang="en-US" sz="1400" dirty="0"/>
              <a:t>’</a:t>
            </a:r>
          </a:p>
        </p:txBody>
      </p:sp>
    </p:spTree>
    <p:extLst>
      <p:ext uri="{BB962C8B-B14F-4D97-AF65-F5344CB8AC3E}">
        <p14:creationId xmlns:p14="http://schemas.microsoft.com/office/powerpoint/2010/main" val="1775956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9930EE-C729-4ACD-95BB-5741BE707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99699"/>
            <a:ext cx="7772400" cy="6058300"/>
          </a:xfrm>
          <a:prstGeom prst="rect">
            <a:avLst/>
          </a:prstGeom>
        </p:spPr>
      </p:pic>
      <p:sp>
        <p:nvSpPr>
          <p:cNvPr id="3" name="TextBox 2">
            <a:extLst>
              <a:ext uri="{FF2B5EF4-FFF2-40B4-BE49-F238E27FC236}">
                <a16:creationId xmlns:a16="http://schemas.microsoft.com/office/drawing/2014/main" id="{CCDE159A-75E2-4B21-A349-6020AD6B00B8}"/>
              </a:ext>
            </a:extLst>
          </p:cNvPr>
          <p:cNvSpPr txBox="1"/>
          <p:nvPr/>
        </p:nvSpPr>
        <p:spPr>
          <a:xfrm>
            <a:off x="-76200" y="2438400"/>
            <a:ext cx="2286000" cy="1600438"/>
          </a:xfrm>
          <a:prstGeom prst="rect">
            <a:avLst/>
          </a:prstGeom>
          <a:noFill/>
        </p:spPr>
        <p:txBody>
          <a:bodyPr wrap="square" rtlCol="0">
            <a:spAutoFit/>
          </a:bodyPr>
          <a:lstStyle/>
          <a:p>
            <a:r>
              <a:rPr lang="en-US" sz="1400" dirty="0"/>
              <a:t>Ta = </a:t>
            </a:r>
            <a:r>
              <a:rPr lang="en-US" sz="1400" dirty="0" err="1"/>
              <a:t>Qa</a:t>
            </a:r>
            <a:r>
              <a:rPr lang="en-US" sz="1400" dirty="0"/>
              <a:t>’.Qb.x’ +</a:t>
            </a:r>
            <a:r>
              <a:rPr lang="en-US" sz="1400" dirty="0" err="1"/>
              <a:t>Qa.Qb’x</a:t>
            </a:r>
            <a:endParaRPr lang="en-US" sz="1400" dirty="0"/>
          </a:p>
          <a:p>
            <a:endParaRPr lang="en-US" sz="1400" dirty="0"/>
          </a:p>
          <a:p>
            <a:r>
              <a:rPr lang="en-US" sz="1400" dirty="0"/>
              <a:t>Tb = </a:t>
            </a:r>
            <a:r>
              <a:rPr lang="en-US" sz="1400" dirty="0" err="1"/>
              <a:t>Qa</a:t>
            </a:r>
            <a:r>
              <a:rPr lang="en-US" sz="1400" dirty="0"/>
              <a:t>’.</a:t>
            </a:r>
            <a:r>
              <a:rPr lang="en-US" sz="1400" dirty="0" err="1"/>
              <a:t>Qb</a:t>
            </a:r>
            <a:r>
              <a:rPr lang="en-US" sz="1400" dirty="0"/>
              <a:t>’.x + </a:t>
            </a:r>
            <a:r>
              <a:rPr lang="en-US" sz="1400" dirty="0" err="1"/>
              <a:t>Qa.Qb.x</a:t>
            </a:r>
            <a:r>
              <a:rPr lang="en-US" sz="1400" dirty="0"/>
              <a:t>’</a:t>
            </a:r>
          </a:p>
          <a:p>
            <a:r>
              <a:rPr lang="en-US" sz="1400" dirty="0"/>
              <a:t> </a:t>
            </a:r>
          </a:p>
          <a:p>
            <a:r>
              <a:rPr lang="en-US" sz="1400" dirty="0"/>
              <a:t>Y = Qa.</a:t>
            </a:r>
            <a:r>
              <a:rPr lang="en-US" sz="1400" dirty="0" err="1"/>
              <a:t>Qb</a:t>
            </a:r>
            <a:r>
              <a:rPr lang="en-US" sz="1400" dirty="0"/>
              <a:t>’.x’ + </a:t>
            </a:r>
            <a:r>
              <a:rPr lang="en-US" sz="1400" dirty="0" err="1"/>
              <a:t>Qa</a:t>
            </a:r>
            <a:r>
              <a:rPr lang="en-US" sz="1400" dirty="0"/>
              <a:t>. </a:t>
            </a:r>
            <a:r>
              <a:rPr lang="en-US" sz="1400" dirty="0" err="1"/>
              <a:t>Qb</a:t>
            </a:r>
            <a:r>
              <a:rPr lang="en-US" sz="1400" dirty="0"/>
              <a:t>’ . x </a:t>
            </a:r>
          </a:p>
          <a:p>
            <a:r>
              <a:rPr lang="en-US" sz="1400" dirty="0"/>
              <a:t>   = </a:t>
            </a:r>
            <a:r>
              <a:rPr lang="en-US" sz="1400" dirty="0" err="1"/>
              <a:t>Qa.Qb</a:t>
            </a:r>
            <a:r>
              <a:rPr lang="en-US" sz="1400" dirty="0"/>
              <a:t>’(</a:t>
            </a:r>
            <a:r>
              <a:rPr lang="en-US" sz="1400" dirty="0" err="1"/>
              <a:t>x+x</a:t>
            </a:r>
            <a:r>
              <a:rPr lang="en-US" sz="1400" dirty="0"/>
              <a:t>’)</a:t>
            </a:r>
          </a:p>
          <a:p>
            <a:r>
              <a:rPr lang="en-US" sz="1400" dirty="0"/>
              <a:t>   = </a:t>
            </a:r>
            <a:r>
              <a:rPr lang="en-US" sz="1400" dirty="0" err="1"/>
              <a:t>Qa.Qb</a:t>
            </a:r>
            <a:r>
              <a:rPr lang="en-US" sz="1400" dirty="0"/>
              <a:t>’</a:t>
            </a:r>
          </a:p>
        </p:txBody>
      </p:sp>
    </p:spTree>
    <p:extLst>
      <p:ext uri="{BB962C8B-B14F-4D97-AF65-F5344CB8AC3E}">
        <p14:creationId xmlns:p14="http://schemas.microsoft.com/office/powerpoint/2010/main" val="2174232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792B695-F756-4F96-BBE0-F4F532852E1B}"/>
              </a:ext>
            </a:extLst>
          </p:cNvPr>
          <p:cNvSpPr/>
          <p:nvPr/>
        </p:nvSpPr>
        <p:spPr>
          <a:xfrm>
            <a:off x="1303176" y="1762153"/>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F3FFD901-C476-46E9-9817-9B3A03524350}"/>
              </a:ext>
            </a:extLst>
          </p:cNvPr>
          <p:cNvSpPr/>
          <p:nvPr/>
        </p:nvSpPr>
        <p:spPr>
          <a:xfrm>
            <a:off x="236376" y="2881976"/>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4F8B040-19DE-4044-923D-94ADEF851C71}"/>
              </a:ext>
            </a:extLst>
          </p:cNvPr>
          <p:cNvSpPr/>
          <p:nvPr/>
        </p:nvSpPr>
        <p:spPr>
          <a:xfrm>
            <a:off x="2293192" y="2889914"/>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615EA9C-9835-4A19-BAFC-DFB88780856F}"/>
              </a:ext>
            </a:extLst>
          </p:cNvPr>
          <p:cNvSpPr/>
          <p:nvPr/>
        </p:nvSpPr>
        <p:spPr>
          <a:xfrm>
            <a:off x="1298489" y="3789074"/>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FBC303D8-A545-4546-8800-3AEDF1A617FF}"/>
              </a:ext>
            </a:extLst>
          </p:cNvPr>
          <p:cNvCxnSpPr>
            <a:cxnSpLocks/>
            <a:endCxn id="5" idx="5"/>
          </p:cNvCxnSpPr>
          <p:nvPr/>
        </p:nvCxnSpPr>
        <p:spPr>
          <a:xfrm flipH="1" flipV="1">
            <a:off x="1628380" y="2152398"/>
            <a:ext cx="737411"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60AEE39-EA57-44BF-BAED-86D048970AE2}"/>
              </a:ext>
            </a:extLst>
          </p:cNvPr>
          <p:cNvCxnSpPr>
            <a:stCxn id="5" idx="3"/>
            <a:endCxn id="6" idx="7"/>
          </p:cNvCxnSpPr>
          <p:nvPr/>
        </p:nvCxnSpPr>
        <p:spPr>
          <a:xfrm flipH="1">
            <a:off x="561580" y="2152398"/>
            <a:ext cx="797392"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86B0E2-392F-437C-A131-E4ED573D7FEC}"/>
              </a:ext>
            </a:extLst>
          </p:cNvPr>
          <p:cNvCxnSpPr>
            <a:cxnSpLocks/>
          </p:cNvCxnSpPr>
          <p:nvPr/>
        </p:nvCxnSpPr>
        <p:spPr>
          <a:xfrm flipV="1">
            <a:off x="1628380" y="3230466"/>
            <a:ext cx="715921" cy="72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470557-688C-46D2-979D-931C0370858F}"/>
              </a:ext>
            </a:extLst>
          </p:cNvPr>
          <p:cNvCxnSpPr>
            <a:cxnSpLocks/>
          </p:cNvCxnSpPr>
          <p:nvPr/>
        </p:nvCxnSpPr>
        <p:spPr>
          <a:xfrm>
            <a:off x="541176" y="3209953"/>
            <a:ext cx="736909" cy="74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DF5715-D177-454B-803E-125877E1F9E6}"/>
              </a:ext>
            </a:extLst>
          </p:cNvPr>
          <p:cNvSpPr txBox="1"/>
          <p:nvPr/>
        </p:nvSpPr>
        <p:spPr>
          <a:xfrm rot="3090903">
            <a:off x="1804284" y="2219992"/>
            <a:ext cx="471604" cy="338554"/>
          </a:xfrm>
          <a:prstGeom prst="rect">
            <a:avLst/>
          </a:prstGeom>
          <a:noFill/>
        </p:spPr>
        <p:txBody>
          <a:bodyPr wrap="none" rtlCol="0">
            <a:spAutoFit/>
          </a:bodyPr>
          <a:lstStyle/>
          <a:p>
            <a:r>
              <a:rPr lang="en-US" sz="1600" dirty="0"/>
              <a:t>1/1</a:t>
            </a:r>
          </a:p>
        </p:txBody>
      </p:sp>
      <p:sp>
        <p:nvSpPr>
          <p:cNvPr id="18" name="TextBox 17">
            <a:extLst>
              <a:ext uri="{FF2B5EF4-FFF2-40B4-BE49-F238E27FC236}">
                <a16:creationId xmlns:a16="http://schemas.microsoft.com/office/drawing/2014/main" id="{F3911D47-A0D7-4941-AF85-C45DD90D88D0}"/>
              </a:ext>
            </a:extLst>
          </p:cNvPr>
          <p:cNvSpPr txBox="1"/>
          <p:nvPr/>
        </p:nvSpPr>
        <p:spPr>
          <a:xfrm rot="19060510">
            <a:off x="609202" y="2278104"/>
            <a:ext cx="471604" cy="338554"/>
          </a:xfrm>
          <a:prstGeom prst="rect">
            <a:avLst/>
          </a:prstGeom>
          <a:noFill/>
        </p:spPr>
        <p:txBody>
          <a:bodyPr wrap="none" rtlCol="0">
            <a:spAutoFit/>
          </a:bodyPr>
          <a:lstStyle/>
          <a:p>
            <a:r>
              <a:rPr lang="en-US" sz="1600" dirty="0"/>
              <a:t>1/0</a:t>
            </a:r>
          </a:p>
        </p:txBody>
      </p:sp>
      <p:sp>
        <p:nvSpPr>
          <p:cNvPr id="19" name="TextBox 18">
            <a:extLst>
              <a:ext uri="{FF2B5EF4-FFF2-40B4-BE49-F238E27FC236}">
                <a16:creationId xmlns:a16="http://schemas.microsoft.com/office/drawing/2014/main" id="{3DE6141C-0035-4C62-BA64-BBF727F5A515}"/>
              </a:ext>
            </a:extLst>
          </p:cNvPr>
          <p:cNvSpPr txBox="1"/>
          <p:nvPr/>
        </p:nvSpPr>
        <p:spPr>
          <a:xfrm rot="3167380">
            <a:off x="593274" y="3528895"/>
            <a:ext cx="471604" cy="338554"/>
          </a:xfrm>
          <a:prstGeom prst="rect">
            <a:avLst/>
          </a:prstGeom>
          <a:noFill/>
        </p:spPr>
        <p:txBody>
          <a:bodyPr wrap="none" rtlCol="0">
            <a:spAutoFit/>
          </a:bodyPr>
          <a:lstStyle/>
          <a:p>
            <a:r>
              <a:rPr lang="en-US" sz="1600" dirty="0"/>
              <a:t>0/0</a:t>
            </a:r>
          </a:p>
        </p:txBody>
      </p:sp>
      <p:sp>
        <p:nvSpPr>
          <p:cNvPr id="20" name="TextBox 19">
            <a:extLst>
              <a:ext uri="{FF2B5EF4-FFF2-40B4-BE49-F238E27FC236}">
                <a16:creationId xmlns:a16="http://schemas.microsoft.com/office/drawing/2014/main" id="{322BF623-E1E1-449D-9EB2-83F58F9947F0}"/>
              </a:ext>
            </a:extLst>
          </p:cNvPr>
          <p:cNvSpPr txBox="1"/>
          <p:nvPr/>
        </p:nvSpPr>
        <p:spPr>
          <a:xfrm rot="18942719">
            <a:off x="1887771" y="3555104"/>
            <a:ext cx="471604" cy="338554"/>
          </a:xfrm>
          <a:prstGeom prst="rect">
            <a:avLst/>
          </a:prstGeom>
          <a:noFill/>
        </p:spPr>
        <p:txBody>
          <a:bodyPr wrap="none" rtlCol="0">
            <a:spAutoFit/>
          </a:bodyPr>
          <a:lstStyle/>
          <a:p>
            <a:r>
              <a:rPr lang="en-US" sz="1600" dirty="0"/>
              <a:t>0/0</a:t>
            </a:r>
          </a:p>
        </p:txBody>
      </p:sp>
      <p:sp>
        <p:nvSpPr>
          <p:cNvPr id="24" name="TextBox 23">
            <a:extLst>
              <a:ext uri="{FF2B5EF4-FFF2-40B4-BE49-F238E27FC236}">
                <a16:creationId xmlns:a16="http://schemas.microsoft.com/office/drawing/2014/main" id="{96AA8523-2369-4F7B-AE85-9A02B985A8C4}"/>
              </a:ext>
            </a:extLst>
          </p:cNvPr>
          <p:cNvSpPr txBox="1"/>
          <p:nvPr/>
        </p:nvSpPr>
        <p:spPr>
          <a:xfrm>
            <a:off x="-457200" y="2667365"/>
            <a:ext cx="471604" cy="338554"/>
          </a:xfrm>
          <a:prstGeom prst="rect">
            <a:avLst/>
          </a:prstGeom>
          <a:noFill/>
        </p:spPr>
        <p:txBody>
          <a:bodyPr wrap="none" rtlCol="0">
            <a:spAutoFit/>
          </a:bodyPr>
          <a:lstStyle/>
          <a:p>
            <a:r>
              <a:rPr lang="en-US" sz="1600" dirty="0"/>
              <a:t>1/0</a:t>
            </a:r>
          </a:p>
        </p:txBody>
      </p:sp>
      <p:sp>
        <p:nvSpPr>
          <p:cNvPr id="3" name="TextBox 2">
            <a:extLst>
              <a:ext uri="{FF2B5EF4-FFF2-40B4-BE49-F238E27FC236}">
                <a16:creationId xmlns:a16="http://schemas.microsoft.com/office/drawing/2014/main" id="{75984C2A-A520-4742-BB5A-9AA8022CE0AE}"/>
              </a:ext>
            </a:extLst>
          </p:cNvPr>
          <p:cNvSpPr txBox="1"/>
          <p:nvPr/>
        </p:nvSpPr>
        <p:spPr>
          <a:xfrm>
            <a:off x="1295400" y="1752965"/>
            <a:ext cx="418704" cy="369332"/>
          </a:xfrm>
          <a:prstGeom prst="rect">
            <a:avLst/>
          </a:prstGeom>
          <a:noFill/>
        </p:spPr>
        <p:txBody>
          <a:bodyPr wrap="none" rtlCol="0">
            <a:spAutoFit/>
          </a:bodyPr>
          <a:lstStyle/>
          <a:p>
            <a:r>
              <a:rPr lang="en-US" dirty="0"/>
              <a:t>00</a:t>
            </a:r>
          </a:p>
        </p:txBody>
      </p:sp>
      <p:sp>
        <p:nvSpPr>
          <p:cNvPr id="25" name="TextBox 24">
            <a:extLst>
              <a:ext uri="{FF2B5EF4-FFF2-40B4-BE49-F238E27FC236}">
                <a16:creationId xmlns:a16="http://schemas.microsoft.com/office/drawing/2014/main" id="{9BFBA0C7-8A55-4328-B9DE-AC5E28DC6F04}"/>
              </a:ext>
            </a:extLst>
          </p:cNvPr>
          <p:cNvSpPr txBox="1"/>
          <p:nvPr/>
        </p:nvSpPr>
        <p:spPr>
          <a:xfrm>
            <a:off x="194784" y="2914933"/>
            <a:ext cx="418704" cy="369332"/>
          </a:xfrm>
          <a:prstGeom prst="rect">
            <a:avLst/>
          </a:prstGeom>
          <a:noFill/>
        </p:spPr>
        <p:txBody>
          <a:bodyPr wrap="none" rtlCol="0">
            <a:spAutoFit/>
          </a:bodyPr>
          <a:lstStyle/>
          <a:p>
            <a:r>
              <a:rPr lang="en-US" dirty="0"/>
              <a:t>01</a:t>
            </a:r>
          </a:p>
        </p:txBody>
      </p:sp>
      <p:sp>
        <p:nvSpPr>
          <p:cNvPr id="26" name="TextBox 25">
            <a:extLst>
              <a:ext uri="{FF2B5EF4-FFF2-40B4-BE49-F238E27FC236}">
                <a16:creationId xmlns:a16="http://schemas.microsoft.com/office/drawing/2014/main" id="{E53EF45B-2163-445D-B840-0F3DC2A114F3}"/>
              </a:ext>
            </a:extLst>
          </p:cNvPr>
          <p:cNvSpPr txBox="1"/>
          <p:nvPr/>
        </p:nvSpPr>
        <p:spPr>
          <a:xfrm>
            <a:off x="1295400" y="3843465"/>
            <a:ext cx="418704" cy="369332"/>
          </a:xfrm>
          <a:prstGeom prst="rect">
            <a:avLst/>
          </a:prstGeom>
          <a:noFill/>
        </p:spPr>
        <p:txBody>
          <a:bodyPr wrap="none" rtlCol="0">
            <a:spAutoFit/>
          </a:bodyPr>
          <a:lstStyle/>
          <a:p>
            <a:r>
              <a:rPr lang="en-US" dirty="0"/>
              <a:t>11</a:t>
            </a:r>
          </a:p>
        </p:txBody>
      </p:sp>
      <p:sp>
        <p:nvSpPr>
          <p:cNvPr id="27" name="TextBox 26">
            <a:extLst>
              <a:ext uri="{FF2B5EF4-FFF2-40B4-BE49-F238E27FC236}">
                <a16:creationId xmlns:a16="http://schemas.microsoft.com/office/drawing/2014/main" id="{69261D23-FCD9-4177-A3DB-66B3C692264A}"/>
              </a:ext>
            </a:extLst>
          </p:cNvPr>
          <p:cNvSpPr txBox="1"/>
          <p:nvPr/>
        </p:nvSpPr>
        <p:spPr>
          <a:xfrm>
            <a:off x="2255959" y="2918853"/>
            <a:ext cx="547287" cy="369332"/>
          </a:xfrm>
          <a:prstGeom prst="rect">
            <a:avLst/>
          </a:prstGeom>
          <a:noFill/>
        </p:spPr>
        <p:txBody>
          <a:bodyPr wrap="square" rtlCol="0">
            <a:spAutoFit/>
          </a:bodyPr>
          <a:lstStyle/>
          <a:p>
            <a:r>
              <a:rPr lang="en-US" dirty="0"/>
              <a:t>10</a:t>
            </a:r>
          </a:p>
        </p:txBody>
      </p:sp>
      <p:cxnSp>
        <p:nvCxnSpPr>
          <p:cNvPr id="40" name="Connector: Curved 39">
            <a:extLst>
              <a:ext uri="{FF2B5EF4-FFF2-40B4-BE49-F238E27FC236}">
                <a16:creationId xmlns:a16="http://schemas.microsoft.com/office/drawing/2014/main" id="{E4014807-A501-41FC-8B77-D4F20E9DFD7B}"/>
              </a:ext>
            </a:extLst>
          </p:cNvPr>
          <p:cNvCxnSpPr>
            <a:cxnSpLocks/>
            <a:stCxn id="7" idx="6"/>
            <a:endCxn id="7" idx="0"/>
          </p:cNvCxnSpPr>
          <p:nvPr/>
        </p:nvCxnSpPr>
        <p:spPr>
          <a:xfrm flipH="1" flipV="1">
            <a:off x="2483692" y="2889914"/>
            <a:ext cx="190500" cy="228600"/>
          </a:xfrm>
          <a:prstGeom prst="curvedConnector4">
            <a:avLst>
              <a:gd name="adj1" fmla="val -120000"/>
              <a:gd name="adj2" fmla="val 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4F65E699-4EE8-4973-993F-6C0A984C8EDE}"/>
              </a:ext>
            </a:extLst>
          </p:cNvPr>
          <p:cNvCxnSpPr>
            <a:cxnSpLocks/>
          </p:cNvCxnSpPr>
          <p:nvPr/>
        </p:nvCxnSpPr>
        <p:spPr>
          <a:xfrm flipH="1" flipV="1">
            <a:off x="1468626" y="1763843"/>
            <a:ext cx="232216" cy="234216"/>
          </a:xfrm>
          <a:prstGeom prst="curvedConnector4">
            <a:avLst>
              <a:gd name="adj1" fmla="val -98443"/>
              <a:gd name="adj2" fmla="val 1976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54B61211-7D2C-4D59-93D5-57A29AEC6255}"/>
              </a:ext>
            </a:extLst>
          </p:cNvPr>
          <p:cNvCxnSpPr>
            <a:stCxn id="25" idx="1"/>
            <a:endCxn id="6" idx="0"/>
          </p:cNvCxnSpPr>
          <p:nvPr/>
        </p:nvCxnSpPr>
        <p:spPr>
          <a:xfrm rot="10800000" flipH="1">
            <a:off x="194784" y="2881977"/>
            <a:ext cx="232092" cy="217623"/>
          </a:xfrm>
          <a:prstGeom prst="curvedConnector4">
            <a:avLst>
              <a:gd name="adj1" fmla="val -98495"/>
              <a:gd name="adj2" fmla="val 2050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E27DFD99-2421-4710-8403-8554394F59A6}"/>
              </a:ext>
            </a:extLst>
          </p:cNvPr>
          <p:cNvCxnSpPr>
            <a:stCxn id="8" idx="4"/>
            <a:endCxn id="26" idx="3"/>
          </p:cNvCxnSpPr>
          <p:nvPr/>
        </p:nvCxnSpPr>
        <p:spPr>
          <a:xfrm rot="5400000" flipH="1" flipV="1">
            <a:off x="1492474" y="4024645"/>
            <a:ext cx="218143" cy="225115"/>
          </a:xfrm>
          <a:prstGeom prst="curvedConnector4">
            <a:avLst>
              <a:gd name="adj1" fmla="val -104794"/>
              <a:gd name="adj2" fmla="val 20154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1BC3108-7CB7-416C-93AC-D481670E5634}"/>
              </a:ext>
            </a:extLst>
          </p:cNvPr>
          <p:cNvSpPr txBox="1"/>
          <p:nvPr/>
        </p:nvSpPr>
        <p:spPr>
          <a:xfrm>
            <a:off x="1894375" y="4167789"/>
            <a:ext cx="471604" cy="338554"/>
          </a:xfrm>
          <a:prstGeom prst="rect">
            <a:avLst/>
          </a:prstGeom>
          <a:noFill/>
        </p:spPr>
        <p:txBody>
          <a:bodyPr wrap="none" rtlCol="0">
            <a:spAutoFit/>
          </a:bodyPr>
          <a:lstStyle/>
          <a:p>
            <a:r>
              <a:rPr lang="en-US" sz="1600" dirty="0"/>
              <a:t>1/0</a:t>
            </a:r>
          </a:p>
        </p:txBody>
      </p:sp>
      <p:sp>
        <p:nvSpPr>
          <p:cNvPr id="66" name="TextBox 65">
            <a:extLst>
              <a:ext uri="{FF2B5EF4-FFF2-40B4-BE49-F238E27FC236}">
                <a16:creationId xmlns:a16="http://schemas.microsoft.com/office/drawing/2014/main" id="{3E3B2C70-C956-4B78-94E5-9E444E73C399}"/>
              </a:ext>
            </a:extLst>
          </p:cNvPr>
          <p:cNvSpPr txBox="1"/>
          <p:nvPr/>
        </p:nvSpPr>
        <p:spPr>
          <a:xfrm>
            <a:off x="2560243" y="3178117"/>
            <a:ext cx="470000" cy="338554"/>
          </a:xfrm>
          <a:prstGeom prst="rect">
            <a:avLst/>
          </a:prstGeom>
          <a:noFill/>
        </p:spPr>
        <p:txBody>
          <a:bodyPr wrap="none" rtlCol="0">
            <a:spAutoFit/>
          </a:bodyPr>
          <a:lstStyle/>
          <a:p>
            <a:r>
              <a:rPr lang="en-US" sz="1600" dirty="0"/>
              <a:t>0/0</a:t>
            </a:r>
          </a:p>
        </p:txBody>
      </p:sp>
      <p:sp>
        <p:nvSpPr>
          <p:cNvPr id="67" name="TextBox 66">
            <a:extLst>
              <a:ext uri="{FF2B5EF4-FFF2-40B4-BE49-F238E27FC236}">
                <a16:creationId xmlns:a16="http://schemas.microsoft.com/office/drawing/2014/main" id="{50121B5E-805B-4719-A76F-C72F9C8BE61F}"/>
              </a:ext>
            </a:extLst>
          </p:cNvPr>
          <p:cNvSpPr txBox="1"/>
          <p:nvPr/>
        </p:nvSpPr>
        <p:spPr>
          <a:xfrm>
            <a:off x="1887771" y="1524000"/>
            <a:ext cx="471604" cy="338554"/>
          </a:xfrm>
          <a:prstGeom prst="rect">
            <a:avLst/>
          </a:prstGeom>
          <a:noFill/>
        </p:spPr>
        <p:txBody>
          <a:bodyPr wrap="none" rtlCol="0">
            <a:spAutoFit/>
          </a:bodyPr>
          <a:lstStyle/>
          <a:p>
            <a:r>
              <a:rPr lang="en-US" sz="1600" dirty="0"/>
              <a:t>0/0</a:t>
            </a:r>
          </a:p>
        </p:txBody>
      </p:sp>
      <p:sp>
        <p:nvSpPr>
          <p:cNvPr id="29" name="TextBox 28">
            <a:extLst>
              <a:ext uri="{FF2B5EF4-FFF2-40B4-BE49-F238E27FC236}">
                <a16:creationId xmlns:a16="http://schemas.microsoft.com/office/drawing/2014/main" id="{0D044758-ACD4-448C-812C-6711533A93F4}"/>
              </a:ext>
            </a:extLst>
          </p:cNvPr>
          <p:cNvSpPr txBox="1"/>
          <p:nvPr/>
        </p:nvSpPr>
        <p:spPr>
          <a:xfrm>
            <a:off x="158406" y="901248"/>
            <a:ext cx="8177495" cy="707886"/>
          </a:xfrm>
          <a:prstGeom prst="rect">
            <a:avLst/>
          </a:prstGeom>
          <a:noFill/>
        </p:spPr>
        <p:txBody>
          <a:bodyPr wrap="none" rtlCol="0">
            <a:spAutoFit/>
          </a:bodyPr>
          <a:lstStyle/>
          <a:p>
            <a:r>
              <a:rPr lang="en-US" sz="2000" i="1" dirty="0">
                <a:solidFill>
                  <a:schemeClr val="bg1">
                    <a:lumMod val="50000"/>
                  </a:schemeClr>
                </a:solidFill>
              </a:rPr>
              <a:t>From the state diagram given below, Design a Sequential circuit using </a:t>
            </a:r>
          </a:p>
          <a:p>
            <a:r>
              <a:rPr lang="en-US" sz="2000" i="1" dirty="0">
                <a:solidFill>
                  <a:schemeClr val="bg1">
                    <a:lumMod val="50000"/>
                  </a:schemeClr>
                </a:solidFill>
              </a:rPr>
              <a:t>SR flip-flop.</a:t>
            </a:r>
          </a:p>
        </p:txBody>
      </p:sp>
      <p:graphicFrame>
        <p:nvGraphicFramePr>
          <p:cNvPr id="28" name="Content Placeholder 3">
            <a:extLst>
              <a:ext uri="{FF2B5EF4-FFF2-40B4-BE49-F238E27FC236}">
                <a16:creationId xmlns:a16="http://schemas.microsoft.com/office/drawing/2014/main" id="{272AA02F-529E-427E-A6F5-70EA760272E3}"/>
              </a:ext>
            </a:extLst>
          </p:cNvPr>
          <p:cNvGraphicFramePr>
            <a:graphicFrameLocks noGrp="1"/>
          </p:cNvGraphicFramePr>
          <p:nvPr>
            <p:ph idx="1"/>
            <p:extLst>
              <p:ext uri="{D42A27DB-BD31-4B8C-83A1-F6EECF244321}">
                <p14:modId xmlns:p14="http://schemas.microsoft.com/office/powerpoint/2010/main" val="3065869177"/>
              </p:ext>
            </p:extLst>
          </p:nvPr>
        </p:nvGraphicFramePr>
        <p:xfrm>
          <a:off x="2990399" y="2674839"/>
          <a:ext cx="6210396" cy="4266566"/>
        </p:xfrm>
        <a:graphic>
          <a:graphicData uri="http://schemas.openxmlformats.org/drawingml/2006/table">
            <a:tbl>
              <a:tblPr firstRow="1" bandRow="1">
                <a:tableStyleId>{073A0DAA-6AF3-43AB-8588-CEC1D06C72B9}</a:tableStyleId>
              </a:tblPr>
              <a:tblGrid>
                <a:gridCol w="684413">
                  <a:extLst>
                    <a:ext uri="{9D8B030D-6E8A-4147-A177-3AD203B41FA5}">
                      <a16:colId xmlns:a16="http://schemas.microsoft.com/office/drawing/2014/main" val="20000"/>
                    </a:ext>
                  </a:extLst>
                </a:gridCol>
                <a:gridCol w="684413">
                  <a:extLst>
                    <a:ext uri="{9D8B030D-6E8A-4147-A177-3AD203B41FA5}">
                      <a16:colId xmlns:a16="http://schemas.microsoft.com/office/drawing/2014/main" val="20001"/>
                    </a:ext>
                  </a:extLst>
                </a:gridCol>
                <a:gridCol w="497116">
                  <a:extLst>
                    <a:ext uri="{9D8B030D-6E8A-4147-A177-3AD203B41FA5}">
                      <a16:colId xmlns:a16="http://schemas.microsoft.com/office/drawing/2014/main" val="20002"/>
                    </a:ext>
                  </a:extLst>
                </a:gridCol>
                <a:gridCol w="871710">
                  <a:extLst>
                    <a:ext uri="{9D8B030D-6E8A-4147-A177-3AD203B41FA5}">
                      <a16:colId xmlns:a16="http://schemas.microsoft.com/office/drawing/2014/main" val="20003"/>
                    </a:ext>
                  </a:extLst>
                </a:gridCol>
                <a:gridCol w="684413">
                  <a:extLst>
                    <a:ext uri="{9D8B030D-6E8A-4147-A177-3AD203B41FA5}">
                      <a16:colId xmlns:a16="http://schemas.microsoft.com/office/drawing/2014/main" val="20004"/>
                    </a:ext>
                  </a:extLst>
                </a:gridCol>
                <a:gridCol w="729877">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543626">
                  <a:extLst>
                    <a:ext uri="{9D8B030D-6E8A-4147-A177-3AD203B41FA5}">
                      <a16:colId xmlns:a16="http://schemas.microsoft.com/office/drawing/2014/main" val="384703155"/>
                    </a:ext>
                  </a:extLst>
                </a:gridCol>
                <a:gridCol w="553720">
                  <a:extLst>
                    <a:ext uri="{9D8B030D-6E8A-4147-A177-3AD203B41FA5}">
                      <a16:colId xmlns:a16="http://schemas.microsoft.com/office/drawing/2014/main" val="20007"/>
                    </a:ext>
                  </a:extLst>
                </a:gridCol>
                <a:gridCol w="580108">
                  <a:extLst>
                    <a:ext uri="{9D8B030D-6E8A-4147-A177-3AD203B41FA5}">
                      <a16:colId xmlns:a16="http://schemas.microsoft.com/office/drawing/2014/main" val="4031601470"/>
                    </a:ext>
                  </a:extLst>
                </a:gridCol>
              </a:tblGrid>
              <a:tr h="625560">
                <a:tc gridSpan="3">
                  <a:txBody>
                    <a:bodyPr/>
                    <a:lstStyle/>
                    <a:p>
                      <a:pPr algn="ctr"/>
                      <a:r>
                        <a:rPr lang="en-US" dirty="0"/>
                        <a:t>Present State</a:t>
                      </a:r>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a:t>Next State</a:t>
                      </a:r>
                    </a:p>
                  </a:txBody>
                  <a:tcPr/>
                </a:tc>
                <a:tc hMerge="1">
                  <a:txBody>
                    <a:bodyPr/>
                    <a:lstStyle/>
                    <a:p>
                      <a:endParaRPr lang="en-US" dirty="0"/>
                    </a:p>
                  </a:txBody>
                  <a:tcPr/>
                </a:tc>
                <a:tc rowSpan="2">
                  <a:txBody>
                    <a:bodyPr/>
                    <a:lstStyle/>
                    <a:p>
                      <a:pPr algn="ctr"/>
                      <a:r>
                        <a:rPr lang="en-US" dirty="0"/>
                        <a:t>Output</a:t>
                      </a:r>
                    </a:p>
                    <a:p>
                      <a:pPr algn="ctr"/>
                      <a:r>
                        <a:rPr lang="en-US" dirty="0"/>
                        <a:t>(y)</a:t>
                      </a:r>
                    </a:p>
                  </a:txBody>
                  <a:tcPr/>
                </a:tc>
                <a:tc gridSpan="4">
                  <a:txBody>
                    <a:bodyPr/>
                    <a:lstStyle/>
                    <a:p>
                      <a:pPr algn="ctr"/>
                      <a:r>
                        <a:rPr lang="en-US" dirty="0"/>
                        <a:t>Using SR f/f</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0"/>
                  </a:ext>
                </a:extLst>
              </a:tr>
              <a:tr h="714926">
                <a:tc>
                  <a:txBody>
                    <a:bodyPr/>
                    <a:lstStyle/>
                    <a:p>
                      <a:pPr algn="ctr"/>
                      <a:r>
                        <a:rPr lang="en-US" dirty="0"/>
                        <a:t>Q</a:t>
                      </a:r>
                      <a:r>
                        <a:rPr lang="en-US" baseline="-25000" dirty="0"/>
                        <a:t>a</a:t>
                      </a:r>
                    </a:p>
                  </a:txBody>
                  <a:tcPr/>
                </a:tc>
                <a:tc>
                  <a:txBody>
                    <a:bodyPr/>
                    <a:lstStyle/>
                    <a:p>
                      <a:pPr algn="ctr"/>
                      <a:r>
                        <a:rPr lang="en-US" dirty="0"/>
                        <a:t>Q</a:t>
                      </a:r>
                      <a:r>
                        <a:rPr lang="en-US" baseline="-25000" dirty="0"/>
                        <a:t>b</a:t>
                      </a:r>
                    </a:p>
                  </a:txBody>
                  <a:tcPr/>
                </a:tc>
                <a:tc>
                  <a:txBody>
                    <a:bodyPr/>
                    <a:lstStyle/>
                    <a:p>
                      <a:pPr algn="ctr"/>
                      <a:r>
                        <a:rPr lang="en-US" dirty="0"/>
                        <a:t>x</a:t>
                      </a:r>
                    </a:p>
                  </a:txBody>
                  <a:tcPr/>
                </a:tc>
                <a:tc>
                  <a:txBody>
                    <a:bodyPr/>
                    <a:lstStyle/>
                    <a:p>
                      <a:pPr algn="ctr"/>
                      <a:r>
                        <a:rPr lang="en-US" dirty="0"/>
                        <a:t>Q</a:t>
                      </a:r>
                      <a:r>
                        <a:rPr lang="en-US" baseline="-25000" dirty="0"/>
                        <a:t>a</a:t>
                      </a:r>
                      <a:r>
                        <a:rPr lang="en-US" baseline="30000" dirty="0"/>
                        <a:t>+</a:t>
                      </a:r>
                    </a:p>
                  </a:txBody>
                  <a:tcPr/>
                </a:tc>
                <a:tc>
                  <a:txBody>
                    <a:bodyPr/>
                    <a:lstStyle/>
                    <a:p>
                      <a:pPr algn="ctr"/>
                      <a:r>
                        <a:rPr lang="en-US" dirty="0"/>
                        <a:t>Q</a:t>
                      </a:r>
                      <a:r>
                        <a:rPr lang="en-US" baseline="-25000" dirty="0"/>
                        <a:t>b</a:t>
                      </a:r>
                      <a:r>
                        <a:rPr lang="en-US" baseline="30000" dirty="0"/>
                        <a:t>+</a:t>
                      </a:r>
                    </a:p>
                  </a:txBody>
                  <a:tcPr/>
                </a:tc>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a</a:t>
                      </a:r>
                    </a:p>
                    <a:p>
                      <a:pPr algn="ctr"/>
                      <a:endParaRPr lang="en-US" baseline="-25000" dirty="0"/>
                    </a:p>
                  </a:txBody>
                  <a:tcPr/>
                </a:tc>
                <a:tc>
                  <a:txBody>
                    <a:bodyPr/>
                    <a:lstStyle/>
                    <a:p>
                      <a:pPr algn="ctr"/>
                      <a:r>
                        <a:rPr lang="en-US" dirty="0"/>
                        <a:t>R</a:t>
                      </a:r>
                      <a:r>
                        <a:rPr lang="en-US" baseline="-25000" dirty="0"/>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b</a:t>
                      </a:r>
                    </a:p>
                    <a:p>
                      <a:pPr algn="ctr"/>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b</a:t>
                      </a:r>
                    </a:p>
                    <a:p>
                      <a:pPr algn="ctr"/>
                      <a:endParaRPr lang="en-US" baseline="-25000" dirty="0"/>
                    </a:p>
                  </a:txBody>
                  <a:tcPr/>
                </a:tc>
                <a:extLst>
                  <a:ext uri="{0D108BD9-81ED-4DB2-BD59-A6C34878D82A}">
                    <a16:rowId xmlns:a16="http://schemas.microsoft.com/office/drawing/2014/main" val="10001"/>
                  </a:ext>
                </a:extLst>
              </a:tr>
              <a:tr h="357463">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t>0</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o</a:t>
                      </a:r>
                    </a:p>
                  </a:txBody>
                  <a:tcPr/>
                </a:tc>
                <a:tc>
                  <a:txBody>
                    <a:bodyPr/>
                    <a:lstStyle/>
                    <a:p>
                      <a:pPr algn="ctr"/>
                      <a:r>
                        <a:rPr lang="en-US" dirty="0">
                          <a:solidFill>
                            <a:srgbClr val="0070C0"/>
                          </a:solidFill>
                        </a:rPr>
                        <a:t>x</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x</a:t>
                      </a:r>
                    </a:p>
                  </a:txBody>
                  <a:tcPr/>
                </a:tc>
                <a:extLst>
                  <a:ext uri="{0D108BD9-81ED-4DB2-BD59-A6C34878D82A}">
                    <a16:rowId xmlns:a16="http://schemas.microsoft.com/office/drawing/2014/main" val="10002"/>
                  </a:ext>
                </a:extLst>
              </a:tr>
              <a:tr h="357463">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t>1</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3"/>
                  </a:ext>
                </a:extLst>
              </a:tr>
              <a:tr h="357463">
                <a:tc>
                  <a:txBody>
                    <a:bodyPr/>
                    <a:lstStyle/>
                    <a:p>
                      <a:pPr algn="ctr"/>
                      <a:r>
                        <a:rPr lang="en-US" dirty="0">
                          <a:solidFill>
                            <a:srgbClr val="0070C0"/>
                          </a:solidFill>
                        </a:rPr>
                        <a:t>0</a:t>
                      </a:r>
                    </a:p>
                  </a:txBody>
                  <a:tcPr/>
                </a:tc>
                <a:tc>
                  <a:txBody>
                    <a:bodyPr/>
                    <a:lstStyle/>
                    <a:p>
                      <a:pPr algn="ctr"/>
                      <a:r>
                        <a:rPr lang="en-US" dirty="0">
                          <a:solidFill>
                            <a:srgbClr val="FF0000"/>
                          </a:solidFill>
                        </a:rPr>
                        <a:t>1</a:t>
                      </a:r>
                    </a:p>
                  </a:txBody>
                  <a:tcPr/>
                </a:tc>
                <a:tc>
                  <a:txBody>
                    <a:bodyPr/>
                    <a:lstStyle/>
                    <a:p>
                      <a:pPr algn="ctr"/>
                      <a:r>
                        <a:rPr lang="en-US" dirty="0"/>
                        <a:t>0</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1</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4"/>
                  </a:ext>
                </a:extLst>
              </a:tr>
              <a:tr h="357463">
                <a:tc>
                  <a:txBody>
                    <a:bodyPr/>
                    <a:lstStyle/>
                    <a:p>
                      <a:pPr algn="ctr"/>
                      <a:r>
                        <a:rPr lang="en-US" dirty="0">
                          <a:solidFill>
                            <a:srgbClr val="0070C0"/>
                          </a:solidFill>
                        </a:rPr>
                        <a:t>0</a:t>
                      </a:r>
                    </a:p>
                  </a:txBody>
                  <a:tcPr/>
                </a:tc>
                <a:tc>
                  <a:txBody>
                    <a:bodyPr/>
                    <a:lstStyle/>
                    <a:p>
                      <a:pPr algn="ctr"/>
                      <a:r>
                        <a:rPr lang="en-US" dirty="0">
                          <a:solidFill>
                            <a:srgbClr val="FF0000"/>
                          </a:solidFill>
                        </a:rPr>
                        <a:t>1</a:t>
                      </a:r>
                    </a:p>
                  </a:txBody>
                  <a:tcPr/>
                </a:tc>
                <a:tc>
                  <a:txBody>
                    <a:bodyPr/>
                    <a:lstStyle/>
                    <a:p>
                      <a:pPr algn="ctr"/>
                      <a:r>
                        <a:rPr lang="en-US" dirty="0"/>
                        <a:t>1</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5"/>
                  </a:ext>
                </a:extLst>
              </a:tr>
              <a:tr h="357463">
                <a:tc>
                  <a:txBody>
                    <a:bodyPr/>
                    <a:lstStyle/>
                    <a:p>
                      <a:pPr algn="ctr"/>
                      <a:r>
                        <a:rPr lang="en-US" dirty="0">
                          <a:solidFill>
                            <a:srgbClr val="0070C0"/>
                          </a:solidFill>
                        </a:rPr>
                        <a:t>1</a:t>
                      </a:r>
                    </a:p>
                  </a:txBody>
                  <a:tcPr/>
                </a:tc>
                <a:tc>
                  <a:txBody>
                    <a:bodyPr/>
                    <a:lstStyle/>
                    <a:p>
                      <a:pPr algn="ctr"/>
                      <a:r>
                        <a:rPr lang="en-US" dirty="0">
                          <a:solidFill>
                            <a:srgbClr val="FF0000"/>
                          </a:solidFill>
                        </a:rPr>
                        <a:t>0</a:t>
                      </a:r>
                    </a:p>
                  </a:txBody>
                  <a:tcPr/>
                </a:tc>
                <a:tc>
                  <a:txBody>
                    <a:bodyPr/>
                    <a:lstStyle/>
                    <a:p>
                      <a:pPr algn="ctr"/>
                      <a:r>
                        <a:rPr lang="en-US" dirty="0"/>
                        <a:t>0</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x</a:t>
                      </a:r>
                    </a:p>
                  </a:txBody>
                  <a:tcPr/>
                </a:tc>
                <a:extLst>
                  <a:ext uri="{0D108BD9-81ED-4DB2-BD59-A6C34878D82A}">
                    <a16:rowId xmlns:a16="http://schemas.microsoft.com/office/drawing/2014/main" val="10006"/>
                  </a:ext>
                </a:extLst>
              </a:tr>
              <a:tr h="357463">
                <a:tc>
                  <a:txBody>
                    <a:bodyPr/>
                    <a:lstStyle/>
                    <a:p>
                      <a:pPr algn="ctr"/>
                      <a:r>
                        <a:rPr lang="en-US" dirty="0">
                          <a:solidFill>
                            <a:srgbClr val="0070C0"/>
                          </a:solidFill>
                        </a:rPr>
                        <a:t>1</a:t>
                      </a:r>
                    </a:p>
                  </a:txBody>
                  <a:tcPr/>
                </a:tc>
                <a:tc>
                  <a:txBody>
                    <a:bodyPr/>
                    <a:lstStyle/>
                    <a:p>
                      <a:pPr algn="ctr"/>
                      <a:r>
                        <a:rPr lang="en-US" dirty="0">
                          <a:solidFill>
                            <a:srgbClr val="FF0000"/>
                          </a:solidFill>
                        </a:rPr>
                        <a:t>0</a:t>
                      </a:r>
                    </a:p>
                  </a:txBody>
                  <a:tcPr/>
                </a:tc>
                <a:tc>
                  <a:txBody>
                    <a:bodyPr/>
                    <a:lstStyle/>
                    <a:p>
                      <a:pPr algn="ctr"/>
                      <a:r>
                        <a:rPr lang="en-US" dirty="0"/>
                        <a:t>1</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1</a:t>
                      </a:r>
                    </a:p>
                  </a:txBody>
                  <a:tcPr/>
                </a:tc>
                <a:tc>
                  <a:txBody>
                    <a:bodyPr/>
                    <a:lstStyle/>
                    <a:p>
                      <a:pPr algn="ctr"/>
                      <a:r>
                        <a:rPr lang="en-US" dirty="0">
                          <a:solidFill>
                            <a:srgbClr val="0070C0"/>
                          </a:solidFill>
                        </a:rPr>
                        <a:t>0</a:t>
                      </a:r>
                    </a:p>
                  </a:txBody>
                  <a:tcPr/>
                </a:tc>
                <a:tc>
                  <a:txBody>
                    <a:bodyPr/>
                    <a:lstStyle/>
                    <a:p>
                      <a:pPr algn="ctr"/>
                      <a:r>
                        <a:rPr lang="en-US" dirty="0">
                          <a:solidFill>
                            <a:srgbClr val="0070C0"/>
                          </a:solidFill>
                        </a:rPr>
                        <a:t>1</a:t>
                      </a:r>
                    </a:p>
                  </a:txBody>
                  <a:tcPr/>
                </a:tc>
                <a:tc>
                  <a:txBody>
                    <a:bodyPr/>
                    <a:lstStyle/>
                    <a:p>
                      <a:pPr lvl="0" algn="ctr">
                        <a:buNone/>
                      </a:pPr>
                      <a:r>
                        <a:rPr lang="en-US" dirty="0">
                          <a:solidFill>
                            <a:srgbClr val="FF0000"/>
                          </a:solidFill>
                        </a:rPr>
                        <a:t>x</a:t>
                      </a:r>
                    </a:p>
                  </a:txBody>
                  <a:tcPr/>
                </a:tc>
                <a:tc>
                  <a:txBody>
                    <a:bodyPr/>
                    <a:lstStyle/>
                    <a:p>
                      <a:pPr algn="ctr"/>
                      <a:r>
                        <a:rPr lang="en-US" dirty="0">
                          <a:solidFill>
                            <a:srgbClr val="FF0000"/>
                          </a:solidFill>
                        </a:rPr>
                        <a:t>x</a:t>
                      </a:r>
                    </a:p>
                  </a:txBody>
                  <a:tcPr/>
                </a:tc>
                <a:extLst>
                  <a:ext uri="{0D108BD9-81ED-4DB2-BD59-A6C34878D82A}">
                    <a16:rowId xmlns:a16="http://schemas.microsoft.com/office/drawing/2014/main" val="10007"/>
                  </a:ext>
                </a:extLst>
              </a:tr>
              <a:tr h="357463">
                <a:tc>
                  <a:txBody>
                    <a:bodyPr/>
                    <a:lstStyle/>
                    <a:p>
                      <a:pPr algn="ctr"/>
                      <a:r>
                        <a:rPr lang="en-US" dirty="0">
                          <a:solidFill>
                            <a:srgbClr val="0070C0"/>
                          </a:solidFill>
                        </a:rPr>
                        <a:t>1</a:t>
                      </a:r>
                    </a:p>
                  </a:txBody>
                  <a:tcPr/>
                </a:tc>
                <a:tc>
                  <a:txBody>
                    <a:bodyPr/>
                    <a:lstStyle/>
                    <a:p>
                      <a:pPr algn="ctr"/>
                      <a:r>
                        <a:rPr lang="en-US" dirty="0">
                          <a:solidFill>
                            <a:srgbClr val="FF0000"/>
                          </a:solidFill>
                        </a:rPr>
                        <a:t>1</a:t>
                      </a:r>
                    </a:p>
                  </a:txBody>
                  <a:tcPr/>
                </a:tc>
                <a:tc>
                  <a:txBody>
                    <a:bodyPr/>
                    <a:lstStyle/>
                    <a:p>
                      <a:pPr algn="ctr"/>
                      <a:r>
                        <a:rPr lang="en-US" dirty="0"/>
                        <a:t>0</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0070C0"/>
                          </a:solidFill>
                        </a:rPr>
                        <a:t>o</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1</a:t>
                      </a:r>
                    </a:p>
                  </a:txBody>
                  <a:tcPr/>
                </a:tc>
                <a:extLst>
                  <a:ext uri="{0D108BD9-81ED-4DB2-BD59-A6C34878D82A}">
                    <a16:rowId xmlns:a16="http://schemas.microsoft.com/office/drawing/2014/main" val="10008"/>
                  </a:ext>
                </a:extLst>
              </a:tr>
              <a:tr h="357463">
                <a:tc>
                  <a:txBody>
                    <a:bodyPr/>
                    <a:lstStyle/>
                    <a:p>
                      <a:pPr algn="ctr"/>
                      <a:r>
                        <a:rPr lang="en-US" dirty="0">
                          <a:solidFill>
                            <a:srgbClr val="0070C0"/>
                          </a:solidFill>
                        </a:rPr>
                        <a:t>1</a:t>
                      </a:r>
                    </a:p>
                  </a:txBody>
                  <a:tcPr/>
                </a:tc>
                <a:tc>
                  <a:txBody>
                    <a:bodyPr/>
                    <a:lstStyle/>
                    <a:p>
                      <a:pPr algn="ctr"/>
                      <a:r>
                        <a:rPr lang="en-US" dirty="0">
                          <a:solidFill>
                            <a:srgbClr val="FF0000"/>
                          </a:solidFill>
                        </a:rPr>
                        <a:t>1</a:t>
                      </a:r>
                    </a:p>
                  </a:txBody>
                  <a:tcPr/>
                </a:tc>
                <a:tc>
                  <a:txBody>
                    <a:bodyPr/>
                    <a:lstStyle/>
                    <a:p>
                      <a:pPr algn="ctr"/>
                      <a:r>
                        <a:rPr lang="en-US" dirty="0"/>
                        <a:t>1</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612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3">
            <a:extLst>
              <a:ext uri="{FF2B5EF4-FFF2-40B4-BE49-F238E27FC236}">
                <a16:creationId xmlns:a16="http://schemas.microsoft.com/office/drawing/2014/main" id="{272AA02F-529E-427E-A6F5-70EA760272E3}"/>
              </a:ext>
            </a:extLst>
          </p:cNvPr>
          <p:cNvGraphicFramePr>
            <a:graphicFrameLocks noGrp="1"/>
          </p:cNvGraphicFramePr>
          <p:nvPr>
            <p:ph idx="1"/>
            <p:extLst>
              <p:ext uri="{D42A27DB-BD31-4B8C-83A1-F6EECF244321}">
                <p14:modId xmlns:p14="http://schemas.microsoft.com/office/powerpoint/2010/main" val="233423369"/>
              </p:ext>
            </p:extLst>
          </p:nvPr>
        </p:nvGraphicFramePr>
        <p:xfrm>
          <a:off x="381000" y="457200"/>
          <a:ext cx="7581644" cy="3886200"/>
        </p:xfrm>
        <a:graphic>
          <a:graphicData uri="http://schemas.openxmlformats.org/drawingml/2006/table">
            <a:tbl>
              <a:tblPr firstRow="1" bandRow="1">
                <a:tableStyleId>{073A0DAA-6AF3-43AB-8588-CEC1D06C72B9}</a:tableStyleId>
              </a:tblPr>
              <a:tblGrid>
                <a:gridCol w="822958">
                  <a:extLst>
                    <a:ext uri="{9D8B030D-6E8A-4147-A177-3AD203B41FA5}">
                      <a16:colId xmlns:a16="http://schemas.microsoft.com/office/drawing/2014/main" val="20000"/>
                    </a:ext>
                  </a:extLst>
                </a:gridCol>
                <a:gridCol w="822958">
                  <a:extLst>
                    <a:ext uri="{9D8B030D-6E8A-4147-A177-3AD203B41FA5}">
                      <a16:colId xmlns:a16="http://schemas.microsoft.com/office/drawing/2014/main" val="20001"/>
                    </a:ext>
                  </a:extLst>
                </a:gridCol>
                <a:gridCol w="822958">
                  <a:extLst>
                    <a:ext uri="{9D8B030D-6E8A-4147-A177-3AD203B41FA5}">
                      <a16:colId xmlns:a16="http://schemas.microsoft.com/office/drawing/2014/main" val="20002"/>
                    </a:ext>
                  </a:extLst>
                </a:gridCol>
                <a:gridCol w="822958">
                  <a:extLst>
                    <a:ext uri="{9D8B030D-6E8A-4147-A177-3AD203B41FA5}">
                      <a16:colId xmlns:a16="http://schemas.microsoft.com/office/drawing/2014/main" val="20003"/>
                    </a:ext>
                  </a:extLst>
                </a:gridCol>
                <a:gridCol w="822958">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567949">
                  <a:extLst>
                    <a:ext uri="{9D8B030D-6E8A-4147-A177-3AD203B41FA5}">
                      <a16:colId xmlns:a16="http://schemas.microsoft.com/office/drawing/2014/main" val="20006"/>
                    </a:ext>
                  </a:extLst>
                </a:gridCol>
                <a:gridCol w="508786">
                  <a:extLst>
                    <a:ext uri="{9D8B030D-6E8A-4147-A177-3AD203B41FA5}">
                      <a16:colId xmlns:a16="http://schemas.microsoft.com/office/drawing/2014/main" val="384703155"/>
                    </a:ext>
                  </a:extLst>
                </a:gridCol>
                <a:gridCol w="610546">
                  <a:extLst>
                    <a:ext uri="{9D8B030D-6E8A-4147-A177-3AD203B41FA5}">
                      <a16:colId xmlns:a16="http://schemas.microsoft.com/office/drawing/2014/main" val="20007"/>
                    </a:ext>
                  </a:extLst>
                </a:gridCol>
                <a:gridCol w="636573">
                  <a:extLst>
                    <a:ext uri="{9D8B030D-6E8A-4147-A177-3AD203B41FA5}">
                      <a16:colId xmlns:a16="http://schemas.microsoft.com/office/drawing/2014/main" val="4031601470"/>
                    </a:ext>
                  </a:extLst>
                </a:gridCol>
              </a:tblGrid>
              <a:tr h="370840">
                <a:tc gridSpan="3">
                  <a:txBody>
                    <a:bodyPr/>
                    <a:lstStyle/>
                    <a:p>
                      <a:pPr algn="ctr"/>
                      <a:r>
                        <a:rPr lang="en-US" dirty="0"/>
                        <a:t>Present State</a:t>
                      </a:r>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a:t>Next State</a:t>
                      </a:r>
                    </a:p>
                  </a:txBody>
                  <a:tcPr/>
                </a:tc>
                <a:tc hMerge="1">
                  <a:txBody>
                    <a:bodyPr/>
                    <a:lstStyle/>
                    <a:p>
                      <a:endParaRPr lang="en-US" dirty="0"/>
                    </a:p>
                  </a:txBody>
                  <a:tcPr/>
                </a:tc>
                <a:tc rowSpan="2">
                  <a:txBody>
                    <a:bodyPr/>
                    <a:lstStyle/>
                    <a:p>
                      <a:pPr algn="ctr"/>
                      <a:r>
                        <a:rPr lang="en-US" dirty="0"/>
                        <a:t>Output</a:t>
                      </a:r>
                    </a:p>
                    <a:p>
                      <a:pPr algn="ctr"/>
                      <a:r>
                        <a:rPr lang="en-US" dirty="0"/>
                        <a:t>(y)</a:t>
                      </a:r>
                    </a:p>
                  </a:txBody>
                  <a:tcPr/>
                </a:tc>
                <a:tc gridSpan="4">
                  <a:txBody>
                    <a:bodyPr/>
                    <a:lstStyle/>
                    <a:p>
                      <a:pPr algn="ctr"/>
                      <a:r>
                        <a:rPr lang="en-US" dirty="0"/>
                        <a:t>Using SR f/f</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0"/>
                  </a:ext>
                </a:extLst>
              </a:tr>
              <a:tr h="391160">
                <a:tc>
                  <a:txBody>
                    <a:bodyPr/>
                    <a:lstStyle/>
                    <a:p>
                      <a:pPr algn="ctr"/>
                      <a:r>
                        <a:rPr lang="en-US" dirty="0"/>
                        <a:t>Q</a:t>
                      </a:r>
                      <a:r>
                        <a:rPr lang="en-US" baseline="-25000" dirty="0"/>
                        <a:t>a</a:t>
                      </a:r>
                    </a:p>
                  </a:txBody>
                  <a:tcPr/>
                </a:tc>
                <a:tc>
                  <a:txBody>
                    <a:bodyPr/>
                    <a:lstStyle/>
                    <a:p>
                      <a:pPr algn="ctr"/>
                      <a:r>
                        <a:rPr lang="en-US" dirty="0"/>
                        <a:t>Q</a:t>
                      </a:r>
                      <a:r>
                        <a:rPr lang="en-US" baseline="-25000" dirty="0"/>
                        <a:t>b</a:t>
                      </a:r>
                    </a:p>
                  </a:txBody>
                  <a:tcPr/>
                </a:tc>
                <a:tc>
                  <a:txBody>
                    <a:bodyPr/>
                    <a:lstStyle/>
                    <a:p>
                      <a:pPr algn="ctr"/>
                      <a:r>
                        <a:rPr lang="en-US" dirty="0"/>
                        <a:t>x</a:t>
                      </a:r>
                    </a:p>
                  </a:txBody>
                  <a:tcPr/>
                </a:tc>
                <a:tc>
                  <a:txBody>
                    <a:bodyPr/>
                    <a:lstStyle/>
                    <a:p>
                      <a:pPr algn="ctr"/>
                      <a:r>
                        <a:rPr lang="en-US" dirty="0"/>
                        <a:t>Q</a:t>
                      </a:r>
                      <a:r>
                        <a:rPr lang="en-US" baseline="-25000" dirty="0"/>
                        <a:t>a</a:t>
                      </a:r>
                      <a:r>
                        <a:rPr lang="en-US" baseline="30000" dirty="0"/>
                        <a:t>+</a:t>
                      </a:r>
                    </a:p>
                  </a:txBody>
                  <a:tcPr/>
                </a:tc>
                <a:tc>
                  <a:txBody>
                    <a:bodyPr/>
                    <a:lstStyle/>
                    <a:p>
                      <a:pPr algn="ctr"/>
                      <a:r>
                        <a:rPr lang="en-US" dirty="0"/>
                        <a:t>Q</a:t>
                      </a:r>
                      <a:r>
                        <a:rPr lang="en-US" baseline="-25000" dirty="0"/>
                        <a:t>b</a:t>
                      </a:r>
                      <a:r>
                        <a:rPr lang="en-US" baseline="30000" dirty="0"/>
                        <a:t>+</a:t>
                      </a:r>
                    </a:p>
                  </a:txBody>
                  <a:tcPr/>
                </a:tc>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a</a:t>
                      </a:r>
                    </a:p>
                    <a:p>
                      <a:pPr algn="ctr"/>
                      <a:endParaRPr lang="en-US" baseline="-25000" dirty="0"/>
                    </a:p>
                  </a:txBody>
                  <a:tcPr/>
                </a:tc>
                <a:tc>
                  <a:txBody>
                    <a:bodyPr/>
                    <a:lstStyle/>
                    <a:p>
                      <a:pPr algn="ctr"/>
                      <a:r>
                        <a:rPr lang="en-US" dirty="0"/>
                        <a:t>R</a:t>
                      </a:r>
                      <a:r>
                        <a:rPr lang="en-US" baseline="-25000" dirty="0"/>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b</a:t>
                      </a:r>
                    </a:p>
                    <a:p>
                      <a:pPr algn="ctr"/>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b</a:t>
                      </a:r>
                    </a:p>
                    <a:p>
                      <a:pPr algn="ctr"/>
                      <a:endParaRPr lang="en-US" baseline="-25000" dirty="0"/>
                    </a:p>
                  </a:txBody>
                  <a:tcPr/>
                </a:tc>
                <a:extLst>
                  <a:ext uri="{0D108BD9-81ED-4DB2-BD59-A6C34878D82A}">
                    <a16:rowId xmlns:a16="http://schemas.microsoft.com/office/drawing/2014/main" val="10001"/>
                  </a:ext>
                </a:extLst>
              </a:tr>
              <a:tr h="370840">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t>0</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o</a:t>
                      </a:r>
                    </a:p>
                  </a:txBody>
                  <a:tcPr/>
                </a:tc>
                <a:tc>
                  <a:txBody>
                    <a:bodyPr/>
                    <a:lstStyle/>
                    <a:p>
                      <a:pPr algn="ctr"/>
                      <a:r>
                        <a:rPr lang="en-US" dirty="0">
                          <a:solidFill>
                            <a:srgbClr val="0070C0"/>
                          </a:solidFill>
                        </a:rPr>
                        <a:t>x</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x</a:t>
                      </a:r>
                    </a:p>
                  </a:txBody>
                  <a:tcPr/>
                </a:tc>
                <a:extLst>
                  <a:ext uri="{0D108BD9-81ED-4DB2-BD59-A6C34878D82A}">
                    <a16:rowId xmlns:a16="http://schemas.microsoft.com/office/drawing/2014/main" val="10002"/>
                  </a:ext>
                </a:extLst>
              </a:tr>
              <a:tr h="370840">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t>1</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3"/>
                  </a:ext>
                </a:extLst>
              </a:tr>
              <a:tr h="370840">
                <a:tc>
                  <a:txBody>
                    <a:bodyPr/>
                    <a:lstStyle/>
                    <a:p>
                      <a:pPr algn="ctr"/>
                      <a:r>
                        <a:rPr lang="en-US" dirty="0">
                          <a:solidFill>
                            <a:srgbClr val="0070C0"/>
                          </a:solidFill>
                        </a:rPr>
                        <a:t>0</a:t>
                      </a:r>
                    </a:p>
                  </a:txBody>
                  <a:tcPr/>
                </a:tc>
                <a:tc>
                  <a:txBody>
                    <a:bodyPr/>
                    <a:lstStyle/>
                    <a:p>
                      <a:pPr algn="ctr"/>
                      <a:r>
                        <a:rPr lang="en-US" dirty="0">
                          <a:solidFill>
                            <a:srgbClr val="FF0000"/>
                          </a:solidFill>
                        </a:rPr>
                        <a:t>1</a:t>
                      </a:r>
                    </a:p>
                  </a:txBody>
                  <a:tcPr/>
                </a:tc>
                <a:tc>
                  <a:txBody>
                    <a:bodyPr/>
                    <a:lstStyle/>
                    <a:p>
                      <a:pPr algn="ctr"/>
                      <a:r>
                        <a:rPr lang="en-US" dirty="0"/>
                        <a:t>0</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1</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4"/>
                  </a:ext>
                </a:extLst>
              </a:tr>
              <a:tr h="370840">
                <a:tc>
                  <a:txBody>
                    <a:bodyPr/>
                    <a:lstStyle/>
                    <a:p>
                      <a:pPr algn="ctr"/>
                      <a:r>
                        <a:rPr lang="en-US" dirty="0">
                          <a:solidFill>
                            <a:srgbClr val="0070C0"/>
                          </a:solidFill>
                        </a:rPr>
                        <a:t>0</a:t>
                      </a:r>
                    </a:p>
                  </a:txBody>
                  <a:tcPr/>
                </a:tc>
                <a:tc>
                  <a:txBody>
                    <a:bodyPr/>
                    <a:lstStyle/>
                    <a:p>
                      <a:pPr algn="ctr"/>
                      <a:r>
                        <a:rPr lang="en-US" dirty="0">
                          <a:solidFill>
                            <a:srgbClr val="FF0000"/>
                          </a:solidFill>
                        </a:rPr>
                        <a:t>1</a:t>
                      </a:r>
                    </a:p>
                  </a:txBody>
                  <a:tcPr/>
                </a:tc>
                <a:tc>
                  <a:txBody>
                    <a:bodyPr/>
                    <a:lstStyle/>
                    <a:p>
                      <a:pPr algn="ctr"/>
                      <a:r>
                        <a:rPr lang="en-US" dirty="0"/>
                        <a:t>1</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5"/>
                  </a:ext>
                </a:extLst>
              </a:tr>
              <a:tr h="370840">
                <a:tc>
                  <a:txBody>
                    <a:bodyPr/>
                    <a:lstStyle/>
                    <a:p>
                      <a:pPr algn="ctr"/>
                      <a:r>
                        <a:rPr lang="en-US" dirty="0">
                          <a:solidFill>
                            <a:srgbClr val="0070C0"/>
                          </a:solidFill>
                        </a:rPr>
                        <a:t>1</a:t>
                      </a:r>
                    </a:p>
                  </a:txBody>
                  <a:tcPr/>
                </a:tc>
                <a:tc>
                  <a:txBody>
                    <a:bodyPr/>
                    <a:lstStyle/>
                    <a:p>
                      <a:pPr algn="ctr"/>
                      <a:r>
                        <a:rPr lang="en-US" dirty="0">
                          <a:solidFill>
                            <a:srgbClr val="FF0000"/>
                          </a:solidFill>
                        </a:rPr>
                        <a:t>0</a:t>
                      </a:r>
                    </a:p>
                  </a:txBody>
                  <a:tcPr/>
                </a:tc>
                <a:tc>
                  <a:txBody>
                    <a:bodyPr/>
                    <a:lstStyle/>
                    <a:p>
                      <a:pPr algn="ctr"/>
                      <a:r>
                        <a:rPr lang="en-US" dirty="0"/>
                        <a:t>0</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x</a:t>
                      </a:r>
                    </a:p>
                  </a:txBody>
                  <a:tcPr/>
                </a:tc>
                <a:extLst>
                  <a:ext uri="{0D108BD9-81ED-4DB2-BD59-A6C34878D82A}">
                    <a16:rowId xmlns:a16="http://schemas.microsoft.com/office/drawing/2014/main" val="10006"/>
                  </a:ext>
                </a:extLst>
              </a:tr>
              <a:tr h="370840">
                <a:tc>
                  <a:txBody>
                    <a:bodyPr/>
                    <a:lstStyle/>
                    <a:p>
                      <a:pPr algn="ctr"/>
                      <a:r>
                        <a:rPr lang="en-US" dirty="0">
                          <a:solidFill>
                            <a:srgbClr val="0070C0"/>
                          </a:solidFill>
                        </a:rPr>
                        <a:t>1</a:t>
                      </a:r>
                    </a:p>
                  </a:txBody>
                  <a:tcPr/>
                </a:tc>
                <a:tc>
                  <a:txBody>
                    <a:bodyPr/>
                    <a:lstStyle/>
                    <a:p>
                      <a:pPr algn="ctr"/>
                      <a:r>
                        <a:rPr lang="en-US" dirty="0">
                          <a:solidFill>
                            <a:srgbClr val="FF0000"/>
                          </a:solidFill>
                        </a:rPr>
                        <a:t>0</a:t>
                      </a:r>
                    </a:p>
                  </a:txBody>
                  <a:tcPr/>
                </a:tc>
                <a:tc>
                  <a:txBody>
                    <a:bodyPr/>
                    <a:lstStyle/>
                    <a:p>
                      <a:pPr algn="ctr"/>
                      <a:r>
                        <a:rPr lang="en-US" dirty="0"/>
                        <a:t>1</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1</a:t>
                      </a:r>
                    </a:p>
                  </a:txBody>
                  <a:tcPr/>
                </a:tc>
                <a:tc>
                  <a:txBody>
                    <a:bodyPr/>
                    <a:lstStyle/>
                    <a:p>
                      <a:pPr algn="ctr"/>
                      <a:r>
                        <a:rPr lang="en-US" dirty="0">
                          <a:solidFill>
                            <a:srgbClr val="0070C0"/>
                          </a:solidFill>
                        </a:rPr>
                        <a:t>0</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o</a:t>
                      </a:r>
                    </a:p>
                  </a:txBody>
                  <a:tcPr/>
                </a:tc>
                <a:tc>
                  <a:txBody>
                    <a:bodyPr/>
                    <a:lstStyle/>
                    <a:p>
                      <a:pPr algn="ctr"/>
                      <a:r>
                        <a:rPr lang="en-US" dirty="0">
                          <a:solidFill>
                            <a:srgbClr val="FF0000"/>
                          </a:solidFill>
                        </a:rPr>
                        <a:t>x</a:t>
                      </a:r>
                    </a:p>
                  </a:txBody>
                  <a:tcPr/>
                </a:tc>
                <a:extLst>
                  <a:ext uri="{0D108BD9-81ED-4DB2-BD59-A6C34878D82A}">
                    <a16:rowId xmlns:a16="http://schemas.microsoft.com/office/drawing/2014/main" val="10007"/>
                  </a:ext>
                </a:extLst>
              </a:tr>
              <a:tr h="370840">
                <a:tc>
                  <a:txBody>
                    <a:bodyPr/>
                    <a:lstStyle/>
                    <a:p>
                      <a:pPr algn="ctr"/>
                      <a:r>
                        <a:rPr lang="en-US" dirty="0">
                          <a:solidFill>
                            <a:srgbClr val="0070C0"/>
                          </a:solidFill>
                        </a:rPr>
                        <a:t>1</a:t>
                      </a:r>
                    </a:p>
                  </a:txBody>
                  <a:tcPr/>
                </a:tc>
                <a:tc>
                  <a:txBody>
                    <a:bodyPr/>
                    <a:lstStyle/>
                    <a:p>
                      <a:pPr algn="ctr"/>
                      <a:r>
                        <a:rPr lang="en-US" dirty="0">
                          <a:solidFill>
                            <a:srgbClr val="FF0000"/>
                          </a:solidFill>
                        </a:rPr>
                        <a:t>1</a:t>
                      </a:r>
                    </a:p>
                  </a:txBody>
                  <a:tcPr/>
                </a:tc>
                <a:tc>
                  <a:txBody>
                    <a:bodyPr/>
                    <a:lstStyle/>
                    <a:p>
                      <a:pPr algn="ctr"/>
                      <a:r>
                        <a:rPr lang="en-US" dirty="0"/>
                        <a:t>0</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0</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0070C0"/>
                          </a:solidFill>
                        </a:rPr>
                        <a:t>o</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1</a:t>
                      </a:r>
                    </a:p>
                  </a:txBody>
                  <a:tcPr/>
                </a:tc>
                <a:extLst>
                  <a:ext uri="{0D108BD9-81ED-4DB2-BD59-A6C34878D82A}">
                    <a16:rowId xmlns:a16="http://schemas.microsoft.com/office/drawing/2014/main" val="10008"/>
                  </a:ext>
                </a:extLst>
              </a:tr>
              <a:tr h="370840">
                <a:tc>
                  <a:txBody>
                    <a:bodyPr/>
                    <a:lstStyle/>
                    <a:p>
                      <a:pPr algn="ctr"/>
                      <a:r>
                        <a:rPr lang="en-US" dirty="0">
                          <a:solidFill>
                            <a:srgbClr val="0070C0"/>
                          </a:solidFill>
                        </a:rPr>
                        <a:t>1</a:t>
                      </a:r>
                    </a:p>
                  </a:txBody>
                  <a:tcPr/>
                </a:tc>
                <a:tc>
                  <a:txBody>
                    <a:bodyPr/>
                    <a:lstStyle/>
                    <a:p>
                      <a:pPr algn="ctr"/>
                      <a:r>
                        <a:rPr lang="en-US" dirty="0">
                          <a:solidFill>
                            <a:srgbClr val="FF0000"/>
                          </a:solidFill>
                        </a:rPr>
                        <a:t>1</a:t>
                      </a:r>
                    </a:p>
                  </a:txBody>
                  <a:tcPr/>
                </a:tc>
                <a:tc>
                  <a:txBody>
                    <a:bodyPr/>
                    <a:lstStyle/>
                    <a:p>
                      <a:pPr algn="ctr"/>
                      <a:r>
                        <a:rPr lang="en-US" dirty="0"/>
                        <a:t>1</a:t>
                      </a:r>
                    </a:p>
                  </a:txBody>
                  <a:tcPr/>
                </a:tc>
                <a:tc>
                  <a:txBody>
                    <a:bodyPr/>
                    <a:lstStyle/>
                    <a:p>
                      <a:pPr algn="ctr"/>
                      <a:r>
                        <a:rPr lang="en-US" dirty="0">
                          <a:solidFill>
                            <a:srgbClr val="0070C0"/>
                          </a:solidFill>
                        </a:rPr>
                        <a:t>1</a:t>
                      </a:r>
                    </a:p>
                  </a:txBody>
                  <a:tcPr/>
                </a:tc>
                <a:tc>
                  <a:txBody>
                    <a:bodyPr/>
                    <a:lstStyle/>
                    <a:p>
                      <a:pPr algn="ctr"/>
                      <a:r>
                        <a:rPr lang="en-US" dirty="0">
                          <a:solidFill>
                            <a:srgbClr val="FF0000"/>
                          </a:solidFill>
                        </a:rPr>
                        <a:t>1</a:t>
                      </a:r>
                    </a:p>
                  </a:txBody>
                  <a:tcPr/>
                </a:tc>
                <a:tc>
                  <a:txBody>
                    <a:bodyPr/>
                    <a:lstStyle/>
                    <a:p>
                      <a:pPr algn="ctr"/>
                      <a:r>
                        <a:rPr lang="en-US" dirty="0">
                          <a:solidFill>
                            <a:schemeClr val="tx1"/>
                          </a:solidFill>
                        </a:rPr>
                        <a:t>0</a:t>
                      </a:r>
                    </a:p>
                  </a:txBody>
                  <a:tcPr/>
                </a:tc>
                <a:tc>
                  <a:txBody>
                    <a:bodyPr/>
                    <a:lstStyle/>
                    <a:p>
                      <a:pPr algn="ctr"/>
                      <a:r>
                        <a:rPr lang="en-US" dirty="0">
                          <a:solidFill>
                            <a:srgbClr val="0070C0"/>
                          </a:solidFill>
                        </a:rPr>
                        <a:t>x</a:t>
                      </a:r>
                    </a:p>
                  </a:txBody>
                  <a:tcPr/>
                </a:tc>
                <a:tc>
                  <a:txBody>
                    <a:bodyPr/>
                    <a:lstStyle/>
                    <a:p>
                      <a:pPr algn="ctr"/>
                      <a:r>
                        <a:rPr lang="en-US" dirty="0">
                          <a:solidFill>
                            <a:srgbClr val="0070C0"/>
                          </a:solidFill>
                        </a:rPr>
                        <a:t>0</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9"/>
                  </a:ext>
                </a:extLst>
              </a:tr>
            </a:tbl>
          </a:graphicData>
        </a:graphic>
      </p:graphicFrame>
      <p:sp>
        <p:nvSpPr>
          <p:cNvPr id="2" name="TextBox 1">
            <a:extLst>
              <a:ext uri="{FF2B5EF4-FFF2-40B4-BE49-F238E27FC236}">
                <a16:creationId xmlns:a16="http://schemas.microsoft.com/office/drawing/2014/main" id="{68FFD605-AA09-4822-A722-45BB50E58D59}"/>
              </a:ext>
            </a:extLst>
          </p:cNvPr>
          <p:cNvSpPr txBox="1"/>
          <p:nvPr/>
        </p:nvSpPr>
        <p:spPr>
          <a:xfrm>
            <a:off x="615690" y="4773248"/>
            <a:ext cx="6363883"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a:cs typeface="Arial"/>
              </a:rPr>
              <a:t>S</a:t>
            </a:r>
            <a:r>
              <a:rPr lang="en-US" sz="2400" baseline="-25000" dirty="0">
                <a:latin typeface="Arial"/>
                <a:cs typeface="Arial"/>
              </a:rPr>
              <a:t>a</a:t>
            </a:r>
            <a:r>
              <a:rPr lang="en-US" sz="2400" dirty="0">
                <a:latin typeface="Arial"/>
                <a:cs typeface="Arial"/>
              </a:rPr>
              <a:t>(Q</a:t>
            </a:r>
            <a:r>
              <a:rPr lang="en-US" sz="2400" baseline="-25000" dirty="0">
                <a:latin typeface="Arial"/>
                <a:cs typeface="Arial"/>
              </a:rPr>
              <a:t>a</a:t>
            </a:r>
            <a:r>
              <a:rPr lang="en-US" sz="2400" dirty="0">
                <a:latin typeface="Arial"/>
                <a:cs typeface="Arial"/>
              </a:rPr>
              <a:t>,Q</a:t>
            </a:r>
            <a:r>
              <a:rPr lang="en-US" sz="2400" baseline="-25000" dirty="0">
                <a:latin typeface="Arial"/>
                <a:cs typeface="Arial"/>
              </a:rPr>
              <a:t>b</a:t>
            </a:r>
            <a:r>
              <a:rPr lang="en-US" sz="2400" dirty="0">
                <a:latin typeface="Arial"/>
                <a:cs typeface="Arial"/>
              </a:rPr>
              <a:t>,x) = Σ (2) &amp; d(</a:t>
            </a:r>
            <a:r>
              <a:rPr lang="en-US" sz="2400" dirty="0" err="1">
                <a:latin typeface="Arial"/>
                <a:cs typeface="Arial"/>
              </a:rPr>
              <a:t>Q</a:t>
            </a:r>
            <a:r>
              <a:rPr lang="en-US" sz="2400" baseline="-25000" dirty="0" err="1">
                <a:latin typeface="Arial"/>
                <a:cs typeface="Arial"/>
              </a:rPr>
              <a:t>a</a:t>
            </a:r>
            <a:r>
              <a:rPr lang="en-US" sz="2400" dirty="0" err="1">
                <a:latin typeface="Arial"/>
                <a:cs typeface="Arial"/>
              </a:rPr>
              <a:t>,Q</a:t>
            </a:r>
            <a:r>
              <a:rPr lang="en-US" sz="2400" baseline="-25000" dirty="0" err="1">
                <a:latin typeface="Arial"/>
                <a:cs typeface="Arial"/>
              </a:rPr>
              <a:t>b</a:t>
            </a:r>
            <a:r>
              <a:rPr lang="en-US" sz="2400" dirty="0" err="1">
                <a:latin typeface="Arial"/>
                <a:cs typeface="Arial"/>
              </a:rPr>
              <a:t>,x</a:t>
            </a:r>
            <a:r>
              <a:rPr lang="en-US" sz="2400" dirty="0">
                <a:latin typeface="Arial"/>
                <a:cs typeface="Arial"/>
              </a:rPr>
              <a:t>) = Σ (4,6,7)</a:t>
            </a:r>
          </a:p>
          <a:p>
            <a:r>
              <a:rPr lang="en-US" sz="2400" dirty="0">
                <a:latin typeface="Arial"/>
                <a:cs typeface="Arial"/>
              </a:rPr>
              <a:t>R</a:t>
            </a:r>
            <a:r>
              <a:rPr lang="en-US" sz="2400" baseline="-25000" dirty="0">
                <a:latin typeface="Arial"/>
                <a:cs typeface="Arial"/>
              </a:rPr>
              <a:t>a</a:t>
            </a:r>
            <a:r>
              <a:rPr lang="en-US" sz="2400" dirty="0">
                <a:latin typeface="Arial"/>
                <a:cs typeface="Arial"/>
              </a:rPr>
              <a:t>(</a:t>
            </a:r>
            <a:r>
              <a:rPr lang="en-US" sz="2400" dirty="0" err="1">
                <a:latin typeface="Arial"/>
                <a:cs typeface="Arial"/>
              </a:rPr>
              <a:t>Q</a:t>
            </a:r>
            <a:r>
              <a:rPr lang="en-US" sz="2400" baseline="-25000" dirty="0" err="1">
                <a:latin typeface="Arial"/>
                <a:cs typeface="Arial"/>
              </a:rPr>
              <a:t>a</a:t>
            </a:r>
            <a:r>
              <a:rPr lang="en-US" sz="2400" dirty="0" err="1">
                <a:latin typeface="Arial"/>
                <a:cs typeface="Arial"/>
              </a:rPr>
              <a:t>,Q</a:t>
            </a:r>
            <a:r>
              <a:rPr lang="en-US" sz="2400" baseline="-25000" dirty="0" err="1">
                <a:latin typeface="Arial"/>
                <a:cs typeface="Arial"/>
              </a:rPr>
              <a:t>b</a:t>
            </a:r>
            <a:r>
              <a:rPr lang="en-US" sz="2400" dirty="0" err="1">
                <a:latin typeface="Arial"/>
                <a:cs typeface="Arial"/>
              </a:rPr>
              <a:t>,x</a:t>
            </a:r>
            <a:r>
              <a:rPr lang="en-US" sz="2400" dirty="0">
                <a:latin typeface="Arial"/>
                <a:cs typeface="Arial"/>
              </a:rPr>
              <a:t>) = Σ (5) &amp; d(</a:t>
            </a:r>
            <a:r>
              <a:rPr lang="en-US" sz="2400" dirty="0" err="1">
                <a:latin typeface="Arial"/>
                <a:cs typeface="Arial"/>
              </a:rPr>
              <a:t>Q</a:t>
            </a:r>
            <a:r>
              <a:rPr lang="en-US" sz="2400" baseline="-25000" dirty="0" err="1">
                <a:latin typeface="Arial"/>
                <a:cs typeface="Arial"/>
              </a:rPr>
              <a:t>a</a:t>
            </a:r>
            <a:r>
              <a:rPr lang="en-US" sz="2400" dirty="0" err="1">
                <a:latin typeface="Arial"/>
                <a:cs typeface="Arial"/>
              </a:rPr>
              <a:t>,Q</a:t>
            </a:r>
            <a:r>
              <a:rPr lang="en-US" sz="2400" baseline="-25000" dirty="0" err="1">
                <a:latin typeface="Arial"/>
                <a:cs typeface="Arial"/>
              </a:rPr>
              <a:t>b</a:t>
            </a:r>
            <a:r>
              <a:rPr lang="en-US" sz="2400" dirty="0" err="1">
                <a:latin typeface="Arial"/>
                <a:cs typeface="Arial"/>
              </a:rPr>
              <a:t>,x</a:t>
            </a:r>
            <a:r>
              <a:rPr lang="en-US" sz="2400" dirty="0">
                <a:latin typeface="Arial"/>
                <a:cs typeface="Arial"/>
              </a:rPr>
              <a:t>) = Σ (0,1,3)</a:t>
            </a:r>
          </a:p>
          <a:p>
            <a:r>
              <a:rPr lang="en-US" sz="2400" dirty="0">
                <a:latin typeface="Arial"/>
                <a:cs typeface="Arial"/>
              </a:rPr>
              <a:t>S</a:t>
            </a:r>
            <a:r>
              <a:rPr lang="en-US" sz="2400" baseline="-25000" dirty="0">
                <a:latin typeface="Arial"/>
                <a:cs typeface="Arial"/>
              </a:rPr>
              <a:t>b</a:t>
            </a:r>
            <a:r>
              <a:rPr lang="en-US" sz="2400" dirty="0">
                <a:latin typeface="Arial"/>
                <a:cs typeface="Arial"/>
              </a:rPr>
              <a:t>(</a:t>
            </a:r>
            <a:r>
              <a:rPr lang="en-US" sz="2400" err="1">
                <a:latin typeface="Arial"/>
                <a:cs typeface="Arial"/>
              </a:rPr>
              <a:t>Q</a:t>
            </a:r>
            <a:r>
              <a:rPr lang="en-US" sz="2400" baseline="-25000" err="1">
                <a:latin typeface="Arial"/>
                <a:cs typeface="Arial"/>
              </a:rPr>
              <a:t>a</a:t>
            </a:r>
            <a:r>
              <a:rPr lang="en-US" sz="2400" err="1">
                <a:latin typeface="Arial"/>
                <a:cs typeface="Arial"/>
              </a:rPr>
              <a:t>,Q</a:t>
            </a:r>
            <a:r>
              <a:rPr lang="en-US" sz="2400" baseline="-25000" err="1">
                <a:latin typeface="Arial"/>
                <a:cs typeface="Arial"/>
              </a:rPr>
              <a:t>b</a:t>
            </a:r>
            <a:r>
              <a:rPr lang="en-US" sz="2400" err="1">
                <a:latin typeface="Arial"/>
                <a:cs typeface="Arial"/>
              </a:rPr>
              <a:t>,x</a:t>
            </a:r>
            <a:r>
              <a:rPr lang="en-US" sz="2400" dirty="0">
                <a:latin typeface="Arial"/>
                <a:cs typeface="Arial"/>
              </a:rPr>
              <a:t>) = Σ (1) &amp; d(</a:t>
            </a:r>
            <a:r>
              <a:rPr lang="en-US" sz="2400" err="1">
                <a:latin typeface="Arial"/>
                <a:cs typeface="Arial"/>
              </a:rPr>
              <a:t>Q</a:t>
            </a:r>
            <a:r>
              <a:rPr lang="en-US" sz="2400" baseline="-25000" err="1">
                <a:latin typeface="Arial"/>
                <a:cs typeface="Arial"/>
              </a:rPr>
              <a:t>a</a:t>
            </a:r>
            <a:r>
              <a:rPr lang="en-US" sz="2400" err="1">
                <a:latin typeface="Arial"/>
                <a:cs typeface="Arial"/>
              </a:rPr>
              <a:t>,Q</a:t>
            </a:r>
            <a:r>
              <a:rPr lang="en-US" sz="2400" baseline="-25000" err="1">
                <a:latin typeface="Arial"/>
                <a:cs typeface="Arial"/>
              </a:rPr>
              <a:t>b</a:t>
            </a:r>
            <a:r>
              <a:rPr lang="en-US" sz="2400" err="1">
                <a:latin typeface="Arial"/>
                <a:cs typeface="Arial"/>
              </a:rPr>
              <a:t>,x</a:t>
            </a:r>
            <a:r>
              <a:rPr lang="en-US" sz="2400" dirty="0">
                <a:latin typeface="Arial"/>
                <a:cs typeface="Arial"/>
              </a:rPr>
              <a:t>) = Σ (2,3,7)</a:t>
            </a:r>
            <a:endParaRPr lang="en-US" sz="2400">
              <a:latin typeface="Arial"/>
              <a:cs typeface="Arial"/>
            </a:endParaRPr>
          </a:p>
          <a:p>
            <a:r>
              <a:rPr lang="en-US" sz="2400" dirty="0">
                <a:latin typeface="Arial"/>
                <a:cs typeface="Arial"/>
              </a:rPr>
              <a:t>R</a:t>
            </a:r>
            <a:r>
              <a:rPr lang="en-US" sz="2400" baseline="-25000" dirty="0">
                <a:latin typeface="Arial"/>
                <a:cs typeface="Arial"/>
              </a:rPr>
              <a:t>b</a:t>
            </a:r>
            <a:r>
              <a:rPr lang="en-US" sz="2400" dirty="0">
                <a:latin typeface="Arial"/>
                <a:cs typeface="Arial"/>
              </a:rPr>
              <a:t>(</a:t>
            </a:r>
            <a:r>
              <a:rPr lang="en-US" sz="2400" err="1">
                <a:latin typeface="Arial"/>
                <a:cs typeface="Arial"/>
              </a:rPr>
              <a:t>Q</a:t>
            </a:r>
            <a:r>
              <a:rPr lang="en-US" sz="2400" baseline="-25000" err="1">
                <a:latin typeface="Arial"/>
                <a:cs typeface="Arial"/>
              </a:rPr>
              <a:t>a</a:t>
            </a:r>
            <a:r>
              <a:rPr lang="en-US" sz="2400" err="1">
                <a:latin typeface="Arial"/>
                <a:cs typeface="Arial"/>
              </a:rPr>
              <a:t>,Q</a:t>
            </a:r>
            <a:r>
              <a:rPr lang="en-US" sz="2400" baseline="-25000" err="1">
                <a:latin typeface="Arial"/>
                <a:cs typeface="Arial"/>
              </a:rPr>
              <a:t>b</a:t>
            </a:r>
            <a:r>
              <a:rPr lang="en-US" sz="2400" err="1">
                <a:latin typeface="Arial"/>
                <a:cs typeface="Arial"/>
              </a:rPr>
              <a:t>,x</a:t>
            </a:r>
            <a:r>
              <a:rPr lang="en-US" sz="2400" dirty="0">
                <a:latin typeface="Arial"/>
                <a:cs typeface="Arial"/>
              </a:rPr>
              <a:t>) = Σ (6) &amp; d(</a:t>
            </a:r>
            <a:r>
              <a:rPr lang="en-US" sz="2400" err="1">
                <a:latin typeface="Arial"/>
                <a:cs typeface="Arial"/>
              </a:rPr>
              <a:t>Q</a:t>
            </a:r>
            <a:r>
              <a:rPr lang="en-US" sz="2400" baseline="-25000" err="1">
                <a:latin typeface="Arial"/>
                <a:cs typeface="Arial"/>
              </a:rPr>
              <a:t>a</a:t>
            </a:r>
            <a:r>
              <a:rPr lang="en-US" sz="2400" err="1">
                <a:latin typeface="Arial"/>
                <a:cs typeface="Arial"/>
              </a:rPr>
              <a:t>,Q</a:t>
            </a:r>
            <a:r>
              <a:rPr lang="en-US" sz="2400" baseline="-25000" err="1">
                <a:latin typeface="Arial"/>
                <a:cs typeface="Arial"/>
              </a:rPr>
              <a:t>b</a:t>
            </a:r>
            <a:r>
              <a:rPr lang="en-US" sz="2400" err="1">
                <a:latin typeface="Arial"/>
                <a:cs typeface="Arial"/>
              </a:rPr>
              <a:t>,x</a:t>
            </a:r>
            <a:r>
              <a:rPr lang="en-US" sz="2400" dirty="0">
                <a:latin typeface="Arial"/>
                <a:cs typeface="Arial"/>
              </a:rPr>
              <a:t>) = Σ (0,4,5)</a:t>
            </a:r>
            <a:endParaRPr lang="en-US" sz="2400">
              <a:latin typeface="Arial"/>
              <a:cs typeface="Arial"/>
            </a:endParaRPr>
          </a:p>
          <a:p>
            <a:r>
              <a:rPr lang="en-US" sz="2400" dirty="0">
                <a:latin typeface="Arial"/>
                <a:cs typeface="Arial"/>
              </a:rPr>
              <a:t>y(</a:t>
            </a:r>
            <a:r>
              <a:rPr lang="en-US" sz="2400" err="1">
                <a:latin typeface="Arial"/>
                <a:cs typeface="Arial"/>
              </a:rPr>
              <a:t>Q</a:t>
            </a:r>
            <a:r>
              <a:rPr lang="en-US" sz="2400" baseline="-25000" err="1">
                <a:latin typeface="Arial"/>
                <a:cs typeface="Arial"/>
              </a:rPr>
              <a:t>a</a:t>
            </a:r>
            <a:r>
              <a:rPr lang="en-US" sz="2400" err="1">
                <a:latin typeface="Arial"/>
                <a:cs typeface="Arial"/>
              </a:rPr>
              <a:t>,Q</a:t>
            </a:r>
            <a:r>
              <a:rPr lang="en-US" sz="2400" baseline="-25000" err="1">
                <a:latin typeface="Arial"/>
                <a:cs typeface="Arial"/>
              </a:rPr>
              <a:t>b</a:t>
            </a:r>
            <a:r>
              <a:rPr lang="en-US" sz="2400" err="1">
                <a:latin typeface="Arial"/>
                <a:cs typeface="Arial"/>
              </a:rPr>
              <a:t>,x</a:t>
            </a:r>
            <a:r>
              <a:rPr lang="en-US" sz="2400" dirty="0">
                <a:latin typeface="Arial"/>
                <a:cs typeface="Arial"/>
              </a:rPr>
              <a:t>) = Σ (5) </a:t>
            </a:r>
            <a:endParaRPr lang="en-US" sz="2400">
              <a:cs typeface="Arial"/>
            </a:endParaRPr>
          </a:p>
          <a:p>
            <a:endParaRPr lang="en-US" dirty="0">
              <a:cs typeface="Arial"/>
            </a:endParaRPr>
          </a:p>
          <a:p>
            <a:endParaRPr lang="en-US" dirty="0">
              <a:cs typeface="Arial"/>
            </a:endParaRPr>
          </a:p>
          <a:p>
            <a:endParaRPr lang="en-US" dirty="0">
              <a:cs typeface="Arial"/>
            </a:endParaRPr>
          </a:p>
        </p:txBody>
      </p:sp>
    </p:spTree>
    <p:extLst>
      <p:ext uri="{BB962C8B-B14F-4D97-AF65-F5344CB8AC3E}">
        <p14:creationId xmlns:p14="http://schemas.microsoft.com/office/powerpoint/2010/main" val="2333240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graphical user interface&#10;&#10;Description automatically generated">
            <a:extLst>
              <a:ext uri="{FF2B5EF4-FFF2-40B4-BE49-F238E27FC236}">
                <a16:creationId xmlns:a16="http://schemas.microsoft.com/office/drawing/2014/main" id="{6AEA5F29-3DB9-4963-9413-3017168E7357}"/>
              </a:ext>
            </a:extLst>
          </p:cNvPr>
          <p:cNvPicPr>
            <a:picLocks noChangeAspect="1"/>
          </p:cNvPicPr>
          <p:nvPr/>
        </p:nvPicPr>
        <p:blipFill>
          <a:blip r:embed="rId2"/>
          <a:stretch>
            <a:fillRect/>
          </a:stretch>
        </p:blipFill>
        <p:spPr>
          <a:xfrm>
            <a:off x="133468" y="1175536"/>
            <a:ext cx="3964293" cy="2320318"/>
          </a:xfrm>
          <a:prstGeom prst="rect">
            <a:avLst/>
          </a:prstGeom>
        </p:spPr>
      </p:pic>
      <p:pic>
        <p:nvPicPr>
          <p:cNvPr id="6" name="Picture 6" descr="A picture containing calendar&#10;&#10;Description automatically generated">
            <a:extLst>
              <a:ext uri="{FF2B5EF4-FFF2-40B4-BE49-F238E27FC236}">
                <a16:creationId xmlns:a16="http://schemas.microsoft.com/office/drawing/2014/main" id="{4145C8C5-1E7F-452B-B663-3BC07B5B8F34}"/>
              </a:ext>
            </a:extLst>
          </p:cNvPr>
          <p:cNvPicPr>
            <a:picLocks noChangeAspect="1"/>
          </p:cNvPicPr>
          <p:nvPr/>
        </p:nvPicPr>
        <p:blipFill>
          <a:blip r:embed="rId3"/>
          <a:stretch>
            <a:fillRect/>
          </a:stretch>
        </p:blipFill>
        <p:spPr>
          <a:xfrm>
            <a:off x="4804860" y="1242728"/>
            <a:ext cx="3737113" cy="2200133"/>
          </a:xfrm>
          <a:prstGeom prst="rect">
            <a:avLst/>
          </a:prstGeom>
        </p:spPr>
      </p:pic>
      <p:sp>
        <p:nvSpPr>
          <p:cNvPr id="7" name="TextBox 6">
            <a:extLst>
              <a:ext uri="{FF2B5EF4-FFF2-40B4-BE49-F238E27FC236}">
                <a16:creationId xmlns:a16="http://schemas.microsoft.com/office/drawing/2014/main" id="{5C7C0FB5-9E0B-4DD1-BE19-428BBCB0DDAB}"/>
              </a:ext>
            </a:extLst>
          </p:cNvPr>
          <p:cNvSpPr txBox="1"/>
          <p:nvPr/>
        </p:nvSpPr>
        <p:spPr>
          <a:xfrm>
            <a:off x="133468" y="687220"/>
            <a:ext cx="4603237"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S</a:t>
            </a:r>
            <a:r>
              <a:rPr lang="en-US" sz="1600" b="1" baseline="-25000" dirty="0">
                <a:latin typeface="Arial"/>
                <a:cs typeface="Arial"/>
              </a:rPr>
              <a:t>a</a:t>
            </a:r>
            <a:r>
              <a:rPr lang="en-US" sz="1600" b="1" dirty="0">
                <a:latin typeface="Arial"/>
                <a:cs typeface="Arial"/>
              </a:rPr>
              <a:t>(</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(2) &amp; d(</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(4,6,7)</a:t>
            </a: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pPr algn="ctr"/>
            <a:r>
              <a:rPr lang="en-US" b="1" i="1" dirty="0">
                <a:latin typeface="Arial"/>
                <a:cs typeface="Arial"/>
              </a:rPr>
              <a:t>S</a:t>
            </a:r>
            <a:r>
              <a:rPr lang="en-US" b="1" i="1" baseline="-25000" dirty="0">
                <a:latin typeface="Arial"/>
                <a:cs typeface="Arial"/>
              </a:rPr>
              <a:t>a</a:t>
            </a:r>
            <a:r>
              <a:rPr lang="en-US" b="1" i="1" dirty="0">
                <a:latin typeface="Arial"/>
                <a:cs typeface="Arial"/>
              </a:rPr>
              <a:t> = </a:t>
            </a:r>
            <a:r>
              <a:rPr lang="en-US" b="1" i="1" dirty="0" err="1">
                <a:latin typeface="Arial"/>
                <a:cs typeface="Arial"/>
              </a:rPr>
              <a:t>Q</a:t>
            </a:r>
            <a:r>
              <a:rPr lang="en-US" b="1" i="1" baseline="-25000" dirty="0" err="1">
                <a:latin typeface="Arial"/>
                <a:cs typeface="Arial"/>
              </a:rPr>
              <a:t>b</a:t>
            </a:r>
            <a:r>
              <a:rPr lang="en-US" b="1" i="1" dirty="0" err="1">
                <a:latin typeface="Arial"/>
                <a:cs typeface="Arial"/>
              </a:rPr>
              <a:t>x</a:t>
            </a:r>
            <a:r>
              <a:rPr lang="en-US" b="1" i="1" dirty="0">
                <a:latin typeface="Arial"/>
                <a:cs typeface="Arial"/>
              </a:rPr>
              <a:t>'</a:t>
            </a:r>
            <a:endParaRPr lang="en-US" b="1" i="1" dirty="0">
              <a:cs typeface="Arial"/>
            </a:endParaRPr>
          </a:p>
        </p:txBody>
      </p:sp>
      <p:sp>
        <p:nvSpPr>
          <p:cNvPr id="8" name="TextBox 7">
            <a:extLst>
              <a:ext uri="{FF2B5EF4-FFF2-40B4-BE49-F238E27FC236}">
                <a16:creationId xmlns:a16="http://schemas.microsoft.com/office/drawing/2014/main" id="{4205F5CA-A1C8-4D08-9AFD-962BC3A89AE1}"/>
              </a:ext>
            </a:extLst>
          </p:cNvPr>
          <p:cNvSpPr txBox="1"/>
          <p:nvPr/>
        </p:nvSpPr>
        <p:spPr>
          <a:xfrm>
            <a:off x="4862542" y="688108"/>
            <a:ext cx="4745224"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S</a:t>
            </a:r>
            <a:r>
              <a:rPr lang="en-US" sz="1600" b="1" baseline="-25000" dirty="0">
                <a:latin typeface="Arial"/>
                <a:cs typeface="Arial"/>
              </a:rPr>
              <a:t>b</a:t>
            </a:r>
            <a:r>
              <a:rPr lang="en-US" sz="1600" b="1" dirty="0">
                <a:latin typeface="Arial"/>
                <a:cs typeface="Arial"/>
              </a:rPr>
              <a:t>(</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(1) &amp; d(</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(2,3,7)</a:t>
            </a:r>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pPr algn="ctr"/>
            <a:r>
              <a:rPr lang="en-US" b="1" i="1" dirty="0">
                <a:latin typeface="Arial"/>
                <a:cs typeface="Arial"/>
              </a:rPr>
              <a:t>S</a:t>
            </a:r>
            <a:r>
              <a:rPr lang="en-US" b="1" i="1" baseline="-25000" dirty="0">
                <a:latin typeface="Arial"/>
                <a:cs typeface="Arial"/>
              </a:rPr>
              <a:t>b</a:t>
            </a:r>
            <a:r>
              <a:rPr lang="en-US" b="1" i="1" dirty="0">
                <a:latin typeface="Arial"/>
                <a:cs typeface="Arial"/>
              </a:rPr>
              <a:t> = </a:t>
            </a:r>
            <a:r>
              <a:rPr lang="en-US" b="1" i="1" dirty="0" err="1">
                <a:latin typeface="Arial"/>
                <a:cs typeface="Arial"/>
              </a:rPr>
              <a:t>Q'</a:t>
            </a:r>
            <a:r>
              <a:rPr lang="en-US" b="1" i="1" baseline="-25000" dirty="0" err="1">
                <a:latin typeface="Arial"/>
                <a:cs typeface="Arial"/>
              </a:rPr>
              <a:t>a</a:t>
            </a:r>
            <a:r>
              <a:rPr lang="en-US" b="1" i="1" dirty="0" err="1">
                <a:latin typeface="Arial"/>
                <a:cs typeface="Arial"/>
              </a:rPr>
              <a:t>x</a:t>
            </a:r>
            <a:endParaRPr lang="en-US" err="1">
              <a:latin typeface="Arial"/>
              <a:cs typeface="Arial"/>
            </a:endParaRPr>
          </a:p>
        </p:txBody>
      </p:sp>
      <p:pic>
        <p:nvPicPr>
          <p:cNvPr id="9" name="Picture 9" descr="Graphical user interface, application&#10;&#10;Description automatically generated">
            <a:extLst>
              <a:ext uri="{FF2B5EF4-FFF2-40B4-BE49-F238E27FC236}">
                <a16:creationId xmlns:a16="http://schemas.microsoft.com/office/drawing/2014/main" id="{747B7A7F-6E97-4641-A4DD-6277A9815840}"/>
              </a:ext>
            </a:extLst>
          </p:cNvPr>
          <p:cNvPicPr>
            <a:picLocks noChangeAspect="1"/>
          </p:cNvPicPr>
          <p:nvPr/>
        </p:nvPicPr>
        <p:blipFill>
          <a:blip r:embed="rId4"/>
          <a:stretch>
            <a:fillRect/>
          </a:stretch>
        </p:blipFill>
        <p:spPr>
          <a:xfrm>
            <a:off x="247058" y="4182480"/>
            <a:ext cx="3921696" cy="2269909"/>
          </a:xfrm>
          <a:prstGeom prst="rect">
            <a:avLst/>
          </a:prstGeom>
        </p:spPr>
      </p:pic>
      <p:sp>
        <p:nvSpPr>
          <p:cNvPr id="11" name="TextBox 10">
            <a:extLst>
              <a:ext uri="{FF2B5EF4-FFF2-40B4-BE49-F238E27FC236}">
                <a16:creationId xmlns:a16="http://schemas.microsoft.com/office/drawing/2014/main" id="{2210E07C-F3D5-4AE9-B5C6-DB8AAC73271D}"/>
              </a:ext>
            </a:extLst>
          </p:cNvPr>
          <p:cNvSpPr txBox="1"/>
          <p:nvPr/>
        </p:nvSpPr>
        <p:spPr>
          <a:xfrm>
            <a:off x="4920225" y="3869516"/>
            <a:ext cx="4702628"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R</a:t>
            </a:r>
            <a:r>
              <a:rPr lang="en-US" sz="1600" b="1" baseline="-25000" dirty="0">
                <a:latin typeface="Arial"/>
                <a:cs typeface="Arial"/>
              </a:rPr>
              <a:t>b</a:t>
            </a:r>
            <a:r>
              <a:rPr lang="en-US" sz="1600" b="1" dirty="0">
                <a:latin typeface="Arial"/>
                <a:cs typeface="Arial"/>
              </a:rPr>
              <a:t>(</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(6) &amp; d(</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(0,4,5)</a:t>
            </a:r>
            <a:endParaRPr lang="en-US" sz="1600" b="1">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pPr algn="ctr"/>
            <a:r>
              <a:rPr lang="en-US" b="1" i="1" dirty="0">
                <a:latin typeface="Arial"/>
                <a:cs typeface="Arial"/>
              </a:rPr>
              <a:t>R</a:t>
            </a:r>
            <a:r>
              <a:rPr lang="en-US" b="1" i="1" baseline="-25000" dirty="0">
                <a:latin typeface="Arial"/>
                <a:cs typeface="Arial"/>
              </a:rPr>
              <a:t>b</a:t>
            </a:r>
            <a:r>
              <a:rPr lang="en-US" b="1" i="1" dirty="0">
                <a:latin typeface="Arial"/>
                <a:cs typeface="Arial"/>
              </a:rPr>
              <a:t> = </a:t>
            </a:r>
            <a:r>
              <a:rPr lang="en-US" b="1" i="1" dirty="0" err="1">
                <a:latin typeface="Arial"/>
                <a:cs typeface="Arial"/>
              </a:rPr>
              <a:t>Q</a:t>
            </a:r>
            <a:r>
              <a:rPr lang="en-US" b="1" i="1" baseline="-25000" dirty="0" err="1">
                <a:latin typeface="Arial"/>
                <a:cs typeface="Arial"/>
              </a:rPr>
              <a:t>a</a:t>
            </a:r>
            <a:r>
              <a:rPr lang="en-US" b="1" i="1" dirty="0" err="1">
                <a:latin typeface="Arial"/>
                <a:cs typeface="Arial"/>
              </a:rPr>
              <a:t>x</a:t>
            </a:r>
            <a:r>
              <a:rPr lang="en-US" b="1" i="1" dirty="0">
                <a:latin typeface="Arial"/>
                <a:cs typeface="Arial"/>
              </a:rPr>
              <a:t>'</a:t>
            </a:r>
            <a:endParaRPr lang="en-US" dirty="0" err="1">
              <a:latin typeface="Arial"/>
              <a:cs typeface="Arial"/>
            </a:endParaRPr>
          </a:p>
        </p:txBody>
      </p:sp>
      <p:sp>
        <p:nvSpPr>
          <p:cNvPr id="12" name="TextBox 11">
            <a:extLst>
              <a:ext uri="{FF2B5EF4-FFF2-40B4-BE49-F238E27FC236}">
                <a16:creationId xmlns:a16="http://schemas.microsoft.com/office/drawing/2014/main" id="{9D688C9D-73CB-410D-9AD8-8EFABCE5CC31}"/>
              </a:ext>
            </a:extLst>
          </p:cNvPr>
          <p:cNvSpPr txBox="1"/>
          <p:nvPr/>
        </p:nvSpPr>
        <p:spPr>
          <a:xfrm>
            <a:off x="190263" y="3881940"/>
            <a:ext cx="460323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R</a:t>
            </a:r>
            <a:r>
              <a:rPr lang="en-US" sz="1600" b="1" baseline="-25000" dirty="0">
                <a:latin typeface="Arial"/>
                <a:cs typeface="Arial"/>
              </a:rPr>
              <a:t>a</a:t>
            </a:r>
            <a:r>
              <a:rPr lang="en-US" sz="1600" b="1" dirty="0">
                <a:latin typeface="Arial"/>
                <a:cs typeface="Arial"/>
              </a:rPr>
              <a:t>(</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(5) &amp; d(</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(0,1,3)</a:t>
            </a:r>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pPr algn="ctr"/>
            <a:r>
              <a:rPr lang="en-US" b="1" i="1" dirty="0">
                <a:latin typeface="Arial"/>
                <a:cs typeface="Arial"/>
              </a:rPr>
              <a:t>R</a:t>
            </a:r>
            <a:r>
              <a:rPr lang="en-US" b="1" i="1" baseline="-25000" dirty="0">
                <a:latin typeface="Arial"/>
                <a:cs typeface="Arial"/>
              </a:rPr>
              <a:t>a</a:t>
            </a:r>
            <a:r>
              <a:rPr lang="en-US" b="1" i="1" dirty="0">
                <a:latin typeface="Arial"/>
                <a:cs typeface="Arial"/>
              </a:rPr>
              <a:t> = </a:t>
            </a:r>
            <a:r>
              <a:rPr lang="en-US" b="1" i="1" dirty="0" err="1">
                <a:latin typeface="Arial"/>
                <a:cs typeface="Arial"/>
              </a:rPr>
              <a:t>Q'</a:t>
            </a:r>
            <a:r>
              <a:rPr lang="en-US" b="1" i="1" baseline="-25000" dirty="0" err="1">
                <a:latin typeface="Arial"/>
                <a:cs typeface="Arial"/>
              </a:rPr>
              <a:t>b</a:t>
            </a:r>
            <a:r>
              <a:rPr lang="en-US" b="1" i="1" dirty="0" err="1">
                <a:latin typeface="Arial"/>
                <a:cs typeface="Arial"/>
              </a:rPr>
              <a:t>x</a:t>
            </a:r>
            <a:endParaRPr lang="en-US" err="1">
              <a:latin typeface="Arial"/>
              <a:cs typeface="Arial"/>
            </a:endParaRPr>
          </a:p>
        </p:txBody>
      </p:sp>
      <p:pic>
        <p:nvPicPr>
          <p:cNvPr id="13" name="Picture 13" descr="Calendar&#10;&#10;Description automatically generated">
            <a:extLst>
              <a:ext uri="{FF2B5EF4-FFF2-40B4-BE49-F238E27FC236}">
                <a16:creationId xmlns:a16="http://schemas.microsoft.com/office/drawing/2014/main" id="{4C318711-B5ED-46F6-9410-F09C5859C289}"/>
              </a:ext>
            </a:extLst>
          </p:cNvPr>
          <p:cNvPicPr>
            <a:picLocks noChangeAspect="1"/>
          </p:cNvPicPr>
          <p:nvPr/>
        </p:nvPicPr>
        <p:blipFill>
          <a:blip r:embed="rId5"/>
          <a:stretch>
            <a:fillRect/>
          </a:stretch>
        </p:blipFill>
        <p:spPr>
          <a:xfrm>
            <a:off x="4861655" y="4241897"/>
            <a:ext cx="3850702" cy="2122677"/>
          </a:xfrm>
          <a:prstGeom prst="rect">
            <a:avLst/>
          </a:prstGeom>
        </p:spPr>
      </p:pic>
    </p:spTree>
    <p:extLst>
      <p:ext uri="{BB962C8B-B14F-4D97-AF65-F5344CB8AC3E}">
        <p14:creationId xmlns:p14="http://schemas.microsoft.com/office/powerpoint/2010/main" val="1363185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7C0FB5-9E0B-4DD1-BE19-428BBCB0DDAB}"/>
              </a:ext>
            </a:extLst>
          </p:cNvPr>
          <p:cNvSpPr txBox="1"/>
          <p:nvPr/>
        </p:nvSpPr>
        <p:spPr>
          <a:xfrm>
            <a:off x="-278297" y="687220"/>
            <a:ext cx="4603237"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Arial"/>
              </a:rPr>
              <a:t>                        y(</a:t>
            </a:r>
            <a:r>
              <a:rPr lang="en-US" sz="1600" b="1" dirty="0" err="1">
                <a:latin typeface="Arial"/>
                <a:cs typeface="Arial"/>
              </a:rPr>
              <a:t>Q</a:t>
            </a:r>
            <a:r>
              <a:rPr lang="en-US" sz="1600" b="1" baseline="-25000" dirty="0" err="1">
                <a:latin typeface="Arial"/>
                <a:cs typeface="Arial"/>
              </a:rPr>
              <a:t>a</a:t>
            </a:r>
            <a:r>
              <a:rPr lang="en-US" sz="1600" b="1" dirty="0" err="1">
                <a:latin typeface="Arial"/>
                <a:cs typeface="Arial"/>
              </a:rPr>
              <a:t>,Q</a:t>
            </a:r>
            <a:r>
              <a:rPr lang="en-US" sz="1600" b="1" baseline="-25000" dirty="0" err="1">
                <a:latin typeface="Arial"/>
                <a:cs typeface="Arial"/>
              </a:rPr>
              <a:t>b</a:t>
            </a:r>
            <a:r>
              <a:rPr lang="en-US" sz="1600" b="1" dirty="0" err="1">
                <a:latin typeface="Arial"/>
                <a:cs typeface="Arial"/>
              </a:rPr>
              <a:t>,x</a:t>
            </a:r>
            <a:r>
              <a:rPr lang="en-US" sz="1600" b="1" dirty="0">
                <a:latin typeface="Arial"/>
                <a:cs typeface="Arial"/>
              </a:rPr>
              <a:t>) = Σ (5) </a:t>
            </a:r>
            <a:endParaRPr lang="en-US"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endParaRPr lang="en-US" sz="1600" b="1" dirty="0">
              <a:cs typeface="Arial"/>
            </a:endParaRPr>
          </a:p>
          <a:p>
            <a:pPr algn="ctr"/>
            <a:r>
              <a:rPr lang="en-US" b="1" i="1" dirty="0">
                <a:latin typeface="Arial"/>
                <a:cs typeface="Arial"/>
              </a:rPr>
              <a:t>y = </a:t>
            </a:r>
            <a:r>
              <a:rPr lang="en-US" b="1" i="1" dirty="0" err="1">
                <a:latin typeface="Arial"/>
                <a:cs typeface="Arial"/>
              </a:rPr>
              <a:t>Q</a:t>
            </a:r>
            <a:r>
              <a:rPr lang="en-US" b="1" i="1" baseline="-25000" dirty="0" err="1">
                <a:latin typeface="Arial"/>
                <a:cs typeface="Arial"/>
              </a:rPr>
              <a:t>a</a:t>
            </a:r>
            <a:r>
              <a:rPr lang="en-US" b="1" i="1" dirty="0" err="1">
                <a:latin typeface="Arial"/>
                <a:cs typeface="Arial"/>
              </a:rPr>
              <a:t>Q'</a:t>
            </a:r>
            <a:r>
              <a:rPr lang="en-US" b="1" i="1" baseline="-25000" dirty="0" err="1">
                <a:latin typeface="Arial"/>
                <a:cs typeface="Arial"/>
              </a:rPr>
              <a:t>b</a:t>
            </a:r>
            <a:r>
              <a:rPr lang="en-US" b="1" i="1" dirty="0" err="1">
                <a:latin typeface="Arial"/>
                <a:cs typeface="Arial"/>
              </a:rPr>
              <a:t>x</a:t>
            </a:r>
            <a:endParaRPr lang="en-US" b="1" i="1" dirty="0" err="1">
              <a:cs typeface="Arial"/>
            </a:endParaRPr>
          </a:p>
        </p:txBody>
      </p:sp>
      <p:pic>
        <p:nvPicPr>
          <p:cNvPr id="2" name="Picture 2" descr="A picture containing calendar&#10;&#10;Description automatically generated">
            <a:extLst>
              <a:ext uri="{FF2B5EF4-FFF2-40B4-BE49-F238E27FC236}">
                <a16:creationId xmlns:a16="http://schemas.microsoft.com/office/drawing/2014/main" id="{1C54C2B6-7F4F-4AF4-AD9D-E4F79EACE57A}"/>
              </a:ext>
            </a:extLst>
          </p:cNvPr>
          <p:cNvPicPr>
            <a:picLocks noChangeAspect="1"/>
          </p:cNvPicPr>
          <p:nvPr/>
        </p:nvPicPr>
        <p:blipFill>
          <a:blip r:embed="rId2"/>
          <a:stretch>
            <a:fillRect/>
          </a:stretch>
        </p:blipFill>
        <p:spPr>
          <a:xfrm>
            <a:off x="133469" y="1123361"/>
            <a:ext cx="3907497" cy="2169091"/>
          </a:xfrm>
          <a:prstGeom prst="rect">
            <a:avLst/>
          </a:prstGeom>
        </p:spPr>
      </p:pic>
      <p:sp>
        <p:nvSpPr>
          <p:cNvPr id="3" name="TextBox 2">
            <a:extLst>
              <a:ext uri="{FF2B5EF4-FFF2-40B4-BE49-F238E27FC236}">
                <a16:creationId xmlns:a16="http://schemas.microsoft.com/office/drawing/2014/main" id="{8475D8BA-1A5D-40A0-985E-DE74C8250F23}"/>
              </a:ext>
            </a:extLst>
          </p:cNvPr>
          <p:cNvSpPr txBox="1"/>
          <p:nvPr/>
        </p:nvSpPr>
        <p:spPr>
          <a:xfrm>
            <a:off x="3583766" y="4151717"/>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latin typeface="Arial"/>
                <a:cs typeface="Arial"/>
              </a:rPr>
              <a:t>y = </a:t>
            </a:r>
            <a:r>
              <a:rPr lang="en-US" b="1" i="1" dirty="0" err="1">
                <a:latin typeface="Arial"/>
                <a:cs typeface="Arial"/>
              </a:rPr>
              <a:t>Q</a:t>
            </a:r>
            <a:r>
              <a:rPr lang="en-US" b="1" i="1" baseline="-25000" dirty="0" err="1">
                <a:latin typeface="Arial"/>
                <a:cs typeface="Arial"/>
              </a:rPr>
              <a:t>a</a:t>
            </a:r>
            <a:r>
              <a:rPr lang="en-US" b="1" i="1" dirty="0" err="1">
                <a:latin typeface="Arial"/>
                <a:cs typeface="Arial"/>
              </a:rPr>
              <a:t>Q'</a:t>
            </a:r>
            <a:r>
              <a:rPr lang="en-US" b="1" i="1" baseline="-25000" dirty="0" err="1">
                <a:latin typeface="Arial"/>
                <a:cs typeface="Arial"/>
              </a:rPr>
              <a:t>b</a:t>
            </a:r>
            <a:r>
              <a:rPr lang="en-US" b="1" i="1" dirty="0" err="1">
                <a:latin typeface="Arial"/>
                <a:cs typeface="Arial"/>
              </a:rPr>
              <a:t>x</a:t>
            </a:r>
          </a:p>
          <a:p>
            <a:r>
              <a:rPr lang="en-US" b="1" i="1" dirty="0">
                <a:latin typeface="Arial"/>
                <a:cs typeface="Arial"/>
              </a:rPr>
              <a:t>S</a:t>
            </a:r>
            <a:r>
              <a:rPr lang="en-US" b="1" i="1" baseline="-25000" dirty="0">
                <a:latin typeface="Arial"/>
                <a:cs typeface="Arial"/>
              </a:rPr>
              <a:t>a</a:t>
            </a:r>
            <a:r>
              <a:rPr lang="en-US" b="1" i="1" dirty="0">
                <a:latin typeface="Arial"/>
                <a:cs typeface="Arial"/>
              </a:rPr>
              <a:t> = </a:t>
            </a:r>
            <a:r>
              <a:rPr lang="en-US" b="1" i="1" dirty="0" err="1">
                <a:latin typeface="Arial"/>
                <a:cs typeface="Arial"/>
              </a:rPr>
              <a:t>Q</a:t>
            </a:r>
            <a:r>
              <a:rPr lang="en-US" b="1" i="1" baseline="-25000" dirty="0" err="1">
                <a:latin typeface="Arial"/>
                <a:cs typeface="Arial"/>
              </a:rPr>
              <a:t>b</a:t>
            </a:r>
            <a:r>
              <a:rPr lang="en-US" b="1" i="1" dirty="0" err="1">
                <a:latin typeface="Arial"/>
                <a:cs typeface="Arial"/>
              </a:rPr>
              <a:t>x</a:t>
            </a:r>
            <a:r>
              <a:rPr lang="en-US" b="1" i="1" dirty="0">
                <a:latin typeface="Arial"/>
                <a:cs typeface="Arial"/>
              </a:rPr>
              <a:t>'</a:t>
            </a:r>
            <a:endParaRPr lang="en-US" dirty="0">
              <a:latin typeface="Arial"/>
            </a:endParaRPr>
          </a:p>
          <a:p>
            <a:r>
              <a:rPr lang="en-US" b="1" i="1" dirty="0">
                <a:cs typeface="Arial"/>
              </a:rPr>
              <a:t>S</a:t>
            </a:r>
            <a:r>
              <a:rPr lang="en-US" b="1" i="1" baseline="-25000" dirty="0">
                <a:cs typeface="Arial"/>
              </a:rPr>
              <a:t>b</a:t>
            </a:r>
            <a:r>
              <a:rPr lang="en-US" b="1" i="1" dirty="0">
                <a:cs typeface="Arial"/>
              </a:rPr>
              <a:t> = </a:t>
            </a:r>
            <a:r>
              <a:rPr lang="en-US" b="1" i="1" dirty="0" err="1">
                <a:cs typeface="Arial"/>
              </a:rPr>
              <a:t>Q'</a:t>
            </a:r>
            <a:r>
              <a:rPr lang="en-US" b="1" i="1" baseline="-25000" dirty="0" err="1">
                <a:cs typeface="Arial"/>
              </a:rPr>
              <a:t>a</a:t>
            </a:r>
            <a:r>
              <a:rPr lang="en-US" b="1" i="1" dirty="0" err="1">
                <a:cs typeface="Arial"/>
              </a:rPr>
              <a:t>x</a:t>
            </a:r>
            <a:endParaRPr lang="en-US" dirty="0" err="1"/>
          </a:p>
          <a:p>
            <a:r>
              <a:rPr lang="en-US" b="1" i="1" dirty="0">
                <a:cs typeface="Arial"/>
              </a:rPr>
              <a:t>R</a:t>
            </a:r>
            <a:r>
              <a:rPr lang="en-US" b="1" i="1" baseline="-25000" dirty="0">
                <a:cs typeface="Arial"/>
              </a:rPr>
              <a:t>a</a:t>
            </a:r>
            <a:r>
              <a:rPr lang="en-US" b="1" i="1" dirty="0">
                <a:cs typeface="Arial"/>
              </a:rPr>
              <a:t> = </a:t>
            </a:r>
            <a:r>
              <a:rPr lang="en-US" b="1" i="1" dirty="0" err="1">
                <a:cs typeface="Arial"/>
              </a:rPr>
              <a:t>Q'</a:t>
            </a:r>
            <a:r>
              <a:rPr lang="en-US" b="1" i="1" baseline="-25000" dirty="0" err="1">
                <a:cs typeface="Arial"/>
              </a:rPr>
              <a:t>b</a:t>
            </a:r>
            <a:r>
              <a:rPr lang="en-US" b="1" i="1" dirty="0" err="1">
                <a:cs typeface="Arial"/>
              </a:rPr>
              <a:t>x</a:t>
            </a:r>
            <a:endParaRPr lang="en-US" dirty="0" err="1"/>
          </a:p>
          <a:p>
            <a:r>
              <a:rPr lang="en-US" b="1" i="1" dirty="0">
                <a:latin typeface="Arial"/>
                <a:cs typeface="Arial"/>
              </a:rPr>
              <a:t>R</a:t>
            </a:r>
            <a:r>
              <a:rPr lang="en-US" b="1" i="1" baseline="-25000" dirty="0">
                <a:latin typeface="Arial"/>
                <a:cs typeface="Arial"/>
              </a:rPr>
              <a:t>b</a:t>
            </a:r>
            <a:r>
              <a:rPr lang="en-US" b="1" i="1" dirty="0">
                <a:latin typeface="Arial"/>
                <a:cs typeface="Arial"/>
              </a:rPr>
              <a:t> = </a:t>
            </a:r>
            <a:r>
              <a:rPr lang="en-US" b="1" i="1" dirty="0" err="1">
                <a:latin typeface="Arial"/>
                <a:cs typeface="Arial"/>
              </a:rPr>
              <a:t>Q</a:t>
            </a:r>
            <a:r>
              <a:rPr lang="en-US" b="1" i="1" baseline="-25000" dirty="0" err="1">
                <a:latin typeface="Arial"/>
                <a:cs typeface="Arial"/>
              </a:rPr>
              <a:t>a</a:t>
            </a:r>
            <a:r>
              <a:rPr lang="en-US" b="1" i="1" dirty="0" err="1">
                <a:latin typeface="Arial"/>
                <a:cs typeface="Arial"/>
              </a:rPr>
              <a:t>x</a:t>
            </a:r>
            <a:r>
              <a:rPr lang="en-US" b="1" i="1" dirty="0">
                <a:latin typeface="Arial"/>
                <a:cs typeface="Arial"/>
              </a:rPr>
              <a:t>'</a:t>
            </a:r>
            <a:endParaRPr lang="en-US" dirty="0">
              <a:latin typeface="Arial"/>
            </a:endParaRPr>
          </a:p>
          <a:p>
            <a:endParaRPr lang="en-US" b="1" i="1" dirty="0">
              <a:cs typeface="Arial"/>
            </a:endParaRPr>
          </a:p>
          <a:p>
            <a:endParaRPr lang="en-US" b="1" i="1" dirty="0">
              <a:cs typeface="Arial"/>
            </a:endParaRPr>
          </a:p>
        </p:txBody>
      </p:sp>
    </p:spTree>
    <p:extLst>
      <p:ext uri="{BB962C8B-B14F-4D97-AF65-F5344CB8AC3E}">
        <p14:creationId xmlns:p14="http://schemas.microsoft.com/office/powerpoint/2010/main" val="1090650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5D8BA-1A5D-40A0-985E-DE74C8250F23}"/>
              </a:ext>
            </a:extLst>
          </p:cNvPr>
          <p:cNvSpPr txBox="1"/>
          <p:nvPr/>
        </p:nvSpPr>
        <p:spPr>
          <a:xfrm>
            <a:off x="417443" y="829208"/>
            <a:ext cx="83091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latin typeface="Arial"/>
                <a:cs typeface="Arial"/>
              </a:rPr>
              <a:t>y = </a:t>
            </a:r>
            <a:r>
              <a:rPr lang="en-US" b="1" i="1" dirty="0" err="1">
                <a:latin typeface="Arial"/>
                <a:cs typeface="Arial"/>
              </a:rPr>
              <a:t>Q</a:t>
            </a:r>
            <a:r>
              <a:rPr lang="en-US" b="1" i="1" baseline="-25000" dirty="0" err="1">
                <a:latin typeface="Arial"/>
                <a:cs typeface="Arial"/>
              </a:rPr>
              <a:t>a</a:t>
            </a:r>
            <a:r>
              <a:rPr lang="en-US" b="1" i="1" dirty="0" err="1">
                <a:latin typeface="Arial"/>
                <a:cs typeface="Arial"/>
              </a:rPr>
              <a:t>Q'</a:t>
            </a:r>
            <a:r>
              <a:rPr lang="en-US" b="1" i="1" baseline="-25000" dirty="0" err="1">
                <a:latin typeface="Arial"/>
                <a:cs typeface="Arial"/>
              </a:rPr>
              <a:t>b</a:t>
            </a:r>
            <a:r>
              <a:rPr lang="en-US" b="1" i="1" dirty="0" err="1">
                <a:latin typeface="Arial"/>
                <a:cs typeface="Arial"/>
              </a:rPr>
              <a:t>x</a:t>
            </a:r>
            <a:r>
              <a:rPr lang="en-US" b="1" i="1" dirty="0">
                <a:latin typeface="Arial"/>
                <a:cs typeface="Arial"/>
              </a:rPr>
              <a:t>           S</a:t>
            </a:r>
            <a:r>
              <a:rPr lang="en-US" b="1" i="1" baseline="-25000" dirty="0">
                <a:latin typeface="Arial"/>
                <a:cs typeface="Arial"/>
              </a:rPr>
              <a:t>a</a:t>
            </a:r>
            <a:r>
              <a:rPr lang="en-US" b="1" i="1" dirty="0">
                <a:latin typeface="Arial"/>
                <a:cs typeface="Arial"/>
              </a:rPr>
              <a:t> = </a:t>
            </a:r>
            <a:r>
              <a:rPr lang="en-US" b="1" i="1" dirty="0" err="1">
                <a:latin typeface="Arial"/>
                <a:cs typeface="Arial"/>
              </a:rPr>
              <a:t>Q</a:t>
            </a:r>
            <a:r>
              <a:rPr lang="en-US" b="1" i="1" baseline="-25000" dirty="0" err="1">
                <a:latin typeface="Arial"/>
                <a:cs typeface="Arial"/>
              </a:rPr>
              <a:t>b</a:t>
            </a:r>
            <a:r>
              <a:rPr lang="en-US" b="1" i="1" dirty="0" err="1">
                <a:latin typeface="Arial"/>
                <a:cs typeface="Arial"/>
              </a:rPr>
              <a:t>x</a:t>
            </a:r>
            <a:r>
              <a:rPr lang="en-US" b="1" i="1" dirty="0">
                <a:latin typeface="Arial"/>
                <a:cs typeface="Arial"/>
              </a:rPr>
              <a:t>'           S</a:t>
            </a:r>
            <a:r>
              <a:rPr lang="en-US" b="1" i="1" baseline="-25000" dirty="0">
                <a:latin typeface="Arial"/>
                <a:cs typeface="Arial"/>
              </a:rPr>
              <a:t>b</a:t>
            </a:r>
            <a:r>
              <a:rPr lang="en-US" b="1" i="1" dirty="0">
                <a:latin typeface="Arial"/>
                <a:cs typeface="Arial"/>
              </a:rPr>
              <a:t> = </a:t>
            </a:r>
            <a:r>
              <a:rPr lang="en-US" b="1" i="1" dirty="0" err="1">
                <a:latin typeface="Arial"/>
                <a:cs typeface="Arial"/>
              </a:rPr>
              <a:t>Q'</a:t>
            </a:r>
            <a:r>
              <a:rPr lang="en-US" b="1" i="1" baseline="-25000" dirty="0" err="1">
                <a:latin typeface="Arial"/>
                <a:cs typeface="Arial"/>
              </a:rPr>
              <a:t>a</a:t>
            </a:r>
            <a:r>
              <a:rPr lang="en-US" b="1" i="1" dirty="0" err="1">
                <a:latin typeface="Arial"/>
                <a:cs typeface="Arial"/>
              </a:rPr>
              <a:t>x</a:t>
            </a:r>
            <a:r>
              <a:rPr lang="en-US" b="1" i="1" dirty="0">
                <a:latin typeface="Arial"/>
                <a:cs typeface="Arial"/>
              </a:rPr>
              <a:t>           R</a:t>
            </a:r>
            <a:r>
              <a:rPr lang="en-US" b="1" i="1" baseline="-25000" dirty="0">
                <a:latin typeface="Arial"/>
                <a:cs typeface="Arial"/>
              </a:rPr>
              <a:t>a</a:t>
            </a:r>
            <a:r>
              <a:rPr lang="en-US" b="1" i="1" dirty="0">
                <a:latin typeface="Arial"/>
                <a:cs typeface="Arial"/>
              </a:rPr>
              <a:t> = </a:t>
            </a:r>
            <a:r>
              <a:rPr lang="en-US" b="1" i="1" dirty="0" err="1">
                <a:latin typeface="Arial"/>
                <a:cs typeface="Arial"/>
              </a:rPr>
              <a:t>Q'</a:t>
            </a:r>
            <a:r>
              <a:rPr lang="en-US" b="1" i="1" baseline="-25000" dirty="0" err="1">
                <a:latin typeface="Arial"/>
                <a:cs typeface="Arial"/>
              </a:rPr>
              <a:t>b</a:t>
            </a:r>
            <a:r>
              <a:rPr lang="en-US" b="1" i="1" dirty="0" err="1">
                <a:latin typeface="Arial"/>
                <a:cs typeface="Arial"/>
              </a:rPr>
              <a:t>x</a:t>
            </a:r>
            <a:r>
              <a:rPr lang="en-US" b="1" i="1" dirty="0">
                <a:latin typeface="Arial"/>
                <a:cs typeface="Arial"/>
              </a:rPr>
              <a:t>            R</a:t>
            </a:r>
            <a:r>
              <a:rPr lang="en-US" b="1" i="1" baseline="-25000" dirty="0">
                <a:latin typeface="Arial"/>
                <a:cs typeface="Arial"/>
              </a:rPr>
              <a:t>b</a:t>
            </a:r>
            <a:r>
              <a:rPr lang="en-US" b="1" i="1" dirty="0">
                <a:latin typeface="Arial"/>
                <a:cs typeface="Arial"/>
              </a:rPr>
              <a:t> = </a:t>
            </a:r>
            <a:r>
              <a:rPr lang="en-US" b="1" i="1" dirty="0" err="1">
                <a:latin typeface="Arial"/>
                <a:cs typeface="Arial"/>
              </a:rPr>
              <a:t>Q</a:t>
            </a:r>
            <a:r>
              <a:rPr lang="en-US" b="1" i="1" baseline="-25000" dirty="0" err="1">
                <a:latin typeface="Arial"/>
                <a:cs typeface="Arial"/>
              </a:rPr>
              <a:t>a</a:t>
            </a:r>
            <a:r>
              <a:rPr lang="en-US" b="1" i="1" dirty="0" err="1">
                <a:latin typeface="Arial"/>
                <a:cs typeface="Arial"/>
              </a:rPr>
              <a:t>x</a:t>
            </a:r>
            <a:r>
              <a:rPr lang="en-US" b="1" i="1" dirty="0">
                <a:latin typeface="Arial"/>
                <a:cs typeface="Arial"/>
              </a:rPr>
              <a:t>'</a:t>
            </a:r>
            <a:endParaRPr lang="en-US" dirty="0">
              <a:latin typeface="Arial"/>
              <a:cs typeface="Arial"/>
            </a:endParaRPr>
          </a:p>
          <a:p>
            <a:endParaRPr lang="en-US" b="1" i="1" dirty="0">
              <a:cs typeface="Arial"/>
            </a:endParaRPr>
          </a:p>
          <a:p>
            <a:endParaRPr lang="en-US" b="1" i="1" dirty="0">
              <a:cs typeface="Arial"/>
            </a:endParaRPr>
          </a:p>
        </p:txBody>
      </p:sp>
    </p:spTree>
    <p:extLst>
      <p:ext uri="{BB962C8B-B14F-4D97-AF65-F5344CB8AC3E}">
        <p14:creationId xmlns:p14="http://schemas.microsoft.com/office/powerpoint/2010/main" val="669877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792B695-F756-4F96-BBE0-F4F532852E1B}"/>
              </a:ext>
            </a:extLst>
          </p:cNvPr>
          <p:cNvSpPr/>
          <p:nvPr/>
        </p:nvSpPr>
        <p:spPr>
          <a:xfrm>
            <a:off x="4122576" y="1599210"/>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F3FFD901-C476-46E9-9817-9B3A03524350}"/>
              </a:ext>
            </a:extLst>
          </p:cNvPr>
          <p:cNvSpPr/>
          <p:nvPr/>
        </p:nvSpPr>
        <p:spPr>
          <a:xfrm>
            <a:off x="3055776" y="2719033"/>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4F8B040-19DE-4044-923D-94ADEF851C71}"/>
              </a:ext>
            </a:extLst>
          </p:cNvPr>
          <p:cNvSpPr/>
          <p:nvPr/>
        </p:nvSpPr>
        <p:spPr>
          <a:xfrm>
            <a:off x="5112592" y="2726971"/>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615EA9C-9835-4A19-BAFC-DFB88780856F}"/>
              </a:ext>
            </a:extLst>
          </p:cNvPr>
          <p:cNvSpPr/>
          <p:nvPr/>
        </p:nvSpPr>
        <p:spPr>
          <a:xfrm>
            <a:off x="4117889" y="3626131"/>
            <a:ext cx="381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FBC303D8-A545-4546-8800-3AEDF1A617FF}"/>
              </a:ext>
            </a:extLst>
          </p:cNvPr>
          <p:cNvCxnSpPr>
            <a:cxnSpLocks/>
            <a:endCxn id="5" idx="5"/>
          </p:cNvCxnSpPr>
          <p:nvPr/>
        </p:nvCxnSpPr>
        <p:spPr>
          <a:xfrm flipH="1" flipV="1">
            <a:off x="4447780" y="1989455"/>
            <a:ext cx="737411"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60AEE39-EA57-44BF-BAED-86D048970AE2}"/>
              </a:ext>
            </a:extLst>
          </p:cNvPr>
          <p:cNvCxnSpPr>
            <a:stCxn id="5" idx="3"/>
            <a:endCxn id="6" idx="7"/>
          </p:cNvCxnSpPr>
          <p:nvPr/>
        </p:nvCxnSpPr>
        <p:spPr>
          <a:xfrm flipH="1">
            <a:off x="3380980" y="1989455"/>
            <a:ext cx="797392" cy="796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86B0E2-392F-437C-A131-E4ED573D7FEC}"/>
              </a:ext>
            </a:extLst>
          </p:cNvPr>
          <p:cNvCxnSpPr>
            <a:cxnSpLocks/>
          </p:cNvCxnSpPr>
          <p:nvPr/>
        </p:nvCxnSpPr>
        <p:spPr>
          <a:xfrm flipV="1">
            <a:off x="4447780" y="3067523"/>
            <a:ext cx="715921" cy="72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470557-688C-46D2-979D-931C0370858F}"/>
              </a:ext>
            </a:extLst>
          </p:cNvPr>
          <p:cNvCxnSpPr>
            <a:cxnSpLocks/>
          </p:cNvCxnSpPr>
          <p:nvPr/>
        </p:nvCxnSpPr>
        <p:spPr>
          <a:xfrm>
            <a:off x="3360576" y="3047010"/>
            <a:ext cx="736909" cy="745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DF5715-D177-454B-803E-125877E1F9E6}"/>
              </a:ext>
            </a:extLst>
          </p:cNvPr>
          <p:cNvSpPr txBox="1"/>
          <p:nvPr/>
        </p:nvSpPr>
        <p:spPr>
          <a:xfrm rot="3090903">
            <a:off x="4623684" y="2057049"/>
            <a:ext cx="471604" cy="338554"/>
          </a:xfrm>
          <a:prstGeom prst="rect">
            <a:avLst/>
          </a:prstGeom>
          <a:noFill/>
        </p:spPr>
        <p:txBody>
          <a:bodyPr wrap="none" lIns="91440" tIns="45720" rIns="91440" bIns="45720" rtlCol="0" anchor="t">
            <a:spAutoFit/>
          </a:bodyPr>
          <a:lstStyle/>
          <a:p>
            <a:r>
              <a:rPr lang="en-US" sz="1600" dirty="0">
                <a:latin typeface="Arial"/>
                <a:cs typeface="Arial"/>
              </a:rPr>
              <a:t>1/0</a:t>
            </a:r>
            <a:endParaRPr lang="en-US" sz="1600" dirty="0"/>
          </a:p>
        </p:txBody>
      </p:sp>
      <p:sp>
        <p:nvSpPr>
          <p:cNvPr id="18" name="TextBox 17">
            <a:extLst>
              <a:ext uri="{FF2B5EF4-FFF2-40B4-BE49-F238E27FC236}">
                <a16:creationId xmlns:a16="http://schemas.microsoft.com/office/drawing/2014/main" id="{F3911D47-A0D7-4941-AF85-C45DD90D88D0}"/>
              </a:ext>
            </a:extLst>
          </p:cNvPr>
          <p:cNvSpPr txBox="1"/>
          <p:nvPr/>
        </p:nvSpPr>
        <p:spPr>
          <a:xfrm rot="19060510">
            <a:off x="3428602" y="2115161"/>
            <a:ext cx="471604" cy="338554"/>
          </a:xfrm>
          <a:prstGeom prst="rect">
            <a:avLst/>
          </a:prstGeom>
          <a:noFill/>
        </p:spPr>
        <p:txBody>
          <a:bodyPr wrap="none" rtlCol="0">
            <a:spAutoFit/>
          </a:bodyPr>
          <a:lstStyle/>
          <a:p>
            <a:r>
              <a:rPr lang="en-US" sz="1600" dirty="0"/>
              <a:t>1/0</a:t>
            </a:r>
          </a:p>
        </p:txBody>
      </p:sp>
      <p:sp>
        <p:nvSpPr>
          <p:cNvPr id="19" name="TextBox 18">
            <a:extLst>
              <a:ext uri="{FF2B5EF4-FFF2-40B4-BE49-F238E27FC236}">
                <a16:creationId xmlns:a16="http://schemas.microsoft.com/office/drawing/2014/main" id="{3DE6141C-0035-4C62-BA64-BBF727F5A515}"/>
              </a:ext>
            </a:extLst>
          </p:cNvPr>
          <p:cNvSpPr txBox="1"/>
          <p:nvPr/>
        </p:nvSpPr>
        <p:spPr>
          <a:xfrm rot="3167380">
            <a:off x="3413476" y="3365952"/>
            <a:ext cx="470000" cy="338554"/>
          </a:xfrm>
          <a:prstGeom prst="rect">
            <a:avLst/>
          </a:prstGeom>
          <a:noFill/>
        </p:spPr>
        <p:txBody>
          <a:bodyPr wrap="none" lIns="91440" tIns="45720" rIns="91440" bIns="45720" rtlCol="0" anchor="t">
            <a:spAutoFit/>
          </a:bodyPr>
          <a:lstStyle/>
          <a:p>
            <a:r>
              <a:rPr lang="en-US" sz="1600" dirty="0">
                <a:latin typeface="Arial"/>
                <a:cs typeface="Arial"/>
              </a:rPr>
              <a:t>0/1</a:t>
            </a:r>
            <a:endParaRPr lang="en-US" sz="1600" dirty="0"/>
          </a:p>
        </p:txBody>
      </p:sp>
      <p:sp>
        <p:nvSpPr>
          <p:cNvPr id="20" name="TextBox 19">
            <a:extLst>
              <a:ext uri="{FF2B5EF4-FFF2-40B4-BE49-F238E27FC236}">
                <a16:creationId xmlns:a16="http://schemas.microsoft.com/office/drawing/2014/main" id="{322BF623-E1E1-449D-9EB2-83F58F9947F0}"/>
              </a:ext>
            </a:extLst>
          </p:cNvPr>
          <p:cNvSpPr txBox="1"/>
          <p:nvPr/>
        </p:nvSpPr>
        <p:spPr>
          <a:xfrm rot="18942719">
            <a:off x="4707973" y="3392161"/>
            <a:ext cx="470000" cy="338554"/>
          </a:xfrm>
          <a:prstGeom prst="rect">
            <a:avLst/>
          </a:prstGeom>
          <a:noFill/>
        </p:spPr>
        <p:txBody>
          <a:bodyPr wrap="none" lIns="91440" tIns="45720" rIns="91440" bIns="45720" rtlCol="0" anchor="t">
            <a:spAutoFit/>
          </a:bodyPr>
          <a:lstStyle/>
          <a:p>
            <a:r>
              <a:rPr lang="en-US" sz="1600" dirty="0">
                <a:latin typeface="Arial"/>
                <a:cs typeface="Arial"/>
              </a:rPr>
              <a:t>1/0</a:t>
            </a:r>
            <a:endParaRPr lang="en-US" sz="1600" dirty="0"/>
          </a:p>
        </p:txBody>
      </p:sp>
      <p:sp>
        <p:nvSpPr>
          <p:cNvPr id="24" name="TextBox 23">
            <a:extLst>
              <a:ext uri="{FF2B5EF4-FFF2-40B4-BE49-F238E27FC236}">
                <a16:creationId xmlns:a16="http://schemas.microsoft.com/office/drawing/2014/main" id="{96AA8523-2369-4F7B-AE85-9A02B985A8C4}"/>
              </a:ext>
            </a:extLst>
          </p:cNvPr>
          <p:cNvSpPr txBox="1"/>
          <p:nvPr/>
        </p:nvSpPr>
        <p:spPr>
          <a:xfrm>
            <a:off x="2362200" y="2504422"/>
            <a:ext cx="470000" cy="338554"/>
          </a:xfrm>
          <a:prstGeom prst="rect">
            <a:avLst/>
          </a:prstGeom>
          <a:noFill/>
        </p:spPr>
        <p:txBody>
          <a:bodyPr wrap="none" lIns="91440" tIns="45720" rIns="91440" bIns="45720" rtlCol="0" anchor="t">
            <a:spAutoFit/>
          </a:bodyPr>
          <a:lstStyle/>
          <a:p>
            <a:r>
              <a:rPr lang="en-US" sz="1600" dirty="0">
                <a:latin typeface="Arial"/>
                <a:cs typeface="Arial"/>
              </a:rPr>
              <a:t>1/1</a:t>
            </a:r>
            <a:endParaRPr lang="en-US" sz="1600" dirty="0"/>
          </a:p>
        </p:txBody>
      </p:sp>
      <p:sp>
        <p:nvSpPr>
          <p:cNvPr id="3" name="TextBox 2">
            <a:extLst>
              <a:ext uri="{FF2B5EF4-FFF2-40B4-BE49-F238E27FC236}">
                <a16:creationId xmlns:a16="http://schemas.microsoft.com/office/drawing/2014/main" id="{75984C2A-A520-4742-BB5A-9AA8022CE0AE}"/>
              </a:ext>
            </a:extLst>
          </p:cNvPr>
          <p:cNvSpPr txBox="1"/>
          <p:nvPr/>
        </p:nvSpPr>
        <p:spPr>
          <a:xfrm>
            <a:off x="4114800" y="1590022"/>
            <a:ext cx="418704" cy="369332"/>
          </a:xfrm>
          <a:prstGeom prst="rect">
            <a:avLst/>
          </a:prstGeom>
          <a:noFill/>
        </p:spPr>
        <p:txBody>
          <a:bodyPr wrap="none" rtlCol="0">
            <a:spAutoFit/>
          </a:bodyPr>
          <a:lstStyle/>
          <a:p>
            <a:r>
              <a:rPr lang="en-US" dirty="0"/>
              <a:t>00</a:t>
            </a:r>
          </a:p>
        </p:txBody>
      </p:sp>
      <p:sp>
        <p:nvSpPr>
          <p:cNvPr id="25" name="TextBox 24">
            <a:extLst>
              <a:ext uri="{FF2B5EF4-FFF2-40B4-BE49-F238E27FC236}">
                <a16:creationId xmlns:a16="http://schemas.microsoft.com/office/drawing/2014/main" id="{9BFBA0C7-8A55-4328-B9DE-AC5E28DC6F04}"/>
              </a:ext>
            </a:extLst>
          </p:cNvPr>
          <p:cNvSpPr txBox="1"/>
          <p:nvPr/>
        </p:nvSpPr>
        <p:spPr>
          <a:xfrm>
            <a:off x="3014184" y="2751990"/>
            <a:ext cx="418704" cy="369332"/>
          </a:xfrm>
          <a:prstGeom prst="rect">
            <a:avLst/>
          </a:prstGeom>
          <a:noFill/>
        </p:spPr>
        <p:txBody>
          <a:bodyPr wrap="none" rtlCol="0">
            <a:spAutoFit/>
          </a:bodyPr>
          <a:lstStyle/>
          <a:p>
            <a:r>
              <a:rPr lang="en-US" dirty="0"/>
              <a:t>01</a:t>
            </a:r>
          </a:p>
        </p:txBody>
      </p:sp>
      <p:sp>
        <p:nvSpPr>
          <p:cNvPr id="26" name="TextBox 25">
            <a:extLst>
              <a:ext uri="{FF2B5EF4-FFF2-40B4-BE49-F238E27FC236}">
                <a16:creationId xmlns:a16="http://schemas.microsoft.com/office/drawing/2014/main" id="{E53EF45B-2163-445D-B840-0F3DC2A114F3}"/>
              </a:ext>
            </a:extLst>
          </p:cNvPr>
          <p:cNvSpPr txBox="1"/>
          <p:nvPr/>
        </p:nvSpPr>
        <p:spPr>
          <a:xfrm>
            <a:off x="4114800" y="3680522"/>
            <a:ext cx="418704" cy="369332"/>
          </a:xfrm>
          <a:prstGeom prst="rect">
            <a:avLst/>
          </a:prstGeom>
          <a:noFill/>
        </p:spPr>
        <p:txBody>
          <a:bodyPr wrap="none" rtlCol="0">
            <a:spAutoFit/>
          </a:bodyPr>
          <a:lstStyle/>
          <a:p>
            <a:r>
              <a:rPr lang="en-US" dirty="0"/>
              <a:t>11</a:t>
            </a:r>
          </a:p>
        </p:txBody>
      </p:sp>
      <p:sp>
        <p:nvSpPr>
          <p:cNvPr id="27" name="TextBox 26">
            <a:extLst>
              <a:ext uri="{FF2B5EF4-FFF2-40B4-BE49-F238E27FC236}">
                <a16:creationId xmlns:a16="http://schemas.microsoft.com/office/drawing/2014/main" id="{69261D23-FCD9-4177-A3DB-66B3C692264A}"/>
              </a:ext>
            </a:extLst>
          </p:cNvPr>
          <p:cNvSpPr txBox="1"/>
          <p:nvPr/>
        </p:nvSpPr>
        <p:spPr>
          <a:xfrm>
            <a:off x="5075359" y="2755910"/>
            <a:ext cx="547287" cy="369332"/>
          </a:xfrm>
          <a:prstGeom prst="rect">
            <a:avLst/>
          </a:prstGeom>
          <a:noFill/>
        </p:spPr>
        <p:txBody>
          <a:bodyPr wrap="square" rtlCol="0">
            <a:spAutoFit/>
          </a:bodyPr>
          <a:lstStyle/>
          <a:p>
            <a:r>
              <a:rPr lang="en-US" dirty="0"/>
              <a:t>10</a:t>
            </a:r>
          </a:p>
        </p:txBody>
      </p:sp>
      <p:cxnSp>
        <p:nvCxnSpPr>
          <p:cNvPr id="40" name="Connector: Curved 39">
            <a:extLst>
              <a:ext uri="{FF2B5EF4-FFF2-40B4-BE49-F238E27FC236}">
                <a16:creationId xmlns:a16="http://schemas.microsoft.com/office/drawing/2014/main" id="{E4014807-A501-41FC-8B77-D4F20E9DFD7B}"/>
              </a:ext>
            </a:extLst>
          </p:cNvPr>
          <p:cNvCxnSpPr>
            <a:cxnSpLocks/>
            <a:stCxn id="7" idx="6"/>
            <a:endCxn id="7" idx="0"/>
          </p:cNvCxnSpPr>
          <p:nvPr/>
        </p:nvCxnSpPr>
        <p:spPr>
          <a:xfrm flipH="1" flipV="1">
            <a:off x="5303092" y="2726971"/>
            <a:ext cx="190500" cy="228600"/>
          </a:xfrm>
          <a:prstGeom prst="curvedConnector4">
            <a:avLst>
              <a:gd name="adj1" fmla="val -120000"/>
              <a:gd name="adj2" fmla="val 2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4F65E699-4EE8-4973-993F-6C0A984C8EDE}"/>
              </a:ext>
            </a:extLst>
          </p:cNvPr>
          <p:cNvCxnSpPr>
            <a:cxnSpLocks/>
          </p:cNvCxnSpPr>
          <p:nvPr/>
        </p:nvCxnSpPr>
        <p:spPr>
          <a:xfrm flipH="1" flipV="1">
            <a:off x="4288026" y="1600900"/>
            <a:ext cx="232216" cy="234216"/>
          </a:xfrm>
          <a:prstGeom prst="curvedConnector4">
            <a:avLst>
              <a:gd name="adj1" fmla="val -98443"/>
              <a:gd name="adj2" fmla="val 1976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54B61211-7D2C-4D59-93D5-57A29AEC6255}"/>
              </a:ext>
            </a:extLst>
          </p:cNvPr>
          <p:cNvCxnSpPr>
            <a:stCxn id="25" idx="1"/>
            <a:endCxn id="6" idx="0"/>
          </p:cNvCxnSpPr>
          <p:nvPr/>
        </p:nvCxnSpPr>
        <p:spPr>
          <a:xfrm rot="10800000" flipH="1">
            <a:off x="3014184" y="2719034"/>
            <a:ext cx="232092" cy="217623"/>
          </a:xfrm>
          <a:prstGeom prst="curvedConnector4">
            <a:avLst>
              <a:gd name="adj1" fmla="val -98495"/>
              <a:gd name="adj2" fmla="val 2050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E27DFD99-2421-4710-8403-8554394F59A6}"/>
              </a:ext>
            </a:extLst>
          </p:cNvPr>
          <p:cNvCxnSpPr>
            <a:stCxn id="8" idx="4"/>
            <a:endCxn id="26" idx="3"/>
          </p:cNvCxnSpPr>
          <p:nvPr/>
        </p:nvCxnSpPr>
        <p:spPr>
          <a:xfrm rot="5400000" flipH="1" flipV="1">
            <a:off x="4311874" y="3861702"/>
            <a:ext cx="218143" cy="225115"/>
          </a:xfrm>
          <a:prstGeom prst="curvedConnector4">
            <a:avLst>
              <a:gd name="adj1" fmla="val -104794"/>
              <a:gd name="adj2" fmla="val 20154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1BC3108-7CB7-416C-93AC-D481670E5634}"/>
              </a:ext>
            </a:extLst>
          </p:cNvPr>
          <p:cNvSpPr txBox="1"/>
          <p:nvPr/>
        </p:nvSpPr>
        <p:spPr>
          <a:xfrm>
            <a:off x="4713775" y="4004846"/>
            <a:ext cx="470000" cy="338554"/>
          </a:xfrm>
          <a:prstGeom prst="rect">
            <a:avLst/>
          </a:prstGeom>
          <a:noFill/>
        </p:spPr>
        <p:txBody>
          <a:bodyPr wrap="none" lIns="91440" tIns="45720" rIns="91440" bIns="45720" rtlCol="0" anchor="t">
            <a:spAutoFit/>
          </a:bodyPr>
          <a:lstStyle/>
          <a:p>
            <a:r>
              <a:rPr lang="en-US" sz="1600" dirty="0">
                <a:latin typeface="Arial"/>
                <a:cs typeface="Arial"/>
              </a:rPr>
              <a:t>0/1</a:t>
            </a:r>
            <a:endParaRPr lang="en-US" sz="1600" dirty="0"/>
          </a:p>
        </p:txBody>
      </p:sp>
      <p:sp>
        <p:nvSpPr>
          <p:cNvPr id="66" name="TextBox 65">
            <a:extLst>
              <a:ext uri="{FF2B5EF4-FFF2-40B4-BE49-F238E27FC236}">
                <a16:creationId xmlns:a16="http://schemas.microsoft.com/office/drawing/2014/main" id="{3E3B2C70-C956-4B78-94E5-9E444E73C399}"/>
              </a:ext>
            </a:extLst>
          </p:cNvPr>
          <p:cNvSpPr txBox="1"/>
          <p:nvPr/>
        </p:nvSpPr>
        <p:spPr>
          <a:xfrm>
            <a:off x="5763010" y="2518218"/>
            <a:ext cx="470000" cy="338554"/>
          </a:xfrm>
          <a:prstGeom prst="rect">
            <a:avLst/>
          </a:prstGeom>
          <a:noFill/>
        </p:spPr>
        <p:txBody>
          <a:bodyPr wrap="none" lIns="91440" tIns="45720" rIns="91440" bIns="45720" rtlCol="0" anchor="t">
            <a:spAutoFit/>
          </a:bodyPr>
          <a:lstStyle/>
          <a:p>
            <a:r>
              <a:rPr lang="en-US" sz="1600" dirty="0">
                <a:latin typeface="Arial"/>
                <a:cs typeface="Arial"/>
              </a:rPr>
              <a:t>0/0</a:t>
            </a:r>
            <a:endParaRPr lang="en-US" sz="1600" dirty="0"/>
          </a:p>
        </p:txBody>
      </p:sp>
      <p:sp>
        <p:nvSpPr>
          <p:cNvPr id="67" name="TextBox 66">
            <a:extLst>
              <a:ext uri="{FF2B5EF4-FFF2-40B4-BE49-F238E27FC236}">
                <a16:creationId xmlns:a16="http://schemas.microsoft.com/office/drawing/2014/main" id="{50121B5E-805B-4719-A76F-C72F9C8BE61F}"/>
              </a:ext>
            </a:extLst>
          </p:cNvPr>
          <p:cNvSpPr txBox="1"/>
          <p:nvPr/>
        </p:nvSpPr>
        <p:spPr>
          <a:xfrm>
            <a:off x="4707171" y="1361057"/>
            <a:ext cx="471604" cy="338554"/>
          </a:xfrm>
          <a:prstGeom prst="rect">
            <a:avLst/>
          </a:prstGeom>
          <a:noFill/>
        </p:spPr>
        <p:txBody>
          <a:bodyPr wrap="none" lIns="91440" tIns="45720" rIns="91440" bIns="45720" rtlCol="0" anchor="t">
            <a:spAutoFit/>
          </a:bodyPr>
          <a:lstStyle/>
          <a:p>
            <a:r>
              <a:rPr lang="en-US" sz="1600" dirty="0">
                <a:latin typeface="Arial"/>
                <a:cs typeface="Arial"/>
              </a:rPr>
              <a:t>0/1</a:t>
            </a:r>
            <a:endParaRPr lang="en-US" sz="1600" dirty="0"/>
          </a:p>
        </p:txBody>
      </p:sp>
      <p:sp>
        <p:nvSpPr>
          <p:cNvPr id="2" name="TextBox 1">
            <a:extLst>
              <a:ext uri="{FF2B5EF4-FFF2-40B4-BE49-F238E27FC236}">
                <a16:creationId xmlns:a16="http://schemas.microsoft.com/office/drawing/2014/main" id="{4308F509-F143-4283-84C3-16AA58A23E11}"/>
              </a:ext>
            </a:extLst>
          </p:cNvPr>
          <p:cNvSpPr txBox="1"/>
          <p:nvPr/>
        </p:nvSpPr>
        <p:spPr>
          <a:xfrm>
            <a:off x="158406" y="901248"/>
            <a:ext cx="9046066" cy="400110"/>
          </a:xfrm>
          <a:prstGeom prst="rect">
            <a:avLst/>
          </a:prstGeom>
          <a:noFill/>
        </p:spPr>
        <p:txBody>
          <a:bodyPr wrap="none" lIns="91440" tIns="45720" rIns="91440" bIns="45720" rtlCol="0" anchor="t">
            <a:spAutoFit/>
          </a:bodyPr>
          <a:lstStyle/>
          <a:p>
            <a:r>
              <a:rPr lang="en-US" sz="2000" i="1" dirty="0">
                <a:solidFill>
                  <a:schemeClr val="bg1">
                    <a:lumMod val="50000"/>
                  </a:schemeClr>
                </a:solidFill>
                <a:latin typeface="Arial"/>
                <a:cs typeface="Arial"/>
              </a:rPr>
              <a:t>Design a sequential circuit from the following state diagram using S-R flip-flop.</a:t>
            </a:r>
          </a:p>
        </p:txBody>
      </p:sp>
    </p:spTree>
    <p:extLst>
      <p:ext uri="{BB962C8B-B14F-4D97-AF65-F5344CB8AC3E}">
        <p14:creationId xmlns:p14="http://schemas.microsoft.com/office/powerpoint/2010/main" val="7385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body" idx="1"/>
          </p:nvPr>
        </p:nvSpPr>
        <p:spPr>
          <a:xfrm>
            <a:off x="457200" y="1371600"/>
            <a:ext cx="8229600" cy="2254079"/>
          </a:xfrm>
          <a:prstGeom prst="rect">
            <a:avLst/>
          </a:prstGeom>
        </p:spPr>
        <p:txBody>
          <a:bodyPr vert="horz" wrap="square" lIns="0" tIns="13335" rIns="0" bIns="0" rtlCol="0">
            <a:spAutoFit/>
          </a:bodyPr>
          <a:lstStyle/>
          <a:p>
            <a:pPr marL="12700" marR="582295">
              <a:lnSpc>
                <a:spcPct val="100000"/>
              </a:lnSpc>
              <a:buNone/>
            </a:pPr>
            <a:r>
              <a:rPr>
                <a:latin typeface="+mj-lt"/>
              </a:rPr>
              <a:t>Latch is storage device</a:t>
            </a:r>
            <a:r>
              <a:rPr lang="en-US" dirty="0">
                <a:latin typeface="+mj-lt"/>
              </a:rPr>
              <a:t>. A latch is constructed from the cross coupled NAND or NOR gates.</a:t>
            </a:r>
          </a:p>
          <a:p>
            <a:pPr marL="2762250" marR="5080" indent="-2750185">
              <a:lnSpc>
                <a:spcPct val="100000"/>
              </a:lnSpc>
              <a:buNone/>
            </a:pPr>
            <a:r>
              <a:rPr lang="en-US" dirty="0">
                <a:latin typeface="+mj-lt"/>
              </a:rPr>
              <a:t>The outputs of Latch are compliment of each</a:t>
            </a:r>
            <a:r>
              <a:rPr lang="en-US" spc="-204" dirty="0">
                <a:latin typeface="+mj-lt"/>
              </a:rPr>
              <a:t> </a:t>
            </a:r>
            <a:r>
              <a:rPr lang="en-US" dirty="0">
                <a:latin typeface="+mj-lt"/>
              </a:rPr>
              <a:t>other. </a:t>
            </a:r>
          </a:p>
          <a:p>
            <a:pPr marL="2762250" marR="5080" indent="-2750185">
              <a:lnSpc>
                <a:spcPct val="100000"/>
              </a:lnSpc>
              <a:buNone/>
            </a:pPr>
            <a:r>
              <a:rPr lang="en-US" dirty="0">
                <a:latin typeface="+mj-lt"/>
              </a:rPr>
              <a:t>i.e. Q≠Q’</a:t>
            </a:r>
          </a:p>
          <a:p>
            <a:pPr marL="2762250" marR="5080" indent="-2750185">
              <a:lnSpc>
                <a:spcPct val="100000"/>
              </a:lnSpc>
              <a:buNone/>
            </a:pPr>
            <a:endParaRPr dirty="0">
              <a:latin typeface="+mj-lt"/>
            </a:endParaRPr>
          </a:p>
        </p:txBody>
      </p:sp>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Latch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SR Latch</a:t>
            </a:r>
          </a:p>
        </p:txBody>
      </p:sp>
      <p:pic>
        <p:nvPicPr>
          <p:cNvPr id="2050" name="Picture 2" descr="D:\DCN\S-R-latch..png"/>
          <p:cNvPicPr>
            <a:picLocks noChangeAspect="1" noChangeArrowheads="1"/>
          </p:cNvPicPr>
          <p:nvPr/>
        </p:nvPicPr>
        <p:blipFill>
          <a:blip r:embed="rId2"/>
          <a:srcRect/>
          <a:stretch>
            <a:fillRect/>
          </a:stretch>
        </p:blipFill>
        <p:spPr bwMode="auto">
          <a:xfrm>
            <a:off x="838200" y="1066800"/>
            <a:ext cx="3124200" cy="2529114"/>
          </a:xfrm>
          <a:prstGeom prst="rect">
            <a:avLst/>
          </a:prstGeom>
          <a:noFill/>
        </p:spPr>
      </p:pic>
      <p:sp>
        <p:nvSpPr>
          <p:cNvPr id="6" name="object 5"/>
          <p:cNvSpPr txBox="1">
            <a:spLocks/>
          </p:cNvSpPr>
          <p:nvPr/>
        </p:nvSpPr>
        <p:spPr bwMode="auto">
          <a:xfrm>
            <a:off x="685800" y="3581400"/>
            <a:ext cx="4038600" cy="32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t" anchorCtr="0" compatLnSpc="1">
            <a:prstTxWarp prst="textNoShape">
              <a:avLst/>
            </a:prstTxWarp>
            <a:spAutoFit/>
          </a:bodyPr>
          <a:lstStyle/>
          <a:p>
            <a:pPr marL="12700" marR="582295" lvl="0" indent="-27305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SR latch using NOR</a:t>
            </a:r>
            <a:r>
              <a:rPr kumimoji="0" lang="en-US" sz="2000" b="0" i="0" u="none" strike="noStrike" kern="1200" cap="none" spc="0" normalizeH="0" noProof="0" dirty="0">
                <a:ln>
                  <a:noFill/>
                </a:ln>
                <a:solidFill>
                  <a:schemeClr val="tx1"/>
                </a:solidFill>
                <a:effectLst/>
                <a:uLnTx/>
                <a:uFillTx/>
                <a:latin typeface="+mj-lt"/>
                <a:ea typeface="+mn-ea"/>
                <a:cs typeface="+mn-cs"/>
              </a:rPr>
              <a:t> gates</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5" name="Table 4"/>
          <p:cNvGraphicFramePr>
            <a:graphicFrameLocks noGrp="1"/>
          </p:cNvGraphicFramePr>
          <p:nvPr/>
        </p:nvGraphicFramePr>
        <p:xfrm>
          <a:off x="6096000" y="4648200"/>
          <a:ext cx="2895600" cy="1854200"/>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2"/>
                  </a:ext>
                </a:extLst>
              </a:tr>
              <a:tr h="370840">
                <a:tc>
                  <a:txBody>
                    <a:bodyPr/>
                    <a:lstStyle/>
                    <a:p>
                      <a:pPr algn="ctr"/>
                      <a:r>
                        <a:rPr lang="en-US" dirty="0">
                          <a:solidFill>
                            <a:srgbClr val="FF0000"/>
                          </a:solidFill>
                        </a:rPr>
                        <a:t>1</a:t>
                      </a:r>
                    </a:p>
                  </a:txBody>
                  <a:tcPr/>
                </a:tc>
                <a:tc>
                  <a:txBody>
                    <a:bodyPr/>
                    <a:lstStyle/>
                    <a:p>
                      <a:pPr algn="ctr"/>
                      <a:r>
                        <a:rPr lang="en-US" dirty="0"/>
                        <a:t>0</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3"/>
                  </a:ext>
                </a:extLst>
              </a:tr>
              <a:tr h="370840">
                <a:tc>
                  <a:txBody>
                    <a:bodyPr/>
                    <a:lstStyle/>
                    <a:p>
                      <a:pPr algn="ctr"/>
                      <a:r>
                        <a:rPr lang="en-US" dirty="0">
                          <a:solidFill>
                            <a:srgbClr val="FF0000"/>
                          </a:solidFill>
                        </a:rPr>
                        <a:t>1</a:t>
                      </a:r>
                    </a:p>
                  </a:txBody>
                  <a:tcPr/>
                </a:tc>
                <a:tc>
                  <a:txBody>
                    <a:bodyPr/>
                    <a:lstStyle/>
                    <a:p>
                      <a:pPr algn="ctr"/>
                      <a:r>
                        <a:rPr lang="en-US" dirty="0"/>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457200" y="4038600"/>
            <a:ext cx="4416337" cy="3970318"/>
          </a:xfrm>
          <a:prstGeom prst="rect">
            <a:avLst/>
          </a:prstGeom>
          <a:noFill/>
        </p:spPr>
        <p:txBody>
          <a:bodyPr wrap="none" rtlCol="0">
            <a:spAutoFit/>
          </a:bodyPr>
          <a:lstStyle/>
          <a:p>
            <a:r>
              <a:rPr lang="en-US" sz="1400" i="1" dirty="0"/>
              <a:t>Case I </a:t>
            </a:r>
          </a:p>
          <a:p>
            <a:r>
              <a:rPr lang="en-US" sz="1400" dirty="0">
                <a:solidFill>
                  <a:srgbClr val="0070C0"/>
                </a:solidFill>
              </a:rPr>
              <a:t>When S = 1 and R =0;   Q = 1  and Q’ = 0</a:t>
            </a:r>
            <a:endParaRPr lang="en-US" sz="1400" dirty="0"/>
          </a:p>
          <a:p>
            <a:endParaRPr lang="en-US" sz="1400" dirty="0"/>
          </a:p>
          <a:p>
            <a:r>
              <a:rPr lang="en-US" sz="1400" dirty="0">
                <a:solidFill>
                  <a:srgbClr val="FF0000"/>
                </a:solidFill>
              </a:rPr>
              <a:t>When S = 0 and R = 0; Q = 1  and Q’ = 0 ( Memory)</a:t>
            </a:r>
            <a:endParaRPr lang="en-US" sz="1400" dirty="0"/>
          </a:p>
          <a:p>
            <a:endParaRPr lang="en-US" sz="1400" dirty="0">
              <a:solidFill>
                <a:srgbClr val="FF0000"/>
              </a:solidFill>
            </a:endParaRPr>
          </a:p>
          <a:p>
            <a:r>
              <a:rPr lang="en-US" sz="1400" i="1" dirty="0"/>
              <a:t>Case II </a:t>
            </a:r>
          </a:p>
          <a:p>
            <a:r>
              <a:rPr lang="en-US" sz="1400" dirty="0">
                <a:solidFill>
                  <a:srgbClr val="0070C0"/>
                </a:solidFill>
              </a:rPr>
              <a:t>When S = 0 and R = 1;   Q = 0   and Q’ = 1 </a:t>
            </a:r>
          </a:p>
          <a:p>
            <a:endParaRPr lang="en-US" sz="1400" dirty="0">
              <a:solidFill>
                <a:srgbClr val="0070C0"/>
              </a:solidFill>
            </a:endParaRPr>
          </a:p>
          <a:p>
            <a:r>
              <a:rPr lang="en-US" sz="1400" dirty="0">
                <a:solidFill>
                  <a:srgbClr val="FF0000"/>
                </a:solidFill>
              </a:rPr>
              <a:t>When S = 0 and R = 0; Q = 0   and Q’ = 1 (Memory)</a:t>
            </a:r>
          </a:p>
          <a:p>
            <a:endParaRPr lang="en-US" sz="1400" dirty="0">
              <a:solidFill>
                <a:srgbClr val="FF0000"/>
              </a:solidFill>
            </a:endParaRPr>
          </a:p>
          <a:p>
            <a:r>
              <a:rPr lang="en-US" sz="1400" i="1" dirty="0"/>
              <a:t>Case III</a:t>
            </a:r>
          </a:p>
          <a:p>
            <a:r>
              <a:rPr lang="en-US" sz="1400" dirty="0">
                <a:solidFill>
                  <a:srgbClr val="0070C0"/>
                </a:solidFill>
              </a:rPr>
              <a:t>When S = 1 and R = 1;   Q = 0  and Q’ = 0 [Not Used]</a:t>
            </a:r>
          </a:p>
          <a:p>
            <a:r>
              <a:rPr lang="en-US" sz="1400" dirty="0">
                <a:solidFill>
                  <a:srgbClr val="FF0000"/>
                </a:solidFill>
              </a:rPr>
              <a:t> </a:t>
            </a:r>
          </a:p>
          <a:p>
            <a:endParaRPr lang="en-US" sz="1400" dirty="0">
              <a:solidFill>
                <a:srgbClr val="0070C0"/>
              </a:solidFill>
            </a:endParaRPr>
          </a:p>
          <a:p>
            <a:endParaRPr lang="en-US" sz="1400" dirty="0">
              <a:solidFill>
                <a:srgbClr val="0070C0"/>
              </a:solidFill>
            </a:endParaRPr>
          </a:p>
          <a:p>
            <a:endParaRPr lang="en-US" sz="1400" dirty="0">
              <a:solidFill>
                <a:srgbClr val="0070C0"/>
              </a:solidFill>
            </a:endParaRPr>
          </a:p>
          <a:p>
            <a:endParaRPr lang="en-US" sz="1400" dirty="0">
              <a:solidFill>
                <a:srgbClr val="FF0000"/>
              </a:solidFill>
            </a:endParaRPr>
          </a:p>
          <a:p>
            <a:r>
              <a:rPr lang="en-US" sz="1400" dirty="0"/>
              <a:t> </a:t>
            </a:r>
          </a:p>
        </p:txBody>
      </p:sp>
      <p:graphicFrame>
        <p:nvGraphicFramePr>
          <p:cNvPr id="22" name="Table 21"/>
          <p:cNvGraphicFramePr>
            <a:graphicFrameLocks noGrp="1"/>
          </p:cNvGraphicFramePr>
          <p:nvPr/>
        </p:nvGraphicFramePr>
        <p:xfrm>
          <a:off x="5029200" y="1600200"/>
          <a:ext cx="3962400" cy="1854200"/>
        </p:xfrm>
        <a:graphic>
          <a:graphicData uri="http://schemas.openxmlformats.org/drawingml/2006/table">
            <a:tbl>
              <a:tblPr firstRow="1" bandRow="1">
                <a:tableStyleId>{5C22544A-7EE6-4342-B048-85BDC9FD1C3A}</a:tableStyleId>
              </a:tblPr>
              <a:tblGrid>
                <a:gridCol w="832104">
                  <a:extLst>
                    <a:ext uri="{9D8B030D-6E8A-4147-A177-3AD203B41FA5}">
                      <a16:colId xmlns:a16="http://schemas.microsoft.com/office/drawing/2014/main" val="20000"/>
                    </a:ext>
                  </a:extLst>
                </a:gridCol>
                <a:gridCol w="832104">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1109472">
                  <a:extLst>
                    <a:ext uri="{9D8B030D-6E8A-4147-A177-3AD203B41FA5}">
                      <a16:colId xmlns:a16="http://schemas.microsoft.com/office/drawing/2014/main" val="20003"/>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Not used</a:t>
                      </a:r>
                    </a:p>
                  </a:txBody>
                  <a:tcPr/>
                </a:tc>
                <a:tc>
                  <a:txBody>
                    <a:bodyPr/>
                    <a:lstStyle/>
                    <a:p>
                      <a:pPr algn="ctr"/>
                      <a:r>
                        <a:rPr lang="en-US" dirty="0"/>
                        <a:t>Not</a:t>
                      </a:r>
                      <a:r>
                        <a:rPr lang="en-US" baseline="0" dirty="0"/>
                        <a:t> used</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SR Latch</a:t>
            </a:r>
          </a:p>
        </p:txBody>
      </p:sp>
      <p:sp>
        <p:nvSpPr>
          <p:cNvPr id="6" name="object 5"/>
          <p:cNvSpPr txBox="1">
            <a:spLocks/>
          </p:cNvSpPr>
          <p:nvPr/>
        </p:nvSpPr>
        <p:spPr bwMode="auto">
          <a:xfrm>
            <a:off x="2743200" y="4038600"/>
            <a:ext cx="4038600" cy="32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t" anchorCtr="0" compatLnSpc="1">
            <a:prstTxWarp prst="textNoShape">
              <a:avLst/>
            </a:prstTxWarp>
            <a:spAutoFit/>
          </a:bodyPr>
          <a:lstStyle/>
          <a:p>
            <a:pPr marL="12700" marR="582295" lvl="0" indent="-27305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SR latch using NAND</a:t>
            </a:r>
            <a:r>
              <a:rPr kumimoji="0" lang="en-US" sz="2000" b="0" i="0" u="none" strike="noStrike" kern="1200" cap="none" spc="0" normalizeH="0" noProof="0" dirty="0">
                <a:ln>
                  <a:noFill/>
                </a:ln>
                <a:solidFill>
                  <a:schemeClr val="tx1"/>
                </a:solidFill>
                <a:effectLst/>
                <a:uLnTx/>
                <a:uFillTx/>
                <a:latin typeface="+mj-lt"/>
                <a:ea typeface="+mn-ea"/>
                <a:cs typeface="+mn-cs"/>
              </a:rPr>
              <a:t> gates</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pic>
        <p:nvPicPr>
          <p:cNvPr id="5" name="Picture 3" descr="D:\DCN\RS-with-NAND-gates-1.png"/>
          <p:cNvPicPr>
            <a:picLocks noChangeAspect="1" noChangeArrowheads="1"/>
          </p:cNvPicPr>
          <p:nvPr/>
        </p:nvPicPr>
        <p:blipFill>
          <a:blip r:embed="rId2"/>
          <a:srcRect/>
          <a:stretch>
            <a:fillRect/>
          </a:stretch>
        </p:blipFill>
        <p:spPr bwMode="auto">
          <a:xfrm>
            <a:off x="2819400" y="1343348"/>
            <a:ext cx="3215064" cy="2619052"/>
          </a:xfrm>
          <a:prstGeom prst="rect">
            <a:avLst/>
          </a:prstGeom>
          <a:noFill/>
        </p:spPr>
      </p:pic>
      <p:sp>
        <p:nvSpPr>
          <p:cNvPr id="7" name="TextBox 6"/>
          <p:cNvSpPr txBox="1"/>
          <p:nvPr/>
        </p:nvSpPr>
        <p:spPr>
          <a:xfrm>
            <a:off x="2438400" y="1524000"/>
            <a:ext cx="351378" cy="2308324"/>
          </a:xfrm>
          <a:prstGeom prst="rect">
            <a:avLst/>
          </a:prstGeom>
          <a:noFill/>
        </p:spPr>
        <p:txBody>
          <a:bodyPr wrap="none" rtlCol="0">
            <a:spAutoFit/>
          </a:bodyPr>
          <a:lstStyle/>
          <a:p>
            <a:r>
              <a:rPr lang="en-US" dirty="0"/>
              <a:t>S</a:t>
            </a:r>
          </a:p>
          <a:p>
            <a:endParaRPr lang="en-US" dirty="0"/>
          </a:p>
          <a:p>
            <a:endParaRPr lang="en-US" dirty="0"/>
          </a:p>
          <a:p>
            <a:endParaRPr lang="en-US" dirty="0"/>
          </a:p>
          <a:p>
            <a:endParaRPr lang="en-US" dirty="0"/>
          </a:p>
          <a:p>
            <a:endParaRPr lang="en-US" dirty="0"/>
          </a:p>
          <a:p>
            <a:endParaRPr lang="en-US" dirty="0"/>
          </a:p>
          <a:p>
            <a:r>
              <a:rPr lang="en-US" dirty="0"/>
              <a:t>R</a:t>
            </a:r>
          </a:p>
        </p:txBody>
      </p:sp>
      <p:sp>
        <p:nvSpPr>
          <p:cNvPr id="8" name="TextBox 7"/>
          <p:cNvSpPr txBox="1"/>
          <p:nvPr/>
        </p:nvSpPr>
        <p:spPr>
          <a:xfrm>
            <a:off x="6019800" y="1676400"/>
            <a:ext cx="457200" cy="2031325"/>
          </a:xfrm>
          <a:prstGeom prst="rect">
            <a:avLst/>
          </a:prstGeom>
          <a:noFill/>
        </p:spPr>
        <p:txBody>
          <a:bodyPr wrap="square" rtlCol="0">
            <a:spAutoFit/>
          </a:bodyPr>
          <a:lstStyle/>
          <a:p>
            <a:r>
              <a:rPr lang="en-US" dirty="0"/>
              <a:t>Q</a:t>
            </a:r>
          </a:p>
          <a:p>
            <a:endParaRPr lang="en-US" dirty="0"/>
          </a:p>
          <a:p>
            <a:endParaRPr lang="en-US" dirty="0"/>
          </a:p>
          <a:p>
            <a:endParaRPr lang="en-US" dirty="0"/>
          </a:p>
          <a:p>
            <a:endParaRPr lang="en-US" dirty="0"/>
          </a:p>
          <a:p>
            <a:endParaRPr lang="en-US" dirty="0"/>
          </a:p>
          <a:p>
            <a:r>
              <a:rPr lang="en-US" dirty="0"/>
              <a:t>Q’</a:t>
            </a:r>
          </a:p>
        </p:txBody>
      </p:sp>
      <p:graphicFrame>
        <p:nvGraphicFramePr>
          <p:cNvPr id="11" name="Table 10"/>
          <p:cNvGraphicFramePr>
            <a:graphicFrameLocks noGrp="1"/>
          </p:cNvGraphicFramePr>
          <p:nvPr/>
        </p:nvGraphicFramePr>
        <p:xfrm>
          <a:off x="6096000" y="4648200"/>
          <a:ext cx="2895600" cy="1854200"/>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r>
                        <a:rPr lang="en-US" dirty="0">
                          <a:solidFill>
                            <a:srgbClr val="FF0000"/>
                          </a:solidFill>
                        </a:rPr>
                        <a:t>0</a:t>
                      </a:r>
                    </a:p>
                  </a:txBody>
                  <a:tcPr/>
                </a:tc>
                <a:tc>
                  <a:txBody>
                    <a:bodyPr/>
                    <a:lstStyle/>
                    <a:p>
                      <a:pPr algn="ctr"/>
                      <a:r>
                        <a:rPr lang="en-US" dirty="0">
                          <a:solidFill>
                            <a:schemeClr val="tx1"/>
                          </a:solidFill>
                        </a:rPr>
                        <a:t>0</a:t>
                      </a:r>
                    </a:p>
                  </a:txBody>
                  <a:tcPr/>
                </a:tc>
                <a:tc>
                  <a:txBody>
                    <a:bodyPr/>
                    <a:lstStyle/>
                    <a:p>
                      <a:pPr algn="ctr"/>
                      <a:r>
                        <a:rPr lang="en-US" dirty="0">
                          <a:solidFill>
                            <a:srgbClr val="FF0000"/>
                          </a:solidFill>
                        </a:rPr>
                        <a:t>1</a:t>
                      </a:r>
                    </a:p>
                  </a:txBody>
                  <a:tcPr/>
                </a:tc>
                <a:extLst>
                  <a:ext uri="{0D108BD9-81ED-4DB2-BD59-A6C34878D82A}">
                    <a16:rowId xmlns:a16="http://schemas.microsoft.com/office/drawing/2014/main" val="10001"/>
                  </a:ext>
                </a:extLst>
              </a:tr>
              <a:tr h="370840">
                <a:tc>
                  <a:txBody>
                    <a:bodyPr/>
                    <a:lstStyle/>
                    <a:p>
                      <a:pPr algn="ctr"/>
                      <a:r>
                        <a:rPr lang="en-US" dirty="0">
                          <a:solidFill>
                            <a:srgbClr val="FF0000"/>
                          </a:solidFill>
                        </a:rPr>
                        <a:t>0</a:t>
                      </a:r>
                    </a:p>
                  </a:txBody>
                  <a:tcPr/>
                </a:tc>
                <a:tc>
                  <a:txBody>
                    <a:bodyPr/>
                    <a:lstStyle/>
                    <a:p>
                      <a:pPr algn="ctr"/>
                      <a:r>
                        <a:rPr lang="en-US" dirty="0">
                          <a:solidFill>
                            <a:schemeClr val="tx1"/>
                          </a:solidFill>
                        </a:rPr>
                        <a:t>1</a:t>
                      </a:r>
                    </a:p>
                  </a:txBody>
                  <a:tcPr/>
                </a:tc>
                <a:tc>
                  <a:txBody>
                    <a:bodyPr/>
                    <a:lstStyle/>
                    <a:p>
                      <a:pPr algn="ctr"/>
                      <a:r>
                        <a:rPr lang="en-US" dirty="0">
                          <a:solidFill>
                            <a:srgbClr val="FF0000"/>
                          </a:solidFill>
                        </a:rPr>
                        <a:t>1</a:t>
                      </a:r>
                    </a:p>
                  </a:txBody>
                  <a:tcPr/>
                </a:tc>
                <a:extLst>
                  <a:ext uri="{0D108BD9-81ED-4DB2-BD59-A6C34878D82A}">
                    <a16:rowId xmlns:a16="http://schemas.microsoft.com/office/drawing/2014/main" val="10002"/>
                  </a:ext>
                </a:extLst>
              </a:tr>
              <a:tr h="370840">
                <a:tc>
                  <a:txBody>
                    <a:bodyPr/>
                    <a:lstStyle/>
                    <a:p>
                      <a:pPr algn="ctr"/>
                      <a:r>
                        <a:rPr lang="en-US" dirty="0">
                          <a:solidFill>
                            <a:schemeClr val="tx1"/>
                          </a:solidFill>
                        </a:rPr>
                        <a:t>1</a:t>
                      </a:r>
                    </a:p>
                  </a:txBody>
                  <a:tcPr/>
                </a:tc>
                <a:tc>
                  <a:txBody>
                    <a:bodyPr/>
                    <a:lstStyle/>
                    <a:p>
                      <a:pPr algn="ctr"/>
                      <a:r>
                        <a:rPr lang="en-US" dirty="0">
                          <a:solidFill>
                            <a:srgbClr val="FF0000"/>
                          </a:solidFill>
                        </a:rPr>
                        <a:t>0</a:t>
                      </a:r>
                    </a:p>
                  </a:txBody>
                  <a:tcPr/>
                </a:tc>
                <a:tc>
                  <a:txBody>
                    <a:bodyPr/>
                    <a:lstStyle/>
                    <a:p>
                      <a:pPr algn="ctr"/>
                      <a:r>
                        <a:rPr lang="en-US" dirty="0">
                          <a:solidFill>
                            <a:srgbClr val="FF0000"/>
                          </a:solidFill>
                        </a:rPr>
                        <a:t>1</a:t>
                      </a:r>
                    </a:p>
                  </a:txBody>
                  <a:tcPr/>
                </a:tc>
                <a:extLst>
                  <a:ext uri="{0D108BD9-81ED-4DB2-BD59-A6C34878D82A}">
                    <a16:rowId xmlns:a16="http://schemas.microsoft.com/office/drawing/2014/main" val="10003"/>
                  </a:ext>
                </a:extLst>
              </a:tr>
              <a:tr h="370840">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304800" y="4648200"/>
          <a:ext cx="4114800" cy="18491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70840">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10000"/>
                  </a:ext>
                </a:extLst>
              </a:tr>
              <a:tr h="365760">
                <a:tc>
                  <a:txBody>
                    <a:bodyPr/>
                    <a:lstStyle/>
                    <a:p>
                      <a:pPr algn="ctr"/>
                      <a:r>
                        <a:rPr lang="en-US" dirty="0"/>
                        <a:t>0</a:t>
                      </a:r>
                    </a:p>
                  </a:txBody>
                  <a:tcPr/>
                </a:tc>
                <a:tc>
                  <a:txBody>
                    <a:bodyPr/>
                    <a:lstStyle/>
                    <a:p>
                      <a:pPr algn="ctr"/>
                      <a:r>
                        <a:rPr lang="en-US" dirty="0"/>
                        <a:t>0</a:t>
                      </a:r>
                    </a:p>
                  </a:txBody>
                  <a:tcPr/>
                </a:tc>
                <a:tc>
                  <a:txBody>
                    <a:bodyPr/>
                    <a:lstStyle/>
                    <a:p>
                      <a:pPr algn="ctr"/>
                      <a:r>
                        <a:rPr lang="en-US" dirty="0"/>
                        <a:t>Not used</a:t>
                      </a:r>
                    </a:p>
                  </a:txBody>
                  <a:tcPr/>
                </a:tc>
                <a:tc>
                  <a:txBody>
                    <a:bodyPr/>
                    <a:lstStyle/>
                    <a:p>
                      <a:pPr algn="ctr"/>
                      <a:r>
                        <a:rPr lang="en-US" dirty="0"/>
                        <a:t>Not used</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Memory</a:t>
                      </a:r>
                    </a:p>
                  </a:txBody>
                  <a:tcPr/>
                </a:tc>
                <a:tc>
                  <a:txBody>
                    <a:bodyPr/>
                    <a:lstStyle/>
                    <a:p>
                      <a:pPr algn="ctr"/>
                      <a:r>
                        <a:rPr lang="en-US" dirty="0"/>
                        <a:t>Memory</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Clock Pulse and Triggering</a:t>
            </a:r>
          </a:p>
        </p:txBody>
      </p:sp>
      <p:sp>
        <p:nvSpPr>
          <p:cNvPr id="3" name="object 5"/>
          <p:cNvSpPr txBox="1">
            <a:spLocks/>
          </p:cNvSpPr>
          <p:nvPr/>
        </p:nvSpPr>
        <p:spPr bwMode="auto">
          <a:xfrm>
            <a:off x="457200" y="1371600"/>
            <a:ext cx="8229600" cy="65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t" anchorCtr="0" compatLnSpc="1">
            <a:prstTxWarp prst="textNoShape">
              <a:avLst/>
            </a:prstTxWarp>
            <a:spAutoFit/>
          </a:bodyPr>
          <a:lstStyle/>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Varying Signal that triggers or control the operation of Flip flops.</a:t>
            </a: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lang="en-US" sz="2600" dirty="0">
              <a:latin typeface="+mj-lt"/>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kumimoji="0" lang="en-US" sz="2600" b="0" i="0" u="none" strike="noStrike" kern="1200" cap="none" spc="0" normalizeH="0" baseline="0" noProof="0" dirty="0">
              <a:ln>
                <a:noFill/>
              </a:ln>
              <a:solidFill>
                <a:schemeClr val="tx1"/>
              </a:solidFill>
              <a:effectLst/>
              <a:uLnTx/>
              <a:uFillTx/>
              <a:latin typeface="+mj-lt"/>
              <a:ea typeface="+mn-ea"/>
              <a:cs typeface="+mn-cs"/>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lang="en-US" sz="2600" dirty="0">
              <a:latin typeface="+mj-lt"/>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lang="en-US" sz="2600" dirty="0">
              <a:latin typeface="+mj-lt"/>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lang="en-US" sz="2600" dirty="0">
                <a:latin typeface="+mj-lt"/>
              </a:rPr>
              <a:t>Triggering Methods</a:t>
            </a: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		</a:t>
            </a:r>
            <a:r>
              <a:rPr kumimoji="0" lang="en-US" sz="2600" b="0" i="1" u="none" strike="noStrike" kern="1200" cap="none" spc="0" normalizeH="0" baseline="0" noProof="0" dirty="0">
                <a:ln>
                  <a:noFill/>
                </a:ln>
                <a:solidFill>
                  <a:schemeClr val="tx1">
                    <a:lumMod val="65000"/>
                    <a:lumOff val="35000"/>
                  </a:schemeClr>
                </a:solidFill>
                <a:effectLst/>
                <a:uLnTx/>
                <a:uFillTx/>
                <a:latin typeface="+mj-lt"/>
                <a:ea typeface="+mn-ea"/>
                <a:cs typeface="+mn-cs"/>
              </a:rPr>
              <a:t>Level Triggering</a:t>
            </a: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lang="en-US" sz="2600" i="1" dirty="0">
                <a:solidFill>
                  <a:schemeClr val="tx1">
                    <a:lumMod val="65000"/>
                    <a:lumOff val="35000"/>
                  </a:schemeClr>
                </a:solidFill>
                <a:latin typeface="+mj-lt"/>
              </a:rPr>
              <a:t>		Edge Triggering</a:t>
            </a:r>
            <a:endParaRPr kumimoji="0" lang="en-US" sz="2600" b="0" i="1" u="none" strike="noStrike" kern="1200" cap="none" spc="0" normalizeH="0" baseline="0" noProof="0" dirty="0">
              <a:ln>
                <a:noFill/>
              </a:ln>
              <a:solidFill>
                <a:schemeClr val="tx1">
                  <a:lumMod val="65000"/>
                  <a:lumOff val="35000"/>
                </a:schemeClr>
              </a:solidFill>
              <a:effectLst/>
              <a:uLnTx/>
              <a:uFillTx/>
              <a:latin typeface="+mj-lt"/>
              <a:ea typeface="+mn-ea"/>
              <a:cs typeface="+mn-cs"/>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lang="en-US" sz="2600" dirty="0">
              <a:latin typeface="+mj-lt"/>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kumimoji="0" lang="en-US" sz="2600" b="0" i="0" u="none" strike="noStrike" kern="1200" cap="none" spc="0" normalizeH="0" baseline="0" noProof="0" dirty="0">
              <a:ln>
                <a:noFill/>
              </a:ln>
              <a:solidFill>
                <a:schemeClr val="tx1"/>
              </a:solidFill>
              <a:effectLst/>
              <a:uLnTx/>
              <a:uFillTx/>
              <a:latin typeface="+mj-lt"/>
              <a:ea typeface="+mn-ea"/>
              <a:cs typeface="+mn-cs"/>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lang="en-US" sz="2600" dirty="0">
              <a:latin typeface="+mj-lt"/>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kumimoji="0" lang="en-US" sz="2600" b="0" i="0" u="none" strike="noStrike" kern="1200" cap="none" spc="0" normalizeH="0" baseline="0" noProof="0" dirty="0">
              <a:ln>
                <a:noFill/>
              </a:ln>
              <a:solidFill>
                <a:schemeClr val="tx1"/>
              </a:solidFill>
              <a:effectLst/>
              <a:uLnTx/>
              <a:uFillTx/>
              <a:latin typeface="+mj-lt"/>
              <a:ea typeface="+mn-ea"/>
              <a:cs typeface="+mn-cs"/>
            </a:endParaRPr>
          </a:p>
          <a:p>
            <a:pPr marL="12700" marR="582295"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endParaRPr kumimoji="0" lang="en-US" sz="2600" b="0" i="0" u="none" strike="noStrike" kern="1200" cap="none" spc="0" normalizeH="0" baseline="0" noProof="0" dirty="0">
              <a:ln>
                <a:noFill/>
              </a:ln>
              <a:solidFill>
                <a:schemeClr val="tx1"/>
              </a:solidFill>
              <a:effectLst/>
              <a:uLnTx/>
              <a:uFillTx/>
              <a:latin typeface="+mj-lt"/>
              <a:ea typeface="+mn-ea"/>
              <a:cs typeface="+mn-cs"/>
            </a:endParaRPr>
          </a:p>
        </p:txBody>
      </p:sp>
      <p:pic>
        <p:nvPicPr>
          <p:cNvPr id="2050" name="Picture 2" descr="C:\Users\Lenovo\Desktop\images.png"/>
          <p:cNvPicPr>
            <a:picLocks noChangeAspect="1" noChangeArrowheads="1"/>
          </p:cNvPicPr>
          <p:nvPr/>
        </p:nvPicPr>
        <p:blipFill>
          <a:blip r:embed="rId2"/>
          <a:srcRect/>
          <a:stretch>
            <a:fillRect/>
          </a:stretch>
        </p:blipFill>
        <p:spPr bwMode="auto">
          <a:xfrm>
            <a:off x="609600" y="2286000"/>
            <a:ext cx="7556030" cy="1219200"/>
          </a:xfrm>
          <a:prstGeom prst="rect">
            <a:avLst/>
          </a:prstGeom>
          <a:noFill/>
        </p:spPr>
      </p:pic>
      <p:cxnSp>
        <p:nvCxnSpPr>
          <p:cNvPr id="2" name="Straight Arrow Connector 1">
            <a:extLst>
              <a:ext uri="{FF2B5EF4-FFF2-40B4-BE49-F238E27FC236}">
                <a16:creationId xmlns:a16="http://schemas.microsoft.com/office/drawing/2014/main" id="{EEF61C65-49CD-4738-9FFD-0473603E355C}"/>
              </a:ext>
            </a:extLst>
          </p:cNvPr>
          <p:cNvCxnSpPr/>
          <p:nvPr/>
        </p:nvCxnSpPr>
        <p:spPr>
          <a:xfrm>
            <a:off x="4114800" y="29718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0"/>
            <a:ext cx="7793037" cy="1008062"/>
          </a:xfrm>
        </p:spPr>
        <p:txBody>
          <a:bodyPr/>
          <a:lstStyle/>
          <a:p>
            <a:pPr algn="ctr" eaLnBrk="1" hangingPunct="1"/>
            <a:r>
              <a:rPr lang="en-US" altLang="zh-TW" sz="4000" dirty="0"/>
              <a:t>SR Flip Flop</a:t>
            </a:r>
          </a:p>
        </p:txBody>
      </p:sp>
      <p:pic>
        <p:nvPicPr>
          <p:cNvPr id="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76081"/>
            <a:ext cx="4163006" cy="1924319"/>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219200"/>
            <a:ext cx="1828800" cy="1828800"/>
          </a:xfrm>
          <a:prstGeom prst="rect">
            <a:avLst/>
          </a:prstGeom>
        </p:spPr>
      </p:pic>
      <p:sp>
        <p:nvSpPr>
          <p:cNvPr id="6" name="TextBox 5"/>
          <p:cNvSpPr txBox="1"/>
          <p:nvPr/>
        </p:nvSpPr>
        <p:spPr>
          <a:xfrm>
            <a:off x="5638800" y="1905000"/>
            <a:ext cx="518091" cy="369332"/>
          </a:xfrm>
          <a:prstGeom prst="rect">
            <a:avLst/>
          </a:prstGeom>
          <a:noFill/>
        </p:spPr>
        <p:txBody>
          <a:bodyPr wrap="none" rtlCol="0">
            <a:spAutoFit/>
          </a:bodyPr>
          <a:lstStyle/>
          <a:p>
            <a:r>
              <a:rPr lang="en-US" dirty="0"/>
              <a:t>Clk</a:t>
            </a:r>
          </a:p>
        </p:txBody>
      </p:sp>
      <p:graphicFrame>
        <p:nvGraphicFramePr>
          <p:cNvPr id="11" name="Table 10"/>
          <p:cNvGraphicFramePr>
            <a:graphicFrameLocks noGrp="1"/>
          </p:cNvGraphicFramePr>
          <p:nvPr/>
        </p:nvGraphicFramePr>
        <p:xfrm>
          <a:off x="304800" y="4114800"/>
          <a:ext cx="4114800" cy="1925321"/>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86122">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10000"/>
                  </a:ext>
                </a:extLst>
              </a:tr>
              <a:tr h="380833">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Not used</a:t>
                      </a:r>
                    </a:p>
                  </a:txBody>
                  <a:tcPr/>
                </a:tc>
                <a:tc>
                  <a:txBody>
                    <a:bodyPr/>
                    <a:lstStyle/>
                    <a:p>
                      <a:pPr algn="ctr"/>
                      <a:r>
                        <a:rPr lang="en-US" dirty="0">
                          <a:solidFill>
                            <a:schemeClr val="tx1"/>
                          </a:solidFill>
                        </a:rPr>
                        <a:t>Not used</a:t>
                      </a:r>
                    </a:p>
                  </a:txBody>
                  <a:tcPr/>
                </a:tc>
                <a:extLst>
                  <a:ext uri="{0D108BD9-81ED-4DB2-BD59-A6C34878D82A}">
                    <a16:rowId xmlns:a16="http://schemas.microsoft.com/office/drawing/2014/main" val="10001"/>
                  </a:ext>
                </a:extLst>
              </a:tr>
              <a:tr h="386122">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10002"/>
                  </a:ext>
                </a:extLst>
              </a:tr>
              <a:tr h="386122">
                <a:tc>
                  <a:txBody>
                    <a:bodyPr/>
                    <a:lstStyle/>
                    <a:p>
                      <a:pPr algn="ctr"/>
                      <a:r>
                        <a:rPr lang="en-US" dirty="0">
                          <a:solidFill>
                            <a:schemeClr val="tx1"/>
                          </a:solidFill>
                        </a:rPr>
                        <a:t>1</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3"/>
                  </a:ext>
                </a:extLst>
              </a:tr>
              <a:tr h="386122">
                <a:tc>
                  <a:txBody>
                    <a:bodyPr/>
                    <a:lstStyle/>
                    <a:p>
                      <a:pPr algn="ctr"/>
                      <a:r>
                        <a:rPr lang="en-US" dirty="0">
                          <a:solidFill>
                            <a:schemeClr val="tx1"/>
                          </a:solidFill>
                        </a:rPr>
                        <a:t>1</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Memory</a:t>
                      </a:r>
                    </a:p>
                  </a:txBody>
                  <a:tcPr/>
                </a:tc>
                <a:tc>
                  <a:txBody>
                    <a:bodyPr/>
                    <a:lstStyle/>
                    <a:p>
                      <a:pPr algn="ctr"/>
                      <a:r>
                        <a:rPr lang="en-US" dirty="0">
                          <a:solidFill>
                            <a:schemeClr val="tx1"/>
                          </a:solidFill>
                        </a:rPr>
                        <a:t>Memory</a:t>
                      </a:r>
                    </a:p>
                  </a:txBody>
                  <a:tcPr/>
                </a:tc>
                <a:extLst>
                  <a:ext uri="{0D108BD9-81ED-4DB2-BD59-A6C34878D82A}">
                    <a16:rowId xmlns:a16="http://schemas.microsoft.com/office/drawing/2014/main" val="10004"/>
                  </a:ext>
                </a:extLst>
              </a:tr>
            </a:tbl>
          </a:graphicData>
        </a:graphic>
      </p:graphicFrame>
      <p:sp>
        <p:nvSpPr>
          <p:cNvPr id="14" name="TextBox 13"/>
          <p:cNvSpPr txBox="1"/>
          <p:nvPr/>
        </p:nvSpPr>
        <p:spPr>
          <a:xfrm>
            <a:off x="914400" y="6096000"/>
            <a:ext cx="2988960" cy="369332"/>
          </a:xfrm>
          <a:prstGeom prst="rect">
            <a:avLst/>
          </a:prstGeom>
          <a:noFill/>
        </p:spPr>
        <p:txBody>
          <a:bodyPr wrap="none" rtlCol="0">
            <a:spAutoFit/>
          </a:bodyPr>
          <a:lstStyle/>
          <a:p>
            <a:r>
              <a:rPr lang="en-US" dirty="0"/>
              <a:t>TT of SR latch using NAND</a:t>
            </a:r>
          </a:p>
        </p:txBody>
      </p:sp>
      <p:pic>
        <p:nvPicPr>
          <p:cNvPr id="1026" name="Picture 2" descr="C:\Users\Lenovo\Desktop\1 D.PNG"/>
          <p:cNvPicPr>
            <a:picLocks noChangeAspect="1" noChangeArrowheads="1"/>
          </p:cNvPicPr>
          <p:nvPr/>
        </p:nvPicPr>
        <p:blipFill>
          <a:blip r:embed="rId4"/>
          <a:srcRect/>
          <a:stretch>
            <a:fillRect/>
          </a:stretch>
        </p:blipFill>
        <p:spPr bwMode="auto">
          <a:xfrm>
            <a:off x="5791200" y="3886200"/>
            <a:ext cx="2069272" cy="247874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esktop\d2.PNG"/>
          <p:cNvPicPr>
            <a:picLocks noChangeAspect="1" noChangeArrowheads="1"/>
          </p:cNvPicPr>
          <p:nvPr/>
        </p:nvPicPr>
        <p:blipFill>
          <a:blip r:embed="rId2"/>
          <a:srcRect/>
          <a:stretch>
            <a:fillRect/>
          </a:stretch>
        </p:blipFill>
        <p:spPr bwMode="auto">
          <a:xfrm>
            <a:off x="632012" y="914401"/>
            <a:ext cx="1501588" cy="1082150"/>
          </a:xfrm>
          <a:prstGeom prst="rect">
            <a:avLst/>
          </a:prstGeom>
          <a:noFill/>
        </p:spPr>
      </p:pic>
      <p:pic>
        <p:nvPicPr>
          <p:cNvPr id="2051" name="Picture 3" descr="C:\Users\Lenovo\Desktop\d3.PNG"/>
          <p:cNvPicPr>
            <a:picLocks noChangeAspect="1" noChangeArrowheads="1"/>
          </p:cNvPicPr>
          <p:nvPr/>
        </p:nvPicPr>
        <p:blipFill>
          <a:blip r:embed="rId3"/>
          <a:srcRect/>
          <a:stretch>
            <a:fillRect/>
          </a:stretch>
        </p:blipFill>
        <p:spPr bwMode="auto">
          <a:xfrm>
            <a:off x="1024086" y="2017058"/>
            <a:ext cx="2100114" cy="4840941"/>
          </a:xfrm>
          <a:prstGeom prst="rect">
            <a:avLst/>
          </a:prstGeom>
          <a:noFill/>
        </p:spPr>
      </p:pic>
      <p:graphicFrame>
        <p:nvGraphicFramePr>
          <p:cNvPr id="15" name="Table 14"/>
          <p:cNvGraphicFramePr>
            <a:graphicFrameLocks noGrp="1"/>
          </p:cNvGraphicFramePr>
          <p:nvPr/>
        </p:nvGraphicFramePr>
        <p:xfrm>
          <a:off x="4648200" y="3093720"/>
          <a:ext cx="3657600" cy="21945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76728">
                  <a:extLst>
                    <a:ext uri="{9D8B030D-6E8A-4147-A177-3AD203B41FA5}">
                      <a16:colId xmlns:a16="http://schemas.microsoft.com/office/drawing/2014/main" val="20003"/>
                    </a:ext>
                  </a:extLst>
                </a:gridCol>
                <a:gridCol w="875872">
                  <a:extLst>
                    <a:ext uri="{9D8B030D-6E8A-4147-A177-3AD203B41FA5}">
                      <a16:colId xmlns:a16="http://schemas.microsoft.com/office/drawing/2014/main" val="20004"/>
                    </a:ext>
                  </a:extLst>
                </a:gridCol>
              </a:tblGrid>
              <a:tr h="320040">
                <a:tc>
                  <a:txBody>
                    <a:bodyPr/>
                    <a:lstStyle/>
                    <a:p>
                      <a:pPr algn="ctr"/>
                      <a:r>
                        <a:rPr lang="en-US" dirty="0"/>
                        <a:t>Clk</a:t>
                      </a:r>
                    </a:p>
                  </a:txBody>
                  <a:tcPr/>
                </a:tc>
                <a:tc>
                  <a:txBody>
                    <a:bodyPr/>
                    <a:lstStyle/>
                    <a:p>
                      <a:pPr algn="ctr"/>
                      <a:r>
                        <a:rPr lang="en-US" dirty="0"/>
                        <a:t>S</a:t>
                      </a:r>
                    </a:p>
                  </a:txBody>
                  <a:tcPr/>
                </a:tc>
                <a:tc>
                  <a:txBody>
                    <a:bodyPr/>
                    <a:lstStyle/>
                    <a:p>
                      <a:pPr algn="ctr"/>
                      <a:r>
                        <a:rPr lang="en-US" dirty="0"/>
                        <a:t>R</a:t>
                      </a:r>
                    </a:p>
                  </a:txBody>
                  <a:tcPr/>
                </a:tc>
                <a:tc>
                  <a:txBody>
                    <a:bodyPr/>
                    <a:lstStyle/>
                    <a:p>
                      <a:pPr algn="ctr"/>
                      <a:r>
                        <a:rPr lang="en-US" dirty="0"/>
                        <a:t>Q</a:t>
                      </a:r>
                    </a:p>
                  </a:txBody>
                  <a:tcPr/>
                </a:tc>
                <a:tc>
                  <a:txBody>
                    <a:bodyPr/>
                    <a:lstStyle/>
                    <a:p>
                      <a:pPr algn="ctr"/>
                      <a:r>
                        <a:rPr lang="en-US" dirty="0"/>
                        <a:t>Q’</a:t>
                      </a:r>
                    </a:p>
                  </a:txBody>
                  <a:tcPr/>
                </a:tc>
                <a:extLst>
                  <a:ext uri="{0D108BD9-81ED-4DB2-BD59-A6C34878D82A}">
                    <a16:rowId xmlns:a16="http://schemas.microsoft.com/office/drawing/2014/main" val="10000"/>
                  </a:ext>
                </a:extLst>
              </a:tr>
              <a:tr h="320040">
                <a:tc>
                  <a:txBody>
                    <a:bodyPr/>
                    <a:lstStyle/>
                    <a:p>
                      <a:pPr algn="ctr"/>
                      <a:r>
                        <a:rPr lang="en-US" dirty="0"/>
                        <a:t>0</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err="1"/>
                        <a:t>Mem</a:t>
                      </a:r>
                      <a:endParaRPr lang="en-US" dirty="0"/>
                    </a:p>
                  </a:txBody>
                  <a:tcPr/>
                </a:tc>
                <a:tc>
                  <a:txBody>
                    <a:bodyPr/>
                    <a:lstStyle/>
                    <a:p>
                      <a:pPr algn="ctr"/>
                      <a:r>
                        <a:rPr lang="en-US" dirty="0" err="1"/>
                        <a:t>Mem</a:t>
                      </a:r>
                      <a:endParaRPr lang="en-US" dirty="0"/>
                    </a:p>
                  </a:txBody>
                  <a:tcPr/>
                </a:tc>
                <a:extLst>
                  <a:ext uri="{0D108BD9-81ED-4DB2-BD59-A6C34878D82A}">
                    <a16:rowId xmlns:a16="http://schemas.microsoft.com/office/drawing/2014/main" val="10001"/>
                  </a:ext>
                </a:extLst>
              </a:tr>
              <a:tr h="3200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err="1"/>
                        <a:t>Mem</a:t>
                      </a:r>
                      <a:endParaRPr lang="en-US" dirty="0"/>
                    </a:p>
                  </a:txBody>
                  <a:tcPr/>
                </a:tc>
                <a:tc>
                  <a:txBody>
                    <a:bodyPr/>
                    <a:lstStyle/>
                    <a:p>
                      <a:pPr algn="ctr"/>
                      <a:r>
                        <a:rPr lang="en-US" dirty="0" err="1"/>
                        <a:t>Mem</a:t>
                      </a:r>
                      <a:endParaRPr lang="en-US" dirty="0"/>
                    </a:p>
                  </a:txBody>
                  <a:tcPr/>
                </a:tc>
                <a:extLst>
                  <a:ext uri="{0D108BD9-81ED-4DB2-BD59-A6C34878D82A}">
                    <a16:rowId xmlns:a16="http://schemas.microsoft.com/office/drawing/2014/main" val="10002"/>
                  </a:ext>
                </a:extLst>
              </a:tr>
              <a:tr h="3200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3"/>
                  </a:ext>
                </a:extLst>
              </a:tr>
              <a:tr h="3200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4"/>
                  </a:ext>
                </a:extLst>
              </a:tr>
              <a:tr h="3200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Invalid</a:t>
                      </a:r>
                    </a:p>
                  </a:txBody>
                  <a:tcPr/>
                </a:tc>
                <a:tc>
                  <a:txBody>
                    <a:bodyPr/>
                    <a:lstStyle/>
                    <a:p>
                      <a:pPr algn="ctr"/>
                      <a:r>
                        <a:rPr lang="en-US" dirty="0"/>
                        <a:t>Invalid</a:t>
                      </a:r>
                    </a:p>
                  </a:txBody>
                  <a:tcPr/>
                </a:tc>
                <a:extLst>
                  <a:ext uri="{0D108BD9-81ED-4DB2-BD59-A6C34878D82A}">
                    <a16:rowId xmlns:a16="http://schemas.microsoft.com/office/drawing/2014/main" val="10005"/>
                  </a:ext>
                </a:extLst>
              </a:tr>
            </a:tbl>
          </a:graphicData>
        </a:graphic>
      </p:graphicFrame>
      <p:sp>
        <p:nvSpPr>
          <p:cNvPr id="16" name="TextBox 15"/>
          <p:cNvSpPr txBox="1"/>
          <p:nvPr/>
        </p:nvSpPr>
        <p:spPr>
          <a:xfrm>
            <a:off x="5486400" y="2514600"/>
            <a:ext cx="1898918" cy="369332"/>
          </a:xfrm>
          <a:prstGeom prst="rect">
            <a:avLst/>
          </a:prstGeom>
          <a:noFill/>
        </p:spPr>
        <p:txBody>
          <a:bodyPr wrap="none" rtlCol="0">
            <a:spAutoFit/>
          </a:bodyPr>
          <a:lstStyle/>
          <a:p>
            <a:r>
              <a:rPr lang="en-US" dirty="0"/>
              <a:t>TT of SR flip flop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7629</TotalTime>
  <Words>2291</Words>
  <Application>Microsoft Office PowerPoint</Application>
  <PresentationFormat>On-screen Show (4:3)</PresentationFormat>
  <Paragraphs>1290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Flow</vt:lpstr>
      <vt:lpstr>PowerPoint Presentation</vt:lpstr>
      <vt:lpstr>Sequential Circuits</vt:lpstr>
      <vt:lpstr>Sequential Circuits</vt:lpstr>
      <vt:lpstr>Latch</vt:lpstr>
      <vt:lpstr>SR Latch</vt:lpstr>
      <vt:lpstr>SR Latch</vt:lpstr>
      <vt:lpstr>Clock Pulse and Triggering</vt:lpstr>
      <vt:lpstr>SR Flip Flop</vt:lpstr>
      <vt:lpstr>PowerPoint Presentation</vt:lpstr>
      <vt:lpstr>SR Flip Flop</vt:lpstr>
      <vt:lpstr>D Flip Flop</vt:lpstr>
      <vt:lpstr>D Flip Flop</vt:lpstr>
      <vt:lpstr>JK Flip Flop</vt:lpstr>
      <vt:lpstr>JK Flip Flop</vt:lpstr>
      <vt:lpstr>T Flip Flop</vt:lpstr>
      <vt:lpstr>T Flip Flop</vt:lpstr>
      <vt:lpstr>JK Flip Flop</vt:lpstr>
      <vt:lpstr>Master - Slave JK Flip Flop</vt:lpstr>
      <vt:lpstr>Master Slave JK Flip Flop</vt:lpstr>
      <vt:lpstr>Master Slave JK Flip Flop</vt:lpstr>
      <vt:lpstr>Conversion of Flip-Flop (Realization of one Flip-Flop using other Flip-Flop)</vt:lpstr>
      <vt:lpstr>Example 1 – JK to D</vt:lpstr>
      <vt:lpstr>Example 2 – SR to JK</vt:lpstr>
      <vt:lpstr>Example 3 – T to D </vt:lpstr>
      <vt:lpstr>Direct Inputs</vt:lpstr>
      <vt:lpstr>State Diagram and State Table</vt:lpstr>
      <vt:lpstr>PowerPoint Presentation</vt:lpstr>
      <vt:lpstr>State Reduction and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Joana Barros</dc:creator>
  <cp:lastModifiedBy>Samir Bhandari</cp:lastModifiedBy>
  <cp:revision>921</cp:revision>
  <dcterms:created xsi:type="dcterms:W3CDTF">2009-09-24T20:16:06Z</dcterms:created>
  <dcterms:modified xsi:type="dcterms:W3CDTF">2020-12-03T01:47:07Z</dcterms:modified>
</cp:coreProperties>
</file>