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60" r:id="rId2"/>
    <p:sldId id="261" r:id="rId3"/>
    <p:sldId id="263" r:id="rId4"/>
    <p:sldId id="264" r:id="rId5"/>
    <p:sldId id="266" r:id="rId6"/>
    <p:sldId id="265" r:id="rId7"/>
    <p:sldId id="267" r:id="rId8"/>
    <p:sldId id="268" r:id="rId9"/>
    <p:sldId id="269" r:id="rId10"/>
    <p:sldId id="270" r:id="rId11"/>
    <p:sldId id="271" r:id="rId12"/>
    <p:sldId id="273" r:id="rId13"/>
    <p:sldId id="272" r:id="rId14"/>
    <p:sldId id="274" r:id="rId15"/>
    <p:sldId id="275" r:id="rId16"/>
    <p:sldId id="276" r:id="rId17"/>
    <p:sldId id="277" r:id="rId18"/>
    <p:sldId id="279" r:id="rId19"/>
    <p:sldId id="281" r:id="rId20"/>
    <p:sldId id="280" r:id="rId21"/>
    <p:sldId id="283" r:id="rId22"/>
    <p:sldId id="282" r:id="rId23"/>
    <p:sldId id="284" r:id="rId24"/>
    <p:sldId id="285" r:id="rId25"/>
    <p:sldId id="287" r:id="rId26"/>
    <p:sldId id="28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9A0E42-DC8A-DC58-88F1-299CF191C08B}" v="67" dt="2020-12-08T12:58:14.609"/>
    <p1510:client id="{1BD1A485-7EBF-1187-4DE0-293685B59E44}" v="4" dt="2020-12-15T15:40:26.433"/>
    <p1510:client id="{240B2DCC-20EC-98D5-3BE3-5F7A185028E4}" v="64" dt="2020-12-16T15:02:53.468"/>
    <p1510:client id="{2C3F8BAF-F574-A44E-72E4-F103EA8F75FD}" v="23" dt="2020-12-15T16:10:56.567"/>
    <p1510:client id="{3E306E3D-79EB-A345-478D-12D54ACBE6E7}" v="197" dt="2020-12-02T14:11:08.619"/>
    <p1510:client id="{5015605E-C2D7-2D20-A57B-AD75D4894CB5}" v="14" dt="2020-12-03T01:40:58.122"/>
    <p1510:client id="{505752BB-DB3D-66FF-0C76-A7F8325C67E2}" v="60" dt="2020-12-15T14:45:38.608"/>
    <p1510:client id="{760E0859-318D-CD35-AE96-D62D4F3EC4C1}" v="513" dt="2020-12-04T01:53:15.169"/>
    <p1510:client id="{8002527E-75CF-F1EF-D6EE-591F95A8E4CB}" v="245" dt="2020-12-03T15:21:00.722"/>
    <p1510:client id="{A58BD413-DC7B-B261-BDE4-653172BD0995}" v="2" dt="2020-12-16T14:45:33.585"/>
    <p1510:client id="{BFF7668C-616C-59FF-2BB2-75459A23D17A}" v="37" dt="2020-12-10T13:41:01.166"/>
    <p1510:client id="{C7D870FB-9F34-5534-1E44-489EFA39175E}" v="772" dt="2020-12-03T02:24:14.979"/>
    <p1510:client id="{CA48E5AB-EF83-1BB0-F3A3-A92627ECED45}" v="1460" dt="2020-12-16T02:29:57.016"/>
    <p1510:client id="{EFE78513-7D4C-6173-F616-1FA09ACB0675}" v="9" dt="2020-12-15T14:27:44.112"/>
    <p1510:client id="{F2A1D5B9-1C7B-84B7-BE04-4FA962FB6598}" v="577" dt="2020-12-09T02:12:41.197"/>
    <p1510:client id="{F98FE211-E107-DC7F-72EF-8EF5546D21D7}" v="400" dt="2020-12-09T15:08:00.8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-119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F5CED-5945-48A8-BBC5-8C5A1B69D4D8}" type="datetime1">
              <a:rPr lang="en-US" smtClean="0"/>
              <a:pPr>
                <a:defRPr/>
              </a:pPr>
              <a:t>12/17/2020</a:t>
            </a:fld>
            <a:endParaRPr lang="en-GB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7B7B8-66FD-40B9-AAE5-1267EA9CDE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012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6C5BB-CEF5-4A6D-8BFA-1AD23D941A04}" type="datetime1">
              <a:rPr lang="en-US" smtClean="0"/>
              <a:pPr>
                <a:defRPr/>
              </a:pPr>
              <a:t>12/17/2020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42E32-B3FA-40A8-8AE9-8AB7F369D4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01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FBFD2-BB8D-4EED-AEA8-C3CCAD8DB6FA}" type="datetime1">
              <a:rPr lang="en-US" smtClean="0"/>
              <a:pPr>
                <a:defRPr/>
              </a:pPr>
              <a:t>12/17/2020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E62C8-3344-406C-8E88-1D92D42427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742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3" y="188913"/>
            <a:ext cx="7793037" cy="10080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1341438"/>
            <a:ext cx="8704263" cy="2319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5" y="3813175"/>
            <a:ext cx="8704263" cy="2319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35DA2-9D2D-4625-9E2C-A4023AF6300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C5D1B-EEAB-4F4B-9A87-E9D2258CF68F}" type="datetime1">
              <a:rPr lang="en-US" smtClean="0"/>
              <a:pPr>
                <a:defRPr/>
              </a:pPr>
              <a:t>12/17/2020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F653-CCC0-48E7-856E-A847FC205D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14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F3007-95AA-4B4C-B8B5-0E7D32D9A4B4}" type="datetime1">
              <a:rPr lang="en-US" smtClean="0"/>
              <a:pPr>
                <a:defRPr/>
              </a:pPr>
              <a:t>12/17/2020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09B17-5B66-4AF5-BE92-22C865931E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929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80BBB-0766-4942-BFE2-C497FC13EA1B}" type="datetime1">
              <a:rPr lang="en-US" smtClean="0"/>
              <a:pPr>
                <a:defRPr/>
              </a:pPr>
              <a:t>12/17/2020</a:t>
            </a:fld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1917-BB2C-4D54-A957-EA6615435A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48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934FE-ED4E-438F-B76C-DE6F30EC3C04}" type="datetime1">
              <a:rPr lang="en-US" smtClean="0"/>
              <a:pPr>
                <a:defRPr/>
              </a:pPr>
              <a:t>12/17/2020</a:t>
            </a:fld>
            <a:endParaRPr lang="en-GB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7A021-D738-4E7C-8ED9-F013C5B059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71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7666A-8296-4427-846B-AA4542FCA48F}" type="datetime1">
              <a:rPr lang="en-US" smtClean="0"/>
              <a:pPr>
                <a:defRPr/>
              </a:pPr>
              <a:t>12/17/2020</a:t>
            </a:fld>
            <a:endParaRPr lang="en-GB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6519C-6693-47B3-9163-61E76B53F0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24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625DA-C330-41E3-975E-175958E1744C}" type="datetime1">
              <a:rPr lang="en-US" smtClean="0"/>
              <a:pPr>
                <a:defRPr/>
              </a:pPr>
              <a:t>12/17/2020</a:t>
            </a:fld>
            <a:endParaRPr lang="en-GB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E0070-AE66-4873-8FFC-F610DBB640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75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DF362-4A59-41A0-8FBC-F00C7756F1D5}" type="datetime1">
              <a:rPr lang="en-US" smtClean="0"/>
              <a:pPr>
                <a:defRPr/>
              </a:pPr>
              <a:t>12/17/2020</a:t>
            </a:fld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3C6B5-3FB8-457A-A340-31B8CF2278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87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C5EE2-EE6B-4830-94D7-D762D7371144}" type="datetime1">
              <a:rPr lang="en-US" smtClean="0"/>
              <a:pPr>
                <a:defRPr/>
              </a:pPr>
              <a:t>12/17/2020</a:t>
            </a:fld>
            <a:endParaRPr lang="en-GB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07F5E-CF66-46E9-91B8-9F231B24B2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97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8498B9D8-18ED-4747-8B54-D173B54FB777}" type="datetime1">
              <a:rPr lang="en-US" smtClean="0"/>
              <a:pPr>
                <a:defRPr/>
              </a:pPr>
              <a:t>12/17/2020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479ABAF3-6F8E-4076-9130-6C66F07E06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33" r:id="rId2"/>
    <p:sldLayoutId id="2147483942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43" r:id="rId9"/>
    <p:sldLayoutId id="2147483939" r:id="rId10"/>
    <p:sldLayoutId id="2147483940" r:id="rId11"/>
    <p:sldLayoutId id="214748394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2738264"/>
            <a:ext cx="8064896" cy="1579104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marL="12700" algn="ctr">
              <a:lnSpc>
                <a:spcPts val="3800"/>
              </a:lnSpc>
              <a:spcBef>
                <a:spcPts val="190"/>
              </a:spcBef>
            </a:pPr>
            <a:r>
              <a:rPr lang="en-US" sz="5400" spc="0" baseline="2980">
                <a:latin typeface="Book Antiqua"/>
                <a:cs typeface="Book Antiqua"/>
              </a:rPr>
              <a:t>Sequential Logic</a:t>
            </a:r>
          </a:p>
          <a:p>
            <a:pPr marL="12700" algn="ctr">
              <a:lnSpc>
                <a:spcPts val="3800"/>
              </a:lnSpc>
              <a:spcBef>
                <a:spcPts val="190"/>
              </a:spcBef>
            </a:pPr>
            <a:endParaRPr lang="en-US" sz="5400" baseline="2980">
              <a:latin typeface="Book Antiqua"/>
              <a:cs typeface="Book Antiqua"/>
            </a:endParaRPr>
          </a:p>
          <a:p>
            <a:pPr marL="12700" algn="ctr">
              <a:lnSpc>
                <a:spcPts val="3800"/>
              </a:lnSpc>
              <a:spcBef>
                <a:spcPts val="190"/>
              </a:spcBef>
            </a:pPr>
            <a:r>
              <a:rPr lang="en-US" sz="5400" baseline="2980">
                <a:solidFill>
                  <a:schemeClr val="bg1">
                    <a:lumMod val="50000"/>
                  </a:schemeClr>
                </a:solidFill>
                <a:latin typeface="Book Antiqua"/>
                <a:cs typeface="Book Antiqua"/>
              </a:rPr>
              <a:t>Counters</a:t>
            </a:r>
          </a:p>
        </p:txBody>
      </p:sp>
    </p:spTree>
    <p:extLst>
      <p:ext uri="{BB962C8B-B14F-4D97-AF65-F5344CB8AC3E}">
        <p14:creationId xmlns:p14="http://schemas.microsoft.com/office/powerpoint/2010/main" val="2280799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1C2DED9-444C-4069-BC64-B11155EC5471}"/>
              </a:ext>
            </a:extLst>
          </p:cNvPr>
          <p:cNvSpPr txBox="1"/>
          <p:nvPr/>
        </p:nvSpPr>
        <p:spPr>
          <a:xfrm>
            <a:off x="540589" y="1043796"/>
            <a:ext cx="8494141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i="1">
                <a:solidFill>
                  <a:schemeClr val="tx1">
                    <a:lumMod val="75000"/>
                    <a:lumOff val="25000"/>
                  </a:schemeClr>
                </a:solidFill>
              </a:rPr>
              <a:t>1. Design a 4-bit Asynchronous Down Counter.</a:t>
            </a:r>
          </a:p>
          <a:p>
            <a:r>
              <a:rPr lang="en-US" sz="3200" i="1">
                <a:solidFill>
                  <a:schemeClr val="tx1">
                    <a:lumMod val="75000"/>
                    <a:lumOff val="25000"/>
                  </a:schemeClr>
                </a:solidFill>
              </a:rPr>
              <a:t>2. Design a 2-bit Asynchronous Up Counter.</a:t>
            </a:r>
          </a:p>
          <a:p>
            <a:r>
              <a:rPr lang="en-US" sz="3200" i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3. Design a 2-bit Asynchronous Down Counter.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32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672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61CEB2C-11C5-45BB-93C7-A336ABEA430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41385" y="0"/>
            <a:ext cx="822435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zh-TW" sz="4000">
                <a:ea typeface="微軟正黑體"/>
              </a:rPr>
              <a:t>3 - bit Up/Down Ripple Counter</a:t>
            </a:r>
            <a:endParaRPr lang="en-US" altLang="zh-TW" sz="4000">
              <a:ea typeface="微軟正黑體"/>
              <a:cs typeface="Calibri"/>
            </a:endParaRPr>
          </a:p>
        </p:txBody>
      </p:sp>
      <p:pic>
        <p:nvPicPr>
          <p:cNvPr id="7" name="Picture 7" descr="Diagram, engineering drawing&#10;&#10;Description automatically generated">
            <a:extLst>
              <a:ext uri="{FF2B5EF4-FFF2-40B4-BE49-F238E27FC236}">
                <a16:creationId xmlns="" xmlns:a16="http://schemas.microsoft.com/office/drawing/2014/main" id="{7B03D2DB-18F4-47D7-8209-1C1296418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1706697"/>
            <a:ext cx="9083615" cy="41634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019A097-9450-4313-8834-183A19DEE665}"/>
              </a:ext>
            </a:extLst>
          </p:cNvPr>
          <p:cNvSpPr txBox="1"/>
          <p:nvPr/>
        </p:nvSpPr>
        <p:spPr>
          <a:xfrm>
            <a:off x="2603521" y="25025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Clk</a:t>
            </a:r>
            <a:r>
              <a:rPr lang="en-US"/>
              <a:t> =  MQ' + M'Q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004527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61CEB2C-11C5-45BB-93C7-A336ABEA430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41385" y="0"/>
            <a:ext cx="822435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zh-TW" sz="4000">
                <a:ea typeface="微軟正黑體"/>
              </a:rPr>
              <a:t>3 - bit Up/Down Ripple Counter</a:t>
            </a:r>
            <a:endParaRPr lang="en-US" altLang="zh-TW" sz="4000">
              <a:ea typeface="微軟正黑體"/>
              <a:cs typeface="Calibri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="" xmlns:a16="http://schemas.microsoft.com/office/drawing/2014/main" id="{1ADFC11D-CC07-487C-8FDC-2B3077DA5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539283"/>
              </p:ext>
            </p:extLst>
          </p:nvPr>
        </p:nvGraphicFramePr>
        <p:xfrm>
          <a:off x="1603661" y="1167826"/>
          <a:ext cx="5120636" cy="3337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59">
                  <a:extLst>
                    <a:ext uri="{9D8B030D-6E8A-4147-A177-3AD203B41FA5}">
                      <a16:colId xmlns="" xmlns:a16="http://schemas.microsoft.com/office/drawing/2014/main" val="141507770"/>
                    </a:ext>
                  </a:extLst>
                </a:gridCol>
                <a:gridCol w="1280159">
                  <a:extLst>
                    <a:ext uri="{9D8B030D-6E8A-4147-A177-3AD203B41FA5}">
                      <a16:colId xmlns="" xmlns:a16="http://schemas.microsoft.com/office/drawing/2014/main" val="2163153553"/>
                    </a:ext>
                  </a:extLst>
                </a:gridCol>
                <a:gridCol w="1280159">
                  <a:extLst>
                    <a:ext uri="{9D8B030D-6E8A-4147-A177-3AD203B41FA5}">
                      <a16:colId xmlns="" xmlns:a16="http://schemas.microsoft.com/office/drawing/2014/main" val="850764585"/>
                    </a:ext>
                  </a:extLst>
                </a:gridCol>
                <a:gridCol w="1280159">
                  <a:extLst>
                    <a:ext uri="{9D8B030D-6E8A-4147-A177-3AD203B41FA5}">
                      <a16:colId xmlns="" xmlns:a16="http://schemas.microsoft.com/office/drawing/2014/main" val="2072201719"/>
                    </a:ext>
                  </a:extLst>
                </a:gridCol>
              </a:tblGrid>
              <a:tr h="36129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err="1"/>
                        <a:t>Clk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00205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   (up)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1286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154309"/>
                  </a:ext>
                </a:extLst>
              </a:tr>
              <a:tr h="37574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9852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3530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   (down)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780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4835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8318694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64496086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9BE69E05-FF0D-48A0-A864-C9CFA71E6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861923"/>
              </p:ext>
            </p:extLst>
          </p:nvPr>
        </p:nvGraphicFramePr>
        <p:xfrm>
          <a:off x="1629103" y="5192953"/>
          <a:ext cx="5120640" cy="77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="" xmlns:a16="http://schemas.microsoft.com/office/drawing/2014/main" val="1382353377"/>
                    </a:ext>
                  </a:extLst>
                </a:gridCol>
                <a:gridCol w="1280160">
                  <a:extLst>
                    <a:ext uri="{9D8B030D-6E8A-4147-A177-3AD203B41FA5}">
                      <a16:colId xmlns="" xmlns:a16="http://schemas.microsoft.com/office/drawing/2014/main" val="432211"/>
                    </a:ext>
                  </a:extLst>
                </a:gridCol>
                <a:gridCol w="1280160">
                  <a:extLst>
                    <a:ext uri="{9D8B030D-6E8A-4147-A177-3AD203B41FA5}">
                      <a16:colId xmlns="" xmlns:a16="http://schemas.microsoft.com/office/drawing/2014/main" val="1368272612"/>
                    </a:ext>
                  </a:extLst>
                </a:gridCol>
                <a:gridCol w="1280160">
                  <a:extLst>
                    <a:ext uri="{9D8B030D-6E8A-4147-A177-3AD203B41FA5}">
                      <a16:colId xmlns="" xmlns:a16="http://schemas.microsoft.com/office/drawing/2014/main" val="1006548631"/>
                    </a:ext>
                  </a:extLst>
                </a:gridCol>
              </a:tblGrid>
              <a:tr h="4046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4122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11046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6265414-FD6F-4A7B-AC01-638D06091531}"/>
              </a:ext>
            </a:extLst>
          </p:cNvPr>
          <p:cNvSpPr txBox="1"/>
          <p:nvPr/>
        </p:nvSpPr>
        <p:spPr>
          <a:xfrm>
            <a:off x="3607676" y="609421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Clk</a:t>
            </a:r>
            <a:r>
              <a:rPr lang="en-US"/>
              <a:t> =  </a:t>
            </a:r>
            <a:r>
              <a:rPr lang="en-US">
                <a:solidFill>
                  <a:srgbClr val="FF0000"/>
                </a:solidFill>
              </a:rPr>
              <a:t>MQ' </a:t>
            </a:r>
            <a:r>
              <a:rPr lang="en-US"/>
              <a:t>+</a:t>
            </a:r>
            <a:r>
              <a:rPr lang="en-US">
                <a:solidFill>
                  <a:schemeClr val="accent5"/>
                </a:solidFill>
              </a:rPr>
              <a:t> M'Q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16F58F19-608F-48C9-97C2-A707BFE1BD90}"/>
              </a:ext>
            </a:extLst>
          </p:cNvPr>
          <p:cNvCxnSpPr/>
          <p:nvPr/>
        </p:nvCxnSpPr>
        <p:spPr>
          <a:xfrm>
            <a:off x="1419879" y="4970593"/>
            <a:ext cx="275898" cy="27589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2271BF6-392B-4FB1-A258-6D590D8F0753}"/>
              </a:ext>
            </a:extLst>
          </p:cNvPr>
          <p:cNvSpPr txBox="1"/>
          <p:nvPr/>
        </p:nvSpPr>
        <p:spPr>
          <a:xfrm>
            <a:off x="1160735" y="5000483"/>
            <a:ext cx="3652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AA503BA-4401-43B0-869F-C05C7F161E7C}"/>
              </a:ext>
            </a:extLst>
          </p:cNvPr>
          <p:cNvSpPr txBox="1"/>
          <p:nvPr/>
        </p:nvSpPr>
        <p:spPr>
          <a:xfrm>
            <a:off x="1514219" y="4809612"/>
            <a:ext cx="7330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QQ'</a:t>
            </a:r>
          </a:p>
        </p:txBody>
      </p:sp>
    </p:spTree>
    <p:extLst>
      <p:ext uri="{BB962C8B-B14F-4D97-AF65-F5344CB8AC3E}">
        <p14:creationId xmlns:p14="http://schemas.microsoft.com/office/powerpoint/2010/main" val="1026170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61CEB2C-11C5-45BB-93C7-A336ABEA430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85800" y="0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zh-TW" sz="4000">
                <a:ea typeface="微軟正黑體"/>
              </a:rPr>
              <a:t>BCD Ripple Counter (Decade Counter)</a:t>
            </a:r>
            <a:endParaRPr lang="en-US"/>
          </a:p>
        </p:txBody>
      </p:sp>
      <p:pic>
        <p:nvPicPr>
          <p:cNvPr id="6" name="Content Placeholder 3" descr="Diagram, schematic&#10;&#10;Description automatically generated">
            <a:extLst>
              <a:ext uri="{FF2B5EF4-FFF2-40B4-BE49-F238E27FC236}">
                <a16:creationId xmlns="" xmlns:a16="http://schemas.microsoft.com/office/drawing/2014/main" id="{DFF0A05B-CA67-4F4A-A67C-7B6102822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326" y="1712743"/>
            <a:ext cx="6019800" cy="424395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851CE059-BC33-4B9A-B1AF-275DC28E5157}"/>
              </a:ext>
            </a:extLst>
          </p:cNvPr>
          <p:cNvCxnSpPr>
            <a:endCxn id="6" idx="3"/>
          </p:cNvCxnSpPr>
          <p:nvPr/>
        </p:nvCxnSpPr>
        <p:spPr>
          <a:xfrm flipH="1" flipV="1">
            <a:off x="7369126" y="3834723"/>
            <a:ext cx="1109711" cy="132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67D6F084-FFB0-4374-B67F-5DFF5E2A8EA9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4389120"/>
            <a:ext cx="872197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D4F010E-48DA-4878-AC4B-F80F12456F9B}"/>
              </a:ext>
            </a:extLst>
          </p:cNvPr>
          <p:cNvSpPr txBox="1"/>
          <p:nvPr/>
        </p:nvSpPr>
        <p:spPr>
          <a:xfrm>
            <a:off x="3615397" y="5062582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6289F58-CE04-4A8E-918A-9B624EDEBDAB}"/>
              </a:ext>
            </a:extLst>
          </p:cNvPr>
          <p:cNvSpPr txBox="1"/>
          <p:nvPr/>
        </p:nvSpPr>
        <p:spPr>
          <a:xfrm>
            <a:off x="3615397" y="5587370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8248C6F-F497-4555-A177-B6FED902739E}"/>
              </a:ext>
            </a:extLst>
          </p:cNvPr>
          <p:cNvSpPr txBox="1"/>
          <p:nvPr/>
        </p:nvSpPr>
        <p:spPr>
          <a:xfrm>
            <a:off x="2505686" y="504191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82024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61CEB2C-11C5-45BB-93C7-A336ABEA430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85800" y="267286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zh-TW" sz="4000" dirty="0">
                <a:ea typeface="微軟正黑體"/>
              </a:rPr>
              <a:t>BCD Ripple Counter (Decade Counter) Mod -10 Counter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B3AE4766-9696-4DCC-B694-C63E25058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237874"/>
              </p:ext>
            </p:extLst>
          </p:nvPr>
        </p:nvGraphicFramePr>
        <p:xfrm>
          <a:off x="625924" y="1443104"/>
          <a:ext cx="5120640" cy="4958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128">
                  <a:extLst>
                    <a:ext uri="{9D8B030D-6E8A-4147-A177-3AD203B41FA5}">
                      <a16:colId xmlns="" xmlns:a16="http://schemas.microsoft.com/office/drawing/2014/main" val="56488730"/>
                    </a:ext>
                  </a:extLst>
                </a:gridCol>
                <a:gridCol w="1024128">
                  <a:extLst>
                    <a:ext uri="{9D8B030D-6E8A-4147-A177-3AD203B41FA5}">
                      <a16:colId xmlns="" xmlns:a16="http://schemas.microsoft.com/office/drawing/2014/main" val="3724860394"/>
                    </a:ext>
                  </a:extLst>
                </a:gridCol>
                <a:gridCol w="1024128">
                  <a:extLst>
                    <a:ext uri="{9D8B030D-6E8A-4147-A177-3AD203B41FA5}">
                      <a16:colId xmlns="" xmlns:a16="http://schemas.microsoft.com/office/drawing/2014/main" val="938599348"/>
                    </a:ext>
                  </a:extLst>
                </a:gridCol>
                <a:gridCol w="1024128">
                  <a:extLst>
                    <a:ext uri="{9D8B030D-6E8A-4147-A177-3AD203B41FA5}">
                      <a16:colId xmlns="" xmlns:a16="http://schemas.microsoft.com/office/drawing/2014/main" val="1170631784"/>
                    </a:ext>
                  </a:extLst>
                </a:gridCol>
                <a:gridCol w="1024128">
                  <a:extLst>
                    <a:ext uri="{9D8B030D-6E8A-4147-A177-3AD203B41FA5}">
                      <a16:colId xmlns="" xmlns:a16="http://schemas.microsoft.com/office/drawing/2014/main" val="1075511242"/>
                    </a:ext>
                  </a:extLst>
                </a:gridCol>
              </a:tblGrid>
              <a:tr h="356910"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BCD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Dec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47977340"/>
                  </a:ext>
                </a:extLst>
              </a:tr>
              <a:tr h="35691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8538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148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42222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0724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4082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6519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338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183685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597193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8951502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4133934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6406131"/>
                  </a:ext>
                </a:extLst>
              </a:tr>
            </a:tbl>
          </a:graphicData>
        </a:graphic>
      </p:graphicFrame>
      <p:pic>
        <p:nvPicPr>
          <p:cNvPr id="7" name="Picture 7" descr="A close up of a sign&#10;&#10;Description automatically generated">
            <a:extLst>
              <a:ext uri="{FF2B5EF4-FFF2-40B4-BE49-F238E27FC236}">
                <a16:creationId xmlns="" xmlns:a16="http://schemas.microsoft.com/office/drawing/2014/main" id="{35A3CE57-743A-4EA7-AFB6-155B04CE8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332" y="4843463"/>
            <a:ext cx="2619375" cy="1743075"/>
          </a:xfrm>
          <a:prstGeom prst="rect">
            <a:avLst/>
          </a:prstGeom>
        </p:spPr>
      </p:pic>
      <p:pic>
        <p:nvPicPr>
          <p:cNvPr id="12" name="Picture 12" descr="Shape, arrow&#10;&#10;Description automatically generated">
            <a:extLst>
              <a:ext uri="{FF2B5EF4-FFF2-40B4-BE49-F238E27FC236}">
                <a16:creationId xmlns="" xmlns:a16="http://schemas.microsoft.com/office/drawing/2014/main" id="{F36B24D9-9C35-4A2E-8AE8-3AE1A4704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140000">
            <a:off x="5571487" y="5031462"/>
            <a:ext cx="1607389" cy="134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78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61CEB2C-11C5-45BB-93C7-A336ABEA430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85800" y="0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zh-TW" sz="4000" dirty="0">
                <a:ea typeface="微軟正黑體"/>
              </a:rPr>
              <a:t>Mod-n</a:t>
            </a:r>
            <a:r>
              <a:rPr lang="en-US" altLang="zh-TW" sz="4000" i="1" dirty="0">
                <a:ea typeface="微軟正黑體"/>
              </a:rPr>
              <a:t>(Modulus-n)</a:t>
            </a:r>
            <a:r>
              <a:rPr lang="en-US" altLang="zh-TW" sz="4000" dirty="0">
                <a:ea typeface="微軟正黑體"/>
              </a:rPr>
              <a:t> Counters</a:t>
            </a:r>
            <a:endParaRPr lang="en-US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D8FF502-E9E6-4A5D-972A-AAEAB329165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37235" y="1295400"/>
            <a:ext cx="9002436" cy="5103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5580" marR="5080" indent="-182880">
              <a:spcBef>
                <a:spcPts val="480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lang="en-US" b="1" dirty="0">
                <a:latin typeface="Constantia"/>
                <a:cs typeface="Arial"/>
              </a:rPr>
              <a:t>Mod-5 Counter</a:t>
            </a:r>
            <a:r>
              <a:rPr lang="en-US" dirty="0">
                <a:latin typeface="Constantia"/>
                <a:cs typeface="Arial"/>
              </a:rPr>
              <a:t> – has 5 states.</a:t>
            </a:r>
          </a:p>
          <a:p>
            <a:pPr marL="12700" marR="5080" indent="0">
              <a:spcBef>
                <a:spcPts val="480"/>
              </a:spcBef>
              <a:buClr>
                <a:srgbClr val="FF8500"/>
              </a:buClr>
              <a:buNone/>
              <a:tabLst>
                <a:tab pos="195580" algn="l"/>
              </a:tabLst>
            </a:pPr>
            <a:r>
              <a:rPr lang="en-US" dirty="0">
                <a:latin typeface="Constantia"/>
                <a:cs typeface="Arial"/>
              </a:rPr>
              <a:t> 			000(0)</a:t>
            </a:r>
            <a:r>
              <a:rPr lang="en-US" dirty="0">
                <a:latin typeface="Constantia"/>
                <a:cs typeface="Arial"/>
                <a:sym typeface="Wingdings" panose="05000000000000000000" pitchFamily="2" charset="2"/>
              </a:rPr>
              <a:t> 001(1) 010(2)  011(3)  100(4)</a:t>
            </a:r>
            <a:r>
              <a:rPr lang="en-US" dirty="0">
                <a:latin typeface="Constantia"/>
                <a:cs typeface="Arial"/>
              </a:rPr>
              <a:t> </a:t>
            </a:r>
            <a:endParaRPr lang="en-US" dirty="0">
              <a:cs typeface="Arial"/>
            </a:endParaRPr>
          </a:p>
          <a:p>
            <a:pPr marL="12700" marR="5080" indent="0">
              <a:spcBef>
                <a:spcPts val="480"/>
              </a:spcBef>
              <a:buFont typeface="Wingdings"/>
              <a:buNone/>
              <a:tabLst>
                <a:tab pos="195580" algn="l"/>
              </a:tabLst>
            </a:pPr>
            <a:endParaRPr lang="en-US" dirty="0">
              <a:cs typeface="Arial"/>
            </a:endParaRPr>
          </a:p>
          <a:p>
            <a:pPr marL="12700" marR="5080" indent="0">
              <a:spcBef>
                <a:spcPts val="480"/>
              </a:spcBef>
              <a:buFont typeface="Wingdings"/>
              <a:buNone/>
              <a:tabLst>
                <a:tab pos="195580" algn="l"/>
              </a:tabLst>
            </a:pPr>
            <a:endParaRPr lang="en-US" b="1" dirty="0">
              <a:cs typeface="Arial"/>
            </a:endParaRPr>
          </a:p>
          <a:p>
            <a:pPr marL="12700" marR="5080" indent="0">
              <a:spcBef>
                <a:spcPts val="480"/>
              </a:spcBef>
              <a:buFont typeface="Wingdings"/>
              <a:buNone/>
              <a:tabLst>
                <a:tab pos="195580" algn="l"/>
              </a:tabLst>
            </a:pPr>
            <a:r>
              <a:rPr lang="en-US" b="1" dirty="0">
                <a:cs typeface="Arial"/>
              </a:rPr>
              <a:t>Mod - 15 Counter</a:t>
            </a:r>
            <a:r>
              <a:rPr lang="en-US" dirty="0">
                <a:cs typeface="Arial"/>
              </a:rPr>
              <a:t> - 15 states…. Max count - 14</a:t>
            </a:r>
          </a:p>
          <a:p>
            <a:pPr marL="12700" marR="5080" indent="0">
              <a:spcBef>
                <a:spcPts val="480"/>
              </a:spcBef>
              <a:buFont typeface="Wingdings"/>
              <a:buNone/>
              <a:tabLst>
                <a:tab pos="195580" algn="l"/>
              </a:tabLst>
            </a:pPr>
            <a:endParaRPr lang="en-US" dirty="0">
              <a:latin typeface="Constantia"/>
              <a:cs typeface="Arial"/>
            </a:endParaRPr>
          </a:p>
          <a:p>
            <a:pPr marL="12700" marR="5080" indent="0">
              <a:spcBef>
                <a:spcPts val="480"/>
              </a:spcBef>
              <a:buFont typeface="Wingdings"/>
              <a:buNone/>
              <a:tabLst>
                <a:tab pos="195580" algn="l"/>
              </a:tabLst>
            </a:pPr>
            <a:endParaRPr lang="en-US" dirty="0">
              <a:latin typeface="Constantia"/>
              <a:cs typeface="Arial"/>
            </a:endParaRPr>
          </a:p>
          <a:p>
            <a:pPr marL="12700" marR="5080" indent="0">
              <a:spcBef>
                <a:spcPts val="480"/>
              </a:spcBef>
              <a:buFont typeface="Wingdings"/>
              <a:buNone/>
              <a:tabLst>
                <a:tab pos="195580" algn="l"/>
              </a:tabLst>
            </a:pPr>
            <a:endParaRPr lang="en-US" dirty="0">
              <a:latin typeface="Constantia"/>
              <a:cs typeface="Arial"/>
            </a:endParaRPr>
          </a:p>
          <a:p>
            <a:pPr marL="12700" marR="5080" indent="0">
              <a:spcBef>
                <a:spcPts val="480"/>
              </a:spcBef>
              <a:buFont typeface="Wingdings"/>
              <a:buNone/>
              <a:tabLst>
                <a:tab pos="195580" algn="l"/>
              </a:tabLst>
            </a:pPr>
            <a:r>
              <a:rPr lang="en-US" b="1" dirty="0">
                <a:latin typeface="Constantia"/>
                <a:cs typeface="Arial"/>
              </a:rPr>
              <a:t>Mod – 9 Counter – </a:t>
            </a:r>
            <a:r>
              <a:rPr lang="en-US" dirty="0">
                <a:latin typeface="Constantia"/>
                <a:cs typeface="Arial"/>
              </a:rPr>
              <a:t>9 states…. Max count - 8</a:t>
            </a:r>
          </a:p>
          <a:p>
            <a:pPr marL="195580" marR="5080" indent="-182880">
              <a:spcBef>
                <a:spcPts val="480"/>
              </a:spcBef>
              <a:buClr>
                <a:srgbClr val="FF8500"/>
              </a:buClr>
              <a:buFont typeface="Wingdings"/>
              <a:buNone/>
              <a:tabLst>
                <a:tab pos="195580" algn="l"/>
              </a:tabLst>
            </a:pPr>
            <a:endParaRPr lang="en-US" dirty="0">
              <a:latin typeface="Constanti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3646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61CEB2C-11C5-45BB-93C7-A336ABEA430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85800" y="0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zh-TW" sz="4000" dirty="0">
                <a:ea typeface="微軟正黑體"/>
              </a:rPr>
              <a:t>Synchronous Counters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6AB57751-9EAB-47AD-957A-9790A5471A4C}"/>
              </a:ext>
            </a:extLst>
          </p:cNvPr>
          <p:cNvSpPr>
            <a:spLocks noGrp="1"/>
          </p:cNvSpPr>
          <p:nvPr/>
        </p:nvSpPr>
        <p:spPr>
          <a:xfrm>
            <a:off x="600075" y="174307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design Synchronous Counters?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Decide the number of flip flops.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Excitation table of flip flop.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State diagram and circuit excitation table.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Obtain simplified equations using K map.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the logic diagram.</a:t>
            </a:r>
          </a:p>
        </p:txBody>
      </p:sp>
    </p:spTree>
    <p:extLst>
      <p:ext uri="{BB962C8B-B14F-4D97-AF65-F5344CB8AC3E}">
        <p14:creationId xmlns:p14="http://schemas.microsoft.com/office/powerpoint/2010/main" val="1007080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61CEB2C-11C5-45BB-93C7-A336ABEA430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85800" y="0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zh-TW" sz="4000" dirty="0">
                <a:ea typeface="微軟正黑體"/>
              </a:rPr>
              <a:t>2-bit Synchronous Up Counter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1104A04-3009-4E89-805B-34F0515BC5F4}"/>
              </a:ext>
            </a:extLst>
          </p:cNvPr>
          <p:cNvSpPr txBox="1"/>
          <p:nvPr/>
        </p:nvSpPr>
        <p:spPr>
          <a:xfrm>
            <a:off x="1721017" y="1007310"/>
            <a:ext cx="3462608" cy="59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00 </a:t>
            </a:r>
            <a:r>
              <a:rPr lang="en-US" sz="3200" dirty="0">
                <a:sym typeface="Wingdings" panose="05000000000000000000" pitchFamily="2" charset="2"/>
              </a:rPr>
              <a:t> 01  10  11</a:t>
            </a:r>
            <a:endParaRPr lang="en-US" sz="3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19160BC7-9188-4E99-BC22-03E6B7A1E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643498"/>
              </p:ext>
            </p:extLst>
          </p:nvPr>
        </p:nvGraphicFramePr>
        <p:xfrm>
          <a:off x="985167" y="1735792"/>
          <a:ext cx="4876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3567210339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1997104968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1360876876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300940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Qn+1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585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9140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9421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9458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661172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13A58B3F-38FF-4AF0-88DE-7C8ACD7CE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576873"/>
              </p:ext>
            </p:extLst>
          </p:nvPr>
        </p:nvGraphicFramePr>
        <p:xfrm>
          <a:off x="375567" y="3848651"/>
          <a:ext cx="6096000" cy="2246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1030728815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020830528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29299167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50392545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112577139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49332076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144932559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322303829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 state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f/f 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4899319"/>
                  </a:ext>
                </a:extLst>
              </a:tr>
              <a:tr h="3923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6130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448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074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3639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10187615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="" xmlns:a16="http://schemas.microsoft.com/office/drawing/2014/main" id="{AF03ACF6-A294-47FF-A353-B528943C2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674081"/>
              </p:ext>
            </p:extLst>
          </p:nvPr>
        </p:nvGraphicFramePr>
        <p:xfrm>
          <a:off x="7704961" y="4213845"/>
          <a:ext cx="1345452" cy="1008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726">
                  <a:extLst>
                    <a:ext uri="{9D8B030D-6E8A-4147-A177-3AD203B41FA5}">
                      <a16:colId xmlns="" xmlns:a16="http://schemas.microsoft.com/office/drawing/2014/main" val="1720101367"/>
                    </a:ext>
                  </a:extLst>
                </a:gridCol>
                <a:gridCol w="672726">
                  <a:extLst>
                    <a:ext uri="{9D8B030D-6E8A-4147-A177-3AD203B41FA5}">
                      <a16:colId xmlns="" xmlns:a16="http://schemas.microsoft.com/office/drawing/2014/main" val="111944225"/>
                    </a:ext>
                  </a:extLst>
                </a:gridCol>
              </a:tblGrid>
              <a:tr h="5040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8080478"/>
                  </a:ext>
                </a:extLst>
              </a:tr>
              <a:tr h="504031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700905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1E9E8F7-93B7-425A-BB16-0667DF68CFA2}"/>
              </a:ext>
            </a:extLst>
          </p:cNvPr>
          <p:cNvSpPr txBox="1"/>
          <p:nvPr/>
        </p:nvSpPr>
        <p:spPr>
          <a:xfrm>
            <a:off x="7332872" y="3639216"/>
            <a:ext cx="9981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Ja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Ja = Qb</a:t>
            </a:r>
          </a:p>
          <a:p>
            <a:r>
              <a:rPr lang="en-US" dirty="0"/>
              <a:t>Ka = Qb</a:t>
            </a:r>
          </a:p>
          <a:p>
            <a:r>
              <a:rPr lang="en-US" dirty="0" err="1"/>
              <a:t>Jb</a:t>
            </a:r>
            <a:r>
              <a:rPr lang="en-US" dirty="0"/>
              <a:t> = 1</a:t>
            </a:r>
          </a:p>
          <a:p>
            <a:r>
              <a:rPr lang="en-US" dirty="0" err="1"/>
              <a:t>Kb</a:t>
            </a:r>
            <a:r>
              <a:rPr lang="en-US" dirty="0"/>
              <a:t> = 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9FEBF3C0-FDC0-4CAD-902A-17388A63B7F8}"/>
              </a:ext>
            </a:extLst>
          </p:cNvPr>
          <p:cNvCxnSpPr>
            <a:cxnSpLocks/>
          </p:cNvCxnSpPr>
          <p:nvPr/>
        </p:nvCxnSpPr>
        <p:spPr>
          <a:xfrm>
            <a:off x="7332872" y="4040888"/>
            <a:ext cx="372089" cy="17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4CA74E5-3F27-4B66-B111-20B38F58F8FD}"/>
              </a:ext>
            </a:extLst>
          </p:cNvPr>
          <p:cNvSpPr txBox="1"/>
          <p:nvPr/>
        </p:nvSpPr>
        <p:spPr>
          <a:xfrm>
            <a:off x="7664749" y="3848651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0	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B0D9315-D7D7-4401-8870-07A92F95E0E4}"/>
              </a:ext>
            </a:extLst>
          </p:cNvPr>
          <p:cNvSpPr txBox="1"/>
          <p:nvPr/>
        </p:nvSpPr>
        <p:spPr>
          <a:xfrm>
            <a:off x="7407727" y="4246185"/>
            <a:ext cx="309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31F4B28-AFC1-4676-A619-69E158B8AA6E}"/>
              </a:ext>
            </a:extLst>
          </p:cNvPr>
          <p:cNvSpPr txBox="1"/>
          <p:nvPr/>
        </p:nvSpPr>
        <p:spPr>
          <a:xfrm rot="20140388">
            <a:off x="7156600" y="3959506"/>
            <a:ext cx="743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Qa  Qb</a:t>
            </a:r>
          </a:p>
        </p:txBody>
      </p:sp>
    </p:spTree>
    <p:extLst>
      <p:ext uri="{BB962C8B-B14F-4D97-AF65-F5344CB8AC3E}">
        <p14:creationId xmlns:p14="http://schemas.microsoft.com/office/powerpoint/2010/main" val="474069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61CEB2C-11C5-45BB-93C7-A336ABEA430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85800" y="0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zh-TW" sz="4000" dirty="0">
                <a:ea typeface="微軟正黑體"/>
              </a:rPr>
              <a:t>2-bit Synchronous Up Counter</a:t>
            </a:r>
            <a:endParaRPr lang="en-US" dirty="0"/>
          </a:p>
        </p:txBody>
      </p:sp>
      <p:pic>
        <p:nvPicPr>
          <p:cNvPr id="3" name="Picture 3" descr="A picture containing shape&#10;&#10;Description automatically generated">
            <a:extLst>
              <a:ext uri="{FF2B5EF4-FFF2-40B4-BE49-F238E27FC236}">
                <a16:creationId xmlns="" xmlns:a16="http://schemas.microsoft.com/office/drawing/2014/main" id="{1449CC29-D92A-497A-BED6-A0BABAB5D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705" y="836307"/>
            <a:ext cx="5895323" cy="5881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F20495C-AA6C-4542-A11A-6EA4252E350C}"/>
              </a:ext>
            </a:extLst>
          </p:cNvPr>
          <p:cNvSpPr txBox="1"/>
          <p:nvPr/>
        </p:nvSpPr>
        <p:spPr>
          <a:xfrm>
            <a:off x="369297" y="2062253"/>
            <a:ext cx="13328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Ja = Qb</a:t>
            </a:r>
          </a:p>
          <a:p>
            <a:r>
              <a:rPr lang="en-US" sz="2000" b="1" dirty="0"/>
              <a:t>Ka = Qb</a:t>
            </a:r>
          </a:p>
          <a:p>
            <a:r>
              <a:rPr lang="en-US" sz="2000" b="1" dirty="0" err="1"/>
              <a:t>Jb</a:t>
            </a:r>
            <a:r>
              <a:rPr lang="en-US" sz="2000" b="1" dirty="0"/>
              <a:t> = 1</a:t>
            </a:r>
          </a:p>
          <a:p>
            <a:r>
              <a:rPr lang="en-US" sz="2000" b="1" dirty="0" err="1"/>
              <a:t>Kb</a:t>
            </a:r>
            <a:r>
              <a:rPr lang="en-US" sz="2000" b="1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3148688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61CEB2C-11C5-45BB-93C7-A336ABEA430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85800" y="0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zh-TW" sz="4000">
                <a:ea typeface="微軟正黑體"/>
              </a:rPr>
              <a:t>3-bit Synchronous Up/Down Counter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34E8A446-5910-4E09-8A75-1F034784F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37120"/>
              </p:ext>
            </p:extLst>
          </p:nvPr>
        </p:nvGraphicFramePr>
        <p:xfrm>
          <a:off x="685800" y="2504049"/>
          <a:ext cx="2833469" cy="30041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534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593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n+1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11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11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11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11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1C79961-0704-48EE-9614-D40F49696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525" y="2089317"/>
            <a:ext cx="3896520" cy="351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5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1EAAA3E-76FB-417E-9477-6059AADD3EB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37235" y="1295400"/>
            <a:ext cx="9002436" cy="5103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5580" marR="5080" indent="-182880">
              <a:spcBef>
                <a:spcPts val="480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lang="en-US" dirty="0">
                <a:latin typeface="Constantia"/>
                <a:cs typeface="Arial"/>
              </a:rPr>
              <a:t>A special type of sequential circuit used to count the pulse is known as a counter. It's a collection of flip flops where the clock signal is applied is known as counters.</a:t>
            </a:r>
          </a:p>
          <a:p>
            <a:pPr marL="195580" marR="5080" indent="-182880">
              <a:spcBef>
                <a:spcPts val="480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endParaRPr lang="en-US" dirty="0">
              <a:latin typeface="Constantia"/>
              <a:cs typeface="Arial"/>
            </a:endParaRPr>
          </a:p>
          <a:p>
            <a:pPr marL="195580" marR="5080" indent="-182880">
              <a:spcBef>
                <a:spcPts val="480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lang="en-US" dirty="0">
                <a:latin typeface="Constantia"/>
                <a:cs typeface="Arial"/>
              </a:rPr>
              <a:t>The counter that counts in ascending order is Up Counter </a:t>
            </a:r>
          </a:p>
          <a:p>
            <a:pPr marL="195580" marR="5080" indent="-182880">
              <a:spcBef>
                <a:spcPts val="480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lang="en-US" dirty="0">
                <a:latin typeface="Constantia"/>
                <a:cs typeface="Arial"/>
              </a:rPr>
              <a:t>The counter that counts in descending order Down Counter.</a:t>
            </a:r>
          </a:p>
          <a:p>
            <a:pPr marL="195580" marR="5080" indent="-182880">
              <a:spcBef>
                <a:spcPts val="480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endParaRPr lang="en-US" dirty="0">
              <a:latin typeface="Constantia"/>
              <a:cs typeface="Arial"/>
            </a:endParaRPr>
          </a:p>
          <a:p>
            <a:pPr marL="0" indent="0">
              <a:buClr>
                <a:srgbClr val="FF8500"/>
              </a:buClr>
              <a:buNone/>
              <a:tabLst>
                <a:tab pos="195580" algn="l"/>
              </a:tabLst>
            </a:pPr>
            <a:r>
              <a:rPr lang="en-US" dirty="0">
                <a:ea typeface="+mn-lt"/>
                <a:cs typeface="+mn-lt"/>
              </a:rPr>
              <a:t>Counters are  divided into two categories:</a:t>
            </a:r>
            <a:endParaRPr lang="en-US" dirty="0">
              <a:latin typeface="Constantia"/>
              <a:cs typeface="Arial"/>
            </a:endParaRPr>
          </a:p>
          <a:p>
            <a:pPr>
              <a:buClr>
                <a:srgbClr val="FF8500"/>
              </a:buClr>
              <a:buFont typeface="Wingdings 2"/>
              <a:buChar char=""/>
              <a:tabLst>
                <a:tab pos="195580" algn="l"/>
              </a:tabLst>
            </a:pPr>
            <a:endParaRPr lang="en-US" dirty="0"/>
          </a:p>
          <a:p>
            <a:pPr marL="0" indent="0">
              <a:buClr>
                <a:srgbClr val="FF8500"/>
              </a:buClr>
              <a:buNone/>
              <a:tabLst>
                <a:tab pos="195580" algn="l"/>
              </a:tabLst>
            </a:pPr>
            <a:r>
              <a:rPr lang="en-US" sz="2400" dirty="0">
                <a:ea typeface="+mn-lt"/>
                <a:cs typeface="+mn-lt"/>
              </a:rPr>
              <a:t>Asynchronous(Ripple) counter -  No Universal clock for flip-flops</a:t>
            </a:r>
            <a:endParaRPr lang="en-US" sz="2400" dirty="0"/>
          </a:p>
          <a:p>
            <a:pPr marL="12700" marR="5080" indent="0">
              <a:spcBef>
                <a:spcPts val="480"/>
              </a:spcBef>
              <a:buClr>
                <a:srgbClr val="FF8500"/>
              </a:buClr>
              <a:buNone/>
              <a:tabLst>
                <a:tab pos="195580" algn="l"/>
              </a:tabLst>
            </a:pPr>
            <a:r>
              <a:rPr lang="en-US" sz="2400" dirty="0">
                <a:ea typeface="+mn-lt"/>
                <a:cs typeface="+mn-lt"/>
              </a:rPr>
              <a:t>Synchronous counter – Universal clock for flip-flops</a:t>
            </a:r>
            <a:endParaRPr lang="en-US" sz="2400" dirty="0"/>
          </a:p>
          <a:p>
            <a:pPr marL="195580" marR="5080" indent="-182880">
              <a:spcBef>
                <a:spcPts val="480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endParaRPr lang="en-US" dirty="0">
              <a:latin typeface="Constantia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3B610B8-458E-49E2-A7F6-292B62A3FB0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85800" y="0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zh-TW" sz="4000">
                <a:ea typeface="微軟正黑體"/>
              </a:rPr>
              <a:t>Counters</a:t>
            </a:r>
            <a:endParaRPr lang="en-US" altLang="zh-TW" sz="4000"/>
          </a:p>
        </p:txBody>
      </p:sp>
    </p:spTree>
    <p:extLst>
      <p:ext uri="{BB962C8B-B14F-4D97-AF65-F5344CB8AC3E}">
        <p14:creationId xmlns:p14="http://schemas.microsoft.com/office/powerpoint/2010/main" val="1248899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="" xmlns:a16="http://schemas.microsoft.com/office/drawing/2014/main" id="{10637775-FB57-4876-8591-EC0116185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619962"/>
              </p:ext>
            </p:extLst>
          </p:nvPr>
        </p:nvGraphicFramePr>
        <p:xfrm>
          <a:off x="56795" y="113590"/>
          <a:ext cx="9040390" cy="6818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039">
                  <a:extLst>
                    <a:ext uri="{9D8B030D-6E8A-4147-A177-3AD203B41FA5}">
                      <a16:colId xmlns="" xmlns:a16="http://schemas.microsoft.com/office/drawing/2014/main" val="2386402486"/>
                    </a:ext>
                  </a:extLst>
                </a:gridCol>
                <a:gridCol w="904039">
                  <a:extLst>
                    <a:ext uri="{9D8B030D-6E8A-4147-A177-3AD203B41FA5}">
                      <a16:colId xmlns="" xmlns:a16="http://schemas.microsoft.com/office/drawing/2014/main" val="2606981830"/>
                    </a:ext>
                  </a:extLst>
                </a:gridCol>
                <a:gridCol w="904039">
                  <a:extLst>
                    <a:ext uri="{9D8B030D-6E8A-4147-A177-3AD203B41FA5}">
                      <a16:colId xmlns="" xmlns:a16="http://schemas.microsoft.com/office/drawing/2014/main" val="798694849"/>
                    </a:ext>
                  </a:extLst>
                </a:gridCol>
                <a:gridCol w="904039">
                  <a:extLst>
                    <a:ext uri="{9D8B030D-6E8A-4147-A177-3AD203B41FA5}">
                      <a16:colId xmlns="" xmlns:a16="http://schemas.microsoft.com/office/drawing/2014/main" val="3621248503"/>
                    </a:ext>
                  </a:extLst>
                </a:gridCol>
                <a:gridCol w="904039">
                  <a:extLst>
                    <a:ext uri="{9D8B030D-6E8A-4147-A177-3AD203B41FA5}">
                      <a16:colId xmlns="" xmlns:a16="http://schemas.microsoft.com/office/drawing/2014/main" val="320849990"/>
                    </a:ext>
                  </a:extLst>
                </a:gridCol>
                <a:gridCol w="904039">
                  <a:extLst>
                    <a:ext uri="{9D8B030D-6E8A-4147-A177-3AD203B41FA5}">
                      <a16:colId xmlns="" xmlns:a16="http://schemas.microsoft.com/office/drawing/2014/main" val="479495987"/>
                    </a:ext>
                  </a:extLst>
                </a:gridCol>
                <a:gridCol w="904039">
                  <a:extLst>
                    <a:ext uri="{9D8B030D-6E8A-4147-A177-3AD203B41FA5}">
                      <a16:colId xmlns="" xmlns:a16="http://schemas.microsoft.com/office/drawing/2014/main" val="430179071"/>
                    </a:ext>
                  </a:extLst>
                </a:gridCol>
                <a:gridCol w="904039">
                  <a:extLst>
                    <a:ext uri="{9D8B030D-6E8A-4147-A177-3AD203B41FA5}">
                      <a16:colId xmlns="" xmlns:a16="http://schemas.microsoft.com/office/drawing/2014/main" val="759538998"/>
                    </a:ext>
                  </a:extLst>
                </a:gridCol>
                <a:gridCol w="904039">
                  <a:extLst>
                    <a:ext uri="{9D8B030D-6E8A-4147-A177-3AD203B41FA5}">
                      <a16:colId xmlns="" xmlns:a16="http://schemas.microsoft.com/office/drawing/2014/main" val="1521060821"/>
                    </a:ext>
                  </a:extLst>
                </a:gridCol>
                <a:gridCol w="904039">
                  <a:extLst>
                    <a:ext uri="{9D8B030D-6E8A-4147-A177-3AD203B41FA5}">
                      <a16:colId xmlns="" xmlns:a16="http://schemas.microsoft.com/office/drawing/2014/main" val="677188434"/>
                    </a:ext>
                  </a:extLst>
                </a:gridCol>
              </a:tblGrid>
              <a:tr h="4011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C</a:t>
                      </a:r>
                      <a:r>
                        <a:rPr lang="en-US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B</a:t>
                      </a:r>
                      <a:r>
                        <a:rPr lang="en-US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A</a:t>
                      </a:r>
                      <a:r>
                        <a:rPr lang="en-US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6232822"/>
                  </a:ext>
                </a:extLst>
              </a:tr>
              <a:tr h="4011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60837534"/>
                  </a:ext>
                </a:extLst>
              </a:tr>
              <a:tr h="4011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7742606"/>
                  </a:ext>
                </a:extLst>
              </a:tr>
              <a:tr h="4011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33622659"/>
                  </a:ext>
                </a:extLst>
              </a:tr>
              <a:tr h="4011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006207"/>
                  </a:ext>
                </a:extLst>
              </a:tr>
              <a:tr h="4011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47238003"/>
                  </a:ext>
                </a:extLst>
              </a:tr>
              <a:tr h="4011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39917454"/>
                  </a:ext>
                </a:extLst>
              </a:tr>
              <a:tr h="4011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80846806"/>
                  </a:ext>
                </a:extLst>
              </a:tr>
              <a:tr h="4011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05604882"/>
                  </a:ext>
                </a:extLst>
              </a:tr>
              <a:tr h="4011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8938230"/>
                  </a:ext>
                </a:extLst>
              </a:tr>
              <a:tr h="4011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91548927"/>
                  </a:ext>
                </a:extLst>
              </a:tr>
              <a:tr h="4011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06681083"/>
                  </a:ext>
                </a:extLst>
              </a:tr>
              <a:tr h="4011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9539473"/>
                  </a:ext>
                </a:extLst>
              </a:tr>
              <a:tr h="4011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14227271"/>
                  </a:ext>
                </a:extLst>
              </a:tr>
              <a:tr h="4011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14217288"/>
                  </a:ext>
                </a:extLst>
              </a:tr>
              <a:tr h="4011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5852350"/>
                  </a:ext>
                </a:extLst>
              </a:tr>
              <a:tr h="4011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56970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338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61CEB2C-11C5-45BB-93C7-A336ABEA430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85800" y="0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zh-TW" sz="4000">
                <a:ea typeface="微軟正黑體"/>
              </a:rPr>
              <a:t>3-bit Synchronous Up/Down Counter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404FA7C-6245-44DD-8142-7F1B35BF61BD}"/>
              </a:ext>
            </a:extLst>
          </p:cNvPr>
          <p:cNvSpPr txBox="1"/>
          <p:nvPr/>
        </p:nvSpPr>
        <p:spPr>
          <a:xfrm>
            <a:off x="685800" y="1322363"/>
            <a:ext cx="5866228" cy="46269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/>
              <a:t>T</a:t>
            </a:r>
            <a:r>
              <a:rPr lang="en-US" sz="2800" baseline="-25000" dirty="0"/>
              <a:t>A </a:t>
            </a:r>
            <a:r>
              <a:rPr lang="en-US" sz="2800" dirty="0"/>
              <a:t>= 1</a:t>
            </a:r>
            <a:endParaRPr lang="en-US"/>
          </a:p>
          <a:p>
            <a:r>
              <a:rPr lang="en-US" sz="2800" dirty="0"/>
              <a:t>T</a:t>
            </a:r>
            <a:r>
              <a:rPr lang="en-US" sz="2800" baseline="-25000" dirty="0"/>
              <a:t>B </a:t>
            </a:r>
            <a:r>
              <a:rPr lang="en-US" sz="2800" dirty="0"/>
              <a:t>= M'Q</a:t>
            </a:r>
            <a:r>
              <a:rPr lang="en-US" sz="2800" baseline="-25000" dirty="0"/>
              <a:t>A</a:t>
            </a:r>
            <a:r>
              <a:rPr lang="en-US" sz="2800" dirty="0"/>
              <a:t> + MQ</a:t>
            </a:r>
            <a:r>
              <a:rPr lang="en-US" sz="2800" baseline="-25000" dirty="0"/>
              <a:t>A</a:t>
            </a:r>
            <a:r>
              <a:rPr lang="en-US" sz="2800" dirty="0"/>
              <a:t>'</a:t>
            </a:r>
          </a:p>
          <a:p>
            <a:r>
              <a:rPr lang="en-US" sz="2800" dirty="0"/>
              <a:t>T</a:t>
            </a:r>
            <a:r>
              <a:rPr lang="en-US" sz="2800" baseline="-25000" dirty="0"/>
              <a:t>C </a:t>
            </a:r>
            <a:r>
              <a:rPr lang="en-US" sz="2800" dirty="0"/>
              <a:t>= M'Q</a:t>
            </a:r>
            <a:r>
              <a:rPr lang="en-US" sz="2800" baseline="-25000" dirty="0"/>
              <a:t>B</a:t>
            </a:r>
            <a:r>
              <a:rPr lang="en-US" sz="2800" dirty="0"/>
              <a:t>Q</a:t>
            </a:r>
            <a:r>
              <a:rPr lang="en-US" sz="2800" baseline="-25000" dirty="0"/>
              <a:t>A</a:t>
            </a:r>
            <a:r>
              <a:rPr lang="en-US" sz="2800" dirty="0"/>
              <a:t> + MQ</a:t>
            </a:r>
            <a:r>
              <a:rPr lang="en-US" sz="2800" baseline="-25000" dirty="0"/>
              <a:t>B</a:t>
            </a:r>
            <a:r>
              <a:rPr lang="en-US" sz="2800" dirty="0"/>
              <a:t>'Q</a:t>
            </a:r>
            <a:r>
              <a:rPr lang="en-US" sz="2800" baseline="-25000" dirty="0"/>
              <a:t>A</a:t>
            </a:r>
            <a:r>
              <a:rPr lang="en-US" sz="2800" dirty="0"/>
              <a:t>'</a:t>
            </a:r>
          </a:p>
          <a:p>
            <a:r>
              <a:rPr lang="en-US" sz="2800" dirty="0"/>
              <a:t>                 </a:t>
            </a:r>
            <a:r>
              <a:rPr lang="en-US" sz="2000" dirty="0"/>
              <a:t> </a:t>
            </a:r>
            <a:r>
              <a:rPr lang="en-US" sz="1600" dirty="0"/>
              <a:t>Q</a:t>
            </a:r>
            <a:r>
              <a:rPr lang="en-US" sz="1600" baseline="-25000" dirty="0"/>
              <a:t>B</a:t>
            </a:r>
            <a:r>
              <a:rPr lang="en-US" sz="1600" dirty="0"/>
              <a:t> Q</a:t>
            </a:r>
            <a:r>
              <a:rPr lang="en-US" sz="1600" baseline="-25000" dirty="0"/>
              <a:t>A</a:t>
            </a:r>
            <a:endParaRPr lang="en-US" sz="1600" dirty="0"/>
          </a:p>
          <a:p>
            <a:r>
              <a:rPr lang="en-US" sz="1600" dirty="0"/>
              <a:t>                   M Q</a:t>
            </a:r>
            <a:r>
              <a:rPr lang="en-US" sz="1600" baseline="-25000" dirty="0"/>
              <a:t>C</a:t>
            </a:r>
            <a:endParaRPr lang="en-US" sz="1600"/>
          </a:p>
          <a:p>
            <a:endParaRPr lang="en-US" sz="2000" baseline="-25000" dirty="0"/>
          </a:p>
          <a:p>
            <a:endParaRPr lang="en-US" sz="2000" baseline="-25000" dirty="0"/>
          </a:p>
          <a:p>
            <a:r>
              <a:rPr lang="en-US" sz="2000" b="1" i="1" dirty="0"/>
              <a:t>For T</a:t>
            </a:r>
            <a:r>
              <a:rPr lang="en-US" sz="2000" b="1" i="1" baseline="-25000" dirty="0"/>
              <a:t>C</a:t>
            </a:r>
            <a:endParaRPr lang="en-US" sz="2000" b="1" i="1" dirty="0"/>
          </a:p>
          <a:p>
            <a:endParaRPr lang="en-US" sz="2000" b="1" i="1" dirty="0"/>
          </a:p>
          <a:p>
            <a:endParaRPr lang="en-US" sz="2000" b="1" i="1" dirty="0"/>
          </a:p>
          <a:p>
            <a:endParaRPr lang="en-US" sz="2000" b="1" i="1" dirty="0"/>
          </a:p>
          <a:p>
            <a:endParaRPr lang="en-US" sz="2000" b="1" i="1" dirty="0"/>
          </a:p>
          <a:p>
            <a:endParaRPr lang="en-US" sz="2000" b="1" i="1" dirty="0"/>
          </a:p>
          <a:p>
            <a:r>
              <a:rPr lang="en-US" sz="2000" b="1" i="1" dirty="0"/>
              <a:t>For T</a:t>
            </a:r>
            <a:r>
              <a:rPr lang="en-US" sz="2000" b="1" i="1" baseline="-25000" dirty="0"/>
              <a:t>B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="" xmlns:a16="http://schemas.microsoft.com/office/drawing/2014/main" id="{468D848B-1284-4DE0-9E60-63917D6A0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68405"/>
              </p:ext>
            </p:extLst>
          </p:nvPr>
        </p:nvGraphicFramePr>
        <p:xfrm>
          <a:off x="2458528" y="3393056"/>
          <a:ext cx="5120640" cy="1497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="" xmlns:a16="http://schemas.microsoft.com/office/drawing/2014/main" val="1639284229"/>
                    </a:ext>
                  </a:extLst>
                </a:gridCol>
                <a:gridCol w="1280160">
                  <a:extLst>
                    <a:ext uri="{9D8B030D-6E8A-4147-A177-3AD203B41FA5}">
                      <a16:colId xmlns="" xmlns:a16="http://schemas.microsoft.com/office/drawing/2014/main" val="3963836260"/>
                    </a:ext>
                  </a:extLst>
                </a:gridCol>
                <a:gridCol w="1280160">
                  <a:extLst>
                    <a:ext uri="{9D8B030D-6E8A-4147-A177-3AD203B41FA5}">
                      <a16:colId xmlns="" xmlns:a16="http://schemas.microsoft.com/office/drawing/2014/main" val="4077280249"/>
                    </a:ext>
                  </a:extLst>
                </a:gridCol>
                <a:gridCol w="1280160">
                  <a:extLst>
                    <a:ext uri="{9D8B030D-6E8A-4147-A177-3AD203B41FA5}">
                      <a16:colId xmlns="" xmlns:a16="http://schemas.microsoft.com/office/drawing/2014/main" val="3227533678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99789659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9403578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499776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284987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47A17E17-679C-4DBD-8E06-06B52A6E279C}"/>
              </a:ext>
            </a:extLst>
          </p:cNvPr>
          <p:cNvCxnSpPr/>
          <p:nvPr/>
        </p:nvCxnSpPr>
        <p:spPr>
          <a:xfrm>
            <a:off x="2099275" y="3040990"/>
            <a:ext cx="373810" cy="35943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4">
            <a:extLst>
              <a:ext uri="{FF2B5EF4-FFF2-40B4-BE49-F238E27FC236}">
                <a16:creationId xmlns="" xmlns:a16="http://schemas.microsoft.com/office/drawing/2014/main" id="{45B61AC3-98A3-489C-B3FA-BEDBC9DF0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46802"/>
              </p:ext>
            </p:extLst>
          </p:nvPr>
        </p:nvGraphicFramePr>
        <p:xfrm>
          <a:off x="2458528" y="5218981"/>
          <a:ext cx="51206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="" xmlns:a16="http://schemas.microsoft.com/office/drawing/2014/main" val="1639284229"/>
                    </a:ext>
                  </a:extLst>
                </a:gridCol>
                <a:gridCol w="1280160">
                  <a:extLst>
                    <a:ext uri="{9D8B030D-6E8A-4147-A177-3AD203B41FA5}">
                      <a16:colId xmlns="" xmlns:a16="http://schemas.microsoft.com/office/drawing/2014/main" val="3963836260"/>
                    </a:ext>
                  </a:extLst>
                </a:gridCol>
                <a:gridCol w="1280160">
                  <a:extLst>
                    <a:ext uri="{9D8B030D-6E8A-4147-A177-3AD203B41FA5}">
                      <a16:colId xmlns="" xmlns:a16="http://schemas.microsoft.com/office/drawing/2014/main" val="4077280249"/>
                    </a:ext>
                  </a:extLst>
                </a:gridCol>
                <a:gridCol w="1280160">
                  <a:extLst>
                    <a:ext uri="{9D8B030D-6E8A-4147-A177-3AD203B41FA5}">
                      <a16:colId xmlns="" xmlns:a16="http://schemas.microsoft.com/office/drawing/2014/main" val="3227533678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99789659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9403578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499776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284987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C61A6DEB-82F2-4D97-AC2D-1471B3C270EB}"/>
              </a:ext>
            </a:extLst>
          </p:cNvPr>
          <p:cNvCxnSpPr>
            <a:cxnSpLocks/>
          </p:cNvCxnSpPr>
          <p:nvPr/>
        </p:nvCxnSpPr>
        <p:spPr>
          <a:xfrm>
            <a:off x="2099274" y="4866914"/>
            <a:ext cx="373810" cy="35943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415C9A6-D206-4AF0-B99C-E05E2FE0639B}"/>
              </a:ext>
            </a:extLst>
          </p:cNvPr>
          <p:cNvSpPr txBox="1"/>
          <p:nvPr/>
        </p:nvSpPr>
        <p:spPr>
          <a:xfrm>
            <a:off x="1518249" y="4868174"/>
            <a:ext cx="2743200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              </a:t>
            </a:r>
            <a:r>
              <a:rPr lang="en-US" sz="1600" dirty="0"/>
              <a:t>Q</a:t>
            </a:r>
            <a:r>
              <a:rPr lang="en-US" sz="1600" baseline="-25000" dirty="0"/>
              <a:t>B</a:t>
            </a:r>
            <a:r>
              <a:rPr lang="en-US" sz="1600" dirty="0"/>
              <a:t> Q</a:t>
            </a:r>
            <a:r>
              <a:rPr lang="en-US" sz="1600" baseline="-25000" dirty="0"/>
              <a:t>A</a:t>
            </a:r>
            <a:endParaRPr lang="en-US" sz="1600" dirty="0"/>
          </a:p>
          <a:p>
            <a:r>
              <a:rPr lang="en-US" sz="1600" dirty="0"/>
              <a:t>     M Q</a:t>
            </a:r>
            <a:r>
              <a:rPr lang="en-US" sz="1600" baseline="-25000" dirty="0"/>
              <a:t>C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C343396-9C2C-4B35-9A41-DD263B431D43}"/>
              </a:ext>
            </a:extLst>
          </p:cNvPr>
          <p:cNvSpPr txBox="1"/>
          <p:nvPr/>
        </p:nvSpPr>
        <p:spPr>
          <a:xfrm>
            <a:off x="2883200" y="3070105"/>
            <a:ext cx="46122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00                 01                  11                      10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C0420A4-1278-41CD-BC8B-6671C666898D}"/>
              </a:ext>
            </a:extLst>
          </p:cNvPr>
          <p:cNvSpPr txBox="1"/>
          <p:nvPr/>
        </p:nvSpPr>
        <p:spPr>
          <a:xfrm>
            <a:off x="3141992" y="4867274"/>
            <a:ext cx="46122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00                 01                  11                      10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3CBFADB-C269-4D36-B58F-94D9BF53FEAA}"/>
              </a:ext>
            </a:extLst>
          </p:cNvPr>
          <p:cNvSpPr txBox="1"/>
          <p:nvPr/>
        </p:nvSpPr>
        <p:spPr>
          <a:xfrm>
            <a:off x="1947772" y="3342376"/>
            <a:ext cx="485956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/>
              <a:t>00</a:t>
            </a:r>
            <a:endParaRPr lang="en-US"/>
          </a:p>
          <a:p>
            <a:pPr algn="ctr">
              <a:lnSpc>
                <a:spcPct val="150000"/>
              </a:lnSpc>
            </a:pPr>
            <a:r>
              <a:rPr lang="en-US" sz="1600" dirty="0"/>
              <a:t>01</a:t>
            </a:r>
          </a:p>
          <a:p>
            <a:pPr algn="ctr">
              <a:lnSpc>
                <a:spcPct val="150000"/>
              </a:lnSpc>
            </a:pPr>
            <a:r>
              <a:rPr lang="en-US" sz="1600" dirty="0"/>
              <a:t>11</a:t>
            </a:r>
          </a:p>
          <a:p>
            <a:pPr algn="ctr">
              <a:lnSpc>
                <a:spcPct val="150000"/>
              </a:lnSpc>
            </a:pPr>
            <a:r>
              <a:rPr lang="en-US" sz="1600" dirty="0"/>
              <a:t>10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8ADE1FC-8918-4AC9-BB18-AB98283448AE}"/>
              </a:ext>
            </a:extLst>
          </p:cNvPr>
          <p:cNvSpPr txBox="1"/>
          <p:nvPr/>
        </p:nvSpPr>
        <p:spPr>
          <a:xfrm>
            <a:off x="2048413" y="5225809"/>
            <a:ext cx="485956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/>
              <a:t>00</a:t>
            </a:r>
            <a:endParaRPr lang="en-US"/>
          </a:p>
          <a:p>
            <a:pPr algn="ctr">
              <a:lnSpc>
                <a:spcPct val="150000"/>
              </a:lnSpc>
            </a:pPr>
            <a:r>
              <a:rPr lang="en-US" sz="1600" dirty="0"/>
              <a:t>01</a:t>
            </a:r>
          </a:p>
          <a:p>
            <a:pPr algn="ctr">
              <a:lnSpc>
                <a:spcPct val="150000"/>
              </a:lnSpc>
            </a:pPr>
            <a:r>
              <a:rPr lang="en-US" sz="1600" dirty="0"/>
              <a:t>11</a:t>
            </a:r>
          </a:p>
          <a:p>
            <a:pPr algn="ctr">
              <a:lnSpc>
                <a:spcPct val="150000"/>
              </a:lnSpc>
            </a:pPr>
            <a:r>
              <a:rPr lang="en-US" sz="1600" dirty="0"/>
              <a:t>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07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61CEB2C-11C5-45BB-93C7-A336ABEA430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85800" y="0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zh-TW" sz="4000">
                <a:ea typeface="微軟正黑體"/>
              </a:rPr>
              <a:t>3-bit Synchronous Up/Down Counter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3F3CAEC-7650-40A4-81CB-E527CA483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2" y="3199129"/>
            <a:ext cx="9019435" cy="33282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989E00-47D2-4F20-8A01-4DEA32EE06D4}"/>
              </a:ext>
            </a:extLst>
          </p:cNvPr>
          <p:cNvSpPr txBox="1"/>
          <p:nvPr/>
        </p:nvSpPr>
        <p:spPr>
          <a:xfrm>
            <a:off x="685800" y="1768061"/>
            <a:ext cx="5866228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/>
              <a:t>T</a:t>
            </a:r>
            <a:r>
              <a:rPr lang="en-US" sz="2800" baseline="-25000" dirty="0"/>
              <a:t>A </a:t>
            </a:r>
            <a:r>
              <a:rPr lang="en-US" sz="2800" dirty="0"/>
              <a:t>= 1</a:t>
            </a:r>
            <a:endParaRPr lang="en-US"/>
          </a:p>
          <a:p>
            <a:r>
              <a:rPr lang="en-US" sz="2800" dirty="0"/>
              <a:t>T</a:t>
            </a:r>
            <a:r>
              <a:rPr lang="en-US" sz="2800" baseline="-25000" dirty="0"/>
              <a:t>B </a:t>
            </a:r>
            <a:r>
              <a:rPr lang="en-US" sz="2800" dirty="0"/>
              <a:t>= </a:t>
            </a:r>
            <a:r>
              <a:rPr lang="en-US" sz="2800" dirty="0">
                <a:solidFill>
                  <a:srgbClr val="FF0000"/>
                </a:solidFill>
              </a:rPr>
              <a:t>M'Q</a:t>
            </a:r>
            <a:r>
              <a:rPr lang="en-US" sz="2800" baseline="-25000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 + </a:t>
            </a:r>
            <a:r>
              <a:rPr lang="en-US" sz="2800" dirty="0">
                <a:solidFill>
                  <a:schemeClr val="accent1"/>
                </a:solidFill>
              </a:rPr>
              <a:t>MQ</a:t>
            </a:r>
            <a:r>
              <a:rPr lang="en-US" sz="2800" baseline="-25000" dirty="0">
                <a:solidFill>
                  <a:schemeClr val="accent1"/>
                </a:solidFill>
              </a:rPr>
              <a:t>A</a:t>
            </a:r>
            <a:r>
              <a:rPr lang="en-US" sz="2800" dirty="0">
                <a:solidFill>
                  <a:schemeClr val="accent1"/>
                </a:solidFill>
              </a:rPr>
              <a:t>'</a:t>
            </a:r>
          </a:p>
          <a:p>
            <a:r>
              <a:rPr lang="en-US" sz="2800" dirty="0"/>
              <a:t>T</a:t>
            </a:r>
            <a:r>
              <a:rPr lang="en-US" sz="2800" baseline="-25000" dirty="0"/>
              <a:t>C </a:t>
            </a:r>
            <a:r>
              <a:rPr lang="en-US" sz="2800" dirty="0"/>
              <a:t>= </a:t>
            </a:r>
            <a:r>
              <a:rPr lang="en-US" sz="2800" dirty="0">
                <a:solidFill>
                  <a:srgbClr val="FF0000"/>
                </a:solidFill>
              </a:rPr>
              <a:t>M'</a:t>
            </a:r>
            <a:r>
              <a:rPr lang="en-US" sz="2800" dirty="0"/>
              <a:t>Q</a:t>
            </a:r>
            <a:r>
              <a:rPr lang="en-US" sz="2800" baseline="-25000" dirty="0"/>
              <a:t>B</a:t>
            </a:r>
            <a:r>
              <a:rPr lang="en-US" sz="2800" dirty="0">
                <a:solidFill>
                  <a:srgbClr val="FF0000"/>
                </a:solidFill>
              </a:rPr>
              <a:t>Q</a:t>
            </a:r>
            <a:r>
              <a:rPr lang="en-US" sz="2800" baseline="-25000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 + </a:t>
            </a:r>
            <a:r>
              <a:rPr lang="en-US" sz="2800" dirty="0">
                <a:solidFill>
                  <a:schemeClr val="accent1"/>
                </a:solidFill>
              </a:rPr>
              <a:t>M</a:t>
            </a:r>
            <a:r>
              <a:rPr lang="en-US" sz="2800" dirty="0"/>
              <a:t>Q</a:t>
            </a:r>
            <a:r>
              <a:rPr lang="en-US" sz="2800" baseline="-25000" dirty="0"/>
              <a:t>B</a:t>
            </a:r>
            <a:r>
              <a:rPr lang="en-US" sz="2800" dirty="0"/>
              <a:t>'</a:t>
            </a:r>
            <a:r>
              <a:rPr lang="en-US" sz="2800" dirty="0">
                <a:solidFill>
                  <a:schemeClr val="accent1"/>
                </a:solidFill>
              </a:rPr>
              <a:t>Q</a:t>
            </a:r>
            <a:r>
              <a:rPr lang="en-US" sz="2800" baseline="-25000" dirty="0">
                <a:solidFill>
                  <a:schemeClr val="accent1"/>
                </a:solidFill>
              </a:rPr>
              <a:t>A</a:t>
            </a:r>
            <a:r>
              <a:rPr lang="en-US" sz="2800" dirty="0">
                <a:solidFill>
                  <a:schemeClr val="accent1"/>
                </a:solidFill>
              </a:rPr>
              <a:t>'</a:t>
            </a:r>
          </a:p>
          <a:p>
            <a:r>
              <a:rPr lang="en-US" sz="2800" dirty="0"/>
              <a:t>           </a:t>
            </a:r>
            <a:endParaRPr lang="en-US" sz="2000" baseline="-25000" dirty="0"/>
          </a:p>
          <a:p>
            <a:endParaRPr lang="en-US" sz="2000" baseline="-25000" dirty="0"/>
          </a:p>
          <a:p>
            <a:endParaRPr lang="en-US" sz="2000" baseline="-25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2960410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1C2DED9-444C-4069-BC64-B11155EC5471}"/>
              </a:ext>
            </a:extLst>
          </p:cNvPr>
          <p:cNvSpPr txBox="1"/>
          <p:nvPr/>
        </p:nvSpPr>
        <p:spPr>
          <a:xfrm>
            <a:off x="540589" y="1043796"/>
            <a:ext cx="849414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Design a 3-bit Synchronous Down Counter.</a:t>
            </a:r>
          </a:p>
          <a:p>
            <a:r>
              <a:rPr lang="en-US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2. </a:t>
            </a:r>
            <a:r>
              <a:rPr lang="en-US" sz="3200" i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Design a 3-bit Synchronous Up Counter.</a:t>
            </a:r>
          </a:p>
          <a:p>
            <a:endParaRPr lang="en-US" sz="32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03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61CEB2C-11C5-45BB-93C7-A336ABEA430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85800" y="0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zh-TW" sz="4000" dirty="0">
                <a:ea typeface="微軟正黑體"/>
              </a:rPr>
              <a:t>Ring Counter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989E00-47D2-4F20-8A01-4DEA32EE06D4}"/>
              </a:ext>
            </a:extLst>
          </p:cNvPr>
          <p:cNvSpPr txBox="1"/>
          <p:nvPr/>
        </p:nvSpPr>
        <p:spPr>
          <a:xfrm>
            <a:off x="685800" y="1365495"/>
            <a:ext cx="7634643" cy="30223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Special type of Counter.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Output of last flip-flop is connected to first flip-flop.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No. of states = No. of flip-flops </a:t>
            </a:r>
            <a:r>
              <a:rPr lang="en-US" sz="2800" dirty="0" smtClean="0">
                <a:ea typeface="+mn-lt"/>
                <a:cs typeface="+mn-lt"/>
              </a:rPr>
              <a:t>used.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800" dirty="0" smtClean="0">
                <a:ea typeface="+mn-lt"/>
                <a:cs typeface="+mn-lt"/>
              </a:rPr>
              <a:t>PR= 0; Q = 1 and CLR = 0; Q = 0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800" dirty="0" smtClean="0">
                <a:ea typeface="+mn-lt"/>
                <a:cs typeface="+mn-lt"/>
              </a:rPr>
              <a:t>Pre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="" xmlns:a16="http://schemas.microsoft.com/office/drawing/2014/main" id="{FD0BF8D9-30F2-47E3-84EF-C0B021456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10921"/>
            <a:ext cx="8939840" cy="340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33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61CEB2C-11C5-45BB-93C7-A336ABEA430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85800" y="0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zh-TW" sz="4000" dirty="0">
                <a:ea typeface="微軟正黑體"/>
              </a:rPr>
              <a:t>Ring Counter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="" xmlns:a16="http://schemas.microsoft.com/office/drawing/2014/main" id="{FD0BF8D9-30F2-47E3-84EF-C0B021456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8062"/>
            <a:ext cx="8740657" cy="3328445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37490"/>
              </p:ext>
            </p:extLst>
          </p:nvPr>
        </p:nvGraphicFramePr>
        <p:xfrm>
          <a:off x="1534318" y="39878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Direct i/p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Q1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Q2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Q3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Q4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high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high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high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high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32364" y="2032061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370328" y="202275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977456" y="203206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667710" y="202275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419309" y="20043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3418" y="2027502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32428" y="19720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81119" y="202750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79466" y="174602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70328" y="1796701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77456" y="181968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67710" y="176461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02646" y="168621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0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96969" y="17967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0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58877" y="1796701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1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94615" y="177881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0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79466" y="146928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0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17430" y="149191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0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03905" y="1557489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1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67710" y="15303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0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62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61CEB2C-11C5-45BB-93C7-A336ABEA430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85800" y="0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zh-TW" sz="4000" dirty="0">
                <a:ea typeface="微軟正黑體"/>
              </a:rPr>
              <a:t>Johnson Counter</a:t>
            </a:r>
            <a:endParaRPr lang="en-US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989E00-47D2-4F20-8A01-4DEA32EE06D4}"/>
              </a:ext>
            </a:extLst>
          </p:cNvPr>
          <p:cNvSpPr txBox="1"/>
          <p:nvPr/>
        </p:nvSpPr>
        <p:spPr>
          <a:xfrm>
            <a:off x="685799" y="1365494"/>
            <a:ext cx="7634643" cy="25914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Modified from Ring Counter.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Twisted Ring Counter.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No. of states = 2 x [No. of flip-flops used]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endParaRPr lang="en-US" sz="2800" dirty="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endParaRPr lang="en-US" sz="2800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="" xmlns:a16="http://schemas.microsoft.com/office/drawing/2014/main" id="{43FC5A44-A043-458B-9F24-455739490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57" y="3223870"/>
            <a:ext cx="8177840" cy="304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0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3B610B8-458E-49E2-A7F6-292B62A3FB0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85800" y="0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zh-TW" sz="4000">
                <a:ea typeface="微軟正黑體"/>
              </a:rPr>
              <a:t>3-bit Asynchronous Up Counter</a:t>
            </a:r>
            <a:endParaRPr lang="en-US" altLang="zh-TW" sz="4000"/>
          </a:p>
        </p:txBody>
      </p:sp>
      <p:pic>
        <p:nvPicPr>
          <p:cNvPr id="7" name="Content Placeholder 4" descr="Diagram&#10;&#10;Description automatically generated">
            <a:extLst>
              <a:ext uri="{FF2B5EF4-FFF2-40B4-BE49-F238E27FC236}">
                <a16:creationId xmlns="" xmlns:a16="http://schemas.microsoft.com/office/drawing/2014/main" id="{318F8939-1FD7-4ADD-B650-9E554C76B2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" y="1061049"/>
            <a:ext cx="9092880" cy="51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3B610B8-458E-49E2-A7F6-292B62A3FB0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85800" y="0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zh-TW" sz="4000">
                <a:ea typeface="微軟正黑體"/>
              </a:rPr>
              <a:t>3-bit Asynchronous Up Counter</a:t>
            </a:r>
            <a:endParaRPr lang="en-US" altLang="zh-TW" sz="4000"/>
          </a:p>
        </p:txBody>
      </p:sp>
      <p:pic>
        <p:nvPicPr>
          <p:cNvPr id="2" name="Content Placeholder 3" descr="Chart, box and whisker chart&#10;&#10;Description automatically generated">
            <a:extLst>
              <a:ext uri="{FF2B5EF4-FFF2-40B4-BE49-F238E27FC236}">
                <a16:creationId xmlns="" xmlns:a16="http://schemas.microsoft.com/office/drawing/2014/main" id="{9B29BDAC-00A4-45A6-A900-5FCDC6513A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47800"/>
            <a:ext cx="8779755" cy="493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2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831DFFEF-20B8-4CBA-B4B2-9CFB422DD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650227"/>
              </p:ext>
            </p:extLst>
          </p:nvPr>
        </p:nvGraphicFramePr>
        <p:xfrm>
          <a:off x="1596968" y="1242936"/>
          <a:ext cx="5964877" cy="3337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58">
                  <a:extLst>
                    <a:ext uri="{9D8B030D-6E8A-4147-A177-3AD203B41FA5}">
                      <a16:colId xmlns="" xmlns:a16="http://schemas.microsoft.com/office/drawing/2014/main" val="1270354096"/>
                    </a:ext>
                  </a:extLst>
                </a:gridCol>
                <a:gridCol w="1280158">
                  <a:extLst>
                    <a:ext uri="{9D8B030D-6E8A-4147-A177-3AD203B41FA5}">
                      <a16:colId xmlns="" xmlns:a16="http://schemas.microsoft.com/office/drawing/2014/main" val="2208995632"/>
                    </a:ext>
                  </a:extLst>
                </a:gridCol>
                <a:gridCol w="1280158">
                  <a:extLst>
                    <a:ext uri="{9D8B030D-6E8A-4147-A177-3AD203B41FA5}">
                      <a16:colId xmlns="" xmlns:a16="http://schemas.microsoft.com/office/drawing/2014/main" val="2445274084"/>
                    </a:ext>
                  </a:extLst>
                </a:gridCol>
                <a:gridCol w="1141686">
                  <a:extLst>
                    <a:ext uri="{9D8B030D-6E8A-4147-A177-3AD203B41FA5}">
                      <a16:colId xmlns="" xmlns:a16="http://schemas.microsoft.com/office/drawing/2014/main" val="1800185202"/>
                    </a:ext>
                  </a:extLst>
                </a:gridCol>
                <a:gridCol w="982717">
                  <a:extLst>
                    <a:ext uri="{9D8B030D-6E8A-4147-A177-3AD203B41FA5}">
                      <a16:colId xmlns="" xmlns:a16="http://schemas.microsoft.com/office/drawing/2014/main" val="3919446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Qc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Dec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888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Initially(0)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8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461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6429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1142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7281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76538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148475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7th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072891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7DAA9CE-512B-4B63-9485-FA97FFE3FB0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85800" y="0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zh-TW" sz="4000">
                <a:ea typeface="微軟正黑體"/>
              </a:rPr>
              <a:t>3-bit Asynchronous Up Counter</a:t>
            </a:r>
            <a:endParaRPr lang="en-US" altLang="zh-TW" sz="4000"/>
          </a:p>
        </p:txBody>
      </p:sp>
    </p:spTree>
    <p:extLst>
      <p:ext uri="{BB962C8B-B14F-4D97-AF65-F5344CB8AC3E}">
        <p14:creationId xmlns:p14="http://schemas.microsoft.com/office/powerpoint/2010/main" val="333302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02C5684-56A7-4710-B43E-48701803FA1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85800" y="0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zh-TW" sz="4000">
                <a:ea typeface="微軟正黑體"/>
              </a:rPr>
              <a:t>3-bit Asynchronous Down Counter</a:t>
            </a:r>
            <a:endParaRPr lang="en-US" altLang="zh-TW" sz="4000"/>
          </a:p>
        </p:txBody>
      </p:sp>
      <p:pic>
        <p:nvPicPr>
          <p:cNvPr id="2" name="Picture 3" descr="Diagram, schematic&#10;&#10;Description automatically generated">
            <a:extLst>
              <a:ext uri="{FF2B5EF4-FFF2-40B4-BE49-F238E27FC236}">
                <a16:creationId xmlns="" xmlns:a16="http://schemas.microsoft.com/office/drawing/2014/main" id="{1D86A215-AEFA-4885-BE9B-10E4D3B46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65" y="2369812"/>
            <a:ext cx="7643649" cy="300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50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02C5684-56A7-4710-B43E-48701803FA1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85800" y="0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zh-TW" sz="4000">
                <a:ea typeface="微軟正黑體"/>
              </a:rPr>
              <a:t>4-bit Asynchronous Up Counter</a:t>
            </a:r>
            <a:endParaRPr lang="en-US" altLang="zh-TW" sz="4000">
              <a:cs typeface="Calibri"/>
            </a:endParaRPr>
          </a:p>
        </p:txBody>
      </p:sp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="" xmlns:a16="http://schemas.microsoft.com/office/drawing/2014/main" id="{CBA32A32-AE65-413F-8CE0-ED1B314FE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56" y="1710478"/>
            <a:ext cx="9167647" cy="321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1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02C5684-56A7-4710-B43E-48701803FA1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85800" y="0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zh-TW" sz="4000">
                <a:ea typeface="微軟正黑體"/>
              </a:rPr>
              <a:t>4-bit Asynchronous Up Counter</a:t>
            </a:r>
            <a:endParaRPr lang="en-US" altLang="zh-TW" sz="4000"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="" xmlns:a16="http://schemas.microsoft.com/office/drawing/2014/main" id="{A0FB933E-0A13-4C39-8A0E-C59DF9BC9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953" y="1181205"/>
            <a:ext cx="4832129" cy="449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02C5684-56A7-4710-B43E-48701803FA1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85800" y="0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zh-TW" sz="4000">
                <a:ea typeface="微軟正黑體"/>
              </a:rPr>
              <a:t>4-bit Asynchronous Up Counter</a:t>
            </a:r>
            <a:endParaRPr lang="en-US" altLang="zh-TW" sz="4000">
              <a:cs typeface="Calibri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A49BCB03-D317-4044-B9C2-A6DB6073C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587794"/>
              </p:ext>
            </p:extLst>
          </p:nvPr>
        </p:nvGraphicFramePr>
        <p:xfrm>
          <a:off x="1596968" y="980177"/>
          <a:ext cx="5964862" cy="6304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105">
                  <a:extLst>
                    <a:ext uri="{9D8B030D-6E8A-4147-A177-3AD203B41FA5}">
                      <a16:colId xmlns="" xmlns:a16="http://schemas.microsoft.com/office/drawing/2014/main" val="1270354096"/>
                    </a:ext>
                  </a:extLst>
                </a:gridCol>
                <a:gridCol w="1083879">
                  <a:extLst>
                    <a:ext uri="{9D8B030D-6E8A-4147-A177-3AD203B41FA5}">
                      <a16:colId xmlns="" xmlns:a16="http://schemas.microsoft.com/office/drawing/2014/main" val="2208995632"/>
                    </a:ext>
                  </a:extLst>
                </a:gridCol>
                <a:gridCol w="810798">
                  <a:extLst>
                    <a:ext uri="{9D8B030D-6E8A-4147-A177-3AD203B41FA5}">
                      <a16:colId xmlns="" xmlns:a16="http://schemas.microsoft.com/office/drawing/2014/main" val="2445274084"/>
                    </a:ext>
                  </a:extLst>
                </a:gridCol>
                <a:gridCol w="968265">
                  <a:extLst>
                    <a:ext uri="{9D8B030D-6E8A-4147-A177-3AD203B41FA5}">
                      <a16:colId xmlns="" xmlns:a16="http://schemas.microsoft.com/office/drawing/2014/main" val="1800185202"/>
                    </a:ext>
                  </a:extLst>
                </a:gridCol>
                <a:gridCol w="943103">
                  <a:extLst>
                    <a:ext uri="{9D8B030D-6E8A-4147-A177-3AD203B41FA5}">
                      <a16:colId xmlns="" xmlns:a16="http://schemas.microsoft.com/office/drawing/2014/main" val="3919446285"/>
                    </a:ext>
                  </a:extLst>
                </a:gridCol>
                <a:gridCol w="843712">
                  <a:extLst>
                    <a:ext uri="{9D8B030D-6E8A-4147-A177-3AD203B41FA5}">
                      <a16:colId xmlns="" xmlns:a16="http://schemas.microsoft.com/office/drawing/2014/main" val="1108335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Clk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Dec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888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Initially(0)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8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461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6429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1142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7281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76538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148475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7th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072891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8th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9162875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9th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9316450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10th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9744329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11th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2465357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12th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167853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13th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89453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14th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9691248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15th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8297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780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880</Words>
  <Application>Microsoft Office PowerPoint</Application>
  <PresentationFormat>On-screen Show (4:3)</PresentationFormat>
  <Paragraphs>687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Logic</dc:title>
  <dc:creator>ismail - [2010]</dc:creator>
  <cp:lastModifiedBy>hp</cp:lastModifiedBy>
  <cp:revision>356</cp:revision>
  <dcterms:created xsi:type="dcterms:W3CDTF">2019-08-18T01:10:32Z</dcterms:created>
  <dcterms:modified xsi:type="dcterms:W3CDTF">2020-12-17T02:14:15Z</dcterms:modified>
</cp:coreProperties>
</file>