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4"/>
  </p:notesMasterIdLst>
  <p:handoutMasterIdLst>
    <p:handoutMasterId r:id="rId35"/>
  </p:handoutMasterIdLst>
  <p:sldIdLst>
    <p:sldId id="425" r:id="rId2"/>
    <p:sldId id="426" r:id="rId3"/>
    <p:sldId id="427" r:id="rId4"/>
    <p:sldId id="428" r:id="rId5"/>
    <p:sldId id="429" r:id="rId6"/>
    <p:sldId id="430" r:id="rId7"/>
    <p:sldId id="431" r:id="rId8"/>
    <p:sldId id="434" r:id="rId9"/>
    <p:sldId id="435" r:id="rId10"/>
    <p:sldId id="438" r:id="rId11"/>
    <p:sldId id="436" r:id="rId12"/>
    <p:sldId id="437" r:id="rId13"/>
    <p:sldId id="439" r:id="rId14"/>
    <p:sldId id="440" r:id="rId15"/>
    <p:sldId id="442" r:id="rId16"/>
    <p:sldId id="441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6" r:id="rId30"/>
    <p:sldId id="457" r:id="rId31"/>
    <p:sldId id="458" r:id="rId32"/>
    <p:sldId id="459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A2A582-EA0A-45AA-BCF3-64E4F9B0B378}" v="2" dt="2020-07-05T11:26:03.176"/>
    <p1510:client id="{8AD39B6F-300E-4FD1-8F56-4C58B52FAB2A}" v="2" dt="2020-07-02T09:22:54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57" autoAdjust="0"/>
    <p:restoredTop sz="94249" autoAdjust="0"/>
  </p:normalViewPr>
  <p:slideViewPr>
    <p:cSldViewPr>
      <p:cViewPr>
        <p:scale>
          <a:sx n="84" d="100"/>
          <a:sy n="84" d="100"/>
        </p:scale>
        <p:origin x="-1056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na Udash" userId="S::kristina.udash@texascollege.edu.np::95223bda-5936-488e-b5a1-d755f49801a1" providerId="AD" clId="Web-{13A2A582-EA0A-45AA-BCF3-64E4F9B0B378}"/>
    <pc:docChg chg="modSld">
      <pc:chgData name="Kristina Udash" userId="S::kristina.udash@texascollege.edu.np::95223bda-5936-488e-b5a1-d755f49801a1" providerId="AD" clId="Web-{13A2A582-EA0A-45AA-BCF3-64E4F9B0B378}" dt="2020-07-05T11:26:03.176" v="1" actId="20577"/>
      <pc:docMkLst>
        <pc:docMk/>
      </pc:docMkLst>
      <pc:sldChg chg="modSp">
        <pc:chgData name="Kristina Udash" userId="S::kristina.udash@texascollege.edu.np::95223bda-5936-488e-b5a1-d755f49801a1" providerId="AD" clId="Web-{13A2A582-EA0A-45AA-BCF3-64E4F9B0B378}" dt="2020-07-05T11:26:03.176" v="0" actId="20577"/>
        <pc:sldMkLst>
          <pc:docMk/>
          <pc:sldMk cId="0" sldId="442"/>
        </pc:sldMkLst>
        <pc:spChg chg="mod">
          <ac:chgData name="Kristina Udash" userId="S::kristina.udash@texascollege.edu.np::95223bda-5936-488e-b5a1-d755f49801a1" providerId="AD" clId="Web-{13A2A582-EA0A-45AA-BCF3-64E4F9B0B378}" dt="2020-07-05T11:26:03.176" v="0" actId="20577"/>
          <ac:spMkLst>
            <pc:docMk/>
            <pc:sldMk cId="0" sldId="442"/>
            <ac:spMk id="3" creationId="{00000000-0000-0000-0000-000000000000}"/>
          </ac:spMkLst>
        </pc:spChg>
      </pc:sldChg>
    </pc:docChg>
  </pc:docChgLst>
  <pc:docChgLst>
    <pc:chgData name="Kristina Udash" userId="S::kristina.udash@texascollege.edu.np::95223bda-5936-488e-b5a1-d755f49801a1" providerId="AD" clId="Web-{8AD39B6F-300E-4FD1-8F56-4C58B52FAB2A}"/>
    <pc:docChg chg="modSld">
      <pc:chgData name="Kristina Udash" userId="S::kristina.udash@texascollege.edu.np::95223bda-5936-488e-b5a1-d755f49801a1" providerId="AD" clId="Web-{8AD39B6F-300E-4FD1-8F56-4C58B52FAB2A}" dt="2020-07-02T09:22:54.221" v="1" actId="1076"/>
      <pc:docMkLst>
        <pc:docMk/>
      </pc:docMkLst>
      <pc:sldChg chg="modSp">
        <pc:chgData name="Kristina Udash" userId="S::kristina.udash@texascollege.edu.np::95223bda-5936-488e-b5a1-d755f49801a1" providerId="AD" clId="Web-{8AD39B6F-300E-4FD1-8F56-4C58B52FAB2A}" dt="2020-07-02T09:22:54.221" v="1" actId="1076"/>
        <pc:sldMkLst>
          <pc:docMk/>
          <pc:sldMk cId="0" sldId="438"/>
        </pc:sldMkLst>
        <pc:picChg chg="mod">
          <ac:chgData name="Kristina Udash" userId="S::kristina.udash@texascollege.edu.np::95223bda-5936-488e-b5a1-d755f49801a1" providerId="AD" clId="Web-{8AD39B6F-300E-4FD1-8F56-4C58B52FAB2A}" dt="2020-07-02T09:22:54.221" v="1" actId="1076"/>
          <ac:picMkLst>
            <pc:docMk/>
            <pc:sldMk cId="0" sldId="438"/>
            <ac:picMk id="8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CB52654-CCE3-48DD-9FEE-ABE5C6B33ECB}" type="datetime1">
              <a:rPr lang="en-US" smtClean="0"/>
              <a:pPr>
                <a:defRPr/>
              </a:pPr>
              <a:t>7/5/2020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E24B66E-3F17-44DA-8A74-381DC518CD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61739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A516CFA-45D5-4D6C-BE06-E96E2697C767}" type="datetime1">
              <a:rPr lang="en-US" smtClean="0"/>
              <a:pPr>
                <a:defRPr/>
              </a:pPr>
              <a:t>7/5/2020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7AE0FFE-3364-4E2A-8673-BD1BE1B8C6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957152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A429BDD-D195-4C07-8290-6B6D1A34D9EE}" type="datetime1">
              <a:rPr lang="en-US" altLang="zh-CN" smtClean="0">
                <a:latin typeface="Times New Roman" panose="02020603050405020304" pitchFamily="18" charset="0"/>
              </a:rPr>
              <a:pPr/>
              <a:t>7/5/2020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182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5B2F4D51-B606-4778-8D9E-ADBE7E2180EE}" type="datetime1">
              <a:rPr lang="en-US" altLang="zh-CN" smtClean="0">
                <a:latin typeface="Times New Roman" panose="02020603050405020304" pitchFamily="18" charset="0"/>
              </a:rPr>
              <a:pPr/>
              <a:t>7/5/2020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02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222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AEA7210-C31E-4C90-BF93-2C21B7887E50}" type="datetime1">
              <a:rPr lang="en-US" altLang="zh-CN" smtClean="0">
                <a:latin typeface="Times New Roman" panose="02020603050405020304" pitchFamily="18" charset="0"/>
              </a:rPr>
              <a:pPr/>
              <a:t>7/5/2020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23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986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6F6C6E0-DA83-4D15-ADF9-AC68EB5C8AFB}" type="datetime1">
              <a:rPr lang="en-US" altLang="zh-CN" smtClean="0">
                <a:latin typeface="Times New Roman" panose="02020603050405020304" pitchFamily="18" charset="0"/>
              </a:rPr>
              <a:pPr/>
              <a:t>7/5/2020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33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868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6F6C6E0-DA83-4D15-ADF9-AC68EB5C8AFB}" type="datetime1">
              <a:rPr lang="en-US" altLang="zh-CN" smtClean="0">
                <a:latin typeface="Times New Roman" panose="02020603050405020304" pitchFamily="18" charset="0"/>
              </a:rPr>
              <a:pPr/>
              <a:t>7/5/2020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33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868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6F6C6E0-DA83-4D15-ADF9-AC68EB5C8AFB}" type="datetime1">
              <a:rPr lang="en-US" altLang="zh-CN" smtClean="0">
                <a:latin typeface="Times New Roman" panose="02020603050405020304" pitchFamily="18" charset="0"/>
              </a:rPr>
              <a:pPr/>
              <a:t>7/5/2020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33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868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17095CE-CC83-4E33-9B7A-5468AE16FFA4}" type="datetime1">
              <a:rPr lang="en-US" altLang="zh-CN" smtClean="0">
                <a:latin typeface="Times New Roman" panose="02020603050405020304" pitchFamily="18" charset="0"/>
              </a:rPr>
              <a:pPr/>
              <a:t>7/5/2020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709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8A40DD00-445A-4F50-ADC6-C83C5395C836}" type="datetime1">
              <a:rPr lang="en-US" altLang="zh-CN" smtClean="0">
                <a:latin typeface="Times New Roman" panose="02020603050405020304" pitchFamily="18" charset="0"/>
              </a:rPr>
              <a:pPr/>
              <a:t>7/5/2020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237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D6ECFE5-5053-4279-8E4E-465A126A4483}" type="datetime1">
              <a:rPr lang="en-US" altLang="zh-CN" smtClean="0">
                <a:latin typeface="Times New Roman" panose="02020603050405020304" pitchFamily="18" charset="0"/>
              </a:rPr>
              <a:pPr/>
              <a:t>7/5/2020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389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E9FF059-1ED0-416C-BCDB-793C39D13BE1}" type="datetime1">
              <a:rPr lang="en-US" altLang="zh-CN" smtClean="0">
                <a:latin typeface="Times New Roman" panose="02020603050405020304" pitchFamily="18" charset="0"/>
              </a:rPr>
              <a:pPr/>
              <a:t>7/5/2020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51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21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2EE0E4A2-9E38-4E96-95C9-D2ECED7C1661}" type="datetime1">
              <a:rPr lang="en-US" altLang="zh-CN" smtClean="0">
                <a:latin typeface="Times New Roman" panose="02020603050405020304" pitchFamily="18" charset="0"/>
              </a:rPr>
              <a:pPr/>
              <a:t>7/5/2020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6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365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99282D4D-5C54-4EE8-B2F3-8C00DA30F045}" type="datetime1">
              <a:rPr lang="en-US" altLang="zh-CN" smtClean="0">
                <a:latin typeface="Times New Roman" panose="02020603050405020304" pitchFamily="18" charset="0"/>
              </a:rPr>
              <a:pPr/>
              <a:t>7/5/2020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7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073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39A4FE3-6C78-4E7C-B8E6-DF59B73E8958}" type="datetime1">
              <a:rPr lang="en-US" altLang="zh-CN" smtClean="0">
                <a:latin typeface="Times New Roman" panose="02020603050405020304" pitchFamily="18" charset="0"/>
              </a:rPr>
              <a:pPr/>
              <a:t>7/5/2020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8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74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0959031-D381-4695-A23A-7171EDECD905}" type="datetime1">
              <a:rPr lang="en-US" altLang="zh-CN" smtClean="0">
                <a:latin typeface="Times New Roman" panose="02020603050405020304" pitchFamily="18" charset="0"/>
              </a:rPr>
              <a:pPr/>
              <a:t>7/5/2020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92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00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4FF19-F4E3-44DE-B5F8-8D5B6D54FF11}" type="datetime1">
              <a:rPr lang="zh-CN" altLang="en-US" smtClean="0"/>
              <a:pPr>
                <a:defRPr/>
              </a:pPr>
              <a:t>2020/7/5</a:t>
            </a:fld>
            <a:endParaRPr lang="en-GB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Simplifictaion of Boolean Function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7B7B8-66FD-40B9-AAE5-1267EA9CDE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012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7FD22-5941-499D-82EE-5467C8419882}" type="datetime1">
              <a:rPr lang="zh-CN" altLang="en-US" smtClean="0"/>
              <a:pPr>
                <a:defRPr/>
              </a:pPr>
              <a:t>2020/7/5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Simplifictaion of Boolean Function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2E32-B3FA-40A8-8AE9-8AB7F369D4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01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FA6F3-70E2-463C-8105-491B5C3E8EF5}" type="datetime1">
              <a:rPr lang="zh-CN" altLang="en-US" smtClean="0"/>
              <a:pPr>
                <a:defRPr/>
              </a:pPr>
              <a:t>2020/7/5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Simplifictaion of Boolean Function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E62C8-3344-406C-8E88-1D92D42427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74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3A573-79B5-4C10-BD32-5B0634803087}" type="datetime1">
              <a:rPr lang="zh-CN" altLang="en-US" smtClean="0"/>
              <a:pPr>
                <a:defRPr/>
              </a:pPr>
              <a:t>2020/7/5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Simplifictaion of Boolean Function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F653-CCC0-48E7-856E-A847FC205D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14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E6EA8-1FCB-4446-8441-606FF34695D5}" type="datetime1">
              <a:rPr lang="zh-CN" altLang="en-US" smtClean="0"/>
              <a:pPr>
                <a:defRPr/>
              </a:pPr>
              <a:t>2020/7/5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Simplifictaion of Boolean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09B17-5B66-4AF5-BE92-22C865931E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929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324D5-F61B-4BCE-9B55-11B1E055AAB9}" type="datetime1">
              <a:rPr lang="zh-CN" altLang="en-US" smtClean="0"/>
              <a:pPr>
                <a:defRPr/>
              </a:pPr>
              <a:t>2020/7/5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Simplifictaion of Boolean Function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1917-BB2C-4D54-A957-EA6615435A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48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52FB8-C188-4FA1-8BA3-3A4D309C3A5A}" type="datetime1">
              <a:rPr lang="zh-CN" altLang="en-US" smtClean="0"/>
              <a:pPr>
                <a:defRPr/>
              </a:pPr>
              <a:t>2020/7/5</a:t>
            </a:fld>
            <a:endParaRPr lang="en-GB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Simplifictaion of Boolean Function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7A021-D738-4E7C-8ED9-F013C5B059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1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55FBD-9896-4900-BEA4-2CC991ACA850}" type="datetime1">
              <a:rPr lang="zh-CN" altLang="en-US" smtClean="0"/>
              <a:pPr>
                <a:defRPr/>
              </a:pPr>
              <a:t>2020/7/5</a:t>
            </a:fld>
            <a:endParaRPr lang="en-GB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Simplifictaion of Boolean Function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6519C-6693-47B3-9163-61E76B53F0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24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E805D-4B25-4392-B408-DE73BCB90958}" type="datetime1">
              <a:rPr lang="zh-CN" altLang="en-US" smtClean="0"/>
              <a:pPr>
                <a:defRPr/>
              </a:pPr>
              <a:t>2020/7/5</a:t>
            </a:fld>
            <a:endParaRPr lang="en-GB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Simplifictaion of Boolean Function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0070-AE66-4873-8FFC-F610DBB640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75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9A0E2-33DC-4E73-86D8-CEC413C51405}" type="datetime1">
              <a:rPr lang="zh-CN" altLang="en-US" smtClean="0"/>
              <a:pPr>
                <a:defRPr/>
              </a:pPr>
              <a:t>2020/7/5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Simplifictaion of Boolean Function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3C6B5-3FB8-457A-A340-31B8CF2278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87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3AF30-42CC-4DF5-8A6E-7C1CC78A8BDD}" type="datetime1">
              <a:rPr lang="zh-CN" altLang="en-US" smtClean="0"/>
              <a:pPr>
                <a:defRPr/>
              </a:pPr>
              <a:t>2020/7/5</a:t>
            </a:fld>
            <a:endParaRPr lang="en-GB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Simplifictaion of Boolean Function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07F5E-CF66-46E9-91B8-9F231B24B2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97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B1F0F1DF-5CB0-4203-8AF6-50EC49E7406F}" type="datetime1">
              <a:rPr lang="zh-CN" altLang="en-US" smtClean="0"/>
              <a:pPr>
                <a:defRPr/>
              </a:pPr>
              <a:t>2020/7/5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Simplifictaion of Boolean Function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479ABAF3-6F8E-4076-9130-6C66F07E06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33" r:id="rId2"/>
    <p:sldLayoutId id="2147483942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43" r:id="rId9"/>
    <p:sldLayoutId id="2147483939" r:id="rId10"/>
    <p:sldLayoutId id="2147483940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7340" y="172847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1710689"/>
            <a:ext cx="7526655" cy="2835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0215">
              <a:lnSpc>
                <a:spcPct val="1097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building </a:t>
            </a:r>
            <a:r>
              <a:rPr sz="2400" spc="-5">
                <a:latin typeface="Arial"/>
                <a:cs typeface="Arial"/>
              </a:rPr>
              <a:t>blocks </a:t>
            </a:r>
            <a:r>
              <a:rPr lang="en-US" sz="2400" spc="-5" dirty="0">
                <a:latin typeface="Arial"/>
                <a:cs typeface="Arial"/>
              </a:rPr>
              <a:t>that </a:t>
            </a:r>
            <a:r>
              <a:rPr sz="2400" spc="-5">
                <a:latin typeface="Arial"/>
                <a:cs typeface="Arial"/>
              </a:rPr>
              <a:t>create</a:t>
            </a:r>
            <a:r>
              <a:rPr lang="en-US" sz="2400" spc="-5" dirty="0">
                <a:latin typeface="Arial"/>
                <a:cs typeface="Arial"/>
              </a:rPr>
              <a:t>s</a:t>
            </a:r>
            <a:r>
              <a:rPr sz="2400" spc="-5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digital </a:t>
            </a:r>
            <a:r>
              <a:rPr sz="2400" spc="-5" dirty="0">
                <a:latin typeface="Arial"/>
                <a:cs typeface="Arial"/>
              </a:rPr>
              <a:t>circuits are  </a:t>
            </a:r>
            <a:r>
              <a:rPr sz="2400" spc="-10">
                <a:latin typeface="Arial"/>
                <a:cs typeface="Arial"/>
              </a:rPr>
              <a:t>logic</a:t>
            </a:r>
            <a:r>
              <a:rPr sz="2400" spc="-5">
                <a:latin typeface="Arial"/>
                <a:cs typeface="Arial"/>
              </a:rPr>
              <a:t> gates</a:t>
            </a:r>
            <a:r>
              <a:rPr lang="en-US"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marR="40640">
              <a:lnSpc>
                <a:spcPct val="109700"/>
              </a:lnSpc>
              <a:spcBef>
                <a:spcPts val="1510"/>
              </a:spcBef>
            </a:pPr>
            <a:r>
              <a:rPr sz="2400" spc="-5">
                <a:latin typeface="Arial"/>
                <a:cs typeface="Arial"/>
              </a:rPr>
              <a:t>Each </a:t>
            </a:r>
            <a:r>
              <a:rPr sz="2400" spc="-5" dirty="0">
                <a:latin typeface="Arial"/>
                <a:cs typeface="Arial"/>
              </a:rPr>
              <a:t>gate </a:t>
            </a:r>
            <a:r>
              <a:rPr sz="2400" spc="-10" dirty="0">
                <a:latin typeface="Arial"/>
                <a:cs typeface="Arial"/>
              </a:rPr>
              <a:t>has </a:t>
            </a:r>
            <a:r>
              <a:rPr sz="2400" spc="-5" dirty="0">
                <a:latin typeface="Arial"/>
                <a:cs typeface="Arial"/>
              </a:rPr>
              <a:t>its own </a:t>
            </a:r>
            <a:r>
              <a:rPr sz="2400" spc="-10" dirty="0">
                <a:latin typeface="Arial"/>
                <a:cs typeface="Arial"/>
              </a:rPr>
              <a:t>logic </a:t>
            </a:r>
            <a:r>
              <a:rPr sz="2400" dirty="0">
                <a:latin typeface="Arial"/>
                <a:cs typeface="Arial"/>
              </a:rPr>
              <a:t>symbol </a:t>
            </a:r>
            <a:r>
              <a:rPr sz="2400" spc="-5" dirty="0">
                <a:latin typeface="Arial"/>
                <a:cs typeface="Arial"/>
              </a:rPr>
              <a:t>which allows  complex functions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 represented by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logic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diagram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0100"/>
              </a:lnSpc>
              <a:spcBef>
                <a:spcPts val="1500"/>
              </a:spcBef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function of each gate can be represented </a:t>
            </a:r>
            <a:r>
              <a:rPr sz="2400" dirty="0">
                <a:latin typeface="Arial"/>
                <a:cs typeface="Arial"/>
              </a:rPr>
              <a:t>by a </a:t>
            </a:r>
            <a:r>
              <a:rPr sz="2400" spc="-5" dirty="0">
                <a:latin typeface="Arial"/>
                <a:cs typeface="Arial"/>
              </a:rPr>
              <a:t>truth  table or using </a:t>
            </a:r>
            <a:r>
              <a:rPr sz="2400" spc="-10" dirty="0">
                <a:latin typeface="Arial"/>
                <a:cs typeface="Arial"/>
              </a:rPr>
              <a:t>Boolean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notation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2724150"/>
            <a:ext cx="132715" cy="13644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Arial"/>
                <a:cs typeface="Arial"/>
              </a:rPr>
              <a:t>•</a:t>
            </a:r>
            <a:endParaRPr lang="en-US"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What are Gates?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828800"/>
            <a:ext cx="5939178" cy="4404987"/>
          </a:xfrm>
          <a:prstGeom prst="rect">
            <a:avLst/>
          </a:prstGeom>
        </p:spPr>
      </p:pic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8534399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dirty="0"/>
              <a:t>Boolean algebra simplifications using logic gates</a:t>
            </a:r>
            <a:br>
              <a:rPr lang="en-US" dirty="0"/>
            </a:br>
            <a:br>
              <a:rPr lang="en-US" spc="-10" dirty="0"/>
            </a:br>
            <a:br>
              <a:rPr lang="en-US" spc="-10" dirty="0"/>
            </a:br>
            <a:br>
              <a:rPr lang="en-US" spc="-10" dirty="0"/>
            </a:br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06400"/>
            <a:ext cx="5638799" cy="309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Theorems</a:t>
            </a:r>
            <a:br>
              <a:rPr lang="en-US" spc="-10" dirty="0"/>
            </a:br>
            <a:br>
              <a:rPr lang="en-US" spc="-10" dirty="0"/>
            </a:br>
            <a:br>
              <a:rPr lang="en-US" spc="-10" dirty="0"/>
            </a:br>
            <a:endParaRPr spc="-5" dirty="0"/>
          </a:p>
        </p:txBody>
      </p:sp>
      <p:pic>
        <p:nvPicPr>
          <p:cNvPr id="4" name="Picture 3" descr="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524000"/>
            <a:ext cx="2390907" cy="48421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06400"/>
            <a:ext cx="5638799" cy="309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Theorems</a:t>
            </a:r>
            <a:br>
              <a:rPr lang="en-US" spc="-10" dirty="0"/>
            </a:br>
            <a:br>
              <a:rPr lang="en-US" spc="-10" dirty="0"/>
            </a:br>
            <a:br>
              <a:rPr lang="en-US" spc="-10" dirty="0"/>
            </a:br>
            <a:endParaRPr spc="-5" dirty="0"/>
          </a:p>
        </p:txBody>
      </p:sp>
      <p:sp>
        <p:nvSpPr>
          <p:cNvPr id="5" name="TextBox 4"/>
          <p:cNvSpPr txBox="1"/>
          <p:nvPr/>
        </p:nvSpPr>
        <p:spPr>
          <a:xfrm>
            <a:off x="609601" y="1219200"/>
            <a:ext cx="8305799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Commutative Law </a:t>
            </a:r>
          </a:p>
          <a:p>
            <a:r>
              <a:rPr lang="en-US" dirty="0"/>
              <a:t>It that the interchanging of the order of operands in a Boolean equation </a:t>
            </a:r>
          </a:p>
          <a:p>
            <a:r>
              <a:rPr lang="en-US" dirty="0"/>
              <a:t>does not change its result. For example:</a:t>
            </a:r>
          </a:p>
          <a:p>
            <a:endParaRPr lang="en-US" dirty="0"/>
          </a:p>
          <a:p>
            <a:pPr lvl="1"/>
            <a:r>
              <a:rPr lang="en-US" dirty="0"/>
              <a:t>OR operator → A + B = B + A</a:t>
            </a:r>
          </a:p>
          <a:p>
            <a:pPr lvl="1"/>
            <a:r>
              <a:rPr lang="en-US" dirty="0"/>
              <a:t>AND operator → A . B = B . A</a:t>
            </a:r>
          </a:p>
          <a:p>
            <a:pPr lvl="1"/>
            <a:endParaRPr lang="en-US" sz="2000" dirty="0"/>
          </a:p>
          <a:p>
            <a:r>
              <a:rPr lang="en-US" sz="2000" u="sng" dirty="0"/>
              <a:t>Associative Law </a:t>
            </a:r>
          </a:p>
          <a:p>
            <a:r>
              <a:rPr lang="en-US" dirty="0"/>
              <a:t>It states that the AND operation are done on two or more than two variables.</a:t>
            </a:r>
          </a:p>
          <a:p>
            <a:r>
              <a:rPr lang="en-US" dirty="0"/>
              <a:t> For example:</a:t>
            </a:r>
          </a:p>
          <a:p>
            <a:br>
              <a:rPr lang="en-US" dirty="0"/>
            </a:br>
            <a:r>
              <a:rPr lang="en-US" dirty="0"/>
              <a:t>A .(B.C) = (A.B).C  	A+(B+C) = (A+B)+C</a:t>
            </a:r>
          </a:p>
          <a:p>
            <a:endParaRPr lang="en-US" u="sng" dirty="0"/>
          </a:p>
          <a:p>
            <a:r>
              <a:rPr lang="en-US" sz="2000" u="sng" dirty="0"/>
              <a:t>Distributive Law</a:t>
            </a:r>
          </a:p>
          <a:p>
            <a:r>
              <a:rPr lang="en-US" dirty="0"/>
              <a:t>It states that the multiplication of two variables and adding the result with a</a:t>
            </a:r>
          </a:p>
          <a:p>
            <a:r>
              <a:rPr lang="en-US" dirty="0"/>
              <a:t> variable will result in the same value as multiplication of addition of the variable</a:t>
            </a:r>
          </a:p>
          <a:p>
            <a:r>
              <a:rPr lang="en-US" dirty="0"/>
              <a:t> with individual variables. For example:</a:t>
            </a:r>
          </a:p>
          <a:p>
            <a:br>
              <a:rPr lang="en-US" dirty="0"/>
            </a:br>
            <a:r>
              <a:rPr lang="en-US" dirty="0"/>
              <a:t>A + BC = (A + B) (A + C) 	  and 	A .(B+C) = AB+ AC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06400"/>
            <a:ext cx="5638799" cy="309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Theorems</a:t>
            </a:r>
            <a:br>
              <a:rPr lang="en-US" spc="-10" dirty="0"/>
            </a:br>
            <a:br>
              <a:rPr lang="en-US" spc="-10" dirty="0"/>
            </a:br>
            <a:br>
              <a:rPr lang="en-US" spc="-10" dirty="0"/>
            </a:br>
            <a:endParaRPr spc="-5" dirty="0"/>
          </a:p>
        </p:txBody>
      </p:sp>
      <p:sp>
        <p:nvSpPr>
          <p:cNvPr id="5" name="TextBox 4"/>
          <p:cNvSpPr txBox="1"/>
          <p:nvPr/>
        </p:nvSpPr>
        <p:spPr>
          <a:xfrm>
            <a:off x="609601" y="1219200"/>
            <a:ext cx="830579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De Morgan's Theorem</a:t>
            </a:r>
          </a:p>
          <a:p>
            <a:endParaRPr lang="en-US" sz="2000" u="sng" dirty="0"/>
          </a:p>
          <a:p>
            <a:r>
              <a:rPr lang="en-US" sz="2000" dirty="0"/>
              <a:t>(A+B)’ = A’.B’ 	(A+B+C)’ = A’.B’.C’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(A.B)’ = A’+B’	(A.B.C)’ = A’+B’+C’	</a:t>
            </a:r>
          </a:p>
          <a:p>
            <a:endParaRPr lang="en-US" sz="2000" dirty="0"/>
          </a:p>
          <a:p>
            <a:r>
              <a:rPr lang="en-US" sz="2000" u="sng" dirty="0"/>
              <a:t>Duality Principle:</a:t>
            </a:r>
          </a:p>
          <a:p>
            <a:r>
              <a:rPr lang="en-US" sz="2000" dirty="0"/>
              <a:t>To find the dual of any expression:</a:t>
            </a:r>
          </a:p>
          <a:p>
            <a:r>
              <a:rPr lang="en-US" sz="2000" dirty="0"/>
              <a:t>	- change the operator</a:t>
            </a:r>
          </a:p>
          <a:p>
            <a:r>
              <a:rPr lang="en-US" sz="2000" dirty="0"/>
              <a:t>	- 0 &gt; 1, 1&gt;0</a:t>
            </a:r>
          </a:p>
          <a:p>
            <a:r>
              <a:rPr lang="en-US" sz="2000" dirty="0"/>
              <a:t>Eg: a+a’= 1    dual : a.a’=0</a:t>
            </a:r>
          </a:p>
          <a:p>
            <a:endParaRPr lang="en-US" sz="2000" dirty="0"/>
          </a:p>
          <a:p>
            <a:r>
              <a:rPr lang="en-US" sz="2000" u="sng" dirty="0"/>
              <a:t>How to find complement?</a:t>
            </a:r>
          </a:p>
          <a:p>
            <a:r>
              <a:rPr lang="en-US" sz="2000" dirty="0"/>
              <a:t>	- find dual</a:t>
            </a:r>
          </a:p>
          <a:p>
            <a:r>
              <a:rPr lang="en-US" sz="2000" dirty="0"/>
              <a:t>	- complement each variable.</a:t>
            </a:r>
          </a:p>
          <a:p>
            <a:r>
              <a:rPr lang="en-US" sz="2000" dirty="0"/>
              <a:t>Eg: F= x+y     1.dual = x.y		2. F’= x’.y’</a:t>
            </a:r>
          </a:p>
          <a:p>
            <a:endParaRPr lang="en-US" sz="2000" u="sng" dirty="0"/>
          </a:p>
          <a:p>
            <a:endParaRPr lang="en-US" sz="2000" u="sn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8534399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dirty="0"/>
              <a:t>Gate Implementation </a:t>
            </a:r>
            <a:br>
              <a:rPr lang="en-US" dirty="0"/>
            </a:br>
            <a:br>
              <a:rPr lang="en-US" spc="-10" dirty="0"/>
            </a:br>
            <a:br>
              <a:rPr lang="en-US" spc="-10" dirty="0"/>
            </a:br>
            <a:br>
              <a:rPr lang="en-US" spc="-10" dirty="0"/>
            </a:br>
            <a:endParaRPr spc="-5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52432"/>
            <a:ext cx="3324774" cy="1819368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895600"/>
            <a:ext cx="3352800" cy="2058736"/>
          </a:xfrm>
          <a:prstGeom prst="rect">
            <a:avLst/>
          </a:prstGeom>
        </p:spPr>
      </p:pic>
      <p:pic>
        <p:nvPicPr>
          <p:cNvPr id="6" name="Picture 5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890500"/>
            <a:ext cx="4648945" cy="1967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57800" y="1447800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Q=A.B+B.C.(B+C)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8534399" cy="2936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dirty="0"/>
              <a:t>Simplification of Boolean Functions</a:t>
            </a:r>
            <a:br>
              <a:rPr lang="en-US" spc="-10" dirty="0"/>
            </a:br>
            <a:br>
              <a:rPr lang="en-US" spc="-10" dirty="0"/>
            </a:br>
            <a:br>
              <a:rPr lang="en-US" spc="-10" dirty="0"/>
            </a:br>
            <a:endParaRPr spc="-5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7584127" cy="31393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Simplify the following Boolean functions to a minimum number of literals.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x+x’.y</a:t>
            </a:r>
            <a:r>
              <a:rPr lang="en-US" dirty="0"/>
              <a:t> 	=  (</a:t>
            </a:r>
            <a:r>
              <a:rPr lang="en-US" dirty="0" err="1"/>
              <a:t>x+x</a:t>
            </a:r>
            <a:r>
              <a:rPr lang="en-US" dirty="0"/>
              <a:t>’).(</a:t>
            </a:r>
            <a:r>
              <a:rPr lang="en-US" dirty="0" err="1"/>
              <a:t>x+y</a:t>
            </a:r>
            <a:r>
              <a:rPr lang="en-US" dirty="0"/>
              <a:t>) = 1.(</a:t>
            </a:r>
            <a:r>
              <a:rPr lang="en-US" dirty="0" err="1"/>
              <a:t>x+y</a:t>
            </a:r>
            <a:r>
              <a:rPr lang="en-US" dirty="0"/>
              <a:t>) = (</a:t>
            </a:r>
            <a:r>
              <a:rPr lang="en-US" dirty="0" err="1"/>
              <a:t>x+y</a:t>
            </a:r>
            <a:r>
              <a:rPr lang="en-US" dirty="0"/>
              <a:t>)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x(</a:t>
            </a:r>
            <a:r>
              <a:rPr lang="en-US" dirty="0" err="1"/>
              <a:t>x’+y</a:t>
            </a:r>
            <a:r>
              <a:rPr lang="en-US" dirty="0"/>
              <a:t>) =    </a:t>
            </a:r>
            <a:r>
              <a:rPr lang="en-US" dirty="0" err="1"/>
              <a:t>x.x</a:t>
            </a:r>
            <a:r>
              <a:rPr lang="en-US" dirty="0"/>
              <a:t>’ + </a:t>
            </a:r>
            <a:r>
              <a:rPr lang="en-US" dirty="0" err="1"/>
              <a:t>xy</a:t>
            </a:r>
            <a:r>
              <a:rPr lang="en-US" dirty="0"/>
              <a:t> = 0+xy = </a:t>
            </a:r>
            <a:r>
              <a:rPr lang="en-US" dirty="0" err="1"/>
              <a:t>xy</a:t>
            </a:r>
            <a:endParaRPr lang="en-US" dirty="0"/>
          </a:p>
          <a:p>
            <a:endParaRPr lang="en-US" dirty="0"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/>
              <a:t> x’y’z + x’yz +</a:t>
            </a:r>
            <a:r>
              <a:rPr lang="en-US" dirty="0" err="1"/>
              <a:t>xy</a:t>
            </a:r>
            <a:r>
              <a:rPr lang="en-US" dirty="0"/>
              <a:t>’ = x’z(</a:t>
            </a:r>
            <a:r>
              <a:rPr lang="en-US" dirty="0" err="1"/>
              <a:t>y+y</a:t>
            </a:r>
            <a:r>
              <a:rPr lang="en-US" dirty="0"/>
              <a:t>’) + </a:t>
            </a:r>
            <a:r>
              <a:rPr lang="en-US" dirty="0" err="1"/>
              <a:t>xy</a:t>
            </a:r>
            <a:r>
              <a:rPr lang="en-US" dirty="0"/>
              <a:t>’ = </a:t>
            </a:r>
            <a:r>
              <a:rPr lang="en-US" dirty="0" err="1"/>
              <a:t>x’z+xy</a:t>
            </a:r>
            <a:r>
              <a:rPr lang="en-US" dirty="0"/>
              <a:t>’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xy + x’z +</a:t>
            </a:r>
            <a:r>
              <a:rPr lang="en-US" dirty="0" err="1"/>
              <a:t>yz</a:t>
            </a:r>
            <a:r>
              <a:rPr lang="en-US" dirty="0"/>
              <a:t> = </a:t>
            </a:r>
            <a:r>
              <a:rPr lang="en-US" dirty="0" err="1"/>
              <a:t>xy+yz</a:t>
            </a:r>
            <a:r>
              <a:rPr lang="en-US" dirty="0"/>
              <a:t> +x’z +</a:t>
            </a:r>
            <a:r>
              <a:rPr lang="en-US" dirty="0" err="1"/>
              <a:t>x.x</a:t>
            </a:r>
            <a:r>
              <a:rPr lang="en-US" dirty="0"/>
              <a:t>’ = y(</a:t>
            </a:r>
            <a:r>
              <a:rPr lang="en-US" dirty="0" err="1"/>
              <a:t>x+z</a:t>
            </a:r>
            <a:r>
              <a:rPr lang="en-US" dirty="0"/>
              <a:t>)+x’(</a:t>
            </a:r>
            <a:r>
              <a:rPr lang="en-US" dirty="0" err="1"/>
              <a:t>x+z</a:t>
            </a:r>
            <a:r>
              <a:rPr lang="en-US" dirty="0"/>
              <a:t>) = (</a:t>
            </a:r>
            <a:r>
              <a:rPr lang="en-US" dirty="0" err="1"/>
              <a:t>x+z</a:t>
            </a:r>
            <a:r>
              <a:rPr lang="en-US" dirty="0"/>
              <a:t>)(</a:t>
            </a:r>
            <a:r>
              <a:rPr lang="en-US" dirty="0" err="1"/>
              <a:t>y+x</a:t>
            </a:r>
            <a:r>
              <a:rPr lang="en-US" dirty="0"/>
              <a:t>’)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(x+y)(x’+z)(y+z)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7924800" cy="7553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0" indent="-742950">
              <a:spcBef>
                <a:spcPts val="100"/>
              </a:spcBef>
            </a:pPr>
            <a:r>
              <a:rPr lang="en-US" sz="4000" dirty="0"/>
              <a:t>	Find the complement of F = x+y’z. Also prove F.F’= 0 and F+F’= 1.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Implement F = xy+x’y’+yz’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dirty="0"/>
            </a:br>
            <a:br>
              <a:rPr lang="en-US" spc="-10" dirty="0"/>
            </a:br>
            <a:br>
              <a:rPr lang="en-US" spc="-10" dirty="0"/>
            </a:br>
            <a:br>
              <a:rPr lang="en-US" spc="-10" dirty="0"/>
            </a:br>
            <a:endParaRPr spc="-5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3124200"/>
            <a:ext cx="45463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using AND,OR and NOT gates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using NOT and OR only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using NOT and AND only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8534399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spc="-10" dirty="0">
                <a:solidFill>
                  <a:schemeClr val="tx1"/>
                </a:solidFill>
              </a:rPr>
            </a:br>
            <a:endParaRPr sz="3600" spc="-5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838200"/>
            <a:ext cx="4572000" cy="97872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Q= A’B’+A’C+B’C’</a:t>
            </a:r>
          </a:p>
          <a:p>
            <a:r>
              <a:rPr lang="en-US" dirty="0"/>
              <a:t>Q= A’C+B’C’</a:t>
            </a:r>
          </a:p>
          <a:p>
            <a:endParaRPr lang="en-US" dirty="0"/>
          </a:p>
          <a:p>
            <a:r>
              <a:rPr lang="en-US" dirty="0"/>
              <a:t>Redundant Theorem: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3 variables</a:t>
            </a:r>
          </a:p>
          <a:p>
            <a:pPr marL="342900" indent="-342900">
              <a:buAutoNum type="arabicPeriod"/>
            </a:pPr>
            <a:r>
              <a:rPr lang="en-US" dirty="0"/>
              <a:t>Each variable repeated twice</a:t>
            </a:r>
          </a:p>
          <a:p>
            <a:pPr marL="342900" indent="-342900">
              <a:buAutoNum type="arabicPeriod"/>
            </a:pPr>
            <a:r>
              <a:rPr lang="en-US" dirty="0"/>
              <a:t>One variable must be complemented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Take complemented variable and remaining is redundant.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dirty="0"/>
          </a:p>
          <a:p>
            <a:pPr marL="800100" lvl="1" indent="-342900"/>
            <a:r>
              <a:rPr lang="en-US" dirty="0"/>
              <a:t>F = AB+BC’+AC = BC’+AC</a:t>
            </a:r>
          </a:p>
          <a:p>
            <a:pPr marL="800100" lvl="1" indent="-342900"/>
            <a:r>
              <a:rPr lang="en-US" dirty="0"/>
              <a:t>F =(A+B).(A’+C).(B+C) = A+B).(A’+C)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7924800" cy="11092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0" indent="-742950">
              <a:spcBef>
                <a:spcPts val="100"/>
              </a:spcBef>
            </a:pPr>
            <a:r>
              <a:rPr lang="en-US" sz="4000" dirty="0"/>
              <a:t>	Find the complement of F = x+y’z. Also prove F.F’= 0 and F+F’= 1.</a:t>
            </a:r>
            <a:br>
              <a:rPr lang="en-US" sz="4000" dirty="0"/>
            </a:br>
            <a:br>
              <a:rPr lang="en-US" sz="4000" dirty="0"/>
            </a:b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F’ = (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x+y’z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)’ = x’.(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y’.z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)’ = x’.(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y+z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’) =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x’y+x’z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’</a:t>
            </a:r>
            <a:b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prove: F.F’=0</a:t>
            </a:r>
            <a:b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LHS.  		(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X+y’z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). (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x’y+x’z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’ )</a:t>
            </a:r>
            <a:b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To prove: F+F’=1 </a:t>
            </a:r>
            <a:b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LHS.		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X+y’z+x’y+x’z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’  </a:t>
            </a:r>
            <a:b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=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x+x’y+y’z+x’z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’</a:t>
            </a:r>
            <a:b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=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X+y+y’z+x’z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’</a:t>
            </a:r>
            <a:b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=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x+x’z’+y+y’z</a:t>
            </a:r>
            <a:b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= A+ 1</a:t>
            </a:r>
            <a:b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=1</a:t>
            </a:r>
            <a:b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F+F’ = [(F+F’)’]’  = [(F’.F)]’ = [0]’ = 1</a:t>
            </a:r>
            <a:b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en-US" sz="4000" dirty="0"/>
            </a:br>
            <a:br>
              <a:rPr lang="en-US" sz="4000" dirty="0"/>
            </a:br>
            <a:br>
              <a:rPr lang="en-US" dirty="0"/>
            </a:br>
            <a:br>
              <a:rPr lang="en-US" spc="-10" dirty="0"/>
            </a:br>
            <a:br>
              <a:rPr lang="en-US" spc="-10" dirty="0"/>
            </a:br>
            <a:br>
              <a:rPr lang="en-US" spc="-10" dirty="0"/>
            </a:br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34210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Canonical and Standard Forms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534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Boolean functions expressed as a sum of </a:t>
            </a:r>
            <a:r>
              <a:rPr lang="en-US" dirty="0" err="1"/>
              <a:t>minterms</a:t>
            </a:r>
            <a:r>
              <a:rPr lang="en-US" dirty="0"/>
              <a:t> or product of </a:t>
            </a:r>
            <a:r>
              <a:rPr lang="en-US" dirty="0" err="1"/>
              <a:t>maxterms</a:t>
            </a:r>
            <a:r>
              <a:rPr lang="en-US" dirty="0"/>
              <a:t> are said to be in </a:t>
            </a:r>
            <a:r>
              <a:rPr lang="en-US" b="1" dirty="0"/>
              <a:t>canonical.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/>
              <a:t>Minterms</a:t>
            </a:r>
            <a:r>
              <a:rPr lang="en-US" altLang="zh-CN" dirty="0"/>
              <a:t> and </a:t>
            </a:r>
            <a:r>
              <a:rPr lang="en-US" altLang="zh-CN" dirty="0" err="1"/>
              <a:t>Maxterms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Sum-of-</a:t>
            </a:r>
            <a:r>
              <a:rPr lang="en-US" altLang="zh-CN" dirty="0" err="1"/>
              <a:t>Minterms</a:t>
            </a:r>
            <a:r>
              <a:rPr lang="en-US" altLang="zh-CN" dirty="0"/>
              <a:t> and Product-of- </a:t>
            </a:r>
            <a:r>
              <a:rPr lang="en-US" altLang="zh-CN" dirty="0" err="1"/>
              <a:t>Maxterms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Product and Sum terms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Sum-of-Products (SOP) and Product-of-Sums (POS)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dirty="0"/>
              <a:t>No of </a:t>
            </a:r>
            <a:r>
              <a:rPr lang="en-US" altLang="zh-CN" dirty="0" err="1"/>
              <a:t>minterms</a:t>
            </a:r>
            <a:r>
              <a:rPr lang="en-US" altLang="zh-CN" dirty="0"/>
              <a:t> = no of </a:t>
            </a:r>
            <a:r>
              <a:rPr lang="en-US" altLang="zh-CN" dirty="0" err="1"/>
              <a:t>maxterms</a:t>
            </a:r>
            <a:r>
              <a:rPr lang="en-US" altLang="zh-CN" dirty="0"/>
              <a:t> = 2</a:t>
            </a:r>
            <a:r>
              <a:rPr lang="en-US" altLang="zh-CN" baseline="30000" dirty="0"/>
              <a:t>n </a:t>
            </a:r>
          </a:p>
        </p:txBody>
      </p:sp>
    </p:spTree>
    <p:extLst>
      <p:ext uri="{BB962C8B-B14F-4D97-AF65-F5344CB8AC3E}">
        <p14:creationId xmlns:p14="http://schemas.microsoft.com/office/powerpoint/2010/main" val="303507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34651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LOGIC</a:t>
            </a:r>
            <a:r>
              <a:rPr spc="-95" dirty="0"/>
              <a:t> </a:t>
            </a:r>
            <a:r>
              <a:rPr spc="-5" dirty="0"/>
              <a:t>GATES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455238"/>
            <a:ext cx="3248660" cy="434530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Types of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gates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55650" algn="l"/>
              </a:tabLst>
            </a:pPr>
            <a:r>
              <a:rPr sz="2800" spc="-10" dirty="0">
                <a:latin typeface="Arial"/>
                <a:cs typeface="Arial"/>
              </a:rPr>
              <a:t>NOT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55650" algn="l"/>
              </a:tabLst>
            </a:pPr>
            <a:r>
              <a:rPr sz="2800" spc="-10" dirty="0"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55650" algn="l"/>
              </a:tabLst>
            </a:pPr>
            <a:r>
              <a:rPr sz="2800" spc="-10" dirty="0">
                <a:latin typeface="Arial"/>
                <a:cs typeface="Arial"/>
              </a:rPr>
              <a:t>NAND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55650" algn="l"/>
              </a:tabLst>
            </a:pPr>
            <a:r>
              <a:rPr sz="2800" spc="-10" dirty="0">
                <a:latin typeface="Arial"/>
                <a:cs typeface="Arial"/>
              </a:rPr>
              <a:t>NOR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EX-OR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EX-NOR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55650" algn="l"/>
              </a:tabLst>
            </a:pPr>
            <a:r>
              <a:rPr sz="2800" spc="-10" dirty="0">
                <a:latin typeface="Arial"/>
                <a:cs typeface="Arial"/>
              </a:rPr>
              <a:t>BUFFER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GATE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40399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Definitions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800" i="1" dirty="0"/>
              <a:t>Literal:</a:t>
            </a:r>
            <a:r>
              <a:rPr lang="en-US" altLang="zh-CN" sz="2800" dirty="0"/>
              <a:t> A variable or its complement</a:t>
            </a:r>
          </a:p>
          <a:p>
            <a:pPr eaLnBrk="1" hangingPunct="1"/>
            <a:r>
              <a:rPr lang="en-US" altLang="zh-CN" sz="2800" i="1" dirty="0"/>
              <a:t>Product term:</a:t>
            </a:r>
            <a:r>
              <a:rPr lang="en-US" altLang="zh-CN" sz="2800" dirty="0"/>
              <a:t> literals connected by </a:t>
            </a:r>
            <a:r>
              <a:rPr lang="en-US" altLang="zh-CN" sz="2800" dirty="0">
                <a:cs typeface="Times New Roman" panose="02020603050405020304" pitchFamily="18" charset="0"/>
              </a:rPr>
              <a:t>•</a:t>
            </a:r>
          </a:p>
          <a:p>
            <a:pPr eaLnBrk="1" hangingPunct="1"/>
            <a:r>
              <a:rPr lang="en-US" altLang="zh-CN" sz="2800" i="1" dirty="0">
                <a:cs typeface="Times New Roman" panose="02020603050405020304" pitchFamily="18" charset="0"/>
              </a:rPr>
              <a:t>Sum term:</a:t>
            </a:r>
            <a:r>
              <a:rPr lang="en-US" altLang="zh-CN" sz="2800" dirty="0">
                <a:cs typeface="Times New Roman" panose="02020603050405020304" pitchFamily="18" charset="0"/>
              </a:rPr>
              <a:t> literals connected by +</a:t>
            </a:r>
          </a:p>
          <a:p>
            <a:pPr eaLnBrk="1" hangingPunct="1"/>
            <a:r>
              <a:rPr lang="en-US" altLang="zh-CN" sz="2800" i="1" dirty="0">
                <a:cs typeface="Times New Roman" panose="02020603050405020304" pitchFamily="18" charset="0"/>
              </a:rPr>
              <a:t>Minterm: </a:t>
            </a:r>
            <a:r>
              <a:rPr lang="en-US" altLang="zh-CN" sz="2800" dirty="0">
                <a:cs typeface="Times New Roman" panose="02020603050405020304" pitchFamily="18" charset="0"/>
              </a:rPr>
              <a:t>a product term in which all the variables appear exactly once, either complemented or </a:t>
            </a:r>
            <a:r>
              <a:rPr lang="en-US" altLang="zh-CN" sz="2800" dirty="0" err="1">
                <a:cs typeface="Times New Roman" panose="02020603050405020304" pitchFamily="18" charset="0"/>
              </a:rPr>
              <a:t>uncomplemented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i="1" dirty="0">
                <a:cs typeface="Times New Roman" panose="02020603050405020304" pitchFamily="18" charset="0"/>
              </a:rPr>
              <a:t>Maxterm: </a:t>
            </a:r>
            <a:r>
              <a:rPr lang="en-US" altLang="zh-CN" sz="2800" dirty="0">
                <a:cs typeface="Times New Roman" panose="02020603050405020304" pitchFamily="18" charset="0"/>
              </a:rPr>
              <a:t>a sum term in which all the variables appear exactly once, either complemented or </a:t>
            </a:r>
            <a:r>
              <a:rPr lang="en-US" altLang="zh-CN" sz="2800" dirty="0" err="1">
                <a:cs typeface="Times New Roman" panose="02020603050405020304" pitchFamily="18" charset="0"/>
              </a:rPr>
              <a:t>uncomplemented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75719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2968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Minterm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0038"/>
            <a:ext cx="83820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Represents exactly one combination in the truth table.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Denoted by </a:t>
            </a:r>
            <a:r>
              <a:rPr lang="en-US" altLang="zh-CN" sz="2800" i="1" dirty="0" err="1"/>
              <a:t>m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/>
              <a:t>, where </a:t>
            </a:r>
            <a:r>
              <a:rPr lang="en-US" altLang="zh-CN" sz="2800" i="1" dirty="0"/>
              <a:t>j </a:t>
            </a:r>
            <a:r>
              <a:rPr lang="en-US" altLang="zh-CN" sz="2800" dirty="0"/>
              <a:t>is the decimal equivalent of the </a:t>
            </a:r>
            <a:r>
              <a:rPr lang="en-US" altLang="zh-CN" sz="2800" dirty="0" err="1"/>
              <a:t>minterm’s</a:t>
            </a:r>
            <a:r>
              <a:rPr lang="en-US" altLang="zh-CN" sz="2800" dirty="0"/>
              <a:t> corresponding binary combination </a:t>
            </a:r>
            <a:r>
              <a:rPr lang="en-US" altLang="zh-CN" sz="2800" i="1" dirty="0"/>
              <a:t>(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/>
              <a:t>)</a:t>
            </a:r>
            <a:r>
              <a:rPr lang="en-US" altLang="zh-CN" sz="2800" i="1" dirty="0"/>
              <a:t>.</a:t>
            </a:r>
            <a:r>
              <a:rPr lang="en-US" altLang="zh-CN" sz="28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A variable in </a:t>
            </a:r>
            <a:r>
              <a:rPr lang="en-US" altLang="zh-CN" sz="2800" i="1" dirty="0" err="1"/>
              <a:t>m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/>
              <a:t> is complemented if its value in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/>
              <a:t> is 0, otherwise is </a:t>
            </a:r>
            <a:r>
              <a:rPr lang="en-US" altLang="zh-CN" sz="2800" dirty="0" err="1"/>
              <a:t>uncomplemented</a:t>
            </a:r>
            <a:r>
              <a:rPr lang="en-US" altLang="zh-CN" sz="28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Example: Assume 3 variables (A,B,C), and </a:t>
            </a:r>
            <a:r>
              <a:rPr lang="en-US" altLang="zh-CN" sz="2800" i="1" dirty="0"/>
              <a:t>j</a:t>
            </a:r>
            <a:r>
              <a:rPr lang="en-US" altLang="zh-CN" sz="2800" dirty="0"/>
              <a:t>=3.  Then, </a:t>
            </a:r>
            <a:r>
              <a:rPr lang="en-US" altLang="zh-CN" sz="2800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i="1" dirty="0"/>
              <a:t> </a:t>
            </a:r>
            <a:r>
              <a:rPr lang="en-US" altLang="zh-CN" sz="2800" dirty="0"/>
              <a:t>= 011 and its corresponding minterm is denoted by </a:t>
            </a:r>
            <a:r>
              <a:rPr lang="en-US" altLang="zh-CN" sz="2800" i="1" dirty="0" err="1"/>
              <a:t>m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/>
              <a:t> = A’BC</a:t>
            </a:r>
          </a:p>
        </p:txBody>
      </p:sp>
    </p:spTree>
    <p:extLst>
      <p:ext uri="{BB962C8B-B14F-4D97-AF65-F5344CB8AC3E}">
        <p14:creationId xmlns:p14="http://schemas.microsoft.com/office/powerpoint/2010/main" val="3716594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43035" y="2968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Maxterm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0038"/>
            <a:ext cx="83820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Represents exactly one combination in the truth table.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Denoted by </a:t>
            </a:r>
            <a:r>
              <a:rPr lang="en-US" altLang="zh-CN" sz="2800" i="1" dirty="0" err="1"/>
              <a:t>M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/>
              <a:t>, where </a:t>
            </a:r>
            <a:r>
              <a:rPr lang="en-US" altLang="zh-CN" sz="2800" i="1" dirty="0"/>
              <a:t>j </a:t>
            </a:r>
            <a:r>
              <a:rPr lang="en-US" altLang="zh-CN" sz="2800" dirty="0"/>
              <a:t>is the decimal equivalent of the </a:t>
            </a:r>
            <a:r>
              <a:rPr lang="en-US" altLang="zh-CN" sz="2800" dirty="0" err="1"/>
              <a:t>maxterm’s</a:t>
            </a:r>
            <a:r>
              <a:rPr lang="en-US" altLang="zh-CN" sz="2800" dirty="0"/>
              <a:t> corresponding binary combination </a:t>
            </a:r>
            <a:r>
              <a:rPr lang="en-US" altLang="zh-CN" sz="2800" i="1" dirty="0"/>
              <a:t>(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/>
              <a:t>)</a:t>
            </a:r>
            <a:r>
              <a:rPr lang="en-US" altLang="zh-CN" sz="2800" i="1" dirty="0"/>
              <a:t>.</a:t>
            </a:r>
            <a:r>
              <a:rPr lang="en-US" altLang="zh-CN" sz="28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A variable in </a:t>
            </a:r>
            <a:r>
              <a:rPr lang="en-US" altLang="zh-CN" sz="2800" i="1" dirty="0" err="1"/>
              <a:t>M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/>
              <a:t> is complemented if its value in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/>
              <a:t> is 1, otherwise is </a:t>
            </a:r>
            <a:r>
              <a:rPr lang="en-US" altLang="zh-CN" sz="2800" dirty="0" err="1"/>
              <a:t>uncomplemented</a:t>
            </a:r>
            <a:r>
              <a:rPr lang="en-US" altLang="zh-CN" sz="28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Example: Assume 3 variables (A,B,C), and </a:t>
            </a:r>
            <a:r>
              <a:rPr lang="en-US" altLang="zh-CN" sz="2800" i="1" dirty="0"/>
              <a:t>j</a:t>
            </a:r>
            <a:r>
              <a:rPr lang="en-US" altLang="zh-CN" sz="2800" dirty="0"/>
              <a:t>=3.  Then, </a:t>
            </a:r>
            <a:r>
              <a:rPr lang="en-US" altLang="zh-CN" sz="2800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i="1" dirty="0"/>
              <a:t> </a:t>
            </a:r>
            <a:r>
              <a:rPr lang="en-US" altLang="zh-CN" sz="2800" dirty="0"/>
              <a:t>= 011 and its corresponding maxterm is denoted by </a:t>
            </a:r>
            <a:r>
              <a:rPr lang="en-US" altLang="zh-CN" sz="2800" dirty="0" err="1"/>
              <a:t>M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/>
              <a:t> = A+B’+C’</a:t>
            </a:r>
          </a:p>
        </p:txBody>
      </p:sp>
    </p:spTree>
    <p:extLst>
      <p:ext uri="{BB962C8B-B14F-4D97-AF65-F5344CB8AC3E}">
        <p14:creationId xmlns:p14="http://schemas.microsoft.com/office/powerpoint/2010/main" val="949359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Truth Table notation for </a:t>
            </a:r>
            <a:r>
              <a:rPr lang="en-US" altLang="zh-CN" dirty="0" err="1"/>
              <a:t>Minterms</a:t>
            </a:r>
            <a:r>
              <a:rPr lang="en-US" altLang="zh-CN" dirty="0"/>
              <a:t> and </a:t>
            </a:r>
            <a:r>
              <a:rPr lang="en-US" altLang="zh-CN" dirty="0" err="1"/>
              <a:t>Maxterms</a:t>
            </a:r>
            <a:endParaRPr lang="en-US" altLang="zh-CN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98638"/>
            <a:ext cx="3952875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err="1"/>
              <a:t>Minterms</a:t>
            </a:r>
            <a:r>
              <a:rPr lang="en-US" altLang="zh-CN" dirty="0"/>
              <a:t> and </a:t>
            </a:r>
            <a:r>
              <a:rPr lang="en-US" altLang="zh-CN" dirty="0" err="1"/>
              <a:t>Maxterms</a:t>
            </a:r>
            <a:r>
              <a:rPr lang="en-US" altLang="zh-CN" dirty="0"/>
              <a:t> are easy to denote using a truth table.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Example: </a:t>
            </a:r>
            <a:br>
              <a:rPr lang="en-US" altLang="zh-CN" dirty="0"/>
            </a:br>
            <a:r>
              <a:rPr lang="en-US" altLang="zh-CN" dirty="0"/>
              <a:t>Assume 3 variables </a:t>
            </a:r>
            <a:r>
              <a:rPr lang="en-US" altLang="zh-CN" dirty="0" err="1"/>
              <a:t>x,y,z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(order is fixed)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 err="1"/>
              <a:t>Minterms</a:t>
            </a:r>
            <a:r>
              <a:rPr lang="en-US" altLang="zh-CN" sz="2400" dirty="0"/>
              <a:t>: x=0; x’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			x=1; x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And vice versa for </a:t>
            </a:r>
            <a:r>
              <a:rPr lang="en-US" altLang="zh-CN" sz="2400" dirty="0" err="1"/>
              <a:t>maxterm</a:t>
            </a:r>
            <a:endParaRPr lang="en-US" altLang="zh-CN" sz="2400" dirty="0"/>
          </a:p>
        </p:txBody>
      </p:sp>
      <p:graphicFrame>
        <p:nvGraphicFramePr>
          <p:cNvPr id="208974" name="Group 78"/>
          <p:cNvGraphicFramePr>
            <a:graphicFrameLocks noGrp="1"/>
          </p:cNvGraphicFramePr>
          <p:nvPr/>
        </p:nvGraphicFramePr>
        <p:xfrm>
          <a:off x="4333872" y="1905000"/>
          <a:ext cx="4810128" cy="4191003"/>
        </p:xfrm>
        <a:graphic>
          <a:graphicData uri="http://schemas.openxmlformats.org/drawingml/2006/table">
            <a:tbl>
              <a:tblPr/>
              <a:tblGrid>
                <a:gridCol w="414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9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07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y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z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Minterm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Maxterm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x’y’z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’ = m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x+y+z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= M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x’y’z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= m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x+y+z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’ = M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x’yz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’ = m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2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x+y’+z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= M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2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x’yz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= m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3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x+y’+z’= M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3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xy’z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’ = m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4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x’+y+z = M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4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xy’z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= m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5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x’+y+z’ = M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5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xyz’ = m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6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x’+y’+z = M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6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4" marR="914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xyz = m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7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x’+y’+z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’ = M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7</a:t>
                      </a:r>
                    </a:p>
                  </a:txBody>
                  <a:tcPr marL="91434" marR="914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791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1491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Canonical Forms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82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Any Boolean function F( ) can be expressed as a </a:t>
            </a:r>
            <a:r>
              <a:rPr lang="en-US" altLang="zh-CN" i="1" dirty="0"/>
              <a:t>unique</a:t>
            </a:r>
            <a:r>
              <a:rPr lang="en-US" altLang="zh-CN" dirty="0"/>
              <a:t> </a:t>
            </a:r>
            <a:r>
              <a:rPr lang="en-US" altLang="zh-CN" b="1" dirty="0"/>
              <a:t>sum</a:t>
            </a:r>
            <a:r>
              <a:rPr lang="en-US" altLang="zh-CN" dirty="0"/>
              <a:t> of </a:t>
            </a:r>
            <a:r>
              <a:rPr lang="en-US" altLang="zh-CN" b="1" dirty="0" err="1"/>
              <a:t>min</a:t>
            </a:r>
            <a:r>
              <a:rPr lang="en-US" altLang="zh-CN" dirty="0" err="1"/>
              <a:t>terms</a:t>
            </a:r>
            <a:r>
              <a:rPr lang="en-US" altLang="zh-CN" dirty="0"/>
              <a:t> and a unique </a:t>
            </a:r>
            <a:r>
              <a:rPr lang="en-US" altLang="zh-CN" b="1" dirty="0"/>
              <a:t>product</a:t>
            </a:r>
            <a:r>
              <a:rPr lang="en-US" altLang="zh-CN" dirty="0"/>
              <a:t> of </a:t>
            </a:r>
            <a:r>
              <a:rPr lang="en-US" altLang="zh-CN" b="1" dirty="0" err="1"/>
              <a:t>max</a:t>
            </a:r>
            <a:r>
              <a:rPr lang="en-US" altLang="zh-CN" dirty="0" err="1"/>
              <a:t>terms</a:t>
            </a:r>
            <a:r>
              <a:rPr lang="en-US" altLang="zh-CN" dirty="0"/>
              <a:t> (under a fixed variable ordering).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In other words, every function F() has two canonical forms: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Canonical Sum-Of-Products  (sum of </a:t>
            </a:r>
            <a:r>
              <a:rPr lang="en-US" altLang="zh-CN" dirty="0" err="1"/>
              <a:t>minterms</a:t>
            </a:r>
            <a:r>
              <a:rPr lang="en-US" altLang="zh-CN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Canonical Product-Of-Sums	(product of </a:t>
            </a:r>
            <a:r>
              <a:rPr lang="en-US" altLang="zh-CN" dirty="0" err="1"/>
              <a:t>maxterms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24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Canonical Forms (cont.)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/>
              <a:t>Canonical Sum-Of-Products:</a:t>
            </a:r>
            <a:br>
              <a:rPr lang="en-US" altLang="zh-CN"/>
            </a:br>
            <a:r>
              <a:rPr lang="en-US" altLang="zh-CN"/>
              <a:t>The minterms included are those m</a:t>
            </a:r>
            <a:r>
              <a:rPr lang="en-US" altLang="zh-CN" i="1" baseline="-25000"/>
              <a:t>j</a:t>
            </a:r>
            <a:r>
              <a:rPr lang="en-US" altLang="zh-CN"/>
              <a:t> such that F( ) = 1 in row </a:t>
            </a:r>
            <a:r>
              <a:rPr lang="en-US" altLang="zh-CN" i="1"/>
              <a:t>j</a:t>
            </a:r>
            <a:r>
              <a:rPr lang="en-US" altLang="zh-CN"/>
              <a:t> of the truth table for F( ).</a:t>
            </a:r>
          </a:p>
          <a:p>
            <a:pPr eaLnBrk="1" hangingPunct="1"/>
            <a:r>
              <a:rPr lang="en-US" altLang="zh-CN"/>
              <a:t>Canonical Product-Of-Sums:</a:t>
            </a:r>
            <a:br>
              <a:rPr lang="en-US" altLang="zh-CN"/>
            </a:br>
            <a:r>
              <a:rPr lang="en-US" altLang="zh-CN"/>
              <a:t>The maxterms included are those M</a:t>
            </a:r>
            <a:r>
              <a:rPr lang="en-US" altLang="zh-CN" i="1" baseline="-25000"/>
              <a:t>j</a:t>
            </a:r>
            <a:r>
              <a:rPr lang="en-US" altLang="zh-CN"/>
              <a:t> such that F( ) = 0 in row </a:t>
            </a:r>
            <a:r>
              <a:rPr lang="en-US" altLang="zh-CN" i="1"/>
              <a:t>j</a:t>
            </a:r>
            <a:r>
              <a:rPr lang="en-US" altLang="zh-CN"/>
              <a:t> of the truth table for F( ).</a:t>
            </a:r>
          </a:p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565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Example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6400800" cy="4498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600" dirty="0"/>
              <a:t>Truth table for f</a:t>
            </a:r>
            <a:r>
              <a:rPr lang="en-US" altLang="zh-CN" sz="2600" baseline="-25000" dirty="0"/>
              <a:t>1</a:t>
            </a:r>
            <a:r>
              <a:rPr lang="en-US" altLang="zh-CN" sz="2600" dirty="0"/>
              <a:t>(</a:t>
            </a:r>
            <a:r>
              <a:rPr lang="en-US" altLang="zh-CN" sz="2600" dirty="0" err="1"/>
              <a:t>a,b,c</a:t>
            </a:r>
            <a:r>
              <a:rPr lang="en-US" altLang="zh-CN" sz="2600" dirty="0"/>
              <a:t>) at right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/>
              <a:t>The canonical sum-of-products form for f</a:t>
            </a:r>
            <a:r>
              <a:rPr lang="en-US" altLang="zh-CN" sz="2600" baseline="-25000" dirty="0"/>
              <a:t>1</a:t>
            </a:r>
            <a:r>
              <a:rPr lang="en-US" altLang="zh-CN" sz="2600" dirty="0"/>
              <a:t> is</a:t>
            </a:r>
            <a:br>
              <a:rPr lang="en-US" altLang="zh-CN" sz="2600" dirty="0"/>
            </a:br>
            <a:r>
              <a:rPr lang="en-US" altLang="zh-CN" sz="2600" dirty="0"/>
              <a:t>f</a:t>
            </a:r>
            <a:r>
              <a:rPr lang="en-US" altLang="zh-CN" sz="2600" baseline="-25000" dirty="0"/>
              <a:t>1</a:t>
            </a:r>
            <a:r>
              <a:rPr lang="en-US" altLang="zh-CN" sz="2600" dirty="0"/>
              <a:t>(</a:t>
            </a:r>
            <a:r>
              <a:rPr lang="en-US" altLang="zh-CN" sz="2600" dirty="0" err="1"/>
              <a:t>a,b,c</a:t>
            </a:r>
            <a:r>
              <a:rPr lang="en-US" altLang="zh-CN" sz="2600" dirty="0"/>
              <a:t>) = m</a:t>
            </a:r>
            <a:r>
              <a:rPr lang="en-US" altLang="zh-CN" sz="2600" baseline="-25000" dirty="0"/>
              <a:t>1</a:t>
            </a:r>
            <a:r>
              <a:rPr lang="en-US" altLang="zh-CN" sz="2600" dirty="0"/>
              <a:t> + m</a:t>
            </a:r>
            <a:r>
              <a:rPr lang="en-US" altLang="zh-CN" sz="2600" baseline="-25000" dirty="0"/>
              <a:t>2</a:t>
            </a:r>
            <a:r>
              <a:rPr lang="en-US" altLang="zh-CN" sz="2600" dirty="0"/>
              <a:t> + m</a:t>
            </a:r>
            <a:r>
              <a:rPr lang="en-US" altLang="zh-CN" sz="2600" baseline="-25000" dirty="0"/>
              <a:t>4</a:t>
            </a:r>
            <a:r>
              <a:rPr lang="en-US" altLang="zh-CN" sz="2600" dirty="0"/>
              <a:t> + m</a:t>
            </a:r>
            <a:r>
              <a:rPr lang="en-US" altLang="zh-CN" sz="2600" baseline="-25000" dirty="0"/>
              <a:t>6</a:t>
            </a:r>
            <a:r>
              <a:rPr lang="en-US" altLang="zh-CN" sz="2600" dirty="0"/>
              <a:t> </a:t>
            </a:r>
            <a:br>
              <a:rPr lang="en-US" altLang="zh-CN" sz="2600" dirty="0"/>
            </a:br>
            <a:r>
              <a:rPr lang="en-US" altLang="zh-CN" sz="2600" dirty="0"/>
              <a:t>	        = </a:t>
            </a:r>
            <a:r>
              <a:rPr lang="en-US" altLang="zh-CN" sz="2600" dirty="0" err="1"/>
              <a:t>a’b’c</a:t>
            </a:r>
            <a:r>
              <a:rPr lang="en-US" altLang="zh-CN" sz="2600" dirty="0"/>
              <a:t> + </a:t>
            </a:r>
            <a:r>
              <a:rPr lang="en-US" altLang="zh-CN" sz="2600" dirty="0" err="1"/>
              <a:t>a’bc</a:t>
            </a:r>
            <a:r>
              <a:rPr lang="en-US" altLang="zh-CN" sz="2600" dirty="0"/>
              <a:t>’ + </a:t>
            </a:r>
            <a:r>
              <a:rPr lang="en-US" altLang="zh-CN" sz="2600" dirty="0" err="1"/>
              <a:t>ab’c</a:t>
            </a:r>
            <a:r>
              <a:rPr lang="en-US" altLang="zh-CN" sz="2600" dirty="0"/>
              <a:t>’ + </a:t>
            </a:r>
            <a:r>
              <a:rPr lang="en-US" altLang="zh-CN" sz="2600" dirty="0" err="1"/>
              <a:t>abc</a:t>
            </a:r>
            <a:r>
              <a:rPr lang="en-US" altLang="zh-CN" sz="2600" dirty="0"/>
              <a:t>’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/>
              <a:t>The canonical product-of-sums form for f</a:t>
            </a:r>
            <a:r>
              <a:rPr lang="en-US" altLang="zh-CN" sz="2600" baseline="-25000" dirty="0"/>
              <a:t>1 </a:t>
            </a:r>
            <a:r>
              <a:rPr lang="en-US" altLang="zh-CN" sz="2600" dirty="0"/>
              <a:t>is</a:t>
            </a:r>
            <a:br>
              <a:rPr lang="en-US" altLang="zh-CN" sz="2600" dirty="0"/>
            </a:br>
            <a:r>
              <a:rPr lang="en-US" altLang="zh-CN" sz="2600" dirty="0"/>
              <a:t>f</a:t>
            </a:r>
            <a:r>
              <a:rPr lang="en-US" altLang="zh-CN" sz="2600" baseline="-25000" dirty="0"/>
              <a:t>1</a:t>
            </a:r>
            <a:r>
              <a:rPr lang="en-US" altLang="zh-CN" sz="2600" dirty="0"/>
              <a:t>(</a:t>
            </a:r>
            <a:r>
              <a:rPr lang="en-US" altLang="zh-CN" sz="2600" dirty="0" err="1"/>
              <a:t>a,b,c</a:t>
            </a:r>
            <a:r>
              <a:rPr lang="en-US" altLang="zh-CN" sz="2600" dirty="0"/>
              <a:t>) = M</a:t>
            </a:r>
            <a:r>
              <a:rPr lang="en-US" altLang="zh-CN" sz="2600" baseline="-25000" dirty="0"/>
              <a:t>0</a:t>
            </a:r>
            <a:r>
              <a:rPr lang="en-US" altLang="zh-CN" sz="2600" dirty="0"/>
              <a:t> </a:t>
            </a:r>
            <a:r>
              <a:rPr lang="en-US" altLang="zh-CN" sz="2600" dirty="0">
                <a:cs typeface="Times New Roman" panose="02020603050405020304" pitchFamily="18" charset="0"/>
              </a:rPr>
              <a:t>•</a:t>
            </a:r>
            <a:r>
              <a:rPr lang="en-US" altLang="zh-CN" sz="2600" dirty="0"/>
              <a:t> M</a:t>
            </a:r>
            <a:r>
              <a:rPr lang="en-US" altLang="zh-CN" sz="2600" baseline="-25000" dirty="0"/>
              <a:t>3</a:t>
            </a:r>
            <a:r>
              <a:rPr lang="en-US" altLang="zh-CN" sz="2600" dirty="0"/>
              <a:t> • M</a:t>
            </a:r>
            <a:r>
              <a:rPr lang="en-US" altLang="zh-CN" sz="2600" baseline="-25000" dirty="0"/>
              <a:t>5</a:t>
            </a:r>
            <a:r>
              <a:rPr lang="en-US" altLang="zh-CN" sz="2600" dirty="0"/>
              <a:t> • M</a:t>
            </a:r>
            <a:r>
              <a:rPr lang="en-US" altLang="zh-CN" sz="2600" baseline="-25000" dirty="0"/>
              <a:t>7</a:t>
            </a:r>
            <a:r>
              <a:rPr lang="en-US" altLang="zh-CN" sz="2600" dirty="0"/>
              <a:t>  </a:t>
            </a:r>
            <a:br>
              <a:rPr lang="en-US" altLang="zh-CN" sz="2600" dirty="0"/>
            </a:br>
            <a:r>
              <a:rPr lang="en-US" altLang="zh-CN" sz="2600" dirty="0"/>
              <a:t>             = (</a:t>
            </a:r>
            <a:r>
              <a:rPr lang="en-US" altLang="zh-CN" sz="2600" dirty="0" err="1"/>
              <a:t>a+b+c</a:t>
            </a:r>
            <a:r>
              <a:rPr lang="en-US" altLang="zh-CN" sz="2600" dirty="0"/>
              <a:t>)•(</a:t>
            </a:r>
            <a:r>
              <a:rPr lang="en-US" altLang="zh-CN" sz="2600" dirty="0" err="1"/>
              <a:t>a+b</a:t>
            </a:r>
            <a:r>
              <a:rPr lang="en-US" altLang="zh-CN" sz="2600" dirty="0"/>
              <a:t>’+c’)• 			          (a’+</a:t>
            </a:r>
            <a:r>
              <a:rPr lang="en-US" altLang="zh-CN" sz="2600" dirty="0" err="1"/>
              <a:t>b+c</a:t>
            </a:r>
            <a:r>
              <a:rPr lang="en-US" altLang="zh-CN" sz="2600" dirty="0"/>
              <a:t>’)•(</a:t>
            </a:r>
            <a:r>
              <a:rPr lang="en-US" altLang="zh-CN" sz="2600" dirty="0" err="1"/>
              <a:t>a’+b’+c</a:t>
            </a:r>
            <a:r>
              <a:rPr lang="en-US" altLang="zh-CN" sz="2600" dirty="0"/>
              <a:t>’).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solidFill>
                  <a:srgbClr val="00FFFF"/>
                </a:solidFill>
              </a:rPr>
              <a:t>Observe that: </a:t>
            </a:r>
            <a:r>
              <a:rPr lang="en-US" altLang="zh-CN" sz="2600" dirty="0" err="1">
                <a:solidFill>
                  <a:srgbClr val="00FFFF"/>
                </a:solidFill>
              </a:rPr>
              <a:t>m</a:t>
            </a:r>
            <a:r>
              <a:rPr lang="en-US" altLang="zh-CN" sz="2600" baseline="-25000" dirty="0" err="1">
                <a:solidFill>
                  <a:srgbClr val="00FFFF"/>
                </a:solidFill>
              </a:rPr>
              <a:t>j</a:t>
            </a:r>
            <a:r>
              <a:rPr lang="en-US" altLang="zh-CN" sz="2600" dirty="0">
                <a:solidFill>
                  <a:srgbClr val="00FFFF"/>
                </a:solidFill>
              </a:rPr>
              <a:t> = </a:t>
            </a:r>
            <a:r>
              <a:rPr lang="en-US" altLang="zh-CN" sz="2600" dirty="0" err="1">
                <a:solidFill>
                  <a:srgbClr val="00FFFF"/>
                </a:solidFill>
              </a:rPr>
              <a:t>M</a:t>
            </a:r>
            <a:r>
              <a:rPr lang="en-US" altLang="zh-CN" sz="2600" baseline="-25000" dirty="0" err="1">
                <a:solidFill>
                  <a:srgbClr val="00FFFF"/>
                </a:solidFill>
              </a:rPr>
              <a:t>j</a:t>
            </a:r>
            <a:r>
              <a:rPr lang="en-US" altLang="zh-CN" sz="2600" dirty="0">
                <a:solidFill>
                  <a:srgbClr val="00FFFF"/>
                </a:solidFill>
              </a:rPr>
              <a:t>’</a:t>
            </a:r>
          </a:p>
        </p:txBody>
      </p:sp>
      <p:graphicFrame>
        <p:nvGraphicFramePr>
          <p:cNvPr id="2119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100291"/>
              </p:ext>
            </p:extLst>
          </p:nvPr>
        </p:nvGraphicFramePr>
        <p:xfrm>
          <a:off x="6817516" y="1692271"/>
          <a:ext cx="2214567" cy="4664079"/>
        </p:xfrm>
        <a:graphic>
          <a:graphicData uri="http://schemas.openxmlformats.org/drawingml/2006/table">
            <a:tbl>
              <a:tblPr/>
              <a:tblGrid>
                <a:gridCol w="509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a</a:t>
                      </a:r>
                    </a:p>
                  </a:txBody>
                  <a:tcPr marL="91427" marR="9142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b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c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98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528" y="32779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Shorthand: </a:t>
            </a:r>
            <a:r>
              <a:rPr lang="en-US" altLang="zh-CN" dirty="0">
                <a:cs typeface="Times New Roman" panose="02020603050405020304" pitchFamily="18" charset="0"/>
              </a:rPr>
              <a:t>∑</a:t>
            </a:r>
            <a:r>
              <a:rPr lang="en-US" altLang="zh-CN" dirty="0"/>
              <a:t> and ∏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229600" cy="45259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f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a,b,c</a:t>
            </a:r>
            <a:r>
              <a:rPr lang="en-US" altLang="zh-CN" sz="2800" dirty="0"/>
              <a:t>) = </a:t>
            </a:r>
            <a:r>
              <a:rPr lang="en-US" altLang="zh-CN" sz="2800" dirty="0">
                <a:cs typeface="Times New Roman" charset="0"/>
              </a:rPr>
              <a:t>∑</a:t>
            </a:r>
            <a:r>
              <a:rPr lang="en-US" altLang="zh-CN" sz="2800" b="1" dirty="0">
                <a:cs typeface="Times New Roman" charset="0"/>
              </a:rPr>
              <a:t> </a:t>
            </a:r>
            <a:r>
              <a:rPr lang="en-US" altLang="zh-CN" sz="2800" dirty="0">
                <a:cs typeface="Times New Roman" charset="0"/>
              </a:rPr>
              <a:t>m</a:t>
            </a:r>
            <a:r>
              <a:rPr lang="en-US" altLang="zh-CN" sz="2800" dirty="0"/>
              <a:t>(1,2,4,6), where</a:t>
            </a:r>
            <a:r>
              <a:rPr lang="en-US" altLang="zh-CN" sz="2400" dirty="0"/>
              <a:t> </a:t>
            </a:r>
            <a:r>
              <a:rPr lang="en-US" altLang="zh-CN" sz="2800" dirty="0"/>
              <a:t>∑ indicates that this is a sum-of-products form, and m(1,2,4,6) indicates that the </a:t>
            </a:r>
            <a:r>
              <a:rPr lang="en-US" altLang="zh-CN" sz="2800" dirty="0" err="1"/>
              <a:t>minterms</a:t>
            </a:r>
            <a:r>
              <a:rPr lang="en-US" altLang="zh-CN" sz="2800" dirty="0"/>
              <a:t> to be included are m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m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m</a:t>
            </a:r>
            <a:r>
              <a:rPr lang="en-US" altLang="zh-CN" sz="2800" baseline="-25000" dirty="0"/>
              <a:t>4</a:t>
            </a:r>
            <a:r>
              <a:rPr lang="en-US" altLang="zh-CN" sz="2800" dirty="0"/>
              <a:t>, and m</a:t>
            </a:r>
            <a:r>
              <a:rPr lang="en-US" altLang="zh-CN" sz="2800" baseline="-25000" dirty="0"/>
              <a:t>6</a:t>
            </a:r>
            <a:r>
              <a:rPr lang="en-US" altLang="zh-CN" sz="2800" dirty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f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a,b,c</a:t>
            </a:r>
            <a:r>
              <a:rPr lang="en-US" altLang="zh-CN" sz="2800" dirty="0"/>
              <a:t>) = ∏</a:t>
            </a:r>
            <a:r>
              <a:rPr lang="en-US" altLang="zh-CN" sz="2800" b="1" dirty="0"/>
              <a:t> </a:t>
            </a:r>
            <a:r>
              <a:rPr lang="en-US" altLang="zh-CN" sz="2800" dirty="0"/>
              <a:t>M(0,3,5,7), where ∏ indicates that this is a product-of-sums form, and M(0,3,5,7) indicates that the </a:t>
            </a:r>
            <a:r>
              <a:rPr lang="en-US" altLang="zh-CN" sz="2800" dirty="0" err="1"/>
              <a:t>maxterms</a:t>
            </a:r>
            <a:r>
              <a:rPr lang="en-US" altLang="zh-CN" sz="2800" dirty="0"/>
              <a:t> to be included are M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, M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, M</a:t>
            </a:r>
            <a:r>
              <a:rPr lang="en-US" altLang="zh-CN" sz="2800" baseline="-25000" dirty="0"/>
              <a:t>5</a:t>
            </a:r>
            <a:r>
              <a:rPr lang="en-US" altLang="zh-CN" sz="2800" dirty="0"/>
              <a:t>, and M</a:t>
            </a:r>
            <a:r>
              <a:rPr lang="en-US" altLang="zh-CN" sz="2800" baseline="-25000" dirty="0"/>
              <a:t>7</a:t>
            </a:r>
            <a:r>
              <a:rPr lang="en-US" altLang="zh-CN" sz="2800" dirty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Since </a:t>
            </a:r>
            <a:r>
              <a:rPr lang="en-US" altLang="zh-CN" sz="3000" dirty="0" err="1"/>
              <a:t>m</a:t>
            </a:r>
            <a:r>
              <a:rPr lang="en-US" altLang="zh-CN" sz="3000" baseline="-25000" dirty="0" err="1"/>
              <a:t>j</a:t>
            </a:r>
            <a:r>
              <a:rPr lang="en-US" altLang="zh-CN" sz="3000" dirty="0"/>
              <a:t> = </a:t>
            </a:r>
            <a:r>
              <a:rPr lang="en-US" altLang="zh-CN" sz="3000" dirty="0" err="1"/>
              <a:t>M</a:t>
            </a:r>
            <a:r>
              <a:rPr lang="en-US" altLang="zh-CN" sz="3000" baseline="-25000" dirty="0" err="1"/>
              <a:t>j</a:t>
            </a:r>
            <a:r>
              <a:rPr lang="en-US" altLang="zh-CN" sz="3000" dirty="0"/>
              <a:t>’  for any </a:t>
            </a:r>
            <a:r>
              <a:rPr lang="en-US" altLang="zh-CN" sz="3000" i="1" dirty="0"/>
              <a:t>j</a:t>
            </a:r>
            <a:r>
              <a:rPr lang="en-US" altLang="zh-CN" sz="3000" dirty="0"/>
              <a:t>,</a:t>
            </a:r>
            <a:br>
              <a:rPr lang="en-US" altLang="zh-CN" sz="3000" dirty="0"/>
            </a:br>
            <a:r>
              <a:rPr lang="en-US" altLang="zh-CN" sz="3000" dirty="0"/>
              <a:t> </a:t>
            </a:r>
            <a:r>
              <a:rPr lang="en-US" altLang="zh-CN" sz="2800" dirty="0"/>
              <a:t>∑</a:t>
            </a:r>
            <a:r>
              <a:rPr lang="en-US" altLang="zh-CN" sz="2800" b="1" dirty="0"/>
              <a:t> </a:t>
            </a:r>
            <a:r>
              <a:rPr lang="en-US" altLang="zh-CN" sz="2800" dirty="0"/>
              <a:t>m(1,2,4,6) = ∏</a:t>
            </a:r>
            <a:r>
              <a:rPr lang="en-US" altLang="zh-CN" sz="2800" b="1" dirty="0"/>
              <a:t> </a:t>
            </a:r>
            <a:r>
              <a:rPr lang="en-US" altLang="zh-CN" sz="2800" dirty="0"/>
              <a:t>M(0,3,5,7) = f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a,b,c</a:t>
            </a:r>
            <a:r>
              <a:rPr lang="en-US" altLang="zh-CN" sz="2800" dirty="0"/>
              <a:t>) </a:t>
            </a:r>
            <a:endParaRPr lang="en-US" altLang="zh-CN" sz="30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934462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Conversion Between Canonical Forms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/>
              <a:t>Replace </a:t>
            </a:r>
            <a:r>
              <a:rPr lang="en-US" altLang="zh-CN" dirty="0">
                <a:cs typeface="Times New Roman" panose="02020603050405020304" pitchFamily="18" charset="0"/>
              </a:rPr>
              <a:t>∑</a:t>
            </a:r>
            <a:r>
              <a:rPr lang="en-US" altLang="zh-CN" sz="2400" dirty="0"/>
              <a:t> with </a:t>
            </a:r>
            <a:r>
              <a:rPr lang="en-US" altLang="zh-CN" dirty="0"/>
              <a:t>∏</a:t>
            </a:r>
            <a:r>
              <a:rPr lang="en-US" altLang="zh-CN" sz="2400" dirty="0"/>
              <a:t> (or </a:t>
            </a:r>
            <a:r>
              <a:rPr lang="en-US" altLang="zh-CN" sz="2400" i="1" dirty="0"/>
              <a:t>vice versa</a:t>
            </a:r>
            <a:r>
              <a:rPr lang="en-US" altLang="zh-CN" sz="2400" dirty="0"/>
              <a:t>) and replace those </a:t>
            </a:r>
            <a:r>
              <a:rPr lang="en-US" altLang="zh-CN" sz="2400" i="1" dirty="0" err="1"/>
              <a:t>j’</a:t>
            </a:r>
            <a:r>
              <a:rPr lang="en-US" altLang="zh-CN" sz="2400" dirty="0" err="1"/>
              <a:t>s</a:t>
            </a:r>
            <a:r>
              <a:rPr lang="en-US" altLang="zh-CN" sz="2400" dirty="0"/>
              <a:t> that appeared in the original form with those that do not.</a:t>
            </a:r>
          </a:p>
          <a:p>
            <a:pPr eaLnBrk="1" hangingPunct="1"/>
            <a:r>
              <a:rPr lang="en-US" altLang="zh-CN" sz="2400" dirty="0"/>
              <a:t>Example:</a:t>
            </a:r>
            <a:br>
              <a:rPr lang="en-US" altLang="zh-CN" sz="2400" dirty="0"/>
            </a:br>
            <a:r>
              <a:rPr lang="en-US" altLang="zh-CN" sz="2400" dirty="0"/>
              <a:t>f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a,b,c</a:t>
            </a:r>
            <a:r>
              <a:rPr lang="en-US" altLang="zh-CN" sz="2400" dirty="0"/>
              <a:t>)	= </a:t>
            </a:r>
            <a:r>
              <a:rPr lang="en-US" altLang="zh-CN" sz="2400" dirty="0" err="1"/>
              <a:t>a’b’c</a:t>
            </a:r>
            <a:r>
              <a:rPr lang="en-US" altLang="zh-CN" sz="2400" dirty="0"/>
              <a:t> + </a:t>
            </a:r>
            <a:r>
              <a:rPr lang="en-US" altLang="zh-CN" sz="2400" dirty="0" err="1"/>
              <a:t>a’bc</a:t>
            </a:r>
            <a:r>
              <a:rPr lang="en-US" altLang="zh-CN" sz="2400" dirty="0"/>
              <a:t>’ + </a:t>
            </a:r>
            <a:r>
              <a:rPr lang="en-US" altLang="zh-CN" sz="2400" dirty="0" err="1"/>
              <a:t>ab’c</a:t>
            </a:r>
            <a:r>
              <a:rPr lang="en-US" altLang="zh-CN" sz="2400" dirty="0"/>
              <a:t>’ + 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’ </a:t>
            </a:r>
            <a:br>
              <a:rPr lang="en-US" altLang="zh-CN" sz="2400" dirty="0"/>
            </a:br>
            <a:r>
              <a:rPr lang="en-US" altLang="zh-CN" sz="2400" dirty="0"/>
              <a:t>		= m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+ m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+ m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 + m</a:t>
            </a:r>
            <a:r>
              <a:rPr lang="en-US" altLang="zh-CN" sz="2400" baseline="-25000" dirty="0"/>
              <a:t>6</a:t>
            </a:r>
            <a:br>
              <a:rPr lang="en-US" altLang="zh-CN" sz="2400" baseline="-25000" dirty="0"/>
            </a:br>
            <a:r>
              <a:rPr lang="en-US" altLang="zh-CN" sz="2400" baseline="-25000" dirty="0"/>
              <a:t>		</a:t>
            </a:r>
            <a:r>
              <a:rPr lang="en-US" altLang="zh-CN" sz="2400" dirty="0"/>
              <a:t>= </a:t>
            </a:r>
            <a:r>
              <a:rPr lang="en-US" altLang="zh-CN" dirty="0"/>
              <a:t>∑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chemeClr val="accent2"/>
                </a:solidFill>
              </a:rPr>
              <a:t>1,2,4,6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/>
              <a:t>		= </a:t>
            </a:r>
            <a:r>
              <a:rPr lang="en-US" altLang="zh-CN" dirty="0"/>
              <a:t>∏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chemeClr val="accent2"/>
                </a:solidFill>
              </a:rPr>
              <a:t>0,3,5,7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/>
              <a:t>	          = (</a:t>
            </a:r>
            <a:r>
              <a:rPr lang="en-US" altLang="zh-CN" sz="2400" dirty="0" err="1"/>
              <a:t>a+b+c</a:t>
            </a:r>
            <a:r>
              <a:rPr lang="en-US" altLang="zh-CN" sz="2400" dirty="0"/>
              <a:t>)•(</a:t>
            </a:r>
            <a:r>
              <a:rPr lang="en-US" altLang="zh-CN" sz="2400" dirty="0" err="1"/>
              <a:t>a+b’+c</a:t>
            </a:r>
            <a:r>
              <a:rPr lang="en-US" altLang="zh-CN" sz="2400" dirty="0"/>
              <a:t>’)•(</a:t>
            </a:r>
            <a:r>
              <a:rPr lang="en-US" altLang="zh-CN" sz="2400" dirty="0" err="1"/>
              <a:t>a’+b+c</a:t>
            </a:r>
            <a:r>
              <a:rPr lang="en-US" altLang="zh-CN" sz="2400" dirty="0"/>
              <a:t>’)•(</a:t>
            </a:r>
            <a:r>
              <a:rPr lang="en-US" altLang="zh-CN" sz="2400" dirty="0" err="1"/>
              <a:t>a’+b’+c</a:t>
            </a:r>
            <a:r>
              <a:rPr lang="en-US" altLang="zh-CN" sz="2400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869160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Conversion to SOP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41475"/>
            <a:ext cx="8458200" cy="4454525"/>
          </a:xfrm>
        </p:spPr>
        <p:txBody>
          <a:bodyPr/>
          <a:lstStyle/>
          <a:p>
            <a:pPr eaLnBrk="1" hangingPunct="1"/>
            <a:r>
              <a:rPr lang="en-US" altLang="zh-CN" dirty="0"/>
              <a:t>Expand </a:t>
            </a:r>
            <a:r>
              <a:rPr lang="en-US" altLang="zh-CN" i="1" dirty="0"/>
              <a:t>non-canonical</a:t>
            </a:r>
            <a:r>
              <a:rPr lang="en-US" altLang="zh-CN" dirty="0"/>
              <a:t> terms by inserting equivalent of 1 in each missing variable x:</a:t>
            </a:r>
            <a:br>
              <a:rPr lang="en-US" altLang="zh-CN" dirty="0"/>
            </a:br>
            <a:r>
              <a:rPr lang="en-US" altLang="zh-CN" dirty="0"/>
              <a:t> (x + x’) = 1</a:t>
            </a:r>
          </a:p>
          <a:p>
            <a:pPr eaLnBrk="1" hangingPunct="1"/>
            <a:r>
              <a:rPr lang="en-US" altLang="zh-CN" dirty="0"/>
              <a:t>Remove duplicate </a:t>
            </a:r>
            <a:r>
              <a:rPr lang="en-US" altLang="zh-CN" dirty="0" err="1"/>
              <a:t>minterms</a:t>
            </a:r>
            <a:endParaRPr lang="en-US" altLang="zh-CN" dirty="0"/>
          </a:p>
          <a:p>
            <a:pPr eaLnBrk="1" hangingPunct="1"/>
            <a:r>
              <a:rPr lang="en-US" altLang="zh-CN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/>
              <a:t>(</a:t>
            </a:r>
            <a:r>
              <a:rPr lang="en-US" altLang="zh-CN" dirty="0" err="1"/>
              <a:t>a,b,c</a:t>
            </a:r>
            <a:r>
              <a:rPr lang="en-US" altLang="zh-CN" dirty="0"/>
              <a:t>) = </a:t>
            </a:r>
            <a:r>
              <a:rPr lang="en-US" altLang="zh-CN" dirty="0" err="1"/>
              <a:t>a’b’c</a:t>
            </a:r>
            <a:r>
              <a:rPr lang="en-US" altLang="zh-CN" dirty="0"/>
              <a:t> + </a:t>
            </a:r>
            <a:r>
              <a:rPr lang="en-US" altLang="zh-CN" dirty="0" err="1"/>
              <a:t>bc</a:t>
            </a:r>
            <a:r>
              <a:rPr lang="en-US" altLang="zh-CN" dirty="0"/>
              <a:t>’ + ac’</a:t>
            </a:r>
            <a:br>
              <a:rPr lang="en-US" altLang="zh-CN" dirty="0"/>
            </a:br>
            <a:r>
              <a:rPr lang="en-US" altLang="zh-CN" dirty="0"/>
              <a:t>		 = </a:t>
            </a:r>
            <a:r>
              <a:rPr lang="en-US" altLang="zh-CN" dirty="0" err="1"/>
              <a:t>a’b’c</a:t>
            </a:r>
            <a:r>
              <a:rPr lang="en-US" altLang="zh-CN" dirty="0"/>
              <a:t> + </a:t>
            </a:r>
            <a:r>
              <a:rPr lang="en-US" altLang="zh-CN" dirty="0">
                <a:solidFill>
                  <a:schemeClr val="accent1"/>
                </a:solidFill>
              </a:rPr>
              <a:t>(</a:t>
            </a:r>
            <a:r>
              <a:rPr lang="en-US" altLang="zh-CN" dirty="0" err="1">
                <a:solidFill>
                  <a:schemeClr val="accent1"/>
                </a:solidFill>
              </a:rPr>
              <a:t>a+a</a:t>
            </a:r>
            <a:r>
              <a:rPr lang="en-US" altLang="zh-CN" dirty="0">
                <a:solidFill>
                  <a:schemeClr val="accent1"/>
                </a:solidFill>
              </a:rPr>
              <a:t>’)</a:t>
            </a:r>
            <a:r>
              <a:rPr lang="en-US" altLang="zh-CN" dirty="0" err="1"/>
              <a:t>bc</a:t>
            </a:r>
            <a:r>
              <a:rPr lang="en-US" altLang="zh-CN" dirty="0"/>
              <a:t>’ + a</a:t>
            </a:r>
            <a:r>
              <a:rPr lang="en-US" altLang="zh-CN" dirty="0">
                <a:solidFill>
                  <a:schemeClr val="accent1"/>
                </a:solidFill>
              </a:rPr>
              <a:t>(</a:t>
            </a:r>
            <a:r>
              <a:rPr lang="en-US" altLang="zh-CN" dirty="0" err="1">
                <a:solidFill>
                  <a:schemeClr val="accent1"/>
                </a:solidFill>
              </a:rPr>
              <a:t>b+b</a:t>
            </a:r>
            <a:r>
              <a:rPr lang="en-US" altLang="zh-CN" dirty="0">
                <a:solidFill>
                  <a:schemeClr val="accent1"/>
                </a:solidFill>
              </a:rPr>
              <a:t>’)</a:t>
            </a:r>
            <a:r>
              <a:rPr lang="en-US" altLang="zh-CN" dirty="0"/>
              <a:t>c’</a:t>
            </a:r>
            <a:br>
              <a:rPr lang="en-US" altLang="zh-CN" dirty="0"/>
            </a:br>
            <a:r>
              <a:rPr lang="en-US" altLang="zh-CN" dirty="0"/>
              <a:t>		 = </a:t>
            </a:r>
            <a:r>
              <a:rPr lang="en-US" altLang="zh-CN" dirty="0" err="1"/>
              <a:t>a’b’c</a:t>
            </a:r>
            <a:r>
              <a:rPr lang="en-US" altLang="zh-CN" dirty="0"/>
              <a:t> + </a:t>
            </a:r>
            <a:r>
              <a:rPr lang="en-US" altLang="zh-CN" dirty="0" err="1">
                <a:solidFill>
                  <a:schemeClr val="accent1"/>
                </a:solidFill>
              </a:rPr>
              <a:t>abc</a:t>
            </a:r>
            <a:r>
              <a:rPr lang="en-US" altLang="zh-CN" dirty="0">
                <a:solidFill>
                  <a:schemeClr val="accent1"/>
                </a:solidFill>
              </a:rPr>
              <a:t>’</a:t>
            </a:r>
            <a:r>
              <a:rPr lang="en-US" altLang="zh-CN" dirty="0"/>
              <a:t> + </a:t>
            </a:r>
            <a:r>
              <a:rPr lang="en-US" altLang="zh-CN" dirty="0" err="1"/>
              <a:t>a’bc</a:t>
            </a:r>
            <a:r>
              <a:rPr lang="en-US" altLang="zh-CN" dirty="0"/>
              <a:t>’ + </a:t>
            </a:r>
            <a:r>
              <a:rPr lang="en-US" altLang="zh-CN" dirty="0" err="1">
                <a:solidFill>
                  <a:schemeClr val="accent1"/>
                </a:solidFill>
              </a:rPr>
              <a:t>abc</a:t>
            </a:r>
            <a:r>
              <a:rPr lang="en-US" altLang="zh-CN" dirty="0">
                <a:solidFill>
                  <a:schemeClr val="accent1"/>
                </a:solidFill>
              </a:rPr>
              <a:t>’</a:t>
            </a:r>
            <a:r>
              <a:rPr lang="en-US" altLang="zh-CN" dirty="0"/>
              <a:t> + </a:t>
            </a:r>
            <a:r>
              <a:rPr lang="en-US" altLang="zh-CN" dirty="0" err="1"/>
              <a:t>ab’c</a:t>
            </a:r>
            <a:r>
              <a:rPr lang="en-US" altLang="zh-CN" dirty="0"/>
              <a:t>’</a:t>
            </a:r>
            <a:br>
              <a:rPr lang="en-US" altLang="zh-CN" dirty="0"/>
            </a:br>
            <a:r>
              <a:rPr lang="en-US" altLang="zh-CN" dirty="0"/>
              <a:t>		 = </a:t>
            </a:r>
            <a:r>
              <a:rPr lang="en-US" altLang="zh-CN" dirty="0" err="1"/>
              <a:t>a’b’c</a:t>
            </a:r>
            <a:r>
              <a:rPr lang="en-US" altLang="zh-CN" dirty="0"/>
              <a:t> + </a:t>
            </a:r>
            <a:r>
              <a:rPr lang="en-US" altLang="zh-CN" dirty="0" err="1"/>
              <a:t>abc</a:t>
            </a:r>
            <a:r>
              <a:rPr lang="en-US" altLang="zh-CN" dirty="0"/>
              <a:t>’ + </a:t>
            </a:r>
            <a:r>
              <a:rPr lang="en-US" altLang="zh-CN" dirty="0" err="1"/>
              <a:t>a’bc</a:t>
            </a:r>
            <a:r>
              <a:rPr lang="en-US" altLang="zh-CN" dirty="0"/>
              <a:t> + </a:t>
            </a:r>
            <a:r>
              <a:rPr lang="en-US" altLang="zh-CN" dirty="0" err="1"/>
              <a:t>ab’c</a:t>
            </a:r>
            <a:r>
              <a:rPr lang="en-US" altLang="zh-CN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84287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33400" y="0"/>
            <a:ext cx="8229600" cy="114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379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NOT</a:t>
            </a:r>
            <a:r>
              <a:rPr spc="-90" dirty="0"/>
              <a:t> </a:t>
            </a:r>
            <a:r>
              <a:rPr spc="-5" dirty="0"/>
              <a:t>Gate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6540" y="146430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1480820"/>
            <a:ext cx="7603490" cy="296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924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NOT gate accepts </a:t>
            </a:r>
            <a:r>
              <a:rPr sz="2400" spc="-10" dirty="0">
                <a:latin typeface="Arial"/>
                <a:cs typeface="Arial"/>
              </a:rPr>
              <a:t>one </a:t>
            </a:r>
            <a:r>
              <a:rPr sz="2400" spc="-5" dirty="0">
                <a:latin typeface="Arial"/>
                <a:cs typeface="Arial"/>
              </a:rPr>
              <a:t>input </a:t>
            </a:r>
            <a:r>
              <a:rPr sz="2400" spc="-10" dirty="0">
                <a:latin typeface="Arial"/>
                <a:cs typeface="Arial"/>
              </a:rPr>
              <a:t>value  and </a:t>
            </a:r>
            <a:r>
              <a:rPr sz="2400" spc="-5" dirty="0">
                <a:latin typeface="Arial"/>
                <a:cs typeface="Arial"/>
              </a:rPr>
              <a:t>produces one output </a:t>
            </a:r>
            <a:r>
              <a:rPr sz="2400" spc="-10" dirty="0"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500"/>
              </a:spcBef>
            </a:pPr>
            <a:r>
              <a:rPr sz="2400" spc="-10" dirty="0">
                <a:latin typeface="Arial"/>
                <a:cs typeface="Arial"/>
              </a:rPr>
              <a:t>By </a:t>
            </a:r>
            <a:r>
              <a:rPr sz="2400" spc="-5" dirty="0">
                <a:latin typeface="Arial"/>
                <a:cs typeface="Arial"/>
              </a:rPr>
              <a:t>definition, if the </a:t>
            </a:r>
            <a:r>
              <a:rPr sz="2400" spc="-10" dirty="0">
                <a:latin typeface="Arial"/>
                <a:cs typeface="Arial"/>
              </a:rPr>
              <a:t>input value </a:t>
            </a:r>
            <a:r>
              <a:rPr sz="2400" dirty="0">
                <a:latin typeface="Arial"/>
                <a:cs typeface="Arial"/>
              </a:rPr>
              <a:t>for a </a:t>
            </a:r>
            <a:r>
              <a:rPr sz="2400" spc="-5" dirty="0">
                <a:latin typeface="Arial"/>
                <a:cs typeface="Arial"/>
              </a:rPr>
              <a:t>NOT gate is 0, the  output </a:t>
            </a:r>
            <a:r>
              <a:rPr sz="2400" spc="-10" dirty="0">
                <a:latin typeface="Arial"/>
                <a:cs typeface="Arial"/>
              </a:rPr>
              <a:t>value is </a:t>
            </a:r>
            <a:r>
              <a:rPr sz="2400" spc="-5" dirty="0">
                <a:latin typeface="Arial"/>
                <a:cs typeface="Arial"/>
              </a:rPr>
              <a:t>1, and if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input </a:t>
            </a:r>
            <a:r>
              <a:rPr sz="2400" spc="-10" dirty="0">
                <a:latin typeface="Arial"/>
                <a:cs typeface="Arial"/>
              </a:rPr>
              <a:t>value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1, </a:t>
            </a:r>
            <a:r>
              <a:rPr sz="2400" spc="-5" dirty="0">
                <a:latin typeface="Arial"/>
                <a:cs typeface="Arial"/>
              </a:rPr>
              <a:t>the output is  </a:t>
            </a: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NOT gate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sometimes </a:t>
            </a:r>
            <a:r>
              <a:rPr sz="2400" spc="-5" dirty="0">
                <a:latin typeface="Arial"/>
                <a:cs typeface="Arial"/>
              </a:rPr>
              <a:t>referred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as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inverter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because it inverts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input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540" y="238632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540" y="367284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0168" y="4684383"/>
            <a:ext cx="8309662" cy="1972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Conversion to POS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41475"/>
            <a:ext cx="8534400" cy="4454525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Expand </a:t>
            </a:r>
            <a:r>
              <a:rPr lang="en-US" altLang="zh-CN" sz="2800" dirty="0" err="1"/>
              <a:t>noncanonical</a:t>
            </a:r>
            <a:r>
              <a:rPr lang="en-US" altLang="zh-CN" sz="2800" dirty="0"/>
              <a:t> terms by adding 0 in terms of missing variables (</a:t>
            </a:r>
            <a:r>
              <a:rPr lang="en-US" altLang="zh-CN" sz="2800" i="1" dirty="0"/>
              <a:t>e.g.</a:t>
            </a:r>
            <a:r>
              <a:rPr lang="en-US" altLang="zh-CN" sz="2800" dirty="0"/>
              <a:t>, xx’ = 0) and using the distributive law</a:t>
            </a:r>
          </a:p>
          <a:p>
            <a:pPr eaLnBrk="1" hangingPunct="1"/>
            <a:r>
              <a:rPr lang="en-US" altLang="zh-CN" sz="2800" dirty="0"/>
              <a:t>Remove duplicate </a:t>
            </a:r>
            <a:r>
              <a:rPr lang="en-US" altLang="zh-CN" sz="2800" dirty="0" err="1"/>
              <a:t>maxterms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f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a,b,c</a:t>
            </a:r>
            <a:r>
              <a:rPr lang="en-US" altLang="zh-CN" sz="2800" dirty="0"/>
              <a:t>)   = (</a:t>
            </a:r>
            <a:r>
              <a:rPr lang="en-US" altLang="zh-CN" sz="2800" dirty="0" err="1"/>
              <a:t>a+b+c</a:t>
            </a:r>
            <a:r>
              <a:rPr lang="en-US" altLang="zh-CN" sz="2800" dirty="0"/>
              <a:t>)•(</a:t>
            </a:r>
            <a:r>
              <a:rPr lang="en-US" altLang="zh-CN" sz="2800" dirty="0" err="1"/>
              <a:t>b’+c</a:t>
            </a:r>
            <a:r>
              <a:rPr lang="en-US" altLang="zh-CN" sz="2800" dirty="0"/>
              <a:t>’)•(</a:t>
            </a:r>
            <a:r>
              <a:rPr lang="en-US" altLang="zh-CN" sz="2800" dirty="0" err="1"/>
              <a:t>a’+c</a:t>
            </a:r>
            <a:r>
              <a:rPr lang="en-US" altLang="zh-CN" sz="2800" dirty="0"/>
              <a:t>’)</a:t>
            </a:r>
            <a:br>
              <a:rPr lang="en-US" altLang="zh-CN" sz="2800" dirty="0"/>
            </a:br>
            <a:r>
              <a:rPr lang="en-US" altLang="zh-CN" sz="2800" dirty="0"/>
              <a:t>		 = (</a:t>
            </a:r>
            <a:r>
              <a:rPr lang="en-US" altLang="zh-CN" sz="2800" dirty="0" err="1"/>
              <a:t>a+b+c</a:t>
            </a:r>
            <a:r>
              <a:rPr lang="en-US" altLang="zh-CN" sz="2800" dirty="0"/>
              <a:t>)•(</a:t>
            </a:r>
            <a:r>
              <a:rPr lang="en-US" altLang="zh-CN" sz="2800" dirty="0" err="1">
                <a:solidFill>
                  <a:schemeClr val="accent2"/>
                </a:solidFill>
              </a:rPr>
              <a:t>aa’</a:t>
            </a:r>
            <a:r>
              <a:rPr lang="en-US" altLang="zh-CN" sz="2800" dirty="0" err="1"/>
              <a:t>+b’+c</a:t>
            </a:r>
            <a:r>
              <a:rPr lang="en-US" altLang="zh-CN" sz="2800" dirty="0"/>
              <a:t>’)•(</a:t>
            </a:r>
            <a:r>
              <a:rPr lang="en-US" altLang="zh-CN" sz="2800" dirty="0" err="1"/>
              <a:t>a’+</a:t>
            </a:r>
            <a:r>
              <a:rPr lang="en-US" altLang="zh-CN" sz="2800" dirty="0" err="1">
                <a:solidFill>
                  <a:schemeClr val="accent2"/>
                </a:solidFill>
              </a:rPr>
              <a:t>bb’</a:t>
            </a:r>
            <a:r>
              <a:rPr lang="en-US" altLang="zh-CN" sz="2800" dirty="0" err="1"/>
              <a:t>+c</a:t>
            </a:r>
            <a:r>
              <a:rPr lang="en-US" altLang="zh-CN" sz="2800" dirty="0"/>
              <a:t>’)</a:t>
            </a:r>
            <a:br>
              <a:rPr lang="en-US" altLang="zh-CN" sz="2800" dirty="0"/>
            </a:br>
            <a:r>
              <a:rPr lang="en-US" altLang="zh-CN" sz="2800" dirty="0"/>
              <a:t>	 	 = (</a:t>
            </a:r>
            <a:r>
              <a:rPr lang="en-US" altLang="zh-CN" sz="2800" dirty="0" err="1"/>
              <a:t>a+b+c</a:t>
            </a:r>
            <a:r>
              <a:rPr lang="en-US" altLang="zh-CN" sz="2800" dirty="0"/>
              <a:t>)•(</a:t>
            </a:r>
            <a:r>
              <a:rPr lang="en-US" altLang="zh-CN" sz="2800" dirty="0" err="1"/>
              <a:t>a+b’+c</a:t>
            </a:r>
            <a:r>
              <a:rPr lang="en-US" altLang="zh-CN" sz="2800" dirty="0"/>
              <a:t>’)•</a:t>
            </a:r>
            <a:r>
              <a:rPr lang="en-US" altLang="zh-CN" sz="2800" dirty="0">
                <a:solidFill>
                  <a:schemeClr val="accent1"/>
                </a:solidFill>
              </a:rPr>
              <a:t>(</a:t>
            </a:r>
            <a:r>
              <a:rPr lang="en-US" altLang="zh-CN" sz="2800" dirty="0" err="1">
                <a:solidFill>
                  <a:schemeClr val="accent1"/>
                </a:solidFill>
              </a:rPr>
              <a:t>a’+b’+c</a:t>
            </a:r>
            <a:r>
              <a:rPr lang="en-US" altLang="zh-CN" sz="2800" dirty="0">
                <a:solidFill>
                  <a:schemeClr val="accent1"/>
                </a:solidFill>
              </a:rPr>
              <a:t>’)</a:t>
            </a:r>
            <a:r>
              <a:rPr lang="en-US" altLang="zh-CN" sz="2800" dirty="0"/>
              <a:t>•</a:t>
            </a:r>
            <a:br>
              <a:rPr lang="en-US" altLang="zh-CN" sz="2800" dirty="0"/>
            </a:br>
            <a:r>
              <a:rPr lang="en-US" altLang="zh-CN" sz="2800" dirty="0"/>
              <a:t>		    (</a:t>
            </a:r>
            <a:r>
              <a:rPr lang="en-US" altLang="zh-CN" sz="2800" dirty="0" err="1"/>
              <a:t>a’+b+c</a:t>
            </a:r>
            <a:r>
              <a:rPr lang="en-US" altLang="zh-CN" sz="2800" dirty="0"/>
              <a:t>’)•</a:t>
            </a:r>
            <a:r>
              <a:rPr lang="en-US" altLang="zh-CN" sz="2800" dirty="0">
                <a:solidFill>
                  <a:schemeClr val="accent1"/>
                </a:solidFill>
              </a:rPr>
              <a:t>(</a:t>
            </a:r>
            <a:r>
              <a:rPr lang="en-US" altLang="zh-CN" sz="2800" dirty="0" err="1">
                <a:solidFill>
                  <a:schemeClr val="accent1"/>
                </a:solidFill>
              </a:rPr>
              <a:t>a’+b’+c</a:t>
            </a:r>
            <a:r>
              <a:rPr lang="en-US" altLang="zh-CN" sz="2800" dirty="0">
                <a:solidFill>
                  <a:schemeClr val="accent1"/>
                </a:solidFill>
              </a:rPr>
              <a:t>’)</a:t>
            </a:r>
            <a:br>
              <a:rPr lang="en-US" altLang="zh-CN" sz="2800" dirty="0"/>
            </a:br>
            <a:r>
              <a:rPr lang="en-US" altLang="zh-CN" sz="2800" dirty="0"/>
              <a:t>		 = (</a:t>
            </a:r>
            <a:r>
              <a:rPr lang="en-US" altLang="zh-CN" sz="2800" dirty="0" err="1"/>
              <a:t>a+b+c</a:t>
            </a:r>
            <a:r>
              <a:rPr lang="en-US" altLang="zh-CN" sz="2800" dirty="0"/>
              <a:t>)•(</a:t>
            </a:r>
            <a:r>
              <a:rPr lang="en-US" altLang="zh-CN" sz="2800" dirty="0" err="1"/>
              <a:t>a+b’+c</a:t>
            </a:r>
            <a:r>
              <a:rPr lang="en-US" altLang="zh-CN" sz="2800" dirty="0"/>
              <a:t>’)•(</a:t>
            </a:r>
            <a:r>
              <a:rPr lang="en-US" altLang="zh-CN" sz="2800" dirty="0" err="1"/>
              <a:t>a’+b’+c</a:t>
            </a:r>
            <a:r>
              <a:rPr lang="en-US" altLang="zh-CN" sz="2800" dirty="0"/>
              <a:t>’)•(</a:t>
            </a:r>
            <a:r>
              <a:rPr lang="en-US" altLang="zh-CN" sz="2800" dirty="0" err="1"/>
              <a:t>a’+b+c</a:t>
            </a:r>
            <a:r>
              <a:rPr lang="en-US" altLang="zh-CN" sz="2800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898402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 SOP conversion;</a:t>
            </a:r>
          </a:p>
          <a:p>
            <a:pPr>
              <a:buNone/>
            </a:pPr>
            <a:r>
              <a:rPr lang="en-US" dirty="0"/>
              <a:t>F=A+B’C</a:t>
            </a:r>
          </a:p>
          <a:p>
            <a:pPr>
              <a:buNone/>
            </a:pPr>
            <a:r>
              <a:rPr lang="en-US" dirty="0"/>
              <a:t>F=A(B+B’)(C+C’)+B’C(A+A’)</a:t>
            </a:r>
          </a:p>
          <a:p>
            <a:pPr>
              <a:buNone/>
            </a:pPr>
            <a:r>
              <a:rPr lang="en-US" dirty="0"/>
              <a:t>F= (AB+AB’)(C+C’)+ AB’C+A’B’C</a:t>
            </a:r>
          </a:p>
          <a:p>
            <a:pPr>
              <a:buNone/>
            </a:pPr>
            <a:r>
              <a:rPr lang="en-US" dirty="0"/>
              <a:t>F= ABC + ABC’ + </a:t>
            </a:r>
            <a:r>
              <a:rPr lang="en-US" dirty="0">
                <a:solidFill>
                  <a:srgbClr val="FF0000"/>
                </a:solidFill>
              </a:rPr>
              <a:t>AB’C</a:t>
            </a:r>
            <a:r>
              <a:rPr lang="en-US" dirty="0"/>
              <a:t> + AB’C’ + </a:t>
            </a:r>
            <a:r>
              <a:rPr lang="en-US" dirty="0">
                <a:solidFill>
                  <a:srgbClr val="FF0000"/>
                </a:solidFill>
              </a:rPr>
              <a:t>AB’C</a:t>
            </a:r>
            <a:r>
              <a:rPr lang="en-US" dirty="0"/>
              <a:t>+A’B’C</a:t>
            </a:r>
          </a:p>
          <a:p>
            <a:pPr>
              <a:buNone/>
            </a:pPr>
            <a:r>
              <a:rPr lang="en-US" dirty="0"/>
              <a:t>F= ABC + ABC’ + AB’C + AB’C’ +A’B’C</a:t>
            </a:r>
          </a:p>
          <a:p>
            <a:pPr>
              <a:buNone/>
            </a:pPr>
            <a:r>
              <a:rPr lang="en-US" dirty="0"/>
              <a:t>F = ∑ m(….)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F(A,B,C)=A+B’C</a:t>
            </a:r>
          </a:p>
        </p:txBody>
      </p:sp>
    </p:spTree>
    <p:extLst>
      <p:ext uri="{BB962C8B-B14F-4D97-AF65-F5344CB8AC3E}">
        <p14:creationId xmlns:p14="http://schemas.microsoft.com/office/powerpoint/2010/main" val="898402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 POS conversion;</a:t>
            </a:r>
          </a:p>
          <a:p>
            <a:pPr>
              <a:buNone/>
            </a:pPr>
            <a:r>
              <a:rPr lang="en-US" dirty="0"/>
              <a:t>F=A+B’C  </a:t>
            </a:r>
          </a:p>
          <a:p>
            <a:pPr>
              <a:buNone/>
            </a:pPr>
            <a:r>
              <a:rPr lang="en-US" dirty="0"/>
              <a:t>F=(A+B’).(A+C)		[ Similar to POS]</a:t>
            </a:r>
          </a:p>
          <a:p>
            <a:pPr>
              <a:buNone/>
            </a:pPr>
            <a:r>
              <a:rPr lang="en-US" dirty="0"/>
              <a:t>F = (A+B’+C.C’).(A+B.B’+C)</a:t>
            </a:r>
          </a:p>
          <a:p>
            <a:pPr>
              <a:buNone/>
            </a:pPr>
            <a:r>
              <a:rPr lang="en-US" dirty="0"/>
              <a:t>F= </a:t>
            </a:r>
            <a:r>
              <a:rPr lang="en-US" dirty="0">
                <a:solidFill>
                  <a:srgbClr val="FF0000"/>
                </a:solidFill>
              </a:rPr>
              <a:t>(A+B’+C)</a:t>
            </a:r>
            <a:r>
              <a:rPr lang="en-US" dirty="0"/>
              <a:t>.(A+B’+C’).(A+B+C).</a:t>
            </a:r>
            <a:r>
              <a:rPr lang="en-US" dirty="0">
                <a:solidFill>
                  <a:srgbClr val="FF0000"/>
                </a:solidFill>
              </a:rPr>
              <a:t>(A+B’+C)</a:t>
            </a:r>
          </a:p>
          <a:p>
            <a:pPr>
              <a:buNone/>
            </a:pPr>
            <a:r>
              <a:rPr lang="en-US" dirty="0"/>
              <a:t>F= </a:t>
            </a:r>
            <a:r>
              <a:rPr lang="en-US" dirty="0">
                <a:solidFill>
                  <a:srgbClr val="FF0000"/>
                </a:solidFill>
              </a:rPr>
              <a:t>(A+B’+C)</a:t>
            </a:r>
            <a:r>
              <a:rPr lang="en-US" dirty="0"/>
              <a:t>.(A+B’+C’).(A+B+C)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F = ∏ M(...)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F(A,B,C)=A+B’C</a:t>
            </a:r>
          </a:p>
        </p:txBody>
      </p:sp>
    </p:spTree>
    <p:extLst>
      <p:ext uri="{BB962C8B-B14F-4D97-AF65-F5344CB8AC3E}">
        <p14:creationId xmlns:p14="http://schemas.microsoft.com/office/powerpoint/2010/main" val="89840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04800" y="0"/>
            <a:ext cx="8229600" cy="114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AND</a:t>
            </a:r>
            <a:r>
              <a:rPr spc="-90" dirty="0"/>
              <a:t> </a:t>
            </a:r>
            <a:r>
              <a:rPr spc="-5" dirty="0"/>
              <a:t>Gate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55420"/>
            <a:ext cx="8023225" cy="2482850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An </a:t>
            </a:r>
            <a:r>
              <a:rPr sz="3200" spc="-5" dirty="0">
                <a:latin typeface="Arial"/>
                <a:cs typeface="Arial"/>
              </a:rPr>
              <a:t>AND gate </a:t>
            </a:r>
            <a:r>
              <a:rPr sz="3200" dirty="0">
                <a:latin typeface="Arial"/>
                <a:cs typeface="Arial"/>
              </a:rPr>
              <a:t>accepts </a:t>
            </a:r>
            <a:r>
              <a:rPr sz="3200" spc="-10" dirty="0">
                <a:latin typeface="Arial"/>
                <a:cs typeface="Arial"/>
              </a:rPr>
              <a:t>two </a:t>
            </a:r>
            <a:r>
              <a:rPr sz="3200" dirty="0">
                <a:latin typeface="Arial"/>
                <a:cs typeface="Arial"/>
              </a:rPr>
              <a:t>input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signals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20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If the </a:t>
            </a:r>
            <a:r>
              <a:rPr sz="3200" spc="-10" dirty="0">
                <a:latin typeface="Arial"/>
                <a:cs typeface="Arial"/>
              </a:rPr>
              <a:t>two </a:t>
            </a:r>
            <a:r>
              <a:rPr sz="3200" dirty="0">
                <a:latin typeface="Arial"/>
                <a:cs typeface="Arial"/>
              </a:rPr>
              <a:t>input values </a:t>
            </a:r>
            <a:r>
              <a:rPr sz="3200" spc="-5" dirty="0">
                <a:latin typeface="Arial"/>
                <a:cs typeface="Arial"/>
              </a:rPr>
              <a:t>for </a:t>
            </a:r>
            <a:r>
              <a:rPr sz="3200" dirty="0">
                <a:latin typeface="Arial"/>
                <a:cs typeface="Arial"/>
              </a:rPr>
              <a:t>an </a:t>
            </a:r>
            <a:r>
              <a:rPr sz="3200" spc="-5" dirty="0">
                <a:latin typeface="Arial"/>
                <a:cs typeface="Arial"/>
              </a:rPr>
              <a:t>AND gate are  </a:t>
            </a:r>
            <a:r>
              <a:rPr sz="3200" dirty="0">
                <a:latin typeface="Arial"/>
                <a:cs typeface="Arial"/>
              </a:rPr>
              <a:t>both 1,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output </a:t>
            </a:r>
            <a:r>
              <a:rPr sz="3200" spc="-5" dirty="0">
                <a:latin typeface="Arial"/>
                <a:cs typeface="Arial"/>
              </a:rPr>
              <a:t>is </a:t>
            </a:r>
            <a:r>
              <a:rPr sz="3200" dirty="0">
                <a:latin typeface="Arial"/>
                <a:cs typeface="Arial"/>
              </a:rPr>
              <a:t>1; </a:t>
            </a:r>
            <a:r>
              <a:rPr sz="3200" spc="-5" dirty="0">
                <a:latin typeface="Arial"/>
                <a:cs typeface="Arial"/>
              </a:rPr>
              <a:t>otherwise, the  </a:t>
            </a:r>
            <a:r>
              <a:rPr sz="3200" dirty="0">
                <a:latin typeface="Arial"/>
                <a:cs typeface="Arial"/>
              </a:rPr>
              <a:t>output </a:t>
            </a:r>
            <a:r>
              <a:rPr sz="3200" spc="-5" dirty="0">
                <a:latin typeface="Arial"/>
                <a:cs typeface="Arial"/>
              </a:rPr>
              <a:t>is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7700" y="3886200"/>
            <a:ext cx="7848600" cy="246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32766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</a:t>
            </a:r>
            <a:r>
              <a:rPr spc="-85" dirty="0"/>
              <a:t> </a:t>
            </a:r>
            <a:r>
              <a:rPr spc="-10" dirty="0"/>
              <a:t>Gate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676400"/>
            <a:ext cx="80708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If the </a:t>
            </a:r>
            <a:r>
              <a:rPr sz="3200" spc="-10" dirty="0">
                <a:latin typeface="Arial"/>
                <a:cs typeface="Arial"/>
              </a:rPr>
              <a:t>two </a:t>
            </a:r>
            <a:r>
              <a:rPr sz="3200" dirty="0">
                <a:latin typeface="Arial"/>
                <a:cs typeface="Arial"/>
              </a:rPr>
              <a:t>input </a:t>
            </a:r>
            <a:r>
              <a:rPr sz="3200" spc="-5" dirty="0">
                <a:latin typeface="Arial"/>
                <a:cs typeface="Arial"/>
              </a:rPr>
              <a:t>values </a:t>
            </a:r>
            <a:r>
              <a:rPr sz="3200" dirty="0">
                <a:latin typeface="Arial"/>
                <a:cs typeface="Arial"/>
              </a:rPr>
              <a:t>are both 0, </a:t>
            </a:r>
            <a:r>
              <a:rPr sz="3200" spc="-5" dirty="0">
                <a:latin typeface="Arial"/>
                <a:cs typeface="Arial"/>
              </a:rPr>
              <a:t>the  </a:t>
            </a:r>
            <a:r>
              <a:rPr sz="3200" dirty="0">
                <a:latin typeface="Arial"/>
                <a:cs typeface="Arial"/>
              </a:rPr>
              <a:t>output </a:t>
            </a:r>
            <a:r>
              <a:rPr sz="3200" spc="-5" dirty="0">
                <a:latin typeface="Arial"/>
                <a:cs typeface="Arial"/>
              </a:rPr>
              <a:t>value is </a:t>
            </a:r>
            <a:r>
              <a:rPr sz="3200" dirty="0">
                <a:latin typeface="Arial"/>
                <a:cs typeface="Arial"/>
              </a:rPr>
              <a:t>0; </a:t>
            </a:r>
            <a:r>
              <a:rPr sz="3200" spc="-5" dirty="0">
                <a:latin typeface="Arial"/>
                <a:cs typeface="Arial"/>
              </a:rPr>
              <a:t>otherwise, the </a:t>
            </a:r>
            <a:r>
              <a:rPr sz="3200" dirty="0">
                <a:latin typeface="Arial"/>
                <a:cs typeface="Arial"/>
              </a:rPr>
              <a:t>output </a:t>
            </a:r>
            <a:r>
              <a:rPr sz="3200" spc="-5" dirty="0">
                <a:latin typeface="Arial"/>
                <a:cs typeface="Arial"/>
              </a:rPr>
              <a:t>is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5175" y="3682439"/>
            <a:ext cx="8253648" cy="2542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06400"/>
            <a:ext cx="7137399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NAND and NOR</a:t>
            </a:r>
            <a:r>
              <a:rPr spc="-114" dirty="0"/>
              <a:t> </a:t>
            </a:r>
            <a:r>
              <a:rPr spc="-5" dirty="0"/>
              <a:t>Gates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480820"/>
            <a:ext cx="8016875" cy="1527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The NAND </a:t>
            </a:r>
            <a:r>
              <a:rPr sz="2800" spc="-5" dirty="0">
                <a:latin typeface="Arial"/>
                <a:cs typeface="Arial"/>
              </a:rPr>
              <a:t>and NOR gates are essentially </a:t>
            </a:r>
            <a:r>
              <a:rPr sz="2800" dirty="0">
                <a:latin typeface="Arial"/>
                <a:cs typeface="Arial"/>
              </a:rPr>
              <a:t>the  </a:t>
            </a:r>
            <a:r>
              <a:rPr sz="2800" spc="-5" dirty="0">
                <a:latin typeface="Arial"/>
                <a:cs typeface="Arial"/>
              </a:rPr>
              <a:t>opposite </a:t>
            </a:r>
            <a:r>
              <a:rPr sz="2800" spc="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1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and OR gates,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respectively.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5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They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also called universal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gates.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3100" y="3242126"/>
            <a:ext cx="7801598" cy="15662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3118" y="4944549"/>
            <a:ext cx="7877762" cy="16158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06400"/>
            <a:ext cx="5638799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XOR</a:t>
            </a:r>
            <a:r>
              <a:rPr spc="-100" dirty="0"/>
              <a:t> </a:t>
            </a:r>
            <a:r>
              <a:rPr spc="-5" dirty="0"/>
              <a:t>Gate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7020"/>
            <a:ext cx="7764145" cy="1651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XOR, </a:t>
            </a:r>
            <a:r>
              <a:rPr sz="3200" dirty="0">
                <a:latin typeface="Arial"/>
                <a:cs typeface="Arial"/>
              </a:rPr>
              <a:t>or </a:t>
            </a:r>
            <a:r>
              <a:rPr sz="3200" i="1" dirty="0">
                <a:latin typeface="Arial"/>
                <a:cs typeface="Arial"/>
              </a:rPr>
              <a:t>exclusive </a:t>
            </a:r>
            <a:r>
              <a:rPr sz="3200" dirty="0">
                <a:latin typeface="Arial"/>
                <a:cs typeface="Arial"/>
              </a:rPr>
              <a:t>OR, gate</a:t>
            </a:r>
            <a:endParaRPr sz="3200">
              <a:latin typeface="Arial"/>
              <a:cs typeface="Arial"/>
            </a:endParaRPr>
          </a:p>
          <a:p>
            <a:pPr marL="755650" marR="5080" indent="-285750">
              <a:lnSpc>
                <a:spcPts val="3350"/>
              </a:lnSpc>
              <a:spcBef>
                <a:spcPts val="1170"/>
              </a:spcBef>
            </a:pPr>
            <a:r>
              <a:rPr sz="4200" baseline="2976" dirty="0">
                <a:latin typeface="Arial"/>
                <a:cs typeface="Arial"/>
              </a:rPr>
              <a:t>– </a:t>
            </a:r>
            <a:r>
              <a:rPr sz="2800" spc="-10" dirty="0">
                <a:latin typeface="Arial"/>
                <a:cs typeface="Arial"/>
              </a:rPr>
              <a:t>An </a:t>
            </a:r>
            <a:r>
              <a:rPr sz="2800" spc="-5" dirty="0">
                <a:latin typeface="Arial"/>
                <a:cs typeface="Arial"/>
              </a:rPr>
              <a:t>XOR gate produces </a:t>
            </a:r>
            <a:r>
              <a:rPr sz="2800" dirty="0">
                <a:latin typeface="Arial"/>
                <a:cs typeface="Arial"/>
              </a:rPr>
              <a:t>0 </a:t>
            </a:r>
            <a:r>
              <a:rPr sz="2800" spc="-5" dirty="0">
                <a:latin typeface="Arial"/>
                <a:cs typeface="Arial"/>
              </a:rPr>
              <a:t>if </a:t>
            </a:r>
            <a:r>
              <a:rPr sz="2800" dirty="0">
                <a:latin typeface="Arial"/>
                <a:cs typeface="Arial"/>
              </a:rPr>
              <a:t>its </a:t>
            </a:r>
            <a:r>
              <a:rPr sz="2800" spc="-5" dirty="0">
                <a:latin typeface="Arial"/>
                <a:cs typeface="Arial"/>
              </a:rPr>
              <a:t>two inputs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  the same,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a 1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otherwise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7710" y="3630338"/>
            <a:ext cx="8248579" cy="2437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06400"/>
            <a:ext cx="5638799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/>
              <a:t>X</a:t>
            </a:r>
            <a:r>
              <a:rPr lang="en-US" spc="-10" dirty="0"/>
              <a:t>N</a:t>
            </a:r>
            <a:r>
              <a:rPr spc="-10"/>
              <a:t>OR</a:t>
            </a:r>
            <a:r>
              <a:rPr spc="-100"/>
              <a:t> </a:t>
            </a:r>
            <a:r>
              <a:rPr spc="-5" dirty="0"/>
              <a:t>Gate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7020"/>
            <a:ext cx="7764145" cy="1685077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>
                <a:latin typeface="Arial"/>
                <a:cs typeface="Arial"/>
              </a:rPr>
              <a:t>X</a:t>
            </a:r>
            <a:r>
              <a:rPr lang="en-US" sz="3200" spc="-5" dirty="0">
                <a:latin typeface="Arial"/>
                <a:cs typeface="Arial"/>
              </a:rPr>
              <a:t>N</a:t>
            </a:r>
            <a:r>
              <a:rPr sz="3200" spc="-5">
                <a:latin typeface="Arial"/>
                <a:cs typeface="Arial"/>
              </a:rPr>
              <a:t>OR</a:t>
            </a:r>
            <a:r>
              <a:rPr sz="3200" spc="-5" dirty="0">
                <a:latin typeface="Arial"/>
                <a:cs typeface="Arial"/>
              </a:rPr>
              <a:t>, </a:t>
            </a:r>
            <a:r>
              <a:rPr sz="3200" dirty="0">
                <a:latin typeface="Arial"/>
                <a:cs typeface="Arial"/>
              </a:rPr>
              <a:t>or </a:t>
            </a:r>
            <a:r>
              <a:rPr sz="3200" i="1">
                <a:latin typeface="Arial"/>
                <a:cs typeface="Arial"/>
              </a:rPr>
              <a:t>exclusive </a:t>
            </a:r>
            <a:r>
              <a:rPr lang="en-US" sz="3200" i="1" dirty="0">
                <a:latin typeface="Arial"/>
                <a:cs typeface="Arial"/>
              </a:rPr>
              <a:t>N</a:t>
            </a:r>
            <a:r>
              <a:rPr sz="3200">
                <a:latin typeface="Arial"/>
                <a:cs typeface="Arial"/>
              </a:rPr>
              <a:t>OR</a:t>
            </a:r>
            <a:r>
              <a:rPr sz="3200" dirty="0">
                <a:latin typeface="Arial"/>
                <a:cs typeface="Arial"/>
              </a:rPr>
              <a:t>, gate</a:t>
            </a:r>
            <a:endParaRPr sz="3200">
              <a:latin typeface="Arial"/>
              <a:cs typeface="Arial"/>
            </a:endParaRPr>
          </a:p>
          <a:p>
            <a:pPr marL="755650" marR="5080" indent="-285750">
              <a:lnSpc>
                <a:spcPts val="3350"/>
              </a:lnSpc>
              <a:spcBef>
                <a:spcPts val="1170"/>
              </a:spcBef>
            </a:pPr>
            <a:r>
              <a:rPr sz="4200" baseline="2976" dirty="0">
                <a:latin typeface="Arial"/>
                <a:cs typeface="Arial"/>
              </a:rPr>
              <a:t>– </a:t>
            </a:r>
            <a:r>
              <a:rPr sz="2800" spc="-10" dirty="0">
                <a:latin typeface="Arial"/>
                <a:cs typeface="Arial"/>
              </a:rPr>
              <a:t>An </a:t>
            </a:r>
            <a:r>
              <a:rPr sz="2800" spc="-5" dirty="0">
                <a:latin typeface="Arial"/>
                <a:cs typeface="Arial"/>
              </a:rPr>
              <a:t>XOR gate produces </a:t>
            </a:r>
            <a:r>
              <a:rPr sz="2800" dirty="0">
                <a:latin typeface="Arial"/>
                <a:cs typeface="Arial"/>
              </a:rPr>
              <a:t>0 </a:t>
            </a:r>
            <a:r>
              <a:rPr sz="2800" spc="-5" dirty="0">
                <a:latin typeface="Arial"/>
                <a:cs typeface="Arial"/>
              </a:rPr>
              <a:t>if </a:t>
            </a:r>
            <a:r>
              <a:rPr sz="2800" dirty="0">
                <a:latin typeface="Arial"/>
                <a:cs typeface="Arial"/>
              </a:rPr>
              <a:t>its </a:t>
            </a:r>
            <a:r>
              <a:rPr sz="2800" spc="-5" dirty="0">
                <a:latin typeface="Arial"/>
                <a:cs typeface="Arial"/>
              </a:rPr>
              <a:t>two inputs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  </a:t>
            </a:r>
            <a:r>
              <a:rPr sz="2800">
                <a:latin typeface="Arial"/>
                <a:cs typeface="Arial"/>
              </a:rPr>
              <a:t>the </a:t>
            </a:r>
            <a:r>
              <a:rPr lang="en-US" sz="2800" dirty="0">
                <a:latin typeface="Arial"/>
                <a:cs typeface="Arial"/>
              </a:rPr>
              <a:t>different</a:t>
            </a:r>
            <a:r>
              <a:rPr sz="280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a 1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otherwise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1" y="406400"/>
            <a:ext cx="5486400" cy="309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Boolean Algebra</a:t>
            </a:r>
            <a:br>
              <a:rPr lang="en-US" spc="-10" dirty="0"/>
            </a:br>
            <a:br>
              <a:rPr lang="en-US" spc="-10" dirty="0"/>
            </a:br>
            <a:br>
              <a:rPr lang="en-US" spc="-10" dirty="0"/>
            </a:b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7020"/>
            <a:ext cx="7764145" cy="3067506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3200" spc="-5" dirty="0">
                <a:latin typeface="Arial"/>
                <a:cs typeface="Arial"/>
              </a:rPr>
              <a:t>Mathematical system, formulate logic with symbols.</a:t>
            </a:r>
          </a:p>
          <a:p>
            <a:pPr marL="355600" indent="-342900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3200" spc="-5" dirty="0">
                <a:latin typeface="Arial"/>
                <a:cs typeface="Arial"/>
              </a:rPr>
              <a:t>Mathematics of digital system.</a:t>
            </a:r>
          </a:p>
          <a:p>
            <a:pPr marL="355600" indent="-342900">
              <a:spcBef>
                <a:spcPts val="1300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3200" dirty="0">
                <a:cs typeface="Arial" pitchFamily="34" charset="0"/>
              </a:rPr>
              <a:t>Algebraic</a:t>
            </a:r>
            <a:r>
              <a:rPr lang="en-US" sz="3200" spc="-114" dirty="0">
                <a:cs typeface="Arial" pitchFamily="34" charset="0"/>
              </a:rPr>
              <a:t> </a:t>
            </a:r>
            <a:r>
              <a:rPr lang="en-US" sz="3200" dirty="0">
                <a:cs typeface="Arial" pitchFamily="34" charset="0"/>
              </a:rPr>
              <a:t>Manipulation</a:t>
            </a:r>
          </a:p>
          <a:p>
            <a:pPr marL="355600" indent="-342900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  <a:tab pos="355600" algn="l"/>
              </a:tabLst>
            </a:pPr>
            <a:endParaRPr sz="2800">
              <a:latin typeface="Arial"/>
              <a:cs typeface="Arial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 bwMode="auto">
          <a:xfrm>
            <a:off x="609600" y="3962400"/>
            <a:ext cx="5562600" cy="465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-1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Boolean Function</a:t>
            </a:r>
          </a:p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-1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5000" b="0" i="0" u="none" strike="noStrike" kern="1200" cap="none" spc="-1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5000" b="0" i="0" u="none" strike="noStrike" kern="1200" cap="none" spc="-1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5000" b="0" i="0" u="none" strike="noStrike" kern="1200" cap="none" spc="-1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5000" b="0" i="0" u="none" strike="noStrike" kern="1200" cap="none" spc="-5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685800" y="4724400"/>
            <a:ext cx="7764145" cy="257506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3200" spc="-5" dirty="0">
                <a:latin typeface="Arial"/>
                <a:cs typeface="Arial"/>
              </a:rPr>
              <a:t>Expression using binary operators.</a:t>
            </a:r>
          </a:p>
          <a:p>
            <a:pPr marL="355600" indent="-342900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3200" spc="-5" dirty="0">
                <a:latin typeface="Arial"/>
                <a:cs typeface="Arial"/>
              </a:rPr>
              <a:t>Bracket, NOT, AND, OR</a:t>
            </a:r>
          </a:p>
          <a:p>
            <a:pPr marL="355600" indent="-342900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3200" spc="-5" dirty="0">
                <a:latin typeface="Arial"/>
                <a:cs typeface="Arial"/>
              </a:rPr>
              <a:t>Eg; F =</a:t>
            </a:r>
            <a:r>
              <a:rPr lang="en-US" sz="3200" spc="-5" dirty="0" err="1">
                <a:latin typeface="Arial"/>
                <a:cs typeface="Arial"/>
              </a:rPr>
              <a:t>x.y’.z</a:t>
            </a:r>
            <a:endParaRPr lang="en-US" sz="3200" spc="-5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00"/>
              </a:spcBef>
              <a:tabLst>
                <a:tab pos="354965" algn="l"/>
                <a:tab pos="355600" algn="l"/>
              </a:tabLst>
            </a:pP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5136</TotalTime>
  <Words>1216</Words>
  <Application>Microsoft Office PowerPoint</Application>
  <PresentationFormat>On-screen Show (4:3)</PresentationFormat>
  <Paragraphs>317</Paragraphs>
  <Slides>32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Flow</vt:lpstr>
      <vt:lpstr>What are Gates?</vt:lpstr>
      <vt:lpstr>LOGIC GATES</vt:lpstr>
      <vt:lpstr>NOT Gate</vt:lpstr>
      <vt:lpstr>AND Gate</vt:lpstr>
      <vt:lpstr>OR Gate</vt:lpstr>
      <vt:lpstr>NAND and NOR Gates</vt:lpstr>
      <vt:lpstr>XOR Gate</vt:lpstr>
      <vt:lpstr>XNOR Gate</vt:lpstr>
      <vt:lpstr>Boolean Algebra   </vt:lpstr>
      <vt:lpstr>Boolean algebra simplifications using logic gates    </vt:lpstr>
      <vt:lpstr>Theorems   </vt:lpstr>
      <vt:lpstr>Theorems   </vt:lpstr>
      <vt:lpstr>Theorems   </vt:lpstr>
      <vt:lpstr>Gate Implementation     </vt:lpstr>
      <vt:lpstr>Simplification of Boolean Functions   </vt:lpstr>
      <vt:lpstr> Find the complement of F = x+y’z. Also prove F.F’= 0 and F+F’= 1.  Implement F = xy+x’y’+yz’       </vt:lpstr>
      <vt:lpstr>   </vt:lpstr>
      <vt:lpstr> Find the complement of F = x+y’z. Also prove F.F’= 0 and F+F’= 1.  F’ = (x+y’z)’ = x’.(y’.z)’ = x’.(y+z’) = x’y+x’z’  To prove: F.F’=0 LHS.    (X+y’z). (x’y+x’z’ )   To prove: F+F’=1  LHS.   X+y’z+x’y+x’z’      = x+x’y+y’z+x’z’    = X+y+y’z+x’z’    = x+x’z’+y+y’z    = A+ 1    =1 F+F’ = [(F+F’)’]’  = [(F’.F)]’ = [0]’ = 1         </vt:lpstr>
      <vt:lpstr>Canonical and Standard Forms</vt:lpstr>
      <vt:lpstr>Definitions</vt:lpstr>
      <vt:lpstr>Minterm</vt:lpstr>
      <vt:lpstr>Maxterm</vt:lpstr>
      <vt:lpstr>Truth Table notation for Minterms and Maxterms</vt:lpstr>
      <vt:lpstr>Canonical Forms</vt:lpstr>
      <vt:lpstr>Canonical Forms (cont.)</vt:lpstr>
      <vt:lpstr>Example</vt:lpstr>
      <vt:lpstr>Shorthand: ∑ and ∏</vt:lpstr>
      <vt:lpstr>Conversion Between Canonical Forms</vt:lpstr>
      <vt:lpstr>Conversion to SOP</vt:lpstr>
      <vt:lpstr>Conversion to POS</vt:lpstr>
      <vt:lpstr>F(A,B,C)=A+B’C</vt:lpstr>
      <vt:lpstr>F(A,B,C)=A+B’C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Joana Barros</dc:creator>
  <cp:lastModifiedBy>Lenovo</cp:lastModifiedBy>
  <cp:revision>353</cp:revision>
  <dcterms:created xsi:type="dcterms:W3CDTF">2009-09-24T20:16:06Z</dcterms:created>
  <dcterms:modified xsi:type="dcterms:W3CDTF">2020-07-05T11:26:03Z</dcterms:modified>
</cp:coreProperties>
</file>