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8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79.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8.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80.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slideLayouts/slideLayout6.xml" ContentType="application/vnd.openxmlformats-officedocument.presentationml.slideLayout+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06"/>
  </p:notesMasterIdLst>
  <p:handoutMasterIdLst>
    <p:handoutMasterId r:id="rId107"/>
  </p:handoutMasterIdLst>
  <p:sldIdLst>
    <p:sldId id="346"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6" r:id="rId46"/>
    <p:sldId id="395" r:id="rId47"/>
    <p:sldId id="397" r:id="rId48"/>
    <p:sldId id="398" r:id="rId49"/>
    <p:sldId id="399" r:id="rId50"/>
    <p:sldId id="400" r:id="rId51"/>
    <p:sldId id="401" r:id="rId52"/>
    <p:sldId id="402" r:id="rId53"/>
    <p:sldId id="403" r:id="rId54"/>
    <p:sldId id="45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54" r:id="rId88"/>
    <p:sldId id="436" r:id="rId89"/>
    <p:sldId id="437" r:id="rId90"/>
    <p:sldId id="438" r:id="rId91"/>
    <p:sldId id="439" r:id="rId92"/>
    <p:sldId id="440" r:id="rId93"/>
    <p:sldId id="441" r:id="rId94"/>
    <p:sldId id="442" r:id="rId95"/>
    <p:sldId id="443" r:id="rId96"/>
    <p:sldId id="444" r:id="rId97"/>
    <p:sldId id="445" r:id="rId98"/>
    <p:sldId id="446" r:id="rId99"/>
    <p:sldId id="447" r:id="rId100"/>
    <p:sldId id="448" r:id="rId101"/>
    <p:sldId id="449" r:id="rId102"/>
    <p:sldId id="450" r:id="rId103"/>
    <p:sldId id="451" r:id="rId104"/>
    <p:sldId id="452"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691" autoAdjust="0"/>
    <p:restoredTop sz="94249" autoAdjust="0"/>
  </p:normalViewPr>
  <p:slideViewPr>
    <p:cSldViewPr>
      <p:cViewPr>
        <p:scale>
          <a:sx n="52" d="100"/>
          <a:sy n="52" d="100"/>
        </p:scale>
        <p:origin x="-1848" y="-5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14"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0F22554-226E-4AA4-ABAB-50BF04A25707}" type="datetimeFigureOut">
              <a:rPr lang="en-US"/>
              <a:pPr>
                <a:defRPr/>
              </a:pPr>
              <a:t>7/10/2020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E24B66E-3F17-44DA-8A74-381DC518CDAD}" type="slidenum">
              <a:rPr lang="en-GB"/>
              <a:pPr>
                <a:defRPr/>
              </a:pPr>
              <a:t>‹#›</a:t>
            </a:fld>
            <a:endParaRPr lang="en-GB"/>
          </a:p>
        </p:txBody>
      </p:sp>
    </p:spTree>
    <p:extLst>
      <p:ext uri="{BB962C8B-B14F-4D97-AF65-F5344CB8AC3E}">
        <p14:creationId xmlns:p14="http://schemas.microsoft.com/office/powerpoint/2010/main" xmlns="" val="2857617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76D4C77-DCDA-4383-A59B-DF6FE4D0FE51}" type="datetimeFigureOut">
              <a:rPr lang="en-US"/>
              <a:pPr>
                <a:defRPr/>
              </a:pPr>
              <a:t>7/10/2020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7AE0FFE-3364-4E2A-8673-BD1BE1B8C6C9}" type="slidenum">
              <a:rPr lang="en-GB"/>
              <a:pPr>
                <a:defRPr/>
              </a:pPr>
              <a:t>‹#›</a:t>
            </a:fld>
            <a:endParaRPr lang="en-GB"/>
          </a:p>
        </p:txBody>
      </p:sp>
    </p:spTree>
    <p:extLst>
      <p:ext uri="{BB962C8B-B14F-4D97-AF65-F5344CB8AC3E}">
        <p14:creationId xmlns:p14="http://schemas.microsoft.com/office/powerpoint/2010/main" xmlns="" val="15259571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77AE0FFE-3364-4E2A-8673-BD1BE1B8C6C9}" type="slidenum">
              <a:rPr lang="en-GB" smtClean="0"/>
              <a:pPr>
                <a:defRPr/>
              </a:pPr>
              <a:t>23</a:t>
            </a:fld>
            <a:endParaRPr lang="en-GB"/>
          </a:p>
        </p:txBody>
      </p:sp>
    </p:spTree>
    <p:extLst>
      <p:ext uri="{BB962C8B-B14F-4D97-AF65-F5344CB8AC3E}">
        <p14:creationId xmlns:p14="http://schemas.microsoft.com/office/powerpoint/2010/main" xmlns="" val="2187073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9267"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70959031-D381-4695-A23A-7171EDECD905}"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1709005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0291"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5B2F4D51-B606-4778-8D9E-ADBE7E2180EE}"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0294" name="Rectangle 2"/>
          <p:cNvSpPr>
            <a:spLocks noGrp="1" noRot="1" noChangeAspect="1" noChangeArrowheads="1" noTextEdit="1"/>
          </p:cNvSpPr>
          <p:nvPr>
            <p:ph type="sldImg"/>
          </p:nvPr>
        </p:nvSpPr>
        <p:spPr>
          <a:ln/>
        </p:spPr>
      </p:sp>
      <p:sp>
        <p:nvSpPr>
          <p:cNvPr id="1402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166022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2339"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AEA7210-C31E-4C90-BF93-2C21B7887E50}"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2342" name="Rectangle 2"/>
          <p:cNvSpPr>
            <a:spLocks noGrp="1" noRot="1" noChangeAspect="1" noChangeArrowheads="1" noTextEdit="1"/>
          </p:cNvSpPr>
          <p:nvPr>
            <p:ph type="sldImg"/>
          </p:nvPr>
        </p:nvSpPr>
        <p:spPr>
          <a:ln/>
        </p:spPr>
      </p:sp>
      <p:sp>
        <p:nvSpPr>
          <p:cNvPr id="1423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270798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336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6F6C6E0-DA83-4D15-ADF9-AC68EB5C8AFB}"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378286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336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6F6C6E0-DA83-4D15-ADF9-AC68EB5C8AFB}"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3782868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336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6F6C6E0-DA83-4D15-ADF9-AC68EB5C8AFB}"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3782868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4387"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DB70AE97-2929-4F3A-BC59-1149EA78ADA3}"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4390" name="Rectangle 2"/>
          <p:cNvSpPr>
            <a:spLocks noGrp="1" noRot="1" noChangeAspect="1" noChangeArrowheads="1" noTextEdit="1"/>
          </p:cNvSpPr>
          <p:nvPr>
            <p:ph type="sldImg"/>
          </p:nvPr>
        </p:nvSpPr>
        <p:spPr>
          <a:ln/>
        </p:spPr>
      </p:sp>
      <p:sp>
        <p:nvSpPr>
          <p:cNvPr id="1443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766476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698262E-7A4F-4F0F-9313-555336D1B60B}"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306835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16C7664-4792-41CE-9274-725322C6572A}"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144665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A66D3A1-A570-4A46-B5A1-D6A0614A3CE2}"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234685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1075"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A429BDD-D195-4C07-8290-6B6D1A34D9EE}"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1671182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DACD1B5-A6E4-44FB-913A-91D78CA7C7A8}"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3208962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E505F6EB-CF1A-45BB-AA7B-365D23BBFE97}"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3943583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766C6D7B-AC23-4497-8785-65387FA4EF8A}"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3143908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16C7664-4792-41CE-9274-725322C6572A}"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1446651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AEDFF67-FD14-48DB-B091-D1F8816CDA89}"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839447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D30D71B-B0A8-415E-8AC7-B1DCC21638B1}"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2398149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6417D17-15A4-489F-8652-F38362C22B59}"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2083096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AAFB183-692A-4F77-9BAB-DA67CEDC2B84}"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23278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16C7664-4792-41CE-9274-725322C6572A}"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1446651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EBFBF94-4937-4404-8DFA-7852E6683994}"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xmlns="" val="287212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2099"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17095CE-CC83-4E33-9B7A-5468AE16FFA4}"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210470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312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8A40DD00-445A-4F50-ADC6-C83C5395C836}"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415023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4147"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D6ECFE5-5053-4279-8E4E-465A126A4483}"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23873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5171"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7E9FF059-1ED0-416C-BCDB-793C39D13BE1}"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28912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6195"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EE0E4A2-9E38-4E96-95C9-D2ECED7C1661}"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2655365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7219"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9282D4D-5C54-4EE8-B2F3-8C00DA30F045}"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7222" name="Rectangle 2"/>
          <p:cNvSpPr>
            <a:spLocks noGrp="1" noRot="1" noChangeAspect="1" noChangeArrowheads="1" noTextEdit="1"/>
          </p:cNvSpPr>
          <p:nvPr>
            <p:ph type="sldImg"/>
          </p:nvPr>
        </p:nvSpPr>
        <p:spPr>
          <a:ln/>
        </p:spPr>
      </p:sp>
      <p:sp>
        <p:nvSpPr>
          <p:cNvPr id="1372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3497073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smtClean="0">
              <a:latin typeface="Times New Roman" panose="02020603050405020304" pitchFamily="18" charset="0"/>
            </a:endParaRPr>
          </a:p>
        </p:txBody>
      </p:sp>
      <p:sp>
        <p:nvSpPr>
          <p:cNvPr id="13824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39A4FE3-6C78-4E7C-B8E6-DF59B73E8958}" type="datetime1">
              <a:rPr lang="en-US" altLang="zh-CN" smtClean="0">
                <a:latin typeface="Times New Roman" panose="02020603050405020304" pitchFamily="18" charset="0"/>
              </a:rPr>
              <a:pPr/>
              <a:t>7/10/2020</a:t>
            </a:fld>
            <a:endParaRPr lang="en-US" altLang="zh-CN" smtClean="0">
              <a:latin typeface="Times New Roman" panose="02020603050405020304" pitchFamily="18" charset="0"/>
            </a:endParaRPr>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 xmlns:p14="http://schemas.microsoft.com/office/powerpoint/2010/main" val="3026474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8FF5CED-5945-48A8-BBC5-8C5A1B69D4D8}" type="datetime1">
              <a:rPr lang="en-US" smtClean="0"/>
              <a:pPr>
                <a:defRPr/>
              </a:pPr>
              <a:t>7/10/2020</a:t>
            </a:fld>
            <a:endParaRPr lang="en-GB"/>
          </a:p>
        </p:txBody>
      </p:sp>
      <p:sp>
        <p:nvSpPr>
          <p:cNvPr id="5" name="Footer Placeholder 18"/>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26"/>
          <p:cNvSpPr>
            <a:spLocks noGrp="1"/>
          </p:cNvSpPr>
          <p:nvPr>
            <p:ph type="sldNum" sz="quarter" idx="12"/>
          </p:nvPr>
        </p:nvSpPr>
        <p:spPr/>
        <p:txBody>
          <a:bodyPr/>
          <a:lstStyle>
            <a:lvl1pPr>
              <a:defRPr/>
            </a:lvl1pPr>
          </a:lstStyle>
          <a:p>
            <a:pPr>
              <a:defRPr/>
            </a:pPr>
            <a:fld id="{1DB7B7B8-66FD-40B9-AAE5-1267EA9CDE34}" type="slidenum">
              <a:rPr lang="en-GB"/>
              <a:pPr>
                <a:defRPr/>
              </a:pPr>
              <a:t>‹#›</a:t>
            </a:fld>
            <a:endParaRPr lang="en-GB"/>
          </a:p>
        </p:txBody>
      </p:sp>
    </p:spTree>
    <p:extLst>
      <p:ext uri="{BB962C8B-B14F-4D97-AF65-F5344CB8AC3E}">
        <p14:creationId xmlns:p14="http://schemas.microsoft.com/office/powerpoint/2010/main" xmlns="" val="28580127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66C5BB-CEF5-4A6D-8BFA-1AD23D941A04}" type="datetime1">
              <a:rPr lang="en-US" smtClean="0"/>
              <a:pPr>
                <a:defRPr/>
              </a:pPr>
              <a:t>7/10/2020</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17"/>
          <p:cNvSpPr>
            <a:spLocks noGrp="1"/>
          </p:cNvSpPr>
          <p:nvPr>
            <p:ph type="sldNum" sz="quarter" idx="12"/>
          </p:nvPr>
        </p:nvSpPr>
        <p:spPr/>
        <p:txBody>
          <a:bodyPr/>
          <a:lstStyle>
            <a:lvl1pPr>
              <a:defRPr/>
            </a:lvl1pPr>
          </a:lstStyle>
          <a:p>
            <a:pPr>
              <a:defRPr/>
            </a:pPr>
            <a:fld id="{5AD42E32-B3FA-40A8-8AE9-8AB7F369D478}" type="slidenum">
              <a:rPr lang="en-GB"/>
              <a:pPr>
                <a:defRPr/>
              </a:pPr>
              <a:t>‹#›</a:t>
            </a:fld>
            <a:endParaRPr lang="en-GB"/>
          </a:p>
        </p:txBody>
      </p:sp>
    </p:spTree>
    <p:extLst>
      <p:ext uri="{BB962C8B-B14F-4D97-AF65-F5344CB8AC3E}">
        <p14:creationId xmlns:p14="http://schemas.microsoft.com/office/powerpoint/2010/main" xmlns="" val="133001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93FBFD2-BB8D-4EED-AEA8-C3CCAD8DB6FA}" type="datetime1">
              <a:rPr lang="en-US" smtClean="0"/>
              <a:pPr>
                <a:defRPr/>
              </a:pPr>
              <a:t>7/10/2020</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17"/>
          <p:cNvSpPr>
            <a:spLocks noGrp="1"/>
          </p:cNvSpPr>
          <p:nvPr>
            <p:ph type="sldNum" sz="quarter" idx="12"/>
          </p:nvPr>
        </p:nvSpPr>
        <p:spPr/>
        <p:txBody>
          <a:bodyPr/>
          <a:lstStyle>
            <a:lvl1pPr>
              <a:defRPr/>
            </a:lvl1pPr>
          </a:lstStyle>
          <a:p>
            <a:pPr>
              <a:defRPr/>
            </a:pPr>
            <a:fld id="{3C7E62C8-3344-406C-8E88-1D92D42427AA}" type="slidenum">
              <a:rPr lang="en-GB"/>
              <a:pPr>
                <a:defRPr/>
              </a:pPr>
              <a:t>‹#›</a:t>
            </a:fld>
            <a:endParaRPr lang="en-GB"/>
          </a:p>
        </p:txBody>
      </p:sp>
    </p:spTree>
    <p:extLst>
      <p:ext uri="{BB962C8B-B14F-4D97-AF65-F5344CB8AC3E}">
        <p14:creationId xmlns:p14="http://schemas.microsoft.com/office/powerpoint/2010/main" xmlns="" val="66474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C4FAA96-F8BF-450A-AA6D-9FBE433E3BE4}" type="datetime1">
              <a:rPr lang="zh-CN" altLang="en-US" smtClean="0"/>
              <a:pPr>
                <a:defRPr/>
              </a:pPr>
              <a:t>2020/7/10</a:t>
            </a:fld>
            <a:endParaRPr lang="en-US" altLang="zh-CN"/>
          </a:p>
        </p:txBody>
      </p:sp>
      <p:sp>
        <p:nvSpPr>
          <p:cNvPr id="6" name="Slide Number Placeholder 5"/>
          <p:cNvSpPr>
            <a:spLocks noGrp="1"/>
          </p:cNvSpPr>
          <p:nvPr>
            <p:ph type="sldNum" sz="quarter" idx="11"/>
          </p:nvPr>
        </p:nvSpPr>
        <p:spPr/>
        <p:txBody>
          <a:bodyPr/>
          <a:lstStyle>
            <a:lvl1pPr>
              <a:defRPr/>
            </a:lvl1pPr>
          </a:lstStyle>
          <a:p>
            <a:r>
              <a:rPr lang="zh-CN" altLang="en-US"/>
              <a:t> </a:t>
            </a:r>
            <a:r>
              <a:rPr lang="en-US" altLang="zh-CN">
                <a:latin typeface="Calibri" panose="020F0502020204030204" pitchFamily="34" charset="0"/>
              </a:rPr>
              <a:t>PJF - </a:t>
            </a:r>
            <a:fld id="{5BB1B967-A155-49AB-A036-CEB6237933E1}" type="slidenum">
              <a:rPr lang="en-US" altLang="zh-CN">
                <a:latin typeface="Calibri" panose="020F0502020204030204" pitchFamily="34" charset="0"/>
              </a:rPr>
              <a:pPr/>
              <a:t>‹#›</a:t>
            </a:fld>
            <a:endParaRPr lang="en-US" altLang="zh-CN">
              <a:latin typeface="Calibri" panose="020F0502020204030204" pitchFamily="34" charset="0"/>
            </a:endParaRPr>
          </a:p>
        </p:txBody>
      </p:sp>
      <p:sp>
        <p:nvSpPr>
          <p:cNvPr id="7" name="Footer Placeholder 6"/>
          <p:cNvSpPr>
            <a:spLocks noGrp="1"/>
          </p:cNvSpPr>
          <p:nvPr>
            <p:ph type="ftr" sz="quarter" idx="12"/>
          </p:nvPr>
        </p:nvSpPr>
        <p:spPr/>
        <p:txBody>
          <a:bodyPr/>
          <a:lstStyle>
            <a:lvl1pPr>
              <a:defRPr/>
            </a:lvl1pPr>
          </a:lstStyle>
          <a:p>
            <a:pPr>
              <a:defRPr/>
            </a:pPr>
            <a:r>
              <a:rPr lang="en-US" altLang="zh-CN" smtClean="0"/>
              <a:t>Simplifictaion of Boolean Function</a:t>
            </a:r>
            <a:endParaRPr lang="en-US" altLang="zh-CN"/>
          </a:p>
        </p:txBody>
      </p:sp>
    </p:spTree>
    <p:extLst>
      <p:ext uri="{BB962C8B-B14F-4D97-AF65-F5344CB8AC3E}">
        <p14:creationId xmlns:p14="http://schemas.microsoft.com/office/powerpoint/2010/main" xmlns="" val="77351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E4C5D1B-EEAB-4F4B-9A87-E9D2258CF68F}" type="datetime1">
              <a:rPr lang="en-US" smtClean="0"/>
              <a:pPr>
                <a:defRPr/>
              </a:pPr>
              <a:t>7/10/2020</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17"/>
          <p:cNvSpPr>
            <a:spLocks noGrp="1"/>
          </p:cNvSpPr>
          <p:nvPr>
            <p:ph type="sldNum" sz="quarter" idx="12"/>
          </p:nvPr>
        </p:nvSpPr>
        <p:spPr/>
        <p:txBody>
          <a:bodyPr/>
          <a:lstStyle>
            <a:lvl1pPr>
              <a:defRPr/>
            </a:lvl1pPr>
          </a:lstStyle>
          <a:p>
            <a:pPr>
              <a:defRPr/>
            </a:pPr>
            <a:fld id="{9E93F653-CCC0-48E7-856E-A847FC205DE2}" type="slidenum">
              <a:rPr lang="en-GB"/>
              <a:pPr>
                <a:defRPr/>
              </a:pPr>
              <a:t>‹#›</a:t>
            </a:fld>
            <a:endParaRPr lang="en-GB"/>
          </a:p>
        </p:txBody>
      </p:sp>
    </p:spTree>
    <p:extLst>
      <p:ext uri="{BB962C8B-B14F-4D97-AF65-F5344CB8AC3E}">
        <p14:creationId xmlns:p14="http://schemas.microsoft.com/office/powerpoint/2010/main" xmlns="" val="258514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5DF3007-95AA-4B4C-B8B5-0E7D32D9A4B4}" type="datetime1">
              <a:rPr lang="en-US" smtClean="0"/>
              <a:pPr>
                <a:defRPr/>
              </a:pPr>
              <a:t>7/10/2020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5"/>
          <p:cNvSpPr>
            <a:spLocks noGrp="1"/>
          </p:cNvSpPr>
          <p:nvPr>
            <p:ph type="sldNum" sz="quarter" idx="12"/>
          </p:nvPr>
        </p:nvSpPr>
        <p:spPr/>
        <p:txBody>
          <a:bodyPr/>
          <a:lstStyle>
            <a:lvl1pPr>
              <a:defRPr/>
            </a:lvl1pPr>
          </a:lstStyle>
          <a:p>
            <a:pPr>
              <a:defRPr/>
            </a:pPr>
            <a:fld id="{82809B17-5B66-4AF5-BE92-22C865931EF3}" type="slidenum">
              <a:rPr lang="en-GB"/>
              <a:pPr>
                <a:defRPr/>
              </a:pPr>
              <a:t>‹#›</a:t>
            </a:fld>
            <a:endParaRPr lang="en-GB"/>
          </a:p>
        </p:txBody>
      </p:sp>
    </p:spTree>
    <p:extLst>
      <p:ext uri="{BB962C8B-B14F-4D97-AF65-F5344CB8AC3E}">
        <p14:creationId xmlns:p14="http://schemas.microsoft.com/office/powerpoint/2010/main" xmlns="" val="5729298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0980BBB-0766-4942-BFE2-C497FC13EA1B}" type="datetime1">
              <a:rPr lang="en-US" smtClean="0"/>
              <a:pPr>
                <a:defRPr/>
              </a:pPr>
              <a:t>7/10/2020</a:t>
            </a:fld>
            <a:endParaRPr lang="en-GB"/>
          </a:p>
        </p:txBody>
      </p:sp>
      <p:sp>
        <p:nvSpPr>
          <p:cNvPr id="6" name="Footer Placeholder 21"/>
          <p:cNvSpPr>
            <a:spLocks noGrp="1"/>
          </p:cNvSpPr>
          <p:nvPr>
            <p:ph type="ftr" sz="quarter" idx="11"/>
          </p:nvPr>
        </p:nvSpPr>
        <p:spPr/>
        <p:txBody>
          <a:bodyPr/>
          <a:lstStyle>
            <a:lvl1pPr>
              <a:defRPr/>
            </a:lvl1pPr>
          </a:lstStyle>
          <a:p>
            <a:pPr>
              <a:defRPr/>
            </a:pPr>
            <a:r>
              <a:rPr lang="en-GB"/>
              <a:t>Er. Anupa Dhungel</a:t>
            </a:r>
          </a:p>
        </p:txBody>
      </p:sp>
      <p:sp>
        <p:nvSpPr>
          <p:cNvPr id="7" name="Slide Number Placeholder 17"/>
          <p:cNvSpPr>
            <a:spLocks noGrp="1"/>
          </p:cNvSpPr>
          <p:nvPr>
            <p:ph type="sldNum" sz="quarter" idx="12"/>
          </p:nvPr>
        </p:nvSpPr>
        <p:spPr/>
        <p:txBody>
          <a:bodyPr/>
          <a:lstStyle>
            <a:lvl1pPr>
              <a:defRPr/>
            </a:lvl1pPr>
          </a:lstStyle>
          <a:p>
            <a:pPr>
              <a:defRPr/>
            </a:pPr>
            <a:fld id="{CF0E1917-BB2C-4D54-A957-EA6615435AAF}" type="slidenum">
              <a:rPr lang="en-GB"/>
              <a:pPr>
                <a:defRPr/>
              </a:pPr>
              <a:t>‹#›</a:t>
            </a:fld>
            <a:endParaRPr lang="en-GB"/>
          </a:p>
        </p:txBody>
      </p:sp>
    </p:spTree>
    <p:extLst>
      <p:ext uri="{BB962C8B-B14F-4D97-AF65-F5344CB8AC3E}">
        <p14:creationId xmlns:p14="http://schemas.microsoft.com/office/powerpoint/2010/main" xmlns="" val="79948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A9934FE-ED4E-438F-B76C-DE6F30EC3C04}" type="datetime1">
              <a:rPr lang="en-US" smtClean="0"/>
              <a:pPr>
                <a:defRPr/>
              </a:pPr>
              <a:t>7/10/2020</a:t>
            </a:fld>
            <a:endParaRPr lang="en-GB"/>
          </a:p>
        </p:txBody>
      </p:sp>
      <p:sp>
        <p:nvSpPr>
          <p:cNvPr id="8" name="Footer Placeholder 21"/>
          <p:cNvSpPr>
            <a:spLocks noGrp="1"/>
          </p:cNvSpPr>
          <p:nvPr>
            <p:ph type="ftr" sz="quarter" idx="11"/>
          </p:nvPr>
        </p:nvSpPr>
        <p:spPr/>
        <p:txBody>
          <a:bodyPr/>
          <a:lstStyle>
            <a:lvl1pPr>
              <a:defRPr/>
            </a:lvl1pPr>
          </a:lstStyle>
          <a:p>
            <a:pPr>
              <a:defRPr/>
            </a:pPr>
            <a:r>
              <a:rPr lang="en-GB"/>
              <a:t>Er. Anupa Dhungel</a:t>
            </a:r>
          </a:p>
        </p:txBody>
      </p:sp>
      <p:sp>
        <p:nvSpPr>
          <p:cNvPr id="9" name="Slide Number Placeholder 17"/>
          <p:cNvSpPr>
            <a:spLocks noGrp="1"/>
          </p:cNvSpPr>
          <p:nvPr>
            <p:ph type="sldNum" sz="quarter" idx="12"/>
          </p:nvPr>
        </p:nvSpPr>
        <p:spPr/>
        <p:txBody>
          <a:bodyPr/>
          <a:lstStyle>
            <a:lvl1pPr>
              <a:defRPr/>
            </a:lvl1pPr>
          </a:lstStyle>
          <a:p>
            <a:pPr>
              <a:defRPr/>
            </a:pPr>
            <a:fld id="{2647A021-D738-4E7C-8ED9-F013C5B05963}" type="slidenum">
              <a:rPr lang="en-GB"/>
              <a:pPr>
                <a:defRPr/>
              </a:pPr>
              <a:t>‹#›</a:t>
            </a:fld>
            <a:endParaRPr lang="en-GB"/>
          </a:p>
        </p:txBody>
      </p:sp>
    </p:spTree>
    <p:extLst>
      <p:ext uri="{BB962C8B-B14F-4D97-AF65-F5344CB8AC3E}">
        <p14:creationId xmlns:p14="http://schemas.microsoft.com/office/powerpoint/2010/main" xmlns="" val="270771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387666A-8296-4427-846B-AA4542FCA48F}" type="datetime1">
              <a:rPr lang="en-US" smtClean="0"/>
              <a:pPr>
                <a:defRPr/>
              </a:pPr>
              <a:t>7/10/2020</a:t>
            </a:fld>
            <a:endParaRPr lang="en-GB"/>
          </a:p>
        </p:txBody>
      </p:sp>
      <p:sp>
        <p:nvSpPr>
          <p:cNvPr id="4" name="Footer Placeholder 21"/>
          <p:cNvSpPr>
            <a:spLocks noGrp="1"/>
          </p:cNvSpPr>
          <p:nvPr>
            <p:ph type="ftr" sz="quarter" idx="11"/>
          </p:nvPr>
        </p:nvSpPr>
        <p:spPr/>
        <p:txBody>
          <a:bodyPr/>
          <a:lstStyle>
            <a:lvl1pPr>
              <a:defRPr/>
            </a:lvl1pPr>
          </a:lstStyle>
          <a:p>
            <a:pPr>
              <a:defRPr/>
            </a:pPr>
            <a:r>
              <a:rPr lang="en-GB"/>
              <a:t>Er. Anupa Dhungel</a:t>
            </a:r>
          </a:p>
        </p:txBody>
      </p:sp>
      <p:sp>
        <p:nvSpPr>
          <p:cNvPr id="5" name="Slide Number Placeholder 17"/>
          <p:cNvSpPr>
            <a:spLocks noGrp="1"/>
          </p:cNvSpPr>
          <p:nvPr>
            <p:ph type="sldNum" sz="quarter" idx="12"/>
          </p:nvPr>
        </p:nvSpPr>
        <p:spPr/>
        <p:txBody>
          <a:bodyPr/>
          <a:lstStyle>
            <a:lvl1pPr>
              <a:defRPr/>
            </a:lvl1pPr>
          </a:lstStyle>
          <a:p>
            <a:pPr>
              <a:defRPr/>
            </a:pPr>
            <a:fld id="{DA36519C-6693-47B3-9163-61E76B53F02A}" type="slidenum">
              <a:rPr lang="en-GB"/>
              <a:pPr>
                <a:defRPr/>
              </a:pPr>
              <a:t>‹#›</a:t>
            </a:fld>
            <a:endParaRPr lang="en-GB"/>
          </a:p>
        </p:txBody>
      </p:sp>
    </p:spTree>
    <p:extLst>
      <p:ext uri="{BB962C8B-B14F-4D97-AF65-F5344CB8AC3E}">
        <p14:creationId xmlns:p14="http://schemas.microsoft.com/office/powerpoint/2010/main" xmlns="" val="256924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4B625DA-C330-41E3-975E-175958E1744C}" type="datetime1">
              <a:rPr lang="en-US" smtClean="0"/>
              <a:pPr>
                <a:defRPr/>
              </a:pPr>
              <a:t>7/10/2020</a:t>
            </a:fld>
            <a:endParaRPr lang="en-GB"/>
          </a:p>
        </p:txBody>
      </p:sp>
      <p:sp>
        <p:nvSpPr>
          <p:cNvPr id="3" name="Footer Placeholder 21"/>
          <p:cNvSpPr>
            <a:spLocks noGrp="1"/>
          </p:cNvSpPr>
          <p:nvPr>
            <p:ph type="ftr" sz="quarter" idx="11"/>
          </p:nvPr>
        </p:nvSpPr>
        <p:spPr/>
        <p:txBody>
          <a:bodyPr/>
          <a:lstStyle>
            <a:lvl1pPr>
              <a:defRPr/>
            </a:lvl1pPr>
          </a:lstStyle>
          <a:p>
            <a:pPr>
              <a:defRPr/>
            </a:pPr>
            <a:r>
              <a:rPr lang="en-GB"/>
              <a:t>Er. Anupa Dhungel</a:t>
            </a:r>
          </a:p>
        </p:txBody>
      </p:sp>
      <p:sp>
        <p:nvSpPr>
          <p:cNvPr id="4" name="Slide Number Placeholder 17"/>
          <p:cNvSpPr>
            <a:spLocks noGrp="1"/>
          </p:cNvSpPr>
          <p:nvPr>
            <p:ph type="sldNum" sz="quarter" idx="12"/>
          </p:nvPr>
        </p:nvSpPr>
        <p:spPr/>
        <p:txBody>
          <a:bodyPr/>
          <a:lstStyle>
            <a:lvl1pPr>
              <a:defRPr/>
            </a:lvl1pPr>
          </a:lstStyle>
          <a:p>
            <a:pPr>
              <a:defRPr/>
            </a:pPr>
            <a:fld id="{F4DE0070-AE66-4873-8FFC-F610DBB640B3}" type="slidenum">
              <a:rPr lang="en-GB"/>
              <a:pPr>
                <a:defRPr/>
              </a:pPr>
              <a:t>‹#›</a:t>
            </a:fld>
            <a:endParaRPr lang="en-GB"/>
          </a:p>
        </p:txBody>
      </p:sp>
    </p:spTree>
    <p:extLst>
      <p:ext uri="{BB962C8B-B14F-4D97-AF65-F5344CB8AC3E}">
        <p14:creationId xmlns:p14="http://schemas.microsoft.com/office/powerpoint/2010/main" xmlns="" val="259075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FBDF362-4A59-41A0-8FBC-F00C7756F1D5}" type="datetime1">
              <a:rPr lang="en-US" smtClean="0"/>
              <a:pPr>
                <a:defRPr/>
              </a:pPr>
              <a:t>7/10/2020</a:t>
            </a:fld>
            <a:endParaRPr lang="en-GB"/>
          </a:p>
        </p:txBody>
      </p:sp>
      <p:sp>
        <p:nvSpPr>
          <p:cNvPr id="6" name="Footer Placeholder 21"/>
          <p:cNvSpPr>
            <a:spLocks noGrp="1"/>
          </p:cNvSpPr>
          <p:nvPr>
            <p:ph type="ftr" sz="quarter" idx="11"/>
          </p:nvPr>
        </p:nvSpPr>
        <p:spPr/>
        <p:txBody>
          <a:bodyPr/>
          <a:lstStyle>
            <a:lvl1pPr>
              <a:defRPr/>
            </a:lvl1pPr>
          </a:lstStyle>
          <a:p>
            <a:pPr>
              <a:defRPr/>
            </a:pPr>
            <a:r>
              <a:rPr lang="en-GB"/>
              <a:t>Er. Anupa Dhungel</a:t>
            </a:r>
          </a:p>
        </p:txBody>
      </p:sp>
      <p:sp>
        <p:nvSpPr>
          <p:cNvPr id="7" name="Slide Number Placeholder 17"/>
          <p:cNvSpPr>
            <a:spLocks noGrp="1"/>
          </p:cNvSpPr>
          <p:nvPr>
            <p:ph type="sldNum" sz="quarter" idx="12"/>
          </p:nvPr>
        </p:nvSpPr>
        <p:spPr/>
        <p:txBody>
          <a:bodyPr/>
          <a:lstStyle>
            <a:lvl1pPr>
              <a:defRPr/>
            </a:lvl1pPr>
          </a:lstStyle>
          <a:p>
            <a:pPr>
              <a:defRPr/>
            </a:pPr>
            <a:fld id="{9C63C6B5-3FB8-457A-A340-31B8CF2278A2}" type="slidenum">
              <a:rPr lang="en-GB"/>
              <a:pPr>
                <a:defRPr/>
              </a:pPr>
              <a:t>‹#›</a:t>
            </a:fld>
            <a:endParaRPr lang="en-GB"/>
          </a:p>
        </p:txBody>
      </p:sp>
    </p:spTree>
    <p:extLst>
      <p:ext uri="{BB962C8B-B14F-4D97-AF65-F5344CB8AC3E}">
        <p14:creationId xmlns:p14="http://schemas.microsoft.com/office/powerpoint/2010/main" xmlns="" val="20278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35C5EE2-EE6B-4830-94D7-D762D7371144}" type="datetime1">
              <a:rPr lang="en-US" smtClean="0"/>
              <a:pPr>
                <a:defRPr/>
              </a:pPr>
              <a:t>7/10/2020</a:t>
            </a:fld>
            <a:endParaRPr lang="en-GB"/>
          </a:p>
        </p:txBody>
      </p:sp>
      <p:sp>
        <p:nvSpPr>
          <p:cNvPr id="10" name="Footer Placeholder 5"/>
          <p:cNvSpPr>
            <a:spLocks noGrp="1"/>
          </p:cNvSpPr>
          <p:nvPr>
            <p:ph type="ftr" sz="quarter" idx="11"/>
          </p:nvPr>
        </p:nvSpPr>
        <p:spPr/>
        <p:txBody>
          <a:bodyPr/>
          <a:lstStyle>
            <a:lvl1pPr>
              <a:defRPr/>
            </a:lvl1pPr>
          </a:lstStyle>
          <a:p>
            <a:pPr>
              <a:defRPr/>
            </a:pPr>
            <a:r>
              <a:rPr lang="en-GB"/>
              <a:t>Er. Anupa Dhungel</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5507F5E-CF66-46E9-91B8-9F231B24B278}" type="slidenum">
              <a:rPr lang="en-GB"/>
              <a:pPr>
                <a:defRPr/>
              </a:pPr>
              <a:t>‹#›</a:t>
            </a:fld>
            <a:endParaRPr lang="en-GB"/>
          </a:p>
        </p:txBody>
      </p:sp>
    </p:spTree>
    <p:extLst>
      <p:ext uri="{BB962C8B-B14F-4D97-AF65-F5344CB8AC3E}">
        <p14:creationId xmlns:p14="http://schemas.microsoft.com/office/powerpoint/2010/main" xmlns="" val="22179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fld id="{8498B9D8-18ED-4747-8B54-D173B54FB777}" type="datetime1">
              <a:rPr lang="en-US" smtClean="0"/>
              <a:pPr>
                <a:defRPr/>
              </a:pPr>
              <a:t>7/10/2020</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en-GB"/>
              <a:t>Er. Anupa Dhungel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defRPr/>
            </a:pPr>
            <a:fld id="{479ABAF3-6F8E-4076-9130-6C66F07E0600}" type="slidenum">
              <a:rPr lang="en-GB"/>
              <a:pPr>
                <a:defRPr/>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941" r:id="rId1"/>
    <p:sldLayoutId id="2147483933" r:id="rId2"/>
    <p:sldLayoutId id="2147483942" r:id="rId3"/>
    <p:sldLayoutId id="2147483934" r:id="rId4"/>
    <p:sldLayoutId id="2147483935" r:id="rId5"/>
    <p:sldLayoutId id="2147483936" r:id="rId6"/>
    <p:sldLayoutId id="2147483937" r:id="rId7"/>
    <p:sldLayoutId id="2147483938" r:id="rId8"/>
    <p:sldLayoutId id="2147483943" r:id="rId9"/>
    <p:sldLayoutId id="2147483939" r:id="rId10"/>
    <p:sldLayoutId id="2147483940" r:id="rId11"/>
    <p:sldLayoutId id="2147483944" r:id="rId12"/>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143000"/>
            <a:ext cx="8064896" cy="1224136"/>
          </a:xfrm>
          <a:prstGeom prst="rect">
            <a:avLst/>
          </a:prstGeom>
        </p:spPr>
        <p:txBody>
          <a:bodyPr wrap="square" lIns="0" tIns="0" rIns="0" bIns="0" rtlCol="0">
            <a:noAutofit/>
          </a:bodyPr>
          <a:lstStyle/>
          <a:p>
            <a:pPr marL="12700" algn="ctr">
              <a:lnSpc>
                <a:spcPts val="3800"/>
              </a:lnSpc>
              <a:spcBef>
                <a:spcPts val="190"/>
              </a:spcBef>
            </a:pPr>
            <a:r>
              <a:rPr lang="en-US" sz="5400" spc="0" baseline="2980" dirty="0" smtClean="0">
                <a:latin typeface="Book Antiqua"/>
                <a:cs typeface="Book Antiqua"/>
              </a:rPr>
              <a:t>Number </a:t>
            </a:r>
            <a:r>
              <a:rPr lang="en-US" sz="5400" spc="0" baseline="2980" dirty="0" smtClean="0">
                <a:latin typeface="Book Antiqua"/>
                <a:cs typeface="Book Antiqua"/>
              </a:rPr>
              <a:t>Systems</a:t>
            </a:r>
            <a:r>
              <a:rPr lang="en-US" sz="5400" spc="0" dirty="0" smtClean="0">
                <a:latin typeface="Book Antiqua"/>
                <a:cs typeface="Book Antiqua"/>
              </a:rPr>
              <a:t> </a:t>
            </a:r>
            <a:r>
              <a:rPr lang="en-US" sz="5400" baseline="2980" dirty="0" smtClean="0">
                <a:latin typeface="Book Antiqua"/>
                <a:cs typeface="Book Antiqua"/>
              </a:rPr>
              <a:t>and</a:t>
            </a:r>
            <a:r>
              <a:rPr lang="en-US" sz="5400" dirty="0" smtClean="0">
                <a:latin typeface="Book Antiqua"/>
                <a:cs typeface="Book Antiqua"/>
              </a:rPr>
              <a:t> </a:t>
            </a:r>
            <a:r>
              <a:rPr lang="en-US" sz="5400" baseline="2980" dirty="0" smtClean="0">
                <a:latin typeface="Book Antiqua"/>
                <a:cs typeface="Book Antiqua"/>
              </a:rPr>
              <a:t>Digita</a:t>
            </a:r>
            <a:r>
              <a:rPr lang="en-US" sz="5400" baseline="2980" dirty="0" smtClean="0">
                <a:latin typeface="Book Antiqua"/>
                <a:cs typeface="Book Antiqua"/>
              </a:rPr>
              <a:t>l</a:t>
            </a:r>
            <a:r>
              <a:rPr lang="en-US" sz="3600" dirty="0" smtClean="0">
                <a:latin typeface="Book Antiqua"/>
                <a:cs typeface="Book Antiqua"/>
              </a:rPr>
              <a:t> Systems</a:t>
            </a:r>
            <a:endParaRPr sz="3600" dirty="0">
              <a:latin typeface="Book Antiqua"/>
              <a:cs typeface="Book Antiqua"/>
            </a:endParaRPr>
          </a:p>
        </p:txBody>
      </p:sp>
    </p:spTree>
    <p:extLst>
      <p:ext uri="{BB962C8B-B14F-4D97-AF65-F5344CB8AC3E}">
        <p14:creationId xmlns:p14="http://schemas.microsoft.com/office/powerpoint/2010/main" xmlns="" val="184470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31" name="object 31"/>
          <p:cNvSpPr/>
          <p:nvPr/>
        </p:nvSpPr>
        <p:spPr>
          <a:xfrm>
            <a:off x="2771775" y="3068701"/>
            <a:ext cx="4319651" cy="0"/>
          </a:xfrm>
          <a:custGeom>
            <a:avLst/>
            <a:gdLst/>
            <a:ahLst/>
            <a:cxnLst/>
            <a:rect l="l" t="t" r="r" b="b"/>
            <a:pathLst>
              <a:path w="4319651">
                <a:moveTo>
                  <a:pt x="4319651" y="0"/>
                </a:moveTo>
                <a:lnTo>
                  <a:pt x="0" y="0"/>
                </a:lnTo>
              </a:path>
            </a:pathLst>
          </a:custGeom>
          <a:ln w="38100">
            <a:solidFill>
              <a:srgbClr val="FF9900"/>
            </a:solidFill>
          </a:ln>
        </p:spPr>
        <p:txBody>
          <a:bodyPr wrap="square" lIns="0" tIns="0" rIns="0" bIns="0" rtlCol="0">
            <a:noAutofit/>
          </a:bodyPr>
          <a:lstStyle/>
          <a:p>
            <a:endParaRPr/>
          </a:p>
        </p:txBody>
      </p:sp>
      <p:sp>
        <p:nvSpPr>
          <p:cNvPr id="30" name="object 30"/>
          <p:cNvSpPr/>
          <p:nvPr/>
        </p:nvSpPr>
        <p:spPr>
          <a:xfrm>
            <a:off x="2771775" y="5408676"/>
            <a:ext cx="4319651" cy="0"/>
          </a:xfrm>
          <a:custGeom>
            <a:avLst/>
            <a:gdLst/>
            <a:ahLst/>
            <a:cxnLst/>
            <a:rect l="l" t="t" r="r" b="b"/>
            <a:pathLst>
              <a:path w="4319651">
                <a:moveTo>
                  <a:pt x="4319651" y="0"/>
                </a:moveTo>
                <a:lnTo>
                  <a:pt x="0" y="0"/>
                </a:lnTo>
              </a:path>
            </a:pathLst>
          </a:custGeom>
          <a:ln w="38100">
            <a:solidFill>
              <a:srgbClr val="FF9900"/>
            </a:solidFill>
          </a:ln>
        </p:spPr>
        <p:txBody>
          <a:bodyPr wrap="square" lIns="0" tIns="0" rIns="0" bIns="0" rtlCol="0">
            <a:noAutofit/>
          </a:bodyPr>
          <a:lstStyle/>
          <a:p>
            <a:endParaRPr/>
          </a:p>
        </p:txBody>
      </p:sp>
      <p:sp>
        <p:nvSpPr>
          <p:cNvPr id="28" name="object 28"/>
          <p:cNvSpPr txBox="1"/>
          <p:nvPr/>
        </p:nvSpPr>
        <p:spPr>
          <a:xfrm>
            <a:off x="2398522" y="319650"/>
            <a:ext cx="1436829"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Binary</a:t>
            </a:r>
            <a:endParaRPr sz="3600">
              <a:latin typeface="Book Antiqua"/>
              <a:cs typeface="Book Antiqua"/>
            </a:endParaRPr>
          </a:p>
        </p:txBody>
      </p:sp>
      <p:sp>
        <p:nvSpPr>
          <p:cNvPr id="27" name="object 27"/>
          <p:cNvSpPr txBox="1"/>
          <p:nvPr/>
        </p:nvSpPr>
        <p:spPr>
          <a:xfrm>
            <a:off x="3855674" y="319650"/>
            <a:ext cx="2986882"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Multi</a:t>
            </a:r>
            <a:r>
              <a:rPr sz="5400" spc="-9" baseline="2980" dirty="0" smtClean="0">
                <a:latin typeface="Book Antiqua"/>
                <a:cs typeface="Book Antiqua"/>
              </a:rPr>
              <a:t>p</a:t>
            </a:r>
            <a:r>
              <a:rPr sz="5400" spc="0" baseline="2980" dirty="0" smtClean="0">
                <a:latin typeface="Book Antiqua"/>
                <a:cs typeface="Book Antiqua"/>
              </a:rPr>
              <a:t>li</a:t>
            </a:r>
            <a:r>
              <a:rPr sz="5400" spc="-9" baseline="2980" dirty="0" smtClean="0">
                <a:latin typeface="Book Antiqua"/>
                <a:cs typeface="Book Antiqua"/>
              </a:rPr>
              <a:t>c</a:t>
            </a:r>
            <a:r>
              <a:rPr sz="5400" spc="0" baseline="2980" dirty="0" smtClean="0">
                <a:latin typeface="Book Antiqua"/>
                <a:cs typeface="Book Antiqua"/>
              </a:rPr>
              <a:t>ation</a:t>
            </a:r>
            <a:endParaRPr sz="3600">
              <a:latin typeface="Book Antiqua"/>
              <a:cs typeface="Book Antiqua"/>
            </a:endParaRPr>
          </a:p>
        </p:txBody>
      </p:sp>
      <p:sp>
        <p:nvSpPr>
          <p:cNvPr id="26" name="object 26"/>
          <p:cNvSpPr txBox="1"/>
          <p:nvPr/>
        </p:nvSpPr>
        <p:spPr>
          <a:xfrm>
            <a:off x="385978" y="1376398"/>
            <a:ext cx="786790"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Bit</a:t>
            </a:r>
            <a:endParaRPr sz="2400">
              <a:latin typeface="Times New Roman"/>
              <a:cs typeface="Times New Roman"/>
            </a:endParaRPr>
          </a:p>
        </p:txBody>
      </p:sp>
      <p:sp>
        <p:nvSpPr>
          <p:cNvPr id="25" name="object 25"/>
          <p:cNvSpPr txBox="1"/>
          <p:nvPr/>
        </p:nvSpPr>
        <p:spPr>
          <a:xfrm>
            <a:off x="1176934" y="1376398"/>
            <a:ext cx="375919"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by</a:t>
            </a:r>
            <a:endParaRPr sz="2400">
              <a:latin typeface="Times New Roman"/>
              <a:cs typeface="Times New Roman"/>
            </a:endParaRPr>
          </a:p>
        </p:txBody>
      </p:sp>
      <p:sp>
        <p:nvSpPr>
          <p:cNvPr id="24" name="object 24"/>
          <p:cNvSpPr txBox="1"/>
          <p:nvPr/>
        </p:nvSpPr>
        <p:spPr>
          <a:xfrm>
            <a:off x="1557934" y="1376398"/>
            <a:ext cx="392988"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bit</a:t>
            </a:r>
            <a:endParaRPr sz="2400">
              <a:latin typeface="Times New Roman"/>
              <a:cs typeface="Times New Roman"/>
            </a:endParaRPr>
          </a:p>
        </p:txBody>
      </p:sp>
      <p:sp>
        <p:nvSpPr>
          <p:cNvPr id="23" name="object 23"/>
          <p:cNvSpPr txBox="1"/>
          <p:nvPr/>
        </p:nvSpPr>
        <p:spPr>
          <a:xfrm>
            <a:off x="4651375" y="1991258"/>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22" name="object 22"/>
          <p:cNvSpPr txBox="1"/>
          <p:nvPr/>
        </p:nvSpPr>
        <p:spPr>
          <a:xfrm>
            <a:off x="5191125" y="1991258"/>
            <a:ext cx="256407" cy="920614"/>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a:p>
            <a:pPr marL="12700" marR="198">
              <a:lnSpc>
                <a:spcPct val="95825"/>
              </a:lnSpc>
              <a:spcBef>
                <a:spcPts val="883"/>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21" name="object 21"/>
          <p:cNvSpPr txBox="1"/>
          <p:nvPr/>
        </p:nvSpPr>
        <p:spPr>
          <a:xfrm>
            <a:off x="5731002" y="1991258"/>
            <a:ext cx="256407" cy="920614"/>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a:p>
            <a:pPr marL="12700" marR="198">
              <a:lnSpc>
                <a:spcPct val="95825"/>
              </a:lnSpc>
              <a:spcBef>
                <a:spcPts val="883"/>
              </a:spcBef>
            </a:pPr>
            <a:r>
              <a:rPr sz="2800" b="1" spc="0" dirty="0" smtClean="0">
                <a:solidFill>
                  <a:srgbClr val="C0C0C0"/>
                </a:solidFill>
                <a:latin typeface="Times New Roman"/>
                <a:cs typeface="Times New Roman"/>
              </a:rPr>
              <a:t>0</a:t>
            </a:r>
            <a:endParaRPr sz="2800">
              <a:latin typeface="Times New Roman"/>
              <a:cs typeface="Times New Roman"/>
            </a:endParaRPr>
          </a:p>
        </p:txBody>
      </p:sp>
      <p:sp>
        <p:nvSpPr>
          <p:cNvPr id="20" name="object 20"/>
          <p:cNvSpPr txBox="1"/>
          <p:nvPr/>
        </p:nvSpPr>
        <p:spPr>
          <a:xfrm>
            <a:off x="6271006" y="1991258"/>
            <a:ext cx="257423" cy="920614"/>
          </a:xfrm>
          <a:prstGeom prst="rect">
            <a:avLst/>
          </a:prstGeom>
        </p:spPr>
        <p:txBody>
          <a:bodyPr wrap="square" lIns="0" tIns="0" rIns="0" bIns="0" rtlCol="0">
            <a:noAutofit/>
          </a:bodyPr>
          <a:lstStyle/>
          <a:p>
            <a:pPr marL="13716">
              <a:lnSpc>
                <a:spcPts val="2955"/>
              </a:lnSpc>
              <a:spcBef>
                <a:spcPts val="147"/>
              </a:spcBef>
            </a:pPr>
            <a:r>
              <a:rPr sz="2800" b="1" spc="0" dirty="0" smtClean="0">
                <a:latin typeface="Times New Roman"/>
                <a:cs typeface="Times New Roman"/>
              </a:rPr>
              <a:t>1</a:t>
            </a:r>
            <a:endParaRPr sz="2800">
              <a:latin typeface="Times New Roman"/>
              <a:cs typeface="Times New Roman"/>
            </a:endParaRPr>
          </a:p>
          <a:p>
            <a:pPr marL="12700" marR="1214">
              <a:lnSpc>
                <a:spcPct val="95825"/>
              </a:lnSpc>
              <a:spcBef>
                <a:spcPts val="883"/>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9" name="object 19"/>
          <p:cNvSpPr txBox="1"/>
          <p:nvPr/>
        </p:nvSpPr>
        <p:spPr>
          <a:xfrm>
            <a:off x="6811772" y="1991258"/>
            <a:ext cx="256407" cy="920614"/>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a:p>
            <a:pPr marL="12700" marR="198">
              <a:lnSpc>
                <a:spcPct val="95825"/>
              </a:lnSpc>
              <a:spcBef>
                <a:spcPts val="883"/>
              </a:spcBef>
            </a:pPr>
            <a:r>
              <a:rPr sz="2800" b="1" spc="0" dirty="0" smtClean="0">
                <a:solidFill>
                  <a:srgbClr val="C0C0C0"/>
                </a:solidFill>
                <a:latin typeface="Times New Roman"/>
                <a:cs typeface="Times New Roman"/>
              </a:rPr>
              <a:t>0</a:t>
            </a:r>
            <a:endParaRPr sz="2800">
              <a:latin typeface="Times New Roman"/>
              <a:cs typeface="Times New Roman"/>
            </a:endParaRPr>
          </a:p>
        </p:txBody>
      </p:sp>
      <p:sp>
        <p:nvSpPr>
          <p:cNvPr id="18" name="object 18"/>
          <p:cNvSpPr txBox="1"/>
          <p:nvPr/>
        </p:nvSpPr>
        <p:spPr>
          <a:xfrm>
            <a:off x="2840228" y="2532425"/>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x</a:t>
            </a:r>
            <a:endParaRPr sz="2800">
              <a:latin typeface="Arial"/>
              <a:cs typeface="Arial"/>
            </a:endParaRPr>
          </a:p>
        </p:txBody>
      </p:sp>
      <p:sp>
        <p:nvSpPr>
          <p:cNvPr id="17" name="object 17"/>
          <p:cNvSpPr txBox="1"/>
          <p:nvPr/>
        </p:nvSpPr>
        <p:spPr>
          <a:xfrm>
            <a:off x="4651375" y="3226587"/>
            <a:ext cx="256407" cy="2025827"/>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a:p>
            <a:pPr marL="12700" marR="198">
              <a:lnSpc>
                <a:spcPct val="95825"/>
              </a:lnSpc>
              <a:spcBef>
                <a:spcPts val="895"/>
              </a:spcBef>
            </a:pPr>
            <a:r>
              <a:rPr sz="2800" b="1" spc="0" dirty="0" smtClean="0">
                <a:latin typeface="Times New Roman"/>
                <a:cs typeface="Times New Roman"/>
              </a:rPr>
              <a:t>0</a:t>
            </a:r>
            <a:endParaRPr sz="2800">
              <a:latin typeface="Times New Roman"/>
              <a:cs typeface="Times New Roman"/>
            </a:endParaRPr>
          </a:p>
          <a:p>
            <a:pPr marL="12700" marR="198">
              <a:lnSpc>
                <a:spcPct val="95825"/>
              </a:lnSpc>
              <a:spcBef>
                <a:spcPts val="1030"/>
              </a:spcBef>
            </a:pPr>
            <a:r>
              <a:rPr sz="2800" b="1" spc="0" dirty="0" smtClean="0">
                <a:latin typeface="Times New Roman"/>
                <a:cs typeface="Times New Roman"/>
              </a:rPr>
              <a:t>0</a:t>
            </a:r>
            <a:endParaRPr sz="2800">
              <a:latin typeface="Times New Roman"/>
              <a:cs typeface="Times New Roman"/>
            </a:endParaRPr>
          </a:p>
          <a:p>
            <a:pPr marL="12700">
              <a:lnSpc>
                <a:spcPct val="95825"/>
              </a:lnSpc>
              <a:spcBef>
                <a:spcPts val="1220"/>
              </a:spcBef>
            </a:pPr>
            <a:r>
              <a:rPr sz="2800" b="1" spc="0" dirty="0" smtClean="0">
                <a:latin typeface="Times New Roman"/>
                <a:cs typeface="Times New Roman"/>
              </a:rPr>
              <a:t>1</a:t>
            </a:r>
            <a:endParaRPr sz="2800">
              <a:latin typeface="Times New Roman"/>
              <a:cs typeface="Times New Roman"/>
            </a:endParaRPr>
          </a:p>
        </p:txBody>
      </p:sp>
      <p:sp>
        <p:nvSpPr>
          <p:cNvPr id="16" name="object 16"/>
          <p:cNvSpPr txBox="1"/>
          <p:nvPr/>
        </p:nvSpPr>
        <p:spPr>
          <a:xfrm>
            <a:off x="5191125" y="3226587"/>
            <a:ext cx="256407" cy="2025827"/>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a:p>
            <a:pPr marL="12700" marR="198">
              <a:lnSpc>
                <a:spcPct val="95825"/>
              </a:lnSpc>
              <a:spcBef>
                <a:spcPts val="895"/>
              </a:spcBef>
            </a:pPr>
            <a:r>
              <a:rPr sz="2800" b="1" spc="0" dirty="0" smtClean="0">
                <a:latin typeface="Times New Roman"/>
                <a:cs typeface="Times New Roman"/>
              </a:rPr>
              <a:t>1</a:t>
            </a:r>
            <a:endParaRPr sz="2800">
              <a:latin typeface="Times New Roman"/>
              <a:cs typeface="Times New Roman"/>
            </a:endParaRPr>
          </a:p>
          <a:p>
            <a:pPr marL="12700" marR="198">
              <a:lnSpc>
                <a:spcPct val="95825"/>
              </a:lnSpc>
              <a:spcBef>
                <a:spcPts val="1217"/>
              </a:spcBef>
            </a:pPr>
            <a:r>
              <a:rPr sz="2800" b="1" spc="0" dirty="0" smtClean="0">
                <a:latin typeface="Times New Roman"/>
                <a:cs typeface="Times New Roman"/>
              </a:rPr>
              <a:t>0</a:t>
            </a:r>
            <a:endParaRPr sz="2800">
              <a:latin typeface="Times New Roman"/>
              <a:cs typeface="Times New Roman"/>
            </a:endParaRPr>
          </a:p>
          <a:p>
            <a:pPr marL="12700">
              <a:lnSpc>
                <a:spcPct val="95825"/>
              </a:lnSpc>
              <a:spcBef>
                <a:spcPts val="1033"/>
              </a:spcBef>
            </a:pPr>
            <a:r>
              <a:rPr sz="2800" b="1" spc="0" dirty="0" smtClean="0">
                <a:latin typeface="Times New Roman"/>
                <a:cs typeface="Times New Roman"/>
              </a:rPr>
              <a:t>1</a:t>
            </a:r>
            <a:endParaRPr sz="2800">
              <a:latin typeface="Times New Roman"/>
              <a:cs typeface="Times New Roman"/>
            </a:endParaRPr>
          </a:p>
        </p:txBody>
      </p:sp>
      <p:sp>
        <p:nvSpPr>
          <p:cNvPr id="15" name="object 15"/>
          <p:cNvSpPr txBox="1"/>
          <p:nvPr/>
        </p:nvSpPr>
        <p:spPr>
          <a:xfrm>
            <a:off x="5731002" y="3226587"/>
            <a:ext cx="257352" cy="1485637"/>
          </a:xfrm>
          <a:prstGeom prst="rect">
            <a:avLst/>
          </a:prstGeom>
        </p:spPr>
        <p:txBody>
          <a:bodyPr wrap="square" lIns="0" tIns="0" rIns="0" bIns="0" rtlCol="0">
            <a:noAutofit/>
          </a:bodyPr>
          <a:lstStyle/>
          <a:p>
            <a:pPr marL="12700" marR="944">
              <a:lnSpc>
                <a:spcPts val="2955"/>
              </a:lnSpc>
              <a:spcBef>
                <a:spcPts val="147"/>
              </a:spcBef>
            </a:pPr>
            <a:r>
              <a:rPr sz="2800" b="1" spc="0" dirty="0" smtClean="0">
                <a:latin typeface="Times New Roman"/>
                <a:cs typeface="Times New Roman"/>
              </a:rPr>
              <a:t>0</a:t>
            </a:r>
            <a:endParaRPr sz="2800">
              <a:latin typeface="Times New Roman"/>
              <a:cs typeface="Times New Roman"/>
            </a:endParaRPr>
          </a:p>
          <a:p>
            <a:pPr marL="13843">
              <a:lnSpc>
                <a:spcPct val="95825"/>
              </a:lnSpc>
              <a:spcBef>
                <a:spcPts val="895"/>
              </a:spcBef>
            </a:pPr>
            <a:r>
              <a:rPr sz="2800" b="1" spc="0" dirty="0" smtClean="0">
                <a:latin typeface="Times New Roman"/>
                <a:cs typeface="Times New Roman"/>
              </a:rPr>
              <a:t>1</a:t>
            </a:r>
            <a:endParaRPr sz="2800">
              <a:latin typeface="Times New Roman"/>
              <a:cs typeface="Times New Roman"/>
            </a:endParaRPr>
          </a:p>
          <a:p>
            <a:pPr marL="12700" marR="1143">
              <a:lnSpc>
                <a:spcPct val="95825"/>
              </a:lnSpc>
              <a:spcBef>
                <a:spcPts val="1217"/>
              </a:spcBef>
            </a:pPr>
            <a:r>
              <a:rPr sz="2800" b="1" spc="0" dirty="0" smtClean="0">
                <a:latin typeface="Times New Roman"/>
                <a:cs typeface="Times New Roman"/>
              </a:rPr>
              <a:t>0</a:t>
            </a:r>
            <a:endParaRPr sz="2800">
              <a:latin typeface="Times New Roman"/>
              <a:cs typeface="Times New Roman"/>
            </a:endParaRPr>
          </a:p>
        </p:txBody>
      </p:sp>
      <p:sp>
        <p:nvSpPr>
          <p:cNvPr id="14" name="object 14"/>
          <p:cNvSpPr txBox="1"/>
          <p:nvPr/>
        </p:nvSpPr>
        <p:spPr>
          <a:xfrm>
            <a:off x="6272022" y="3226587"/>
            <a:ext cx="256407" cy="922138"/>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a:p>
            <a:pPr marL="12700" marR="198">
              <a:lnSpc>
                <a:spcPct val="95825"/>
              </a:lnSpc>
              <a:spcBef>
                <a:spcPts val="895"/>
              </a:spcBef>
            </a:pPr>
            <a:r>
              <a:rPr sz="2800" b="1" spc="0" dirty="0" smtClean="0">
                <a:latin typeface="Times New Roman"/>
                <a:cs typeface="Times New Roman"/>
              </a:rPr>
              <a:t>1</a:t>
            </a:r>
            <a:endParaRPr sz="2800">
              <a:latin typeface="Times New Roman"/>
              <a:cs typeface="Times New Roman"/>
            </a:endParaRPr>
          </a:p>
        </p:txBody>
      </p:sp>
      <p:sp>
        <p:nvSpPr>
          <p:cNvPr id="13" name="object 13"/>
          <p:cNvSpPr txBox="1"/>
          <p:nvPr/>
        </p:nvSpPr>
        <p:spPr>
          <a:xfrm>
            <a:off x="6811772" y="3226587"/>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12" name="object 12"/>
          <p:cNvSpPr txBox="1"/>
          <p:nvPr/>
        </p:nvSpPr>
        <p:spPr>
          <a:xfrm>
            <a:off x="4109466" y="3768233"/>
            <a:ext cx="258241" cy="1484181"/>
          </a:xfrm>
          <a:prstGeom prst="rect">
            <a:avLst/>
          </a:prstGeom>
        </p:spPr>
        <p:txBody>
          <a:bodyPr wrap="square" lIns="0" tIns="0" rIns="0" bIns="0" rtlCol="0">
            <a:noAutofit/>
          </a:bodyPr>
          <a:lstStyle/>
          <a:p>
            <a:pPr marL="14732">
              <a:lnSpc>
                <a:spcPts val="2955"/>
              </a:lnSpc>
              <a:spcBef>
                <a:spcPts val="147"/>
              </a:spcBef>
            </a:pPr>
            <a:r>
              <a:rPr sz="2800" b="1" spc="0" dirty="0" smtClean="0">
                <a:latin typeface="Times New Roman"/>
                <a:cs typeface="Times New Roman"/>
              </a:rPr>
              <a:t>1</a:t>
            </a:r>
            <a:endParaRPr sz="2800">
              <a:latin typeface="Times New Roman"/>
              <a:cs typeface="Times New Roman"/>
            </a:endParaRPr>
          </a:p>
          <a:p>
            <a:pPr marL="14732">
              <a:lnSpc>
                <a:spcPct val="95825"/>
              </a:lnSpc>
              <a:spcBef>
                <a:spcPts val="1069"/>
              </a:spcBef>
            </a:pPr>
            <a:r>
              <a:rPr sz="2800" b="1" spc="0" dirty="0" smtClean="0">
                <a:latin typeface="Times New Roman"/>
                <a:cs typeface="Times New Roman"/>
              </a:rPr>
              <a:t>0</a:t>
            </a:r>
            <a:endParaRPr sz="2800">
              <a:latin typeface="Times New Roman"/>
              <a:cs typeface="Times New Roman"/>
            </a:endParaRPr>
          </a:p>
          <a:p>
            <a:pPr marL="12700" marR="1833">
              <a:lnSpc>
                <a:spcPct val="95825"/>
              </a:lnSpc>
              <a:spcBef>
                <a:spcPts val="1033"/>
              </a:spcBef>
            </a:pPr>
            <a:r>
              <a:rPr sz="2800" b="1" spc="0" dirty="0" smtClean="0">
                <a:latin typeface="Times New Roman"/>
                <a:cs typeface="Times New Roman"/>
              </a:rPr>
              <a:t>1</a:t>
            </a:r>
            <a:endParaRPr sz="2800">
              <a:latin typeface="Times New Roman"/>
              <a:cs typeface="Times New Roman"/>
            </a:endParaRPr>
          </a:p>
        </p:txBody>
      </p:sp>
      <p:sp>
        <p:nvSpPr>
          <p:cNvPr id="11" name="object 11"/>
          <p:cNvSpPr txBox="1"/>
          <p:nvPr/>
        </p:nvSpPr>
        <p:spPr>
          <a:xfrm>
            <a:off x="3569589" y="4331732"/>
            <a:ext cx="258368" cy="920682"/>
          </a:xfrm>
          <a:prstGeom prst="rect">
            <a:avLst/>
          </a:prstGeom>
        </p:spPr>
        <p:txBody>
          <a:bodyPr wrap="square" lIns="0" tIns="0" rIns="0" bIns="0" rtlCol="0">
            <a:noAutofit/>
          </a:bodyPr>
          <a:lstStyle/>
          <a:p>
            <a:pPr marL="14859">
              <a:lnSpc>
                <a:spcPts val="2955"/>
              </a:lnSpc>
              <a:spcBef>
                <a:spcPts val="147"/>
              </a:spcBef>
            </a:pPr>
            <a:r>
              <a:rPr sz="2800" b="1" spc="0" dirty="0" smtClean="0">
                <a:latin typeface="Times New Roman"/>
                <a:cs typeface="Times New Roman"/>
              </a:rPr>
              <a:t>0</a:t>
            </a:r>
            <a:endParaRPr sz="2800">
              <a:latin typeface="Times New Roman"/>
              <a:cs typeface="Times New Roman"/>
            </a:endParaRPr>
          </a:p>
          <a:p>
            <a:pPr marL="12700" marR="1960">
              <a:lnSpc>
                <a:spcPct val="95825"/>
              </a:lnSpc>
              <a:spcBef>
                <a:spcPts val="885"/>
              </a:spcBef>
            </a:pPr>
            <a:r>
              <a:rPr sz="2800" b="1" spc="0" dirty="0" smtClean="0">
                <a:latin typeface="Times New Roman"/>
                <a:cs typeface="Times New Roman"/>
              </a:rPr>
              <a:t>0</a:t>
            </a:r>
            <a:endParaRPr sz="2800">
              <a:latin typeface="Times New Roman"/>
              <a:cs typeface="Times New Roman"/>
            </a:endParaRPr>
          </a:p>
        </p:txBody>
      </p:sp>
      <p:sp>
        <p:nvSpPr>
          <p:cNvPr id="10" name="object 10"/>
          <p:cNvSpPr txBox="1"/>
          <p:nvPr/>
        </p:nvSpPr>
        <p:spPr>
          <a:xfrm>
            <a:off x="3029839" y="4871618"/>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9" name="object 9"/>
          <p:cNvSpPr txBox="1"/>
          <p:nvPr/>
        </p:nvSpPr>
        <p:spPr>
          <a:xfrm>
            <a:off x="3029839"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8" name="object 8"/>
          <p:cNvSpPr txBox="1"/>
          <p:nvPr/>
        </p:nvSpPr>
        <p:spPr>
          <a:xfrm>
            <a:off x="3571748"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7" name="object 7"/>
          <p:cNvSpPr txBox="1"/>
          <p:nvPr/>
        </p:nvSpPr>
        <p:spPr>
          <a:xfrm>
            <a:off x="4111498"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6" name="object 6"/>
          <p:cNvSpPr txBox="1"/>
          <p:nvPr/>
        </p:nvSpPr>
        <p:spPr>
          <a:xfrm>
            <a:off x="4651375"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5" name="object 5"/>
          <p:cNvSpPr txBox="1"/>
          <p:nvPr/>
        </p:nvSpPr>
        <p:spPr>
          <a:xfrm>
            <a:off x="5191125"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4" name="object 4"/>
          <p:cNvSpPr txBox="1"/>
          <p:nvPr/>
        </p:nvSpPr>
        <p:spPr>
          <a:xfrm>
            <a:off x="5731002"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3" name="object 3"/>
          <p:cNvSpPr txBox="1"/>
          <p:nvPr/>
        </p:nvSpPr>
        <p:spPr>
          <a:xfrm>
            <a:off x="6272022"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2" name="object 2"/>
          <p:cNvSpPr txBox="1"/>
          <p:nvPr/>
        </p:nvSpPr>
        <p:spPr>
          <a:xfrm>
            <a:off x="6811772" y="5592495"/>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Tree>
    <p:extLst>
      <p:ext uri="{BB962C8B-B14F-4D97-AF65-F5344CB8AC3E}">
        <p14:creationId xmlns:p14="http://schemas.microsoft.com/office/powerpoint/2010/main" xmlns="" val="32769910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rrowheads="1"/>
          </p:cNvSpPr>
          <p:nvPr>
            <p:ph type="title"/>
          </p:nvPr>
        </p:nvSpPr>
        <p:spPr/>
        <p:txBody>
          <a:bodyPr/>
          <a:lstStyle/>
          <a:p>
            <a:pPr eaLnBrk="1" hangingPunct="1"/>
            <a:r>
              <a:rPr lang="en-US" altLang="zh-CN" smtClean="0"/>
              <a:t>Simplification</a:t>
            </a:r>
          </a:p>
        </p:txBody>
      </p:sp>
      <p:sp>
        <p:nvSpPr>
          <p:cNvPr id="67587" name="Rectangle 1027"/>
          <p:cNvSpPr>
            <a:spLocks noGrp="1" noChangeArrowheads="1"/>
          </p:cNvSpPr>
          <p:nvPr>
            <p:ph idx="1"/>
          </p:nvPr>
        </p:nvSpPr>
        <p:spPr/>
        <p:txBody>
          <a:bodyPr/>
          <a:lstStyle/>
          <a:p>
            <a:pPr eaLnBrk="1" hangingPunct="1"/>
            <a:r>
              <a:rPr lang="en-US" altLang="zh-CN" dirty="0" smtClean="0"/>
              <a:t>Enter </a:t>
            </a:r>
            <a:r>
              <a:rPr lang="en-US" altLang="zh-CN" dirty="0" err="1" smtClean="0"/>
              <a:t>minterms</a:t>
            </a:r>
            <a:r>
              <a:rPr lang="en-US" altLang="zh-CN" dirty="0" smtClean="0"/>
              <a:t> of the Boolean function into the map, then group terms</a:t>
            </a:r>
          </a:p>
          <a:p>
            <a:pPr eaLnBrk="1" hangingPunct="1"/>
            <a:r>
              <a:rPr lang="en-US" altLang="zh-CN" dirty="0" smtClean="0"/>
              <a:t>Example: f(</a:t>
            </a:r>
            <a:r>
              <a:rPr lang="en-US" altLang="zh-CN" dirty="0" err="1" smtClean="0"/>
              <a:t>a,b,c</a:t>
            </a:r>
            <a:r>
              <a:rPr lang="en-US" altLang="zh-CN" dirty="0" smtClean="0"/>
              <a:t>) = </a:t>
            </a:r>
            <a:r>
              <a:rPr lang="en-US" altLang="zh-CN" dirty="0" err="1" smtClean="0"/>
              <a:t>a’c</a:t>
            </a:r>
            <a:r>
              <a:rPr lang="en-US" altLang="zh-CN" dirty="0" smtClean="0"/>
              <a:t> + </a:t>
            </a:r>
            <a:r>
              <a:rPr lang="en-US" altLang="zh-CN" dirty="0" err="1" smtClean="0"/>
              <a:t>abc</a:t>
            </a:r>
            <a:r>
              <a:rPr lang="en-US" altLang="zh-CN" dirty="0" smtClean="0"/>
              <a:t> + </a:t>
            </a:r>
            <a:r>
              <a:rPr lang="en-US" altLang="zh-CN" dirty="0" err="1" smtClean="0"/>
              <a:t>bc</a:t>
            </a:r>
            <a:r>
              <a:rPr lang="en-US" altLang="zh-CN" dirty="0" smtClean="0"/>
              <a:t>’</a:t>
            </a:r>
          </a:p>
          <a:p>
            <a:pPr eaLnBrk="1" hangingPunct="1"/>
            <a:r>
              <a:rPr lang="en-US" altLang="zh-CN" dirty="0" smtClean="0"/>
              <a:t>Result: f(</a:t>
            </a:r>
            <a:r>
              <a:rPr lang="en-US" altLang="zh-CN" dirty="0" err="1" smtClean="0"/>
              <a:t>a,b,c</a:t>
            </a:r>
            <a:r>
              <a:rPr lang="en-US" altLang="zh-CN" dirty="0" smtClean="0"/>
              <a:t>) = </a:t>
            </a:r>
            <a:r>
              <a:rPr lang="en-US" altLang="zh-CN" dirty="0" err="1" smtClean="0"/>
              <a:t>a’c</a:t>
            </a:r>
            <a:r>
              <a:rPr lang="en-US" altLang="zh-CN" dirty="0" smtClean="0"/>
              <a:t>+ b</a:t>
            </a:r>
          </a:p>
        </p:txBody>
      </p:sp>
      <p:graphicFrame>
        <p:nvGraphicFramePr>
          <p:cNvPr id="225284" name="Group 1028"/>
          <p:cNvGraphicFramePr>
            <a:graphicFrameLocks noGrp="1"/>
          </p:cNvGraphicFramePr>
          <p:nvPr/>
        </p:nvGraphicFramePr>
        <p:xfrm>
          <a:off x="6248400" y="4114800"/>
          <a:ext cx="2498725" cy="1066800"/>
        </p:xfrm>
        <a:graphic>
          <a:graphicData uri="http://schemas.openxmlformats.org/drawingml/2006/table">
            <a:tbl>
              <a:tblPr/>
              <a:tblGrid>
                <a:gridCol w="646113"/>
                <a:gridCol w="646112"/>
                <a:gridCol w="603250"/>
                <a:gridCol w="6032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7608" name="Text Box 1046"/>
          <p:cNvSpPr txBox="1">
            <a:spLocks noChangeArrowheads="1"/>
          </p:cNvSpPr>
          <p:nvPr/>
        </p:nvSpPr>
        <p:spPr bwMode="auto">
          <a:xfrm>
            <a:off x="5776913" y="3738563"/>
            <a:ext cx="33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a:t>a</a:t>
            </a:r>
          </a:p>
        </p:txBody>
      </p:sp>
      <p:sp>
        <p:nvSpPr>
          <p:cNvPr id="67609" name="Text Box 1047"/>
          <p:cNvSpPr txBox="1">
            <a:spLocks noChangeArrowheads="1"/>
          </p:cNvSpPr>
          <p:nvPr/>
        </p:nvSpPr>
        <p:spPr bwMode="auto">
          <a:xfrm>
            <a:off x="5943600" y="3586163"/>
            <a:ext cx="522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a:t>bc</a:t>
            </a:r>
          </a:p>
        </p:txBody>
      </p:sp>
      <p:sp>
        <p:nvSpPr>
          <p:cNvPr id="67610" name="Line 1048"/>
          <p:cNvSpPr>
            <a:spLocks noChangeShapeType="1"/>
          </p:cNvSpPr>
          <p:nvPr/>
        </p:nvSpPr>
        <p:spPr bwMode="auto">
          <a:xfrm flipH="1" flipV="1">
            <a:off x="5867400" y="3733800"/>
            <a:ext cx="381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7611" name="Rectangle 1049"/>
          <p:cNvSpPr>
            <a:spLocks noChangeArrowheads="1"/>
          </p:cNvSpPr>
          <p:nvPr/>
        </p:nvSpPr>
        <p:spPr bwMode="auto">
          <a:xfrm>
            <a:off x="6934200" y="4191000"/>
            <a:ext cx="9906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7612" name="Rectangle 1050"/>
          <p:cNvSpPr>
            <a:spLocks noChangeArrowheads="1"/>
          </p:cNvSpPr>
          <p:nvPr/>
        </p:nvSpPr>
        <p:spPr bwMode="auto">
          <a:xfrm>
            <a:off x="7620000" y="4724400"/>
            <a:ext cx="3048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7613" name="Rectangle 1051"/>
          <p:cNvSpPr>
            <a:spLocks noChangeArrowheads="1"/>
          </p:cNvSpPr>
          <p:nvPr/>
        </p:nvSpPr>
        <p:spPr bwMode="auto">
          <a:xfrm>
            <a:off x="8153400" y="4191000"/>
            <a:ext cx="381000" cy="9144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7614" name="Line 1052"/>
          <p:cNvSpPr>
            <a:spLocks noChangeShapeType="1"/>
          </p:cNvSpPr>
          <p:nvPr/>
        </p:nvSpPr>
        <p:spPr bwMode="auto">
          <a:xfrm>
            <a:off x="6781800" y="3124200"/>
            <a:ext cx="1447800" cy="1143000"/>
          </a:xfrm>
          <a:prstGeom prst="line">
            <a:avLst/>
          </a:prstGeom>
          <a:noFill/>
          <a:ln w="28575" cap="sq">
            <a:solidFill>
              <a:schemeClr val="tx1"/>
            </a:solidFill>
            <a:round/>
            <a:headEnd type="none" w="sm" len="sm"/>
            <a:tailEnd type="triangle" w="lg" len="med"/>
          </a:ln>
          <a:extLst>
            <a:ext uri="{909E8E84-426E-40DD-AFC4-6F175D3DCCD1}">
              <a14:hiddenFill xmlns:a14="http://schemas.microsoft.com/office/drawing/2010/main" xmlns="">
                <a:noFill/>
              </a14:hiddenFill>
            </a:ext>
          </a:extLst>
        </p:spPr>
        <p:txBody>
          <a:bodyPr wrap="none"/>
          <a:lstStyle/>
          <a:p>
            <a:endParaRPr lang="en-US"/>
          </a:p>
        </p:txBody>
      </p:sp>
      <p:sp>
        <p:nvSpPr>
          <p:cNvPr id="67615" name="Line 1053"/>
          <p:cNvSpPr>
            <a:spLocks noChangeShapeType="1"/>
          </p:cNvSpPr>
          <p:nvPr/>
        </p:nvSpPr>
        <p:spPr bwMode="auto">
          <a:xfrm>
            <a:off x="5867400" y="3124200"/>
            <a:ext cx="1752600" cy="1600200"/>
          </a:xfrm>
          <a:prstGeom prst="line">
            <a:avLst/>
          </a:prstGeom>
          <a:noFill/>
          <a:ln w="28575" cap="sq">
            <a:solidFill>
              <a:schemeClr val="tx1"/>
            </a:solidFill>
            <a:round/>
            <a:headEnd type="none" w="sm" len="sm"/>
            <a:tailEnd type="triangle" w="lg" len="med"/>
          </a:ln>
          <a:extLst>
            <a:ext uri="{909E8E84-426E-40DD-AFC4-6F175D3DCCD1}">
              <a14:hiddenFill xmlns:a14="http://schemas.microsoft.com/office/drawing/2010/main" xmlns="">
                <a:noFill/>
              </a14:hiddenFill>
            </a:ext>
          </a:extLst>
        </p:spPr>
        <p:txBody>
          <a:bodyPr wrap="none"/>
          <a:lstStyle/>
          <a:p>
            <a:endParaRPr lang="en-US"/>
          </a:p>
        </p:txBody>
      </p:sp>
      <p:sp>
        <p:nvSpPr>
          <p:cNvPr id="67616" name="Freeform 1054"/>
          <p:cNvSpPr>
            <a:spLocks/>
          </p:cNvSpPr>
          <p:nvPr/>
        </p:nvSpPr>
        <p:spPr bwMode="auto">
          <a:xfrm>
            <a:off x="4876800" y="3124200"/>
            <a:ext cx="2133600" cy="1219200"/>
          </a:xfrm>
          <a:custGeom>
            <a:avLst/>
            <a:gdLst>
              <a:gd name="T0" fmla="*/ 0 w 1344"/>
              <a:gd name="T1" fmla="*/ 0 h 768"/>
              <a:gd name="T2" fmla="*/ 2147483647 w 1344"/>
              <a:gd name="T3" fmla="*/ 2147483647 h 768"/>
              <a:gd name="T4" fmla="*/ 2147483647 w 1344"/>
              <a:gd name="T5" fmla="*/ 2147483647 h 768"/>
              <a:gd name="T6" fmla="*/ 0 60000 65536"/>
              <a:gd name="T7" fmla="*/ 0 60000 65536"/>
              <a:gd name="T8" fmla="*/ 0 60000 65536"/>
              <a:gd name="T9" fmla="*/ 0 w 1344"/>
              <a:gd name="T10" fmla="*/ 0 h 768"/>
              <a:gd name="T11" fmla="*/ 1344 w 1344"/>
              <a:gd name="T12" fmla="*/ 768 h 768"/>
            </a:gdLst>
            <a:ahLst/>
            <a:cxnLst>
              <a:cxn ang="T6">
                <a:pos x="T0" y="T1"/>
              </a:cxn>
              <a:cxn ang="T7">
                <a:pos x="T2" y="T3"/>
              </a:cxn>
              <a:cxn ang="T8">
                <a:pos x="T4" y="T5"/>
              </a:cxn>
            </a:cxnLst>
            <a:rect l="T9" t="T10" r="T11" b="T12"/>
            <a:pathLst>
              <a:path w="1344" h="768">
                <a:moveTo>
                  <a:pt x="0" y="0"/>
                </a:moveTo>
                <a:lnTo>
                  <a:pt x="797" y="274"/>
                </a:lnTo>
                <a:lnTo>
                  <a:pt x="1344" y="768"/>
                </a:lnTo>
              </a:path>
            </a:pathLst>
          </a:custGeom>
          <a:noFill/>
          <a:ln w="28575" cap="sq">
            <a:solidFill>
              <a:schemeClr val="tx1"/>
            </a:solidFill>
            <a:round/>
            <a:headEnd type="none" w="sm" len="sm"/>
            <a:tailEnd type="triangle" w="lg" len="med"/>
          </a:ln>
          <a:extLst>
            <a:ext uri="{909E8E84-426E-40DD-AFC4-6F175D3DCCD1}">
              <a14:hiddenFill xmlns:a14="http://schemas.microsoft.com/office/drawing/2010/main" xmlns="">
                <a:solidFill>
                  <a:srgbClr val="FFFFFF"/>
                </a:solidFill>
              </a14:hiddenFill>
            </a:ext>
          </a:extLst>
        </p:spPr>
        <p:txBody>
          <a:bodyPr wrap="none"/>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graphicFrame>
        <p:nvGraphicFramePr>
          <p:cNvPr id="225311" name="Group 1055"/>
          <p:cNvGraphicFramePr>
            <a:graphicFrameLocks noGrp="1"/>
          </p:cNvGraphicFramePr>
          <p:nvPr/>
        </p:nvGraphicFramePr>
        <p:xfrm>
          <a:off x="2057400" y="4876800"/>
          <a:ext cx="2498725" cy="1066800"/>
        </p:xfrm>
        <a:graphic>
          <a:graphicData uri="http://schemas.openxmlformats.org/drawingml/2006/table">
            <a:tbl>
              <a:tblPr/>
              <a:tblGrid>
                <a:gridCol w="646113"/>
                <a:gridCol w="646112"/>
                <a:gridCol w="603250"/>
                <a:gridCol w="6032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7634" name="Rectangle 1073"/>
          <p:cNvSpPr>
            <a:spLocks noChangeArrowheads="1"/>
          </p:cNvSpPr>
          <p:nvPr/>
        </p:nvSpPr>
        <p:spPr bwMode="auto">
          <a:xfrm>
            <a:off x="2743200" y="4953000"/>
            <a:ext cx="9906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7635" name="Rectangle 1074"/>
          <p:cNvSpPr>
            <a:spLocks noChangeArrowheads="1"/>
          </p:cNvSpPr>
          <p:nvPr/>
        </p:nvSpPr>
        <p:spPr bwMode="auto">
          <a:xfrm>
            <a:off x="3429000" y="4800600"/>
            <a:ext cx="990600" cy="10668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7636" name="Line 1075"/>
          <p:cNvSpPr>
            <a:spLocks noChangeShapeType="1"/>
          </p:cNvSpPr>
          <p:nvPr/>
        </p:nvSpPr>
        <p:spPr bwMode="auto">
          <a:xfrm flipH="1">
            <a:off x="3124200" y="3733800"/>
            <a:ext cx="1066800" cy="1371600"/>
          </a:xfrm>
          <a:prstGeom prst="line">
            <a:avLst/>
          </a:prstGeom>
          <a:noFill/>
          <a:ln w="28575" cap="sq">
            <a:solidFill>
              <a:schemeClr val="tx1"/>
            </a:solidFill>
            <a:round/>
            <a:headEnd type="none" w="sm" len="sm"/>
            <a:tailEnd type="triangle" w="lg" len="med"/>
          </a:ln>
          <a:extLst>
            <a:ext uri="{909E8E84-426E-40DD-AFC4-6F175D3DCCD1}">
              <a14:hiddenFill xmlns:a14="http://schemas.microsoft.com/office/drawing/2010/main" xmlns="">
                <a:noFill/>
              </a14:hiddenFill>
            </a:ext>
          </a:extLst>
        </p:spPr>
        <p:txBody>
          <a:bodyPr wrap="none"/>
          <a:lstStyle/>
          <a:p>
            <a:endParaRPr lang="en-US"/>
          </a:p>
        </p:txBody>
      </p:sp>
      <p:sp>
        <p:nvSpPr>
          <p:cNvPr id="67637" name="Line 1076"/>
          <p:cNvSpPr>
            <a:spLocks noChangeShapeType="1"/>
          </p:cNvSpPr>
          <p:nvPr/>
        </p:nvSpPr>
        <p:spPr bwMode="auto">
          <a:xfrm flipH="1">
            <a:off x="4267200" y="3810000"/>
            <a:ext cx="533400" cy="1219200"/>
          </a:xfrm>
          <a:prstGeom prst="line">
            <a:avLst/>
          </a:prstGeom>
          <a:noFill/>
          <a:ln w="28575" cap="sq">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xmlns="" val="19874293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r>
              <a:rPr lang="en-US" altLang="zh-CN" smtClean="0"/>
              <a:t>More Examples</a:t>
            </a:r>
          </a:p>
        </p:txBody>
      </p:sp>
      <p:sp>
        <p:nvSpPr>
          <p:cNvPr id="68611" name="Rectangle 3"/>
          <p:cNvSpPr>
            <a:spLocks noGrp="1" noChangeArrowheads="1"/>
          </p:cNvSpPr>
          <p:nvPr>
            <p:ph idx="1"/>
          </p:nvPr>
        </p:nvSpPr>
        <p:spPr>
          <a:xfrm>
            <a:off x="152400" y="1951038"/>
            <a:ext cx="8229600" cy="4525962"/>
          </a:xfrm>
        </p:spPr>
        <p:txBody>
          <a:bodyPr/>
          <a:lstStyle/>
          <a:p>
            <a:pPr eaLnBrk="1" hangingPunct="1"/>
            <a:r>
              <a:rPr lang="en-US" altLang="zh-CN" dirty="0" smtClean="0"/>
              <a:t>f</a:t>
            </a:r>
            <a:r>
              <a:rPr lang="en-US" altLang="zh-CN" baseline="-25000" dirty="0" smtClean="0"/>
              <a:t>1</a:t>
            </a:r>
            <a:r>
              <a:rPr lang="en-US" altLang="zh-CN" dirty="0" smtClean="0"/>
              <a:t>(x, y, z)  = </a:t>
            </a:r>
            <a:r>
              <a:rPr lang="en-US" altLang="zh-CN" dirty="0" smtClean="0">
                <a:cs typeface="Times New Roman" panose="02020603050405020304" pitchFamily="18" charset="0"/>
              </a:rPr>
              <a:t>∑</a:t>
            </a:r>
            <a:r>
              <a:rPr lang="en-US" altLang="zh-CN" dirty="0" smtClean="0"/>
              <a:t> m(2,3,5,7)</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dirty="0" smtClean="0"/>
          </a:p>
          <a:p>
            <a:pPr eaLnBrk="1" hangingPunct="1"/>
            <a:r>
              <a:rPr lang="en-US" altLang="zh-CN" dirty="0" smtClean="0"/>
              <a:t>f</a:t>
            </a:r>
            <a:r>
              <a:rPr lang="en-US" altLang="zh-CN" baseline="-25000" dirty="0" smtClean="0"/>
              <a:t>2</a:t>
            </a:r>
            <a:r>
              <a:rPr lang="en-US" altLang="zh-CN" dirty="0" smtClean="0"/>
              <a:t>(x, y, z)  =  ∑ m (0,1,2,3,6)</a:t>
            </a:r>
          </a:p>
        </p:txBody>
      </p:sp>
      <p:sp>
        <p:nvSpPr>
          <p:cNvPr id="226308" name="Text Box 4"/>
          <p:cNvSpPr txBox="1">
            <a:spLocks noChangeArrowheads="1"/>
          </p:cNvSpPr>
          <p:nvPr/>
        </p:nvSpPr>
        <p:spPr bwMode="auto">
          <a:xfrm>
            <a:off x="685800" y="2743200"/>
            <a:ext cx="4173538" cy="579438"/>
          </a:xfrm>
          <a:prstGeom prst="rect">
            <a:avLst/>
          </a:prstGeom>
          <a:noFill/>
          <a:ln w="12700" cap="sq">
            <a:noFill/>
            <a:miter lim="800000"/>
            <a:headEnd type="none" w="sm" len="sm"/>
            <a:tailEnd type="none" w="sm" len="sm"/>
          </a:ln>
          <a:effectLst/>
        </p:spPr>
        <p:txBody>
          <a:bodyPr wrap="none">
            <a:spAutoFit/>
          </a:bodyPr>
          <a:lstStyle/>
          <a:p>
            <a:pPr eaLnBrk="1" hangingPunct="1">
              <a:spcBef>
                <a:spcPct val="20000"/>
              </a:spcBef>
              <a:buClr>
                <a:schemeClr val="tx2"/>
              </a:buClr>
              <a:buSzPct val="75000"/>
              <a:buFont typeface="Wingdings" pitchFamily="2" charset="2"/>
              <a:buChar char="n"/>
              <a:defRPr/>
            </a:pPr>
            <a:r>
              <a:rPr lang="zh-CN" altLang="en-US" sz="3200">
                <a:effectLst>
                  <a:outerShdw blurRad="38100" dist="38100" dir="2700000" algn="tl">
                    <a:srgbClr val="000000"/>
                  </a:outerShdw>
                </a:effectLst>
              </a:rPr>
              <a:t> </a:t>
            </a:r>
            <a:r>
              <a:rPr lang="en-US" altLang="zh-CN" sz="3200">
                <a:effectLst>
                  <a:outerShdw blurRad="38100" dist="38100" dir="2700000" algn="tl">
                    <a:srgbClr val="000000"/>
                  </a:outerShdw>
                </a:effectLst>
              </a:rPr>
              <a:t>f</a:t>
            </a:r>
            <a:r>
              <a:rPr lang="en-US" altLang="zh-CN" sz="3200" baseline="-25000">
                <a:effectLst>
                  <a:outerShdw blurRad="38100" dist="38100" dir="2700000" algn="tl">
                    <a:srgbClr val="000000"/>
                  </a:outerShdw>
                </a:effectLst>
              </a:rPr>
              <a:t>1</a:t>
            </a:r>
            <a:r>
              <a:rPr lang="en-US" altLang="zh-CN" sz="3200">
                <a:effectLst>
                  <a:outerShdw blurRad="38100" dist="38100" dir="2700000" algn="tl">
                    <a:srgbClr val="000000"/>
                  </a:outerShdw>
                </a:effectLst>
              </a:rPr>
              <a:t>(x, y, z) = x’y + xz</a:t>
            </a:r>
            <a:endParaRPr lang="en-US" altLang="zh-CN" sz="2400"/>
          </a:p>
        </p:txBody>
      </p:sp>
      <p:sp>
        <p:nvSpPr>
          <p:cNvPr id="226309" name="Text Box 5"/>
          <p:cNvSpPr txBox="1">
            <a:spLocks noChangeArrowheads="1"/>
          </p:cNvSpPr>
          <p:nvPr/>
        </p:nvSpPr>
        <p:spPr bwMode="auto">
          <a:xfrm>
            <a:off x="685800" y="4754563"/>
            <a:ext cx="3683000" cy="579437"/>
          </a:xfrm>
          <a:prstGeom prst="rect">
            <a:avLst/>
          </a:prstGeom>
          <a:noFill/>
          <a:ln w="12700" cap="sq">
            <a:noFill/>
            <a:miter lim="800000"/>
            <a:headEnd type="none" w="sm" len="sm"/>
            <a:tailEnd type="none" w="sm" len="sm"/>
          </a:ln>
          <a:effectLst/>
        </p:spPr>
        <p:txBody>
          <a:bodyPr wrap="none">
            <a:spAutoFit/>
          </a:bodyPr>
          <a:lstStyle/>
          <a:p>
            <a:pPr eaLnBrk="1" hangingPunct="1">
              <a:spcBef>
                <a:spcPct val="20000"/>
              </a:spcBef>
              <a:buClr>
                <a:schemeClr val="tx2"/>
              </a:buClr>
              <a:buSzPct val="75000"/>
              <a:buFont typeface="Wingdings" pitchFamily="2" charset="2"/>
              <a:buChar char="n"/>
              <a:defRPr/>
            </a:pPr>
            <a:r>
              <a:rPr lang="en-US" altLang="zh-CN" sz="3200">
                <a:effectLst>
                  <a:outerShdw blurRad="38100" dist="38100" dir="2700000" algn="tl">
                    <a:srgbClr val="000000"/>
                  </a:outerShdw>
                </a:effectLst>
              </a:rPr>
              <a:t>f</a:t>
            </a:r>
            <a:r>
              <a:rPr lang="en-US" altLang="zh-CN" sz="3200" baseline="-25000">
                <a:effectLst>
                  <a:outerShdw blurRad="38100" dist="38100" dir="2700000" algn="tl">
                    <a:srgbClr val="000000"/>
                  </a:outerShdw>
                </a:effectLst>
              </a:rPr>
              <a:t>2</a:t>
            </a:r>
            <a:r>
              <a:rPr lang="en-US" altLang="zh-CN" sz="3200">
                <a:effectLst>
                  <a:outerShdw blurRad="38100" dist="38100" dir="2700000" algn="tl">
                    <a:srgbClr val="000000"/>
                  </a:outerShdw>
                </a:effectLst>
              </a:rPr>
              <a:t>(x, y, z) = x’+yz’</a:t>
            </a:r>
            <a:endParaRPr lang="en-US" altLang="zh-CN" sz="2400"/>
          </a:p>
        </p:txBody>
      </p:sp>
      <p:graphicFrame>
        <p:nvGraphicFramePr>
          <p:cNvPr id="226375" name="Group 71"/>
          <p:cNvGraphicFramePr>
            <a:graphicFrameLocks noGrp="1"/>
          </p:cNvGraphicFramePr>
          <p:nvPr/>
        </p:nvGraphicFramePr>
        <p:xfrm>
          <a:off x="5257800" y="1219200"/>
          <a:ext cx="3678238" cy="1852828"/>
        </p:xfrm>
        <a:graphic>
          <a:graphicData uri="http://schemas.openxmlformats.org/drawingml/2006/table">
            <a:tbl>
              <a:tblPr/>
              <a:tblGrid>
                <a:gridCol w="755650"/>
                <a:gridCol w="755650"/>
                <a:gridCol w="755650"/>
                <a:gridCol w="706438"/>
                <a:gridCol w="704850"/>
              </a:tblGrid>
              <a:tr h="7861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   </a:t>
                      </a: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yz</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X</a:t>
                      </a:r>
                    </a:p>
                  </a:txBody>
                  <a:tcPr marT="45706" marB="45706"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00</a:t>
                      </a:r>
                    </a:p>
                  </a:txBody>
                  <a:tcPr marT="45706" marB="4570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01</a:t>
                      </a:r>
                    </a:p>
                  </a:txBody>
                  <a:tcPr marT="45706" marB="4570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11</a:t>
                      </a:r>
                    </a:p>
                  </a:txBody>
                  <a:tcPr marT="45706" marB="4570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10</a:t>
                      </a:r>
                    </a:p>
                  </a:txBody>
                  <a:tcPr marT="45706" marB="45706"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33236">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T="45706" marB="4570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533236">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06" marB="45706"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06" marB="457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06" marB="457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226345" name="Group 41"/>
          <p:cNvGraphicFramePr>
            <a:graphicFrameLocks noGrp="1"/>
          </p:cNvGraphicFramePr>
          <p:nvPr/>
        </p:nvGraphicFramePr>
        <p:xfrm>
          <a:off x="6248400" y="4495800"/>
          <a:ext cx="2498725" cy="1066800"/>
        </p:xfrm>
        <a:graphic>
          <a:graphicData uri="http://schemas.openxmlformats.org/drawingml/2006/table">
            <a:tbl>
              <a:tblPr/>
              <a:tblGrid>
                <a:gridCol w="646113"/>
                <a:gridCol w="646112"/>
                <a:gridCol w="603250"/>
                <a:gridCol w="6032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8659" name="Rectangle 72"/>
          <p:cNvSpPr>
            <a:spLocks noChangeArrowheads="1"/>
          </p:cNvSpPr>
          <p:nvPr/>
        </p:nvSpPr>
        <p:spPr bwMode="auto">
          <a:xfrm>
            <a:off x="7543800" y="2057400"/>
            <a:ext cx="990600" cy="3810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8660" name="Rectangle 73"/>
          <p:cNvSpPr>
            <a:spLocks noChangeArrowheads="1"/>
          </p:cNvSpPr>
          <p:nvPr/>
        </p:nvSpPr>
        <p:spPr bwMode="auto">
          <a:xfrm>
            <a:off x="6781800" y="2590800"/>
            <a:ext cx="1066800" cy="3810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8661" name="Rectangle 74"/>
          <p:cNvSpPr>
            <a:spLocks noChangeArrowheads="1"/>
          </p:cNvSpPr>
          <p:nvPr/>
        </p:nvSpPr>
        <p:spPr bwMode="auto">
          <a:xfrm>
            <a:off x="6324600" y="4572000"/>
            <a:ext cx="2209800" cy="3810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8662" name="Rectangle 75"/>
          <p:cNvSpPr>
            <a:spLocks noChangeArrowheads="1"/>
          </p:cNvSpPr>
          <p:nvPr/>
        </p:nvSpPr>
        <p:spPr bwMode="auto">
          <a:xfrm>
            <a:off x="8229600" y="4572000"/>
            <a:ext cx="381000" cy="9144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Tree>
    <p:extLst>
      <p:ext uri="{BB962C8B-B14F-4D97-AF65-F5344CB8AC3E}">
        <p14:creationId xmlns:p14="http://schemas.microsoft.com/office/powerpoint/2010/main" xmlns="" val="3459987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additive="base">
                                        <p:cTn id="7" dur="500" fill="hold"/>
                                        <p:tgtEl>
                                          <p:spTgt spid="226308"/>
                                        </p:tgtEl>
                                        <p:attrNameLst>
                                          <p:attrName>ppt_x</p:attrName>
                                        </p:attrNameLst>
                                      </p:cBhvr>
                                      <p:tavLst>
                                        <p:tav tm="0">
                                          <p:val>
                                            <p:strVal val="0-#ppt_w/2"/>
                                          </p:val>
                                        </p:tav>
                                        <p:tav tm="100000">
                                          <p:val>
                                            <p:strVal val="#ppt_x"/>
                                          </p:val>
                                        </p:tav>
                                      </p:tavLst>
                                    </p:anim>
                                    <p:anim calcmode="lin" valueType="num">
                                      <p:cBhvr additive="base">
                                        <p:cTn id="8" dur="500" fill="hold"/>
                                        <p:tgtEl>
                                          <p:spTgt spid="226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9"/>
                                        </p:tgtEl>
                                        <p:attrNameLst>
                                          <p:attrName>style.visibility</p:attrName>
                                        </p:attrNameLst>
                                      </p:cBhvr>
                                      <p:to>
                                        <p:strVal val="visible"/>
                                      </p:to>
                                    </p:set>
                                    <p:anim calcmode="lin" valueType="num">
                                      <p:cBhvr additive="base">
                                        <p:cTn id="13" dur="500" fill="hold"/>
                                        <p:tgtEl>
                                          <p:spTgt spid="226309"/>
                                        </p:tgtEl>
                                        <p:attrNameLst>
                                          <p:attrName>ppt_x</p:attrName>
                                        </p:attrNameLst>
                                      </p:cBhvr>
                                      <p:tavLst>
                                        <p:tav tm="0">
                                          <p:val>
                                            <p:strVal val="0-#ppt_w/2"/>
                                          </p:val>
                                        </p:tav>
                                        <p:tav tm="100000">
                                          <p:val>
                                            <p:strVal val="#ppt_x"/>
                                          </p:val>
                                        </p:tav>
                                      </p:tavLst>
                                    </p:anim>
                                    <p:anim calcmode="lin" valueType="num">
                                      <p:cBhvr additive="base">
                                        <p:cTn id="14" dur="500" fill="hold"/>
                                        <p:tgtEl>
                                          <p:spTgt spid="226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P spid="226309"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altLang="zh-CN" smtClean="0"/>
              <a:t>Four-Variable Maps</a:t>
            </a:r>
          </a:p>
        </p:txBody>
      </p:sp>
      <p:sp>
        <p:nvSpPr>
          <p:cNvPr id="69635" name="Rectangle 3"/>
          <p:cNvSpPr>
            <a:spLocks noGrp="1" noChangeArrowheads="1"/>
          </p:cNvSpPr>
          <p:nvPr>
            <p:ph type="body" sz="half" idx="1"/>
          </p:nvPr>
        </p:nvSpPr>
        <p:spPr>
          <a:xfrm>
            <a:off x="838200" y="4648200"/>
            <a:ext cx="7086600" cy="1706563"/>
          </a:xfrm>
        </p:spPr>
        <p:txBody>
          <a:bodyPr/>
          <a:lstStyle/>
          <a:p>
            <a:pPr eaLnBrk="1" hangingPunct="1"/>
            <a:r>
              <a:rPr lang="en-US" altLang="zh-CN" sz="2400" smtClean="0"/>
              <a:t>Top cells are adjacent to bottom cells. Left-edge cells are adjacent to right-edge cells.</a:t>
            </a:r>
          </a:p>
          <a:p>
            <a:pPr eaLnBrk="1" hangingPunct="1"/>
            <a:r>
              <a:rPr lang="en-US" altLang="zh-CN" sz="2400" smtClean="0"/>
              <a:t>Note variable ordering (WXYZ).</a:t>
            </a:r>
          </a:p>
        </p:txBody>
      </p:sp>
      <p:pic>
        <p:nvPicPr>
          <p:cNvPr id="69636" name="Picture 65"/>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l="50943" t="6956" r="3423" b="23952"/>
          <a:stretch>
            <a:fillRect/>
          </a:stretch>
        </p:blipFill>
        <p:spPr>
          <a:xfrm>
            <a:off x="5638800" y="2057400"/>
            <a:ext cx="2971800" cy="2232025"/>
          </a:xfrm>
          <a:noFill/>
        </p:spPr>
      </p:pic>
      <p:sp>
        <p:nvSpPr>
          <p:cNvPr id="227333" name="Rectangle 5"/>
          <p:cNvSpPr>
            <a:spLocks noChangeArrowheads="1"/>
          </p:cNvSpPr>
          <p:nvPr/>
        </p:nvSpPr>
        <p:spPr bwMode="auto">
          <a:xfrm>
            <a:off x="3840163" y="3773488"/>
            <a:ext cx="808037"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10</a:t>
            </a:r>
          </a:p>
        </p:txBody>
      </p:sp>
      <p:sp>
        <p:nvSpPr>
          <p:cNvPr id="227334" name="Rectangle 6"/>
          <p:cNvSpPr>
            <a:spLocks noChangeArrowheads="1"/>
          </p:cNvSpPr>
          <p:nvPr/>
        </p:nvSpPr>
        <p:spPr bwMode="auto">
          <a:xfrm>
            <a:off x="3032125" y="3773488"/>
            <a:ext cx="808038"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11</a:t>
            </a:r>
          </a:p>
        </p:txBody>
      </p:sp>
      <p:sp>
        <p:nvSpPr>
          <p:cNvPr id="227335" name="Rectangle 7"/>
          <p:cNvSpPr>
            <a:spLocks noChangeArrowheads="1"/>
          </p:cNvSpPr>
          <p:nvPr/>
        </p:nvSpPr>
        <p:spPr bwMode="auto">
          <a:xfrm>
            <a:off x="2225675" y="3773488"/>
            <a:ext cx="806450"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9</a:t>
            </a:r>
          </a:p>
        </p:txBody>
      </p:sp>
      <p:sp>
        <p:nvSpPr>
          <p:cNvPr id="227336" name="Rectangle 8"/>
          <p:cNvSpPr>
            <a:spLocks noChangeArrowheads="1"/>
          </p:cNvSpPr>
          <p:nvPr/>
        </p:nvSpPr>
        <p:spPr bwMode="auto">
          <a:xfrm>
            <a:off x="1417638" y="3773488"/>
            <a:ext cx="808037"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8</a:t>
            </a:r>
          </a:p>
        </p:txBody>
      </p:sp>
      <p:sp>
        <p:nvSpPr>
          <p:cNvPr id="227337" name="Rectangle 9"/>
          <p:cNvSpPr>
            <a:spLocks noChangeArrowheads="1"/>
          </p:cNvSpPr>
          <p:nvPr/>
        </p:nvSpPr>
        <p:spPr bwMode="auto">
          <a:xfrm>
            <a:off x="868363" y="3849688"/>
            <a:ext cx="808037"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10</a:t>
            </a:r>
          </a:p>
        </p:txBody>
      </p:sp>
      <p:sp>
        <p:nvSpPr>
          <p:cNvPr id="227338" name="Rectangle 10"/>
          <p:cNvSpPr>
            <a:spLocks noChangeArrowheads="1"/>
          </p:cNvSpPr>
          <p:nvPr/>
        </p:nvSpPr>
        <p:spPr bwMode="auto">
          <a:xfrm>
            <a:off x="3840163" y="3203575"/>
            <a:ext cx="808037" cy="569913"/>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14</a:t>
            </a:r>
          </a:p>
        </p:txBody>
      </p:sp>
      <p:sp>
        <p:nvSpPr>
          <p:cNvPr id="227339" name="Rectangle 11"/>
          <p:cNvSpPr>
            <a:spLocks noChangeArrowheads="1"/>
          </p:cNvSpPr>
          <p:nvPr/>
        </p:nvSpPr>
        <p:spPr bwMode="auto">
          <a:xfrm>
            <a:off x="3032125" y="3203575"/>
            <a:ext cx="808038" cy="569913"/>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15</a:t>
            </a:r>
          </a:p>
        </p:txBody>
      </p:sp>
      <p:sp>
        <p:nvSpPr>
          <p:cNvPr id="227340" name="Rectangle 12"/>
          <p:cNvSpPr>
            <a:spLocks noChangeArrowheads="1"/>
          </p:cNvSpPr>
          <p:nvPr/>
        </p:nvSpPr>
        <p:spPr bwMode="auto">
          <a:xfrm>
            <a:off x="2225675" y="3203575"/>
            <a:ext cx="806450" cy="569913"/>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13</a:t>
            </a:r>
          </a:p>
        </p:txBody>
      </p:sp>
      <p:sp>
        <p:nvSpPr>
          <p:cNvPr id="227341" name="Rectangle 13"/>
          <p:cNvSpPr>
            <a:spLocks noChangeArrowheads="1"/>
          </p:cNvSpPr>
          <p:nvPr/>
        </p:nvSpPr>
        <p:spPr bwMode="auto">
          <a:xfrm>
            <a:off x="1417638" y="3203575"/>
            <a:ext cx="808037" cy="569913"/>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12</a:t>
            </a:r>
          </a:p>
        </p:txBody>
      </p:sp>
      <p:sp>
        <p:nvSpPr>
          <p:cNvPr id="227342" name="Rectangle 14"/>
          <p:cNvSpPr>
            <a:spLocks noChangeArrowheads="1"/>
          </p:cNvSpPr>
          <p:nvPr/>
        </p:nvSpPr>
        <p:spPr bwMode="auto">
          <a:xfrm>
            <a:off x="868363" y="3279775"/>
            <a:ext cx="808037" cy="569913"/>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11</a:t>
            </a:r>
          </a:p>
        </p:txBody>
      </p:sp>
      <p:sp>
        <p:nvSpPr>
          <p:cNvPr id="227343" name="Rectangle 15"/>
          <p:cNvSpPr>
            <a:spLocks noChangeArrowheads="1"/>
          </p:cNvSpPr>
          <p:nvPr/>
        </p:nvSpPr>
        <p:spPr bwMode="auto">
          <a:xfrm>
            <a:off x="3840163" y="2633663"/>
            <a:ext cx="808037"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6</a:t>
            </a:r>
          </a:p>
        </p:txBody>
      </p:sp>
      <p:sp>
        <p:nvSpPr>
          <p:cNvPr id="227344" name="Rectangle 16"/>
          <p:cNvSpPr>
            <a:spLocks noChangeArrowheads="1"/>
          </p:cNvSpPr>
          <p:nvPr/>
        </p:nvSpPr>
        <p:spPr bwMode="auto">
          <a:xfrm>
            <a:off x="3032125" y="2633663"/>
            <a:ext cx="808038"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7</a:t>
            </a:r>
          </a:p>
        </p:txBody>
      </p:sp>
      <p:sp>
        <p:nvSpPr>
          <p:cNvPr id="227345" name="Rectangle 17"/>
          <p:cNvSpPr>
            <a:spLocks noChangeArrowheads="1"/>
          </p:cNvSpPr>
          <p:nvPr/>
        </p:nvSpPr>
        <p:spPr bwMode="auto">
          <a:xfrm>
            <a:off x="2225675" y="2633663"/>
            <a:ext cx="806450"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5</a:t>
            </a:r>
          </a:p>
        </p:txBody>
      </p:sp>
      <p:sp>
        <p:nvSpPr>
          <p:cNvPr id="227346" name="Rectangle 18"/>
          <p:cNvSpPr>
            <a:spLocks noChangeArrowheads="1"/>
          </p:cNvSpPr>
          <p:nvPr/>
        </p:nvSpPr>
        <p:spPr bwMode="auto">
          <a:xfrm>
            <a:off x="1417638" y="2633663"/>
            <a:ext cx="808037"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4</a:t>
            </a:r>
          </a:p>
        </p:txBody>
      </p:sp>
      <p:sp>
        <p:nvSpPr>
          <p:cNvPr id="227347" name="Rectangle 19"/>
          <p:cNvSpPr>
            <a:spLocks noChangeArrowheads="1"/>
          </p:cNvSpPr>
          <p:nvPr/>
        </p:nvSpPr>
        <p:spPr bwMode="auto">
          <a:xfrm>
            <a:off x="868363" y="2709863"/>
            <a:ext cx="808037" cy="569912"/>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01</a:t>
            </a:r>
          </a:p>
        </p:txBody>
      </p:sp>
      <p:sp>
        <p:nvSpPr>
          <p:cNvPr id="227348" name="Rectangle 20"/>
          <p:cNvSpPr>
            <a:spLocks noChangeArrowheads="1"/>
          </p:cNvSpPr>
          <p:nvPr/>
        </p:nvSpPr>
        <p:spPr bwMode="auto">
          <a:xfrm>
            <a:off x="3840163" y="2065338"/>
            <a:ext cx="808037" cy="568325"/>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2</a:t>
            </a:r>
          </a:p>
        </p:txBody>
      </p:sp>
      <p:sp>
        <p:nvSpPr>
          <p:cNvPr id="227349" name="Rectangle 21"/>
          <p:cNvSpPr>
            <a:spLocks noChangeArrowheads="1"/>
          </p:cNvSpPr>
          <p:nvPr/>
        </p:nvSpPr>
        <p:spPr bwMode="auto">
          <a:xfrm>
            <a:off x="3032125" y="2065338"/>
            <a:ext cx="808038" cy="568325"/>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3</a:t>
            </a:r>
          </a:p>
        </p:txBody>
      </p:sp>
      <p:sp>
        <p:nvSpPr>
          <p:cNvPr id="227350" name="Rectangle 22"/>
          <p:cNvSpPr>
            <a:spLocks noChangeArrowheads="1"/>
          </p:cNvSpPr>
          <p:nvPr/>
        </p:nvSpPr>
        <p:spPr bwMode="auto">
          <a:xfrm>
            <a:off x="2225675" y="2065338"/>
            <a:ext cx="806450" cy="568325"/>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a:t>
            </a:r>
          </a:p>
        </p:txBody>
      </p:sp>
      <p:sp>
        <p:nvSpPr>
          <p:cNvPr id="227351" name="Rectangle 23"/>
          <p:cNvSpPr>
            <a:spLocks noChangeArrowheads="1"/>
          </p:cNvSpPr>
          <p:nvPr/>
        </p:nvSpPr>
        <p:spPr bwMode="auto">
          <a:xfrm>
            <a:off x="1417638" y="2065338"/>
            <a:ext cx="808037" cy="568325"/>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0</a:t>
            </a:r>
          </a:p>
        </p:txBody>
      </p:sp>
      <p:sp>
        <p:nvSpPr>
          <p:cNvPr id="227352" name="Rectangle 24"/>
          <p:cNvSpPr>
            <a:spLocks noChangeArrowheads="1"/>
          </p:cNvSpPr>
          <p:nvPr/>
        </p:nvSpPr>
        <p:spPr bwMode="auto">
          <a:xfrm>
            <a:off x="868363" y="2141538"/>
            <a:ext cx="808037" cy="568325"/>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00</a:t>
            </a:r>
          </a:p>
        </p:txBody>
      </p:sp>
      <p:sp>
        <p:nvSpPr>
          <p:cNvPr id="227353" name="Rectangle 25"/>
          <p:cNvSpPr>
            <a:spLocks noChangeArrowheads="1"/>
          </p:cNvSpPr>
          <p:nvPr/>
        </p:nvSpPr>
        <p:spPr bwMode="auto">
          <a:xfrm>
            <a:off x="3870325" y="1211263"/>
            <a:ext cx="808038" cy="998537"/>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 10</a:t>
            </a:r>
          </a:p>
        </p:txBody>
      </p:sp>
      <p:sp>
        <p:nvSpPr>
          <p:cNvPr id="227354" name="Rectangle 26"/>
          <p:cNvSpPr>
            <a:spLocks noChangeArrowheads="1"/>
          </p:cNvSpPr>
          <p:nvPr/>
        </p:nvSpPr>
        <p:spPr bwMode="auto">
          <a:xfrm>
            <a:off x="3062288" y="1211263"/>
            <a:ext cx="808037" cy="998537"/>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 11</a:t>
            </a:r>
          </a:p>
        </p:txBody>
      </p:sp>
      <p:sp>
        <p:nvSpPr>
          <p:cNvPr id="227355" name="Rectangle 27"/>
          <p:cNvSpPr>
            <a:spLocks noChangeArrowheads="1"/>
          </p:cNvSpPr>
          <p:nvPr/>
        </p:nvSpPr>
        <p:spPr bwMode="auto">
          <a:xfrm>
            <a:off x="2255838" y="1211263"/>
            <a:ext cx="806450" cy="998537"/>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 01</a:t>
            </a:r>
          </a:p>
        </p:txBody>
      </p:sp>
      <p:sp>
        <p:nvSpPr>
          <p:cNvPr id="227356" name="Rectangle 28"/>
          <p:cNvSpPr>
            <a:spLocks noChangeArrowheads="1"/>
          </p:cNvSpPr>
          <p:nvPr/>
        </p:nvSpPr>
        <p:spPr bwMode="auto">
          <a:xfrm>
            <a:off x="1447800" y="1211263"/>
            <a:ext cx="808038" cy="998537"/>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 00</a:t>
            </a:r>
          </a:p>
        </p:txBody>
      </p:sp>
      <p:sp>
        <p:nvSpPr>
          <p:cNvPr id="227357" name="Rectangle 29"/>
          <p:cNvSpPr>
            <a:spLocks noChangeArrowheads="1"/>
          </p:cNvSpPr>
          <p:nvPr/>
        </p:nvSpPr>
        <p:spPr bwMode="auto">
          <a:xfrm>
            <a:off x="609600" y="1219200"/>
            <a:ext cx="808038" cy="99853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en-US" altLang="zh-CN" sz="2400" baseline="-25000">
                <a:effectLst>
                  <a:outerShdw blurRad="38100" dist="38100" dir="2700000" algn="tl">
                    <a:srgbClr val="000000"/>
                  </a:outerShdw>
                </a:effectLst>
              </a:rPr>
              <a:t>WX</a:t>
            </a:r>
          </a:p>
        </p:txBody>
      </p:sp>
      <p:sp>
        <p:nvSpPr>
          <p:cNvPr id="69665" name="Line 30"/>
          <p:cNvSpPr>
            <a:spLocks noChangeShapeType="1"/>
          </p:cNvSpPr>
          <p:nvPr/>
        </p:nvSpPr>
        <p:spPr bwMode="auto">
          <a:xfrm>
            <a:off x="609600" y="1066800"/>
            <a:ext cx="80803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000000"/>
                </a:solidFill>
                <a:round/>
                <a:headEnd type="none" w="sm" len="sm"/>
                <a:tailEnd type="none" w="sm" len="sm"/>
              </a14:hiddenLine>
            </a:ext>
          </a:extLst>
        </p:spPr>
        <p:txBody>
          <a:bodyPr wrap="none"/>
          <a:lstStyle/>
          <a:p>
            <a:endParaRPr lang="en-US"/>
          </a:p>
        </p:txBody>
      </p:sp>
      <p:sp>
        <p:nvSpPr>
          <p:cNvPr id="69666" name="Line 31"/>
          <p:cNvSpPr>
            <a:spLocks noChangeShapeType="1"/>
          </p:cNvSpPr>
          <p:nvPr/>
        </p:nvSpPr>
        <p:spPr bwMode="auto">
          <a:xfrm>
            <a:off x="609600" y="4343400"/>
            <a:ext cx="80803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67" name="Line 32"/>
          <p:cNvSpPr>
            <a:spLocks noChangeShapeType="1"/>
          </p:cNvSpPr>
          <p:nvPr/>
        </p:nvSpPr>
        <p:spPr bwMode="auto">
          <a:xfrm>
            <a:off x="609600" y="1066800"/>
            <a:ext cx="0" cy="99853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000000"/>
                </a:solidFill>
                <a:round/>
                <a:headEnd type="none" w="sm" len="sm"/>
                <a:tailEnd type="none" w="sm" len="sm"/>
              </a14:hiddenLine>
            </a:ext>
          </a:extLst>
        </p:spPr>
        <p:txBody>
          <a:bodyPr wrap="none"/>
          <a:lstStyle/>
          <a:p>
            <a:endParaRPr lang="en-US"/>
          </a:p>
        </p:txBody>
      </p:sp>
      <p:sp>
        <p:nvSpPr>
          <p:cNvPr id="69668" name="Line 33"/>
          <p:cNvSpPr>
            <a:spLocks noChangeShapeType="1"/>
          </p:cNvSpPr>
          <p:nvPr/>
        </p:nvSpPr>
        <p:spPr bwMode="auto">
          <a:xfrm>
            <a:off x="4648200" y="1066800"/>
            <a:ext cx="0" cy="99853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69" name="Line 34"/>
          <p:cNvSpPr>
            <a:spLocks noChangeShapeType="1"/>
          </p:cNvSpPr>
          <p:nvPr/>
        </p:nvSpPr>
        <p:spPr bwMode="auto">
          <a:xfrm>
            <a:off x="1417638" y="1066800"/>
            <a:ext cx="80803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70" name="Line 35"/>
          <p:cNvSpPr>
            <a:spLocks noChangeShapeType="1"/>
          </p:cNvSpPr>
          <p:nvPr/>
        </p:nvSpPr>
        <p:spPr bwMode="auto">
          <a:xfrm>
            <a:off x="609600" y="1066800"/>
            <a:ext cx="808038" cy="998538"/>
          </a:xfrm>
          <a:prstGeom prst="line">
            <a:avLst/>
          </a:prstGeom>
          <a:noFill/>
          <a:ln w="12700" cap="rnd">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71" name="Line 36"/>
          <p:cNvSpPr>
            <a:spLocks noChangeShapeType="1"/>
          </p:cNvSpPr>
          <p:nvPr/>
        </p:nvSpPr>
        <p:spPr bwMode="auto">
          <a:xfrm>
            <a:off x="609600" y="2065338"/>
            <a:ext cx="0" cy="568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72" name="Line 37"/>
          <p:cNvSpPr>
            <a:spLocks noChangeShapeType="1"/>
          </p:cNvSpPr>
          <p:nvPr/>
        </p:nvSpPr>
        <p:spPr bwMode="auto">
          <a:xfrm>
            <a:off x="3840163" y="1066800"/>
            <a:ext cx="80803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73" name="Line 38"/>
          <p:cNvSpPr>
            <a:spLocks noChangeShapeType="1"/>
          </p:cNvSpPr>
          <p:nvPr/>
        </p:nvSpPr>
        <p:spPr bwMode="auto">
          <a:xfrm>
            <a:off x="3840163" y="2065338"/>
            <a:ext cx="0" cy="22780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74" name="Line 39"/>
          <p:cNvSpPr>
            <a:spLocks noChangeShapeType="1"/>
          </p:cNvSpPr>
          <p:nvPr/>
        </p:nvSpPr>
        <p:spPr bwMode="auto">
          <a:xfrm>
            <a:off x="4648200" y="2057400"/>
            <a:ext cx="0" cy="227806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75" name="Line 40"/>
          <p:cNvSpPr>
            <a:spLocks noChangeShapeType="1"/>
          </p:cNvSpPr>
          <p:nvPr/>
        </p:nvSpPr>
        <p:spPr bwMode="auto">
          <a:xfrm>
            <a:off x="3032125" y="1066800"/>
            <a:ext cx="80803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76" name="Line 41"/>
          <p:cNvSpPr>
            <a:spLocks noChangeShapeType="1"/>
          </p:cNvSpPr>
          <p:nvPr/>
        </p:nvSpPr>
        <p:spPr bwMode="auto">
          <a:xfrm>
            <a:off x="3032125" y="2065338"/>
            <a:ext cx="0" cy="22780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77" name="Line 42"/>
          <p:cNvSpPr>
            <a:spLocks noChangeShapeType="1"/>
          </p:cNvSpPr>
          <p:nvPr/>
        </p:nvSpPr>
        <p:spPr bwMode="auto">
          <a:xfrm>
            <a:off x="2225675" y="1066800"/>
            <a:ext cx="8064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78" name="Line 43"/>
          <p:cNvSpPr>
            <a:spLocks noChangeShapeType="1"/>
          </p:cNvSpPr>
          <p:nvPr/>
        </p:nvSpPr>
        <p:spPr bwMode="auto">
          <a:xfrm>
            <a:off x="2225675" y="2065338"/>
            <a:ext cx="0" cy="22780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79" name="Line 44"/>
          <p:cNvSpPr>
            <a:spLocks noChangeShapeType="1"/>
          </p:cNvSpPr>
          <p:nvPr/>
        </p:nvSpPr>
        <p:spPr bwMode="auto">
          <a:xfrm>
            <a:off x="1447800" y="2057400"/>
            <a:ext cx="0" cy="22780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80" name="Line 45"/>
          <p:cNvSpPr>
            <a:spLocks noChangeShapeType="1"/>
          </p:cNvSpPr>
          <p:nvPr/>
        </p:nvSpPr>
        <p:spPr bwMode="auto">
          <a:xfrm>
            <a:off x="1447800" y="2057400"/>
            <a:ext cx="32305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81" name="Line 46"/>
          <p:cNvSpPr>
            <a:spLocks noChangeShapeType="1"/>
          </p:cNvSpPr>
          <p:nvPr/>
        </p:nvSpPr>
        <p:spPr bwMode="auto">
          <a:xfrm>
            <a:off x="609600" y="2633663"/>
            <a:ext cx="0" cy="5699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82" name="Line 47"/>
          <p:cNvSpPr>
            <a:spLocks noChangeShapeType="1"/>
          </p:cNvSpPr>
          <p:nvPr/>
        </p:nvSpPr>
        <p:spPr bwMode="auto">
          <a:xfrm>
            <a:off x="1417638" y="2633663"/>
            <a:ext cx="32305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83" name="Line 48"/>
          <p:cNvSpPr>
            <a:spLocks noChangeShapeType="1"/>
          </p:cNvSpPr>
          <p:nvPr/>
        </p:nvSpPr>
        <p:spPr bwMode="auto">
          <a:xfrm>
            <a:off x="609600" y="3203575"/>
            <a:ext cx="0" cy="5699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84" name="Line 49"/>
          <p:cNvSpPr>
            <a:spLocks noChangeShapeType="1"/>
          </p:cNvSpPr>
          <p:nvPr/>
        </p:nvSpPr>
        <p:spPr bwMode="auto">
          <a:xfrm>
            <a:off x="1417638" y="3203575"/>
            <a:ext cx="32305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85" name="Line 50"/>
          <p:cNvSpPr>
            <a:spLocks noChangeShapeType="1"/>
          </p:cNvSpPr>
          <p:nvPr/>
        </p:nvSpPr>
        <p:spPr bwMode="auto">
          <a:xfrm>
            <a:off x="609600" y="3773488"/>
            <a:ext cx="0" cy="5699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9686" name="Line 51"/>
          <p:cNvSpPr>
            <a:spLocks noChangeShapeType="1"/>
          </p:cNvSpPr>
          <p:nvPr/>
        </p:nvSpPr>
        <p:spPr bwMode="auto">
          <a:xfrm>
            <a:off x="1417638" y="3773488"/>
            <a:ext cx="32305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87" name="Line 52"/>
          <p:cNvSpPr>
            <a:spLocks noChangeShapeType="1"/>
          </p:cNvSpPr>
          <p:nvPr/>
        </p:nvSpPr>
        <p:spPr bwMode="auto">
          <a:xfrm>
            <a:off x="1417638" y="4343400"/>
            <a:ext cx="323056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9688" name="Text Box 53"/>
          <p:cNvSpPr txBox="1">
            <a:spLocks noChangeArrowheads="1"/>
          </p:cNvSpPr>
          <p:nvPr/>
        </p:nvSpPr>
        <p:spPr bwMode="auto">
          <a:xfrm>
            <a:off x="838200" y="1138238"/>
            <a:ext cx="4873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a:t>YZ</a:t>
            </a:r>
            <a:endParaRPr lang="en-US" altLang="zh-CN" baseline="-25000"/>
          </a:p>
        </p:txBody>
      </p:sp>
      <p:sp>
        <p:nvSpPr>
          <p:cNvPr id="69689" name="AutoShape 67"/>
          <p:cNvSpPr>
            <a:spLocks noChangeArrowheads="1"/>
          </p:cNvSpPr>
          <p:nvPr/>
        </p:nvSpPr>
        <p:spPr bwMode="auto">
          <a:xfrm>
            <a:off x="4800600" y="2971800"/>
            <a:ext cx="7620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Tree>
    <p:extLst>
      <p:ext uri="{BB962C8B-B14F-4D97-AF65-F5344CB8AC3E}">
        <p14:creationId xmlns:p14="http://schemas.microsoft.com/office/powerpoint/2010/main" xmlns="" val="951806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57200" y="341313"/>
            <a:ext cx="8229600" cy="1143000"/>
          </a:xfrm>
        </p:spPr>
        <p:txBody>
          <a:bodyPr/>
          <a:lstStyle/>
          <a:p>
            <a:pPr eaLnBrk="1" hangingPunct="1"/>
            <a:r>
              <a:rPr lang="en-US" altLang="zh-CN" dirty="0" smtClean="0"/>
              <a:t>Four-variable Map Simplification</a:t>
            </a:r>
          </a:p>
        </p:txBody>
      </p:sp>
      <p:sp>
        <p:nvSpPr>
          <p:cNvPr id="70659" name="Rectangle 3"/>
          <p:cNvSpPr>
            <a:spLocks noGrp="1" noChangeArrowheads="1"/>
          </p:cNvSpPr>
          <p:nvPr>
            <p:ph idx="1"/>
          </p:nvPr>
        </p:nvSpPr>
        <p:spPr>
          <a:xfrm>
            <a:off x="457200" y="1371600"/>
            <a:ext cx="8229600" cy="4525963"/>
          </a:xfrm>
        </p:spPr>
        <p:txBody>
          <a:bodyPr/>
          <a:lstStyle/>
          <a:p>
            <a:pPr eaLnBrk="1" hangingPunct="1"/>
            <a:r>
              <a:rPr lang="en-US" altLang="zh-CN" sz="2800" dirty="0" smtClean="0"/>
              <a:t>One square represents a minterm of 4 literals.</a:t>
            </a:r>
          </a:p>
          <a:p>
            <a:pPr eaLnBrk="1" hangingPunct="1"/>
            <a:r>
              <a:rPr lang="en-US" altLang="zh-CN" sz="2800" dirty="0" smtClean="0"/>
              <a:t>A rectangle of 2 adjacent squares represents a product term of 3 literals.</a:t>
            </a:r>
          </a:p>
          <a:p>
            <a:pPr eaLnBrk="1" hangingPunct="1"/>
            <a:r>
              <a:rPr lang="en-US" altLang="zh-CN" sz="2800" dirty="0" smtClean="0"/>
              <a:t>A rectangle of 4 squares represents a product term of 2 literals.</a:t>
            </a:r>
          </a:p>
          <a:p>
            <a:pPr eaLnBrk="1" hangingPunct="1"/>
            <a:r>
              <a:rPr lang="en-US" altLang="zh-CN" sz="2800" dirty="0" smtClean="0"/>
              <a:t>A rectangle of 8 squares represents a product term of 1 literal.</a:t>
            </a:r>
          </a:p>
          <a:p>
            <a:pPr eaLnBrk="1" hangingPunct="1"/>
            <a:r>
              <a:rPr lang="en-US" altLang="zh-CN" sz="2800" dirty="0" smtClean="0"/>
              <a:t>A rectangle of 16 squares produces a function that is equal to logic 1.</a:t>
            </a:r>
          </a:p>
        </p:txBody>
      </p:sp>
    </p:spTree>
    <p:extLst>
      <p:ext uri="{BB962C8B-B14F-4D97-AF65-F5344CB8AC3E}">
        <p14:creationId xmlns:p14="http://schemas.microsoft.com/office/powerpoint/2010/main" xmlns="" val="13573267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228600" y="250825"/>
            <a:ext cx="8229600" cy="1143000"/>
          </a:xfrm>
        </p:spPr>
        <p:txBody>
          <a:bodyPr/>
          <a:lstStyle/>
          <a:p>
            <a:pPr eaLnBrk="1" hangingPunct="1"/>
            <a:r>
              <a:rPr lang="en-US" altLang="zh-CN" dirty="0" smtClean="0"/>
              <a:t>Example</a:t>
            </a:r>
          </a:p>
        </p:txBody>
      </p:sp>
      <p:sp>
        <p:nvSpPr>
          <p:cNvPr id="71683" name="Rectangle 3"/>
          <p:cNvSpPr>
            <a:spLocks noGrp="1" noChangeArrowheads="1"/>
          </p:cNvSpPr>
          <p:nvPr>
            <p:ph idx="1"/>
          </p:nvPr>
        </p:nvSpPr>
        <p:spPr>
          <a:xfrm>
            <a:off x="685800" y="1371600"/>
            <a:ext cx="8104188" cy="1981200"/>
          </a:xfrm>
        </p:spPr>
        <p:txBody>
          <a:bodyPr/>
          <a:lstStyle/>
          <a:p>
            <a:pPr eaLnBrk="1" hangingPunct="1"/>
            <a:r>
              <a:rPr lang="en-US" altLang="zh-CN" sz="2800" dirty="0" smtClean="0"/>
              <a:t>Simplify the following Boolean function (A,B,C,D) = </a:t>
            </a:r>
            <a:r>
              <a:rPr lang="en-US" altLang="zh-CN" sz="2800" dirty="0" smtClean="0">
                <a:cs typeface="Times New Roman" panose="02020603050405020304" pitchFamily="18" charset="0"/>
              </a:rPr>
              <a:t>∑</a:t>
            </a:r>
            <a:r>
              <a:rPr lang="en-US" altLang="zh-CN" sz="2800" dirty="0" smtClean="0"/>
              <a:t>m(0,1,2,4,5,7,8,9,10,12,13).</a:t>
            </a:r>
          </a:p>
          <a:p>
            <a:pPr eaLnBrk="1" hangingPunct="1"/>
            <a:r>
              <a:rPr lang="en-US" altLang="zh-CN" sz="2800" dirty="0" smtClean="0"/>
              <a:t>First put the function g( ) into the map, and then group as many 1s as possible.</a:t>
            </a:r>
          </a:p>
        </p:txBody>
      </p:sp>
      <p:sp>
        <p:nvSpPr>
          <p:cNvPr id="71687" name="Line 30"/>
          <p:cNvSpPr>
            <a:spLocks noChangeShapeType="1"/>
          </p:cNvSpPr>
          <p:nvPr/>
        </p:nvSpPr>
        <p:spPr bwMode="auto">
          <a:xfrm>
            <a:off x="1676400" y="5473700"/>
            <a:ext cx="4381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88" name="Line 31"/>
          <p:cNvSpPr>
            <a:spLocks noChangeShapeType="1"/>
          </p:cNvSpPr>
          <p:nvPr/>
        </p:nvSpPr>
        <p:spPr bwMode="auto">
          <a:xfrm>
            <a:off x="3867150" y="3505200"/>
            <a:ext cx="0" cy="62865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89" name="Line 32"/>
          <p:cNvSpPr>
            <a:spLocks noChangeShapeType="1"/>
          </p:cNvSpPr>
          <p:nvPr/>
        </p:nvSpPr>
        <p:spPr bwMode="auto">
          <a:xfrm>
            <a:off x="1676400" y="3505200"/>
            <a:ext cx="4381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0" name="Line 33"/>
          <p:cNvSpPr>
            <a:spLocks noChangeShapeType="1"/>
          </p:cNvSpPr>
          <p:nvPr/>
        </p:nvSpPr>
        <p:spPr bwMode="auto">
          <a:xfrm>
            <a:off x="1676400" y="3505200"/>
            <a:ext cx="0" cy="62865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1" name="Line 34"/>
          <p:cNvSpPr>
            <a:spLocks noChangeShapeType="1"/>
          </p:cNvSpPr>
          <p:nvPr/>
        </p:nvSpPr>
        <p:spPr bwMode="auto">
          <a:xfrm>
            <a:off x="2114550" y="3505200"/>
            <a:ext cx="4381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2" name="Line 36"/>
          <p:cNvSpPr>
            <a:spLocks noChangeShapeType="1"/>
          </p:cNvSpPr>
          <p:nvPr/>
        </p:nvSpPr>
        <p:spPr bwMode="auto">
          <a:xfrm>
            <a:off x="1676400" y="4133850"/>
            <a:ext cx="0" cy="33496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3" name="Line 39"/>
          <p:cNvSpPr>
            <a:spLocks noChangeShapeType="1"/>
          </p:cNvSpPr>
          <p:nvPr/>
        </p:nvSpPr>
        <p:spPr bwMode="auto">
          <a:xfrm>
            <a:off x="2552700" y="3505200"/>
            <a:ext cx="4381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4" name="Line 40"/>
          <p:cNvSpPr>
            <a:spLocks noChangeShapeType="1"/>
          </p:cNvSpPr>
          <p:nvPr/>
        </p:nvSpPr>
        <p:spPr bwMode="auto">
          <a:xfrm>
            <a:off x="2990850" y="3505200"/>
            <a:ext cx="4381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5" name="Line 42"/>
          <p:cNvSpPr>
            <a:spLocks noChangeShapeType="1"/>
          </p:cNvSpPr>
          <p:nvPr/>
        </p:nvSpPr>
        <p:spPr bwMode="auto">
          <a:xfrm>
            <a:off x="3429000" y="3505200"/>
            <a:ext cx="43815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6" name="Line 46"/>
          <p:cNvSpPr>
            <a:spLocks noChangeShapeType="1"/>
          </p:cNvSpPr>
          <p:nvPr/>
        </p:nvSpPr>
        <p:spPr bwMode="auto">
          <a:xfrm>
            <a:off x="1676400" y="4468813"/>
            <a:ext cx="0" cy="33496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7" name="Line 48"/>
          <p:cNvSpPr>
            <a:spLocks noChangeShapeType="1"/>
          </p:cNvSpPr>
          <p:nvPr/>
        </p:nvSpPr>
        <p:spPr bwMode="auto">
          <a:xfrm>
            <a:off x="1676400" y="4803775"/>
            <a:ext cx="0" cy="33496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71698" name="Line 50"/>
          <p:cNvSpPr>
            <a:spLocks noChangeShapeType="1"/>
          </p:cNvSpPr>
          <p:nvPr/>
        </p:nvSpPr>
        <p:spPr bwMode="auto">
          <a:xfrm>
            <a:off x="1676400" y="5138738"/>
            <a:ext cx="0" cy="33496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grpSp>
        <p:nvGrpSpPr>
          <p:cNvPr id="3" name="Group 104"/>
          <p:cNvGrpSpPr>
            <a:grpSpLocks/>
          </p:cNvGrpSpPr>
          <p:nvPr/>
        </p:nvGrpSpPr>
        <p:grpSpPr bwMode="auto">
          <a:xfrm>
            <a:off x="1143000" y="2895600"/>
            <a:ext cx="2895600" cy="2667000"/>
            <a:chOff x="1056" y="2208"/>
            <a:chExt cx="1380" cy="1240"/>
          </a:xfrm>
        </p:grpSpPr>
        <p:sp>
          <p:nvSpPr>
            <p:cNvPr id="229381" name="Rectangle 5"/>
            <p:cNvSpPr>
              <a:spLocks noChangeArrowheads="1"/>
            </p:cNvSpPr>
            <p:nvPr/>
          </p:nvSpPr>
          <p:spPr bwMode="auto">
            <a:xfrm>
              <a:off x="2160" y="2208"/>
              <a:ext cx="276" cy="39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82" name="Rectangle 6"/>
            <p:cNvSpPr>
              <a:spLocks noChangeArrowheads="1"/>
            </p:cNvSpPr>
            <p:nvPr/>
          </p:nvSpPr>
          <p:spPr bwMode="auto">
            <a:xfrm>
              <a:off x="1884" y="2208"/>
              <a:ext cx="276" cy="39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83" name="Rectangle 7"/>
            <p:cNvSpPr>
              <a:spLocks noChangeArrowheads="1"/>
            </p:cNvSpPr>
            <p:nvPr/>
          </p:nvSpPr>
          <p:spPr bwMode="auto">
            <a:xfrm>
              <a:off x="1608" y="2208"/>
              <a:ext cx="275" cy="39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84" name="Rectangle 8"/>
            <p:cNvSpPr>
              <a:spLocks noChangeArrowheads="1"/>
            </p:cNvSpPr>
            <p:nvPr/>
          </p:nvSpPr>
          <p:spPr bwMode="auto">
            <a:xfrm>
              <a:off x="1260" y="2304"/>
              <a:ext cx="275" cy="39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en-US" altLang="zh-CN" sz="2400" baseline="-25000">
                  <a:effectLst>
                    <a:outerShdw blurRad="38100" dist="38100" dir="2700000" algn="tl">
                      <a:srgbClr val="000000"/>
                    </a:outerShdw>
                  </a:effectLst>
                </a:rPr>
                <a:t>cd</a:t>
              </a:r>
            </a:p>
          </p:txBody>
        </p:sp>
        <p:sp>
          <p:nvSpPr>
            <p:cNvPr id="229385" name="Rectangle 9"/>
            <p:cNvSpPr>
              <a:spLocks noChangeArrowheads="1"/>
            </p:cNvSpPr>
            <p:nvPr/>
          </p:nvSpPr>
          <p:spPr bwMode="auto">
            <a:xfrm>
              <a:off x="1056" y="2292"/>
              <a:ext cx="276" cy="39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en-US" altLang="zh-CN" sz="1600">
                  <a:effectLst>
                    <a:outerShdw blurRad="38100" dist="38100" dir="2700000" algn="tl">
                      <a:srgbClr val="000000"/>
                    </a:outerShdw>
                  </a:effectLst>
                </a:rPr>
                <a:t>ab</a:t>
              </a:r>
            </a:p>
          </p:txBody>
        </p:sp>
        <p:sp>
          <p:nvSpPr>
            <p:cNvPr id="229386" name="Rectangle 10"/>
            <p:cNvSpPr>
              <a:spLocks noChangeArrowheads="1"/>
            </p:cNvSpPr>
            <p:nvPr/>
          </p:nvSpPr>
          <p:spPr bwMode="auto">
            <a:xfrm>
              <a:off x="1056" y="323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87" name="Rectangle 11"/>
            <p:cNvSpPr>
              <a:spLocks noChangeArrowheads="1"/>
            </p:cNvSpPr>
            <p:nvPr/>
          </p:nvSpPr>
          <p:spPr bwMode="auto">
            <a:xfrm>
              <a:off x="1056" y="302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88" name="Rectangle 12"/>
            <p:cNvSpPr>
              <a:spLocks noChangeArrowheads="1"/>
            </p:cNvSpPr>
            <p:nvPr/>
          </p:nvSpPr>
          <p:spPr bwMode="auto">
            <a:xfrm>
              <a:off x="1056" y="281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89" name="Rectangle 13"/>
            <p:cNvSpPr>
              <a:spLocks noChangeArrowheads="1"/>
            </p:cNvSpPr>
            <p:nvPr/>
          </p:nvSpPr>
          <p:spPr bwMode="auto">
            <a:xfrm>
              <a:off x="1056" y="2604"/>
              <a:ext cx="276" cy="21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90" name="Rectangle 14"/>
            <p:cNvSpPr>
              <a:spLocks noChangeArrowheads="1"/>
            </p:cNvSpPr>
            <p:nvPr/>
          </p:nvSpPr>
          <p:spPr bwMode="auto">
            <a:xfrm>
              <a:off x="2160" y="323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391" name="Rectangle 15"/>
            <p:cNvSpPr>
              <a:spLocks noChangeArrowheads="1"/>
            </p:cNvSpPr>
            <p:nvPr/>
          </p:nvSpPr>
          <p:spPr bwMode="auto">
            <a:xfrm>
              <a:off x="1884" y="323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92" name="Rectangle 16"/>
            <p:cNvSpPr>
              <a:spLocks noChangeArrowheads="1"/>
            </p:cNvSpPr>
            <p:nvPr/>
          </p:nvSpPr>
          <p:spPr bwMode="auto">
            <a:xfrm>
              <a:off x="1608" y="3237"/>
              <a:ext cx="275"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393" name="Rectangle 17"/>
            <p:cNvSpPr>
              <a:spLocks noChangeArrowheads="1"/>
            </p:cNvSpPr>
            <p:nvPr/>
          </p:nvSpPr>
          <p:spPr bwMode="auto">
            <a:xfrm>
              <a:off x="1332" y="323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394" name="Rectangle 18"/>
            <p:cNvSpPr>
              <a:spLocks noChangeArrowheads="1"/>
            </p:cNvSpPr>
            <p:nvPr/>
          </p:nvSpPr>
          <p:spPr bwMode="auto">
            <a:xfrm>
              <a:off x="2160" y="302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95" name="Rectangle 19"/>
            <p:cNvSpPr>
              <a:spLocks noChangeArrowheads="1"/>
            </p:cNvSpPr>
            <p:nvPr/>
          </p:nvSpPr>
          <p:spPr bwMode="auto">
            <a:xfrm>
              <a:off x="1884" y="302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96" name="Rectangle 20"/>
            <p:cNvSpPr>
              <a:spLocks noChangeArrowheads="1"/>
            </p:cNvSpPr>
            <p:nvPr/>
          </p:nvSpPr>
          <p:spPr bwMode="auto">
            <a:xfrm>
              <a:off x="1608" y="3026"/>
              <a:ext cx="275"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397" name="Rectangle 21"/>
            <p:cNvSpPr>
              <a:spLocks noChangeArrowheads="1"/>
            </p:cNvSpPr>
            <p:nvPr/>
          </p:nvSpPr>
          <p:spPr bwMode="auto">
            <a:xfrm>
              <a:off x="1332" y="302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398" name="Rectangle 22"/>
            <p:cNvSpPr>
              <a:spLocks noChangeArrowheads="1"/>
            </p:cNvSpPr>
            <p:nvPr/>
          </p:nvSpPr>
          <p:spPr bwMode="auto">
            <a:xfrm>
              <a:off x="2160" y="281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399" name="Rectangle 23"/>
            <p:cNvSpPr>
              <a:spLocks noChangeArrowheads="1"/>
            </p:cNvSpPr>
            <p:nvPr/>
          </p:nvSpPr>
          <p:spPr bwMode="auto">
            <a:xfrm>
              <a:off x="1884" y="281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400" name="Rectangle 24"/>
            <p:cNvSpPr>
              <a:spLocks noChangeArrowheads="1"/>
            </p:cNvSpPr>
            <p:nvPr/>
          </p:nvSpPr>
          <p:spPr bwMode="auto">
            <a:xfrm>
              <a:off x="1608" y="2815"/>
              <a:ext cx="275"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401" name="Rectangle 25"/>
            <p:cNvSpPr>
              <a:spLocks noChangeArrowheads="1"/>
            </p:cNvSpPr>
            <p:nvPr/>
          </p:nvSpPr>
          <p:spPr bwMode="auto">
            <a:xfrm>
              <a:off x="1332" y="281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02" name="Rectangle 26"/>
            <p:cNvSpPr>
              <a:spLocks noChangeArrowheads="1"/>
            </p:cNvSpPr>
            <p:nvPr/>
          </p:nvSpPr>
          <p:spPr bwMode="auto">
            <a:xfrm>
              <a:off x="2160" y="2604"/>
              <a:ext cx="276" cy="21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403" name="Rectangle 27"/>
            <p:cNvSpPr>
              <a:spLocks noChangeArrowheads="1"/>
            </p:cNvSpPr>
            <p:nvPr/>
          </p:nvSpPr>
          <p:spPr bwMode="auto">
            <a:xfrm>
              <a:off x="1884" y="2604"/>
              <a:ext cx="276" cy="21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404" name="Rectangle 28"/>
            <p:cNvSpPr>
              <a:spLocks noChangeArrowheads="1"/>
            </p:cNvSpPr>
            <p:nvPr/>
          </p:nvSpPr>
          <p:spPr bwMode="auto">
            <a:xfrm>
              <a:off x="1608" y="2604"/>
              <a:ext cx="275" cy="21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 1</a:t>
              </a:r>
              <a:endParaRPr lang="zh-CN" altLang="en-US" sz="1600" baseline="-25000">
                <a:effectLst>
                  <a:outerShdw blurRad="38100" dist="38100" dir="2700000" algn="tl">
                    <a:srgbClr val="000000"/>
                  </a:outerShdw>
                </a:effectLst>
              </a:endParaRPr>
            </a:p>
          </p:txBody>
        </p:sp>
        <p:sp>
          <p:nvSpPr>
            <p:cNvPr id="229405" name="Rectangle 29"/>
            <p:cNvSpPr>
              <a:spLocks noChangeArrowheads="1"/>
            </p:cNvSpPr>
            <p:nvPr/>
          </p:nvSpPr>
          <p:spPr bwMode="auto">
            <a:xfrm>
              <a:off x="1332" y="2604"/>
              <a:ext cx="276" cy="21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71763" name="Line 35"/>
            <p:cNvSpPr>
              <a:spLocks noChangeShapeType="1"/>
            </p:cNvSpPr>
            <p:nvPr/>
          </p:nvSpPr>
          <p:spPr bwMode="auto">
            <a:xfrm>
              <a:off x="1248" y="2448"/>
              <a:ext cx="84" cy="156"/>
            </a:xfrm>
            <a:prstGeom prst="line">
              <a:avLst/>
            </a:prstGeom>
            <a:noFill/>
            <a:ln w="12700" cap="rnd">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64" name="Line 37"/>
            <p:cNvSpPr>
              <a:spLocks noChangeShapeType="1"/>
            </p:cNvSpPr>
            <p:nvPr/>
          </p:nvSpPr>
          <p:spPr bwMode="auto">
            <a:xfrm>
              <a:off x="1332" y="2604"/>
              <a:ext cx="0" cy="8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65" name="Line 38"/>
            <p:cNvSpPr>
              <a:spLocks noChangeShapeType="1"/>
            </p:cNvSpPr>
            <p:nvPr/>
          </p:nvSpPr>
          <p:spPr bwMode="auto">
            <a:xfrm>
              <a:off x="1332" y="2604"/>
              <a:ext cx="110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66" name="Line 41"/>
            <p:cNvSpPr>
              <a:spLocks noChangeShapeType="1"/>
            </p:cNvSpPr>
            <p:nvPr/>
          </p:nvSpPr>
          <p:spPr bwMode="auto">
            <a:xfrm>
              <a:off x="1608" y="2604"/>
              <a:ext cx="0"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67" name="Line 43"/>
            <p:cNvSpPr>
              <a:spLocks noChangeShapeType="1"/>
            </p:cNvSpPr>
            <p:nvPr/>
          </p:nvSpPr>
          <p:spPr bwMode="auto">
            <a:xfrm>
              <a:off x="1884" y="2604"/>
              <a:ext cx="0"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68" name="Line 44"/>
            <p:cNvSpPr>
              <a:spLocks noChangeShapeType="1"/>
            </p:cNvSpPr>
            <p:nvPr/>
          </p:nvSpPr>
          <p:spPr bwMode="auto">
            <a:xfrm>
              <a:off x="2160" y="2604"/>
              <a:ext cx="0"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69" name="Line 45"/>
            <p:cNvSpPr>
              <a:spLocks noChangeShapeType="1"/>
            </p:cNvSpPr>
            <p:nvPr/>
          </p:nvSpPr>
          <p:spPr bwMode="auto">
            <a:xfrm>
              <a:off x="2436" y="2604"/>
              <a:ext cx="0" cy="8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70" name="Line 47"/>
            <p:cNvSpPr>
              <a:spLocks noChangeShapeType="1"/>
            </p:cNvSpPr>
            <p:nvPr/>
          </p:nvSpPr>
          <p:spPr bwMode="auto">
            <a:xfrm>
              <a:off x="1332" y="2815"/>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71" name="Line 49"/>
            <p:cNvSpPr>
              <a:spLocks noChangeShapeType="1"/>
            </p:cNvSpPr>
            <p:nvPr/>
          </p:nvSpPr>
          <p:spPr bwMode="auto">
            <a:xfrm>
              <a:off x="1332" y="3026"/>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72" name="Line 51"/>
            <p:cNvSpPr>
              <a:spLocks noChangeShapeType="1"/>
            </p:cNvSpPr>
            <p:nvPr/>
          </p:nvSpPr>
          <p:spPr bwMode="auto">
            <a:xfrm>
              <a:off x="1332" y="3237"/>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73" name="Line 52"/>
            <p:cNvSpPr>
              <a:spLocks noChangeShapeType="1"/>
            </p:cNvSpPr>
            <p:nvPr/>
          </p:nvSpPr>
          <p:spPr bwMode="auto">
            <a:xfrm>
              <a:off x="1332" y="3448"/>
              <a:ext cx="11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sp>
        <p:nvSpPr>
          <p:cNvPr id="229429" name="Text Box 53"/>
          <p:cNvSpPr txBox="1">
            <a:spLocks noChangeArrowheads="1"/>
          </p:cNvSpPr>
          <p:nvPr/>
        </p:nvSpPr>
        <p:spPr bwMode="auto">
          <a:xfrm>
            <a:off x="2362200" y="5653088"/>
            <a:ext cx="5151438" cy="519112"/>
          </a:xfrm>
          <a:prstGeom prst="rect">
            <a:avLst/>
          </a:prstGeom>
          <a:noFill/>
          <a:ln w="12700" cap="sq">
            <a:noFill/>
            <a:miter lim="800000"/>
            <a:headEnd type="none" w="sm" len="sm"/>
            <a:tailEnd type="none" w="sm" len="sm"/>
          </a:ln>
          <a:effectLst/>
        </p:spPr>
        <p:txBody>
          <a:bodyPr>
            <a:spAutoFit/>
          </a:bodyPr>
          <a:lstStyle/>
          <a:p>
            <a:pPr eaLnBrk="1" hangingPunct="1">
              <a:spcBef>
                <a:spcPct val="20000"/>
              </a:spcBef>
              <a:buClr>
                <a:schemeClr val="tx2"/>
              </a:buClr>
              <a:buSzPct val="75000"/>
              <a:buFont typeface="Wingdings" pitchFamily="2" charset="2"/>
              <a:buNone/>
              <a:defRPr/>
            </a:pPr>
            <a:r>
              <a:rPr lang="en-US" altLang="zh-CN" sz="2800">
                <a:effectLst>
                  <a:outerShdw blurRad="38100" dist="38100" dir="2700000" algn="tl">
                    <a:srgbClr val="000000"/>
                  </a:outerShdw>
                </a:effectLst>
              </a:rPr>
              <a:t>g(A,B,C,D) = c’+b’d’+a’bd</a:t>
            </a:r>
            <a:endParaRPr lang="en-US" altLang="zh-CN" sz="2000"/>
          </a:p>
        </p:txBody>
      </p:sp>
      <p:grpSp>
        <p:nvGrpSpPr>
          <p:cNvPr id="4" name="Group 105"/>
          <p:cNvGrpSpPr>
            <a:grpSpLocks/>
          </p:cNvGrpSpPr>
          <p:nvPr/>
        </p:nvGrpSpPr>
        <p:grpSpPr bwMode="auto">
          <a:xfrm>
            <a:off x="4572000" y="3200400"/>
            <a:ext cx="2438400" cy="2667000"/>
            <a:chOff x="3312" y="2064"/>
            <a:chExt cx="1296" cy="1248"/>
          </a:xfrm>
        </p:grpSpPr>
        <p:sp>
          <p:nvSpPr>
            <p:cNvPr id="229431" name="Rectangle 55"/>
            <p:cNvSpPr>
              <a:spLocks noChangeArrowheads="1"/>
            </p:cNvSpPr>
            <p:nvPr/>
          </p:nvSpPr>
          <p:spPr bwMode="auto">
            <a:xfrm>
              <a:off x="4284" y="295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32" name="Rectangle 56"/>
            <p:cNvSpPr>
              <a:spLocks noChangeArrowheads="1"/>
            </p:cNvSpPr>
            <p:nvPr/>
          </p:nvSpPr>
          <p:spPr bwMode="auto">
            <a:xfrm>
              <a:off x="4008" y="295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433" name="Rectangle 57"/>
            <p:cNvSpPr>
              <a:spLocks noChangeArrowheads="1"/>
            </p:cNvSpPr>
            <p:nvPr/>
          </p:nvSpPr>
          <p:spPr bwMode="auto">
            <a:xfrm>
              <a:off x="3732" y="295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34" name="Rectangle 58"/>
            <p:cNvSpPr>
              <a:spLocks noChangeArrowheads="1"/>
            </p:cNvSpPr>
            <p:nvPr/>
          </p:nvSpPr>
          <p:spPr bwMode="auto">
            <a:xfrm>
              <a:off x="3456" y="2957"/>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35" name="Rectangle 59"/>
            <p:cNvSpPr>
              <a:spLocks noChangeArrowheads="1"/>
            </p:cNvSpPr>
            <p:nvPr/>
          </p:nvSpPr>
          <p:spPr bwMode="auto">
            <a:xfrm>
              <a:off x="4284" y="274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436" name="Rectangle 60"/>
            <p:cNvSpPr>
              <a:spLocks noChangeArrowheads="1"/>
            </p:cNvSpPr>
            <p:nvPr/>
          </p:nvSpPr>
          <p:spPr bwMode="auto">
            <a:xfrm>
              <a:off x="4008" y="274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437" name="Rectangle 61"/>
            <p:cNvSpPr>
              <a:spLocks noChangeArrowheads="1"/>
            </p:cNvSpPr>
            <p:nvPr/>
          </p:nvSpPr>
          <p:spPr bwMode="auto">
            <a:xfrm>
              <a:off x="3732" y="274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38" name="Rectangle 62"/>
            <p:cNvSpPr>
              <a:spLocks noChangeArrowheads="1"/>
            </p:cNvSpPr>
            <p:nvPr/>
          </p:nvSpPr>
          <p:spPr bwMode="auto">
            <a:xfrm>
              <a:off x="3456" y="2746"/>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39" name="Rectangle 63"/>
            <p:cNvSpPr>
              <a:spLocks noChangeArrowheads="1"/>
            </p:cNvSpPr>
            <p:nvPr/>
          </p:nvSpPr>
          <p:spPr bwMode="auto">
            <a:xfrm>
              <a:off x="4284" y="253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440" name="Rectangle 64"/>
            <p:cNvSpPr>
              <a:spLocks noChangeArrowheads="1"/>
            </p:cNvSpPr>
            <p:nvPr/>
          </p:nvSpPr>
          <p:spPr bwMode="auto">
            <a:xfrm>
              <a:off x="4008" y="253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41" name="Rectangle 65"/>
            <p:cNvSpPr>
              <a:spLocks noChangeArrowheads="1"/>
            </p:cNvSpPr>
            <p:nvPr/>
          </p:nvSpPr>
          <p:spPr bwMode="auto">
            <a:xfrm>
              <a:off x="3732" y="253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42" name="Rectangle 66"/>
            <p:cNvSpPr>
              <a:spLocks noChangeArrowheads="1"/>
            </p:cNvSpPr>
            <p:nvPr/>
          </p:nvSpPr>
          <p:spPr bwMode="auto">
            <a:xfrm>
              <a:off x="3456" y="2535"/>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43" name="Rectangle 67"/>
            <p:cNvSpPr>
              <a:spLocks noChangeArrowheads="1"/>
            </p:cNvSpPr>
            <p:nvPr/>
          </p:nvSpPr>
          <p:spPr bwMode="auto">
            <a:xfrm>
              <a:off x="4284" y="2324"/>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44" name="Rectangle 68"/>
            <p:cNvSpPr>
              <a:spLocks noChangeArrowheads="1"/>
            </p:cNvSpPr>
            <p:nvPr/>
          </p:nvSpPr>
          <p:spPr bwMode="auto">
            <a:xfrm>
              <a:off x="4008" y="2324"/>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1600" baseline="-25000">
                <a:effectLst>
                  <a:outerShdw blurRad="38100" dist="38100" dir="2700000" algn="tl">
                    <a:srgbClr val="000000"/>
                  </a:outerShdw>
                </a:effectLst>
              </a:endParaRPr>
            </a:p>
          </p:txBody>
        </p:sp>
        <p:sp>
          <p:nvSpPr>
            <p:cNvPr id="229445" name="Rectangle 69"/>
            <p:cNvSpPr>
              <a:spLocks noChangeArrowheads="1"/>
            </p:cNvSpPr>
            <p:nvPr/>
          </p:nvSpPr>
          <p:spPr bwMode="auto">
            <a:xfrm>
              <a:off x="3732" y="2324"/>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229446" name="Rectangle 70"/>
            <p:cNvSpPr>
              <a:spLocks noChangeArrowheads="1"/>
            </p:cNvSpPr>
            <p:nvPr/>
          </p:nvSpPr>
          <p:spPr bwMode="auto">
            <a:xfrm>
              <a:off x="3456" y="2324"/>
              <a:ext cx="276" cy="21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r>
                <a:rPr lang="zh-CN" altLang="en-US" sz="1600">
                  <a:effectLst>
                    <a:outerShdw blurRad="38100" dist="38100" dir="2700000" algn="tl">
                      <a:srgbClr val="000000"/>
                    </a:outerShdw>
                  </a:effectLst>
                </a:rPr>
                <a:t>1</a:t>
              </a:r>
              <a:endParaRPr lang="zh-CN" altLang="en-US" sz="1600" baseline="-25000">
                <a:effectLst>
                  <a:outerShdw blurRad="38100" dist="38100" dir="2700000" algn="tl">
                    <a:srgbClr val="000000"/>
                  </a:outerShdw>
                </a:effectLst>
              </a:endParaRPr>
            </a:p>
          </p:txBody>
        </p:sp>
        <p:sp>
          <p:nvSpPr>
            <p:cNvPr id="71718" name="Line 71"/>
            <p:cNvSpPr>
              <a:spLocks noChangeShapeType="1"/>
            </p:cNvSpPr>
            <p:nvPr/>
          </p:nvSpPr>
          <p:spPr bwMode="auto">
            <a:xfrm>
              <a:off x="3456" y="2324"/>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19" name="Line 72"/>
            <p:cNvSpPr>
              <a:spLocks noChangeShapeType="1"/>
            </p:cNvSpPr>
            <p:nvPr/>
          </p:nvSpPr>
          <p:spPr bwMode="auto">
            <a:xfrm>
              <a:off x="3456" y="2324"/>
              <a:ext cx="0" cy="8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0" name="Line 73"/>
            <p:cNvSpPr>
              <a:spLocks noChangeShapeType="1"/>
            </p:cNvSpPr>
            <p:nvPr/>
          </p:nvSpPr>
          <p:spPr bwMode="auto">
            <a:xfrm>
              <a:off x="3732" y="2324"/>
              <a:ext cx="0"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1" name="Line 74"/>
            <p:cNvSpPr>
              <a:spLocks noChangeShapeType="1"/>
            </p:cNvSpPr>
            <p:nvPr/>
          </p:nvSpPr>
          <p:spPr bwMode="auto">
            <a:xfrm>
              <a:off x="4008" y="2324"/>
              <a:ext cx="0"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2" name="Line 75"/>
            <p:cNvSpPr>
              <a:spLocks noChangeShapeType="1"/>
            </p:cNvSpPr>
            <p:nvPr/>
          </p:nvSpPr>
          <p:spPr bwMode="auto">
            <a:xfrm>
              <a:off x="4284" y="2324"/>
              <a:ext cx="0"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3" name="Line 76"/>
            <p:cNvSpPr>
              <a:spLocks noChangeShapeType="1"/>
            </p:cNvSpPr>
            <p:nvPr/>
          </p:nvSpPr>
          <p:spPr bwMode="auto">
            <a:xfrm>
              <a:off x="4560" y="2324"/>
              <a:ext cx="0" cy="8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4" name="Line 77"/>
            <p:cNvSpPr>
              <a:spLocks noChangeShapeType="1"/>
            </p:cNvSpPr>
            <p:nvPr/>
          </p:nvSpPr>
          <p:spPr bwMode="auto">
            <a:xfrm>
              <a:off x="3456" y="2535"/>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5" name="Line 78"/>
            <p:cNvSpPr>
              <a:spLocks noChangeShapeType="1"/>
            </p:cNvSpPr>
            <p:nvPr/>
          </p:nvSpPr>
          <p:spPr bwMode="auto">
            <a:xfrm>
              <a:off x="3456" y="2746"/>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6" name="Line 79"/>
            <p:cNvSpPr>
              <a:spLocks noChangeShapeType="1"/>
            </p:cNvSpPr>
            <p:nvPr/>
          </p:nvSpPr>
          <p:spPr bwMode="auto">
            <a:xfrm>
              <a:off x="3456" y="2957"/>
              <a:ext cx="11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7" name="Line 80"/>
            <p:cNvSpPr>
              <a:spLocks noChangeShapeType="1"/>
            </p:cNvSpPr>
            <p:nvPr/>
          </p:nvSpPr>
          <p:spPr bwMode="auto">
            <a:xfrm>
              <a:off x="3456" y="3168"/>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71728" name="Rectangle 81"/>
            <p:cNvSpPr>
              <a:spLocks noChangeArrowheads="1"/>
            </p:cNvSpPr>
            <p:nvPr/>
          </p:nvSpPr>
          <p:spPr bwMode="auto">
            <a:xfrm>
              <a:off x="3408" y="2256"/>
              <a:ext cx="576" cy="960"/>
            </a:xfrm>
            <a:prstGeom prst="rect">
              <a:avLst/>
            </a:prstGeom>
            <a:noFill/>
            <a:ln w="9525">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zh-CN" altLang="en-US" sz="2400"/>
            </a:p>
          </p:txBody>
        </p:sp>
        <p:sp>
          <p:nvSpPr>
            <p:cNvPr id="71729" name="Line 82"/>
            <p:cNvSpPr>
              <a:spLocks noChangeShapeType="1"/>
            </p:cNvSpPr>
            <p:nvPr/>
          </p:nvSpPr>
          <p:spPr bwMode="auto">
            <a:xfrm>
              <a:off x="3312" y="2928"/>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0" name="Line 83"/>
            <p:cNvSpPr>
              <a:spLocks noChangeShapeType="1"/>
            </p:cNvSpPr>
            <p:nvPr/>
          </p:nvSpPr>
          <p:spPr bwMode="auto">
            <a:xfrm>
              <a:off x="3648" y="2928"/>
              <a:ext cx="0" cy="384"/>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1" name="Line 84"/>
            <p:cNvSpPr>
              <a:spLocks noChangeShapeType="1"/>
            </p:cNvSpPr>
            <p:nvPr/>
          </p:nvSpPr>
          <p:spPr bwMode="auto">
            <a:xfrm>
              <a:off x="3312" y="2496"/>
              <a:ext cx="336"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2" name="Line 85"/>
            <p:cNvSpPr>
              <a:spLocks noChangeShapeType="1"/>
            </p:cNvSpPr>
            <p:nvPr/>
          </p:nvSpPr>
          <p:spPr bwMode="auto">
            <a:xfrm flipV="1">
              <a:off x="3648" y="2064"/>
              <a:ext cx="0" cy="432"/>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3" name="Line 86"/>
            <p:cNvSpPr>
              <a:spLocks noChangeShapeType="1"/>
            </p:cNvSpPr>
            <p:nvPr/>
          </p:nvSpPr>
          <p:spPr bwMode="auto">
            <a:xfrm flipH="1">
              <a:off x="4320" y="2928"/>
              <a:ext cx="288"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4" name="Line 87"/>
            <p:cNvSpPr>
              <a:spLocks noChangeShapeType="1"/>
            </p:cNvSpPr>
            <p:nvPr/>
          </p:nvSpPr>
          <p:spPr bwMode="auto">
            <a:xfrm>
              <a:off x="4320" y="2928"/>
              <a:ext cx="0" cy="384"/>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5" name="Line 88"/>
            <p:cNvSpPr>
              <a:spLocks noChangeShapeType="1"/>
            </p:cNvSpPr>
            <p:nvPr/>
          </p:nvSpPr>
          <p:spPr bwMode="auto">
            <a:xfrm flipH="1">
              <a:off x="4320" y="2496"/>
              <a:ext cx="288" cy="0"/>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6" name="Line 89"/>
            <p:cNvSpPr>
              <a:spLocks noChangeShapeType="1"/>
            </p:cNvSpPr>
            <p:nvPr/>
          </p:nvSpPr>
          <p:spPr bwMode="auto">
            <a:xfrm flipV="1">
              <a:off x="4320" y="2208"/>
              <a:ext cx="0" cy="288"/>
            </a:xfrm>
            <a:prstGeom prst="line">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37" name="Rectangle 90"/>
            <p:cNvSpPr>
              <a:spLocks noChangeArrowheads="1"/>
            </p:cNvSpPr>
            <p:nvPr/>
          </p:nvSpPr>
          <p:spPr bwMode="auto">
            <a:xfrm>
              <a:off x="3792" y="2544"/>
              <a:ext cx="384" cy="144"/>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grpSp>
    </p:spTree>
    <p:extLst>
      <p:ext uri="{BB962C8B-B14F-4D97-AF65-F5344CB8AC3E}">
        <p14:creationId xmlns:p14="http://schemas.microsoft.com/office/powerpoint/2010/main" xmlns="" val="2138919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429"/>
                                        </p:tgtEl>
                                        <p:attrNameLst>
                                          <p:attrName>style.visibility</p:attrName>
                                        </p:attrNameLst>
                                      </p:cBhvr>
                                      <p:to>
                                        <p:strVal val="visible"/>
                                      </p:to>
                                    </p:set>
                                    <p:anim calcmode="lin" valueType="num">
                                      <p:cBhvr additive="base">
                                        <p:cTn id="7" dur="500" fill="hold"/>
                                        <p:tgtEl>
                                          <p:spTgt spid="229429"/>
                                        </p:tgtEl>
                                        <p:attrNameLst>
                                          <p:attrName>ppt_x</p:attrName>
                                        </p:attrNameLst>
                                      </p:cBhvr>
                                      <p:tavLst>
                                        <p:tav tm="0">
                                          <p:val>
                                            <p:strVal val="0-#ppt_w/2"/>
                                          </p:val>
                                        </p:tav>
                                        <p:tav tm="100000">
                                          <p:val>
                                            <p:strVal val="#ppt_x"/>
                                          </p:val>
                                        </p:tav>
                                      </p:tavLst>
                                    </p:anim>
                                    <p:anim calcmode="lin" valueType="num">
                                      <p:cBhvr additive="base">
                                        <p:cTn id="8" dur="500" fill="hold"/>
                                        <p:tgtEl>
                                          <p:spTgt spid="229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2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511300" y="3429000"/>
            <a:ext cx="2133600" cy="1066800"/>
          </a:xfrm>
          <a:custGeom>
            <a:avLst/>
            <a:gdLst/>
            <a:ahLst/>
            <a:cxnLst/>
            <a:rect l="l" t="t" r="r" b="b"/>
            <a:pathLst>
              <a:path w="2133600" h="1066800">
                <a:moveTo>
                  <a:pt x="0" y="533400"/>
                </a:moveTo>
                <a:lnTo>
                  <a:pt x="3536" y="577154"/>
                </a:lnTo>
                <a:lnTo>
                  <a:pt x="13963" y="619932"/>
                </a:lnTo>
                <a:lnTo>
                  <a:pt x="31005" y="661598"/>
                </a:lnTo>
                <a:lnTo>
                  <a:pt x="54388" y="702015"/>
                </a:lnTo>
                <a:lnTo>
                  <a:pt x="83837" y="741044"/>
                </a:lnTo>
                <a:lnTo>
                  <a:pt x="119078" y="778550"/>
                </a:lnTo>
                <a:lnTo>
                  <a:pt x="159836" y="814395"/>
                </a:lnTo>
                <a:lnTo>
                  <a:pt x="205837" y="848441"/>
                </a:lnTo>
                <a:lnTo>
                  <a:pt x="256805" y="880551"/>
                </a:lnTo>
                <a:lnTo>
                  <a:pt x="312467" y="910590"/>
                </a:lnTo>
                <a:lnTo>
                  <a:pt x="372547" y="938418"/>
                </a:lnTo>
                <a:lnTo>
                  <a:pt x="436772" y="963899"/>
                </a:lnTo>
                <a:lnTo>
                  <a:pt x="504866" y="986896"/>
                </a:lnTo>
                <a:lnTo>
                  <a:pt x="576554" y="1007272"/>
                </a:lnTo>
                <a:lnTo>
                  <a:pt x="651563" y="1024889"/>
                </a:lnTo>
                <a:lnTo>
                  <a:pt x="729618" y="1039611"/>
                </a:lnTo>
                <a:lnTo>
                  <a:pt x="810443" y="1051300"/>
                </a:lnTo>
                <a:lnTo>
                  <a:pt x="893765" y="1059820"/>
                </a:lnTo>
                <a:lnTo>
                  <a:pt x="979309" y="1065032"/>
                </a:lnTo>
                <a:lnTo>
                  <a:pt x="1066800" y="1066800"/>
                </a:lnTo>
                <a:lnTo>
                  <a:pt x="1154290" y="1065032"/>
                </a:lnTo>
                <a:lnTo>
                  <a:pt x="1239834" y="1059820"/>
                </a:lnTo>
                <a:lnTo>
                  <a:pt x="1323156" y="1051300"/>
                </a:lnTo>
                <a:lnTo>
                  <a:pt x="1403981" y="1039611"/>
                </a:lnTo>
                <a:lnTo>
                  <a:pt x="1482036" y="1024889"/>
                </a:lnTo>
                <a:lnTo>
                  <a:pt x="1557045" y="1007272"/>
                </a:lnTo>
                <a:lnTo>
                  <a:pt x="1628733" y="986896"/>
                </a:lnTo>
                <a:lnTo>
                  <a:pt x="1696827" y="963899"/>
                </a:lnTo>
                <a:lnTo>
                  <a:pt x="1761052" y="938418"/>
                </a:lnTo>
                <a:lnTo>
                  <a:pt x="1821132" y="910590"/>
                </a:lnTo>
                <a:lnTo>
                  <a:pt x="1876794" y="880551"/>
                </a:lnTo>
                <a:lnTo>
                  <a:pt x="1927762" y="848441"/>
                </a:lnTo>
                <a:lnTo>
                  <a:pt x="1973763" y="814395"/>
                </a:lnTo>
                <a:lnTo>
                  <a:pt x="2014521" y="778550"/>
                </a:lnTo>
                <a:lnTo>
                  <a:pt x="2049762" y="741044"/>
                </a:lnTo>
                <a:lnTo>
                  <a:pt x="2079211" y="702015"/>
                </a:lnTo>
                <a:lnTo>
                  <a:pt x="2102594" y="661598"/>
                </a:lnTo>
                <a:lnTo>
                  <a:pt x="2119636" y="619932"/>
                </a:lnTo>
                <a:lnTo>
                  <a:pt x="2130063" y="577154"/>
                </a:lnTo>
                <a:lnTo>
                  <a:pt x="2133600" y="533400"/>
                </a:lnTo>
                <a:lnTo>
                  <a:pt x="2130063" y="489645"/>
                </a:lnTo>
                <a:lnTo>
                  <a:pt x="2119636" y="446867"/>
                </a:lnTo>
                <a:lnTo>
                  <a:pt x="2102594" y="405201"/>
                </a:lnTo>
                <a:lnTo>
                  <a:pt x="2079211" y="364784"/>
                </a:lnTo>
                <a:lnTo>
                  <a:pt x="2049762" y="325754"/>
                </a:lnTo>
                <a:lnTo>
                  <a:pt x="2014521" y="288249"/>
                </a:lnTo>
                <a:lnTo>
                  <a:pt x="1973763" y="252404"/>
                </a:lnTo>
                <a:lnTo>
                  <a:pt x="1927762" y="218358"/>
                </a:lnTo>
                <a:lnTo>
                  <a:pt x="1876794" y="186248"/>
                </a:lnTo>
                <a:lnTo>
                  <a:pt x="1821132" y="156210"/>
                </a:lnTo>
                <a:lnTo>
                  <a:pt x="1761052" y="128381"/>
                </a:lnTo>
                <a:lnTo>
                  <a:pt x="1696827" y="102900"/>
                </a:lnTo>
                <a:lnTo>
                  <a:pt x="1628733" y="79903"/>
                </a:lnTo>
                <a:lnTo>
                  <a:pt x="1557045" y="59527"/>
                </a:lnTo>
                <a:lnTo>
                  <a:pt x="1482036" y="41910"/>
                </a:lnTo>
                <a:lnTo>
                  <a:pt x="1403981" y="27188"/>
                </a:lnTo>
                <a:lnTo>
                  <a:pt x="1323156" y="15499"/>
                </a:lnTo>
                <a:lnTo>
                  <a:pt x="1239834" y="6979"/>
                </a:lnTo>
                <a:lnTo>
                  <a:pt x="1154290" y="1767"/>
                </a:lnTo>
                <a:lnTo>
                  <a:pt x="1066800" y="0"/>
                </a:lnTo>
                <a:lnTo>
                  <a:pt x="979309" y="1767"/>
                </a:lnTo>
                <a:lnTo>
                  <a:pt x="893765" y="6979"/>
                </a:lnTo>
                <a:lnTo>
                  <a:pt x="810443" y="15499"/>
                </a:lnTo>
                <a:lnTo>
                  <a:pt x="729618" y="27188"/>
                </a:lnTo>
                <a:lnTo>
                  <a:pt x="651563" y="41909"/>
                </a:lnTo>
                <a:lnTo>
                  <a:pt x="576554" y="59527"/>
                </a:lnTo>
                <a:lnTo>
                  <a:pt x="504866" y="79903"/>
                </a:lnTo>
                <a:lnTo>
                  <a:pt x="436772" y="102900"/>
                </a:lnTo>
                <a:lnTo>
                  <a:pt x="372547" y="128381"/>
                </a:lnTo>
                <a:lnTo>
                  <a:pt x="312467" y="156210"/>
                </a:lnTo>
                <a:lnTo>
                  <a:pt x="256805" y="186248"/>
                </a:lnTo>
                <a:lnTo>
                  <a:pt x="205837" y="218358"/>
                </a:lnTo>
                <a:lnTo>
                  <a:pt x="159836" y="252404"/>
                </a:lnTo>
                <a:lnTo>
                  <a:pt x="119078" y="288249"/>
                </a:lnTo>
                <a:lnTo>
                  <a:pt x="83837" y="325755"/>
                </a:lnTo>
                <a:lnTo>
                  <a:pt x="54388" y="364784"/>
                </a:lnTo>
                <a:lnTo>
                  <a:pt x="31005" y="405201"/>
                </a:lnTo>
                <a:lnTo>
                  <a:pt x="13963" y="446867"/>
                </a:lnTo>
                <a:lnTo>
                  <a:pt x="3536" y="489645"/>
                </a:lnTo>
                <a:lnTo>
                  <a:pt x="0" y="533400"/>
                </a:lnTo>
                <a:close/>
              </a:path>
            </a:pathLst>
          </a:custGeom>
          <a:solidFill>
            <a:srgbClr val="B0B0B0"/>
          </a:solidFill>
        </p:spPr>
        <p:txBody>
          <a:bodyPr wrap="square" lIns="0" tIns="0" rIns="0" bIns="0" rtlCol="0">
            <a:noAutofit/>
          </a:bodyPr>
          <a:lstStyle/>
          <a:p>
            <a:endParaRPr/>
          </a:p>
        </p:txBody>
      </p:sp>
      <p:sp>
        <p:nvSpPr>
          <p:cNvPr id="17" name="object 17"/>
          <p:cNvSpPr/>
          <p:nvPr/>
        </p:nvSpPr>
        <p:spPr>
          <a:xfrm>
            <a:off x="1511300" y="3429000"/>
            <a:ext cx="2133600" cy="1066800"/>
          </a:xfrm>
          <a:custGeom>
            <a:avLst/>
            <a:gdLst/>
            <a:ahLst/>
            <a:cxnLst/>
            <a:rect l="l" t="t" r="r" b="b"/>
            <a:pathLst>
              <a:path w="2133600" h="1066800">
                <a:moveTo>
                  <a:pt x="0" y="533400"/>
                </a:moveTo>
                <a:lnTo>
                  <a:pt x="3536" y="489645"/>
                </a:lnTo>
                <a:lnTo>
                  <a:pt x="13963" y="446867"/>
                </a:lnTo>
                <a:lnTo>
                  <a:pt x="31005" y="405201"/>
                </a:lnTo>
                <a:lnTo>
                  <a:pt x="54388" y="364784"/>
                </a:lnTo>
                <a:lnTo>
                  <a:pt x="83837" y="325755"/>
                </a:lnTo>
                <a:lnTo>
                  <a:pt x="119078" y="288249"/>
                </a:lnTo>
                <a:lnTo>
                  <a:pt x="159836" y="252404"/>
                </a:lnTo>
                <a:lnTo>
                  <a:pt x="205837" y="218358"/>
                </a:lnTo>
                <a:lnTo>
                  <a:pt x="256805" y="186248"/>
                </a:lnTo>
                <a:lnTo>
                  <a:pt x="312467" y="156210"/>
                </a:lnTo>
                <a:lnTo>
                  <a:pt x="372547" y="128381"/>
                </a:lnTo>
                <a:lnTo>
                  <a:pt x="436772" y="102900"/>
                </a:lnTo>
                <a:lnTo>
                  <a:pt x="504866" y="79903"/>
                </a:lnTo>
                <a:lnTo>
                  <a:pt x="576554" y="59527"/>
                </a:lnTo>
                <a:lnTo>
                  <a:pt x="651563" y="41909"/>
                </a:lnTo>
                <a:lnTo>
                  <a:pt x="729618" y="27188"/>
                </a:lnTo>
                <a:lnTo>
                  <a:pt x="810443" y="15499"/>
                </a:lnTo>
                <a:lnTo>
                  <a:pt x="893765" y="6979"/>
                </a:lnTo>
                <a:lnTo>
                  <a:pt x="979309" y="1767"/>
                </a:lnTo>
                <a:lnTo>
                  <a:pt x="1066800" y="0"/>
                </a:lnTo>
                <a:lnTo>
                  <a:pt x="1154290" y="1767"/>
                </a:lnTo>
                <a:lnTo>
                  <a:pt x="1239834" y="6979"/>
                </a:lnTo>
                <a:lnTo>
                  <a:pt x="1323156" y="15499"/>
                </a:lnTo>
                <a:lnTo>
                  <a:pt x="1403981" y="27188"/>
                </a:lnTo>
                <a:lnTo>
                  <a:pt x="1482036" y="41910"/>
                </a:lnTo>
                <a:lnTo>
                  <a:pt x="1557045" y="59527"/>
                </a:lnTo>
                <a:lnTo>
                  <a:pt x="1628733" y="79903"/>
                </a:lnTo>
                <a:lnTo>
                  <a:pt x="1696827" y="102900"/>
                </a:lnTo>
                <a:lnTo>
                  <a:pt x="1761052" y="128381"/>
                </a:lnTo>
                <a:lnTo>
                  <a:pt x="1821132" y="156210"/>
                </a:lnTo>
                <a:lnTo>
                  <a:pt x="1876794" y="186248"/>
                </a:lnTo>
                <a:lnTo>
                  <a:pt x="1927762" y="218358"/>
                </a:lnTo>
                <a:lnTo>
                  <a:pt x="1973763" y="252404"/>
                </a:lnTo>
                <a:lnTo>
                  <a:pt x="2014521" y="288249"/>
                </a:lnTo>
                <a:lnTo>
                  <a:pt x="2049762" y="325754"/>
                </a:lnTo>
                <a:lnTo>
                  <a:pt x="2079211" y="364784"/>
                </a:lnTo>
                <a:lnTo>
                  <a:pt x="2102594" y="405201"/>
                </a:lnTo>
                <a:lnTo>
                  <a:pt x="2119636" y="446867"/>
                </a:lnTo>
                <a:lnTo>
                  <a:pt x="2130063" y="489645"/>
                </a:lnTo>
                <a:lnTo>
                  <a:pt x="2133600" y="533400"/>
                </a:lnTo>
                <a:lnTo>
                  <a:pt x="2130063" y="577154"/>
                </a:lnTo>
                <a:lnTo>
                  <a:pt x="2119636" y="619932"/>
                </a:lnTo>
                <a:lnTo>
                  <a:pt x="2102594" y="661598"/>
                </a:lnTo>
                <a:lnTo>
                  <a:pt x="2079211" y="702015"/>
                </a:lnTo>
                <a:lnTo>
                  <a:pt x="2049762" y="741044"/>
                </a:lnTo>
                <a:lnTo>
                  <a:pt x="2014521" y="778550"/>
                </a:lnTo>
                <a:lnTo>
                  <a:pt x="1973763" y="814395"/>
                </a:lnTo>
                <a:lnTo>
                  <a:pt x="1927762" y="848441"/>
                </a:lnTo>
                <a:lnTo>
                  <a:pt x="1876794" y="880551"/>
                </a:lnTo>
                <a:lnTo>
                  <a:pt x="1821132" y="910590"/>
                </a:lnTo>
                <a:lnTo>
                  <a:pt x="1761052" y="938418"/>
                </a:lnTo>
                <a:lnTo>
                  <a:pt x="1696827" y="963899"/>
                </a:lnTo>
                <a:lnTo>
                  <a:pt x="1628733" y="986896"/>
                </a:lnTo>
                <a:lnTo>
                  <a:pt x="1557045" y="1007272"/>
                </a:lnTo>
                <a:lnTo>
                  <a:pt x="1482036" y="1024889"/>
                </a:lnTo>
                <a:lnTo>
                  <a:pt x="1403981" y="1039611"/>
                </a:lnTo>
                <a:lnTo>
                  <a:pt x="1323156" y="1051300"/>
                </a:lnTo>
                <a:lnTo>
                  <a:pt x="1239834" y="1059820"/>
                </a:lnTo>
                <a:lnTo>
                  <a:pt x="1154290" y="1065032"/>
                </a:lnTo>
                <a:lnTo>
                  <a:pt x="1066800" y="1066800"/>
                </a:lnTo>
                <a:lnTo>
                  <a:pt x="979309" y="1065032"/>
                </a:lnTo>
                <a:lnTo>
                  <a:pt x="893765" y="1059820"/>
                </a:lnTo>
                <a:lnTo>
                  <a:pt x="810443" y="1051300"/>
                </a:lnTo>
                <a:lnTo>
                  <a:pt x="729618" y="1039611"/>
                </a:lnTo>
                <a:lnTo>
                  <a:pt x="651563" y="1024889"/>
                </a:lnTo>
                <a:lnTo>
                  <a:pt x="576554" y="1007272"/>
                </a:lnTo>
                <a:lnTo>
                  <a:pt x="504866" y="986896"/>
                </a:lnTo>
                <a:lnTo>
                  <a:pt x="436772" y="963899"/>
                </a:lnTo>
                <a:lnTo>
                  <a:pt x="372547" y="938418"/>
                </a:lnTo>
                <a:lnTo>
                  <a:pt x="312467" y="910590"/>
                </a:lnTo>
                <a:lnTo>
                  <a:pt x="256805" y="880551"/>
                </a:lnTo>
                <a:lnTo>
                  <a:pt x="205837" y="848441"/>
                </a:lnTo>
                <a:lnTo>
                  <a:pt x="159836" y="814395"/>
                </a:lnTo>
                <a:lnTo>
                  <a:pt x="119078" y="778550"/>
                </a:lnTo>
                <a:lnTo>
                  <a:pt x="83837" y="741044"/>
                </a:lnTo>
                <a:lnTo>
                  <a:pt x="54388" y="702015"/>
                </a:lnTo>
                <a:lnTo>
                  <a:pt x="31005" y="661598"/>
                </a:lnTo>
                <a:lnTo>
                  <a:pt x="13963" y="619932"/>
                </a:lnTo>
                <a:lnTo>
                  <a:pt x="3536" y="577154"/>
                </a:lnTo>
                <a:lnTo>
                  <a:pt x="0" y="533400"/>
                </a:lnTo>
                <a:close/>
              </a:path>
            </a:pathLst>
          </a:custGeom>
          <a:ln w="28575">
            <a:solidFill>
              <a:srgbClr val="000000"/>
            </a:solidFill>
          </a:ln>
        </p:spPr>
        <p:txBody>
          <a:bodyPr wrap="square" lIns="0" tIns="0" rIns="0" bIns="0" rtlCol="0">
            <a:noAutofit/>
          </a:bodyPr>
          <a:lstStyle/>
          <a:p>
            <a:endParaRPr/>
          </a:p>
        </p:txBody>
      </p:sp>
      <p:sp>
        <p:nvSpPr>
          <p:cNvPr id="18" name="object 18"/>
          <p:cNvSpPr/>
          <p:nvPr/>
        </p:nvSpPr>
        <p:spPr>
          <a:xfrm>
            <a:off x="4752975" y="3429000"/>
            <a:ext cx="2133600" cy="1066800"/>
          </a:xfrm>
          <a:custGeom>
            <a:avLst/>
            <a:gdLst/>
            <a:ahLst/>
            <a:cxnLst/>
            <a:rect l="l" t="t" r="r" b="b"/>
            <a:pathLst>
              <a:path w="2133600" h="1066800">
                <a:moveTo>
                  <a:pt x="0" y="533400"/>
                </a:moveTo>
                <a:lnTo>
                  <a:pt x="3536" y="577154"/>
                </a:lnTo>
                <a:lnTo>
                  <a:pt x="13963" y="619932"/>
                </a:lnTo>
                <a:lnTo>
                  <a:pt x="31005" y="661598"/>
                </a:lnTo>
                <a:lnTo>
                  <a:pt x="54388" y="702015"/>
                </a:lnTo>
                <a:lnTo>
                  <a:pt x="83837" y="741044"/>
                </a:lnTo>
                <a:lnTo>
                  <a:pt x="119078" y="778550"/>
                </a:lnTo>
                <a:lnTo>
                  <a:pt x="159836" y="814395"/>
                </a:lnTo>
                <a:lnTo>
                  <a:pt x="205837" y="848441"/>
                </a:lnTo>
                <a:lnTo>
                  <a:pt x="256805" y="880551"/>
                </a:lnTo>
                <a:lnTo>
                  <a:pt x="312467" y="910590"/>
                </a:lnTo>
                <a:lnTo>
                  <a:pt x="372547" y="938418"/>
                </a:lnTo>
                <a:lnTo>
                  <a:pt x="436772" y="963899"/>
                </a:lnTo>
                <a:lnTo>
                  <a:pt x="504866" y="986896"/>
                </a:lnTo>
                <a:lnTo>
                  <a:pt x="576554" y="1007272"/>
                </a:lnTo>
                <a:lnTo>
                  <a:pt x="651563" y="1024889"/>
                </a:lnTo>
                <a:lnTo>
                  <a:pt x="729618" y="1039611"/>
                </a:lnTo>
                <a:lnTo>
                  <a:pt x="810443" y="1051300"/>
                </a:lnTo>
                <a:lnTo>
                  <a:pt x="893765" y="1059820"/>
                </a:lnTo>
                <a:lnTo>
                  <a:pt x="979309" y="1065032"/>
                </a:lnTo>
                <a:lnTo>
                  <a:pt x="1066800" y="1066800"/>
                </a:lnTo>
                <a:lnTo>
                  <a:pt x="1154290" y="1065032"/>
                </a:lnTo>
                <a:lnTo>
                  <a:pt x="1239834" y="1059820"/>
                </a:lnTo>
                <a:lnTo>
                  <a:pt x="1323156" y="1051300"/>
                </a:lnTo>
                <a:lnTo>
                  <a:pt x="1403981" y="1039611"/>
                </a:lnTo>
                <a:lnTo>
                  <a:pt x="1482036" y="1024889"/>
                </a:lnTo>
                <a:lnTo>
                  <a:pt x="1557045" y="1007272"/>
                </a:lnTo>
                <a:lnTo>
                  <a:pt x="1628733" y="986896"/>
                </a:lnTo>
                <a:lnTo>
                  <a:pt x="1696827" y="963899"/>
                </a:lnTo>
                <a:lnTo>
                  <a:pt x="1761052" y="938418"/>
                </a:lnTo>
                <a:lnTo>
                  <a:pt x="1821132" y="910590"/>
                </a:lnTo>
                <a:lnTo>
                  <a:pt x="1876794" y="880551"/>
                </a:lnTo>
                <a:lnTo>
                  <a:pt x="1927762" y="848441"/>
                </a:lnTo>
                <a:lnTo>
                  <a:pt x="1973763" y="814395"/>
                </a:lnTo>
                <a:lnTo>
                  <a:pt x="2014521" y="778550"/>
                </a:lnTo>
                <a:lnTo>
                  <a:pt x="2049762" y="741044"/>
                </a:lnTo>
                <a:lnTo>
                  <a:pt x="2079211" y="702015"/>
                </a:lnTo>
                <a:lnTo>
                  <a:pt x="2102594" y="661598"/>
                </a:lnTo>
                <a:lnTo>
                  <a:pt x="2119636" y="619932"/>
                </a:lnTo>
                <a:lnTo>
                  <a:pt x="2130063" y="577154"/>
                </a:lnTo>
                <a:lnTo>
                  <a:pt x="2133600" y="533400"/>
                </a:lnTo>
                <a:lnTo>
                  <a:pt x="2130063" y="489645"/>
                </a:lnTo>
                <a:lnTo>
                  <a:pt x="2119636" y="446867"/>
                </a:lnTo>
                <a:lnTo>
                  <a:pt x="2102594" y="405201"/>
                </a:lnTo>
                <a:lnTo>
                  <a:pt x="2079211" y="364784"/>
                </a:lnTo>
                <a:lnTo>
                  <a:pt x="2049762" y="325754"/>
                </a:lnTo>
                <a:lnTo>
                  <a:pt x="2014521" y="288249"/>
                </a:lnTo>
                <a:lnTo>
                  <a:pt x="1973763" y="252404"/>
                </a:lnTo>
                <a:lnTo>
                  <a:pt x="1927762" y="218358"/>
                </a:lnTo>
                <a:lnTo>
                  <a:pt x="1876794" y="186248"/>
                </a:lnTo>
                <a:lnTo>
                  <a:pt x="1821132" y="156210"/>
                </a:lnTo>
                <a:lnTo>
                  <a:pt x="1761052" y="128381"/>
                </a:lnTo>
                <a:lnTo>
                  <a:pt x="1696827" y="102900"/>
                </a:lnTo>
                <a:lnTo>
                  <a:pt x="1628733" y="79903"/>
                </a:lnTo>
                <a:lnTo>
                  <a:pt x="1557045" y="59527"/>
                </a:lnTo>
                <a:lnTo>
                  <a:pt x="1482036" y="41910"/>
                </a:lnTo>
                <a:lnTo>
                  <a:pt x="1403981" y="27188"/>
                </a:lnTo>
                <a:lnTo>
                  <a:pt x="1323156" y="15499"/>
                </a:lnTo>
                <a:lnTo>
                  <a:pt x="1239834" y="6979"/>
                </a:lnTo>
                <a:lnTo>
                  <a:pt x="1154290" y="1767"/>
                </a:lnTo>
                <a:lnTo>
                  <a:pt x="1066800" y="0"/>
                </a:lnTo>
                <a:lnTo>
                  <a:pt x="979309" y="1767"/>
                </a:lnTo>
                <a:lnTo>
                  <a:pt x="893765" y="6979"/>
                </a:lnTo>
                <a:lnTo>
                  <a:pt x="810443" y="15499"/>
                </a:lnTo>
                <a:lnTo>
                  <a:pt x="729618" y="27188"/>
                </a:lnTo>
                <a:lnTo>
                  <a:pt x="651563" y="41909"/>
                </a:lnTo>
                <a:lnTo>
                  <a:pt x="576554" y="59527"/>
                </a:lnTo>
                <a:lnTo>
                  <a:pt x="504866" y="79903"/>
                </a:lnTo>
                <a:lnTo>
                  <a:pt x="436772" y="102900"/>
                </a:lnTo>
                <a:lnTo>
                  <a:pt x="372547" y="128381"/>
                </a:lnTo>
                <a:lnTo>
                  <a:pt x="312467" y="156210"/>
                </a:lnTo>
                <a:lnTo>
                  <a:pt x="256805" y="186248"/>
                </a:lnTo>
                <a:lnTo>
                  <a:pt x="205837" y="218358"/>
                </a:lnTo>
                <a:lnTo>
                  <a:pt x="159836" y="252404"/>
                </a:lnTo>
                <a:lnTo>
                  <a:pt x="119078" y="288249"/>
                </a:lnTo>
                <a:lnTo>
                  <a:pt x="83837" y="325755"/>
                </a:lnTo>
                <a:lnTo>
                  <a:pt x="54388" y="364784"/>
                </a:lnTo>
                <a:lnTo>
                  <a:pt x="31005" y="405201"/>
                </a:lnTo>
                <a:lnTo>
                  <a:pt x="13963" y="446867"/>
                </a:lnTo>
                <a:lnTo>
                  <a:pt x="3536" y="489645"/>
                </a:lnTo>
                <a:lnTo>
                  <a:pt x="0" y="533400"/>
                </a:lnTo>
                <a:close/>
              </a:path>
            </a:pathLst>
          </a:custGeom>
          <a:solidFill>
            <a:srgbClr val="B0B0B0"/>
          </a:solidFill>
        </p:spPr>
        <p:txBody>
          <a:bodyPr wrap="square" lIns="0" tIns="0" rIns="0" bIns="0" rtlCol="0">
            <a:noAutofit/>
          </a:bodyPr>
          <a:lstStyle/>
          <a:p>
            <a:endParaRPr/>
          </a:p>
        </p:txBody>
      </p:sp>
      <p:sp>
        <p:nvSpPr>
          <p:cNvPr id="19" name="object 19"/>
          <p:cNvSpPr/>
          <p:nvPr/>
        </p:nvSpPr>
        <p:spPr>
          <a:xfrm>
            <a:off x="4752975" y="3429000"/>
            <a:ext cx="2133600" cy="1066800"/>
          </a:xfrm>
          <a:custGeom>
            <a:avLst/>
            <a:gdLst/>
            <a:ahLst/>
            <a:cxnLst/>
            <a:rect l="l" t="t" r="r" b="b"/>
            <a:pathLst>
              <a:path w="2133600" h="1066800">
                <a:moveTo>
                  <a:pt x="0" y="533400"/>
                </a:moveTo>
                <a:lnTo>
                  <a:pt x="3536" y="489645"/>
                </a:lnTo>
                <a:lnTo>
                  <a:pt x="13963" y="446867"/>
                </a:lnTo>
                <a:lnTo>
                  <a:pt x="31005" y="405201"/>
                </a:lnTo>
                <a:lnTo>
                  <a:pt x="54388" y="364784"/>
                </a:lnTo>
                <a:lnTo>
                  <a:pt x="83837" y="325755"/>
                </a:lnTo>
                <a:lnTo>
                  <a:pt x="119078" y="288249"/>
                </a:lnTo>
                <a:lnTo>
                  <a:pt x="159836" y="252404"/>
                </a:lnTo>
                <a:lnTo>
                  <a:pt x="205837" y="218358"/>
                </a:lnTo>
                <a:lnTo>
                  <a:pt x="256805" y="186248"/>
                </a:lnTo>
                <a:lnTo>
                  <a:pt x="312467" y="156210"/>
                </a:lnTo>
                <a:lnTo>
                  <a:pt x="372547" y="128381"/>
                </a:lnTo>
                <a:lnTo>
                  <a:pt x="436772" y="102900"/>
                </a:lnTo>
                <a:lnTo>
                  <a:pt x="504866" y="79903"/>
                </a:lnTo>
                <a:lnTo>
                  <a:pt x="576554" y="59527"/>
                </a:lnTo>
                <a:lnTo>
                  <a:pt x="651563" y="41909"/>
                </a:lnTo>
                <a:lnTo>
                  <a:pt x="729618" y="27188"/>
                </a:lnTo>
                <a:lnTo>
                  <a:pt x="810443" y="15499"/>
                </a:lnTo>
                <a:lnTo>
                  <a:pt x="893765" y="6979"/>
                </a:lnTo>
                <a:lnTo>
                  <a:pt x="979309" y="1767"/>
                </a:lnTo>
                <a:lnTo>
                  <a:pt x="1066800" y="0"/>
                </a:lnTo>
                <a:lnTo>
                  <a:pt x="1154290" y="1767"/>
                </a:lnTo>
                <a:lnTo>
                  <a:pt x="1239834" y="6979"/>
                </a:lnTo>
                <a:lnTo>
                  <a:pt x="1323156" y="15499"/>
                </a:lnTo>
                <a:lnTo>
                  <a:pt x="1403981" y="27188"/>
                </a:lnTo>
                <a:lnTo>
                  <a:pt x="1482036" y="41910"/>
                </a:lnTo>
                <a:lnTo>
                  <a:pt x="1557045" y="59527"/>
                </a:lnTo>
                <a:lnTo>
                  <a:pt x="1628733" y="79903"/>
                </a:lnTo>
                <a:lnTo>
                  <a:pt x="1696827" y="102900"/>
                </a:lnTo>
                <a:lnTo>
                  <a:pt x="1761052" y="128381"/>
                </a:lnTo>
                <a:lnTo>
                  <a:pt x="1821132" y="156210"/>
                </a:lnTo>
                <a:lnTo>
                  <a:pt x="1876794" y="186248"/>
                </a:lnTo>
                <a:lnTo>
                  <a:pt x="1927762" y="218358"/>
                </a:lnTo>
                <a:lnTo>
                  <a:pt x="1973763" y="252404"/>
                </a:lnTo>
                <a:lnTo>
                  <a:pt x="2014521" y="288249"/>
                </a:lnTo>
                <a:lnTo>
                  <a:pt x="2049762" y="325754"/>
                </a:lnTo>
                <a:lnTo>
                  <a:pt x="2079211" y="364784"/>
                </a:lnTo>
                <a:lnTo>
                  <a:pt x="2102594" y="405201"/>
                </a:lnTo>
                <a:lnTo>
                  <a:pt x="2119636" y="446867"/>
                </a:lnTo>
                <a:lnTo>
                  <a:pt x="2130063" y="489645"/>
                </a:lnTo>
                <a:lnTo>
                  <a:pt x="2133600" y="533400"/>
                </a:lnTo>
                <a:lnTo>
                  <a:pt x="2130063" y="577154"/>
                </a:lnTo>
                <a:lnTo>
                  <a:pt x="2119636" y="619932"/>
                </a:lnTo>
                <a:lnTo>
                  <a:pt x="2102594" y="661598"/>
                </a:lnTo>
                <a:lnTo>
                  <a:pt x="2079211" y="702015"/>
                </a:lnTo>
                <a:lnTo>
                  <a:pt x="2049762" y="741044"/>
                </a:lnTo>
                <a:lnTo>
                  <a:pt x="2014521" y="778550"/>
                </a:lnTo>
                <a:lnTo>
                  <a:pt x="1973763" y="814395"/>
                </a:lnTo>
                <a:lnTo>
                  <a:pt x="1927762" y="848441"/>
                </a:lnTo>
                <a:lnTo>
                  <a:pt x="1876794" y="880551"/>
                </a:lnTo>
                <a:lnTo>
                  <a:pt x="1821132" y="910590"/>
                </a:lnTo>
                <a:lnTo>
                  <a:pt x="1761052" y="938418"/>
                </a:lnTo>
                <a:lnTo>
                  <a:pt x="1696827" y="963899"/>
                </a:lnTo>
                <a:lnTo>
                  <a:pt x="1628733" y="986896"/>
                </a:lnTo>
                <a:lnTo>
                  <a:pt x="1557045" y="1007272"/>
                </a:lnTo>
                <a:lnTo>
                  <a:pt x="1482036" y="1024889"/>
                </a:lnTo>
                <a:lnTo>
                  <a:pt x="1403981" y="1039611"/>
                </a:lnTo>
                <a:lnTo>
                  <a:pt x="1323156" y="1051300"/>
                </a:lnTo>
                <a:lnTo>
                  <a:pt x="1239834" y="1059820"/>
                </a:lnTo>
                <a:lnTo>
                  <a:pt x="1154290" y="1065032"/>
                </a:lnTo>
                <a:lnTo>
                  <a:pt x="1066800" y="1066800"/>
                </a:lnTo>
                <a:lnTo>
                  <a:pt x="979309" y="1065032"/>
                </a:lnTo>
                <a:lnTo>
                  <a:pt x="893765" y="1059820"/>
                </a:lnTo>
                <a:lnTo>
                  <a:pt x="810443" y="1051300"/>
                </a:lnTo>
                <a:lnTo>
                  <a:pt x="729618" y="1039611"/>
                </a:lnTo>
                <a:lnTo>
                  <a:pt x="651563" y="1024889"/>
                </a:lnTo>
                <a:lnTo>
                  <a:pt x="576554" y="1007272"/>
                </a:lnTo>
                <a:lnTo>
                  <a:pt x="504866" y="986896"/>
                </a:lnTo>
                <a:lnTo>
                  <a:pt x="436772" y="963899"/>
                </a:lnTo>
                <a:lnTo>
                  <a:pt x="372547" y="938418"/>
                </a:lnTo>
                <a:lnTo>
                  <a:pt x="312467" y="910590"/>
                </a:lnTo>
                <a:lnTo>
                  <a:pt x="256805" y="880551"/>
                </a:lnTo>
                <a:lnTo>
                  <a:pt x="205837" y="848441"/>
                </a:lnTo>
                <a:lnTo>
                  <a:pt x="159836" y="814395"/>
                </a:lnTo>
                <a:lnTo>
                  <a:pt x="119078" y="778550"/>
                </a:lnTo>
                <a:lnTo>
                  <a:pt x="83837" y="741044"/>
                </a:lnTo>
                <a:lnTo>
                  <a:pt x="54388" y="702015"/>
                </a:lnTo>
                <a:lnTo>
                  <a:pt x="31005" y="661598"/>
                </a:lnTo>
                <a:lnTo>
                  <a:pt x="13963" y="619932"/>
                </a:lnTo>
                <a:lnTo>
                  <a:pt x="3536" y="577154"/>
                </a:lnTo>
                <a:lnTo>
                  <a:pt x="0" y="533400"/>
                </a:lnTo>
                <a:close/>
              </a:path>
            </a:pathLst>
          </a:custGeom>
          <a:ln w="28575">
            <a:solidFill>
              <a:srgbClr val="000000"/>
            </a:solidFill>
          </a:ln>
        </p:spPr>
        <p:txBody>
          <a:bodyPr wrap="square" lIns="0" tIns="0" rIns="0" bIns="0" rtlCol="0">
            <a:noAutofit/>
          </a:bodyPr>
          <a:lstStyle/>
          <a:p>
            <a:endParaRPr/>
          </a:p>
        </p:txBody>
      </p:sp>
      <p:sp>
        <p:nvSpPr>
          <p:cNvPr id="20" name="object 20"/>
          <p:cNvSpPr/>
          <p:nvPr/>
        </p:nvSpPr>
        <p:spPr>
          <a:xfrm>
            <a:off x="3332099" y="4340225"/>
            <a:ext cx="1733550" cy="85725"/>
          </a:xfrm>
          <a:custGeom>
            <a:avLst/>
            <a:gdLst/>
            <a:ahLst/>
            <a:cxnLst/>
            <a:rect l="l" t="t" r="r" b="b"/>
            <a:pathLst>
              <a:path w="1733550" h="85725">
                <a:moveTo>
                  <a:pt x="0" y="0"/>
                </a:moveTo>
                <a:lnTo>
                  <a:pt x="0" y="28575"/>
                </a:lnTo>
                <a:lnTo>
                  <a:pt x="114300" y="28575"/>
                </a:lnTo>
                <a:lnTo>
                  <a:pt x="114300" y="0"/>
                </a:lnTo>
                <a:lnTo>
                  <a:pt x="0" y="0"/>
                </a:lnTo>
                <a:close/>
              </a:path>
              <a:path w="1733550" h="85725">
                <a:moveTo>
                  <a:pt x="200025" y="0"/>
                </a:moveTo>
                <a:lnTo>
                  <a:pt x="200025" y="28575"/>
                </a:lnTo>
                <a:lnTo>
                  <a:pt x="314325" y="28575"/>
                </a:lnTo>
                <a:lnTo>
                  <a:pt x="314325" y="0"/>
                </a:lnTo>
                <a:lnTo>
                  <a:pt x="200025" y="0"/>
                </a:lnTo>
                <a:close/>
              </a:path>
              <a:path w="1733550" h="85725">
                <a:moveTo>
                  <a:pt x="400050" y="0"/>
                </a:moveTo>
                <a:lnTo>
                  <a:pt x="400050" y="28575"/>
                </a:lnTo>
                <a:lnTo>
                  <a:pt x="514350" y="28575"/>
                </a:lnTo>
                <a:lnTo>
                  <a:pt x="514350" y="0"/>
                </a:lnTo>
                <a:lnTo>
                  <a:pt x="400050" y="0"/>
                </a:lnTo>
                <a:close/>
              </a:path>
              <a:path w="1733550" h="85725">
                <a:moveTo>
                  <a:pt x="600075" y="0"/>
                </a:moveTo>
                <a:lnTo>
                  <a:pt x="600075" y="28575"/>
                </a:lnTo>
                <a:lnTo>
                  <a:pt x="714375" y="28575"/>
                </a:lnTo>
                <a:lnTo>
                  <a:pt x="714375" y="0"/>
                </a:lnTo>
                <a:lnTo>
                  <a:pt x="600075" y="0"/>
                </a:lnTo>
                <a:close/>
              </a:path>
              <a:path w="1733550" h="85725">
                <a:moveTo>
                  <a:pt x="800100" y="0"/>
                </a:moveTo>
                <a:lnTo>
                  <a:pt x="800100" y="28575"/>
                </a:lnTo>
                <a:lnTo>
                  <a:pt x="914400" y="28575"/>
                </a:lnTo>
                <a:lnTo>
                  <a:pt x="914400" y="0"/>
                </a:lnTo>
                <a:lnTo>
                  <a:pt x="800100" y="0"/>
                </a:lnTo>
                <a:close/>
              </a:path>
              <a:path w="1733550" h="85725">
                <a:moveTo>
                  <a:pt x="1000125" y="0"/>
                </a:moveTo>
                <a:lnTo>
                  <a:pt x="1000125" y="28575"/>
                </a:lnTo>
                <a:lnTo>
                  <a:pt x="1114425" y="28575"/>
                </a:lnTo>
                <a:lnTo>
                  <a:pt x="1114425" y="0"/>
                </a:lnTo>
                <a:lnTo>
                  <a:pt x="1000125" y="0"/>
                </a:lnTo>
                <a:close/>
              </a:path>
              <a:path w="1733550" h="85725">
                <a:moveTo>
                  <a:pt x="1200150" y="0"/>
                </a:moveTo>
                <a:lnTo>
                  <a:pt x="1200150" y="28575"/>
                </a:lnTo>
                <a:lnTo>
                  <a:pt x="1314450" y="28575"/>
                </a:lnTo>
                <a:lnTo>
                  <a:pt x="1314450" y="0"/>
                </a:lnTo>
                <a:lnTo>
                  <a:pt x="1200150" y="0"/>
                </a:lnTo>
                <a:close/>
              </a:path>
              <a:path w="1733550" h="85725">
                <a:moveTo>
                  <a:pt x="1400175" y="0"/>
                </a:moveTo>
                <a:lnTo>
                  <a:pt x="1400175" y="28575"/>
                </a:lnTo>
                <a:lnTo>
                  <a:pt x="1514475" y="28575"/>
                </a:lnTo>
                <a:lnTo>
                  <a:pt x="1514475" y="0"/>
                </a:lnTo>
                <a:lnTo>
                  <a:pt x="1400175" y="0"/>
                </a:lnTo>
                <a:close/>
              </a:path>
              <a:path w="1733550" h="85725">
                <a:moveTo>
                  <a:pt x="1600200" y="0"/>
                </a:moveTo>
                <a:lnTo>
                  <a:pt x="1590675" y="-57150"/>
                </a:lnTo>
                <a:lnTo>
                  <a:pt x="1590675" y="85725"/>
                </a:lnTo>
                <a:lnTo>
                  <a:pt x="1733550" y="14350"/>
                </a:lnTo>
                <a:lnTo>
                  <a:pt x="1590675" y="-57150"/>
                </a:lnTo>
                <a:lnTo>
                  <a:pt x="1600200" y="0"/>
                </a:lnTo>
                <a:lnTo>
                  <a:pt x="1605026" y="0"/>
                </a:lnTo>
                <a:lnTo>
                  <a:pt x="1605026" y="28575"/>
                </a:lnTo>
                <a:lnTo>
                  <a:pt x="1600200" y="28575"/>
                </a:lnTo>
                <a:lnTo>
                  <a:pt x="1600200" y="0"/>
                </a:lnTo>
                <a:close/>
              </a:path>
              <a:path w="1733550" h="85725">
                <a:moveTo>
                  <a:pt x="1600200" y="0"/>
                </a:moveTo>
                <a:lnTo>
                  <a:pt x="1600200" y="28575"/>
                </a:lnTo>
                <a:lnTo>
                  <a:pt x="1605026" y="28575"/>
                </a:lnTo>
                <a:lnTo>
                  <a:pt x="1605026" y="0"/>
                </a:lnTo>
                <a:lnTo>
                  <a:pt x="1600200"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3332099"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2" name="object 22"/>
          <p:cNvSpPr/>
          <p:nvPr/>
        </p:nvSpPr>
        <p:spPr>
          <a:xfrm>
            <a:off x="3532124"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3" name="object 23"/>
          <p:cNvSpPr/>
          <p:nvPr/>
        </p:nvSpPr>
        <p:spPr>
          <a:xfrm>
            <a:off x="3732149"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4" name="object 24"/>
          <p:cNvSpPr/>
          <p:nvPr/>
        </p:nvSpPr>
        <p:spPr>
          <a:xfrm>
            <a:off x="3932174"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5" name="object 25"/>
          <p:cNvSpPr/>
          <p:nvPr/>
        </p:nvSpPr>
        <p:spPr>
          <a:xfrm>
            <a:off x="4132199"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6" name="object 26"/>
          <p:cNvSpPr/>
          <p:nvPr/>
        </p:nvSpPr>
        <p:spPr>
          <a:xfrm>
            <a:off x="4332224"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7" name="object 27"/>
          <p:cNvSpPr/>
          <p:nvPr/>
        </p:nvSpPr>
        <p:spPr>
          <a:xfrm>
            <a:off x="4532249"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8" name="object 28"/>
          <p:cNvSpPr/>
          <p:nvPr/>
        </p:nvSpPr>
        <p:spPr>
          <a:xfrm>
            <a:off x="4732274" y="4354512"/>
            <a:ext cx="114300" cy="0"/>
          </a:xfrm>
          <a:custGeom>
            <a:avLst/>
            <a:gdLst/>
            <a:ahLst/>
            <a:cxnLst/>
            <a:rect l="l" t="t" r="r" b="b"/>
            <a:pathLst>
              <a:path w="114300">
                <a:moveTo>
                  <a:pt x="0" y="0"/>
                </a:moveTo>
                <a:lnTo>
                  <a:pt x="114300" y="0"/>
                </a:lnTo>
              </a:path>
            </a:pathLst>
          </a:custGeom>
          <a:ln w="29845">
            <a:solidFill>
              <a:srgbClr val="000000"/>
            </a:solidFill>
          </a:ln>
        </p:spPr>
        <p:txBody>
          <a:bodyPr wrap="square" lIns="0" tIns="0" rIns="0" bIns="0" rtlCol="0">
            <a:noAutofit/>
          </a:bodyPr>
          <a:lstStyle/>
          <a:p>
            <a:endParaRPr/>
          </a:p>
        </p:txBody>
      </p:sp>
      <p:sp>
        <p:nvSpPr>
          <p:cNvPr id="29" name="object 29"/>
          <p:cNvSpPr/>
          <p:nvPr/>
        </p:nvSpPr>
        <p:spPr>
          <a:xfrm>
            <a:off x="4932299" y="4354512"/>
            <a:ext cx="4825" cy="0"/>
          </a:xfrm>
          <a:custGeom>
            <a:avLst/>
            <a:gdLst/>
            <a:ahLst/>
            <a:cxnLst/>
            <a:rect l="l" t="t" r="r" b="b"/>
            <a:pathLst>
              <a:path w="4825">
                <a:moveTo>
                  <a:pt x="0" y="0"/>
                </a:moveTo>
                <a:lnTo>
                  <a:pt x="4825" y="0"/>
                </a:lnTo>
              </a:path>
            </a:pathLst>
          </a:custGeom>
          <a:ln w="29845">
            <a:solidFill>
              <a:srgbClr val="000000"/>
            </a:solidFill>
          </a:ln>
        </p:spPr>
        <p:txBody>
          <a:bodyPr wrap="square" lIns="0" tIns="0" rIns="0" bIns="0" rtlCol="0">
            <a:noAutofit/>
          </a:bodyPr>
          <a:lstStyle/>
          <a:p>
            <a:endParaRPr/>
          </a:p>
        </p:txBody>
      </p:sp>
      <p:sp>
        <p:nvSpPr>
          <p:cNvPr id="30" name="object 30"/>
          <p:cNvSpPr/>
          <p:nvPr/>
        </p:nvSpPr>
        <p:spPr>
          <a:xfrm>
            <a:off x="3332226" y="3556000"/>
            <a:ext cx="1733550" cy="85725"/>
          </a:xfrm>
          <a:custGeom>
            <a:avLst/>
            <a:gdLst/>
            <a:ahLst/>
            <a:cxnLst/>
            <a:rect l="l" t="t" r="r" b="b"/>
            <a:pathLst>
              <a:path w="1733550" h="85725">
                <a:moveTo>
                  <a:pt x="142875" y="28574"/>
                </a:moveTo>
                <a:lnTo>
                  <a:pt x="1733550" y="28575"/>
                </a:lnTo>
                <a:lnTo>
                  <a:pt x="1733550" y="0"/>
                </a:lnTo>
                <a:lnTo>
                  <a:pt x="128524" y="0"/>
                </a:lnTo>
                <a:lnTo>
                  <a:pt x="128524" y="28575"/>
                </a:lnTo>
                <a:lnTo>
                  <a:pt x="142875" y="28574"/>
                </a:lnTo>
                <a:close/>
              </a:path>
              <a:path w="1733550" h="85725">
                <a:moveTo>
                  <a:pt x="142875" y="0"/>
                </a:moveTo>
                <a:lnTo>
                  <a:pt x="142875" y="-57150"/>
                </a:lnTo>
                <a:lnTo>
                  <a:pt x="0" y="14350"/>
                </a:lnTo>
                <a:lnTo>
                  <a:pt x="142875" y="85725"/>
                </a:lnTo>
                <a:lnTo>
                  <a:pt x="142875" y="28574"/>
                </a:lnTo>
                <a:lnTo>
                  <a:pt x="128524" y="28575"/>
                </a:lnTo>
                <a:lnTo>
                  <a:pt x="128524" y="0"/>
                </a:lnTo>
                <a:lnTo>
                  <a:pt x="142875" y="0"/>
                </a:lnTo>
                <a:close/>
              </a:path>
            </a:pathLst>
          </a:custGeom>
          <a:solidFill>
            <a:srgbClr val="000000"/>
          </a:solidFill>
        </p:spPr>
        <p:txBody>
          <a:bodyPr wrap="square" lIns="0" tIns="0" rIns="0" bIns="0" rtlCol="0">
            <a:noAutofit/>
          </a:bodyPr>
          <a:lstStyle/>
          <a:p>
            <a:endParaRPr/>
          </a:p>
        </p:txBody>
      </p:sp>
      <p:sp>
        <p:nvSpPr>
          <p:cNvPr id="31" name="object 31"/>
          <p:cNvSpPr/>
          <p:nvPr/>
        </p:nvSpPr>
        <p:spPr>
          <a:xfrm>
            <a:off x="5653151" y="1808226"/>
            <a:ext cx="2133600" cy="1066800"/>
          </a:xfrm>
          <a:custGeom>
            <a:avLst/>
            <a:gdLst/>
            <a:ahLst/>
            <a:cxnLst/>
            <a:rect l="l" t="t" r="r" b="b"/>
            <a:pathLst>
              <a:path w="2133600" h="1066800">
                <a:moveTo>
                  <a:pt x="0" y="533400"/>
                </a:moveTo>
                <a:lnTo>
                  <a:pt x="3535" y="577136"/>
                </a:lnTo>
                <a:lnTo>
                  <a:pt x="13959" y="619901"/>
                </a:lnTo>
                <a:lnTo>
                  <a:pt x="30998" y="661557"/>
                </a:lnTo>
                <a:lnTo>
                  <a:pt x="54376" y="701966"/>
                </a:lnTo>
                <a:lnTo>
                  <a:pt x="83820" y="740991"/>
                </a:lnTo>
                <a:lnTo>
                  <a:pt x="119054" y="778494"/>
                </a:lnTo>
                <a:lnTo>
                  <a:pt x="159806" y="814338"/>
                </a:lnTo>
                <a:lnTo>
                  <a:pt x="205800" y="848386"/>
                </a:lnTo>
                <a:lnTo>
                  <a:pt x="256763" y="880500"/>
                </a:lnTo>
                <a:lnTo>
                  <a:pt x="312419" y="910542"/>
                </a:lnTo>
                <a:lnTo>
                  <a:pt x="372496" y="938375"/>
                </a:lnTo>
                <a:lnTo>
                  <a:pt x="436717" y="963862"/>
                </a:lnTo>
                <a:lnTo>
                  <a:pt x="504809" y="986866"/>
                </a:lnTo>
                <a:lnTo>
                  <a:pt x="576498" y="1007248"/>
                </a:lnTo>
                <a:lnTo>
                  <a:pt x="651510" y="1024872"/>
                </a:lnTo>
                <a:lnTo>
                  <a:pt x="729569" y="1039599"/>
                </a:lnTo>
                <a:lnTo>
                  <a:pt x="810402" y="1051293"/>
                </a:lnTo>
                <a:lnTo>
                  <a:pt x="893734" y="1059816"/>
                </a:lnTo>
                <a:lnTo>
                  <a:pt x="979291" y="1065031"/>
                </a:lnTo>
                <a:lnTo>
                  <a:pt x="1066800" y="1066800"/>
                </a:lnTo>
                <a:lnTo>
                  <a:pt x="1154290" y="1065031"/>
                </a:lnTo>
                <a:lnTo>
                  <a:pt x="1239834" y="1059816"/>
                </a:lnTo>
                <a:lnTo>
                  <a:pt x="1323156" y="1051293"/>
                </a:lnTo>
                <a:lnTo>
                  <a:pt x="1403981" y="1039599"/>
                </a:lnTo>
                <a:lnTo>
                  <a:pt x="1482036" y="1024872"/>
                </a:lnTo>
                <a:lnTo>
                  <a:pt x="1557045" y="1007248"/>
                </a:lnTo>
                <a:lnTo>
                  <a:pt x="1628733" y="986866"/>
                </a:lnTo>
                <a:lnTo>
                  <a:pt x="1696827" y="963862"/>
                </a:lnTo>
                <a:lnTo>
                  <a:pt x="1761052" y="938375"/>
                </a:lnTo>
                <a:lnTo>
                  <a:pt x="1821132" y="910542"/>
                </a:lnTo>
                <a:lnTo>
                  <a:pt x="1876794" y="880500"/>
                </a:lnTo>
                <a:lnTo>
                  <a:pt x="1927762" y="848386"/>
                </a:lnTo>
                <a:lnTo>
                  <a:pt x="1973763" y="814338"/>
                </a:lnTo>
                <a:lnTo>
                  <a:pt x="2014521" y="778494"/>
                </a:lnTo>
                <a:lnTo>
                  <a:pt x="2049762" y="740991"/>
                </a:lnTo>
                <a:lnTo>
                  <a:pt x="2079211" y="701966"/>
                </a:lnTo>
                <a:lnTo>
                  <a:pt x="2102594" y="661557"/>
                </a:lnTo>
                <a:lnTo>
                  <a:pt x="2119636" y="619901"/>
                </a:lnTo>
                <a:lnTo>
                  <a:pt x="2130063" y="577136"/>
                </a:lnTo>
                <a:lnTo>
                  <a:pt x="2133600" y="533400"/>
                </a:lnTo>
                <a:lnTo>
                  <a:pt x="2130063" y="489645"/>
                </a:lnTo>
                <a:lnTo>
                  <a:pt x="2119636" y="446867"/>
                </a:lnTo>
                <a:lnTo>
                  <a:pt x="2102594" y="405201"/>
                </a:lnTo>
                <a:lnTo>
                  <a:pt x="2079211" y="364784"/>
                </a:lnTo>
                <a:lnTo>
                  <a:pt x="2049762" y="325754"/>
                </a:lnTo>
                <a:lnTo>
                  <a:pt x="2014521" y="288249"/>
                </a:lnTo>
                <a:lnTo>
                  <a:pt x="1973763" y="252404"/>
                </a:lnTo>
                <a:lnTo>
                  <a:pt x="1927762" y="218358"/>
                </a:lnTo>
                <a:lnTo>
                  <a:pt x="1876794" y="186248"/>
                </a:lnTo>
                <a:lnTo>
                  <a:pt x="1821132" y="156210"/>
                </a:lnTo>
                <a:lnTo>
                  <a:pt x="1761052" y="128381"/>
                </a:lnTo>
                <a:lnTo>
                  <a:pt x="1696827" y="102900"/>
                </a:lnTo>
                <a:lnTo>
                  <a:pt x="1628733" y="79903"/>
                </a:lnTo>
                <a:lnTo>
                  <a:pt x="1557045" y="59527"/>
                </a:lnTo>
                <a:lnTo>
                  <a:pt x="1482036" y="41910"/>
                </a:lnTo>
                <a:lnTo>
                  <a:pt x="1403981" y="27188"/>
                </a:lnTo>
                <a:lnTo>
                  <a:pt x="1323156" y="15499"/>
                </a:lnTo>
                <a:lnTo>
                  <a:pt x="1239834" y="6979"/>
                </a:lnTo>
                <a:lnTo>
                  <a:pt x="1154290" y="1767"/>
                </a:lnTo>
                <a:lnTo>
                  <a:pt x="1066800" y="0"/>
                </a:lnTo>
                <a:lnTo>
                  <a:pt x="979291" y="1767"/>
                </a:lnTo>
                <a:lnTo>
                  <a:pt x="893734" y="6979"/>
                </a:lnTo>
                <a:lnTo>
                  <a:pt x="810402" y="15499"/>
                </a:lnTo>
                <a:lnTo>
                  <a:pt x="729569" y="27188"/>
                </a:lnTo>
                <a:lnTo>
                  <a:pt x="651510" y="41909"/>
                </a:lnTo>
                <a:lnTo>
                  <a:pt x="576498" y="59527"/>
                </a:lnTo>
                <a:lnTo>
                  <a:pt x="504809" y="79903"/>
                </a:lnTo>
                <a:lnTo>
                  <a:pt x="436717" y="102900"/>
                </a:lnTo>
                <a:lnTo>
                  <a:pt x="372496" y="128381"/>
                </a:lnTo>
                <a:lnTo>
                  <a:pt x="312419" y="156210"/>
                </a:lnTo>
                <a:lnTo>
                  <a:pt x="256763" y="186248"/>
                </a:lnTo>
                <a:lnTo>
                  <a:pt x="205800" y="218358"/>
                </a:lnTo>
                <a:lnTo>
                  <a:pt x="159806" y="252404"/>
                </a:lnTo>
                <a:lnTo>
                  <a:pt x="119054" y="288249"/>
                </a:lnTo>
                <a:lnTo>
                  <a:pt x="83820" y="325755"/>
                </a:lnTo>
                <a:lnTo>
                  <a:pt x="54376" y="364784"/>
                </a:lnTo>
                <a:lnTo>
                  <a:pt x="30998" y="405201"/>
                </a:lnTo>
                <a:lnTo>
                  <a:pt x="13959" y="446867"/>
                </a:lnTo>
                <a:lnTo>
                  <a:pt x="3535" y="489645"/>
                </a:lnTo>
                <a:lnTo>
                  <a:pt x="0" y="533400"/>
                </a:lnTo>
                <a:close/>
              </a:path>
            </a:pathLst>
          </a:custGeom>
          <a:solidFill>
            <a:srgbClr val="B0B0B0"/>
          </a:solidFill>
        </p:spPr>
        <p:txBody>
          <a:bodyPr wrap="square" lIns="0" tIns="0" rIns="0" bIns="0" rtlCol="0">
            <a:noAutofit/>
          </a:bodyPr>
          <a:lstStyle/>
          <a:p>
            <a:endParaRPr/>
          </a:p>
        </p:txBody>
      </p:sp>
      <p:sp>
        <p:nvSpPr>
          <p:cNvPr id="32" name="object 32"/>
          <p:cNvSpPr/>
          <p:nvPr/>
        </p:nvSpPr>
        <p:spPr>
          <a:xfrm>
            <a:off x="5653151" y="1808226"/>
            <a:ext cx="2133600" cy="1066800"/>
          </a:xfrm>
          <a:custGeom>
            <a:avLst/>
            <a:gdLst/>
            <a:ahLst/>
            <a:cxnLst/>
            <a:rect l="l" t="t" r="r" b="b"/>
            <a:pathLst>
              <a:path w="2133600" h="1066800">
                <a:moveTo>
                  <a:pt x="0" y="533400"/>
                </a:moveTo>
                <a:lnTo>
                  <a:pt x="3535" y="489645"/>
                </a:lnTo>
                <a:lnTo>
                  <a:pt x="13959" y="446867"/>
                </a:lnTo>
                <a:lnTo>
                  <a:pt x="30998" y="405201"/>
                </a:lnTo>
                <a:lnTo>
                  <a:pt x="54376" y="364784"/>
                </a:lnTo>
                <a:lnTo>
                  <a:pt x="83820" y="325755"/>
                </a:lnTo>
                <a:lnTo>
                  <a:pt x="119054" y="288249"/>
                </a:lnTo>
                <a:lnTo>
                  <a:pt x="159806" y="252404"/>
                </a:lnTo>
                <a:lnTo>
                  <a:pt x="205800" y="218358"/>
                </a:lnTo>
                <a:lnTo>
                  <a:pt x="256763" y="186248"/>
                </a:lnTo>
                <a:lnTo>
                  <a:pt x="312419" y="156210"/>
                </a:lnTo>
                <a:lnTo>
                  <a:pt x="372496" y="128381"/>
                </a:lnTo>
                <a:lnTo>
                  <a:pt x="436717" y="102900"/>
                </a:lnTo>
                <a:lnTo>
                  <a:pt x="504809" y="79903"/>
                </a:lnTo>
                <a:lnTo>
                  <a:pt x="576498" y="59527"/>
                </a:lnTo>
                <a:lnTo>
                  <a:pt x="651510" y="41909"/>
                </a:lnTo>
                <a:lnTo>
                  <a:pt x="729569" y="27188"/>
                </a:lnTo>
                <a:lnTo>
                  <a:pt x="810402" y="15499"/>
                </a:lnTo>
                <a:lnTo>
                  <a:pt x="893734" y="6979"/>
                </a:lnTo>
                <a:lnTo>
                  <a:pt x="979291" y="1767"/>
                </a:lnTo>
                <a:lnTo>
                  <a:pt x="1066800" y="0"/>
                </a:lnTo>
                <a:lnTo>
                  <a:pt x="1154290" y="1767"/>
                </a:lnTo>
                <a:lnTo>
                  <a:pt x="1239834" y="6979"/>
                </a:lnTo>
                <a:lnTo>
                  <a:pt x="1323156" y="15499"/>
                </a:lnTo>
                <a:lnTo>
                  <a:pt x="1403981" y="27188"/>
                </a:lnTo>
                <a:lnTo>
                  <a:pt x="1482036" y="41910"/>
                </a:lnTo>
                <a:lnTo>
                  <a:pt x="1557045" y="59527"/>
                </a:lnTo>
                <a:lnTo>
                  <a:pt x="1628733" y="79903"/>
                </a:lnTo>
                <a:lnTo>
                  <a:pt x="1696827" y="102900"/>
                </a:lnTo>
                <a:lnTo>
                  <a:pt x="1761052" y="128381"/>
                </a:lnTo>
                <a:lnTo>
                  <a:pt x="1821132" y="156210"/>
                </a:lnTo>
                <a:lnTo>
                  <a:pt x="1876794" y="186248"/>
                </a:lnTo>
                <a:lnTo>
                  <a:pt x="1927762" y="218358"/>
                </a:lnTo>
                <a:lnTo>
                  <a:pt x="1973763" y="252404"/>
                </a:lnTo>
                <a:lnTo>
                  <a:pt x="2014521" y="288249"/>
                </a:lnTo>
                <a:lnTo>
                  <a:pt x="2049762" y="325754"/>
                </a:lnTo>
                <a:lnTo>
                  <a:pt x="2079211" y="364784"/>
                </a:lnTo>
                <a:lnTo>
                  <a:pt x="2102594" y="405201"/>
                </a:lnTo>
                <a:lnTo>
                  <a:pt x="2119636" y="446867"/>
                </a:lnTo>
                <a:lnTo>
                  <a:pt x="2130063" y="489645"/>
                </a:lnTo>
                <a:lnTo>
                  <a:pt x="2133600" y="533400"/>
                </a:lnTo>
                <a:lnTo>
                  <a:pt x="2130063" y="577136"/>
                </a:lnTo>
                <a:lnTo>
                  <a:pt x="2119636" y="619901"/>
                </a:lnTo>
                <a:lnTo>
                  <a:pt x="2102594" y="661557"/>
                </a:lnTo>
                <a:lnTo>
                  <a:pt x="2079211" y="701966"/>
                </a:lnTo>
                <a:lnTo>
                  <a:pt x="2049762" y="740991"/>
                </a:lnTo>
                <a:lnTo>
                  <a:pt x="2014521" y="778494"/>
                </a:lnTo>
                <a:lnTo>
                  <a:pt x="1973763" y="814338"/>
                </a:lnTo>
                <a:lnTo>
                  <a:pt x="1927762" y="848386"/>
                </a:lnTo>
                <a:lnTo>
                  <a:pt x="1876794" y="880500"/>
                </a:lnTo>
                <a:lnTo>
                  <a:pt x="1821132" y="910542"/>
                </a:lnTo>
                <a:lnTo>
                  <a:pt x="1761052" y="938375"/>
                </a:lnTo>
                <a:lnTo>
                  <a:pt x="1696827" y="963862"/>
                </a:lnTo>
                <a:lnTo>
                  <a:pt x="1628733" y="986866"/>
                </a:lnTo>
                <a:lnTo>
                  <a:pt x="1557045" y="1007248"/>
                </a:lnTo>
                <a:lnTo>
                  <a:pt x="1482036" y="1024872"/>
                </a:lnTo>
                <a:lnTo>
                  <a:pt x="1403981" y="1039599"/>
                </a:lnTo>
                <a:lnTo>
                  <a:pt x="1323156" y="1051293"/>
                </a:lnTo>
                <a:lnTo>
                  <a:pt x="1239834" y="1059816"/>
                </a:lnTo>
                <a:lnTo>
                  <a:pt x="1154290" y="1065031"/>
                </a:lnTo>
                <a:lnTo>
                  <a:pt x="1066800" y="1066800"/>
                </a:lnTo>
                <a:lnTo>
                  <a:pt x="979291" y="1065031"/>
                </a:lnTo>
                <a:lnTo>
                  <a:pt x="893734" y="1059816"/>
                </a:lnTo>
                <a:lnTo>
                  <a:pt x="810402" y="1051293"/>
                </a:lnTo>
                <a:lnTo>
                  <a:pt x="729569" y="1039599"/>
                </a:lnTo>
                <a:lnTo>
                  <a:pt x="651510" y="1024872"/>
                </a:lnTo>
                <a:lnTo>
                  <a:pt x="576498" y="1007248"/>
                </a:lnTo>
                <a:lnTo>
                  <a:pt x="504809" y="986866"/>
                </a:lnTo>
                <a:lnTo>
                  <a:pt x="436717" y="963862"/>
                </a:lnTo>
                <a:lnTo>
                  <a:pt x="372496" y="938375"/>
                </a:lnTo>
                <a:lnTo>
                  <a:pt x="312419" y="910542"/>
                </a:lnTo>
                <a:lnTo>
                  <a:pt x="256763" y="880500"/>
                </a:lnTo>
                <a:lnTo>
                  <a:pt x="205800" y="848386"/>
                </a:lnTo>
                <a:lnTo>
                  <a:pt x="159806" y="814338"/>
                </a:lnTo>
                <a:lnTo>
                  <a:pt x="119054" y="778494"/>
                </a:lnTo>
                <a:lnTo>
                  <a:pt x="83820" y="740991"/>
                </a:lnTo>
                <a:lnTo>
                  <a:pt x="54376" y="701966"/>
                </a:lnTo>
                <a:lnTo>
                  <a:pt x="30998" y="661557"/>
                </a:lnTo>
                <a:lnTo>
                  <a:pt x="13959" y="619901"/>
                </a:lnTo>
                <a:lnTo>
                  <a:pt x="3535" y="577136"/>
                </a:lnTo>
                <a:lnTo>
                  <a:pt x="0" y="533400"/>
                </a:lnTo>
                <a:close/>
              </a:path>
            </a:pathLst>
          </a:custGeom>
          <a:ln w="28575">
            <a:solidFill>
              <a:srgbClr val="000000"/>
            </a:solidFill>
          </a:ln>
        </p:spPr>
        <p:txBody>
          <a:bodyPr wrap="square" lIns="0" tIns="0" rIns="0" bIns="0" rtlCol="0">
            <a:noAutofit/>
          </a:bodyPr>
          <a:lstStyle/>
          <a:p>
            <a:endParaRPr/>
          </a:p>
        </p:txBody>
      </p:sp>
      <p:sp>
        <p:nvSpPr>
          <p:cNvPr id="33" name="object 33"/>
          <p:cNvSpPr/>
          <p:nvPr/>
        </p:nvSpPr>
        <p:spPr>
          <a:xfrm>
            <a:off x="5805805" y="2733675"/>
            <a:ext cx="199898" cy="684022"/>
          </a:xfrm>
          <a:custGeom>
            <a:avLst/>
            <a:gdLst/>
            <a:ahLst/>
            <a:cxnLst/>
            <a:rect l="l" t="t" r="r" b="b"/>
            <a:pathLst>
              <a:path w="199898" h="684022">
                <a:moveTo>
                  <a:pt x="5969" y="650113"/>
                </a:moveTo>
                <a:lnTo>
                  <a:pt x="0" y="678052"/>
                </a:lnTo>
                <a:lnTo>
                  <a:pt x="27940" y="684022"/>
                </a:lnTo>
                <a:lnTo>
                  <a:pt x="33909" y="656082"/>
                </a:lnTo>
                <a:lnTo>
                  <a:pt x="5969" y="650113"/>
                </a:lnTo>
                <a:close/>
              </a:path>
              <a:path w="199898" h="684022">
                <a:moveTo>
                  <a:pt x="18034" y="594233"/>
                </a:moveTo>
                <a:lnTo>
                  <a:pt x="11937" y="622173"/>
                </a:lnTo>
                <a:lnTo>
                  <a:pt x="39878" y="628141"/>
                </a:lnTo>
                <a:lnTo>
                  <a:pt x="45974" y="600201"/>
                </a:lnTo>
                <a:lnTo>
                  <a:pt x="18034" y="594233"/>
                </a:lnTo>
                <a:close/>
              </a:path>
              <a:path w="199898" h="684022">
                <a:moveTo>
                  <a:pt x="29972" y="538352"/>
                </a:moveTo>
                <a:lnTo>
                  <a:pt x="24003" y="566292"/>
                </a:lnTo>
                <a:lnTo>
                  <a:pt x="51943" y="572262"/>
                </a:lnTo>
                <a:lnTo>
                  <a:pt x="57912" y="544322"/>
                </a:lnTo>
                <a:lnTo>
                  <a:pt x="29972" y="538352"/>
                </a:lnTo>
                <a:close/>
              </a:path>
              <a:path w="199898" h="684022">
                <a:moveTo>
                  <a:pt x="41910" y="482473"/>
                </a:moveTo>
                <a:lnTo>
                  <a:pt x="35941" y="510413"/>
                </a:lnTo>
                <a:lnTo>
                  <a:pt x="63881" y="516382"/>
                </a:lnTo>
                <a:lnTo>
                  <a:pt x="69850" y="488441"/>
                </a:lnTo>
                <a:lnTo>
                  <a:pt x="41910" y="482473"/>
                </a:lnTo>
                <a:close/>
              </a:path>
              <a:path w="199898" h="684022">
                <a:moveTo>
                  <a:pt x="53975" y="426592"/>
                </a:moveTo>
                <a:lnTo>
                  <a:pt x="47879" y="454533"/>
                </a:lnTo>
                <a:lnTo>
                  <a:pt x="75819" y="460501"/>
                </a:lnTo>
                <a:lnTo>
                  <a:pt x="81915" y="432562"/>
                </a:lnTo>
                <a:lnTo>
                  <a:pt x="53975" y="426592"/>
                </a:lnTo>
                <a:close/>
              </a:path>
              <a:path w="199898" h="684022">
                <a:moveTo>
                  <a:pt x="65912" y="370713"/>
                </a:moveTo>
                <a:lnTo>
                  <a:pt x="59944" y="398652"/>
                </a:lnTo>
                <a:lnTo>
                  <a:pt x="87884" y="404622"/>
                </a:lnTo>
                <a:lnTo>
                  <a:pt x="93853" y="376682"/>
                </a:lnTo>
                <a:lnTo>
                  <a:pt x="65912" y="370713"/>
                </a:lnTo>
                <a:close/>
              </a:path>
              <a:path w="199898" h="684022">
                <a:moveTo>
                  <a:pt x="77850" y="314833"/>
                </a:moveTo>
                <a:lnTo>
                  <a:pt x="71882" y="342773"/>
                </a:lnTo>
                <a:lnTo>
                  <a:pt x="99822" y="348741"/>
                </a:lnTo>
                <a:lnTo>
                  <a:pt x="105791" y="320801"/>
                </a:lnTo>
                <a:lnTo>
                  <a:pt x="77850" y="314833"/>
                </a:lnTo>
                <a:close/>
              </a:path>
              <a:path w="199898" h="684022">
                <a:moveTo>
                  <a:pt x="89916" y="258952"/>
                </a:moveTo>
                <a:lnTo>
                  <a:pt x="83820" y="286892"/>
                </a:lnTo>
                <a:lnTo>
                  <a:pt x="111760" y="292862"/>
                </a:lnTo>
                <a:lnTo>
                  <a:pt x="117856" y="264922"/>
                </a:lnTo>
                <a:lnTo>
                  <a:pt x="89916" y="258952"/>
                </a:lnTo>
                <a:close/>
              </a:path>
              <a:path w="199898" h="684022">
                <a:moveTo>
                  <a:pt x="101854" y="203073"/>
                </a:moveTo>
                <a:lnTo>
                  <a:pt x="95885" y="231012"/>
                </a:lnTo>
                <a:lnTo>
                  <a:pt x="123825" y="236982"/>
                </a:lnTo>
                <a:lnTo>
                  <a:pt x="129794" y="209041"/>
                </a:lnTo>
                <a:lnTo>
                  <a:pt x="101854" y="203073"/>
                </a:lnTo>
                <a:close/>
              </a:path>
              <a:path w="199898" h="684022">
                <a:moveTo>
                  <a:pt x="113792" y="147192"/>
                </a:moveTo>
                <a:lnTo>
                  <a:pt x="107823" y="175133"/>
                </a:lnTo>
                <a:lnTo>
                  <a:pt x="135762" y="181101"/>
                </a:lnTo>
                <a:lnTo>
                  <a:pt x="141732" y="153162"/>
                </a:lnTo>
                <a:lnTo>
                  <a:pt x="113792" y="147192"/>
                </a:lnTo>
                <a:close/>
              </a:path>
              <a:path w="199898" h="684022">
                <a:moveTo>
                  <a:pt x="199898" y="154686"/>
                </a:moveTo>
                <a:lnTo>
                  <a:pt x="160020" y="0"/>
                </a:lnTo>
                <a:lnTo>
                  <a:pt x="60198" y="124713"/>
                </a:lnTo>
                <a:lnTo>
                  <a:pt x="199898" y="154686"/>
                </a:lnTo>
                <a:close/>
              </a:path>
            </a:pathLst>
          </a:custGeom>
          <a:solidFill>
            <a:srgbClr val="000000"/>
          </a:solidFill>
        </p:spPr>
        <p:txBody>
          <a:bodyPr wrap="square" lIns="0" tIns="0" rIns="0" bIns="0" rtlCol="0">
            <a:noAutofit/>
          </a:bodyPr>
          <a:lstStyle/>
          <a:p>
            <a:endParaRPr/>
          </a:p>
        </p:txBody>
      </p:sp>
      <p:sp>
        <p:nvSpPr>
          <p:cNvPr id="34" name="object 34"/>
          <p:cNvSpPr/>
          <p:nvPr/>
        </p:nvSpPr>
        <p:spPr>
          <a:xfrm>
            <a:off x="6533896" y="2886202"/>
            <a:ext cx="199898" cy="684022"/>
          </a:xfrm>
          <a:custGeom>
            <a:avLst/>
            <a:gdLst/>
            <a:ahLst/>
            <a:cxnLst/>
            <a:rect l="l" t="t" r="r" b="b"/>
            <a:pathLst>
              <a:path w="199898" h="684022">
                <a:moveTo>
                  <a:pt x="171957" y="0"/>
                </a:moveTo>
                <a:lnTo>
                  <a:pt x="165988" y="27939"/>
                </a:lnTo>
                <a:lnTo>
                  <a:pt x="193928" y="34036"/>
                </a:lnTo>
                <a:lnTo>
                  <a:pt x="199898" y="6096"/>
                </a:lnTo>
                <a:lnTo>
                  <a:pt x="171957" y="0"/>
                </a:lnTo>
                <a:close/>
              </a:path>
              <a:path w="199898" h="684022">
                <a:moveTo>
                  <a:pt x="160020" y="55880"/>
                </a:moveTo>
                <a:lnTo>
                  <a:pt x="154050" y="83820"/>
                </a:lnTo>
                <a:lnTo>
                  <a:pt x="181990" y="89915"/>
                </a:lnTo>
                <a:lnTo>
                  <a:pt x="187959" y="61975"/>
                </a:lnTo>
                <a:lnTo>
                  <a:pt x="160020" y="55880"/>
                </a:lnTo>
                <a:close/>
              </a:path>
              <a:path w="199898" h="684022">
                <a:moveTo>
                  <a:pt x="148081" y="111760"/>
                </a:moveTo>
                <a:lnTo>
                  <a:pt x="142112" y="139700"/>
                </a:lnTo>
                <a:lnTo>
                  <a:pt x="170052" y="145796"/>
                </a:lnTo>
                <a:lnTo>
                  <a:pt x="176022" y="117856"/>
                </a:lnTo>
                <a:lnTo>
                  <a:pt x="148081" y="111760"/>
                </a:lnTo>
                <a:close/>
              </a:path>
              <a:path w="199898" h="684022">
                <a:moveTo>
                  <a:pt x="136017" y="167639"/>
                </a:moveTo>
                <a:lnTo>
                  <a:pt x="130048" y="195580"/>
                </a:lnTo>
                <a:lnTo>
                  <a:pt x="157987" y="201675"/>
                </a:lnTo>
                <a:lnTo>
                  <a:pt x="163956" y="173736"/>
                </a:lnTo>
                <a:lnTo>
                  <a:pt x="136017" y="167639"/>
                </a:lnTo>
                <a:close/>
              </a:path>
              <a:path w="199898" h="684022">
                <a:moveTo>
                  <a:pt x="124078" y="223520"/>
                </a:moveTo>
                <a:lnTo>
                  <a:pt x="118109" y="251460"/>
                </a:lnTo>
                <a:lnTo>
                  <a:pt x="146050" y="257556"/>
                </a:lnTo>
                <a:lnTo>
                  <a:pt x="152019" y="229615"/>
                </a:lnTo>
                <a:lnTo>
                  <a:pt x="124078" y="223520"/>
                </a:lnTo>
                <a:close/>
              </a:path>
              <a:path w="199898" h="684022">
                <a:moveTo>
                  <a:pt x="112140" y="279400"/>
                </a:moveTo>
                <a:lnTo>
                  <a:pt x="106172" y="307339"/>
                </a:lnTo>
                <a:lnTo>
                  <a:pt x="134111" y="313436"/>
                </a:lnTo>
                <a:lnTo>
                  <a:pt x="140080" y="285496"/>
                </a:lnTo>
                <a:lnTo>
                  <a:pt x="112140" y="279400"/>
                </a:lnTo>
                <a:close/>
              </a:path>
              <a:path w="199898" h="684022">
                <a:moveTo>
                  <a:pt x="100075" y="335280"/>
                </a:moveTo>
                <a:lnTo>
                  <a:pt x="94106" y="363220"/>
                </a:lnTo>
                <a:lnTo>
                  <a:pt x="122047" y="369315"/>
                </a:lnTo>
                <a:lnTo>
                  <a:pt x="128015" y="341375"/>
                </a:lnTo>
                <a:lnTo>
                  <a:pt x="100075" y="335280"/>
                </a:lnTo>
                <a:close/>
              </a:path>
              <a:path w="199898" h="684022">
                <a:moveTo>
                  <a:pt x="88137" y="391160"/>
                </a:moveTo>
                <a:lnTo>
                  <a:pt x="82169" y="419100"/>
                </a:lnTo>
                <a:lnTo>
                  <a:pt x="110108" y="425196"/>
                </a:lnTo>
                <a:lnTo>
                  <a:pt x="116077" y="397256"/>
                </a:lnTo>
                <a:lnTo>
                  <a:pt x="88137" y="391160"/>
                </a:lnTo>
                <a:close/>
              </a:path>
              <a:path w="199898" h="684022">
                <a:moveTo>
                  <a:pt x="76200" y="447039"/>
                </a:moveTo>
                <a:lnTo>
                  <a:pt x="70103" y="474980"/>
                </a:lnTo>
                <a:lnTo>
                  <a:pt x="98044" y="481075"/>
                </a:lnTo>
                <a:lnTo>
                  <a:pt x="104139" y="453136"/>
                </a:lnTo>
                <a:lnTo>
                  <a:pt x="76200" y="447039"/>
                </a:lnTo>
                <a:close/>
              </a:path>
              <a:path w="199898" h="684022">
                <a:moveTo>
                  <a:pt x="64134" y="502920"/>
                </a:moveTo>
                <a:lnTo>
                  <a:pt x="58165" y="530860"/>
                </a:lnTo>
                <a:lnTo>
                  <a:pt x="86105" y="536956"/>
                </a:lnTo>
                <a:lnTo>
                  <a:pt x="92075" y="509015"/>
                </a:lnTo>
                <a:lnTo>
                  <a:pt x="64134" y="502920"/>
                </a:lnTo>
                <a:close/>
              </a:path>
              <a:path w="199898" h="684022">
                <a:moveTo>
                  <a:pt x="139700" y="559308"/>
                </a:moveTo>
                <a:lnTo>
                  <a:pt x="0" y="529463"/>
                </a:lnTo>
                <a:lnTo>
                  <a:pt x="39877" y="684022"/>
                </a:lnTo>
                <a:lnTo>
                  <a:pt x="139700" y="559308"/>
                </a:lnTo>
                <a:close/>
              </a:path>
            </a:pathLst>
          </a:custGeom>
          <a:solidFill>
            <a:srgbClr val="000000"/>
          </a:solidFill>
        </p:spPr>
        <p:txBody>
          <a:bodyPr wrap="square" lIns="0" tIns="0" rIns="0" bIns="0" rtlCol="0">
            <a:noAutofit/>
          </a:bodyPr>
          <a:lstStyle/>
          <a:p>
            <a:endParaRPr/>
          </a:p>
        </p:txBody>
      </p:sp>
      <p:sp>
        <p:nvSpPr>
          <p:cNvPr id="35" name="object 35"/>
          <p:cNvSpPr/>
          <p:nvPr/>
        </p:nvSpPr>
        <p:spPr>
          <a:xfrm>
            <a:off x="5653151" y="5229225"/>
            <a:ext cx="2133600" cy="1066800"/>
          </a:xfrm>
          <a:custGeom>
            <a:avLst/>
            <a:gdLst/>
            <a:ahLst/>
            <a:cxnLst/>
            <a:rect l="l" t="t" r="r" b="b"/>
            <a:pathLst>
              <a:path w="2133600" h="1066800">
                <a:moveTo>
                  <a:pt x="0" y="533400"/>
                </a:moveTo>
                <a:lnTo>
                  <a:pt x="3535" y="577147"/>
                </a:lnTo>
                <a:lnTo>
                  <a:pt x="13959" y="619920"/>
                </a:lnTo>
                <a:lnTo>
                  <a:pt x="30998" y="661582"/>
                </a:lnTo>
                <a:lnTo>
                  <a:pt x="54376" y="701995"/>
                </a:lnTo>
                <a:lnTo>
                  <a:pt x="83820" y="741023"/>
                </a:lnTo>
                <a:lnTo>
                  <a:pt x="119054" y="778528"/>
                </a:lnTo>
                <a:lnTo>
                  <a:pt x="159806" y="814372"/>
                </a:lnTo>
                <a:lnTo>
                  <a:pt x="205800" y="848419"/>
                </a:lnTo>
                <a:lnTo>
                  <a:pt x="256763" y="880531"/>
                </a:lnTo>
                <a:lnTo>
                  <a:pt x="312419" y="910570"/>
                </a:lnTo>
                <a:lnTo>
                  <a:pt x="372496" y="938401"/>
                </a:lnTo>
                <a:lnTo>
                  <a:pt x="436717" y="963884"/>
                </a:lnTo>
                <a:lnTo>
                  <a:pt x="504809" y="986884"/>
                </a:lnTo>
                <a:lnTo>
                  <a:pt x="576498" y="1007262"/>
                </a:lnTo>
                <a:lnTo>
                  <a:pt x="651510" y="1024882"/>
                </a:lnTo>
                <a:lnTo>
                  <a:pt x="729569" y="1039606"/>
                </a:lnTo>
                <a:lnTo>
                  <a:pt x="810402" y="1051298"/>
                </a:lnTo>
                <a:lnTo>
                  <a:pt x="893734" y="1059818"/>
                </a:lnTo>
                <a:lnTo>
                  <a:pt x="979291" y="1065031"/>
                </a:lnTo>
                <a:lnTo>
                  <a:pt x="1066800" y="1066800"/>
                </a:lnTo>
                <a:lnTo>
                  <a:pt x="1154290" y="1065031"/>
                </a:lnTo>
                <a:lnTo>
                  <a:pt x="1239834" y="1059818"/>
                </a:lnTo>
                <a:lnTo>
                  <a:pt x="1323156" y="1051298"/>
                </a:lnTo>
                <a:lnTo>
                  <a:pt x="1403981" y="1039606"/>
                </a:lnTo>
                <a:lnTo>
                  <a:pt x="1482036" y="1024882"/>
                </a:lnTo>
                <a:lnTo>
                  <a:pt x="1557045" y="1007262"/>
                </a:lnTo>
                <a:lnTo>
                  <a:pt x="1628733" y="986884"/>
                </a:lnTo>
                <a:lnTo>
                  <a:pt x="1696827" y="963884"/>
                </a:lnTo>
                <a:lnTo>
                  <a:pt x="1761052" y="938401"/>
                </a:lnTo>
                <a:lnTo>
                  <a:pt x="1821132" y="910570"/>
                </a:lnTo>
                <a:lnTo>
                  <a:pt x="1876794" y="880531"/>
                </a:lnTo>
                <a:lnTo>
                  <a:pt x="1927762" y="848419"/>
                </a:lnTo>
                <a:lnTo>
                  <a:pt x="1973763" y="814372"/>
                </a:lnTo>
                <a:lnTo>
                  <a:pt x="2014521" y="778528"/>
                </a:lnTo>
                <a:lnTo>
                  <a:pt x="2049762" y="741023"/>
                </a:lnTo>
                <a:lnTo>
                  <a:pt x="2079211" y="701995"/>
                </a:lnTo>
                <a:lnTo>
                  <a:pt x="2102594" y="661582"/>
                </a:lnTo>
                <a:lnTo>
                  <a:pt x="2119636" y="619920"/>
                </a:lnTo>
                <a:lnTo>
                  <a:pt x="2130063" y="577147"/>
                </a:lnTo>
                <a:lnTo>
                  <a:pt x="2133600" y="533400"/>
                </a:lnTo>
                <a:lnTo>
                  <a:pt x="2130063" y="489645"/>
                </a:lnTo>
                <a:lnTo>
                  <a:pt x="2119636" y="446867"/>
                </a:lnTo>
                <a:lnTo>
                  <a:pt x="2102594" y="405201"/>
                </a:lnTo>
                <a:lnTo>
                  <a:pt x="2079211" y="364784"/>
                </a:lnTo>
                <a:lnTo>
                  <a:pt x="2049762" y="325755"/>
                </a:lnTo>
                <a:lnTo>
                  <a:pt x="2014521" y="288249"/>
                </a:lnTo>
                <a:lnTo>
                  <a:pt x="1973763" y="252404"/>
                </a:lnTo>
                <a:lnTo>
                  <a:pt x="1927762" y="218358"/>
                </a:lnTo>
                <a:lnTo>
                  <a:pt x="1876794" y="186248"/>
                </a:lnTo>
                <a:lnTo>
                  <a:pt x="1821132" y="156210"/>
                </a:lnTo>
                <a:lnTo>
                  <a:pt x="1761052" y="128381"/>
                </a:lnTo>
                <a:lnTo>
                  <a:pt x="1696827" y="102900"/>
                </a:lnTo>
                <a:lnTo>
                  <a:pt x="1628733" y="79903"/>
                </a:lnTo>
                <a:lnTo>
                  <a:pt x="1557045" y="59527"/>
                </a:lnTo>
                <a:lnTo>
                  <a:pt x="1482036" y="41909"/>
                </a:lnTo>
                <a:lnTo>
                  <a:pt x="1403981" y="27188"/>
                </a:lnTo>
                <a:lnTo>
                  <a:pt x="1323156" y="15499"/>
                </a:lnTo>
                <a:lnTo>
                  <a:pt x="1239834" y="6979"/>
                </a:lnTo>
                <a:lnTo>
                  <a:pt x="1154290" y="1767"/>
                </a:lnTo>
                <a:lnTo>
                  <a:pt x="1066800" y="0"/>
                </a:lnTo>
                <a:lnTo>
                  <a:pt x="979291" y="1767"/>
                </a:lnTo>
                <a:lnTo>
                  <a:pt x="893734" y="6979"/>
                </a:lnTo>
                <a:lnTo>
                  <a:pt x="810402" y="15499"/>
                </a:lnTo>
                <a:lnTo>
                  <a:pt x="729569" y="27188"/>
                </a:lnTo>
                <a:lnTo>
                  <a:pt x="651510" y="41909"/>
                </a:lnTo>
                <a:lnTo>
                  <a:pt x="576498" y="59527"/>
                </a:lnTo>
                <a:lnTo>
                  <a:pt x="504809" y="79903"/>
                </a:lnTo>
                <a:lnTo>
                  <a:pt x="436717" y="102900"/>
                </a:lnTo>
                <a:lnTo>
                  <a:pt x="372496" y="128381"/>
                </a:lnTo>
                <a:lnTo>
                  <a:pt x="312419" y="156210"/>
                </a:lnTo>
                <a:lnTo>
                  <a:pt x="256763" y="186248"/>
                </a:lnTo>
                <a:lnTo>
                  <a:pt x="205800" y="218358"/>
                </a:lnTo>
                <a:lnTo>
                  <a:pt x="159806" y="252404"/>
                </a:lnTo>
                <a:lnTo>
                  <a:pt x="119054" y="288249"/>
                </a:lnTo>
                <a:lnTo>
                  <a:pt x="83820" y="325755"/>
                </a:lnTo>
                <a:lnTo>
                  <a:pt x="54376" y="364784"/>
                </a:lnTo>
                <a:lnTo>
                  <a:pt x="30998" y="405201"/>
                </a:lnTo>
                <a:lnTo>
                  <a:pt x="13959" y="446867"/>
                </a:lnTo>
                <a:lnTo>
                  <a:pt x="3535" y="489645"/>
                </a:lnTo>
                <a:lnTo>
                  <a:pt x="0" y="533400"/>
                </a:lnTo>
                <a:close/>
              </a:path>
            </a:pathLst>
          </a:custGeom>
          <a:solidFill>
            <a:srgbClr val="B0B0B0"/>
          </a:solidFill>
        </p:spPr>
        <p:txBody>
          <a:bodyPr wrap="square" lIns="0" tIns="0" rIns="0" bIns="0" rtlCol="0">
            <a:noAutofit/>
          </a:bodyPr>
          <a:lstStyle/>
          <a:p>
            <a:endParaRPr/>
          </a:p>
        </p:txBody>
      </p:sp>
      <p:sp>
        <p:nvSpPr>
          <p:cNvPr id="36" name="object 36"/>
          <p:cNvSpPr/>
          <p:nvPr/>
        </p:nvSpPr>
        <p:spPr>
          <a:xfrm>
            <a:off x="5653151" y="5229225"/>
            <a:ext cx="2133600" cy="1066800"/>
          </a:xfrm>
          <a:custGeom>
            <a:avLst/>
            <a:gdLst/>
            <a:ahLst/>
            <a:cxnLst/>
            <a:rect l="l" t="t" r="r" b="b"/>
            <a:pathLst>
              <a:path w="2133600" h="1066800">
                <a:moveTo>
                  <a:pt x="0" y="533400"/>
                </a:moveTo>
                <a:lnTo>
                  <a:pt x="3535" y="489645"/>
                </a:lnTo>
                <a:lnTo>
                  <a:pt x="13959" y="446867"/>
                </a:lnTo>
                <a:lnTo>
                  <a:pt x="30998" y="405201"/>
                </a:lnTo>
                <a:lnTo>
                  <a:pt x="54376" y="364784"/>
                </a:lnTo>
                <a:lnTo>
                  <a:pt x="83820" y="325755"/>
                </a:lnTo>
                <a:lnTo>
                  <a:pt x="119054" y="288249"/>
                </a:lnTo>
                <a:lnTo>
                  <a:pt x="159806" y="252404"/>
                </a:lnTo>
                <a:lnTo>
                  <a:pt x="205800" y="218358"/>
                </a:lnTo>
                <a:lnTo>
                  <a:pt x="256763" y="186248"/>
                </a:lnTo>
                <a:lnTo>
                  <a:pt x="312419" y="156210"/>
                </a:lnTo>
                <a:lnTo>
                  <a:pt x="372496" y="128381"/>
                </a:lnTo>
                <a:lnTo>
                  <a:pt x="436717" y="102900"/>
                </a:lnTo>
                <a:lnTo>
                  <a:pt x="504809" y="79903"/>
                </a:lnTo>
                <a:lnTo>
                  <a:pt x="576498" y="59527"/>
                </a:lnTo>
                <a:lnTo>
                  <a:pt x="651510" y="41909"/>
                </a:lnTo>
                <a:lnTo>
                  <a:pt x="729569" y="27188"/>
                </a:lnTo>
                <a:lnTo>
                  <a:pt x="810402" y="15499"/>
                </a:lnTo>
                <a:lnTo>
                  <a:pt x="893734" y="6979"/>
                </a:lnTo>
                <a:lnTo>
                  <a:pt x="979291" y="1767"/>
                </a:lnTo>
                <a:lnTo>
                  <a:pt x="1066800" y="0"/>
                </a:lnTo>
                <a:lnTo>
                  <a:pt x="1154290" y="1767"/>
                </a:lnTo>
                <a:lnTo>
                  <a:pt x="1239834" y="6979"/>
                </a:lnTo>
                <a:lnTo>
                  <a:pt x="1323156" y="15499"/>
                </a:lnTo>
                <a:lnTo>
                  <a:pt x="1403981" y="27188"/>
                </a:lnTo>
                <a:lnTo>
                  <a:pt x="1482036" y="41909"/>
                </a:lnTo>
                <a:lnTo>
                  <a:pt x="1557045" y="59527"/>
                </a:lnTo>
                <a:lnTo>
                  <a:pt x="1628733" y="79903"/>
                </a:lnTo>
                <a:lnTo>
                  <a:pt x="1696827" y="102900"/>
                </a:lnTo>
                <a:lnTo>
                  <a:pt x="1761052" y="128381"/>
                </a:lnTo>
                <a:lnTo>
                  <a:pt x="1821132" y="156210"/>
                </a:lnTo>
                <a:lnTo>
                  <a:pt x="1876794" y="186248"/>
                </a:lnTo>
                <a:lnTo>
                  <a:pt x="1927762" y="218358"/>
                </a:lnTo>
                <a:lnTo>
                  <a:pt x="1973763" y="252404"/>
                </a:lnTo>
                <a:lnTo>
                  <a:pt x="2014521" y="288249"/>
                </a:lnTo>
                <a:lnTo>
                  <a:pt x="2049762" y="325755"/>
                </a:lnTo>
                <a:lnTo>
                  <a:pt x="2079211" y="364784"/>
                </a:lnTo>
                <a:lnTo>
                  <a:pt x="2102594" y="405201"/>
                </a:lnTo>
                <a:lnTo>
                  <a:pt x="2119636" y="446867"/>
                </a:lnTo>
                <a:lnTo>
                  <a:pt x="2130063" y="489645"/>
                </a:lnTo>
                <a:lnTo>
                  <a:pt x="2133600" y="533400"/>
                </a:lnTo>
                <a:lnTo>
                  <a:pt x="2130063" y="577147"/>
                </a:lnTo>
                <a:lnTo>
                  <a:pt x="2119636" y="619920"/>
                </a:lnTo>
                <a:lnTo>
                  <a:pt x="2102594" y="661582"/>
                </a:lnTo>
                <a:lnTo>
                  <a:pt x="2079211" y="701995"/>
                </a:lnTo>
                <a:lnTo>
                  <a:pt x="2049762" y="741023"/>
                </a:lnTo>
                <a:lnTo>
                  <a:pt x="2014521" y="778528"/>
                </a:lnTo>
                <a:lnTo>
                  <a:pt x="1973763" y="814372"/>
                </a:lnTo>
                <a:lnTo>
                  <a:pt x="1927762" y="848419"/>
                </a:lnTo>
                <a:lnTo>
                  <a:pt x="1876794" y="880531"/>
                </a:lnTo>
                <a:lnTo>
                  <a:pt x="1821132" y="910570"/>
                </a:lnTo>
                <a:lnTo>
                  <a:pt x="1761052" y="938401"/>
                </a:lnTo>
                <a:lnTo>
                  <a:pt x="1696827" y="963884"/>
                </a:lnTo>
                <a:lnTo>
                  <a:pt x="1628733" y="986884"/>
                </a:lnTo>
                <a:lnTo>
                  <a:pt x="1557045" y="1007262"/>
                </a:lnTo>
                <a:lnTo>
                  <a:pt x="1482036" y="1024882"/>
                </a:lnTo>
                <a:lnTo>
                  <a:pt x="1403981" y="1039606"/>
                </a:lnTo>
                <a:lnTo>
                  <a:pt x="1323156" y="1051298"/>
                </a:lnTo>
                <a:lnTo>
                  <a:pt x="1239834" y="1059818"/>
                </a:lnTo>
                <a:lnTo>
                  <a:pt x="1154290" y="1065031"/>
                </a:lnTo>
                <a:lnTo>
                  <a:pt x="1066800" y="1066800"/>
                </a:lnTo>
                <a:lnTo>
                  <a:pt x="979291" y="1065031"/>
                </a:lnTo>
                <a:lnTo>
                  <a:pt x="893734" y="1059818"/>
                </a:lnTo>
                <a:lnTo>
                  <a:pt x="810402" y="1051298"/>
                </a:lnTo>
                <a:lnTo>
                  <a:pt x="729569" y="1039606"/>
                </a:lnTo>
                <a:lnTo>
                  <a:pt x="651510" y="1024882"/>
                </a:lnTo>
                <a:lnTo>
                  <a:pt x="576498" y="1007262"/>
                </a:lnTo>
                <a:lnTo>
                  <a:pt x="504809" y="986884"/>
                </a:lnTo>
                <a:lnTo>
                  <a:pt x="436717" y="963884"/>
                </a:lnTo>
                <a:lnTo>
                  <a:pt x="372496" y="938401"/>
                </a:lnTo>
                <a:lnTo>
                  <a:pt x="312419" y="910570"/>
                </a:lnTo>
                <a:lnTo>
                  <a:pt x="256763" y="880531"/>
                </a:lnTo>
                <a:lnTo>
                  <a:pt x="205800" y="848419"/>
                </a:lnTo>
                <a:lnTo>
                  <a:pt x="159806" y="814372"/>
                </a:lnTo>
                <a:lnTo>
                  <a:pt x="119054" y="778528"/>
                </a:lnTo>
                <a:lnTo>
                  <a:pt x="83820" y="741023"/>
                </a:lnTo>
                <a:lnTo>
                  <a:pt x="54376" y="701995"/>
                </a:lnTo>
                <a:lnTo>
                  <a:pt x="30998" y="661582"/>
                </a:lnTo>
                <a:lnTo>
                  <a:pt x="13959" y="619920"/>
                </a:lnTo>
                <a:lnTo>
                  <a:pt x="3535" y="577147"/>
                </a:lnTo>
                <a:lnTo>
                  <a:pt x="0" y="533400"/>
                </a:lnTo>
                <a:close/>
              </a:path>
            </a:pathLst>
          </a:custGeom>
          <a:ln w="28575">
            <a:solidFill>
              <a:srgbClr val="000000"/>
            </a:solidFill>
          </a:ln>
        </p:spPr>
        <p:txBody>
          <a:bodyPr wrap="square" lIns="0" tIns="0" rIns="0" bIns="0" rtlCol="0">
            <a:noAutofit/>
          </a:bodyPr>
          <a:lstStyle/>
          <a:p>
            <a:endParaRPr/>
          </a:p>
        </p:txBody>
      </p:sp>
      <p:sp>
        <p:nvSpPr>
          <p:cNvPr id="37" name="object 37"/>
          <p:cNvSpPr/>
          <p:nvPr/>
        </p:nvSpPr>
        <p:spPr>
          <a:xfrm>
            <a:off x="6527292" y="4354449"/>
            <a:ext cx="206628" cy="862838"/>
          </a:xfrm>
          <a:custGeom>
            <a:avLst/>
            <a:gdLst/>
            <a:ahLst/>
            <a:cxnLst/>
            <a:rect l="l" t="t" r="r" b="b"/>
            <a:pathLst>
              <a:path w="206628" h="862838">
                <a:moveTo>
                  <a:pt x="201929" y="829944"/>
                </a:moveTo>
                <a:lnTo>
                  <a:pt x="173735" y="834770"/>
                </a:lnTo>
                <a:lnTo>
                  <a:pt x="178561" y="862838"/>
                </a:lnTo>
                <a:lnTo>
                  <a:pt x="206628" y="858138"/>
                </a:lnTo>
                <a:lnTo>
                  <a:pt x="201929" y="829944"/>
                </a:lnTo>
                <a:close/>
              </a:path>
              <a:path w="206628" h="862838">
                <a:moveTo>
                  <a:pt x="192277" y="773557"/>
                </a:moveTo>
                <a:lnTo>
                  <a:pt x="164210" y="778382"/>
                </a:lnTo>
                <a:lnTo>
                  <a:pt x="168909" y="806576"/>
                </a:lnTo>
                <a:lnTo>
                  <a:pt x="197103" y="801751"/>
                </a:lnTo>
                <a:lnTo>
                  <a:pt x="192277" y="773557"/>
                </a:lnTo>
                <a:close/>
              </a:path>
              <a:path w="206628" h="862838">
                <a:moveTo>
                  <a:pt x="182752" y="717295"/>
                </a:moveTo>
                <a:lnTo>
                  <a:pt x="154558" y="721994"/>
                </a:lnTo>
                <a:lnTo>
                  <a:pt x="159384" y="750188"/>
                </a:lnTo>
                <a:lnTo>
                  <a:pt x="187578" y="745363"/>
                </a:lnTo>
                <a:lnTo>
                  <a:pt x="182752" y="717295"/>
                </a:lnTo>
                <a:close/>
              </a:path>
              <a:path w="206628" h="862838">
                <a:moveTo>
                  <a:pt x="173227" y="660907"/>
                </a:moveTo>
                <a:lnTo>
                  <a:pt x="145033" y="665733"/>
                </a:lnTo>
                <a:lnTo>
                  <a:pt x="149859" y="693801"/>
                </a:lnTo>
                <a:lnTo>
                  <a:pt x="177926" y="689101"/>
                </a:lnTo>
                <a:lnTo>
                  <a:pt x="173227" y="660907"/>
                </a:lnTo>
                <a:close/>
              </a:path>
              <a:path w="206628" h="862838">
                <a:moveTo>
                  <a:pt x="163702" y="604519"/>
                </a:moveTo>
                <a:lnTo>
                  <a:pt x="135508" y="609345"/>
                </a:lnTo>
                <a:lnTo>
                  <a:pt x="140207" y="637539"/>
                </a:lnTo>
                <a:lnTo>
                  <a:pt x="168401" y="632713"/>
                </a:lnTo>
                <a:lnTo>
                  <a:pt x="163702" y="604519"/>
                </a:lnTo>
                <a:close/>
              </a:path>
              <a:path w="206628" h="862838">
                <a:moveTo>
                  <a:pt x="154050" y="548258"/>
                </a:moveTo>
                <a:lnTo>
                  <a:pt x="125856" y="552957"/>
                </a:lnTo>
                <a:lnTo>
                  <a:pt x="130682" y="581151"/>
                </a:lnTo>
                <a:lnTo>
                  <a:pt x="158876" y="576326"/>
                </a:lnTo>
                <a:lnTo>
                  <a:pt x="154050" y="548258"/>
                </a:lnTo>
                <a:close/>
              </a:path>
              <a:path w="206628" h="862838">
                <a:moveTo>
                  <a:pt x="144525" y="491870"/>
                </a:moveTo>
                <a:lnTo>
                  <a:pt x="116331" y="496696"/>
                </a:lnTo>
                <a:lnTo>
                  <a:pt x="121157" y="524763"/>
                </a:lnTo>
                <a:lnTo>
                  <a:pt x="149351" y="520064"/>
                </a:lnTo>
                <a:lnTo>
                  <a:pt x="144525" y="491870"/>
                </a:lnTo>
                <a:close/>
              </a:path>
              <a:path w="206628" h="862838">
                <a:moveTo>
                  <a:pt x="135000" y="435482"/>
                </a:moveTo>
                <a:lnTo>
                  <a:pt x="106806" y="440308"/>
                </a:lnTo>
                <a:lnTo>
                  <a:pt x="111505" y="468502"/>
                </a:lnTo>
                <a:lnTo>
                  <a:pt x="139700" y="463676"/>
                </a:lnTo>
                <a:lnTo>
                  <a:pt x="135000" y="435482"/>
                </a:lnTo>
                <a:close/>
              </a:path>
              <a:path w="206628" h="862838">
                <a:moveTo>
                  <a:pt x="125349" y="379221"/>
                </a:moveTo>
                <a:lnTo>
                  <a:pt x="97154" y="383920"/>
                </a:lnTo>
                <a:lnTo>
                  <a:pt x="101980" y="412114"/>
                </a:lnTo>
                <a:lnTo>
                  <a:pt x="130175" y="407288"/>
                </a:lnTo>
                <a:lnTo>
                  <a:pt x="125349" y="379221"/>
                </a:lnTo>
                <a:close/>
              </a:path>
              <a:path w="206628" h="862838">
                <a:moveTo>
                  <a:pt x="115824" y="322833"/>
                </a:moveTo>
                <a:lnTo>
                  <a:pt x="87629" y="327659"/>
                </a:lnTo>
                <a:lnTo>
                  <a:pt x="92455" y="355726"/>
                </a:lnTo>
                <a:lnTo>
                  <a:pt x="120650" y="351027"/>
                </a:lnTo>
                <a:lnTo>
                  <a:pt x="115824" y="322833"/>
                </a:lnTo>
                <a:close/>
              </a:path>
              <a:path w="206628" h="862838">
                <a:moveTo>
                  <a:pt x="106299" y="266445"/>
                </a:moveTo>
                <a:lnTo>
                  <a:pt x="78104" y="271271"/>
                </a:lnTo>
                <a:lnTo>
                  <a:pt x="82930" y="299465"/>
                </a:lnTo>
                <a:lnTo>
                  <a:pt x="110998" y="294639"/>
                </a:lnTo>
                <a:lnTo>
                  <a:pt x="106299" y="266445"/>
                </a:lnTo>
                <a:close/>
              </a:path>
              <a:path w="206628" h="862838">
                <a:moveTo>
                  <a:pt x="96647" y="210184"/>
                </a:moveTo>
                <a:lnTo>
                  <a:pt x="68579" y="214883"/>
                </a:lnTo>
                <a:lnTo>
                  <a:pt x="73278" y="243077"/>
                </a:lnTo>
                <a:lnTo>
                  <a:pt x="101473" y="238251"/>
                </a:lnTo>
                <a:lnTo>
                  <a:pt x="96647" y="210184"/>
                </a:lnTo>
                <a:close/>
              </a:path>
              <a:path w="206628" h="862838">
                <a:moveTo>
                  <a:pt x="87122" y="153796"/>
                </a:moveTo>
                <a:lnTo>
                  <a:pt x="58927" y="158623"/>
                </a:lnTo>
                <a:lnTo>
                  <a:pt x="63753" y="186689"/>
                </a:lnTo>
                <a:lnTo>
                  <a:pt x="91948" y="181990"/>
                </a:lnTo>
                <a:lnTo>
                  <a:pt x="87122" y="153796"/>
                </a:lnTo>
                <a:close/>
              </a:path>
              <a:path w="206628" h="862838">
                <a:moveTo>
                  <a:pt x="53975" y="129286"/>
                </a:moveTo>
                <a:lnTo>
                  <a:pt x="54228" y="130428"/>
                </a:lnTo>
                <a:lnTo>
                  <a:pt x="82296" y="125602"/>
                </a:lnTo>
                <a:lnTo>
                  <a:pt x="54228" y="130428"/>
                </a:lnTo>
                <a:lnTo>
                  <a:pt x="53975" y="129286"/>
                </a:lnTo>
                <a:lnTo>
                  <a:pt x="82168" y="124459"/>
                </a:lnTo>
                <a:lnTo>
                  <a:pt x="140842" y="129031"/>
                </a:lnTo>
                <a:lnTo>
                  <a:pt x="46608" y="0"/>
                </a:lnTo>
                <a:lnTo>
                  <a:pt x="0" y="152907"/>
                </a:lnTo>
                <a:lnTo>
                  <a:pt x="140842" y="129031"/>
                </a:lnTo>
                <a:lnTo>
                  <a:pt x="82168" y="124459"/>
                </a:lnTo>
                <a:lnTo>
                  <a:pt x="53975" y="129286"/>
                </a:lnTo>
                <a:close/>
              </a:path>
            </a:pathLst>
          </a:custGeom>
          <a:solidFill>
            <a:srgbClr val="000000"/>
          </a:solidFill>
        </p:spPr>
        <p:txBody>
          <a:bodyPr wrap="square" lIns="0" tIns="0" rIns="0" bIns="0" rtlCol="0">
            <a:noAutofit/>
          </a:bodyPr>
          <a:lstStyle/>
          <a:p>
            <a:endParaRPr/>
          </a:p>
        </p:txBody>
      </p:sp>
      <p:sp>
        <p:nvSpPr>
          <p:cNvPr id="38" name="object 38"/>
          <p:cNvSpPr/>
          <p:nvPr/>
        </p:nvSpPr>
        <p:spPr>
          <a:xfrm>
            <a:off x="5805678" y="4507738"/>
            <a:ext cx="206629" cy="862711"/>
          </a:xfrm>
          <a:custGeom>
            <a:avLst/>
            <a:gdLst/>
            <a:ahLst/>
            <a:cxnLst/>
            <a:rect l="l" t="t" r="r" b="b"/>
            <a:pathLst>
              <a:path w="206629" h="862711">
                <a:moveTo>
                  <a:pt x="28194" y="0"/>
                </a:moveTo>
                <a:lnTo>
                  <a:pt x="0" y="4699"/>
                </a:lnTo>
                <a:lnTo>
                  <a:pt x="4825" y="32893"/>
                </a:lnTo>
                <a:lnTo>
                  <a:pt x="33020" y="28067"/>
                </a:lnTo>
                <a:lnTo>
                  <a:pt x="28194" y="0"/>
                </a:lnTo>
                <a:close/>
              </a:path>
              <a:path w="206629" h="862711">
                <a:moveTo>
                  <a:pt x="37719" y="56261"/>
                </a:moveTo>
                <a:lnTo>
                  <a:pt x="9525" y="61087"/>
                </a:lnTo>
                <a:lnTo>
                  <a:pt x="14350" y="89281"/>
                </a:lnTo>
                <a:lnTo>
                  <a:pt x="42545" y="84455"/>
                </a:lnTo>
                <a:lnTo>
                  <a:pt x="37719" y="56261"/>
                </a:lnTo>
                <a:close/>
              </a:path>
              <a:path w="206629" h="862711">
                <a:moveTo>
                  <a:pt x="47371" y="112649"/>
                </a:moveTo>
                <a:lnTo>
                  <a:pt x="19176" y="117475"/>
                </a:lnTo>
                <a:lnTo>
                  <a:pt x="23875" y="145542"/>
                </a:lnTo>
                <a:lnTo>
                  <a:pt x="52070" y="140843"/>
                </a:lnTo>
                <a:lnTo>
                  <a:pt x="47371" y="112649"/>
                </a:lnTo>
                <a:close/>
              </a:path>
              <a:path w="206629" h="862711">
                <a:moveTo>
                  <a:pt x="56896" y="169037"/>
                </a:moveTo>
                <a:lnTo>
                  <a:pt x="28701" y="173736"/>
                </a:lnTo>
                <a:lnTo>
                  <a:pt x="33527" y="201930"/>
                </a:lnTo>
                <a:lnTo>
                  <a:pt x="61595" y="197104"/>
                </a:lnTo>
                <a:lnTo>
                  <a:pt x="56896" y="169037"/>
                </a:lnTo>
                <a:close/>
              </a:path>
              <a:path w="206629" h="862711">
                <a:moveTo>
                  <a:pt x="66421" y="225298"/>
                </a:moveTo>
                <a:lnTo>
                  <a:pt x="38226" y="230124"/>
                </a:lnTo>
                <a:lnTo>
                  <a:pt x="43052" y="258318"/>
                </a:lnTo>
                <a:lnTo>
                  <a:pt x="71247" y="253492"/>
                </a:lnTo>
                <a:lnTo>
                  <a:pt x="66421" y="225298"/>
                </a:lnTo>
                <a:close/>
              </a:path>
              <a:path w="206629" h="862711">
                <a:moveTo>
                  <a:pt x="75946" y="281686"/>
                </a:moveTo>
                <a:lnTo>
                  <a:pt x="47879" y="286512"/>
                </a:lnTo>
                <a:lnTo>
                  <a:pt x="52577" y="314579"/>
                </a:lnTo>
                <a:lnTo>
                  <a:pt x="80772" y="309880"/>
                </a:lnTo>
                <a:lnTo>
                  <a:pt x="75946" y="281686"/>
                </a:lnTo>
                <a:close/>
              </a:path>
              <a:path w="206629" h="862711">
                <a:moveTo>
                  <a:pt x="85598" y="338074"/>
                </a:moveTo>
                <a:lnTo>
                  <a:pt x="57404" y="342773"/>
                </a:lnTo>
                <a:lnTo>
                  <a:pt x="62230" y="370967"/>
                </a:lnTo>
                <a:lnTo>
                  <a:pt x="90297" y="366141"/>
                </a:lnTo>
                <a:lnTo>
                  <a:pt x="85598" y="338074"/>
                </a:lnTo>
                <a:close/>
              </a:path>
              <a:path w="206629" h="862711">
                <a:moveTo>
                  <a:pt x="95123" y="394335"/>
                </a:moveTo>
                <a:lnTo>
                  <a:pt x="66929" y="399161"/>
                </a:lnTo>
                <a:lnTo>
                  <a:pt x="71755" y="427355"/>
                </a:lnTo>
                <a:lnTo>
                  <a:pt x="99949" y="422529"/>
                </a:lnTo>
                <a:lnTo>
                  <a:pt x="95123" y="394335"/>
                </a:lnTo>
                <a:close/>
              </a:path>
              <a:path w="206629" h="862711">
                <a:moveTo>
                  <a:pt x="104648" y="450723"/>
                </a:moveTo>
                <a:lnTo>
                  <a:pt x="76581" y="455549"/>
                </a:lnTo>
                <a:lnTo>
                  <a:pt x="81280" y="483616"/>
                </a:lnTo>
                <a:lnTo>
                  <a:pt x="109474" y="478917"/>
                </a:lnTo>
                <a:lnTo>
                  <a:pt x="104648" y="450723"/>
                </a:lnTo>
                <a:close/>
              </a:path>
              <a:path w="206629" h="862711">
                <a:moveTo>
                  <a:pt x="114300" y="507111"/>
                </a:moveTo>
                <a:lnTo>
                  <a:pt x="86106" y="511810"/>
                </a:lnTo>
                <a:lnTo>
                  <a:pt x="90805" y="540004"/>
                </a:lnTo>
                <a:lnTo>
                  <a:pt x="118999" y="535178"/>
                </a:lnTo>
                <a:lnTo>
                  <a:pt x="114300" y="507111"/>
                </a:lnTo>
                <a:close/>
              </a:path>
              <a:path w="206629" h="862711">
                <a:moveTo>
                  <a:pt x="123825" y="563372"/>
                </a:moveTo>
                <a:lnTo>
                  <a:pt x="95631" y="568198"/>
                </a:lnTo>
                <a:lnTo>
                  <a:pt x="100457" y="596392"/>
                </a:lnTo>
                <a:lnTo>
                  <a:pt x="128650" y="591566"/>
                </a:lnTo>
                <a:lnTo>
                  <a:pt x="123825" y="563372"/>
                </a:lnTo>
                <a:close/>
              </a:path>
              <a:path w="206629" h="862711">
                <a:moveTo>
                  <a:pt x="133350" y="619760"/>
                </a:moveTo>
                <a:lnTo>
                  <a:pt x="105156" y="624586"/>
                </a:lnTo>
                <a:lnTo>
                  <a:pt x="109982" y="652653"/>
                </a:lnTo>
                <a:lnTo>
                  <a:pt x="138175" y="647954"/>
                </a:lnTo>
                <a:lnTo>
                  <a:pt x="133350" y="619760"/>
                </a:lnTo>
                <a:close/>
              </a:path>
              <a:path w="206629" h="862711">
                <a:moveTo>
                  <a:pt x="143001" y="676148"/>
                </a:moveTo>
                <a:lnTo>
                  <a:pt x="114808" y="680847"/>
                </a:lnTo>
                <a:lnTo>
                  <a:pt x="119507" y="709041"/>
                </a:lnTo>
                <a:lnTo>
                  <a:pt x="147700" y="704214"/>
                </a:lnTo>
                <a:lnTo>
                  <a:pt x="143001" y="676148"/>
                </a:lnTo>
                <a:close/>
              </a:path>
              <a:path w="206629" h="862711">
                <a:moveTo>
                  <a:pt x="124587" y="738378"/>
                </a:moveTo>
                <a:lnTo>
                  <a:pt x="152654" y="733552"/>
                </a:lnTo>
                <a:lnTo>
                  <a:pt x="206629" y="709930"/>
                </a:lnTo>
                <a:lnTo>
                  <a:pt x="65786" y="733806"/>
                </a:lnTo>
                <a:lnTo>
                  <a:pt x="160147" y="862711"/>
                </a:lnTo>
                <a:lnTo>
                  <a:pt x="206629" y="709930"/>
                </a:lnTo>
                <a:lnTo>
                  <a:pt x="152654" y="733552"/>
                </a:lnTo>
                <a:lnTo>
                  <a:pt x="124587" y="738378"/>
                </a:lnTo>
                <a:lnTo>
                  <a:pt x="124333" y="737235"/>
                </a:lnTo>
                <a:lnTo>
                  <a:pt x="152526" y="732409"/>
                </a:lnTo>
                <a:lnTo>
                  <a:pt x="124587" y="738378"/>
                </a:lnTo>
                <a:close/>
              </a:path>
              <a:path w="206629" h="862711">
                <a:moveTo>
                  <a:pt x="124587" y="738378"/>
                </a:moveTo>
                <a:lnTo>
                  <a:pt x="152526" y="732409"/>
                </a:lnTo>
                <a:lnTo>
                  <a:pt x="124333" y="737235"/>
                </a:lnTo>
                <a:lnTo>
                  <a:pt x="124587" y="738378"/>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1763649" y="1935226"/>
            <a:ext cx="4203192" cy="1635125"/>
          </a:xfrm>
          <a:custGeom>
            <a:avLst/>
            <a:gdLst/>
            <a:ahLst/>
            <a:cxnLst/>
            <a:rect l="l" t="t" r="r" b="b"/>
            <a:pathLst>
              <a:path w="4203192" h="1635125">
                <a:moveTo>
                  <a:pt x="119125" y="1253616"/>
                </a:moveTo>
                <a:lnTo>
                  <a:pt x="93344" y="1328801"/>
                </a:lnTo>
                <a:lnTo>
                  <a:pt x="73025" y="1404620"/>
                </a:lnTo>
                <a:lnTo>
                  <a:pt x="58293" y="1480947"/>
                </a:lnTo>
                <a:lnTo>
                  <a:pt x="57246" y="1491633"/>
                </a:lnTo>
                <a:lnTo>
                  <a:pt x="55880" y="1505585"/>
                </a:lnTo>
                <a:lnTo>
                  <a:pt x="84327" y="1508252"/>
                </a:lnTo>
                <a:lnTo>
                  <a:pt x="85673" y="1493787"/>
                </a:lnTo>
                <a:lnTo>
                  <a:pt x="86359" y="1486408"/>
                </a:lnTo>
                <a:lnTo>
                  <a:pt x="100711" y="1411986"/>
                </a:lnTo>
                <a:lnTo>
                  <a:pt x="120395" y="1337945"/>
                </a:lnTo>
                <a:lnTo>
                  <a:pt x="145542" y="1264539"/>
                </a:lnTo>
                <a:lnTo>
                  <a:pt x="175640" y="1191768"/>
                </a:lnTo>
                <a:lnTo>
                  <a:pt x="210693" y="1119759"/>
                </a:lnTo>
                <a:lnTo>
                  <a:pt x="250317" y="1048765"/>
                </a:lnTo>
                <a:lnTo>
                  <a:pt x="294767" y="978915"/>
                </a:lnTo>
                <a:lnTo>
                  <a:pt x="343407" y="910336"/>
                </a:lnTo>
                <a:lnTo>
                  <a:pt x="396239" y="843279"/>
                </a:lnTo>
                <a:lnTo>
                  <a:pt x="453008" y="777621"/>
                </a:lnTo>
                <a:lnTo>
                  <a:pt x="513588" y="713866"/>
                </a:lnTo>
                <a:lnTo>
                  <a:pt x="577723" y="651890"/>
                </a:lnTo>
                <a:lnTo>
                  <a:pt x="645287" y="592074"/>
                </a:lnTo>
                <a:lnTo>
                  <a:pt x="716152" y="534415"/>
                </a:lnTo>
                <a:lnTo>
                  <a:pt x="789939" y="479044"/>
                </a:lnTo>
                <a:lnTo>
                  <a:pt x="866648" y="426212"/>
                </a:lnTo>
                <a:lnTo>
                  <a:pt x="945895" y="376047"/>
                </a:lnTo>
                <a:lnTo>
                  <a:pt x="1027683" y="328675"/>
                </a:lnTo>
                <a:lnTo>
                  <a:pt x="1111758" y="284099"/>
                </a:lnTo>
                <a:lnTo>
                  <a:pt x="1197864" y="242824"/>
                </a:lnTo>
                <a:lnTo>
                  <a:pt x="1285748" y="204597"/>
                </a:lnTo>
                <a:lnTo>
                  <a:pt x="1375537" y="169925"/>
                </a:lnTo>
                <a:lnTo>
                  <a:pt x="1466723" y="138684"/>
                </a:lnTo>
                <a:lnTo>
                  <a:pt x="1559178" y="111251"/>
                </a:lnTo>
                <a:lnTo>
                  <a:pt x="1652904" y="87629"/>
                </a:lnTo>
                <a:lnTo>
                  <a:pt x="1747392" y="67818"/>
                </a:lnTo>
                <a:lnTo>
                  <a:pt x="1842515" y="52197"/>
                </a:lnTo>
                <a:lnTo>
                  <a:pt x="1938401" y="40894"/>
                </a:lnTo>
                <a:lnTo>
                  <a:pt x="2034666" y="34036"/>
                </a:lnTo>
                <a:lnTo>
                  <a:pt x="2131314" y="31623"/>
                </a:lnTo>
                <a:lnTo>
                  <a:pt x="2891663" y="31369"/>
                </a:lnTo>
                <a:lnTo>
                  <a:pt x="2981960" y="31369"/>
                </a:lnTo>
                <a:lnTo>
                  <a:pt x="3070479" y="31241"/>
                </a:lnTo>
                <a:lnTo>
                  <a:pt x="3323843" y="30987"/>
                </a:lnTo>
                <a:lnTo>
                  <a:pt x="3555111" y="30734"/>
                </a:lnTo>
                <a:lnTo>
                  <a:pt x="3626358" y="30607"/>
                </a:lnTo>
                <a:lnTo>
                  <a:pt x="3694429" y="30479"/>
                </a:lnTo>
                <a:lnTo>
                  <a:pt x="3820033" y="30225"/>
                </a:lnTo>
                <a:lnTo>
                  <a:pt x="3930523" y="29972"/>
                </a:lnTo>
                <a:lnTo>
                  <a:pt x="4024376" y="29718"/>
                </a:lnTo>
                <a:lnTo>
                  <a:pt x="4064508" y="29590"/>
                </a:lnTo>
                <a:lnTo>
                  <a:pt x="4099941" y="29337"/>
                </a:lnTo>
                <a:lnTo>
                  <a:pt x="4130421" y="29337"/>
                </a:lnTo>
                <a:lnTo>
                  <a:pt x="4155821" y="29083"/>
                </a:lnTo>
                <a:lnTo>
                  <a:pt x="4175887" y="28956"/>
                </a:lnTo>
                <a:lnTo>
                  <a:pt x="4190491" y="28828"/>
                </a:lnTo>
                <a:lnTo>
                  <a:pt x="4203192" y="28575"/>
                </a:lnTo>
                <a:lnTo>
                  <a:pt x="4201287" y="0"/>
                </a:lnTo>
                <a:lnTo>
                  <a:pt x="4190238" y="253"/>
                </a:lnTo>
                <a:lnTo>
                  <a:pt x="4175633" y="508"/>
                </a:lnTo>
                <a:lnTo>
                  <a:pt x="4155693" y="508"/>
                </a:lnTo>
                <a:lnTo>
                  <a:pt x="4130166" y="762"/>
                </a:lnTo>
                <a:lnTo>
                  <a:pt x="4099814" y="762"/>
                </a:lnTo>
                <a:lnTo>
                  <a:pt x="4064380" y="1015"/>
                </a:lnTo>
                <a:lnTo>
                  <a:pt x="4024249" y="1143"/>
                </a:lnTo>
                <a:lnTo>
                  <a:pt x="3930523" y="1397"/>
                </a:lnTo>
                <a:lnTo>
                  <a:pt x="3820033" y="1650"/>
                </a:lnTo>
                <a:lnTo>
                  <a:pt x="3694303" y="1904"/>
                </a:lnTo>
                <a:lnTo>
                  <a:pt x="3626358" y="2032"/>
                </a:lnTo>
                <a:lnTo>
                  <a:pt x="3480816" y="2286"/>
                </a:lnTo>
                <a:lnTo>
                  <a:pt x="3241675" y="2539"/>
                </a:lnTo>
                <a:lnTo>
                  <a:pt x="3070479" y="2666"/>
                </a:lnTo>
                <a:lnTo>
                  <a:pt x="2981960" y="2794"/>
                </a:lnTo>
                <a:lnTo>
                  <a:pt x="2517521" y="3048"/>
                </a:lnTo>
                <a:lnTo>
                  <a:pt x="2131314" y="3048"/>
                </a:lnTo>
                <a:lnTo>
                  <a:pt x="2033904" y="5461"/>
                </a:lnTo>
                <a:lnTo>
                  <a:pt x="1936368" y="12446"/>
                </a:lnTo>
                <a:lnTo>
                  <a:pt x="1839214" y="23875"/>
                </a:lnTo>
                <a:lnTo>
                  <a:pt x="1742821" y="39624"/>
                </a:lnTo>
                <a:lnTo>
                  <a:pt x="1646936" y="59562"/>
                </a:lnTo>
                <a:lnTo>
                  <a:pt x="1552193" y="83565"/>
                </a:lnTo>
                <a:lnTo>
                  <a:pt x="1458595" y="111378"/>
                </a:lnTo>
                <a:lnTo>
                  <a:pt x="1366265" y="143001"/>
                </a:lnTo>
                <a:lnTo>
                  <a:pt x="1275461" y="178053"/>
                </a:lnTo>
                <a:lnTo>
                  <a:pt x="1186433" y="216662"/>
                </a:lnTo>
                <a:lnTo>
                  <a:pt x="1099439" y="258318"/>
                </a:lnTo>
                <a:lnTo>
                  <a:pt x="1014349" y="303402"/>
                </a:lnTo>
                <a:lnTo>
                  <a:pt x="931671" y="351282"/>
                </a:lnTo>
                <a:lnTo>
                  <a:pt x="851281" y="402082"/>
                </a:lnTo>
                <a:lnTo>
                  <a:pt x="773683" y="455549"/>
                </a:lnTo>
                <a:lnTo>
                  <a:pt x="699007" y="511556"/>
                </a:lnTo>
                <a:lnTo>
                  <a:pt x="627252" y="569976"/>
                </a:lnTo>
                <a:lnTo>
                  <a:pt x="558800" y="630554"/>
                </a:lnTo>
                <a:lnTo>
                  <a:pt x="493775" y="693293"/>
                </a:lnTo>
                <a:lnTo>
                  <a:pt x="432307" y="757936"/>
                </a:lnTo>
                <a:lnTo>
                  <a:pt x="374523" y="824484"/>
                </a:lnTo>
                <a:lnTo>
                  <a:pt x="320928" y="892683"/>
                </a:lnTo>
                <a:lnTo>
                  <a:pt x="271399" y="962406"/>
                </a:lnTo>
                <a:lnTo>
                  <a:pt x="226313" y="1033526"/>
                </a:lnTo>
                <a:lnTo>
                  <a:pt x="185800" y="1105789"/>
                </a:lnTo>
                <a:lnTo>
                  <a:pt x="149987" y="1179195"/>
                </a:lnTo>
                <a:lnTo>
                  <a:pt x="119125" y="1253616"/>
                </a:lnTo>
                <a:close/>
              </a:path>
              <a:path w="4203192" h="1635125">
                <a:moveTo>
                  <a:pt x="57246" y="1491633"/>
                </a:moveTo>
                <a:lnTo>
                  <a:pt x="0" y="1487297"/>
                </a:lnTo>
                <a:lnTo>
                  <a:pt x="60451" y="1635125"/>
                </a:lnTo>
                <a:lnTo>
                  <a:pt x="142494" y="1498091"/>
                </a:lnTo>
                <a:lnTo>
                  <a:pt x="85673" y="1493787"/>
                </a:lnTo>
                <a:lnTo>
                  <a:pt x="84327" y="1508252"/>
                </a:lnTo>
                <a:lnTo>
                  <a:pt x="55880" y="1505585"/>
                </a:lnTo>
                <a:lnTo>
                  <a:pt x="57246" y="1491633"/>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2563876" y="2271649"/>
            <a:ext cx="3074924" cy="1143762"/>
          </a:xfrm>
          <a:custGeom>
            <a:avLst/>
            <a:gdLst/>
            <a:ahLst/>
            <a:cxnLst/>
            <a:rect l="l" t="t" r="r" b="b"/>
            <a:pathLst>
              <a:path w="3074924" h="1143762">
                <a:moveTo>
                  <a:pt x="2088896" y="155575"/>
                </a:moveTo>
                <a:lnTo>
                  <a:pt x="2186559" y="142493"/>
                </a:lnTo>
                <a:lnTo>
                  <a:pt x="2182749" y="114173"/>
                </a:lnTo>
                <a:lnTo>
                  <a:pt x="2084577" y="127253"/>
                </a:lnTo>
                <a:lnTo>
                  <a:pt x="2069338" y="129666"/>
                </a:lnTo>
                <a:lnTo>
                  <a:pt x="2073656" y="157861"/>
                </a:lnTo>
                <a:lnTo>
                  <a:pt x="2088896" y="155575"/>
                </a:lnTo>
                <a:close/>
              </a:path>
              <a:path w="3074924" h="1143762">
                <a:moveTo>
                  <a:pt x="1953514" y="176275"/>
                </a:moveTo>
                <a:lnTo>
                  <a:pt x="1988820" y="170814"/>
                </a:lnTo>
                <a:lnTo>
                  <a:pt x="1984502" y="142621"/>
                </a:lnTo>
                <a:lnTo>
                  <a:pt x="1948561" y="148081"/>
                </a:lnTo>
                <a:lnTo>
                  <a:pt x="1871599" y="161543"/>
                </a:lnTo>
                <a:lnTo>
                  <a:pt x="1876425" y="189611"/>
                </a:lnTo>
                <a:lnTo>
                  <a:pt x="1953514" y="176275"/>
                </a:lnTo>
                <a:close/>
              </a:path>
              <a:path w="3074924" h="1143762">
                <a:moveTo>
                  <a:pt x="1689989" y="224662"/>
                </a:moveTo>
                <a:lnTo>
                  <a:pt x="1792351" y="204850"/>
                </a:lnTo>
                <a:lnTo>
                  <a:pt x="1786889" y="176784"/>
                </a:lnTo>
                <a:lnTo>
                  <a:pt x="1683893" y="196850"/>
                </a:lnTo>
                <a:lnTo>
                  <a:pt x="1674495" y="198881"/>
                </a:lnTo>
                <a:lnTo>
                  <a:pt x="1680464" y="226822"/>
                </a:lnTo>
                <a:lnTo>
                  <a:pt x="1689989" y="224662"/>
                </a:lnTo>
                <a:close/>
              </a:path>
              <a:path w="3074924" h="1143762">
                <a:moveTo>
                  <a:pt x="1562227" y="252222"/>
                </a:moveTo>
                <a:lnTo>
                  <a:pt x="1596644" y="244855"/>
                </a:lnTo>
                <a:lnTo>
                  <a:pt x="1590675" y="216915"/>
                </a:lnTo>
                <a:lnTo>
                  <a:pt x="1555623" y="224536"/>
                </a:lnTo>
                <a:lnTo>
                  <a:pt x="1479041" y="242697"/>
                </a:lnTo>
                <a:lnTo>
                  <a:pt x="1485646" y="270510"/>
                </a:lnTo>
                <a:lnTo>
                  <a:pt x="1562227" y="252222"/>
                </a:lnTo>
                <a:close/>
              </a:path>
              <a:path w="3074924" h="1143762">
                <a:moveTo>
                  <a:pt x="1316354" y="313309"/>
                </a:moveTo>
                <a:lnTo>
                  <a:pt x="1402714" y="290956"/>
                </a:lnTo>
                <a:lnTo>
                  <a:pt x="1395476" y="263271"/>
                </a:lnTo>
                <a:lnTo>
                  <a:pt x="1308481" y="285876"/>
                </a:lnTo>
                <a:lnTo>
                  <a:pt x="1284732" y="292608"/>
                </a:lnTo>
                <a:lnTo>
                  <a:pt x="1292478" y="320166"/>
                </a:lnTo>
                <a:lnTo>
                  <a:pt x="1316354" y="313309"/>
                </a:lnTo>
                <a:close/>
              </a:path>
              <a:path w="3074924" h="1143762">
                <a:moveTo>
                  <a:pt x="1198752" y="346837"/>
                </a:moveTo>
                <a:lnTo>
                  <a:pt x="1210056" y="343535"/>
                </a:lnTo>
                <a:lnTo>
                  <a:pt x="1202182" y="316102"/>
                </a:lnTo>
                <a:lnTo>
                  <a:pt x="1190244" y="319531"/>
                </a:lnTo>
                <a:lnTo>
                  <a:pt x="1092581" y="349630"/>
                </a:lnTo>
                <a:lnTo>
                  <a:pt x="1101089" y="376936"/>
                </a:lnTo>
                <a:lnTo>
                  <a:pt x="1198752" y="346837"/>
                </a:lnTo>
                <a:close/>
              </a:path>
              <a:path w="3074924" h="1143762">
                <a:moveTo>
                  <a:pt x="975613" y="418718"/>
                </a:moveTo>
                <a:lnTo>
                  <a:pt x="1020063" y="403860"/>
                </a:lnTo>
                <a:lnTo>
                  <a:pt x="1010920" y="376809"/>
                </a:lnTo>
                <a:lnTo>
                  <a:pt x="965835" y="391922"/>
                </a:lnTo>
                <a:lnTo>
                  <a:pt x="902843" y="414909"/>
                </a:lnTo>
                <a:lnTo>
                  <a:pt x="912622" y="441833"/>
                </a:lnTo>
                <a:lnTo>
                  <a:pt x="975613" y="418718"/>
                </a:lnTo>
                <a:close/>
              </a:path>
              <a:path w="3074924" h="1143762">
                <a:moveTo>
                  <a:pt x="770509" y="496824"/>
                </a:moveTo>
                <a:lnTo>
                  <a:pt x="832865" y="472059"/>
                </a:lnTo>
                <a:lnTo>
                  <a:pt x="822325" y="445515"/>
                </a:lnTo>
                <a:lnTo>
                  <a:pt x="759206" y="470662"/>
                </a:lnTo>
                <a:lnTo>
                  <a:pt x="716279" y="489203"/>
                </a:lnTo>
                <a:lnTo>
                  <a:pt x="727583" y="515492"/>
                </a:lnTo>
                <a:lnTo>
                  <a:pt x="770509" y="496824"/>
                </a:lnTo>
                <a:close/>
              </a:path>
              <a:path w="3074924" h="1143762">
                <a:moveTo>
                  <a:pt x="585724" y="580389"/>
                </a:moveTo>
                <a:lnTo>
                  <a:pt x="649732" y="550163"/>
                </a:lnTo>
                <a:lnTo>
                  <a:pt x="637540" y="524383"/>
                </a:lnTo>
                <a:lnTo>
                  <a:pt x="572643" y="555116"/>
                </a:lnTo>
                <a:lnTo>
                  <a:pt x="534416" y="574801"/>
                </a:lnTo>
                <a:lnTo>
                  <a:pt x="547624" y="600201"/>
                </a:lnTo>
                <a:lnTo>
                  <a:pt x="585724" y="580389"/>
                </a:lnTo>
                <a:close/>
              </a:path>
              <a:path w="3074924" h="1143762">
                <a:moveTo>
                  <a:pt x="386588" y="691134"/>
                </a:moveTo>
                <a:lnTo>
                  <a:pt x="423418" y="668654"/>
                </a:lnTo>
                <a:lnTo>
                  <a:pt x="461772" y="646176"/>
                </a:lnTo>
                <a:lnTo>
                  <a:pt x="472313" y="640334"/>
                </a:lnTo>
                <a:lnTo>
                  <a:pt x="458469" y="615314"/>
                </a:lnTo>
                <a:lnTo>
                  <a:pt x="447294" y="621538"/>
                </a:lnTo>
                <a:lnTo>
                  <a:pt x="408431" y="644271"/>
                </a:lnTo>
                <a:lnTo>
                  <a:pt x="371094" y="667258"/>
                </a:lnTo>
                <a:lnTo>
                  <a:pt x="359663" y="674624"/>
                </a:lnTo>
                <a:lnTo>
                  <a:pt x="375157" y="698626"/>
                </a:lnTo>
                <a:lnTo>
                  <a:pt x="386588" y="691134"/>
                </a:lnTo>
                <a:close/>
              </a:path>
              <a:path w="3074924" h="1143762">
                <a:moveTo>
                  <a:pt x="227456" y="807212"/>
                </a:moveTo>
                <a:lnTo>
                  <a:pt x="255905" y="783716"/>
                </a:lnTo>
                <a:lnTo>
                  <a:pt x="286131" y="760349"/>
                </a:lnTo>
                <a:lnTo>
                  <a:pt x="305054" y="746505"/>
                </a:lnTo>
                <a:lnTo>
                  <a:pt x="288163" y="723391"/>
                </a:lnTo>
                <a:lnTo>
                  <a:pt x="268605" y="737742"/>
                </a:lnTo>
                <a:lnTo>
                  <a:pt x="237617" y="761746"/>
                </a:lnTo>
                <a:lnTo>
                  <a:pt x="208406" y="785876"/>
                </a:lnTo>
                <a:lnTo>
                  <a:pt x="197738" y="795401"/>
                </a:lnTo>
                <a:lnTo>
                  <a:pt x="216662" y="816737"/>
                </a:lnTo>
                <a:lnTo>
                  <a:pt x="227456" y="807212"/>
                </a:lnTo>
                <a:close/>
              </a:path>
              <a:path w="3074924" h="1143762">
                <a:moveTo>
                  <a:pt x="95123" y="950595"/>
                </a:moveTo>
                <a:lnTo>
                  <a:pt x="112394" y="926464"/>
                </a:lnTo>
                <a:lnTo>
                  <a:pt x="131572" y="902462"/>
                </a:lnTo>
                <a:lnTo>
                  <a:pt x="152781" y="878586"/>
                </a:lnTo>
                <a:lnTo>
                  <a:pt x="155829" y="875538"/>
                </a:lnTo>
                <a:lnTo>
                  <a:pt x="135255" y="855599"/>
                </a:lnTo>
                <a:lnTo>
                  <a:pt x="131318" y="859663"/>
                </a:lnTo>
                <a:lnTo>
                  <a:pt x="109347" y="884681"/>
                </a:lnTo>
                <a:lnTo>
                  <a:pt x="89281" y="909827"/>
                </a:lnTo>
                <a:lnTo>
                  <a:pt x="70993" y="935227"/>
                </a:lnTo>
                <a:lnTo>
                  <a:pt x="62992" y="947674"/>
                </a:lnTo>
                <a:lnTo>
                  <a:pt x="87122" y="963040"/>
                </a:lnTo>
                <a:lnTo>
                  <a:pt x="95123" y="950595"/>
                </a:lnTo>
                <a:close/>
              </a:path>
              <a:path w="3074924" h="1143762">
                <a:moveTo>
                  <a:pt x="3074924" y="69976"/>
                </a:moveTo>
                <a:lnTo>
                  <a:pt x="2946146" y="57023"/>
                </a:lnTo>
                <a:lnTo>
                  <a:pt x="2931897" y="57262"/>
                </a:lnTo>
                <a:lnTo>
                  <a:pt x="2931033" y="57276"/>
                </a:lnTo>
                <a:lnTo>
                  <a:pt x="2867533" y="59309"/>
                </a:lnTo>
                <a:lnTo>
                  <a:pt x="2868422" y="87884"/>
                </a:lnTo>
                <a:lnTo>
                  <a:pt x="2931922" y="85725"/>
                </a:lnTo>
                <a:lnTo>
                  <a:pt x="2946527" y="85598"/>
                </a:lnTo>
                <a:lnTo>
                  <a:pt x="2932811" y="142875"/>
                </a:lnTo>
                <a:lnTo>
                  <a:pt x="3074924" y="69976"/>
                </a:lnTo>
                <a:close/>
              </a:path>
              <a:path w="3074924" h="1143762">
                <a:moveTo>
                  <a:pt x="2931287" y="0"/>
                </a:moveTo>
                <a:lnTo>
                  <a:pt x="2931897" y="57262"/>
                </a:lnTo>
                <a:lnTo>
                  <a:pt x="2946146" y="57023"/>
                </a:lnTo>
                <a:lnTo>
                  <a:pt x="3074924" y="69976"/>
                </a:lnTo>
                <a:lnTo>
                  <a:pt x="2931287" y="0"/>
                </a:lnTo>
                <a:close/>
              </a:path>
              <a:path w="3074924" h="1143762">
                <a:moveTo>
                  <a:pt x="2946527" y="85598"/>
                </a:moveTo>
                <a:lnTo>
                  <a:pt x="2932201" y="85722"/>
                </a:lnTo>
                <a:lnTo>
                  <a:pt x="2932811" y="142875"/>
                </a:lnTo>
                <a:lnTo>
                  <a:pt x="2946527" y="85598"/>
                </a:lnTo>
                <a:close/>
              </a:path>
              <a:path w="3074924" h="1143762">
                <a:moveTo>
                  <a:pt x="29718" y="1118615"/>
                </a:moveTo>
                <a:lnTo>
                  <a:pt x="32893" y="1094613"/>
                </a:lnTo>
                <a:lnTo>
                  <a:pt x="38100" y="1070610"/>
                </a:lnTo>
                <a:lnTo>
                  <a:pt x="45466" y="1046734"/>
                </a:lnTo>
                <a:lnTo>
                  <a:pt x="49403" y="1036701"/>
                </a:lnTo>
                <a:lnTo>
                  <a:pt x="22860" y="1026287"/>
                </a:lnTo>
                <a:lnTo>
                  <a:pt x="18161" y="1038478"/>
                </a:lnTo>
                <a:lnTo>
                  <a:pt x="10160" y="1064640"/>
                </a:lnTo>
                <a:lnTo>
                  <a:pt x="4572" y="1090929"/>
                </a:lnTo>
                <a:lnTo>
                  <a:pt x="1143" y="1117218"/>
                </a:lnTo>
                <a:lnTo>
                  <a:pt x="0" y="1142364"/>
                </a:lnTo>
                <a:lnTo>
                  <a:pt x="28575" y="1143762"/>
                </a:lnTo>
                <a:lnTo>
                  <a:pt x="29718" y="1118615"/>
                </a:lnTo>
                <a:close/>
              </a:path>
              <a:path w="3074924" h="1143762">
                <a:moveTo>
                  <a:pt x="2783078" y="90804"/>
                </a:moveTo>
                <a:lnTo>
                  <a:pt x="2781554" y="62229"/>
                </a:lnTo>
                <a:lnTo>
                  <a:pt x="2667508" y="68199"/>
                </a:lnTo>
                <a:lnTo>
                  <a:pt x="2668904" y="96774"/>
                </a:lnTo>
                <a:lnTo>
                  <a:pt x="2783078" y="90804"/>
                </a:lnTo>
                <a:close/>
              </a:path>
              <a:path w="3074924" h="1143762">
                <a:moveTo>
                  <a:pt x="2505456" y="108330"/>
                </a:moveTo>
                <a:lnTo>
                  <a:pt x="2583688" y="102615"/>
                </a:lnTo>
                <a:lnTo>
                  <a:pt x="2581656" y="74040"/>
                </a:lnTo>
                <a:lnTo>
                  <a:pt x="2502789" y="79883"/>
                </a:lnTo>
                <a:lnTo>
                  <a:pt x="2467356" y="83185"/>
                </a:lnTo>
                <a:lnTo>
                  <a:pt x="2470023" y="111633"/>
                </a:lnTo>
                <a:lnTo>
                  <a:pt x="2505456" y="108330"/>
                </a:lnTo>
                <a:close/>
              </a:path>
              <a:path w="3074924" h="1143762">
                <a:moveTo>
                  <a:pt x="2364994" y="121412"/>
                </a:moveTo>
                <a:lnTo>
                  <a:pt x="2384679" y="119634"/>
                </a:lnTo>
                <a:lnTo>
                  <a:pt x="2382012" y="91186"/>
                </a:lnTo>
                <a:lnTo>
                  <a:pt x="2361819" y="92963"/>
                </a:lnTo>
                <a:lnTo>
                  <a:pt x="2268220" y="103631"/>
                </a:lnTo>
                <a:lnTo>
                  <a:pt x="2271395" y="132079"/>
                </a:lnTo>
                <a:lnTo>
                  <a:pt x="2364994" y="121412"/>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2563876" y="4509516"/>
            <a:ext cx="3074924" cy="1263891"/>
          </a:xfrm>
          <a:custGeom>
            <a:avLst/>
            <a:gdLst/>
            <a:ahLst/>
            <a:cxnLst/>
            <a:rect l="l" t="t" r="r" b="b"/>
            <a:pathLst>
              <a:path w="3074924" h="1263891">
                <a:moveTo>
                  <a:pt x="2647061" y="1222870"/>
                </a:moveTo>
                <a:lnTo>
                  <a:pt x="2573909" y="1216621"/>
                </a:lnTo>
                <a:lnTo>
                  <a:pt x="2571369" y="1245095"/>
                </a:lnTo>
                <a:lnTo>
                  <a:pt x="2644648" y="1251343"/>
                </a:lnTo>
                <a:lnTo>
                  <a:pt x="2685669" y="1253896"/>
                </a:lnTo>
                <a:lnTo>
                  <a:pt x="2687447" y="1225372"/>
                </a:lnTo>
                <a:lnTo>
                  <a:pt x="2647061" y="1222870"/>
                </a:lnTo>
                <a:close/>
              </a:path>
              <a:path w="3074924" h="1263891">
                <a:moveTo>
                  <a:pt x="2789301" y="1231696"/>
                </a:moveTo>
                <a:lnTo>
                  <a:pt x="2773045" y="1230693"/>
                </a:lnTo>
                <a:lnTo>
                  <a:pt x="2771266" y="1259217"/>
                </a:lnTo>
                <a:lnTo>
                  <a:pt x="2787523" y="1260220"/>
                </a:lnTo>
                <a:lnTo>
                  <a:pt x="2885821" y="1263891"/>
                </a:lnTo>
                <a:lnTo>
                  <a:pt x="2886837" y="1235341"/>
                </a:lnTo>
                <a:lnTo>
                  <a:pt x="2789301" y="1231696"/>
                </a:lnTo>
                <a:close/>
              </a:path>
              <a:path w="3074924" h="1263891">
                <a:moveTo>
                  <a:pt x="3074924" y="1253108"/>
                </a:moveTo>
                <a:lnTo>
                  <a:pt x="2932938" y="1179868"/>
                </a:lnTo>
                <a:lnTo>
                  <a:pt x="2931160" y="1322730"/>
                </a:lnTo>
                <a:lnTo>
                  <a:pt x="3074924" y="1253108"/>
                </a:lnTo>
                <a:close/>
              </a:path>
              <a:path w="3074924" h="1263891">
                <a:moveTo>
                  <a:pt x="16763" y="116966"/>
                </a:moveTo>
                <a:lnTo>
                  <a:pt x="44450" y="109727"/>
                </a:lnTo>
                <a:lnTo>
                  <a:pt x="38226" y="85978"/>
                </a:lnTo>
                <a:lnTo>
                  <a:pt x="32893" y="57657"/>
                </a:lnTo>
                <a:lnTo>
                  <a:pt x="29718" y="29336"/>
                </a:lnTo>
                <a:lnTo>
                  <a:pt x="28575" y="0"/>
                </a:lnTo>
                <a:lnTo>
                  <a:pt x="0" y="1142"/>
                </a:lnTo>
                <a:lnTo>
                  <a:pt x="1143" y="30479"/>
                </a:lnTo>
                <a:lnTo>
                  <a:pt x="4572" y="60832"/>
                </a:lnTo>
                <a:lnTo>
                  <a:pt x="10160" y="91185"/>
                </a:lnTo>
                <a:lnTo>
                  <a:pt x="16763" y="116966"/>
                </a:lnTo>
                <a:close/>
              </a:path>
              <a:path w="3074924" h="1263891">
                <a:moveTo>
                  <a:pt x="131825" y="283082"/>
                </a:moveTo>
                <a:lnTo>
                  <a:pt x="113030" y="255523"/>
                </a:lnTo>
                <a:lnTo>
                  <a:pt x="95504" y="227329"/>
                </a:lnTo>
                <a:lnTo>
                  <a:pt x="80137" y="199135"/>
                </a:lnTo>
                <a:lnTo>
                  <a:pt x="74294" y="187070"/>
                </a:lnTo>
                <a:lnTo>
                  <a:pt x="48513" y="199389"/>
                </a:lnTo>
                <a:lnTo>
                  <a:pt x="54356" y="211454"/>
                </a:lnTo>
                <a:lnTo>
                  <a:pt x="70485" y="241045"/>
                </a:lnTo>
                <a:lnTo>
                  <a:pt x="88646" y="270636"/>
                </a:lnTo>
                <a:lnTo>
                  <a:pt x="108204" y="299211"/>
                </a:lnTo>
                <a:lnTo>
                  <a:pt x="131825" y="283082"/>
                </a:lnTo>
                <a:close/>
              </a:path>
              <a:path w="3074924" h="1263891">
                <a:moveTo>
                  <a:pt x="201549" y="367537"/>
                </a:moveTo>
                <a:lnTo>
                  <a:pt x="184404" y="348360"/>
                </a:lnTo>
                <a:lnTo>
                  <a:pt x="163194" y="367410"/>
                </a:lnTo>
                <a:lnTo>
                  <a:pt x="180212" y="386460"/>
                </a:lnTo>
                <a:lnTo>
                  <a:pt x="207644" y="414908"/>
                </a:lnTo>
                <a:lnTo>
                  <a:pt x="236855" y="443102"/>
                </a:lnTo>
                <a:lnTo>
                  <a:pt x="244348" y="449833"/>
                </a:lnTo>
                <a:lnTo>
                  <a:pt x="263525" y="428751"/>
                </a:lnTo>
                <a:lnTo>
                  <a:pt x="256667" y="422528"/>
                </a:lnTo>
                <a:lnTo>
                  <a:pt x="228219" y="395096"/>
                </a:lnTo>
                <a:lnTo>
                  <a:pt x="201549" y="367537"/>
                </a:lnTo>
                <a:close/>
              </a:path>
              <a:path w="3074924" h="1263891">
                <a:moveTo>
                  <a:pt x="327787" y="484123"/>
                </a:moveTo>
                <a:lnTo>
                  <a:pt x="309880" y="506475"/>
                </a:lnTo>
                <a:lnTo>
                  <a:pt x="334391" y="526160"/>
                </a:lnTo>
                <a:lnTo>
                  <a:pt x="370205" y="553338"/>
                </a:lnTo>
                <a:lnTo>
                  <a:pt x="401574" y="575817"/>
                </a:lnTo>
                <a:lnTo>
                  <a:pt x="418211" y="552703"/>
                </a:lnTo>
                <a:lnTo>
                  <a:pt x="387476" y="530605"/>
                </a:lnTo>
                <a:lnTo>
                  <a:pt x="352298" y="503935"/>
                </a:lnTo>
                <a:lnTo>
                  <a:pt x="327787" y="484123"/>
                </a:lnTo>
                <a:close/>
              </a:path>
              <a:path w="3074924" h="1263891">
                <a:moveTo>
                  <a:pt x="473201" y="624077"/>
                </a:moveTo>
                <a:lnTo>
                  <a:pt x="486791" y="632967"/>
                </a:lnTo>
                <a:lnTo>
                  <a:pt x="571119" y="683894"/>
                </a:lnTo>
                <a:lnTo>
                  <a:pt x="585978" y="659510"/>
                </a:lnTo>
                <a:lnTo>
                  <a:pt x="502412" y="608964"/>
                </a:lnTo>
                <a:lnTo>
                  <a:pt x="488823" y="600201"/>
                </a:lnTo>
                <a:lnTo>
                  <a:pt x="473201" y="624077"/>
                </a:lnTo>
                <a:close/>
              </a:path>
              <a:path w="3074924" h="1263891">
                <a:moveTo>
                  <a:pt x="676275" y="709294"/>
                </a:moveTo>
                <a:lnTo>
                  <a:pt x="660526" y="700658"/>
                </a:lnTo>
                <a:lnTo>
                  <a:pt x="646684" y="725677"/>
                </a:lnTo>
                <a:lnTo>
                  <a:pt x="662432" y="734313"/>
                </a:lnTo>
                <a:lnTo>
                  <a:pt x="748919" y="778001"/>
                </a:lnTo>
                <a:lnTo>
                  <a:pt x="761746" y="752474"/>
                </a:lnTo>
                <a:lnTo>
                  <a:pt x="676275" y="709294"/>
                </a:lnTo>
                <a:close/>
              </a:path>
              <a:path w="3074924" h="1263891">
                <a:moveTo>
                  <a:pt x="871474" y="803782"/>
                </a:moveTo>
                <a:lnTo>
                  <a:pt x="838962" y="788669"/>
                </a:lnTo>
                <a:lnTo>
                  <a:pt x="826897" y="814704"/>
                </a:lnTo>
                <a:lnTo>
                  <a:pt x="859409" y="829690"/>
                </a:lnTo>
                <a:lnTo>
                  <a:pt x="932052" y="860678"/>
                </a:lnTo>
                <a:lnTo>
                  <a:pt x="943228" y="834389"/>
                </a:lnTo>
                <a:lnTo>
                  <a:pt x="871474" y="803782"/>
                </a:lnTo>
                <a:close/>
              </a:path>
              <a:path w="3074924" h="1263891">
                <a:moveTo>
                  <a:pt x="1085723" y="891539"/>
                </a:moveTo>
                <a:lnTo>
                  <a:pt x="1022223" y="866520"/>
                </a:lnTo>
                <a:lnTo>
                  <a:pt x="1011809" y="893190"/>
                </a:lnTo>
                <a:lnTo>
                  <a:pt x="1075309" y="918082"/>
                </a:lnTo>
                <a:lnTo>
                  <a:pt x="1118997" y="933830"/>
                </a:lnTo>
                <a:lnTo>
                  <a:pt x="1128649" y="907033"/>
                </a:lnTo>
                <a:lnTo>
                  <a:pt x="1085723" y="891539"/>
                </a:lnTo>
                <a:close/>
              </a:path>
              <a:path w="3074924" h="1263891">
                <a:moveTo>
                  <a:pt x="1316863" y="971422"/>
                </a:moveTo>
                <a:lnTo>
                  <a:pt x="1209039" y="935735"/>
                </a:lnTo>
                <a:lnTo>
                  <a:pt x="1200023" y="962786"/>
                </a:lnTo>
                <a:lnTo>
                  <a:pt x="1307973" y="998600"/>
                </a:lnTo>
                <a:lnTo>
                  <a:pt x="1308989" y="998854"/>
                </a:lnTo>
                <a:lnTo>
                  <a:pt x="1317244" y="971549"/>
                </a:lnTo>
                <a:lnTo>
                  <a:pt x="1316863" y="971422"/>
                </a:lnTo>
                <a:close/>
              </a:path>
              <a:path w="3074924" h="1263891">
                <a:moveTo>
                  <a:pt x="1438148" y="1008252"/>
                </a:moveTo>
                <a:lnTo>
                  <a:pt x="1399286" y="996441"/>
                </a:lnTo>
                <a:lnTo>
                  <a:pt x="1390903" y="1023746"/>
                </a:lnTo>
                <a:lnTo>
                  <a:pt x="1429893" y="1035557"/>
                </a:lnTo>
                <a:lnTo>
                  <a:pt x="1501139" y="1055369"/>
                </a:lnTo>
                <a:lnTo>
                  <a:pt x="1508760" y="1027810"/>
                </a:lnTo>
                <a:lnTo>
                  <a:pt x="1438148" y="1008252"/>
                </a:lnTo>
                <a:close/>
              </a:path>
              <a:path w="3074924" h="1263891">
                <a:moveTo>
                  <a:pt x="1690370" y="1074800"/>
                </a:moveTo>
                <a:lnTo>
                  <a:pt x="1591310" y="1049908"/>
                </a:lnTo>
                <a:lnTo>
                  <a:pt x="1584325" y="1077594"/>
                </a:lnTo>
                <a:lnTo>
                  <a:pt x="1683512" y="1102563"/>
                </a:lnTo>
                <a:lnTo>
                  <a:pt x="1695577" y="1105306"/>
                </a:lnTo>
                <a:lnTo>
                  <a:pt x="1701800" y="1077467"/>
                </a:lnTo>
                <a:lnTo>
                  <a:pt x="1690370" y="1074800"/>
                </a:lnTo>
                <a:close/>
              </a:path>
              <a:path w="3074924" h="1263891">
                <a:moveTo>
                  <a:pt x="1820926" y="1104493"/>
                </a:moveTo>
                <a:lnTo>
                  <a:pt x="1785493" y="1096429"/>
                </a:lnTo>
                <a:lnTo>
                  <a:pt x="1779143" y="1124292"/>
                </a:lnTo>
                <a:lnTo>
                  <a:pt x="1814702" y="1132357"/>
                </a:lnTo>
                <a:lnTo>
                  <a:pt x="1891284" y="1147914"/>
                </a:lnTo>
                <a:lnTo>
                  <a:pt x="1896999" y="1119911"/>
                </a:lnTo>
                <a:lnTo>
                  <a:pt x="1820926" y="1104493"/>
                </a:lnTo>
                <a:close/>
              </a:path>
              <a:path w="3074924" h="1263891">
                <a:moveTo>
                  <a:pt x="2089277" y="1155699"/>
                </a:moveTo>
                <a:lnTo>
                  <a:pt x="1980819" y="1136281"/>
                </a:lnTo>
                <a:lnTo>
                  <a:pt x="1975739" y="1164412"/>
                </a:lnTo>
                <a:lnTo>
                  <a:pt x="2084197" y="1183830"/>
                </a:lnTo>
                <a:lnTo>
                  <a:pt x="2088641" y="1184516"/>
                </a:lnTo>
                <a:lnTo>
                  <a:pt x="2092960" y="1156284"/>
                </a:lnTo>
                <a:lnTo>
                  <a:pt x="2089277" y="1155699"/>
                </a:lnTo>
                <a:close/>
              </a:path>
              <a:path w="3074924" h="1263891">
                <a:moveTo>
                  <a:pt x="2226437" y="1177074"/>
                </a:moveTo>
                <a:lnTo>
                  <a:pt x="2177669" y="1169479"/>
                </a:lnTo>
                <a:lnTo>
                  <a:pt x="2173224" y="1197711"/>
                </a:lnTo>
                <a:lnTo>
                  <a:pt x="2221991" y="1205306"/>
                </a:lnTo>
                <a:lnTo>
                  <a:pt x="2286762" y="1213904"/>
                </a:lnTo>
                <a:lnTo>
                  <a:pt x="2290572" y="1185583"/>
                </a:lnTo>
                <a:lnTo>
                  <a:pt x="2226437" y="1177074"/>
                </a:lnTo>
                <a:close/>
              </a:path>
              <a:path w="3074924" h="1263891">
                <a:moveTo>
                  <a:pt x="2375154" y="1196581"/>
                </a:moveTo>
                <a:lnTo>
                  <a:pt x="2372106" y="1224991"/>
                </a:lnTo>
                <a:lnTo>
                  <a:pt x="2485771" y="1237373"/>
                </a:lnTo>
                <a:lnTo>
                  <a:pt x="2488819" y="1208976"/>
                </a:lnTo>
                <a:lnTo>
                  <a:pt x="2375154" y="1196581"/>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1761998" y="4354576"/>
            <a:ext cx="4204335" cy="1814474"/>
          </a:xfrm>
          <a:custGeom>
            <a:avLst/>
            <a:gdLst/>
            <a:ahLst/>
            <a:cxnLst/>
            <a:rect l="l" t="t" r="r" b="b"/>
            <a:pathLst>
              <a:path w="4204335" h="1814474">
                <a:moveTo>
                  <a:pt x="62102" y="0"/>
                </a:moveTo>
                <a:lnTo>
                  <a:pt x="0" y="147193"/>
                </a:lnTo>
                <a:lnTo>
                  <a:pt x="57376" y="143459"/>
                </a:lnTo>
                <a:lnTo>
                  <a:pt x="59816" y="170815"/>
                </a:lnTo>
                <a:lnTo>
                  <a:pt x="74675" y="255524"/>
                </a:lnTo>
                <a:lnTo>
                  <a:pt x="94868" y="339598"/>
                </a:lnTo>
                <a:lnTo>
                  <a:pt x="120522" y="423163"/>
                </a:lnTo>
                <a:lnTo>
                  <a:pt x="151383" y="505713"/>
                </a:lnTo>
                <a:lnTo>
                  <a:pt x="187070" y="587121"/>
                </a:lnTo>
                <a:lnTo>
                  <a:pt x="227583" y="667512"/>
                </a:lnTo>
                <a:lnTo>
                  <a:pt x="272669" y="746506"/>
                </a:lnTo>
                <a:lnTo>
                  <a:pt x="322071" y="823976"/>
                </a:lnTo>
                <a:lnTo>
                  <a:pt x="375793" y="899668"/>
                </a:lnTo>
                <a:lnTo>
                  <a:pt x="433450" y="973582"/>
                </a:lnTo>
                <a:lnTo>
                  <a:pt x="494919" y="1045464"/>
                </a:lnTo>
                <a:lnTo>
                  <a:pt x="559943" y="1115187"/>
                </a:lnTo>
                <a:lnTo>
                  <a:pt x="628269" y="1182624"/>
                </a:lnTo>
                <a:lnTo>
                  <a:pt x="700024" y="1247571"/>
                </a:lnTo>
                <a:lnTo>
                  <a:pt x="774826" y="1309852"/>
                </a:lnTo>
                <a:lnTo>
                  <a:pt x="852424" y="1369250"/>
                </a:lnTo>
                <a:lnTo>
                  <a:pt x="932688" y="1425676"/>
                </a:lnTo>
                <a:lnTo>
                  <a:pt x="1015364" y="1479042"/>
                </a:lnTo>
                <a:lnTo>
                  <a:pt x="1100454" y="1528953"/>
                </a:lnTo>
                <a:lnTo>
                  <a:pt x="1187577" y="1575511"/>
                </a:lnTo>
                <a:lnTo>
                  <a:pt x="1276603" y="1618335"/>
                </a:lnTo>
                <a:lnTo>
                  <a:pt x="1367535" y="1657438"/>
                </a:lnTo>
                <a:lnTo>
                  <a:pt x="1459864" y="1692503"/>
                </a:lnTo>
                <a:lnTo>
                  <a:pt x="1553464" y="1723466"/>
                </a:lnTo>
                <a:lnTo>
                  <a:pt x="1648332" y="1750098"/>
                </a:lnTo>
                <a:lnTo>
                  <a:pt x="1744217" y="1772335"/>
                </a:lnTo>
                <a:lnTo>
                  <a:pt x="1840738" y="1789874"/>
                </a:lnTo>
                <a:lnTo>
                  <a:pt x="1937892" y="1802625"/>
                </a:lnTo>
                <a:lnTo>
                  <a:pt x="2035555" y="1810385"/>
                </a:lnTo>
                <a:lnTo>
                  <a:pt x="2132965" y="1812950"/>
                </a:lnTo>
                <a:lnTo>
                  <a:pt x="2983611" y="1813140"/>
                </a:lnTo>
                <a:lnTo>
                  <a:pt x="3405378" y="1813331"/>
                </a:lnTo>
                <a:lnTo>
                  <a:pt x="3628009" y="1813521"/>
                </a:lnTo>
                <a:lnTo>
                  <a:pt x="3878834" y="1813712"/>
                </a:lnTo>
                <a:lnTo>
                  <a:pt x="4025900" y="1813902"/>
                </a:lnTo>
                <a:lnTo>
                  <a:pt x="4101465" y="1814093"/>
                </a:lnTo>
                <a:lnTo>
                  <a:pt x="4177284" y="1814283"/>
                </a:lnTo>
                <a:lnTo>
                  <a:pt x="4203446" y="1814474"/>
                </a:lnTo>
                <a:lnTo>
                  <a:pt x="4177538" y="1785721"/>
                </a:lnTo>
                <a:lnTo>
                  <a:pt x="4132072" y="1785531"/>
                </a:lnTo>
                <a:lnTo>
                  <a:pt x="4026027" y="1785327"/>
                </a:lnTo>
                <a:lnTo>
                  <a:pt x="3878961" y="1785137"/>
                </a:lnTo>
                <a:lnTo>
                  <a:pt x="3696080" y="1784946"/>
                </a:lnTo>
                <a:lnTo>
                  <a:pt x="3482466" y="1784756"/>
                </a:lnTo>
                <a:lnTo>
                  <a:pt x="3072129" y="1784565"/>
                </a:lnTo>
                <a:lnTo>
                  <a:pt x="2519172" y="1784375"/>
                </a:lnTo>
                <a:lnTo>
                  <a:pt x="2132965" y="1784375"/>
                </a:lnTo>
                <a:lnTo>
                  <a:pt x="2036317" y="1781810"/>
                </a:lnTo>
                <a:lnTo>
                  <a:pt x="1940178" y="1774139"/>
                </a:lnTo>
                <a:lnTo>
                  <a:pt x="1844421" y="1761553"/>
                </a:lnTo>
                <a:lnTo>
                  <a:pt x="1749298" y="1744230"/>
                </a:lnTo>
                <a:lnTo>
                  <a:pt x="1654810" y="1722272"/>
                </a:lnTo>
                <a:lnTo>
                  <a:pt x="1561211" y="1695945"/>
                </a:lnTo>
                <a:lnTo>
                  <a:pt x="1468754" y="1665376"/>
                </a:lnTo>
                <a:lnTo>
                  <a:pt x="1377695" y="1630718"/>
                </a:lnTo>
                <a:lnTo>
                  <a:pt x="1287907" y="1592097"/>
                </a:lnTo>
                <a:lnTo>
                  <a:pt x="1200022" y="1549768"/>
                </a:lnTo>
                <a:lnTo>
                  <a:pt x="1113916" y="1503743"/>
                </a:lnTo>
                <a:lnTo>
                  <a:pt x="1029843" y="1454404"/>
                </a:lnTo>
                <a:lnTo>
                  <a:pt x="948182" y="1401660"/>
                </a:lnTo>
                <a:lnTo>
                  <a:pt x="868807" y="1345882"/>
                </a:lnTo>
                <a:lnTo>
                  <a:pt x="792099" y="1287170"/>
                </a:lnTo>
                <a:lnTo>
                  <a:pt x="718312" y="1225677"/>
                </a:lnTo>
                <a:lnTo>
                  <a:pt x="647572" y="1161415"/>
                </a:lnTo>
                <a:lnTo>
                  <a:pt x="579882" y="1094867"/>
                </a:lnTo>
                <a:lnTo>
                  <a:pt x="515746" y="1026033"/>
                </a:lnTo>
                <a:lnTo>
                  <a:pt x="455168" y="955040"/>
                </a:lnTo>
                <a:lnTo>
                  <a:pt x="398271" y="882142"/>
                </a:lnTo>
                <a:lnTo>
                  <a:pt x="345439" y="807466"/>
                </a:lnTo>
                <a:lnTo>
                  <a:pt x="296799" y="731138"/>
                </a:lnTo>
                <a:lnTo>
                  <a:pt x="252349" y="653288"/>
                </a:lnTo>
                <a:lnTo>
                  <a:pt x="212597" y="574294"/>
                </a:lnTo>
                <a:lnTo>
                  <a:pt x="177545" y="494156"/>
                </a:lnTo>
                <a:lnTo>
                  <a:pt x="147319" y="413131"/>
                </a:lnTo>
                <a:lnTo>
                  <a:pt x="122174" y="331216"/>
                </a:lnTo>
                <a:lnTo>
                  <a:pt x="102362" y="248793"/>
                </a:lnTo>
                <a:lnTo>
                  <a:pt x="88010" y="165862"/>
                </a:lnTo>
                <a:lnTo>
                  <a:pt x="85870" y="141606"/>
                </a:lnTo>
                <a:lnTo>
                  <a:pt x="142494" y="137922"/>
                </a:lnTo>
                <a:lnTo>
                  <a:pt x="84581" y="127000"/>
                </a:lnTo>
                <a:lnTo>
                  <a:pt x="56133" y="129540"/>
                </a:lnTo>
                <a:lnTo>
                  <a:pt x="62102" y="0"/>
                </a:lnTo>
                <a:close/>
              </a:path>
              <a:path w="4204335" h="1814474">
                <a:moveTo>
                  <a:pt x="62102" y="0"/>
                </a:moveTo>
                <a:lnTo>
                  <a:pt x="56133" y="129540"/>
                </a:lnTo>
                <a:lnTo>
                  <a:pt x="84581" y="127000"/>
                </a:lnTo>
                <a:lnTo>
                  <a:pt x="142494" y="137922"/>
                </a:lnTo>
                <a:lnTo>
                  <a:pt x="62102"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13" name="object 13"/>
          <p:cNvSpPr txBox="1"/>
          <p:nvPr/>
        </p:nvSpPr>
        <p:spPr>
          <a:xfrm>
            <a:off x="1875536" y="319650"/>
            <a:ext cx="5495145"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Number</a:t>
            </a:r>
            <a:r>
              <a:rPr sz="5400" spc="9" baseline="2980" dirty="0" smtClean="0">
                <a:latin typeface="Book Antiqua"/>
                <a:cs typeface="Book Antiqua"/>
              </a:rPr>
              <a:t> </a:t>
            </a:r>
            <a:r>
              <a:rPr sz="5400" spc="-14" baseline="2980" dirty="0" smtClean="0">
                <a:latin typeface="Book Antiqua"/>
                <a:cs typeface="Book Antiqua"/>
              </a:rPr>
              <a:t>B</a:t>
            </a:r>
            <a:r>
              <a:rPr sz="5400" spc="0" baseline="2980" dirty="0" smtClean="0">
                <a:latin typeface="Book Antiqua"/>
                <a:cs typeface="Book Antiqua"/>
              </a:rPr>
              <a:t>ase </a:t>
            </a:r>
            <a:r>
              <a:rPr sz="5400" spc="4" baseline="2980" dirty="0" smtClean="0">
                <a:latin typeface="Book Antiqua"/>
                <a:cs typeface="Book Antiqua"/>
              </a:rPr>
              <a:t>C</a:t>
            </a:r>
            <a:r>
              <a:rPr sz="5400" spc="0" baseline="2980" dirty="0" smtClean="0">
                <a:latin typeface="Book Antiqua"/>
                <a:cs typeface="Book Antiqua"/>
              </a:rPr>
              <a:t>onve</a:t>
            </a:r>
            <a:r>
              <a:rPr sz="5400" spc="14" baseline="2980" dirty="0" smtClean="0">
                <a:latin typeface="Book Antiqua"/>
                <a:cs typeface="Book Antiqua"/>
              </a:rPr>
              <a:t>r</a:t>
            </a:r>
            <a:r>
              <a:rPr sz="5400" spc="0" baseline="2980" dirty="0" smtClean="0">
                <a:latin typeface="Book Antiqua"/>
                <a:cs typeface="Book Antiqua"/>
              </a:rPr>
              <a:t>sions</a:t>
            </a:r>
            <a:endParaRPr sz="3600">
              <a:latin typeface="Book Antiqua"/>
              <a:cs typeface="Book Antiqua"/>
            </a:endParaRPr>
          </a:p>
        </p:txBody>
      </p:sp>
      <p:sp>
        <p:nvSpPr>
          <p:cNvPr id="12" name="object 12"/>
          <p:cNvSpPr txBox="1"/>
          <p:nvPr/>
        </p:nvSpPr>
        <p:spPr>
          <a:xfrm>
            <a:off x="3538220" y="1392864"/>
            <a:ext cx="1187145" cy="500888"/>
          </a:xfrm>
          <a:prstGeom prst="rect">
            <a:avLst/>
          </a:prstGeom>
        </p:spPr>
        <p:txBody>
          <a:bodyPr wrap="square" lIns="0" tIns="0" rIns="0" bIns="0" rtlCol="0">
            <a:noAutofit/>
          </a:bodyPr>
          <a:lstStyle/>
          <a:p>
            <a:pPr marL="85440" marR="101900" algn="ctr">
              <a:lnSpc>
                <a:spcPts val="1939"/>
              </a:lnSpc>
              <a:spcBef>
                <a:spcPts val="97"/>
              </a:spcBef>
            </a:pPr>
            <a:r>
              <a:rPr sz="1800" b="1" spc="0" dirty="0" smtClean="0">
                <a:latin typeface="Arial"/>
                <a:cs typeface="Arial"/>
              </a:rPr>
              <a:t>E</a:t>
            </a:r>
            <a:r>
              <a:rPr sz="1800" b="1" spc="-39" dirty="0" smtClean="0">
                <a:latin typeface="Arial"/>
                <a:cs typeface="Arial"/>
              </a:rPr>
              <a:t>v</a:t>
            </a:r>
            <a:r>
              <a:rPr sz="1800" b="1" spc="0" dirty="0" smtClean="0">
                <a:latin typeface="Arial"/>
                <a:cs typeface="Arial"/>
              </a:rPr>
              <a:t>aluate</a:t>
            </a:r>
            <a:endParaRPr sz="1800">
              <a:latin typeface="Arial"/>
              <a:cs typeface="Arial"/>
            </a:endParaRPr>
          </a:p>
          <a:p>
            <a:pPr algn="ctr">
              <a:lnSpc>
                <a:spcPts val="1945"/>
              </a:lnSpc>
              <a:spcBef>
                <a:spcPts val="0"/>
              </a:spcBef>
            </a:pPr>
            <a:r>
              <a:rPr sz="1800" b="1" spc="0" dirty="0" smtClean="0">
                <a:latin typeface="Arial"/>
                <a:cs typeface="Arial"/>
              </a:rPr>
              <a:t>Magn</a:t>
            </a:r>
            <a:r>
              <a:rPr sz="1800" b="1" spc="4" dirty="0" smtClean="0">
                <a:latin typeface="Arial"/>
                <a:cs typeface="Arial"/>
              </a:rPr>
              <a:t>i</a:t>
            </a:r>
            <a:r>
              <a:rPr sz="1800" b="1" spc="0" dirty="0" smtClean="0">
                <a:latin typeface="Arial"/>
                <a:cs typeface="Arial"/>
              </a:rPr>
              <a:t>tu</a:t>
            </a:r>
            <a:r>
              <a:rPr sz="1800" b="1" spc="4" dirty="0" smtClean="0">
                <a:latin typeface="Arial"/>
                <a:cs typeface="Arial"/>
              </a:rPr>
              <a:t>d</a:t>
            </a:r>
            <a:r>
              <a:rPr sz="1800" b="1" spc="0" dirty="0" smtClean="0">
                <a:latin typeface="Arial"/>
                <a:cs typeface="Arial"/>
              </a:rPr>
              <a:t>e</a:t>
            </a:r>
            <a:endParaRPr sz="1800">
              <a:latin typeface="Arial"/>
              <a:cs typeface="Arial"/>
            </a:endParaRPr>
          </a:p>
        </p:txBody>
      </p:sp>
      <p:sp>
        <p:nvSpPr>
          <p:cNvPr id="11" name="object 11"/>
          <p:cNvSpPr txBox="1"/>
          <p:nvPr/>
        </p:nvSpPr>
        <p:spPr>
          <a:xfrm>
            <a:off x="6389878" y="2065290"/>
            <a:ext cx="700864" cy="279907"/>
          </a:xfrm>
          <a:prstGeom prst="rect">
            <a:avLst/>
          </a:prstGeom>
        </p:spPr>
        <p:txBody>
          <a:bodyPr wrap="square" lIns="0" tIns="0" rIns="0" bIns="0" rtlCol="0">
            <a:noAutofit/>
          </a:bodyPr>
          <a:lstStyle/>
          <a:p>
            <a:pPr marL="12700">
              <a:lnSpc>
                <a:spcPts val="2150"/>
              </a:lnSpc>
              <a:spcBef>
                <a:spcPts val="107"/>
              </a:spcBef>
            </a:pPr>
            <a:r>
              <a:rPr sz="2000" b="1" spc="0" dirty="0" smtClean="0">
                <a:latin typeface="Arial"/>
                <a:cs typeface="Arial"/>
              </a:rPr>
              <a:t>Oc</a:t>
            </a:r>
            <a:r>
              <a:rPr sz="2000" b="1" spc="4" dirty="0" smtClean="0">
                <a:latin typeface="Arial"/>
                <a:cs typeface="Arial"/>
              </a:rPr>
              <a:t>t</a:t>
            </a:r>
            <a:r>
              <a:rPr sz="2000" b="1" spc="0" dirty="0" smtClean="0">
                <a:latin typeface="Arial"/>
                <a:cs typeface="Arial"/>
              </a:rPr>
              <a:t>al</a:t>
            </a:r>
            <a:endParaRPr sz="2000">
              <a:latin typeface="Arial"/>
              <a:cs typeface="Arial"/>
            </a:endParaRPr>
          </a:p>
        </p:txBody>
      </p:sp>
      <p:sp>
        <p:nvSpPr>
          <p:cNvPr id="10" name="object 10"/>
          <p:cNvSpPr txBox="1"/>
          <p:nvPr/>
        </p:nvSpPr>
        <p:spPr>
          <a:xfrm>
            <a:off x="6212840" y="2370090"/>
            <a:ext cx="757957" cy="279907"/>
          </a:xfrm>
          <a:prstGeom prst="rect">
            <a:avLst/>
          </a:prstGeom>
        </p:spPr>
        <p:txBody>
          <a:bodyPr wrap="square" lIns="0" tIns="0" rIns="0" bIns="0" rtlCol="0">
            <a:noAutofit/>
          </a:bodyPr>
          <a:lstStyle/>
          <a:p>
            <a:pPr marL="12700">
              <a:lnSpc>
                <a:spcPts val="2150"/>
              </a:lnSpc>
              <a:spcBef>
                <a:spcPts val="107"/>
              </a:spcBef>
            </a:pPr>
            <a:r>
              <a:rPr sz="2000" b="1" spc="4" dirty="0" smtClean="0">
                <a:latin typeface="Arial"/>
                <a:cs typeface="Arial"/>
              </a:rPr>
              <a:t>(</a:t>
            </a:r>
            <a:r>
              <a:rPr sz="2000" b="1" spc="0" dirty="0" smtClean="0">
                <a:solidFill>
                  <a:srgbClr val="66FF66"/>
                </a:solidFill>
                <a:latin typeface="Arial"/>
                <a:cs typeface="Arial"/>
              </a:rPr>
              <a:t>B</a:t>
            </a:r>
            <a:r>
              <a:rPr sz="2000" b="1" spc="4" dirty="0" smtClean="0">
                <a:solidFill>
                  <a:srgbClr val="66FF66"/>
                </a:solidFill>
                <a:latin typeface="Arial"/>
                <a:cs typeface="Arial"/>
              </a:rPr>
              <a:t>a</a:t>
            </a:r>
            <a:r>
              <a:rPr sz="2000" b="1" spc="0" dirty="0" smtClean="0">
                <a:solidFill>
                  <a:srgbClr val="66FF66"/>
                </a:solidFill>
                <a:latin typeface="Arial"/>
                <a:cs typeface="Arial"/>
              </a:rPr>
              <a:t>se</a:t>
            </a:r>
            <a:endParaRPr sz="2000">
              <a:latin typeface="Arial"/>
              <a:cs typeface="Arial"/>
            </a:endParaRPr>
          </a:p>
        </p:txBody>
      </p:sp>
      <p:sp>
        <p:nvSpPr>
          <p:cNvPr id="9" name="object 9"/>
          <p:cNvSpPr txBox="1"/>
          <p:nvPr/>
        </p:nvSpPr>
        <p:spPr>
          <a:xfrm>
            <a:off x="6974665" y="2370090"/>
            <a:ext cx="290487" cy="279907"/>
          </a:xfrm>
          <a:prstGeom prst="rect">
            <a:avLst/>
          </a:prstGeom>
        </p:spPr>
        <p:txBody>
          <a:bodyPr wrap="square" lIns="0" tIns="0" rIns="0" bIns="0" rtlCol="0">
            <a:noAutofit/>
          </a:bodyPr>
          <a:lstStyle/>
          <a:p>
            <a:pPr marL="12700">
              <a:lnSpc>
                <a:spcPts val="2150"/>
              </a:lnSpc>
              <a:spcBef>
                <a:spcPts val="107"/>
              </a:spcBef>
            </a:pPr>
            <a:r>
              <a:rPr sz="2000" b="1" spc="4" dirty="0" smtClean="0">
                <a:solidFill>
                  <a:srgbClr val="66FF66"/>
                </a:solidFill>
                <a:latin typeface="Arial"/>
                <a:cs typeface="Arial"/>
              </a:rPr>
              <a:t>8</a:t>
            </a:r>
            <a:r>
              <a:rPr sz="2000" b="1" spc="0" dirty="0" smtClean="0">
                <a:latin typeface="Arial"/>
                <a:cs typeface="Arial"/>
              </a:rPr>
              <a:t>)</a:t>
            </a:r>
            <a:endParaRPr sz="2000">
              <a:latin typeface="Arial"/>
              <a:cs typeface="Arial"/>
            </a:endParaRPr>
          </a:p>
        </p:txBody>
      </p:sp>
      <p:sp>
        <p:nvSpPr>
          <p:cNvPr id="8" name="object 8"/>
          <p:cNvSpPr txBox="1"/>
          <p:nvPr/>
        </p:nvSpPr>
        <p:spPr>
          <a:xfrm>
            <a:off x="3717798" y="3014019"/>
            <a:ext cx="1187145" cy="500888"/>
          </a:xfrm>
          <a:prstGeom prst="rect">
            <a:avLst/>
          </a:prstGeom>
        </p:spPr>
        <p:txBody>
          <a:bodyPr wrap="square" lIns="0" tIns="0" rIns="0" bIns="0" rtlCol="0">
            <a:noAutofit/>
          </a:bodyPr>
          <a:lstStyle/>
          <a:p>
            <a:pPr marL="85440" marR="101900" algn="ctr">
              <a:lnSpc>
                <a:spcPts val="1939"/>
              </a:lnSpc>
              <a:spcBef>
                <a:spcPts val="97"/>
              </a:spcBef>
            </a:pPr>
            <a:r>
              <a:rPr sz="1800" b="1" spc="0" dirty="0" smtClean="0">
                <a:latin typeface="Arial"/>
                <a:cs typeface="Arial"/>
              </a:rPr>
              <a:t>E</a:t>
            </a:r>
            <a:r>
              <a:rPr sz="1800" b="1" spc="-39" dirty="0" smtClean="0">
                <a:latin typeface="Arial"/>
                <a:cs typeface="Arial"/>
              </a:rPr>
              <a:t>v</a:t>
            </a:r>
            <a:r>
              <a:rPr sz="1800" b="1" spc="0" dirty="0" smtClean="0">
                <a:latin typeface="Arial"/>
                <a:cs typeface="Arial"/>
              </a:rPr>
              <a:t>aluate</a:t>
            </a:r>
            <a:endParaRPr sz="1800">
              <a:latin typeface="Arial"/>
              <a:cs typeface="Arial"/>
            </a:endParaRPr>
          </a:p>
          <a:p>
            <a:pPr algn="ctr">
              <a:lnSpc>
                <a:spcPts val="1945"/>
              </a:lnSpc>
              <a:spcBef>
                <a:spcPts val="0"/>
              </a:spcBef>
            </a:pPr>
            <a:r>
              <a:rPr sz="1800" b="1" spc="0" dirty="0" smtClean="0">
                <a:latin typeface="Arial"/>
                <a:cs typeface="Arial"/>
              </a:rPr>
              <a:t>Magn</a:t>
            </a:r>
            <a:r>
              <a:rPr sz="1800" b="1" spc="4" dirty="0" smtClean="0">
                <a:latin typeface="Arial"/>
                <a:cs typeface="Arial"/>
              </a:rPr>
              <a:t>i</a:t>
            </a:r>
            <a:r>
              <a:rPr sz="1800" b="1" spc="0" dirty="0" smtClean="0">
                <a:latin typeface="Arial"/>
                <a:cs typeface="Arial"/>
              </a:rPr>
              <a:t>tu</a:t>
            </a:r>
            <a:r>
              <a:rPr sz="1800" b="1" spc="4" dirty="0" smtClean="0">
                <a:latin typeface="Arial"/>
                <a:cs typeface="Arial"/>
              </a:rPr>
              <a:t>d</a:t>
            </a:r>
            <a:r>
              <a:rPr sz="1800" b="1" spc="0" dirty="0" smtClean="0">
                <a:latin typeface="Arial"/>
                <a:cs typeface="Arial"/>
              </a:rPr>
              <a:t>e</a:t>
            </a:r>
            <a:endParaRPr sz="1800">
              <a:latin typeface="Arial"/>
              <a:cs typeface="Arial"/>
            </a:endParaRPr>
          </a:p>
        </p:txBody>
      </p:sp>
      <p:sp>
        <p:nvSpPr>
          <p:cNvPr id="7" name="object 7"/>
          <p:cNvSpPr txBox="1"/>
          <p:nvPr/>
        </p:nvSpPr>
        <p:spPr>
          <a:xfrm>
            <a:off x="2078227" y="3686445"/>
            <a:ext cx="1039105" cy="279907"/>
          </a:xfrm>
          <a:prstGeom prst="rect">
            <a:avLst/>
          </a:prstGeom>
        </p:spPr>
        <p:txBody>
          <a:bodyPr wrap="square" lIns="0" tIns="0" rIns="0" bIns="0" rtlCol="0">
            <a:noAutofit/>
          </a:bodyPr>
          <a:lstStyle/>
          <a:p>
            <a:pPr marL="12700">
              <a:lnSpc>
                <a:spcPts val="2150"/>
              </a:lnSpc>
              <a:spcBef>
                <a:spcPts val="107"/>
              </a:spcBef>
            </a:pPr>
            <a:r>
              <a:rPr sz="2000" b="1" spc="0" dirty="0" smtClean="0">
                <a:latin typeface="Arial"/>
                <a:cs typeface="Arial"/>
              </a:rPr>
              <a:t>D</a:t>
            </a:r>
            <a:r>
              <a:rPr sz="2000" b="1" spc="4" dirty="0" smtClean="0">
                <a:latin typeface="Arial"/>
                <a:cs typeface="Arial"/>
              </a:rPr>
              <a:t>e</a:t>
            </a:r>
            <a:r>
              <a:rPr sz="2000" b="1" spc="0" dirty="0" smtClean="0">
                <a:latin typeface="Arial"/>
                <a:cs typeface="Arial"/>
              </a:rPr>
              <a:t>ci</a:t>
            </a:r>
            <a:r>
              <a:rPr sz="2000" b="1" spc="-9" dirty="0" smtClean="0">
                <a:latin typeface="Arial"/>
                <a:cs typeface="Arial"/>
              </a:rPr>
              <a:t>m</a:t>
            </a:r>
            <a:r>
              <a:rPr sz="2000" b="1" spc="0" dirty="0" smtClean="0">
                <a:latin typeface="Arial"/>
                <a:cs typeface="Arial"/>
              </a:rPr>
              <a:t>al</a:t>
            </a:r>
            <a:endParaRPr sz="2000">
              <a:latin typeface="Arial"/>
              <a:cs typeface="Arial"/>
            </a:endParaRPr>
          </a:p>
        </p:txBody>
      </p:sp>
      <p:sp>
        <p:nvSpPr>
          <p:cNvPr id="6" name="object 6"/>
          <p:cNvSpPr txBox="1"/>
          <p:nvPr/>
        </p:nvSpPr>
        <p:spPr>
          <a:xfrm>
            <a:off x="5312791" y="3686445"/>
            <a:ext cx="1032971" cy="584707"/>
          </a:xfrm>
          <a:prstGeom prst="rect">
            <a:avLst/>
          </a:prstGeom>
        </p:spPr>
        <p:txBody>
          <a:bodyPr wrap="square" lIns="0" tIns="0" rIns="0" bIns="0" rtlCol="0">
            <a:noAutofit/>
          </a:bodyPr>
          <a:lstStyle/>
          <a:p>
            <a:pPr marL="81495" marR="95870" algn="ctr">
              <a:lnSpc>
                <a:spcPts val="2150"/>
              </a:lnSpc>
              <a:spcBef>
                <a:spcPts val="107"/>
              </a:spcBef>
            </a:pPr>
            <a:r>
              <a:rPr sz="2000" b="1" spc="0" dirty="0" smtClean="0">
                <a:latin typeface="Arial"/>
                <a:cs typeface="Arial"/>
              </a:rPr>
              <a:t>Binary</a:t>
            </a:r>
            <a:endParaRPr sz="2000">
              <a:latin typeface="Arial"/>
              <a:cs typeface="Arial"/>
            </a:endParaRPr>
          </a:p>
          <a:p>
            <a:pPr algn="ctr">
              <a:lnSpc>
                <a:spcPct val="95825"/>
              </a:lnSpc>
            </a:pPr>
            <a:r>
              <a:rPr sz="2000" b="1" spc="4" dirty="0" smtClean="0">
                <a:latin typeface="Arial"/>
                <a:cs typeface="Arial"/>
              </a:rPr>
              <a:t>(</a:t>
            </a:r>
            <a:r>
              <a:rPr sz="2000" b="1" spc="0" dirty="0" smtClean="0">
                <a:solidFill>
                  <a:srgbClr val="D01608"/>
                </a:solidFill>
                <a:latin typeface="Arial"/>
                <a:cs typeface="Arial"/>
              </a:rPr>
              <a:t>B</a:t>
            </a:r>
            <a:r>
              <a:rPr sz="2000" b="1" spc="4" dirty="0" smtClean="0">
                <a:solidFill>
                  <a:srgbClr val="D01608"/>
                </a:solidFill>
                <a:latin typeface="Arial"/>
                <a:cs typeface="Arial"/>
              </a:rPr>
              <a:t>a</a:t>
            </a:r>
            <a:r>
              <a:rPr sz="2000" b="1" spc="0" dirty="0" smtClean="0">
                <a:solidFill>
                  <a:srgbClr val="D01608"/>
                </a:solidFill>
                <a:latin typeface="Arial"/>
                <a:cs typeface="Arial"/>
              </a:rPr>
              <a:t>se</a:t>
            </a:r>
            <a:r>
              <a:rPr sz="2000" b="1" spc="-25" dirty="0" smtClean="0">
                <a:solidFill>
                  <a:srgbClr val="D01608"/>
                </a:solidFill>
                <a:latin typeface="Arial"/>
                <a:cs typeface="Arial"/>
              </a:rPr>
              <a:t> </a:t>
            </a:r>
            <a:r>
              <a:rPr sz="2000" b="1" spc="4" dirty="0" smtClean="0">
                <a:solidFill>
                  <a:srgbClr val="D01608"/>
                </a:solidFill>
                <a:latin typeface="Arial"/>
                <a:cs typeface="Arial"/>
              </a:rPr>
              <a:t>2</a:t>
            </a:r>
            <a:r>
              <a:rPr sz="2000" b="1" spc="0" dirty="0" smtClean="0">
                <a:latin typeface="Arial"/>
                <a:cs typeface="Arial"/>
              </a:rPr>
              <a:t>)</a:t>
            </a:r>
            <a:endParaRPr sz="2000">
              <a:latin typeface="Arial"/>
              <a:cs typeface="Arial"/>
            </a:endParaRPr>
          </a:p>
        </p:txBody>
      </p:sp>
      <p:sp>
        <p:nvSpPr>
          <p:cNvPr id="5" name="object 5"/>
          <p:cNvSpPr txBox="1"/>
          <p:nvPr/>
        </p:nvSpPr>
        <p:spPr>
          <a:xfrm>
            <a:off x="2000504" y="3991245"/>
            <a:ext cx="757703" cy="279907"/>
          </a:xfrm>
          <a:prstGeom prst="rect">
            <a:avLst/>
          </a:prstGeom>
        </p:spPr>
        <p:txBody>
          <a:bodyPr wrap="square" lIns="0" tIns="0" rIns="0" bIns="0" rtlCol="0">
            <a:noAutofit/>
          </a:bodyPr>
          <a:lstStyle/>
          <a:p>
            <a:pPr marL="12700">
              <a:lnSpc>
                <a:spcPts val="2150"/>
              </a:lnSpc>
              <a:spcBef>
                <a:spcPts val="107"/>
              </a:spcBef>
            </a:pPr>
            <a:r>
              <a:rPr sz="2000" b="1" spc="4" dirty="0" smtClean="0">
                <a:latin typeface="Arial"/>
                <a:cs typeface="Arial"/>
              </a:rPr>
              <a:t>(</a:t>
            </a:r>
            <a:r>
              <a:rPr sz="2000" b="1" spc="0" dirty="0" smtClean="0">
                <a:solidFill>
                  <a:srgbClr val="000082"/>
                </a:solidFill>
                <a:latin typeface="Arial"/>
                <a:cs typeface="Arial"/>
              </a:rPr>
              <a:t>B</a:t>
            </a:r>
            <a:r>
              <a:rPr sz="2000" b="1" spc="4" dirty="0" smtClean="0">
                <a:solidFill>
                  <a:srgbClr val="000082"/>
                </a:solidFill>
                <a:latin typeface="Arial"/>
                <a:cs typeface="Arial"/>
              </a:rPr>
              <a:t>a</a:t>
            </a:r>
            <a:r>
              <a:rPr sz="2000" b="1" spc="0" dirty="0" smtClean="0">
                <a:solidFill>
                  <a:srgbClr val="000082"/>
                </a:solidFill>
                <a:latin typeface="Arial"/>
                <a:cs typeface="Arial"/>
              </a:rPr>
              <a:t>se</a:t>
            </a:r>
            <a:endParaRPr sz="2000">
              <a:latin typeface="Arial"/>
              <a:cs typeface="Arial"/>
            </a:endParaRPr>
          </a:p>
        </p:txBody>
      </p:sp>
      <p:sp>
        <p:nvSpPr>
          <p:cNvPr id="4" name="object 4"/>
          <p:cNvSpPr txBox="1"/>
          <p:nvPr/>
        </p:nvSpPr>
        <p:spPr>
          <a:xfrm>
            <a:off x="2762075" y="3991245"/>
            <a:ext cx="432219" cy="279907"/>
          </a:xfrm>
          <a:prstGeom prst="rect">
            <a:avLst/>
          </a:prstGeom>
        </p:spPr>
        <p:txBody>
          <a:bodyPr wrap="square" lIns="0" tIns="0" rIns="0" bIns="0" rtlCol="0">
            <a:noAutofit/>
          </a:bodyPr>
          <a:lstStyle/>
          <a:p>
            <a:pPr marL="12700">
              <a:lnSpc>
                <a:spcPts val="2150"/>
              </a:lnSpc>
              <a:spcBef>
                <a:spcPts val="107"/>
              </a:spcBef>
            </a:pPr>
            <a:r>
              <a:rPr sz="2000" b="1" spc="0" dirty="0" smtClean="0">
                <a:solidFill>
                  <a:srgbClr val="000082"/>
                </a:solidFill>
                <a:latin typeface="Arial"/>
                <a:cs typeface="Arial"/>
              </a:rPr>
              <a:t>1</a:t>
            </a:r>
            <a:r>
              <a:rPr sz="2000" b="1" spc="4" dirty="0" smtClean="0">
                <a:solidFill>
                  <a:srgbClr val="000082"/>
                </a:solidFill>
                <a:latin typeface="Arial"/>
                <a:cs typeface="Arial"/>
              </a:rPr>
              <a:t>0</a:t>
            </a:r>
            <a:r>
              <a:rPr sz="2000" b="1" spc="0" dirty="0" smtClean="0">
                <a:latin typeface="Arial"/>
                <a:cs typeface="Arial"/>
              </a:rPr>
              <a:t>)</a:t>
            </a:r>
            <a:endParaRPr sz="2000">
              <a:latin typeface="Arial"/>
              <a:cs typeface="Arial"/>
            </a:endParaRPr>
          </a:p>
        </p:txBody>
      </p:sp>
      <p:sp>
        <p:nvSpPr>
          <p:cNvPr id="3" name="object 3"/>
          <p:cNvSpPr txBox="1"/>
          <p:nvPr/>
        </p:nvSpPr>
        <p:spPr>
          <a:xfrm>
            <a:off x="5930900" y="5486924"/>
            <a:ext cx="1600550" cy="584707"/>
          </a:xfrm>
          <a:prstGeom prst="rect">
            <a:avLst/>
          </a:prstGeom>
        </p:spPr>
        <p:txBody>
          <a:bodyPr wrap="square" lIns="0" tIns="0" rIns="0" bIns="0" rtlCol="0">
            <a:noAutofit/>
          </a:bodyPr>
          <a:lstStyle/>
          <a:p>
            <a:pPr algn="ctr">
              <a:lnSpc>
                <a:spcPts val="2150"/>
              </a:lnSpc>
              <a:spcBef>
                <a:spcPts val="107"/>
              </a:spcBef>
            </a:pPr>
            <a:r>
              <a:rPr sz="2000" b="1" spc="0" dirty="0" smtClean="0">
                <a:latin typeface="Arial"/>
                <a:cs typeface="Arial"/>
              </a:rPr>
              <a:t>H</a:t>
            </a:r>
            <a:r>
              <a:rPr sz="2000" b="1" spc="4" dirty="0" smtClean="0">
                <a:latin typeface="Arial"/>
                <a:cs typeface="Arial"/>
              </a:rPr>
              <a:t>e</a:t>
            </a:r>
            <a:r>
              <a:rPr sz="2000" b="1" spc="0" dirty="0" smtClean="0">
                <a:latin typeface="Arial"/>
                <a:cs typeface="Arial"/>
              </a:rPr>
              <a:t>xade</a:t>
            </a:r>
            <a:r>
              <a:rPr sz="2000" b="1" spc="4" dirty="0" smtClean="0">
                <a:latin typeface="Arial"/>
                <a:cs typeface="Arial"/>
              </a:rPr>
              <a:t>c</a:t>
            </a:r>
            <a:r>
              <a:rPr sz="2000" b="1" spc="0" dirty="0" smtClean="0">
                <a:latin typeface="Arial"/>
                <a:cs typeface="Arial"/>
              </a:rPr>
              <a:t>i</a:t>
            </a:r>
            <a:r>
              <a:rPr sz="2000" b="1" spc="-9" dirty="0" smtClean="0">
                <a:latin typeface="Arial"/>
                <a:cs typeface="Arial"/>
              </a:rPr>
              <a:t>m</a:t>
            </a:r>
            <a:r>
              <a:rPr sz="2000" b="1" spc="0" dirty="0" smtClean="0">
                <a:latin typeface="Arial"/>
                <a:cs typeface="Arial"/>
              </a:rPr>
              <a:t>al</a:t>
            </a:r>
            <a:endParaRPr sz="2000">
              <a:latin typeface="Arial"/>
              <a:cs typeface="Arial"/>
            </a:endParaRPr>
          </a:p>
          <a:p>
            <a:pPr marL="192747" marR="213756" algn="ctr">
              <a:lnSpc>
                <a:spcPct val="95825"/>
              </a:lnSpc>
            </a:pPr>
            <a:r>
              <a:rPr sz="2000" b="1" spc="4" dirty="0" smtClean="0">
                <a:latin typeface="Arial"/>
                <a:cs typeface="Arial"/>
              </a:rPr>
              <a:t>(</a:t>
            </a:r>
            <a:r>
              <a:rPr sz="2000" b="1" spc="0" dirty="0" smtClean="0">
                <a:solidFill>
                  <a:srgbClr val="FFFF00"/>
                </a:solidFill>
                <a:latin typeface="Arial"/>
                <a:cs typeface="Arial"/>
              </a:rPr>
              <a:t>B</a:t>
            </a:r>
            <a:r>
              <a:rPr sz="2000" b="1" spc="4" dirty="0" smtClean="0">
                <a:solidFill>
                  <a:srgbClr val="FFFF00"/>
                </a:solidFill>
                <a:latin typeface="Arial"/>
                <a:cs typeface="Arial"/>
              </a:rPr>
              <a:t>a</a:t>
            </a:r>
            <a:r>
              <a:rPr sz="2000" b="1" spc="0" dirty="0" smtClean="0">
                <a:solidFill>
                  <a:srgbClr val="FFFF00"/>
                </a:solidFill>
                <a:latin typeface="Arial"/>
                <a:cs typeface="Arial"/>
              </a:rPr>
              <a:t>se</a:t>
            </a:r>
            <a:r>
              <a:rPr sz="2000" b="1" spc="-25" dirty="0" smtClean="0">
                <a:solidFill>
                  <a:srgbClr val="FFFF00"/>
                </a:solidFill>
                <a:latin typeface="Arial"/>
                <a:cs typeface="Arial"/>
              </a:rPr>
              <a:t> </a:t>
            </a:r>
            <a:r>
              <a:rPr sz="2000" b="1" spc="0" dirty="0" smtClean="0">
                <a:solidFill>
                  <a:srgbClr val="FFFF00"/>
                </a:solidFill>
                <a:latin typeface="Arial"/>
                <a:cs typeface="Arial"/>
              </a:rPr>
              <a:t>1</a:t>
            </a:r>
            <a:r>
              <a:rPr sz="2000" b="1" spc="9" dirty="0" smtClean="0">
                <a:solidFill>
                  <a:srgbClr val="FFFF00"/>
                </a:solidFill>
                <a:latin typeface="Arial"/>
                <a:cs typeface="Arial"/>
              </a:rPr>
              <a:t>6</a:t>
            </a:r>
            <a:r>
              <a:rPr sz="2000" b="1" spc="0" dirty="0" smtClean="0">
                <a:latin typeface="Arial"/>
                <a:cs typeface="Arial"/>
              </a:rPr>
              <a:t>)</a:t>
            </a:r>
            <a:endParaRPr sz="2000">
              <a:latin typeface="Arial"/>
              <a:cs typeface="Arial"/>
            </a:endParaRPr>
          </a:p>
        </p:txBody>
      </p:sp>
      <p:sp>
        <p:nvSpPr>
          <p:cNvPr id="2" name="object 2"/>
          <p:cNvSpPr txBox="1"/>
          <p:nvPr/>
        </p:nvSpPr>
        <p:spPr>
          <a:xfrm>
            <a:off x="3898773" y="6191279"/>
            <a:ext cx="1187145" cy="500888"/>
          </a:xfrm>
          <a:prstGeom prst="rect">
            <a:avLst/>
          </a:prstGeom>
        </p:spPr>
        <p:txBody>
          <a:bodyPr wrap="square" lIns="0" tIns="0" rIns="0" bIns="0" rtlCol="0">
            <a:noAutofit/>
          </a:bodyPr>
          <a:lstStyle/>
          <a:p>
            <a:pPr marL="85440" marR="101900" algn="ctr">
              <a:lnSpc>
                <a:spcPts val="1939"/>
              </a:lnSpc>
              <a:spcBef>
                <a:spcPts val="97"/>
              </a:spcBef>
            </a:pPr>
            <a:r>
              <a:rPr sz="1800" b="1" spc="0" dirty="0" smtClean="0">
                <a:latin typeface="Arial"/>
                <a:cs typeface="Arial"/>
              </a:rPr>
              <a:t>E</a:t>
            </a:r>
            <a:r>
              <a:rPr sz="1800" b="1" spc="-39" dirty="0" smtClean="0">
                <a:latin typeface="Arial"/>
                <a:cs typeface="Arial"/>
              </a:rPr>
              <a:t>v</a:t>
            </a:r>
            <a:r>
              <a:rPr sz="1800" b="1" spc="0" dirty="0" smtClean="0">
                <a:latin typeface="Arial"/>
                <a:cs typeface="Arial"/>
              </a:rPr>
              <a:t>aluate</a:t>
            </a:r>
            <a:endParaRPr sz="1800">
              <a:latin typeface="Arial"/>
              <a:cs typeface="Arial"/>
            </a:endParaRPr>
          </a:p>
          <a:p>
            <a:pPr algn="ctr">
              <a:lnSpc>
                <a:spcPts val="1945"/>
              </a:lnSpc>
              <a:spcBef>
                <a:spcPts val="0"/>
              </a:spcBef>
            </a:pPr>
            <a:r>
              <a:rPr sz="1800" b="1" spc="0" dirty="0" smtClean="0">
                <a:latin typeface="Arial"/>
                <a:cs typeface="Arial"/>
              </a:rPr>
              <a:t>Magn</a:t>
            </a:r>
            <a:r>
              <a:rPr sz="1800" b="1" spc="4" dirty="0" smtClean="0">
                <a:latin typeface="Arial"/>
                <a:cs typeface="Arial"/>
              </a:rPr>
              <a:t>i</a:t>
            </a:r>
            <a:r>
              <a:rPr sz="1800" b="1" spc="0" dirty="0" smtClean="0">
                <a:latin typeface="Arial"/>
                <a:cs typeface="Arial"/>
              </a:rPr>
              <a:t>tu</a:t>
            </a:r>
            <a:r>
              <a:rPr sz="1800" b="1" spc="4" dirty="0" smtClean="0">
                <a:latin typeface="Arial"/>
                <a:cs typeface="Arial"/>
              </a:rPr>
              <a:t>d</a:t>
            </a:r>
            <a:r>
              <a:rPr sz="1800" b="1" spc="0" dirty="0" smtClean="0">
                <a:latin typeface="Arial"/>
                <a:cs typeface="Arial"/>
              </a:rPr>
              <a:t>e</a:t>
            </a:r>
            <a:endParaRPr sz="1800">
              <a:latin typeface="Arial"/>
              <a:cs typeface="Arial"/>
            </a:endParaRPr>
          </a:p>
        </p:txBody>
      </p:sp>
    </p:spTree>
    <p:extLst>
      <p:ext uri="{BB962C8B-B14F-4D97-AF65-F5344CB8AC3E}">
        <p14:creationId xmlns:p14="http://schemas.microsoft.com/office/powerpoint/2010/main" xmlns="" val="1422788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6003925" y="5840412"/>
            <a:ext cx="157225" cy="295313"/>
          </a:xfrm>
          <a:custGeom>
            <a:avLst/>
            <a:gdLst/>
            <a:ahLst/>
            <a:cxnLst/>
            <a:rect l="l" t="t" r="r" b="b"/>
            <a:pathLst>
              <a:path w="157225" h="295313">
                <a:moveTo>
                  <a:pt x="51099" y="134185"/>
                </a:moveTo>
                <a:lnTo>
                  <a:pt x="131699" y="295313"/>
                </a:lnTo>
                <a:lnTo>
                  <a:pt x="157225" y="282536"/>
                </a:lnTo>
                <a:lnTo>
                  <a:pt x="76630" y="121417"/>
                </a:lnTo>
                <a:lnTo>
                  <a:pt x="70230" y="108623"/>
                </a:lnTo>
                <a:lnTo>
                  <a:pt x="44703" y="121399"/>
                </a:lnTo>
                <a:lnTo>
                  <a:pt x="51099" y="134185"/>
                </a:lnTo>
                <a:close/>
              </a:path>
              <a:path w="157225" h="295313">
                <a:moveTo>
                  <a:pt x="76630" y="121417"/>
                </a:moveTo>
                <a:lnTo>
                  <a:pt x="127762" y="95846"/>
                </a:lnTo>
                <a:lnTo>
                  <a:pt x="0" y="0"/>
                </a:lnTo>
                <a:lnTo>
                  <a:pt x="0" y="159740"/>
                </a:lnTo>
                <a:lnTo>
                  <a:pt x="51099" y="134185"/>
                </a:lnTo>
                <a:lnTo>
                  <a:pt x="44703" y="121399"/>
                </a:lnTo>
                <a:lnTo>
                  <a:pt x="70230" y="108623"/>
                </a:lnTo>
                <a:lnTo>
                  <a:pt x="76630" y="121417"/>
                </a:lnTo>
                <a:close/>
              </a:path>
            </a:pathLst>
          </a:custGeom>
          <a:solidFill>
            <a:srgbClr val="D01608"/>
          </a:solidFill>
        </p:spPr>
        <p:txBody>
          <a:bodyPr wrap="square" lIns="0" tIns="0" rIns="0" bIns="0" rtlCol="0">
            <a:noAutofit/>
          </a:bodyPr>
          <a:lstStyle/>
          <a:p>
            <a:endParaRPr/>
          </a:p>
        </p:txBody>
      </p:sp>
      <p:sp>
        <p:nvSpPr>
          <p:cNvPr id="18" name="object 18"/>
          <p:cNvSpPr/>
          <p:nvPr/>
        </p:nvSpPr>
        <p:spPr>
          <a:xfrm>
            <a:off x="4919472" y="5840412"/>
            <a:ext cx="152907" cy="295033"/>
          </a:xfrm>
          <a:custGeom>
            <a:avLst/>
            <a:gdLst/>
            <a:ahLst/>
            <a:cxnLst/>
            <a:rect l="l" t="t" r="r" b="b"/>
            <a:pathLst>
              <a:path w="152907" h="295033">
                <a:moveTo>
                  <a:pt x="0" y="282816"/>
                </a:moveTo>
                <a:lnTo>
                  <a:pt x="25780" y="295033"/>
                </a:lnTo>
                <a:lnTo>
                  <a:pt x="101316" y="135316"/>
                </a:lnTo>
                <a:lnTo>
                  <a:pt x="107441" y="122364"/>
                </a:lnTo>
                <a:lnTo>
                  <a:pt x="152907" y="159702"/>
                </a:lnTo>
                <a:lnTo>
                  <a:pt x="149351" y="0"/>
                </a:lnTo>
                <a:lnTo>
                  <a:pt x="81533" y="110159"/>
                </a:lnTo>
                <a:lnTo>
                  <a:pt x="75431" y="123082"/>
                </a:lnTo>
                <a:lnTo>
                  <a:pt x="0" y="282816"/>
                </a:lnTo>
                <a:close/>
              </a:path>
              <a:path w="152907" h="295033">
                <a:moveTo>
                  <a:pt x="81533" y="110159"/>
                </a:moveTo>
                <a:lnTo>
                  <a:pt x="149351" y="0"/>
                </a:lnTo>
                <a:lnTo>
                  <a:pt x="23749" y="98653"/>
                </a:lnTo>
                <a:lnTo>
                  <a:pt x="75431" y="123082"/>
                </a:lnTo>
                <a:lnTo>
                  <a:pt x="81533" y="110159"/>
                </a:lnTo>
                <a:close/>
              </a:path>
              <a:path w="152907" h="295033">
                <a:moveTo>
                  <a:pt x="152907" y="159702"/>
                </a:moveTo>
                <a:lnTo>
                  <a:pt x="107441" y="122364"/>
                </a:lnTo>
                <a:lnTo>
                  <a:pt x="101316" y="135316"/>
                </a:lnTo>
                <a:lnTo>
                  <a:pt x="152907" y="159702"/>
                </a:lnTo>
                <a:close/>
              </a:path>
            </a:pathLst>
          </a:custGeom>
          <a:solidFill>
            <a:srgbClr val="D01608"/>
          </a:solidFill>
        </p:spPr>
        <p:txBody>
          <a:bodyPr wrap="square" lIns="0" tIns="0" rIns="0" bIns="0" rtlCol="0">
            <a:noAutofit/>
          </a:bodyPr>
          <a:lstStyle/>
          <a:p>
            <a:endParaRPr/>
          </a:p>
        </p:txBody>
      </p:sp>
      <p:sp>
        <p:nvSpPr>
          <p:cNvPr id="19" name="object 19"/>
          <p:cNvSpPr/>
          <p:nvPr/>
        </p:nvSpPr>
        <p:spPr>
          <a:xfrm>
            <a:off x="4582668" y="6063996"/>
            <a:ext cx="1972056" cy="513588"/>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6246876" y="6063996"/>
            <a:ext cx="371855" cy="513588"/>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14" name="object 14"/>
          <p:cNvSpPr txBox="1"/>
          <p:nvPr/>
        </p:nvSpPr>
        <p:spPr>
          <a:xfrm>
            <a:off x="653288" y="318126"/>
            <a:ext cx="7939960"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Decimal</a:t>
            </a:r>
            <a:r>
              <a:rPr sz="5400" spc="14" baseline="2980" dirty="0" smtClean="0">
                <a:latin typeface="Book Antiqua"/>
                <a:cs typeface="Book Antiqua"/>
              </a:rPr>
              <a:t> </a:t>
            </a:r>
            <a:r>
              <a:rPr sz="5400" spc="-14" baseline="2980" dirty="0" smtClean="0">
                <a:latin typeface="Book Antiqua"/>
                <a:cs typeface="Book Antiqua"/>
              </a:rPr>
              <a:t>(</a:t>
            </a:r>
            <a:r>
              <a:rPr sz="5400" i="1" spc="0" baseline="3072" dirty="0" smtClean="0">
                <a:latin typeface="Book Antiqua"/>
                <a:cs typeface="Book Antiqua"/>
              </a:rPr>
              <a:t>Int</a:t>
            </a:r>
            <a:r>
              <a:rPr sz="5400" i="1" spc="9" baseline="3072" dirty="0" smtClean="0">
                <a:latin typeface="Book Antiqua"/>
                <a:cs typeface="Book Antiqua"/>
              </a:rPr>
              <a:t>e</a:t>
            </a:r>
            <a:r>
              <a:rPr sz="5400" i="1" spc="0" baseline="3072" dirty="0" smtClean="0">
                <a:latin typeface="Book Antiqua"/>
                <a:cs typeface="Book Antiqua"/>
              </a:rPr>
              <a:t>ger</a:t>
            </a:r>
            <a:r>
              <a:rPr sz="5400" spc="0" baseline="2980" dirty="0" smtClean="0">
                <a:latin typeface="Book Antiqua"/>
                <a:cs typeface="Book Antiqua"/>
              </a:rPr>
              <a:t>) to </a:t>
            </a:r>
            <a:r>
              <a:rPr sz="5400" spc="-14" baseline="2980" dirty="0" smtClean="0">
                <a:latin typeface="Book Antiqua"/>
                <a:cs typeface="Book Antiqua"/>
              </a:rPr>
              <a:t>B</a:t>
            </a:r>
            <a:r>
              <a:rPr sz="5400" spc="0" baseline="2980" dirty="0" smtClean="0">
                <a:latin typeface="Book Antiqua"/>
                <a:cs typeface="Book Antiqua"/>
              </a:rPr>
              <a:t>ina</a:t>
            </a:r>
            <a:r>
              <a:rPr sz="5400" spc="4" baseline="2980" dirty="0" smtClean="0">
                <a:latin typeface="Book Antiqua"/>
                <a:cs typeface="Book Antiqua"/>
              </a:rPr>
              <a:t>r</a:t>
            </a:r>
            <a:r>
              <a:rPr sz="5400" spc="0" baseline="2980" dirty="0" smtClean="0">
                <a:latin typeface="Book Antiqua"/>
                <a:cs typeface="Book Antiqua"/>
              </a:rPr>
              <a:t>y C</a:t>
            </a:r>
            <a:r>
              <a:rPr sz="5400" spc="9" baseline="2980" dirty="0" smtClean="0">
                <a:latin typeface="Book Antiqua"/>
                <a:cs typeface="Book Antiqua"/>
              </a:rPr>
              <a:t>o</a:t>
            </a:r>
            <a:r>
              <a:rPr sz="5400" spc="0" baseline="2980" dirty="0" smtClean="0">
                <a:latin typeface="Book Antiqua"/>
                <a:cs typeface="Book Antiqua"/>
              </a:rPr>
              <a:t>nve</a:t>
            </a:r>
            <a:r>
              <a:rPr sz="5400" spc="9" baseline="2980" dirty="0" smtClean="0">
                <a:latin typeface="Book Antiqua"/>
                <a:cs typeface="Book Antiqua"/>
              </a:rPr>
              <a:t>r</a:t>
            </a:r>
            <a:r>
              <a:rPr sz="5400" spc="0" baseline="2980" dirty="0" smtClean="0">
                <a:latin typeface="Book Antiqua"/>
                <a:cs typeface="Book Antiqua"/>
              </a:rPr>
              <a:t>sion</a:t>
            </a:r>
            <a:endParaRPr sz="3600">
              <a:latin typeface="Book Antiqua"/>
              <a:cs typeface="Book Antiqua"/>
            </a:endParaRPr>
          </a:p>
        </p:txBody>
      </p:sp>
      <p:sp>
        <p:nvSpPr>
          <p:cNvPr id="13" name="object 13"/>
          <p:cNvSpPr txBox="1"/>
          <p:nvPr/>
        </p:nvSpPr>
        <p:spPr>
          <a:xfrm>
            <a:off x="385978" y="1376398"/>
            <a:ext cx="5000345"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Divide</a:t>
            </a:r>
            <a:r>
              <a:rPr sz="2400" spc="-4" dirty="0" smtClean="0">
                <a:latin typeface="Times New Roman"/>
                <a:cs typeface="Times New Roman"/>
              </a:rPr>
              <a:t> </a:t>
            </a:r>
            <a:r>
              <a:rPr sz="2400" spc="0" dirty="0" smtClean="0">
                <a:latin typeface="Times New Roman"/>
                <a:cs typeface="Times New Roman"/>
              </a:rPr>
              <a:t>the</a:t>
            </a:r>
            <a:r>
              <a:rPr sz="2400" spc="-19" dirty="0" smtClean="0">
                <a:latin typeface="Times New Roman"/>
                <a:cs typeface="Times New Roman"/>
              </a:rPr>
              <a:t> </a:t>
            </a:r>
            <a:r>
              <a:rPr sz="2400" spc="0" dirty="0" smtClean="0">
                <a:latin typeface="Times New Roman"/>
                <a:cs typeface="Times New Roman"/>
              </a:rPr>
              <a:t>nu</a:t>
            </a:r>
            <a:r>
              <a:rPr sz="2400" spc="-19" dirty="0" smtClean="0">
                <a:latin typeface="Times New Roman"/>
                <a:cs typeface="Times New Roman"/>
              </a:rPr>
              <a:t>m</a:t>
            </a:r>
            <a:r>
              <a:rPr sz="2400" spc="0" dirty="0" smtClean="0">
                <a:latin typeface="Times New Roman"/>
                <a:cs typeface="Times New Roman"/>
              </a:rPr>
              <a:t>ber</a:t>
            </a:r>
            <a:r>
              <a:rPr sz="2400" spc="14" dirty="0" smtClean="0">
                <a:latin typeface="Times New Roman"/>
                <a:cs typeface="Times New Roman"/>
              </a:rPr>
              <a:t> </a:t>
            </a:r>
            <a:r>
              <a:rPr sz="2400" spc="0" dirty="0" smtClean="0">
                <a:latin typeface="Times New Roman"/>
                <a:cs typeface="Times New Roman"/>
              </a:rPr>
              <a:t>by the</a:t>
            </a:r>
            <a:r>
              <a:rPr sz="2400" spc="-4" dirty="0" smtClean="0">
                <a:latin typeface="Times New Roman"/>
                <a:cs typeface="Times New Roman"/>
              </a:rPr>
              <a:t> </a:t>
            </a:r>
            <a:r>
              <a:rPr sz="2400" spc="0" dirty="0" smtClean="0">
                <a:latin typeface="Times New Roman"/>
                <a:cs typeface="Times New Roman"/>
              </a:rPr>
              <a:t>‘Bas</a:t>
            </a:r>
            <a:r>
              <a:rPr sz="2400" spc="4" dirty="0" smtClean="0">
                <a:latin typeface="Times New Roman"/>
                <a:cs typeface="Times New Roman"/>
              </a:rPr>
              <a:t>e</a:t>
            </a:r>
            <a:r>
              <a:rPr sz="2400" spc="0" dirty="0" smtClean="0">
                <a:latin typeface="Times New Roman"/>
                <a:cs typeface="Times New Roman"/>
              </a:rPr>
              <a:t>’ (=2)</a:t>
            </a:r>
            <a:endParaRPr sz="2400">
              <a:latin typeface="Times New Roman"/>
              <a:cs typeface="Times New Roman"/>
            </a:endParaRPr>
          </a:p>
        </p:txBody>
      </p:sp>
      <p:sp>
        <p:nvSpPr>
          <p:cNvPr id="12" name="object 12"/>
          <p:cNvSpPr txBox="1"/>
          <p:nvPr/>
        </p:nvSpPr>
        <p:spPr>
          <a:xfrm>
            <a:off x="385978" y="1815310"/>
            <a:ext cx="3879751" cy="769425"/>
          </a:xfrm>
          <a:prstGeom prst="rect">
            <a:avLst/>
          </a:prstGeom>
        </p:spPr>
        <p:txBody>
          <a:bodyPr wrap="square" lIns="0" tIns="0" rIns="0" bIns="0" rtlCol="0">
            <a:noAutofit/>
          </a:bodyPr>
          <a:lstStyle/>
          <a:p>
            <a:pPr marL="12700" marR="3812">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Take</a:t>
            </a:r>
            <a:r>
              <a:rPr sz="2400" spc="-9" dirty="0" smtClean="0">
                <a:latin typeface="Times New Roman"/>
                <a:cs typeface="Times New Roman"/>
              </a:rPr>
              <a:t> </a:t>
            </a: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r</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a</a:t>
            </a:r>
            <a:r>
              <a:rPr sz="2400" spc="4" dirty="0" smtClean="0">
                <a:latin typeface="Times New Roman"/>
                <a:cs typeface="Times New Roman"/>
              </a:rPr>
              <a:t>i</a:t>
            </a:r>
            <a:r>
              <a:rPr sz="2400" spc="0" dirty="0" smtClean="0">
                <a:latin typeface="Times New Roman"/>
                <a:cs typeface="Times New Roman"/>
              </a:rPr>
              <a:t>nder</a:t>
            </a:r>
            <a:r>
              <a:rPr sz="2400" spc="-19" dirty="0" smtClean="0">
                <a:latin typeface="Times New Roman"/>
                <a:cs typeface="Times New Roman"/>
              </a:rPr>
              <a:t> </a:t>
            </a:r>
            <a:r>
              <a:rPr sz="2400" spc="0" dirty="0" smtClean="0">
                <a:latin typeface="Times New Roman"/>
                <a:cs typeface="Times New Roman"/>
              </a:rPr>
              <a:t>(</a:t>
            </a:r>
            <a:r>
              <a:rPr sz="2400" spc="4" dirty="0" smtClean="0">
                <a:latin typeface="Times New Roman"/>
                <a:cs typeface="Times New Roman"/>
              </a:rPr>
              <a:t>e</a:t>
            </a:r>
            <a:r>
              <a:rPr sz="2400" spc="0" dirty="0" smtClean="0">
                <a:latin typeface="Times New Roman"/>
                <a:cs typeface="Times New Roman"/>
              </a:rPr>
              <a:t>i</a:t>
            </a:r>
            <a:r>
              <a:rPr sz="2400" spc="4" dirty="0" smtClean="0">
                <a:latin typeface="Times New Roman"/>
                <a:cs typeface="Times New Roman"/>
              </a:rPr>
              <a:t>t</a:t>
            </a:r>
            <a:r>
              <a:rPr sz="2400" spc="0" dirty="0" smtClean="0">
                <a:latin typeface="Times New Roman"/>
                <a:cs typeface="Times New Roman"/>
              </a:rPr>
              <a:t>her</a:t>
            </a:r>
            <a:r>
              <a:rPr sz="2400" spc="-29" dirty="0" smtClean="0">
                <a:latin typeface="Times New Roman"/>
                <a:cs typeface="Times New Roman"/>
              </a:rPr>
              <a:t> </a:t>
            </a:r>
            <a:r>
              <a:rPr sz="2400" spc="0" dirty="0" smtClean="0">
                <a:latin typeface="Times New Roman"/>
                <a:cs typeface="Times New Roman"/>
              </a:rPr>
              <a:t>0</a:t>
            </a:r>
            <a:endParaRPr sz="2400">
              <a:latin typeface="Times New Roman"/>
              <a:cs typeface="Times New Roman"/>
            </a:endParaRPr>
          </a:p>
          <a:p>
            <a:pPr marL="12700">
              <a:lnSpc>
                <a:spcPct val="95825"/>
              </a:lnSpc>
              <a:spcBef>
                <a:spcPts val="570"/>
              </a:spcBef>
            </a:pPr>
            <a:r>
              <a:rPr sz="2150" spc="0" dirty="0" smtClean="0">
                <a:solidFill>
                  <a:srgbClr val="0000FF"/>
                </a:solidFill>
                <a:latin typeface="Wingdings 2"/>
                <a:cs typeface="Wingdings 2"/>
              </a:rPr>
              <a:t></a:t>
            </a:r>
            <a:r>
              <a:rPr sz="2150" spc="234" dirty="0" smtClean="0">
                <a:solidFill>
                  <a:srgbClr val="0000FF"/>
                </a:solidFill>
                <a:latin typeface="Times New Roman"/>
                <a:cs typeface="Times New Roman"/>
              </a:rPr>
              <a:t> </a:t>
            </a:r>
            <a:r>
              <a:rPr sz="2400" spc="0" dirty="0" smtClean="0">
                <a:latin typeface="Times New Roman"/>
                <a:cs typeface="Times New Roman"/>
              </a:rPr>
              <a:t>Take</a:t>
            </a:r>
            <a:r>
              <a:rPr sz="2400" spc="-14" dirty="0" smtClean="0">
                <a:latin typeface="Times New Roman"/>
                <a:cs typeface="Times New Roman"/>
              </a:rPr>
              <a:t> </a:t>
            </a: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quotient</a:t>
            </a:r>
            <a:r>
              <a:rPr sz="2400" spc="-29" dirty="0" smtClean="0">
                <a:latin typeface="Times New Roman"/>
                <a:cs typeface="Times New Roman"/>
              </a:rPr>
              <a:t> </a:t>
            </a:r>
            <a:r>
              <a:rPr sz="2400" spc="0" dirty="0" smtClean="0">
                <a:latin typeface="Times New Roman"/>
                <a:cs typeface="Times New Roman"/>
              </a:rPr>
              <a:t>and</a:t>
            </a:r>
            <a:r>
              <a:rPr sz="2400" spc="-14" dirty="0" smtClean="0">
                <a:latin typeface="Times New Roman"/>
                <a:cs typeface="Times New Roman"/>
              </a:rPr>
              <a:t> </a:t>
            </a:r>
            <a:r>
              <a:rPr sz="2400" spc="0" dirty="0" smtClean="0">
                <a:latin typeface="Times New Roman"/>
                <a:cs typeface="Times New Roman"/>
              </a:rPr>
              <a:t>repeat</a:t>
            </a:r>
            <a:endParaRPr sz="2400">
              <a:latin typeface="Times New Roman"/>
              <a:cs typeface="Times New Roman"/>
            </a:endParaRPr>
          </a:p>
        </p:txBody>
      </p:sp>
      <p:sp>
        <p:nvSpPr>
          <p:cNvPr id="11" name="object 11"/>
          <p:cNvSpPr txBox="1"/>
          <p:nvPr/>
        </p:nvSpPr>
        <p:spPr>
          <a:xfrm>
            <a:off x="4266996" y="1815310"/>
            <a:ext cx="2574747" cy="769425"/>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or 1) as a</a:t>
            </a:r>
            <a:r>
              <a:rPr sz="2400" spc="-4" dirty="0" smtClean="0">
                <a:latin typeface="Times New Roman"/>
                <a:cs typeface="Times New Roman"/>
              </a:rPr>
              <a:t> </a:t>
            </a:r>
            <a:r>
              <a:rPr sz="2400" spc="0" dirty="0" smtClean="0">
                <a:latin typeface="Times New Roman"/>
                <a:cs typeface="Times New Roman"/>
              </a:rPr>
              <a:t>coef</a:t>
            </a:r>
            <a:r>
              <a:rPr sz="2400" spc="-9" dirty="0" smtClean="0">
                <a:latin typeface="Times New Roman"/>
                <a:cs typeface="Times New Roman"/>
              </a:rPr>
              <a:t>f</a:t>
            </a:r>
            <a:r>
              <a:rPr sz="2400" spc="0" dirty="0" smtClean="0">
                <a:latin typeface="Times New Roman"/>
                <a:cs typeface="Times New Roman"/>
              </a:rPr>
              <a:t>i</a:t>
            </a:r>
            <a:r>
              <a:rPr sz="2400" spc="4" dirty="0" smtClean="0">
                <a:latin typeface="Times New Roman"/>
                <a:cs typeface="Times New Roman"/>
              </a:rPr>
              <a:t>c</a:t>
            </a:r>
            <a:r>
              <a:rPr sz="2400" spc="0" dirty="0" smtClean="0">
                <a:latin typeface="Times New Roman"/>
                <a:cs typeface="Times New Roman"/>
              </a:rPr>
              <a:t>i</a:t>
            </a:r>
            <a:r>
              <a:rPr sz="2400" spc="4" dirty="0" smtClean="0">
                <a:latin typeface="Times New Roman"/>
                <a:cs typeface="Times New Roman"/>
              </a:rPr>
              <a:t>e</a:t>
            </a:r>
            <a:r>
              <a:rPr sz="2400" spc="0" dirty="0" smtClean="0">
                <a:latin typeface="Times New Roman"/>
                <a:cs typeface="Times New Roman"/>
              </a:rPr>
              <a:t>nt</a:t>
            </a:r>
            <a:endParaRPr sz="2400">
              <a:latin typeface="Times New Roman"/>
              <a:cs typeface="Times New Roman"/>
            </a:endParaRPr>
          </a:p>
          <a:p>
            <a:pPr marL="14712" marR="45720">
              <a:lnSpc>
                <a:spcPct val="95825"/>
              </a:lnSpc>
              <a:spcBef>
                <a:spcPts val="570"/>
              </a:spcBef>
            </a:pP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divi</a:t>
            </a:r>
            <a:r>
              <a:rPr sz="2400" spc="4" dirty="0" smtClean="0">
                <a:latin typeface="Times New Roman"/>
                <a:cs typeface="Times New Roman"/>
              </a:rPr>
              <a:t>s</a:t>
            </a:r>
            <a:r>
              <a:rPr sz="2400" spc="0" dirty="0" smtClean="0">
                <a:latin typeface="Times New Roman"/>
                <a:cs typeface="Times New Roman"/>
              </a:rPr>
              <a:t>ion</a:t>
            </a:r>
            <a:endParaRPr sz="2400">
              <a:latin typeface="Times New Roman"/>
              <a:cs typeface="Times New Roman"/>
            </a:endParaRPr>
          </a:p>
        </p:txBody>
      </p:sp>
      <p:sp>
        <p:nvSpPr>
          <p:cNvPr id="10" name="object 10"/>
          <p:cNvSpPr txBox="1"/>
          <p:nvPr/>
        </p:nvSpPr>
        <p:spPr>
          <a:xfrm>
            <a:off x="871219" y="3151028"/>
            <a:ext cx="2155529" cy="386650"/>
          </a:xfrm>
          <a:prstGeom prst="rect">
            <a:avLst/>
          </a:prstGeom>
        </p:spPr>
        <p:txBody>
          <a:bodyPr wrap="square" lIns="0" tIns="0" rIns="0" bIns="0" rtlCol="0">
            <a:noAutofit/>
          </a:bodyPr>
          <a:lstStyle/>
          <a:p>
            <a:pPr marL="12700">
              <a:lnSpc>
                <a:spcPts val="2990"/>
              </a:lnSpc>
              <a:spcBef>
                <a:spcPts val="149"/>
              </a:spcBef>
            </a:pPr>
            <a:r>
              <a:rPr sz="3600" b="1" spc="0" baseline="8454" dirty="0" smtClean="0">
                <a:latin typeface="Times New Roman"/>
                <a:cs typeface="Times New Roman"/>
              </a:rPr>
              <a:t>Example: </a:t>
            </a:r>
            <a:r>
              <a:rPr sz="3600" b="1" spc="4" baseline="8454" dirty="0" smtClean="0">
                <a:latin typeface="Times New Roman"/>
                <a:cs typeface="Times New Roman"/>
              </a:rPr>
              <a:t>(</a:t>
            </a:r>
            <a:r>
              <a:rPr sz="3600" b="1" spc="0" baseline="8454" dirty="0" smtClean="0">
                <a:solidFill>
                  <a:srgbClr val="000082"/>
                </a:solidFill>
                <a:latin typeface="Arial"/>
                <a:cs typeface="Arial"/>
              </a:rPr>
              <a:t>13</a:t>
            </a:r>
            <a:r>
              <a:rPr sz="3600" b="1" spc="4" baseline="8454" dirty="0" smtClean="0">
                <a:latin typeface="Times New Roman"/>
                <a:cs typeface="Times New Roman"/>
              </a:rPr>
              <a:t>)</a:t>
            </a:r>
            <a:r>
              <a:rPr sz="2400" b="1" spc="4" baseline="-9058" dirty="0" smtClean="0">
                <a:solidFill>
                  <a:srgbClr val="FF6600"/>
                </a:solidFill>
                <a:latin typeface="Times New Roman"/>
                <a:cs typeface="Times New Roman"/>
              </a:rPr>
              <a:t>10</a:t>
            </a:r>
            <a:endParaRPr sz="1600">
              <a:latin typeface="Times New Roman"/>
              <a:cs typeface="Times New Roman"/>
            </a:endParaRPr>
          </a:p>
        </p:txBody>
      </p:sp>
      <p:sp>
        <p:nvSpPr>
          <p:cNvPr id="9" name="object 9"/>
          <p:cNvSpPr txBox="1"/>
          <p:nvPr/>
        </p:nvSpPr>
        <p:spPr>
          <a:xfrm>
            <a:off x="5901055" y="3670783"/>
            <a:ext cx="1001205" cy="1767577"/>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Coef</a:t>
            </a:r>
            <a:r>
              <a:rPr sz="1600" b="1" spc="-9" dirty="0" smtClean="0">
                <a:latin typeface="Times New Roman"/>
                <a:cs typeface="Times New Roman"/>
              </a:rPr>
              <a:t>f</a:t>
            </a:r>
            <a:r>
              <a:rPr sz="1600" b="1" spc="0" dirty="0" smtClean="0">
                <a:latin typeface="Times New Roman"/>
                <a:cs typeface="Times New Roman"/>
              </a:rPr>
              <a:t>icie</a:t>
            </a:r>
            <a:r>
              <a:rPr sz="1600" b="1" spc="-4" dirty="0" smtClean="0">
                <a:latin typeface="Times New Roman"/>
                <a:cs typeface="Times New Roman"/>
              </a:rPr>
              <a:t>n</a:t>
            </a:r>
            <a:r>
              <a:rPr sz="1600" b="1" spc="0" dirty="0" smtClean="0">
                <a:latin typeface="Times New Roman"/>
                <a:cs typeface="Times New Roman"/>
              </a:rPr>
              <a:t>t</a:t>
            </a:r>
            <a:endParaRPr sz="1600">
              <a:latin typeface="Times New Roman"/>
              <a:cs typeface="Times New Roman"/>
            </a:endParaRPr>
          </a:p>
          <a:p>
            <a:pPr marL="102616" marR="113476" algn="just">
              <a:lnSpc>
                <a:spcPts val="2542"/>
              </a:lnSpc>
              <a:spcBef>
                <a:spcPts val="664"/>
              </a:spcBef>
            </a:pPr>
            <a:r>
              <a:rPr sz="2400" b="1" spc="0" dirty="0" smtClean="0">
                <a:latin typeface="Times New Roman"/>
                <a:cs typeface="Times New Roman"/>
              </a:rPr>
              <a:t>a</a:t>
            </a:r>
            <a:r>
              <a:rPr sz="2400" b="1" spc="0" baseline="-21740" dirty="0" smtClean="0">
                <a:latin typeface="Times New Roman"/>
                <a:cs typeface="Times New Roman"/>
              </a:rPr>
              <a:t>0</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1 </a:t>
            </a:r>
            <a:endParaRPr sz="2400">
              <a:latin typeface="Times New Roman"/>
              <a:cs typeface="Times New Roman"/>
            </a:endParaRPr>
          </a:p>
          <a:p>
            <a:pPr marL="102616" marR="113476" algn="just">
              <a:lnSpc>
                <a:spcPts val="2542"/>
              </a:lnSpc>
              <a:spcBef>
                <a:spcPts val="226"/>
              </a:spcBef>
            </a:pPr>
            <a:r>
              <a:rPr sz="2400" b="1" spc="0" dirty="0" smtClean="0">
                <a:latin typeface="Times New Roman"/>
                <a:cs typeface="Times New Roman"/>
              </a:rPr>
              <a:t>a</a:t>
            </a:r>
            <a:r>
              <a:rPr sz="2400" b="1" spc="0" baseline="-21740" dirty="0" smtClean="0">
                <a:latin typeface="Times New Roman"/>
                <a:cs typeface="Times New Roman"/>
              </a:rPr>
              <a:t>1</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0 </a:t>
            </a:r>
            <a:endParaRPr sz="2400">
              <a:latin typeface="Times New Roman"/>
              <a:cs typeface="Times New Roman"/>
            </a:endParaRPr>
          </a:p>
          <a:p>
            <a:pPr marL="102616" marR="113476" algn="just">
              <a:lnSpc>
                <a:spcPts val="2542"/>
              </a:lnSpc>
              <a:spcBef>
                <a:spcPts val="226"/>
              </a:spcBef>
            </a:pPr>
            <a:r>
              <a:rPr sz="2400" b="1" spc="0" dirty="0" smtClean="0">
                <a:latin typeface="Times New Roman"/>
                <a:cs typeface="Times New Roman"/>
              </a:rPr>
              <a:t>a</a:t>
            </a:r>
            <a:r>
              <a:rPr sz="2400" b="1" spc="0" baseline="-21740" dirty="0" smtClean="0">
                <a:latin typeface="Times New Roman"/>
                <a:cs typeface="Times New Roman"/>
              </a:rPr>
              <a:t>2</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1 </a:t>
            </a:r>
            <a:endParaRPr sz="2400">
              <a:latin typeface="Times New Roman"/>
              <a:cs typeface="Times New Roman"/>
            </a:endParaRPr>
          </a:p>
          <a:p>
            <a:pPr marL="102616" marR="113476" algn="just">
              <a:lnSpc>
                <a:spcPts val="2542"/>
              </a:lnSpc>
              <a:spcBef>
                <a:spcPts val="226"/>
              </a:spcBef>
            </a:pPr>
            <a:r>
              <a:rPr sz="2400" b="1" spc="0" dirty="0" smtClean="0">
                <a:latin typeface="Times New Roman"/>
                <a:cs typeface="Times New Roman"/>
              </a:rPr>
              <a:t>a</a:t>
            </a:r>
            <a:r>
              <a:rPr sz="2400" b="1" spc="0" baseline="-21740" dirty="0" smtClean="0">
                <a:latin typeface="Times New Roman"/>
                <a:cs typeface="Times New Roman"/>
              </a:rPr>
              <a:t>3</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1</a:t>
            </a:r>
            <a:endParaRPr sz="2400">
              <a:latin typeface="Arial"/>
              <a:cs typeface="Arial"/>
            </a:endParaRPr>
          </a:p>
        </p:txBody>
      </p:sp>
      <p:sp>
        <p:nvSpPr>
          <p:cNvPr id="8" name="object 8"/>
          <p:cNvSpPr txBox="1"/>
          <p:nvPr/>
        </p:nvSpPr>
        <p:spPr>
          <a:xfrm>
            <a:off x="3391027" y="3675601"/>
            <a:ext cx="806169" cy="1706309"/>
          </a:xfrm>
          <a:prstGeom prst="rect">
            <a:avLst/>
          </a:prstGeom>
        </p:spPr>
        <p:txBody>
          <a:bodyPr wrap="square" lIns="0" tIns="0" rIns="0" bIns="0" rtlCol="0">
            <a:noAutofit/>
          </a:bodyPr>
          <a:lstStyle/>
          <a:p>
            <a:pPr algn="ctr">
              <a:lnSpc>
                <a:spcPts val="1730"/>
              </a:lnSpc>
              <a:spcBef>
                <a:spcPts val="86"/>
              </a:spcBef>
            </a:pPr>
            <a:r>
              <a:rPr sz="1600" b="1" spc="-4" dirty="0" smtClean="0">
                <a:latin typeface="Times New Roman"/>
                <a:cs typeface="Times New Roman"/>
              </a:rPr>
              <a:t>Q</a:t>
            </a:r>
            <a:r>
              <a:rPr sz="1600" b="1" spc="0" dirty="0" smtClean="0">
                <a:latin typeface="Times New Roman"/>
                <a:cs typeface="Times New Roman"/>
              </a:rPr>
              <a:t>u</a:t>
            </a:r>
            <a:r>
              <a:rPr sz="1600" b="1" spc="4" dirty="0" smtClean="0">
                <a:latin typeface="Times New Roman"/>
                <a:cs typeface="Times New Roman"/>
              </a:rPr>
              <a:t>o</a:t>
            </a:r>
            <a:r>
              <a:rPr sz="1600" b="1" spc="0" dirty="0" smtClean="0">
                <a:latin typeface="Times New Roman"/>
                <a:cs typeface="Times New Roman"/>
              </a:rPr>
              <a:t>tient</a:t>
            </a:r>
            <a:endParaRPr sz="1600">
              <a:latin typeface="Times New Roman"/>
              <a:cs typeface="Times New Roman"/>
            </a:endParaRPr>
          </a:p>
          <a:p>
            <a:pPr marL="277368" marR="288212" algn="ctr">
              <a:lnSpc>
                <a:spcPct val="95825"/>
              </a:lnSpc>
              <a:spcBef>
                <a:spcPts val="358"/>
              </a:spcBef>
            </a:pPr>
            <a:r>
              <a:rPr sz="2400" b="1" spc="0" dirty="0" smtClean="0">
                <a:solidFill>
                  <a:srgbClr val="000082"/>
                </a:solidFill>
                <a:latin typeface="Arial"/>
                <a:cs typeface="Arial"/>
              </a:rPr>
              <a:t>6</a:t>
            </a:r>
            <a:endParaRPr sz="2400">
              <a:latin typeface="Arial"/>
              <a:cs typeface="Arial"/>
            </a:endParaRPr>
          </a:p>
          <a:p>
            <a:pPr marL="277368" marR="288212" algn="ctr">
              <a:lnSpc>
                <a:spcPct val="95825"/>
              </a:lnSpc>
              <a:spcBef>
                <a:spcPts val="80"/>
              </a:spcBef>
            </a:pPr>
            <a:r>
              <a:rPr sz="2400" b="1" spc="0" dirty="0" smtClean="0">
                <a:solidFill>
                  <a:srgbClr val="000082"/>
                </a:solidFill>
                <a:latin typeface="Arial"/>
                <a:cs typeface="Arial"/>
              </a:rPr>
              <a:t>3</a:t>
            </a:r>
            <a:endParaRPr sz="2400">
              <a:latin typeface="Arial"/>
              <a:cs typeface="Arial"/>
            </a:endParaRPr>
          </a:p>
          <a:p>
            <a:pPr marL="277368" marR="288212" algn="ctr">
              <a:lnSpc>
                <a:spcPct val="95825"/>
              </a:lnSpc>
              <a:spcBef>
                <a:spcPts val="75"/>
              </a:spcBef>
            </a:pPr>
            <a:r>
              <a:rPr sz="2400" b="1" spc="0" dirty="0" smtClean="0">
                <a:solidFill>
                  <a:srgbClr val="000082"/>
                </a:solidFill>
                <a:latin typeface="Arial"/>
                <a:cs typeface="Arial"/>
              </a:rPr>
              <a:t>1</a:t>
            </a:r>
            <a:endParaRPr sz="2400">
              <a:latin typeface="Arial"/>
              <a:cs typeface="Arial"/>
            </a:endParaRPr>
          </a:p>
          <a:p>
            <a:pPr marL="277368" marR="288212" algn="ctr">
              <a:lnSpc>
                <a:spcPct val="95825"/>
              </a:lnSpc>
              <a:spcBef>
                <a:spcPts val="15"/>
              </a:spcBef>
            </a:pPr>
            <a:r>
              <a:rPr sz="2400" b="1" spc="0" dirty="0" smtClean="0">
                <a:solidFill>
                  <a:srgbClr val="000082"/>
                </a:solidFill>
                <a:latin typeface="Arial"/>
                <a:cs typeface="Arial"/>
              </a:rPr>
              <a:t>0</a:t>
            </a:r>
            <a:endParaRPr sz="2400">
              <a:latin typeface="Arial"/>
              <a:cs typeface="Arial"/>
            </a:endParaRPr>
          </a:p>
        </p:txBody>
      </p:sp>
      <p:sp>
        <p:nvSpPr>
          <p:cNvPr id="7" name="object 7"/>
          <p:cNvSpPr txBox="1"/>
          <p:nvPr/>
        </p:nvSpPr>
        <p:spPr>
          <a:xfrm>
            <a:off x="4472178" y="3675601"/>
            <a:ext cx="1006631" cy="1706309"/>
          </a:xfrm>
          <a:prstGeom prst="rect">
            <a:avLst/>
          </a:prstGeom>
        </p:spPr>
        <p:txBody>
          <a:bodyPr wrap="square" lIns="0" tIns="0" rIns="0" bIns="0" rtlCol="0">
            <a:noAutofit/>
          </a:bodyPr>
          <a:lstStyle/>
          <a:p>
            <a:pPr algn="ctr">
              <a:lnSpc>
                <a:spcPts val="1730"/>
              </a:lnSpc>
              <a:spcBef>
                <a:spcPts val="86"/>
              </a:spcBef>
            </a:pPr>
            <a:r>
              <a:rPr sz="1600" b="1" spc="0" dirty="0" smtClean="0">
                <a:latin typeface="Times New Roman"/>
                <a:cs typeface="Times New Roman"/>
              </a:rPr>
              <a:t>Re</a:t>
            </a:r>
            <a:r>
              <a:rPr sz="1600" b="1" spc="-19" dirty="0" smtClean="0">
                <a:latin typeface="Times New Roman"/>
                <a:cs typeface="Times New Roman"/>
              </a:rPr>
              <a:t>m</a:t>
            </a:r>
            <a:r>
              <a:rPr sz="1600" b="1" spc="4" dirty="0" smtClean="0">
                <a:latin typeface="Times New Roman"/>
                <a:cs typeface="Times New Roman"/>
              </a:rPr>
              <a:t>a</a:t>
            </a:r>
            <a:r>
              <a:rPr sz="1600" b="1" spc="0" dirty="0" smtClean="0">
                <a:latin typeface="Times New Roman"/>
                <a:cs typeface="Times New Roman"/>
              </a:rPr>
              <a:t>inder</a:t>
            </a:r>
            <a:endParaRPr sz="1600">
              <a:latin typeface="Times New Roman"/>
              <a:cs typeface="Times New Roman"/>
            </a:endParaRPr>
          </a:p>
          <a:p>
            <a:pPr marL="335788" marR="430255" algn="ctr">
              <a:lnSpc>
                <a:spcPct val="95825"/>
              </a:lnSpc>
              <a:spcBef>
                <a:spcPts val="358"/>
              </a:spcBef>
            </a:pPr>
            <a:r>
              <a:rPr sz="2400" b="1" spc="0" dirty="0" smtClean="0">
                <a:solidFill>
                  <a:srgbClr val="D01608"/>
                </a:solidFill>
                <a:latin typeface="Arial"/>
                <a:cs typeface="Arial"/>
              </a:rPr>
              <a:t>1</a:t>
            </a:r>
            <a:endParaRPr sz="2400">
              <a:latin typeface="Arial"/>
              <a:cs typeface="Arial"/>
            </a:endParaRPr>
          </a:p>
          <a:p>
            <a:pPr marL="335788" marR="430255" algn="ctr">
              <a:lnSpc>
                <a:spcPct val="95825"/>
              </a:lnSpc>
              <a:spcBef>
                <a:spcPts val="80"/>
              </a:spcBef>
            </a:pPr>
            <a:r>
              <a:rPr sz="2400" b="1" spc="0" dirty="0" smtClean="0">
                <a:solidFill>
                  <a:srgbClr val="D01608"/>
                </a:solidFill>
                <a:latin typeface="Arial"/>
                <a:cs typeface="Arial"/>
              </a:rPr>
              <a:t>0</a:t>
            </a:r>
            <a:endParaRPr sz="2400">
              <a:latin typeface="Arial"/>
              <a:cs typeface="Arial"/>
            </a:endParaRPr>
          </a:p>
          <a:p>
            <a:pPr marL="335788" marR="430255" algn="ctr">
              <a:lnSpc>
                <a:spcPct val="95825"/>
              </a:lnSpc>
              <a:spcBef>
                <a:spcPts val="75"/>
              </a:spcBef>
            </a:pPr>
            <a:r>
              <a:rPr sz="2400" b="1" spc="0" dirty="0" smtClean="0">
                <a:solidFill>
                  <a:srgbClr val="D01608"/>
                </a:solidFill>
                <a:latin typeface="Arial"/>
                <a:cs typeface="Arial"/>
              </a:rPr>
              <a:t>1</a:t>
            </a:r>
            <a:endParaRPr sz="2400">
              <a:latin typeface="Arial"/>
              <a:cs typeface="Arial"/>
            </a:endParaRPr>
          </a:p>
          <a:p>
            <a:pPr marL="335788" marR="430255" algn="ctr">
              <a:lnSpc>
                <a:spcPct val="95825"/>
              </a:lnSpc>
              <a:spcBef>
                <a:spcPts val="15"/>
              </a:spcBef>
            </a:pPr>
            <a:r>
              <a:rPr sz="2400" b="1" spc="0" dirty="0" smtClean="0">
                <a:solidFill>
                  <a:srgbClr val="D01608"/>
                </a:solidFill>
                <a:latin typeface="Arial"/>
                <a:cs typeface="Arial"/>
              </a:rPr>
              <a:t>1</a:t>
            </a:r>
            <a:endParaRPr sz="2400">
              <a:latin typeface="Arial"/>
              <a:cs typeface="Arial"/>
            </a:endParaRPr>
          </a:p>
        </p:txBody>
      </p:sp>
      <p:sp>
        <p:nvSpPr>
          <p:cNvPr id="6" name="object 6"/>
          <p:cNvSpPr txBox="1"/>
          <p:nvPr/>
        </p:nvSpPr>
        <p:spPr>
          <a:xfrm>
            <a:off x="2311146" y="3978306"/>
            <a:ext cx="971316" cy="1405323"/>
          </a:xfrm>
          <a:prstGeom prst="rect">
            <a:avLst/>
          </a:prstGeom>
        </p:spPr>
        <p:txBody>
          <a:bodyPr wrap="square" lIns="0" tIns="0" rIns="0" bIns="0" rtlCol="0">
            <a:noAutofit/>
          </a:bodyPr>
          <a:lstStyle/>
          <a:p>
            <a:pPr marR="18" algn="ctr">
              <a:lnSpc>
                <a:spcPts val="2565"/>
              </a:lnSpc>
              <a:spcBef>
                <a:spcPts val="128"/>
              </a:spcBef>
            </a:pPr>
            <a:r>
              <a:rPr sz="2400" b="1" dirty="0" smtClean="0">
                <a:solidFill>
                  <a:srgbClr val="000082"/>
                </a:solidFill>
                <a:latin typeface="Arial"/>
                <a:cs typeface="Arial"/>
              </a:rPr>
              <a:t>13</a:t>
            </a:r>
            <a:r>
              <a:rPr sz="2400" b="1" spc="-489" dirty="0" smtClean="0">
                <a:solidFill>
                  <a:srgbClr val="000082"/>
                </a:solidFill>
                <a:latin typeface="Arial"/>
                <a:cs typeface="Arial"/>
              </a:rPr>
              <a:t> </a:t>
            </a:r>
            <a:r>
              <a:rPr sz="2400" b="1" spc="0" dirty="0" smtClean="0">
                <a:latin typeface="Times New Roman"/>
                <a:cs typeface="Times New Roman"/>
              </a:rPr>
              <a:t>/</a:t>
            </a:r>
            <a:r>
              <a:rPr sz="2400" b="1" spc="-4" dirty="0" smtClean="0">
                <a:latin typeface="Times New Roman"/>
                <a:cs typeface="Times New Roman"/>
              </a:rPr>
              <a:t> </a:t>
            </a:r>
            <a:r>
              <a:rPr sz="2400" b="1" spc="0" dirty="0" smtClean="0">
                <a:latin typeface="Times New Roman"/>
                <a:cs typeface="Times New Roman"/>
              </a:rPr>
              <a:t>2 =</a:t>
            </a:r>
            <a:endParaRPr sz="2400">
              <a:latin typeface="Times New Roman"/>
              <a:cs typeface="Times New Roman"/>
            </a:endParaRPr>
          </a:p>
          <a:p>
            <a:pPr marL="60812" algn="ctr">
              <a:lnSpc>
                <a:spcPct val="95825"/>
              </a:lnSpc>
            </a:pPr>
            <a:r>
              <a:rPr sz="2400" b="1" spc="0" dirty="0" smtClean="0">
                <a:solidFill>
                  <a:srgbClr val="000082"/>
                </a:solidFill>
                <a:latin typeface="Arial"/>
                <a:cs typeface="Arial"/>
              </a:rPr>
              <a:t>6</a:t>
            </a:r>
            <a:r>
              <a:rPr sz="2400" b="1" spc="179" dirty="0" smtClean="0">
                <a:solidFill>
                  <a:srgbClr val="000082"/>
                </a:solidFill>
                <a:latin typeface="Arial"/>
                <a:cs typeface="Arial"/>
              </a:rPr>
              <a:t> </a:t>
            </a:r>
            <a:r>
              <a:rPr sz="2400" b="1" spc="0" dirty="0" smtClean="0">
                <a:latin typeface="Times New Roman"/>
                <a:cs typeface="Times New Roman"/>
              </a:rPr>
              <a:t>/</a:t>
            </a:r>
            <a:r>
              <a:rPr sz="2400" b="1" spc="-4" dirty="0" smtClean="0">
                <a:latin typeface="Times New Roman"/>
                <a:cs typeface="Times New Roman"/>
              </a:rPr>
              <a:t> </a:t>
            </a:r>
            <a:r>
              <a:rPr sz="2400" b="1" spc="0" dirty="0" smtClean="0">
                <a:latin typeface="Times New Roman"/>
                <a:cs typeface="Times New Roman"/>
              </a:rPr>
              <a:t>2 =</a:t>
            </a:r>
            <a:endParaRPr sz="2400">
              <a:latin typeface="Times New Roman"/>
              <a:cs typeface="Times New Roman"/>
            </a:endParaRPr>
          </a:p>
          <a:p>
            <a:pPr marL="60831" marR="18" algn="ctr">
              <a:lnSpc>
                <a:spcPct val="95825"/>
              </a:lnSpc>
              <a:spcBef>
                <a:spcPts val="65"/>
              </a:spcBef>
            </a:pPr>
            <a:r>
              <a:rPr sz="2400" b="1" spc="0" dirty="0" smtClean="0">
                <a:solidFill>
                  <a:srgbClr val="000082"/>
                </a:solidFill>
                <a:latin typeface="Arial"/>
                <a:cs typeface="Arial"/>
              </a:rPr>
              <a:t>3</a:t>
            </a:r>
            <a:r>
              <a:rPr sz="2400" b="1" spc="179" dirty="0" smtClean="0">
                <a:solidFill>
                  <a:srgbClr val="000082"/>
                </a:solidFill>
                <a:latin typeface="Arial"/>
                <a:cs typeface="Arial"/>
              </a:rPr>
              <a:t> </a:t>
            </a:r>
            <a:r>
              <a:rPr sz="2400" b="1" spc="0" dirty="0" smtClean="0">
                <a:latin typeface="Times New Roman"/>
                <a:cs typeface="Times New Roman"/>
              </a:rPr>
              <a:t>/</a:t>
            </a:r>
            <a:r>
              <a:rPr sz="2400" b="1" spc="-4" dirty="0" smtClean="0">
                <a:latin typeface="Times New Roman"/>
                <a:cs typeface="Times New Roman"/>
              </a:rPr>
              <a:t> </a:t>
            </a:r>
            <a:r>
              <a:rPr sz="2400" b="1" spc="0" dirty="0" smtClean="0">
                <a:latin typeface="Times New Roman"/>
                <a:cs typeface="Times New Roman"/>
              </a:rPr>
              <a:t>2 =</a:t>
            </a:r>
            <a:endParaRPr sz="2400">
              <a:latin typeface="Times New Roman"/>
              <a:cs typeface="Times New Roman"/>
            </a:endParaRPr>
          </a:p>
          <a:p>
            <a:pPr marL="60812" algn="ctr">
              <a:lnSpc>
                <a:spcPct val="95825"/>
              </a:lnSpc>
              <a:spcBef>
                <a:spcPts val="5"/>
              </a:spcBef>
            </a:pPr>
            <a:r>
              <a:rPr sz="2400" b="1" spc="0" dirty="0" smtClean="0">
                <a:solidFill>
                  <a:srgbClr val="000082"/>
                </a:solidFill>
                <a:latin typeface="Arial"/>
                <a:cs typeface="Arial"/>
              </a:rPr>
              <a:t>1</a:t>
            </a:r>
            <a:r>
              <a:rPr sz="2400" b="1" spc="179" dirty="0" smtClean="0">
                <a:solidFill>
                  <a:srgbClr val="000082"/>
                </a:solidFill>
                <a:latin typeface="Arial"/>
                <a:cs typeface="Arial"/>
              </a:rPr>
              <a:t> </a:t>
            </a:r>
            <a:r>
              <a:rPr sz="2400" b="1" spc="0" dirty="0" smtClean="0">
                <a:latin typeface="Times New Roman"/>
                <a:cs typeface="Times New Roman"/>
              </a:rPr>
              <a:t>/</a:t>
            </a:r>
            <a:r>
              <a:rPr sz="2400" b="1" spc="-4" dirty="0" smtClean="0">
                <a:latin typeface="Times New Roman"/>
                <a:cs typeface="Times New Roman"/>
              </a:rPr>
              <a:t> </a:t>
            </a:r>
            <a:r>
              <a:rPr sz="2400" b="1" spc="0" dirty="0" smtClean="0">
                <a:latin typeface="Times New Roman"/>
                <a:cs typeface="Times New Roman"/>
              </a:rPr>
              <a:t>2 =</a:t>
            </a:r>
            <a:endParaRPr sz="2400">
              <a:latin typeface="Times New Roman"/>
              <a:cs typeface="Times New Roman"/>
            </a:endParaRPr>
          </a:p>
        </p:txBody>
      </p:sp>
      <p:sp>
        <p:nvSpPr>
          <p:cNvPr id="5" name="object 5"/>
          <p:cNvSpPr txBox="1"/>
          <p:nvPr/>
        </p:nvSpPr>
        <p:spPr>
          <a:xfrm>
            <a:off x="2606421" y="5518318"/>
            <a:ext cx="1070155" cy="279908"/>
          </a:xfrm>
          <a:prstGeom prst="rect">
            <a:avLst/>
          </a:prstGeom>
        </p:spPr>
        <p:txBody>
          <a:bodyPr wrap="square" lIns="0" tIns="0" rIns="0" bIns="0" rtlCol="0">
            <a:noAutofit/>
          </a:bodyPr>
          <a:lstStyle/>
          <a:p>
            <a:pPr marL="12700">
              <a:lnSpc>
                <a:spcPts val="2150"/>
              </a:lnSpc>
              <a:spcBef>
                <a:spcPts val="107"/>
              </a:spcBef>
            </a:pPr>
            <a:r>
              <a:rPr sz="2000" b="1" spc="0" dirty="0" smtClean="0">
                <a:latin typeface="Arial"/>
                <a:cs typeface="Arial"/>
              </a:rPr>
              <a:t>Ans</a:t>
            </a:r>
            <a:r>
              <a:rPr sz="2000" b="1" spc="29" dirty="0" smtClean="0">
                <a:latin typeface="Arial"/>
                <a:cs typeface="Arial"/>
              </a:rPr>
              <a:t>w</a:t>
            </a:r>
            <a:r>
              <a:rPr sz="2000" b="1" spc="-9" dirty="0" smtClean="0">
                <a:latin typeface="Arial"/>
                <a:cs typeface="Arial"/>
              </a:rPr>
              <a:t>e</a:t>
            </a:r>
            <a:r>
              <a:rPr sz="2000" b="1" spc="0" dirty="0" smtClean="0">
                <a:latin typeface="Arial"/>
                <a:cs typeface="Arial"/>
              </a:rPr>
              <a:t>r:</a:t>
            </a:r>
            <a:endParaRPr sz="2000">
              <a:latin typeface="Arial"/>
              <a:cs typeface="Arial"/>
            </a:endParaRPr>
          </a:p>
        </p:txBody>
      </p:sp>
      <p:sp>
        <p:nvSpPr>
          <p:cNvPr id="4" name="object 4"/>
          <p:cNvSpPr txBox="1"/>
          <p:nvPr/>
        </p:nvSpPr>
        <p:spPr>
          <a:xfrm>
            <a:off x="4027339" y="5518318"/>
            <a:ext cx="3401890" cy="326203"/>
          </a:xfrm>
          <a:prstGeom prst="rect">
            <a:avLst/>
          </a:prstGeom>
        </p:spPr>
        <p:txBody>
          <a:bodyPr wrap="square" lIns="0" tIns="0" rIns="0" bIns="0" rtlCol="0">
            <a:noAutofit/>
          </a:bodyPr>
          <a:lstStyle/>
          <a:p>
            <a:pPr marL="12700">
              <a:lnSpc>
                <a:spcPts val="2500"/>
              </a:lnSpc>
              <a:spcBef>
                <a:spcPts val="125"/>
              </a:spcBef>
            </a:pPr>
            <a:r>
              <a:rPr sz="3000" b="1" spc="4" baseline="8696" dirty="0" smtClean="0">
                <a:latin typeface="Arial"/>
                <a:cs typeface="Arial"/>
              </a:rPr>
              <a:t>(</a:t>
            </a:r>
            <a:r>
              <a:rPr sz="3000" b="1" spc="0" baseline="8696" dirty="0" smtClean="0">
                <a:solidFill>
                  <a:srgbClr val="000082"/>
                </a:solidFill>
                <a:latin typeface="Arial"/>
                <a:cs typeface="Arial"/>
              </a:rPr>
              <a:t>13</a:t>
            </a:r>
            <a:r>
              <a:rPr sz="3000" b="1" spc="4" baseline="8696" dirty="0" smtClean="0">
                <a:latin typeface="Arial"/>
                <a:cs typeface="Arial"/>
              </a:rPr>
              <a:t>)</a:t>
            </a:r>
            <a:r>
              <a:rPr sz="1950" b="1" spc="4" baseline="-8919" dirty="0" smtClean="0">
                <a:solidFill>
                  <a:srgbClr val="FF6600"/>
                </a:solidFill>
                <a:latin typeface="Arial"/>
                <a:cs typeface="Arial"/>
              </a:rPr>
              <a:t>1</a:t>
            </a:r>
            <a:r>
              <a:rPr sz="1950" b="1" spc="0" baseline="-8919" dirty="0" smtClean="0">
                <a:solidFill>
                  <a:srgbClr val="FF6600"/>
                </a:solidFill>
                <a:latin typeface="Arial"/>
                <a:cs typeface="Arial"/>
              </a:rPr>
              <a:t>0</a:t>
            </a:r>
            <a:r>
              <a:rPr sz="1950" b="1" spc="8" baseline="-8919" dirty="0" smtClean="0">
                <a:solidFill>
                  <a:srgbClr val="FF6600"/>
                </a:solidFill>
                <a:latin typeface="Arial"/>
                <a:cs typeface="Arial"/>
              </a:rPr>
              <a:t> </a:t>
            </a:r>
            <a:r>
              <a:rPr sz="3000" b="1" spc="0" baseline="8696" dirty="0" smtClean="0">
                <a:latin typeface="Arial"/>
                <a:cs typeface="Arial"/>
              </a:rPr>
              <a:t>=</a:t>
            </a:r>
            <a:r>
              <a:rPr sz="3000" b="1" spc="-9" baseline="8696" dirty="0" smtClean="0">
                <a:latin typeface="Arial"/>
                <a:cs typeface="Arial"/>
              </a:rPr>
              <a:t> </a:t>
            </a:r>
            <a:r>
              <a:rPr sz="3000" b="1" spc="4" baseline="8696" dirty="0" smtClean="0">
                <a:latin typeface="Arial"/>
                <a:cs typeface="Arial"/>
              </a:rPr>
              <a:t>(</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3</a:t>
            </a:r>
            <a:r>
              <a:rPr sz="1950" b="1" spc="14"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2</a:t>
            </a:r>
            <a:r>
              <a:rPr sz="1950" b="1" spc="14"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1</a:t>
            </a:r>
            <a:r>
              <a:rPr sz="1950" b="1" spc="14"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4" baseline="-8919" dirty="0" smtClean="0">
                <a:solidFill>
                  <a:srgbClr val="000082"/>
                </a:solidFill>
                <a:latin typeface="Arial"/>
                <a:cs typeface="Arial"/>
              </a:rPr>
              <a:t>0</a:t>
            </a:r>
            <a:r>
              <a:rPr sz="3000" b="1" spc="4" baseline="8696" dirty="0" smtClean="0">
                <a:latin typeface="Arial"/>
                <a:cs typeface="Arial"/>
              </a:rPr>
              <a:t>)</a:t>
            </a:r>
            <a:r>
              <a:rPr sz="1950" b="1" spc="0" baseline="-8919" dirty="0" smtClean="0">
                <a:solidFill>
                  <a:srgbClr val="FF6600"/>
                </a:solidFill>
                <a:latin typeface="Arial"/>
                <a:cs typeface="Arial"/>
              </a:rPr>
              <a:t>2</a:t>
            </a:r>
            <a:r>
              <a:rPr sz="1950" b="1" spc="28" baseline="-8919" dirty="0" smtClean="0">
                <a:solidFill>
                  <a:srgbClr val="FF6600"/>
                </a:solidFill>
                <a:latin typeface="Arial"/>
                <a:cs typeface="Arial"/>
              </a:rPr>
              <a:t> </a:t>
            </a:r>
            <a:r>
              <a:rPr sz="3000" b="1" spc="0" baseline="8696" dirty="0" smtClean="0">
                <a:latin typeface="Arial"/>
                <a:cs typeface="Arial"/>
              </a:rPr>
              <a:t>=</a:t>
            </a:r>
            <a:r>
              <a:rPr sz="3000" b="1" spc="-19" baseline="8696" dirty="0" smtClean="0">
                <a:latin typeface="Arial"/>
                <a:cs typeface="Arial"/>
              </a:rPr>
              <a:t> </a:t>
            </a:r>
            <a:r>
              <a:rPr sz="3000" b="1" spc="4" baseline="8696" dirty="0" smtClean="0">
                <a:latin typeface="Arial"/>
                <a:cs typeface="Arial"/>
              </a:rPr>
              <a:t>(</a:t>
            </a:r>
            <a:r>
              <a:rPr sz="3000" b="1" spc="-104" baseline="8696" dirty="0" smtClean="0">
                <a:solidFill>
                  <a:srgbClr val="D01608"/>
                </a:solidFill>
                <a:latin typeface="Arial"/>
                <a:cs typeface="Arial"/>
              </a:rPr>
              <a:t>1</a:t>
            </a:r>
            <a:r>
              <a:rPr sz="3000" b="1" spc="0" baseline="8696" dirty="0" smtClean="0">
                <a:solidFill>
                  <a:srgbClr val="D01608"/>
                </a:solidFill>
                <a:latin typeface="Arial"/>
                <a:cs typeface="Arial"/>
              </a:rPr>
              <a:t>10</a:t>
            </a:r>
            <a:r>
              <a:rPr sz="3000" b="1" spc="4" baseline="8696" dirty="0" smtClean="0">
                <a:solidFill>
                  <a:srgbClr val="D01608"/>
                </a:solidFill>
                <a:latin typeface="Arial"/>
                <a:cs typeface="Arial"/>
              </a:rPr>
              <a:t>1</a:t>
            </a:r>
            <a:r>
              <a:rPr sz="3000" b="1" spc="4" baseline="8696" dirty="0" smtClean="0">
                <a:latin typeface="Arial"/>
                <a:cs typeface="Arial"/>
              </a:rPr>
              <a:t>)</a:t>
            </a:r>
            <a:r>
              <a:rPr sz="1950" b="1" spc="0" baseline="-8919" dirty="0" smtClean="0">
                <a:solidFill>
                  <a:srgbClr val="FF6600"/>
                </a:solidFill>
                <a:latin typeface="Arial"/>
                <a:cs typeface="Arial"/>
              </a:rPr>
              <a:t>2</a:t>
            </a:r>
            <a:endParaRPr sz="1300">
              <a:latin typeface="Arial"/>
              <a:cs typeface="Arial"/>
            </a:endParaRPr>
          </a:p>
        </p:txBody>
      </p:sp>
      <p:sp>
        <p:nvSpPr>
          <p:cNvPr id="3" name="object 3"/>
          <p:cNvSpPr txBox="1"/>
          <p:nvPr/>
        </p:nvSpPr>
        <p:spPr>
          <a:xfrm>
            <a:off x="4715002" y="6165124"/>
            <a:ext cx="568362" cy="254304"/>
          </a:xfrm>
          <a:prstGeom prst="rect">
            <a:avLst/>
          </a:prstGeom>
        </p:spPr>
        <p:txBody>
          <a:bodyPr wrap="square" lIns="0" tIns="0" rIns="0" bIns="0" rtlCol="0">
            <a:noAutofit/>
          </a:bodyPr>
          <a:lstStyle/>
          <a:p>
            <a:pPr marL="12700">
              <a:lnSpc>
                <a:spcPts val="1939"/>
              </a:lnSpc>
              <a:spcBef>
                <a:spcPts val="97"/>
              </a:spcBef>
            </a:pPr>
            <a:r>
              <a:rPr sz="1800" b="1" spc="0" dirty="0" smtClean="0">
                <a:latin typeface="Arial"/>
                <a:cs typeface="Arial"/>
              </a:rPr>
              <a:t>MSB</a:t>
            </a:r>
            <a:endParaRPr sz="1800">
              <a:latin typeface="Arial"/>
              <a:cs typeface="Arial"/>
            </a:endParaRPr>
          </a:p>
        </p:txBody>
      </p:sp>
      <p:sp>
        <p:nvSpPr>
          <p:cNvPr id="2" name="object 2"/>
          <p:cNvSpPr txBox="1"/>
          <p:nvPr/>
        </p:nvSpPr>
        <p:spPr>
          <a:xfrm>
            <a:off x="5920872" y="6165124"/>
            <a:ext cx="517545" cy="254304"/>
          </a:xfrm>
          <a:prstGeom prst="rect">
            <a:avLst/>
          </a:prstGeom>
        </p:spPr>
        <p:txBody>
          <a:bodyPr wrap="square" lIns="0" tIns="0" rIns="0" bIns="0" rtlCol="0">
            <a:noAutofit/>
          </a:bodyPr>
          <a:lstStyle/>
          <a:p>
            <a:pPr marL="12700">
              <a:lnSpc>
                <a:spcPts val="1939"/>
              </a:lnSpc>
              <a:spcBef>
                <a:spcPts val="97"/>
              </a:spcBef>
            </a:pPr>
            <a:r>
              <a:rPr sz="1800" b="1" spc="0" dirty="0" smtClean="0">
                <a:latin typeface="Arial"/>
                <a:cs typeface="Arial"/>
              </a:rPr>
              <a:t>LSB</a:t>
            </a:r>
            <a:endParaRPr sz="1800">
              <a:latin typeface="Arial"/>
              <a:cs typeface="Arial"/>
            </a:endParaRPr>
          </a:p>
        </p:txBody>
      </p:sp>
    </p:spTree>
    <p:extLst>
      <p:ext uri="{BB962C8B-B14F-4D97-AF65-F5344CB8AC3E}">
        <p14:creationId xmlns:p14="http://schemas.microsoft.com/office/powerpoint/2010/main" xmlns="" val="415813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6075299" y="5661025"/>
            <a:ext cx="157352" cy="295313"/>
          </a:xfrm>
          <a:custGeom>
            <a:avLst/>
            <a:gdLst/>
            <a:ahLst/>
            <a:cxnLst/>
            <a:rect l="l" t="t" r="r" b="b"/>
            <a:pathLst>
              <a:path w="157352" h="295313">
                <a:moveTo>
                  <a:pt x="51204" y="134158"/>
                </a:moveTo>
                <a:lnTo>
                  <a:pt x="131699" y="295313"/>
                </a:lnTo>
                <a:lnTo>
                  <a:pt x="157352" y="282536"/>
                </a:lnTo>
                <a:lnTo>
                  <a:pt x="76747" y="121397"/>
                </a:lnTo>
                <a:lnTo>
                  <a:pt x="70358" y="108623"/>
                </a:lnTo>
                <a:lnTo>
                  <a:pt x="44830" y="121399"/>
                </a:lnTo>
                <a:lnTo>
                  <a:pt x="51204" y="134158"/>
                </a:lnTo>
                <a:close/>
              </a:path>
              <a:path w="157352" h="295313">
                <a:moveTo>
                  <a:pt x="76747" y="121397"/>
                </a:moveTo>
                <a:lnTo>
                  <a:pt x="127888" y="95846"/>
                </a:lnTo>
                <a:lnTo>
                  <a:pt x="126" y="0"/>
                </a:lnTo>
                <a:lnTo>
                  <a:pt x="0" y="159740"/>
                </a:lnTo>
                <a:lnTo>
                  <a:pt x="51204" y="134158"/>
                </a:lnTo>
                <a:lnTo>
                  <a:pt x="44830" y="121399"/>
                </a:lnTo>
                <a:lnTo>
                  <a:pt x="70358" y="108623"/>
                </a:lnTo>
                <a:lnTo>
                  <a:pt x="76747" y="121397"/>
                </a:lnTo>
                <a:close/>
              </a:path>
            </a:pathLst>
          </a:custGeom>
          <a:solidFill>
            <a:srgbClr val="D01608"/>
          </a:solidFill>
        </p:spPr>
        <p:txBody>
          <a:bodyPr wrap="square" lIns="0" tIns="0" rIns="0" bIns="0" rtlCol="0">
            <a:noAutofit/>
          </a:bodyPr>
          <a:lstStyle/>
          <a:p>
            <a:endParaRPr/>
          </a:p>
        </p:txBody>
      </p:sp>
      <p:sp>
        <p:nvSpPr>
          <p:cNvPr id="23" name="object 23"/>
          <p:cNvSpPr/>
          <p:nvPr/>
        </p:nvSpPr>
        <p:spPr>
          <a:xfrm>
            <a:off x="5175758" y="5648325"/>
            <a:ext cx="138556" cy="292430"/>
          </a:xfrm>
          <a:custGeom>
            <a:avLst/>
            <a:gdLst/>
            <a:ahLst/>
            <a:cxnLst/>
            <a:rect l="l" t="t" r="r" b="b"/>
            <a:pathLst>
              <a:path w="138556" h="292430">
                <a:moveTo>
                  <a:pt x="17399" y="285419"/>
                </a:moveTo>
                <a:lnTo>
                  <a:pt x="45084" y="292430"/>
                </a:lnTo>
                <a:lnTo>
                  <a:pt x="83113" y="142013"/>
                </a:lnTo>
                <a:lnTo>
                  <a:pt x="86613" y="128168"/>
                </a:lnTo>
                <a:lnTo>
                  <a:pt x="138556" y="156019"/>
                </a:lnTo>
                <a:lnTo>
                  <a:pt x="104266" y="0"/>
                </a:lnTo>
                <a:lnTo>
                  <a:pt x="58927" y="121170"/>
                </a:lnTo>
                <a:lnTo>
                  <a:pt x="55426" y="135019"/>
                </a:lnTo>
                <a:lnTo>
                  <a:pt x="17399" y="285419"/>
                </a:lnTo>
                <a:close/>
              </a:path>
              <a:path w="138556" h="292430">
                <a:moveTo>
                  <a:pt x="58927" y="121170"/>
                </a:moveTo>
                <a:lnTo>
                  <a:pt x="104266" y="0"/>
                </a:lnTo>
                <a:lnTo>
                  <a:pt x="0" y="121018"/>
                </a:lnTo>
                <a:lnTo>
                  <a:pt x="55426" y="135019"/>
                </a:lnTo>
                <a:lnTo>
                  <a:pt x="58927" y="121170"/>
                </a:lnTo>
                <a:close/>
              </a:path>
              <a:path w="138556" h="292430">
                <a:moveTo>
                  <a:pt x="138556" y="156019"/>
                </a:moveTo>
                <a:lnTo>
                  <a:pt x="86613" y="128168"/>
                </a:lnTo>
                <a:lnTo>
                  <a:pt x="83113" y="142013"/>
                </a:lnTo>
                <a:lnTo>
                  <a:pt x="138556" y="156019"/>
                </a:lnTo>
                <a:close/>
              </a:path>
            </a:pathLst>
          </a:custGeom>
          <a:solidFill>
            <a:srgbClr val="D01608"/>
          </a:solidFill>
        </p:spPr>
        <p:txBody>
          <a:bodyPr wrap="square" lIns="0" tIns="0" rIns="0" bIns="0" rtlCol="0">
            <a:noAutofit/>
          </a:bodyPr>
          <a:lstStyle/>
          <a:p>
            <a:endParaRPr/>
          </a:p>
        </p:txBody>
      </p:sp>
      <p:sp>
        <p:nvSpPr>
          <p:cNvPr id="24" name="object 24"/>
          <p:cNvSpPr/>
          <p:nvPr/>
        </p:nvSpPr>
        <p:spPr>
          <a:xfrm>
            <a:off x="4654296" y="5884164"/>
            <a:ext cx="1972055" cy="513588"/>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p:nvPr/>
        </p:nvSpPr>
        <p:spPr>
          <a:xfrm>
            <a:off x="6318504" y="5884164"/>
            <a:ext cx="371855" cy="513588"/>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19" name="object 19"/>
          <p:cNvSpPr txBox="1"/>
          <p:nvPr/>
        </p:nvSpPr>
        <p:spPr>
          <a:xfrm>
            <a:off x="534111" y="318126"/>
            <a:ext cx="8172237"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Decimal </a:t>
            </a:r>
            <a:r>
              <a:rPr sz="5400" spc="4" baseline="2980" dirty="0" smtClean="0">
                <a:latin typeface="Book Antiqua"/>
                <a:cs typeface="Book Antiqua"/>
              </a:rPr>
              <a:t>(</a:t>
            </a:r>
            <a:r>
              <a:rPr sz="5400" i="1" spc="0" baseline="3072" dirty="0" smtClean="0">
                <a:latin typeface="Book Antiqua"/>
                <a:cs typeface="Book Antiqua"/>
              </a:rPr>
              <a:t>Fractio</a:t>
            </a:r>
            <a:r>
              <a:rPr sz="5400" i="1" spc="-9" baseline="3072" dirty="0" smtClean="0">
                <a:latin typeface="Book Antiqua"/>
                <a:cs typeface="Book Antiqua"/>
              </a:rPr>
              <a:t>n</a:t>
            </a:r>
            <a:r>
              <a:rPr sz="5400" spc="0" baseline="2980" dirty="0" smtClean="0">
                <a:latin typeface="Book Antiqua"/>
                <a:cs typeface="Book Antiqua"/>
              </a:rPr>
              <a:t>) to </a:t>
            </a:r>
            <a:r>
              <a:rPr sz="5400" spc="-14" baseline="2980" dirty="0" smtClean="0">
                <a:latin typeface="Book Antiqua"/>
                <a:cs typeface="Book Antiqua"/>
              </a:rPr>
              <a:t>B</a:t>
            </a:r>
            <a:r>
              <a:rPr sz="5400" spc="0" baseline="2980" dirty="0" smtClean="0">
                <a:latin typeface="Book Antiqua"/>
                <a:cs typeface="Book Antiqua"/>
              </a:rPr>
              <a:t>inary</a:t>
            </a:r>
            <a:r>
              <a:rPr sz="5400" spc="9" baseline="2980" dirty="0" smtClean="0">
                <a:latin typeface="Book Antiqua"/>
                <a:cs typeface="Book Antiqua"/>
              </a:rPr>
              <a:t> </a:t>
            </a:r>
            <a:r>
              <a:rPr sz="5400" spc="0" baseline="2980" dirty="0" smtClean="0">
                <a:latin typeface="Book Antiqua"/>
                <a:cs typeface="Book Antiqua"/>
              </a:rPr>
              <a:t>Conversion</a:t>
            </a:r>
            <a:endParaRPr sz="3600">
              <a:latin typeface="Book Antiqua"/>
              <a:cs typeface="Book Antiqua"/>
            </a:endParaRPr>
          </a:p>
        </p:txBody>
      </p:sp>
      <p:sp>
        <p:nvSpPr>
          <p:cNvPr id="18" name="object 18"/>
          <p:cNvSpPr txBox="1"/>
          <p:nvPr/>
        </p:nvSpPr>
        <p:spPr>
          <a:xfrm>
            <a:off x="385978" y="1376398"/>
            <a:ext cx="6068060" cy="769112"/>
          </a:xfrm>
          <a:prstGeom prst="rect">
            <a:avLst/>
          </a:prstGeom>
        </p:spPr>
        <p:txBody>
          <a:bodyPr wrap="square" lIns="0" tIns="0" rIns="0" bIns="0" rtlCol="0">
            <a:noAutofit/>
          </a:bodyPr>
          <a:lstStyle/>
          <a:p>
            <a:pPr marL="12700" marR="4572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Mu</a:t>
            </a:r>
            <a:r>
              <a:rPr sz="2400" spc="4" dirty="0" smtClean="0">
                <a:latin typeface="Times New Roman"/>
                <a:cs typeface="Times New Roman"/>
              </a:rPr>
              <a:t>l</a:t>
            </a:r>
            <a:r>
              <a:rPr sz="2400" spc="0" dirty="0" smtClean="0">
                <a:latin typeface="Times New Roman"/>
                <a:cs typeface="Times New Roman"/>
              </a:rPr>
              <a:t>t</a:t>
            </a:r>
            <a:r>
              <a:rPr sz="2400" spc="4" dirty="0" smtClean="0">
                <a:latin typeface="Times New Roman"/>
                <a:cs typeface="Times New Roman"/>
              </a:rPr>
              <a:t>i</a:t>
            </a:r>
            <a:r>
              <a:rPr sz="2400" spc="0" dirty="0" smtClean="0">
                <a:latin typeface="Times New Roman"/>
                <a:cs typeface="Times New Roman"/>
              </a:rPr>
              <a:t>ply</a:t>
            </a:r>
            <a:r>
              <a:rPr sz="2400" spc="-29" dirty="0" smtClean="0">
                <a:latin typeface="Times New Roman"/>
                <a:cs typeface="Times New Roman"/>
              </a:rPr>
              <a:t> </a:t>
            </a: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nu</a:t>
            </a:r>
            <a:r>
              <a:rPr sz="2400" spc="-19" dirty="0" smtClean="0">
                <a:latin typeface="Times New Roman"/>
                <a:cs typeface="Times New Roman"/>
              </a:rPr>
              <a:t>m</a:t>
            </a:r>
            <a:r>
              <a:rPr sz="2400" spc="0" dirty="0" smtClean="0">
                <a:latin typeface="Times New Roman"/>
                <a:cs typeface="Times New Roman"/>
              </a:rPr>
              <a:t>ber by the</a:t>
            </a:r>
            <a:r>
              <a:rPr sz="2400" spc="-4" dirty="0" smtClean="0">
                <a:latin typeface="Times New Roman"/>
                <a:cs typeface="Times New Roman"/>
              </a:rPr>
              <a:t> </a:t>
            </a:r>
            <a:r>
              <a:rPr sz="2400" spc="0" dirty="0" smtClean="0">
                <a:latin typeface="Times New Roman"/>
                <a:cs typeface="Times New Roman"/>
              </a:rPr>
              <a:t>‘Bas</a:t>
            </a:r>
            <a:r>
              <a:rPr sz="2400" spc="4" dirty="0" smtClean="0">
                <a:latin typeface="Times New Roman"/>
                <a:cs typeface="Times New Roman"/>
              </a:rPr>
              <a:t>e</a:t>
            </a:r>
            <a:r>
              <a:rPr sz="2400" spc="0" dirty="0" smtClean="0">
                <a:latin typeface="Times New Roman"/>
                <a:cs typeface="Times New Roman"/>
              </a:rPr>
              <a:t>’ (=2)</a:t>
            </a:r>
            <a:endParaRPr sz="2400">
              <a:latin typeface="Times New Roman"/>
              <a:cs typeface="Times New Roman"/>
            </a:endParaRPr>
          </a:p>
          <a:p>
            <a:pPr marL="12700">
              <a:lnSpc>
                <a:spcPct val="95825"/>
              </a:lnSpc>
              <a:spcBef>
                <a:spcPts val="568"/>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Take</a:t>
            </a:r>
            <a:r>
              <a:rPr sz="2400" spc="-9" dirty="0" smtClean="0">
                <a:latin typeface="Times New Roman"/>
                <a:cs typeface="Times New Roman"/>
              </a:rPr>
              <a:t> </a:t>
            </a: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in</a:t>
            </a:r>
            <a:r>
              <a:rPr sz="2400" spc="4" dirty="0" smtClean="0">
                <a:latin typeface="Times New Roman"/>
                <a:cs typeface="Times New Roman"/>
              </a:rPr>
              <a:t>t</a:t>
            </a:r>
            <a:r>
              <a:rPr sz="2400" spc="0" dirty="0" smtClean="0">
                <a:latin typeface="Times New Roman"/>
                <a:cs typeface="Times New Roman"/>
              </a:rPr>
              <a:t>eger</a:t>
            </a:r>
            <a:r>
              <a:rPr sz="2400" spc="-29" dirty="0" smtClean="0">
                <a:latin typeface="Times New Roman"/>
                <a:cs typeface="Times New Roman"/>
              </a:rPr>
              <a:t> </a:t>
            </a:r>
            <a:r>
              <a:rPr sz="2400" spc="0" dirty="0" smtClean="0">
                <a:latin typeface="Times New Roman"/>
                <a:cs typeface="Times New Roman"/>
              </a:rPr>
              <a:t>(</a:t>
            </a:r>
            <a:r>
              <a:rPr sz="2400" spc="4" dirty="0" smtClean="0">
                <a:latin typeface="Times New Roman"/>
                <a:cs typeface="Times New Roman"/>
              </a:rPr>
              <a:t>e</a:t>
            </a:r>
            <a:r>
              <a:rPr sz="2400" spc="0" dirty="0" smtClean="0">
                <a:latin typeface="Times New Roman"/>
                <a:cs typeface="Times New Roman"/>
              </a:rPr>
              <a:t>i</a:t>
            </a:r>
            <a:r>
              <a:rPr sz="2400" spc="4" dirty="0" smtClean="0">
                <a:latin typeface="Times New Roman"/>
                <a:cs typeface="Times New Roman"/>
              </a:rPr>
              <a:t>t</a:t>
            </a:r>
            <a:r>
              <a:rPr sz="2400" spc="0" dirty="0" smtClean="0">
                <a:latin typeface="Times New Roman"/>
                <a:cs typeface="Times New Roman"/>
              </a:rPr>
              <a:t>her</a:t>
            </a:r>
            <a:r>
              <a:rPr sz="2400" spc="-29" dirty="0" smtClean="0">
                <a:latin typeface="Times New Roman"/>
                <a:cs typeface="Times New Roman"/>
              </a:rPr>
              <a:t> </a:t>
            </a:r>
            <a:r>
              <a:rPr sz="2400" spc="0" dirty="0" smtClean="0">
                <a:latin typeface="Times New Roman"/>
                <a:cs typeface="Times New Roman"/>
              </a:rPr>
              <a:t>0 or </a:t>
            </a:r>
            <a:r>
              <a:rPr sz="2400" spc="-4" dirty="0" smtClean="0">
                <a:latin typeface="Times New Roman"/>
                <a:cs typeface="Times New Roman"/>
              </a:rPr>
              <a:t>1</a:t>
            </a:r>
            <a:r>
              <a:rPr sz="2400" spc="0" dirty="0" smtClean="0">
                <a:latin typeface="Times New Roman"/>
                <a:cs typeface="Times New Roman"/>
              </a:rPr>
              <a:t>) </a:t>
            </a:r>
            <a:r>
              <a:rPr sz="2400" spc="4" dirty="0" smtClean="0">
                <a:latin typeface="Times New Roman"/>
                <a:cs typeface="Times New Roman"/>
              </a:rPr>
              <a:t>a</a:t>
            </a:r>
            <a:r>
              <a:rPr sz="2400" spc="0" dirty="0" smtClean="0">
                <a:latin typeface="Times New Roman"/>
                <a:cs typeface="Times New Roman"/>
              </a:rPr>
              <a:t>s a coe</a:t>
            </a:r>
            <a:r>
              <a:rPr sz="2400" spc="-9" dirty="0" smtClean="0">
                <a:latin typeface="Times New Roman"/>
                <a:cs typeface="Times New Roman"/>
              </a:rPr>
              <a:t>f</a:t>
            </a:r>
            <a:r>
              <a:rPr sz="2400" spc="0" dirty="0" smtClean="0">
                <a:latin typeface="Times New Roman"/>
                <a:cs typeface="Times New Roman"/>
              </a:rPr>
              <a:t>fici</a:t>
            </a:r>
            <a:r>
              <a:rPr sz="2400" spc="4" dirty="0" smtClean="0">
                <a:latin typeface="Times New Roman"/>
                <a:cs typeface="Times New Roman"/>
              </a:rPr>
              <a:t>e</a:t>
            </a:r>
            <a:r>
              <a:rPr sz="2400" spc="0" dirty="0" smtClean="0">
                <a:latin typeface="Times New Roman"/>
                <a:cs typeface="Times New Roman"/>
              </a:rPr>
              <a:t>nt</a:t>
            </a:r>
            <a:endParaRPr sz="2400">
              <a:latin typeface="Times New Roman"/>
              <a:cs typeface="Times New Roman"/>
            </a:endParaRPr>
          </a:p>
        </p:txBody>
      </p:sp>
      <p:sp>
        <p:nvSpPr>
          <p:cNvPr id="17" name="object 17"/>
          <p:cNvSpPr txBox="1"/>
          <p:nvPr/>
        </p:nvSpPr>
        <p:spPr>
          <a:xfrm>
            <a:off x="385978" y="2254231"/>
            <a:ext cx="5399173" cy="330504"/>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4" dirty="0" smtClean="0">
                <a:solidFill>
                  <a:srgbClr val="0000FF"/>
                </a:solidFill>
                <a:latin typeface="Times New Roman"/>
                <a:cs typeface="Times New Roman"/>
              </a:rPr>
              <a:t> </a:t>
            </a:r>
            <a:r>
              <a:rPr sz="2400" spc="0" dirty="0" smtClean="0">
                <a:latin typeface="Times New Roman"/>
                <a:cs typeface="Times New Roman"/>
              </a:rPr>
              <a:t>Take</a:t>
            </a:r>
            <a:r>
              <a:rPr sz="2400" spc="-14" dirty="0" smtClean="0">
                <a:latin typeface="Times New Roman"/>
                <a:cs typeface="Times New Roman"/>
              </a:rPr>
              <a:t> </a:t>
            </a: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resu</a:t>
            </a:r>
            <a:r>
              <a:rPr sz="2400" spc="4" dirty="0" smtClean="0">
                <a:latin typeface="Times New Roman"/>
                <a:cs typeface="Times New Roman"/>
              </a:rPr>
              <a:t>l</a:t>
            </a:r>
            <a:r>
              <a:rPr sz="2400" spc="0" dirty="0" smtClean="0">
                <a:latin typeface="Times New Roman"/>
                <a:cs typeface="Times New Roman"/>
              </a:rPr>
              <a:t>tant</a:t>
            </a:r>
            <a:r>
              <a:rPr sz="2400" spc="-39" dirty="0" smtClean="0">
                <a:latin typeface="Times New Roman"/>
                <a:cs typeface="Times New Roman"/>
              </a:rPr>
              <a:t> </a:t>
            </a:r>
            <a:r>
              <a:rPr sz="2400" spc="-4" dirty="0" smtClean="0">
                <a:latin typeface="Times New Roman"/>
                <a:cs typeface="Times New Roman"/>
              </a:rPr>
              <a:t>f</a:t>
            </a:r>
            <a:r>
              <a:rPr sz="2400" spc="0" dirty="0" smtClean="0">
                <a:latin typeface="Times New Roman"/>
                <a:cs typeface="Times New Roman"/>
              </a:rPr>
              <a:t>rac</a:t>
            </a:r>
            <a:r>
              <a:rPr sz="2400" spc="4" dirty="0" smtClean="0">
                <a:latin typeface="Times New Roman"/>
                <a:cs typeface="Times New Roman"/>
              </a:rPr>
              <a:t>t</a:t>
            </a:r>
            <a:r>
              <a:rPr sz="2400" spc="0" dirty="0" smtClean="0">
                <a:latin typeface="Times New Roman"/>
                <a:cs typeface="Times New Roman"/>
              </a:rPr>
              <a:t>ion</a:t>
            </a:r>
            <a:r>
              <a:rPr sz="2400" spc="-25" dirty="0" smtClean="0">
                <a:latin typeface="Times New Roman"/>
                <a:cs typeface="Times New Roman"/>
              </a:rPr>
              <a:t> </a:t>
            </a:r>
            <a:r>
              <a:rPr sz="2400" spc="0" dirty="0" smtClean="0">
                <a:latin typeface="Times New Roman"/>
                <a:cs typeface="Times New Roman"/>
              </a:rPr>
              <a:t>and repeat</a:t>
            </a:r>
            <a:r>
              <a:rPr sz="2400" spc="-29" dirty="0" smtClean="0">
                <a:latin typeface="Times New Roman"/>
                <a:cs typeface="Times New Roman"/>
              </a:rPr>
              <a:t> </a:t>
            </a:r>
            <a:r>
              <a:rPr sz="2400" spc="0" dirty="0" smtClean="0">
                <a:latin typeface="Times New Roman"/>
                <a:cs typeface="Times New Roman"/>
              </a:rPr>
              <a:t>the</a:t>
            </a:r>
            <a:endParaRPr sz="2400">
              <a:latin typeface="Times New Roman"/>
              <a:cs typeface="Times New Roman"/>
            </a:endParaRPr>
          </a:p>
        </p:txBody>
      </p:sp>
      <p:sp>
        <p:nvSpPr>
          <p:cNvPr id="16" name="object 16"/>
          <p:cNvSpPr txBox="1"/>
          <p:nvPr/>
        </p:nvSpPr>
        <p:spPr>
          <a:xfrm>
            <a:off x="5789346" y="2254231"/>
            <a:ext cx="1055128" cy="330504"/>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divi</a:t>
            </a:r>
            <a:r>
              <a:rPr sz="2400" spc="4" dirty="0" smtClean="0">
                <a:latin typeface="Times New Roman"/>
                <a:cs typeface="Times New Roman"/>
              </a:rPr>
              <a:t>s</a:t>
            </a:r>
            <a:r>
              <a:rPr sz="2400" spc="0" dirty="0" smtClean="0">
                <a:latin typeface="Times New Roman"/>
                <a:cs typeface="Times New Roman"/>
              </a:rPr>
              <a:t>ion</a:t>
            </a:r>
            <a:endParaRPr sz="2400">
              <a:latin typeface="Times New Roman"/>
              <a:cs typeface="Times New Roman"/>
            </a:endParaRPr>
          </a:p>
        </p:txBody>
      </p:sp>
      <p:sp>
        <p:nvSpPr>
          <p:cNvPr id="15" name="object 15"/>
          <p:cNvSpPr txBox="1"/>
          <p:nvPr/>
        </p:nvSpPr>
        <p:spPr>
          <a:xfrm>
            <a:off x="871219" y="3151028"/>
            <a:ext cx="2579201" cy="386650"/>
          </a:xfrm>
          <a:prstGeom prst="rect">
            <a:avLst/>
          </a:prstGeom>
        </p:spPr>
        <p:txBody>
          <a:bodyPr wrap="square" lIns="0" tIns="0" rIns="0" bIns="0" rtlCol="0">
            <a:noAutofit/>
          </a:bodyPr>
          <a:lstStyle/>
          <a:p>
            <a:pPr marL="12700">
              <a:lnSpc>
                <a:spcPts val="2990"/>
              </a:lnSpc>
              <a:spcBef>
                <a:spcPts val="149"/>
              </a:spcBef>
            </a:pPr>
            <a:r>
              <a:rPr sz="3600" b="1" spc="0" baseline="8454" dirty="0" smtClean="0">
                <a:latin typeface="Times New Roman"/>
                <a:cs typeface="Times New Roman"/>
              </a:rPr>
              <a:t>Example: </a:t>
            </a:r>
            <a:r>
              <a:rPr sz="3600" b="1" spc="4" baseline="8454" dirty="0" smtClean="0">
                <a:latin typeface="Times New Roman"/>
                <a:cs typeface="Times New Roman"/>
              </a:rPr>
              <a:t>(</a:t>
            </a:r>
            <a:r>
              <a:rPr sz="3600" b="1" spc="0" baseline="8454" dirty="0" smtClean="0">
                <a:solidFill>
                  <a:srgbClr val="000082"/>
                </a:solidFill>
                <a:latin typeface="Arial"/>
                <a:cs typeface="Arial"/>
              </a:rPr>
              <a:t>0.62</a:t>
            </a:r>
            <a:r>
              <a:rPr sz="3600" b="1" spc="-4" baseline="8454" dirty="0" smtClean="0">
                <a:solidFill>
                  <a:srgbClr val="000082"/>
                </a:solidFill>
                <a:latin typeface="Arial"/>
                <a:cs typeface="Arial"/>
              </a:rPr>
              <a:t>5</a:t>
            </a:r>
            <a:r>
              <a:rPr sz="3600" b="1" spc="4" baseline="8454" dirty="0" smtClean="0">
                <a:latin typeface="Times New Roman"/>
                <a:cs typeface="Times New Roman"/>
              </a:rPr>
              <a:t>)</a:t>
            </a:r>
            <a:r>
              <a:rPr sz="2400" b="1" spc="4" baseline="-9058" dirty="0" smtClean="0">
                <a:solidFill>
                  <a:srgbClr val="FF6600"/>
                </a:solidFill>
                <a:latin typeface="Times New Roman"/>
                <a:cs typeface="Times New Roman"/>
              </a:rPr>
              <a:t>10</a:t>
            </a:r>
            <a:endParaRPr sz="1600">
              <a:latin typeface="Times New Roman"/>
              <a:cs typeface="Times New Roman"/>
            </a:endParaRPr>
          </a:p>
        </p:txBody>
      </p:sp>
      <p:sp>
        <p:nvSpPr>
          <p:cNvPr id="14" name="object 14"/>
          <p:cNvSpPr txBox="1"/>
          <p:nvPr/>
        </p:nvSpPr>
        <p:spPr>
          <a:xfrm>
            <a:off x="5901055" y="3670783"/>
            <a:ext cx="1001205" cy="228396"/>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Coef</a:t>
            </a:r>
            <a:r>
              <a:rPr sz="1600" b="1" spc="-9" dirty="0" smtClean="0">
                <a:latin typeface="Times New Roman"/>
                <a:cs typeface="Times New Roman"/>
              </a:rPr>
              <a:t>f</a:t>
            </a:r>
            <a:r>
              <a:rPr sz="1600" b="1" spc="0" dirty="0" smtClean="0">
                <a:latin typeface="Times New Roman"/>
                <a:cs typeface="Times New Roman"/>
              </a:rPr>
              <a:t>icie</a:t>
            </a:r>
            <a:r>
              <a:rPr sz="1600" b="1" spc="-4" dirty="0" smtClean="0">
                <a:latin typeface="Times New Roman"/>
                <a:cs typeface="Times New Roman"/>
              </a:rPr>
              <a:t>n</a:t>
            </a:r>
            <a:r>
              <a:rPr sz="1600" b="1" spc="0" dirty="0" smtClean="0">
                <a:latin typeface="Times New Roman"/>
                <a:cs typeface="Times New Roman"/>
              </a:rPr>
              <a:t>t</a:t>
            </a:r>
            <a:endParaRPr sz="1600">
              <a:latin typeface="Times New Roman"/>
              <a:cs typeface="Times New Roman"/>
            </a:endParaRPr>
          </a:p>
        </p:txBody>
      </p:sp>
      <p:sp>
        <p:nvSpPr>
          <p:cNvPr id="13" name="object 13"/>
          <p:cNvSpPr txBox="1"/>
          <p:nvPr/>
        </p:nvSpPr>
        <p:spPr>
          <a:xfrm>
            <a:off x="3930777" y="3675601"/>
            <a:ext cx="1698921" cy="228091"/>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Inte</a:t>
            </a:r>
            <a:r>
              <a:rPr sz="1600" b="1" spc="4" dirty="0" smtClean="0">
                <a:latin typeface="Times New Roman"/>
                <a:cs typeface="Times New Roman"/>
              </a:rPr>
              <a:t>g</a:t>
            </a:r>
            <a:r>
              <a:rPr sz="1600" b="1" spc="0" dirty="0" smtClean="0">
                <a:latin typeface="Times New Roman"/>
                <a:cs typeface="Times New Roman"/>
              </a:rPr>
              <a:t>er    </a:t>
            </a:r>
            <a:r>
              <a:rPr sz="1600" b="1" spc="70" dirty="0" smtClean="0">
                <a:latin typeface="Times New Roman"/>
                <a:cs typeface="Times New Roman"/>
              </a:rPr>
              <a:t> </a:t>
            </a:r>
            <a:r>
              <a:rPr sz="1600" b="1" spc="0" dirty="0" smtClean="0">
                <a:latin typeface="Times New Roman"/>
                <a:cs typeface="Times New Roman"/>
              </a:rPr>
              <a:t>Fraction</a:t>
            </a:r>
            <a:endParaRPr sz="1600">
              <a:latin typeface="Times New Roman"/>
              <a:cs typeface="Times New Roman"/>
            </a:endParaRPr>
          </a:p>
        </p:txBody>
      </p:sp>
      <p:sp>
        <p:nvSpPr>
          <p:cNvPr id="12" name="object 12"/>
          <p:cNvSpPr txBox="1"/>
          <p:nvPr/>
        </p:nvSpPr>
        <p:spPr>
          <a:xfrm>
            <a:off x="5994908" y="3961102"/>
            <a:ext cx="404876" cy="1124960"/>
          </a:xfrm>
          <a:prstGeom prst="rect">
            <a:avLst/>
          </a:prstGeom>
        </p:spPr>
        <p:txBody>
          <a:bodyPr wrap="square" lIns="0" tIns="0" rIns="0" bIns="0" rtlCol="0">
            <a:noAutofit/>
          </a:bodyPr>
          <a:lstStyle/>
          <a:p>
            <a:pPr marL="23367" indent="-10667" algn="just">
              <a:lnSpc>
                <a:spcPts val="2759"/>
              </a:lnSpc>
              <a:spcBef>
                <a:spcPts val="20"/>
              </a:spcBef>
            </a:pPr>
            <a:r>
              <a:rPr sz="3600" b="1" spc="0" baseline="14493" dirty="0" smtClean="0">
                <a:latin typeface="Times New Roman"/>
                <a:cs typeface="Times New Roman"/>
              </a:rPr>
              <a:t>a</a:t>
            </a:r>
            <a:r>
              <a:rPr sz="1600" b="1" spc="-4" dirty="0" smtClean="0">
                <a:latin typeface="Times New Roman"/>
                <a:cs typeface="Times New Roman"/>
              </a:rPr>
              <a:t>-</a:t>
            </a:r>
            <a:r>
              <a:rPr sz="1600" b="1" spc="0" dirty="0" smtClean="0">
                <a:latin typeface="Times New Roman"/>
                <a:cs typeface="Times New Roman"/>
              </a:rPr>
              <a:t>1 </a:t>
            </a:r>
            <a:endParaRPr sz="2400">
              <a:latin typeface="Times New Roman"/>
              <a:cs typeface="Times New Roman"/>
            </a:endParaRPr>
          </a:p>
          <a:p>
            <a:pPr marL="23367" algn="just">
              <a:lnSpc>
                <a:spcPts val="2759"/>
              </a:lnSpc>
            </a:pPr>
            <a:r>
              <a:rPr sz="3600" b="1" spc="0" baseline="14493" dirty="0" smtClean="0">
                <a:latin typeface="Times New Roman"/>
                <a:cs typeface="Times New Roman"/>
              </a:rPr>
              <a:t>a</a:t>
            </a:r>
            <a:r>
              <a:rPr sz="1600" b="1" spc="-4" dirty="0" smtClean="0">
                <a:latin typeface="Times New Roman"/>
                <a:cs typeface="Times New Roman"/>
              </a:rPr>
              <a:t>-</a:t>
            </a:r>
            <a:r>
              <a:rPr sz="1600" b="1" spc="0" dirty="0" smtClean="0">
                <a:latin typeface="Times New Roman"/>
                <a:cs typeface="Times New Roman"/>
              </a:rPr>
              <a:t>2 </a:t>
            </a:r>
            <a:endParaRPr sz="2400">
              <a:latin typeface="Times New Roman"/>
              <a:cs typeface="Times New Roman"/>
            </a:endParaRPr>
          </a:p>
          <a:p>
            <a:pPr marL="23367" algn="just">
              <a:lnSpc>
                <a:spcPts val="2759"/>
              </a:lnSpc>
            </a:pPr>
            <a:r>
              <a:rPr sz="3600" b="1" spc="0" baseline="14493" dirty="0" smtClean="0">
                <a:latin typeface="Times New Roman"/>
                <a:cs typeface="Times New Roman"/>
              </a:rPr>
              <a:t>a</a:t>
            </a:r>
            <a:r>
              <a:rPr sz="1600" b="1" spc="-4" dirty="0" smtClean="0">
                <a:latin typeface="Times New Roman"/>
                <a:cs typeface="Times New Roman"/>
              </a:rPr>
              <a:t>-</a:t>
            </a:r>
            <a:r>
              <a:rPr sz="1600" b="1" spc="0" dirty="0" smtClean="0">
                <a:latin typeface="Times New Roman"/>
                <a:cs typeface="Times New Roman"/>
              </a:rPr>
              <a:t>3</a:t>
            </a:r>
            <a:endParaRPr sz="1600">
              <a:latin typeface="Times New Roman"/>
              <a:cs typeface="Times New Roman"/>
            </a:endParaRPr>
          </a:p>
        </p:txBody>
      </p:sp>
      <p:sp>
        <p:nvSpPr>
          <p:cNvPr id="11" name="object 11"/>
          <p:cNvSpPr txBox="1"/>
          <p:nvPr/>
        </p:nvSpPr>
        <p:spPr>
          <a:xfrm>
            <a:off x="6368288" y="3959383"/>
            <a:ext cx="501450" cy="1071694"/>
          </a:xfrm>
          <a:prstGeom prst="rect">
            <a:avLst/>
          </a:prstGeom>
        </p:spPr>
        <p:txBody>
          <a:bodyPr wrap="square" lIns="0" tIns="0" rIns="0" bIns="0" rtlCol="0">
            <a:noAutofit/>
          </a:bodyPr>
          <a:lstStyle/>
          <a:p>
            <a:pPr marL="12700" marR="12192">
              <a:lnSpc>
                <a:spcPts val="2565"/>
              </a:lnSpc>
              <a:spcBef>
                <a:spcPts val="128"/>
              </a:spcBef>
            </a:pPr>
            <a:r>
              <a:rPr sz="2400" b="1" spc="0" dirty="0" smtClean="0">
                <a:latin typeface="Times New Roman"/>
                <a:cs typeface="Times New Roman"/>
              </a:rPr>
              <a:t>=</a:t>
            </a:r>
            <a:r>
              <a:rPr sz="2400" b="1" spc="-9" dirty="0" smtClean="0">
                <a:latin typeface="Times New Roman"/>
                <a:cs typeface="Times New Roman"/>
              </a:rPr>
              <a:t> </a:t>
            </a:r>
            <a:r>
              <a:rPr sz="2400" b="1" spc="0" dirty="0" smtClean="0">
                <a:solidFill>
                  <a:srgbClr val="D01608"/>
                </a:solidFill>
                <a:latin typeface="Arial"/>
                <a:cs typeface="Arial"/>
              </a:rPr>
              <a:t>1</a:t>
            </a:r>
            <a:endParaRPr sz="2400">
              <a:latin typeface="Arial"/>
              <a:cs typeface="Arial"/>
            </a:endParaRPr>
          </a:p>
          <a:p>
            <a:pPr marL="23367">
              <a:lnSpc>
                <a:spcPct val="95825"/>
              </a:lnSpc>
              <a:spcBef>
                <a:spcPts val="86"/>
              </a:spcBef>
            </a:pPr>
            <a:r>
              <a:rPr sz="2400" b="1" spc="0" dirty="0" smtClean="0">
                <a:latin typeface="Times New Roman"/>
                <a:cs typeface="Times New Roman"/>
              </a:rPr>
              <a:t>= </a:t>
            </a:r>
            <a:r>
              <a:rPr sz="2400" b="1" spc="0" dirty="0" smtClean="0">
                <a:solidFill>
                  <a:srgbClr val="D01608"/>
                </a:solidFill>
                <a:latin typeface="Arial"/>
                <a:cs typeface="Arial"/>
              </a:rPr>
              <a:t>0</a:t>
            </a:r>
            <a:endParaRPr sz="2400">
              <a:latin typeface="Arial"/>
              <a:cs typeface="Arial"/>
            </a:endParaRPr>
          </a:p>
          <a:p>
            <a:pPr marL="23367">
              <a:lnSpc>
                <a:spcPct val="95825"/>
              </a:lnSpc>
              <a:spcBef>
                <a:spcPts val="65"/>
              </a:spcBef>
            </a:pPr>
            <a:r>
              <a:rPr sz="2400" b="1" spc="0" dirty="0" smtClean="0">
                <a:latin typeface="Times New Roman"/>
                <a:cs typeface="Times New Roman"/>
              </a:rPr>
              <a:t>= </a:t>
            </a:r>
            <a:r>
              <a:rPr sz="2400" b="1" spc="0" dirty="0" smtClean="0">
                <a:solidFill>
                  <a:srgbClr val="D01608"/>
                </a:solidFill>
                <a:latin typeface="Arial"/>
                <a:cs typeface="Arial"/>
              </a:rPr>
              <a:t>1</a:t>
            </a:r>
            <a:endParaRPr sz="2400">
              <a:latin typeface="Arial"/>
              <a:cs typeface="Arial"/>
            </a:endParaRPr>
          </a:p>
        </p:txBody>
      </p:sp>
      <p:sp>
        <p:nvSpPr>
          <p:cNvPr id="10" name="object 10"/>
          <p:cNvSpPr txBox="1"/>
          <p:nvPr/>
        </p:nvSpPr>
        <p:spPr>
          <a:xfrm>
            <a:off x="2311146" y="3978306"/>
            <a:ext cx="2076922" cy="692472"/>
          </a:xfrm>
          <a:prstGeom prst="rect">
            <a:avLst/>
          </a:prstGeom>
        </p:spPr>
        <p:txBody>
          <a:bodyPr wrap="square" lIns="0" tIns="0" rIns="0" bIns="0" rtlCol="0">
            <a:noAutofit/>
          </a:bodyPr>
          <a:lstStyle/>
          <a:p>
            <a:pPr marL="12700" marR="37">
              <a:lnSpc>
                <a:spcPts val="2565"/>
              </a:lnSpc>
              <a:spcBef>
                <a:spcPts val="128"/>
              </a:spcBef>
            </a:pPr>
            <a:r>
              <a:rPr sz="2400" b="1" spc="0" dirty="0" smtClean="0">
                <a:solidFill>
                  <a:srgbClr val="000082"/>
                </a:solidFill>
                <a:latin typeface="Arial"/>
                <a:cs typeface="Arial"/>
              </a:rPr>
              <a:t>0.625</a:t>
            </a:r>
            <a:r>
              <a:rPr sz="2400" b="1" spc="419" dirty="0" smtClean="0">
                <a:solidFill>
                  <a:srgbClr val="000082"/>
                </a:solidFill>
                <a:latin typeface="Arial"/>
                <a:cs typeface="Arial"/>
              </a:rPr>
              <a:t> </a:t>
            </a:r>
            <a:r>
              <a:rPr sz="2400" b="1" spc="0" dirty="0" smtClean="0">
                <a:latin typeface="Times New Roman"/>
                <a:cs typeface="Times New Roman"/>
              </a:rPr>
              <a:t>* 2 =    </a:t>
            </a:r>
            <a:r>
              <a:rPr sz="2400" b="1" spc="0" dirty="0" smtClean="0">
                <a:solidFill>
                  <a:srgbClr val="D01608"/>
                </a:solidFill>
                <a:latin typeface="Arial"/>
                <a:cs typeface="Arial"/>
              </a:rPr>
              <a:t>1</a:t>
            </a:r>
            <a:endParaRPr sz="2400">
              <a:latin typeface="Arial"/>
              <a:cs typeface="Arial"/>
            </a:endParaRPr>
          </a:p>
          <a:p>
            <a:pPr marL="12700">
              <a:lnSpc>
                <a:spcPct val="95825"/>
              </a:lnSpc>
            </a:pPr>
            <a:r>
              <a:rPr sz="2400" b="1" spc="0" dirty="0" smtClean="0">
                <a:solidFill>
                  <a:srgbClr val="000082"/>
                </a:solidFill>
                <a:latin typeface="Arial"/>
                <a:cs typeface="Arial"/>
              </a:rPr>
              <a:t>0.25  </a:t>
            </a:r>
            <a:r>
              <a:rPr sz="2400" b="1" spc="419" dirty="0" smtClean="0">
                <a:solidFill>
                  <a:srgbClr val="000082"/>
                </a:solidFill>
                <a:latin typeface="Arial"/>
                <a:cs typeface="Arial"/>
              </a:rPr>
              <a:t> </a:t>
            </a:r>
            <a:r>
              <a:rPr sz="2400" b="1" spc="0" dirty="0" smtClean="0">
                <a:latin typeface="Times New Roman"/>
                <a:cs typeface="Times New Roman"/>
              </a:rPr>
              <a:t>* 2 =    </a:t>
            </a:r>
            <a:r>
              <a:rPr sz="2400" b="1" spc="0" dirty="0" smtClean="0">
                <a:solidFill>
                  <a:srgbClr val="D01608"/>
                </a:solidFill>
                <a:latin typeface="Arial"/>
                <a:cs typeface="Arial"/>
              </a:rPr>
              <a:t>0</a:t>
            </a:r>
            <a:endParaRPr sz="2400">
              <a:latin typeface="Arial"/>
              <a:cs typeface="Arial"/>
            </a:endParaRPr>
          </a:p>
        </p:txBody>
      </p:sp>
      <p:sp>
        <p:nvSpPr>
          <p:cNvPr id="9" name="object 9"/>
          <p:cNvSpPr txBox="1"/>
          <p:nvPr/>
        </p:nvSpPr>
        <p:spPr>
          <a:xfrm>
            <a:off x="4655058" y="3978306"/>
            <a:ext cx="155854" cy="1051052"/>
          </a:xfrm>
          <a:prstGeom prst="rect">
            <a:avLst/>
          </a:prstGeom>
        </p:spPr>
        <p:txBody>
          <a:bodyPr wrap="square" lIns="0" tIns="0" rIns="0" bIns="0" rtlCol="0">
            <a:noAutofit/>
          </a:bodyPr>
          <a:lstStyle/>
          <a:p>
            <a:pPr marL="12700">
              <a:lnSpc>
                <a:spcPts val="2555"/>
              </a:lnSpc>
              <a:spcBef>
                <a:spcPts val="127"/>
              </a:spcBef>
            </a:pPr>
            <a:r>
              <a:rPr sz="2400" b="1" spc="0" dirty="0" smtClean="0">
                <a:latin typeface="Arial"/>
                <a:cs typeface="Arial"/>
              </a:rPr>
              <a:t>.</a:t>
            </a:r>
            <a:endParaRPr sz="2400">
              <a:latin typeface="Arial"/>
              <a:cs typeface="Arial"/>
            </a:endParaRPr>
          </a:p>
          <a:p>
            <a:pPr marL="12700">
              <a:lnSpc>
                <a:spcPct val="95825"/>
              </a:lnSpc>
            </a:pPr>
            <a:r>
              <a:rPr sz="2400" b="1" spc="0" dirty="0" smtClean="0">
                <a:latin typeface="Arial"/>
                <a:cs typeface="Arial"/>
              </a:rPr>
              <a:t>.</a:t>
            </a:r>
            <a:endParaRPr sz="2400">
              <a:latin typeface="Arial"/>
              <a:cs typeface="Arial"/>
            </a:endParaRPr>
          </a:p>
          <a:p>
            <a:pPr marL="12700">
              <a:lnSpc>
                <a:spcPct val="95825"/>
              </a:lnSpc>
              <a:spcBef>
                <a:spcPts val="75"/>
              </a:spcBef>
            </a:pPr>
            <a:r>
              <a:rPr sz="2400" b="1" spc="0" dirty="0" smtClean="0">
                <a:latin typeface="Arial"/>
                <a:cs typeface="Arial"/>
              </a:rPr>
              <a:t>.</a:t>
            </a:r>
            <a:endParaRPr sz="2400">
              <a:latin typeface="Arial"/>
              <a:cs typeface="Arial"/>
            </a:endParaRPr>
          </a:p>
        </p:txBody>
      </p:sp>
      <p:sp>
        <p:nvSpPr>
          <p:cNvPr id="8" name="object 8"/>
          <p:cNvSpPr txBox="1"/>
          <p:nvPr/>
        </p:nvSpPr>
        <p:spPr>
          <a:xfrm>
            <a:off x="5075682" y="3978306"/>
            <a:ext cx="409448" cy="1051052"/>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000082"/>
                </a:solidFill>
                <a:latin typeface="Arial"/>
                <a:cs typeface="Arial"/>
              </a:rPr>
              <a:t>25</a:t>
            </a:r>
            <a:endParaRPr sz="2400">
              <a:latin typeface="Arial"/>
              <a:cs typeface="Arial"/>
            </a:endParaRPr>
          </a:p>
          <a:p>
            <a:pPr marL="12700" marR="45720">
              <a:lnSpc>
                <a:spcPct val="95825"/>
              </a:lnSpc>
            </a:pPr>
            <a:r>
              <a:rPr sz="2400" b="1" spc="0" dirty="0" smtClean="0">
                <a:solidFill>
                  <a:srgbClr val="000082"/>
                </a:solidFill>
                <a:latin typeface="Arial"/>
                <a:cs typeface="Arial"/>
              </a:rPr>
              <a:t>5</a:t>
            </a:r>
            <a:endParaRPr sz="2400">
              <a:latin typeface="Arial"/>
              <a:cs typeface="Arial"/>
            </a:endParaRPr>
          </a:p>
          <a:p>
            <a:pPr marL="12700" marR="45720">
              <a:lnSpc>
                <a:spcPct val="95825"/>
              </a:lnSpc>
              <a:spcBef>
                <a:spcPts val="75"/>
              </a:spcBef>
            </a:pPr>
            <a:r>
              <a:rPr sz="2400" b="1" spc="0" dirty="0" smtClean="0">
                <a:solidFill>
                  <a:srgbClr val="000082"/>
                </a:solidFill>
                <a:latin typeface="Arial"/>
                <a:cs typeface="Arial"/>
              </a:rPr>
              <a:t>0</a:t>
            </a:r>
            <a:endParaRPr sz="2400">
              <a:latin typeface="Arial"/>
              <a:cs typeface="Arial"/>
            </a:endParaRPr>
          </a:p>
        </p:txBody>
      </p:sp>
      <p:sp>
        <p:nvSpPr>
          <p:cNvPr id="7" name="object 7"/>
          <p:cNvSpPr txBox="1"/>
          <p:nvPr/>
        </p:nvSpPr>
        <p:spPr>
          <a:xfrm>
            <a:off x="2311146" y="4699158"/>
            <a:ext cx="494791" cy="330200"/>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000082"/>
                </a:solidFill>
                <a:latin typeface="Arial"/>
                <a:cs typeface="Arial"/>
              </a:rPr>
              <a:t>0.5</a:t>
            </a:r>
            <a:endParaRPr sz="2400">
              <a:latin typeface="Arial"/>
              <a:cs typeface="Arial"/>
            </a:endParaRPr>
          </a:p>
        </p:txBody>
      </p:sp>
      <p:sp>
        <p:nvSpPr>
          <p:cNvPr id="6" name="object 6"/>
          <p:cNvSpPr txBox="1"/>
          <p:nvPr/>
        </p:nvSpPr>
        <p:spPr>
          <a:xfrm>
            <a:off x="3211449" y="4699158"/>
            <a:ext cx="1176582" cy="331919"/>
          </a:xfrm>
          <a:prstGeom prst="rect">
            <a:avLst/>
          </a:prstGeom>
        </p:spPr>
        <p:txBody>
          <a:bodyPr wrap="square" lIns="0" tIns="0" rIns="0" bIns="0" rtlCol="0">
            <a:noAutofit/>
          </a:bodyPr>
          <a:lstStyle/>
          <a:p>
            <a:pPr marL="12700">
              <a:lnSpc>
                <a:spcPts val="2565"/>
              </a:lnSpc>
              <a:spcBef>
                <a:spcPts val="128"/>
              </a:spcBef>
            </a:pPr>
            <a:r>
              <a:rPr sz="2400" b="1" spc="0" dirty="0" smtClean="0">
                <a:latin typeface="Times New Roman"/>
                <a:cs typeface="Times New Roman"/>
              </a:rPr>
              <a:t>* 2 =    </a:t>
            </a:r>
            <a:r>
              <a:rPr sz="2400" b="1" spc="0" dirty="0" smtClean="0">
                <a:solidFill>
                  <a:srgbClr val="D01608"/>
                </a:solidFill>
                <a:latin typeface="Arial"/>
                <a:cs typeface="Arial"/>
              </a:rPr>
              <a:t>1</a:t>
            </a:r>
            <a:endParaRPr sz="2400">
              <a:latin typeface="Arial"/>
              <a:cs typeface="Arial"/>
            </a:endParaRPr>
          </a:p>
        </p:txBody>
      </p:sp>
      <p:sp>
        <p:nvSpPr>
          <p:cNvPr id="5" name="object 5"/>
          <p:cNvSpPr txBox="1"/>
          <p:nvPr/>
        </p:nvSpPr>
        <p:spPr>
          <a:xfrm>
            <a:off x="2266569" y="5304044"/>
            <a:ext cx="1070155" cy="279907"/>
          </a:xfrm>
          <a:prstGeom prst="rect">
            <a:avLst/>
          </a:prstGeom>
        </p:spPr>
        <p:txBody>
          <a:bodyPr wrap="square" lIns="0" tIns="0" rIns="0" bIns="0" rtlCol="0">
            <a:noAutofit/>
          </a:bodyPr>
          <a:lstStyle/>
          <a:p>
            <a:pPr marL="12700">
              <a:lnSpc>
                <a:spcPts val="2150"/>
              </a:lnSpc>
              <a:spcBef>
                <a:spcPts val="107"/>
              </a:spcBef>
            </a:pPr>
            <a:r>
              <a:rPr sz="2000" b="1" spc="0" dirty="0" smtClean="0">
                <a:latin typeface="Arial"/>
                <a:cs typeface="Arial"/>
              </a:rPr>
              <a:t>Ans</a:t>
            </a:r>
            <a:r>
              <a:rPr sz="2000" b="1" spc="29" dirty="0" smtClean="0">
                <a:latin typeface="Arial"/>
                <a:cs typeface="Arial"/>
              </a:rPr>
              <a:t>w</a:t>
            </a:r>
            <a:r>
              <a:rPr sz="2000" b="1" spc="-9" dirty="0" smtClean="0">
                <a:latin typeface="Arial"/>
                <a:cs typeface="Arial"/>
              </a:rPr>
              <a:t>e</a:t>
            </a:r>
            <a:r>
              <a:rPr sz="2000" b="1" spc="0" dirty="0" smtClean="0">
                <a:latin typeface="Arial"/>
                <a:cs typeface="Arial"/>
              </a:rPr>
              <a:t>r:</a:t>
            </a:r>
            <a:endParaRPr sz="2000">
              <a:latin typeface="Arial"/>
              <a:cs typeface="Arial"/>
            </a:endParaRPr>
          </a:p>
        </p:txBody>
      </p:sp>
      <p:sp>
        <p:nvSpPr>
          <p:cNvPr id="4" name="object 4"/>
          <p:cNvSpPr txBox="1"/>
          <p:nvPr/>
        </p:nvSpPr>
        <p:spPr>
          <a:xfrm>
            <a:off x="3687487" y="5304044"/>
            <a:ext cx="3938338" cy="326203"/>
          </a:xfrm>
          <a:prstGeom prst="rect">
            <a:avLst/>
          </a:prstGeom>
        </p:spPr>
        <p:txBody>
          <a:bodyPr wrap="square" lIns="0" tIns="0" rIns="0" bIns="0" rtlCol="0">
            <a:noAutofit/>
          </a:bodyPr>
          <a:lstStyle/>
          <a:p>
            <a:pPr marL="12700">
              <a:lnSpc>
                <a:spcPts val="2500"/>
              </a:lnSpc>
              <a:spcBef>
                <a:spcPts val="125"/>
              </a:spcBef>
            </a:pPr>
            <a:r>
              <a:rPr sz="3000" b="1" spc="4" baseline="8696" dirty="0" smtClean="0">
                <a:latin typeface="Arial"/>
                <a:cs typeface="Arial"/>
              </a:rPr>
              <a:t>(</a:t>
            </a:r>
            <a:r>
              <a:rPr sz="3000" b="1" spc="0" baseline="8696" dirty="0" smtClean="0">
                <a:solidFill>
                  <a:srgbClr val="000082"/>
                </a:solidFill>
                <a:latin typeface="Arial"/>
                <a:cs typeface="Arial"/>
              </a:rPr>
              <a:t>0.62</a:t>
            </a:r>
            <a:r>
              <a:rPr sz="3000" b="1" spc="4" baseline="8696" dirty="0" smtClean="0">
                <a:solidFill>
                  <a:srgbClr val="000082"/>
                </a:solidFill>
                <a:latin typeface="Arial"/>
                <a:cs typeface="Arial"/>
              </a:rPr>
              <a:t>5</a:t>
            </a:r>
            <a:r>
              <a:rPr sz="3000" b="1" spc="4" baseline="8696" dirty="0" smtClean="0">
                <a:latin typeface="Arial"/>
                <a:cs typeface="Arial"/>
              </a:rPr>
              <a:t>)</a:t>
            </a:r>
            <a:r>
              <a:rPr sz="1950" b="1" spc="4" baseline="-8919" dirty="0" smtClean="0">
                <a:solidFill>
                  <a:srgbClr val="FF6600"/>
                </a:solidFill>
                <a:latin typeface="Arial"/>
                <a:cs typeface="Arial"/>
              </a:rPr>
              <a:t>1</a:t>
            </a:r>
            <a:r>
              <a:rPr sz="1950" b="1" spc="0" baseline="-8919" dirty="0" smtClean="0">
                <a:solidFill>
                  <a:srgbClr val="FF6600"/>
                </a:solidFill>
                <a:latin typeface="Arial"/>
                <a:cs typeface="Arial"/>
              </a:rPr>
              <a:t>0</a:t>
            </a:r>
            <a:r>
              <a:rPr sz="1950" b="1" spc="28" baseline="-8919" dirty="0" smtClean="0">
                <a:solidFill>
                  <a:srgbClr val="FF6600"/>
                </a:solidFill>
                <a:latin typeface="Arial"/>
                <a:cs typeface="Arial"/>
              </a:rPr>
              <a:t> </a:t>
            </a:r>
            <a:r>
              <a:rPr sz="3000" b="1" spc="0" baseline="8696" dirty="0" smtClean="0">
                <a:latin typeface="Arial"/>
                <a:cs typeface="Arial"/>
              </a:rPr>
              <a:t>=</a:t>
            </a:r>
            <a:r>
              <a:rPr sz="3000" b="1" spc="-44" baseline="8696" dirty="0" smtClean="0">
                <a:latin typeface="Arial"/>
                <a:cs typeface="Arial"/>
              </a:rPr>
              <a:t> </a:t>
            </a:r>
            <a:r>
              <a:rPr sz="3000" b="1" spc="0" baseline="8696" dirty="0" smtClean="0">
                <a:latin typeface="Arial"/>
                <a:cs typeface="Arial"/>
              </a:rPr>
              <a:t>(</a:t>
            </a:r>
            <a:r>
              <a:rPr sz="3000" b="1" spc="4" baseline="8696" dirty="0" smtClean="0">
                <a:latin typeface="Arial"/>
                <a:cs typeface="Arial"/>
              </a:rPr>
              <a:t>0</a:t>
            </a:r>
            <a:r>
              <a:rPr sz="3000" b="1" spc="0" baseline="8696" dirty="0" smtClean="0">
                <a:latin typeface="Arial"/>
                <a:cs typeface="Arial"/>
              </a:rPr>
              <a:t>.</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-1</a:t>
            </a:r>
            <a:r>
              <a:rPr sz="1950" b="1" spc="23"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-2</a:t>
            </a:r>
            <a:r>
              <a:rPr sz="1950" b="1" spc="37" baseline="-8919" dirty="0" smtClean="0">
                <a:solidFill>
                  <a:srgbClr val="000082"/>
                </a:solidFill>
                <a:latin typeface="Arial"/>
                <a:cs typeface="Arial"/>
              </a:rPr>
              <a:t> </a:t>
            </a:r>
            <a:r>
              <a:rPr sz="3000" b="1" spc="4" baseline="8696" dirty="0" smtClean="0">
                <a:solidFill>
                  <a:srgbClr val="000082"/>
                </a:solidFill>
                <a:latin typeface="Arial"/>
                <a:cs typeface="Arial"/>
              </a:rPr>
              <a:t>a</a:t>
            </a:r>
            <a:r>
              <a:rPr sz="1950" b="1" spc="0" baseline="-8919" dirty="0" smtClean="0">
                <a:solidFill>
                  <a:srgbClr val="000082"/>
                </a:solidFill>
                <a:latin typeface="Arial"/>
                <a:cs typeface="Arial"/>
              </a:rPr>
              <a:t>-</a:t>
            </a:r>
            <a:r>
              <a:rPr sz="1950" b="1" spc="4" baseline="-8919" dirty="0" smtClean="0">
                <a:solidFill>
                  <a:srgbClr val="000082"/>
                </a:solidFill>
                <a:latin typeface="Arial"/>
                <a:cs typeface="Arial"/>
              </a:rPr>
              <a:t>3</a:t>
            </a:r>
            <a:r>
              <a:rPr sz="3000" b="1" spc="4" baseline="8696" dirty="0" smtClean="0">
                <a:latin typeface="Arial"/>
                <a:cs typeface="Arial"/>
              </a:rPr>
              <a:t>)</a:t>
            </a:r>
            <a:r>
              <a:rPr sz="1950" b="1" spc="0" baseline="-8919" dirty="0" smtClean="0">
                <a:solidFill>
                  <a:srgbClr val="FF6600"/>
                </a:solidFill>
                <a:latin typeface="Arial"/>
                <a:cs typeface="Arial"/>
              </a:rPr>
              <a:t>2</a:t>
            </a:r>
            <a:r>
              <a:rPr sz="1950" b="1" spc="27" baseline="-8919" dirty="0" smtClean="0">
                <a:solidFill>
                  <a:srgbClr val="FF6600"/>
                </a:solidFill>
                <a:latin typeface="Arial"/>
                <a:cs typeface="Arial"/>
              </a:rPr>
              <a:t> </a:t>
            </a:r>
            <a:r>
              <a:rPr sz="3000" b="1" spc="0" baseline="8696" dirty="0" smtClean="0">
                <a:latin typeface="Arial"/>
                <a:cs typeface="Arial"/>
              </a:rPr>
              <a:t>=</a:t>
            </a:r>
            <a:r>
              <a:rPr sz="3000" b="1" spc="-9" baseline="8696" dirty="0" smtClean="0">
                <a:latin typeface="Arial"/>
                <a:cs typeface="Arial"/>
              </a:rPr>
              <a:t> </a:t>
            </a:r>
            <a:r>
              <a:rPr sz="3000" b="1" spc="4" baseline="8696" dirty="0" smtClean="0">
                <a:latin typeface="Arial"/>
                <a:cs typeface="Arial"/>
              </a:rPr>
              <a:t>(</a:t>
            </a:r>
            <a:r>
              <a:rPr sz="3000" b="1" spc="0" baseline="8696" dirty="0" smtClean="0">
                <a:solidFill>
                  <a:srgbClr val="D01608"/>
                </a:solidFill>
                <a:latin typeface="Arial"/>
                <a:cs typeface="Arial"/>
              </a:rPr>
              <a:t>0.101</a:t>
            </a:r>
            <a:r>
              <a:rPr sz="3000" b="1" spc="4" baseline="8696" dirty="0" smtClean="0">
                <a:latin typeface="Arial"/>
                <a:cs typeface="Arial"/>
              </a:rPr>
              <a:t>)</a:t>
            </a:r>
            <a:r>
              <a:rPr sz="1950" b="1" spc="0" baseline="-8919" dirty="0" smtClean="0">
                <a:solidFill>
                  <a:srgbClr val="FF6600"/>
                </a:solidFill>
                <a:latin typeface="Arial"/>
                <a:cs typeface="Arial"/>
              </a:rPr>
              <a:t>2</a:t>
            </a:r>
            <a:endParaRPr sz="1300">
              <a:latin typeface="Arial"/>
              <a:cs typeface="Arial"/>
            </a:endParaRPr>
          </a:p>
        </p:txBody>
      </p:sp>
      <p:sp>
        <p:nvSpPr>
          <p:cNvPr id="3" name="object 3"/>
          <p:cNvSpPr txBox="1"/>
          <p:nvPr/>
        </p:nvSpPr>
        <p:spPr>
          <a:xfrm>
            <a:off x="4786630" y="5985844"/>
            <a:ext cx="567639" cy="254000"/>
          </a:xfrm>
          <a:prstGeom prst="rect">
            <a:avLst/>
          </a:prstGeom>
        </p:spPr>
        <p:txBody>
          <a:bodyPr wrap="square" lIns="0" tIns="0" rIns="0" bIns="0" rtlCol="0">
            <a:noAutofit/>
          </a:bodyPr>
          <a:lstStyle/>
          <a:p>
            <a:pPr marL="12700">
              <a:lnSpc>
                <a:spcPts val="1939"/>
              </a:lnSpc>
              <a:spcBef>
                <a:spcPts val="97"/>
              </a:spcBef>
            </a:pPr>
            <a:r>
              <a:rPr sz="1800" b="1" spc="0" dirty="0" smtClean="0">
                <a:latin typeface="Arial"/>
                <a:cs typeface="Arial"/>
              </a:rPr>
              <a:t>MSB</a:t>
            </a:r>
            <a:endParaRPr sz="1800">
              <a:latin typeface="Arial"/>
              <a:cs typeface="Arial"/>
            </a:endParaRPr>
          </a:p>
        </p:txBody>
      </p:sp>
      <p:sp>
        <p:nvSpPr>
          <p:cNvPr id="2" name="object 2"/>
          <p:cNvSpPr txBox="1"/>
          <p:nvPr/>
        </p:nvSpPr>
        <p:spPr>
          <a:xfrm>
            <a:off x="5993180" y="5985844"/>
            <a:ext cx="516889" cy="254000"/>
          </a:xfrm>
          <a:prstGeom prst="rect">
            <a:avLst/>
          </a:prstGeom>
        </p:spPr>
        <p:txBody>
          <a:bodyPr wrap="square" lIns="0" tIns="0" rIns="0" bIns="0" rtlCol="0">
            <a:noAutofit/>
          </a:bodyPr>
          <a:lstStyle/>
          <a:p>
            <a:pPr marL="12700">
              <a:lnSpc>
                <a:spcPts val="1939"/>
              </a:lnSpc>
              <a:spcBef>
                <a:spcPts val="97"/>
              </a:spcBef>
            </a:pPr>
            <a:r>
              <a:rPr sz="1800" b="1" spc="0" dirty="0" smtClean="0">
                <a:latin typeface="Arial"/>
                <a:cs typeface="Arial"/>
              </a:rPr>
              <a:t>LSB</a:t>
            </a:r>
            <a:endParaRPr sz="1800">
              <a:latin typeface="Arial"/>
              <a:cs typeface="Arial"/>
            </a:endParaRPr>
          </a:p>
        </p:txBody>
      </p:sp>
    </p:spTree>
    <p:extLst>
      <p:ext uri="{BB962C8B-B14F-4D97-AF65-F5344CB8AC3E}">
        <p14:creationId xmlns:p14="http://schemas.microsoft.com/office/powerpoint/2010/main" xmlns="" val="1854675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22" name="object 22"/>
          <p:cNvSpPr txBox="1"/>
          <p:nvPr/>
        </p:nvSpPr>
        <p:spPr>
          <a:xfrm>
            <a:off x="871219" y="319650"/>
            <a:ext cx="6718051" cy="1236574"/>
          </a:xfrm>
          <a:prstGeom prst="rect">
            <a:avLst/>
          </a:prstGeom>
        </p:spPr>
        <p:txBody>
          <a:bodyPr wrap="square" lIns="0" tIns="0" rIns="0" bIns="0" rtlCol="0">
            <a:noAutofit/>
          </a:bodyPr>
          <a:lstStyle/>
          <a:p>
            <a:pPr marL="799084">
              <a:lnSpc>
                <a:spcPts val="3875"/>
              </a:lnSpc>
              <a:spcBef>
                <a:spcPts val="193"/>
              </a:spcBef>
            </a:pPr>
            <a:r>
              <a:rPr sz="5400" spc="0" baseline="3725" dirty="0" smtClean="0">
                <a:latin typeface="Book Antiqua"/>
                <a:cs typeface="Book Antiqua"/>
              </a:rPr>
              <a:t>Decimal</a:t>
            </a:r>
            <a:r>
              <a:rPr sz="5400" spc="14" baseline="3725" dirty="0" smtClean="0">
                <a:latin typeface="Book Antiqua"/>
                <a:cs typeface="Book Antiqua"/>
              </a:rPr>
              <a:t> </a:t>
            </a:r>
            <a:r>
              <a:rPr sz="5400" spc="0" baseline="3725" dirty="0" smtClean="0">
                <a:latin typeface="Book Antiqua"/>
                <a:cs typeface="Book Antiqua"/>
              </a:rPr>
              <a:t>to Octal</a:t>
            </a:r>
            <a:r>
              <a:rPr sz="5400" spc="14" baseline="3725" dirty="0" smtClean="0">
                <a:latin typeface="Book Antiqua"/>
                <a:cs typeface="Book Antiqua"/>
              </a:rPr>
              <a:t> </a:t>
            </a:r>
            <a:r>
              <a:rPr sz="5400" spc="0" baseline="3725" dirty="0" smtClean="0">
                <a:latin typeface="Book Antiqua"/>
                <a:cs typeface="Book Antiqua"/>
              </a:rPr>
              <a:t>Co</a:t>
            </a:r>
            <a:r>
              <a:rPr sz="5400" spc="9" baseline="3725" dirty="0" smtClean="0">
                <a:latin typeface="Book Antiqua"/>
                <a:cs typeface="Book Antiqua"/>
              </a:rPr>
              <a:t>n</a:t>
            </a:r>
            <a:r>
              <a:rPr sz="5400" spc="0" baseline="3725" dirty="0" smtClean="0">
                <a:latin typeface="Book Antiqua"/>
                <a:cs typeface="Book Antiqua"/>
              </a:rPr>
              <a:t>version</a:t>
            </a:r>
            <a:endParaRPr sz="3600" dirty="0">
              <a:latin typeface="Book Antiqua"/>
              <a:cs typeface="Book Antiqua"/>
            </a:endParaRPr>
          </a:p>
          <a:p>
            <a:pPr marL="12700" marR="68625">
              <a:lnSpc>
                <a:spcPts val="2759"/>
              </a:lnSpc>
              <a:spcBef>
                <a:spcPts val="2417"/>
              </a:spcBef>
            </a:pPr>
            <a:r>
              <a:rPr sz="2400" b="1" spc="0" dirty="0" smtClean="0">
                <a:latin typeface="Times New Roman"/>
                <a:cs typeface="Times New Roman"/>
              </a:rPr>
              <a:t>Example: </a:t>
            </a:r>
            <a:r>
              <a:rPr sz="2400" b="1" spc="4" dirty="0" smtClean="0">
                <a:latin typeface="Times New Roman"/>
                <a:cs typeface="Times New Roman"/>
              </a:rPr>
              <a:t>(</a:t>
            </a:r>
            <a:r>
              <a:rPr sz="2400" b="1" spc="0" dirty="0" smtClean="0">
                <a:solidFill>
                  <a:srgbClr val="000082"/>
                </a:solidFill>
                <a:latin typeface="Arial"/>
                <a:cs typeface="Arial"/>
              </a:rPr>
              <a:t>175</a:t>
            </a:r>
            <a:r>
              <a:rPr sz="2400" b="1" spc="4" dirty="0" smtClean="0">
                <a:latin typeface="Times New Roman"/>
                <a:cs typeface="Times New Roman"/>
              </a:rPr>
              <a:t>)</a:t>
            </a:r>
            <a:r>
              <a:rPr sz="2400" b="1" spc="4" baseline="-21740" dirty="0" smtClean="0">
                <a:solidFill>
                  <a:srgbClr val="FF6600"/>
                </a:solidFill>
                <a:latin typeface="Times New Roman"/>
                <a:cs typeface="Times New Roman"/>
              </a:rPr>
              <a:t>10</a:t>
            </a:r>
            <a:endParaRPr sz="1600" dirty="0">
              <a:latin typeface="Times New Roman"/>
              <a:cs typeface="Times New Roman"/>
            </a:endParaRPr>
          </a:p>
        </p:txBody>
      </p:sp>
      <p:sp>
        <p:nvSpPr>
          <p:cNvPr id="21" name="object 21"/>
          <p:cNvSpPr txBox="1"/>
          <p:nvPr/>
        </p:nvSpPr>
        <p:spPr>
          <a:xfrm>
            <a:off x="6082030" y="1689321"/>
            <a:ext cx="1000956" cy="1414907"/>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C</a:t>
            </a:r>
            <a:r>
              <a:rPr sz="1600" b="1" spc="4" dirty="0" smtClean="0">
                <a:latin typeface="Times New Roman"/>
                <a:cs typeface="Times New Roman"/>
              </a:rPr>
              <a:t>o</a:t>
            </a:r>
            <a:r>
              <a:rPr sz="1600" b="1" spc="0" dirty="0" smtClean="0">
                <a:latin typeface="Times New Roman"/>
                <a:cs typeface="Times New Roman"/>
              </a:rPr>
              <a:t>ef</a:t>
            </a:r>
            <a:r>
              <a:rPr sz="1600" b="1" spc="-9" dirty="0" smtClean="0">
                <a:latin typeface="Times New Roman"/>
                <a:cs typeface="Times New Roman"/>
              </a:rPr>
              <a:t>f</a:t>
            </a:r>
            <a:r>
              <a:rPr sz="1600" b="1" spc="0" dirty="0" smtClean="0">
                <a:latin typeface="Times New Roman"/>
                <a:cs typeface="Times New Roman"/>
              </a:rPr>
              <a:t>icient</a:t>
            </a:r>
            <a:endParaRPr sz="1600">
              <a:latin typeface="Times New Roman"/>
              <a:cs typeface="Times New Roman"/>
            </a:endParaRPr>
          </a:p>
          <a:p>
            <a:pPr marL="145669" marR="70005" algn="just">
              <a:lnSpc>
                <a:spcPts val="2840"/>
              </a:lnSpc>
              <a:spcBef>
                <a:spcPts val="515"/>
              </a:spcBef>
            </a:pPr>
            <a:r>
              <a:rPr sz="2400" b="1" spc="0" dirty="0" smtClean="0">
                <a:latin typeface="Times New Roman"/>
                <a:cs typeface="Times New Roman"/>
              </a:rPr>
              <a:t>a</a:t>
            </a:r>
            <a:r>
              <a:rPr sz="2400" b="1" spc="0" baseline="-21740" dirty="0" smtClean="0">
                <a:latin typeface="Times New Roman"/>
                <a:cs typeface="Times New Roman"/>
              </a:rPr>
              <a:t>0</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7 </a:t>
            </a:r>
            <a:r>
              <a:rPr sz="2400" b="1" spc="0" dirty="0" smtClean="0">
                <a:latin typeface="Times New Roman"/>
                <a:cs typeface="Times New Roman"/>
              </a:rPr>
              <a:t>a</a:t>
            </a:r>
            <a:r>
              <a:rPr sz="2400" b="1" spc="0" baseline="-21740" dirty="0" smtClean="0">
                <a:latin typeface="Times New Roman"/>
                <a:cs typeface="Times New Roman"/>
              </a:rPr>
              <a:t>1</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5 </a:t>
            </a:r>
            <a:r>
              <a:rPr sz="2400" b="1" spc="0" dirty="0" smtClean="0">
                <a:latin typeface="Times New Roman"/>
                <a:cs typeface="Times New Roman"/>
              </a:rPr>
              <a:t>a</a:t>
            </a:r>
            <a:r>
              <a:rPr sz="2400" b="1" spc="0" baseline="-21740" dirty="0" smtClean="0">
                <a:latin typeface="Times New Roman"/>
                <a:cs typeface="Times New Roman"/>
              </a:rPr>
              <a:t>2</a:t>
            </a:r>
            <a:r>
              <a:rPr sz="2400" b="1" spc="-7" baseline="-21740" dirty="0" smtClean="0">
                <a:latin typeface="Times New Roman"/>
                <a:cs typeface="Times New Roman"/>
              </a:rPr>
              <a:t> </a:t>
            </a:r>
            <a:r>
              <a:rPr sz="2400" b="1" spc="0" dirty="0" smtClean="0">
                <a:latin typeface="Times New Roman"/>
                <a:cs typeface="Times New Roman"/>
              </a:rPr>
              <a:t>= </a:t>
            </a:r>
            <a:r>
              <a:rPr sz="2400" b="1" spc="0" dirty="0" smtClean="0">
                <a:solidFill>
                  <a:srgbClr val="D01608"/>
                </a:solidFill>
                <a:latin typeface="Arial"/>
                <a:cs typeface="Arial"/>
              </a:rPr>
              <a:t>2</a:t>
            </a:r>
            <a:endParaRPr sz="2400">
              <a:latin typeface="Arial"/>
              <a:cs typeface="Arial"/>
            </a:endParaRPr>
          </a:p>
        </p:txBody>
      </p:sp>
      <p:sp>
        <p:nvSpPr>
          <p:cNvPr id="20" name="object 20"/>
          <p:cNvSpPr txBox="1"/>
          <p:nvPr/>
        </p:nvSpPr>
        <p:spPr>
          <a:xfrm>
            <a:off x="3571748" y="1694147"/>
            <a:ext cx="822182" cy="1353630"/>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Qu</a:t>
            </a:r>
            <a:r>
              <a:rPr sz="1600" b="1" spc="4" dirty="0" smtClean="0">
                <a:latin typeface="Times New Roman"/>
                <a:cs typeface="Times New Roman"/>
              </a:rPr>
              <a:t>o</a:t>
            </a:r>
            <a:r>
              <a:rPr sz="1600" b="1" spc="0" dirty="0" smtClean="0">
                <a:latin typeface="Times New Roman"/>
                <a:cs typeface="Times New Roman"/>
              </a:rPr>
              <a:t>tient</a:t>
            </a:r>
            <a:endParaRPr sz="1600">
              <a:latin typeface="Times New Roman"/>
              <a:cs typeface="Times New Roman"/>
            </a:endParaRPr>
          </a:p>
          <a:p>
            <a:pPr marL="378460" marR="30403">
              <a:lnSpc>
                <a:spcPct val="95825"/>
              </a:lnSpc>
              <a:spcBef>
                <a:spcPts val="358"/>
              </a:spcBef>
            </a:pPr>
            <a:r>
              <a:rPr sz="2400" b="1" spc="0" dirty="0" smtClean="0">
                <a:solidFill>
                  <a:srgbClr val="000082"/>
                </a:solidFill>
                <a:latin typeface="Arial"/>
                <a:cs typeface="Arial"/>
              </a:rPr>
              <a:t>21</a:t>
            </a:r>
            <a:endParaRPr sz="2400">
              <a:latin typeface="Arial"/>
              <a:cs typeface="Arial"/>
            </a:endParaRPr>
          </a:p>
          <a:p>
            <a:pPr marL="378460" marR="30403">
              <a:lnSpc>
                <a:spcPct val="95825"/>
              </a:lnSpc>
              <a:spcBef>
                <a:spcPts val="80"/>
              </a:spcBef>
            </a:pPr>
            <a:r>
              <a:rPr sz="2400" b="1" spc="0" dirty="0" smtClean="0">
                <a:solidFill>
                  <a:srgbClr val="000082"/>
                </a:solidFill>
                <a:latin typeface="Arial"/>
                <a:cs typeface="Arial"/>
              </a:rPr>
              <a:t>2</a:t>
            </a:r>
            <a:endParaRPr sz="2400">
              <a:latin typeface="Arial"/>
              <a:cs typeface="Arial"/>
            </a:endParaRPr>
          </a:p>
          <a:p>
            <a:pPr marL="378460" marR="30403">
              <a:lnSpc>
                <a:spcPct val="95825"/>
              </a:lnSpc>
              <a:spcBef>
                <a:spcPts val="75"/>
              </a:spcBef>
            </a:pPr>
            <a:r>
              <a:rPr sz="2400" b="1" spc="0" dirty="0" smtClean="0">
                <a:solidFill>
                  <a:srgbClr val="000082"/>
                </a:solidFill>
                <a:latin typeface="Arial"/>
                <a:cs typeface="Arial"/>
              </a:rPr>
              <a:t>0</a:t>
            </a:r>
            <a:endParaRPr sz="2400">
              <a:latin typeface="Arial"/>
              <a:cs typeface="Arial"/>
            </a:endParaRPr>
          </a:p>
        </p:txBody>
      </p:sp>
      <p:sp>
        <p:nvSpPr>
          <p:cNvPr id="19" name="object 19"/>
          <p:cNvSpPr txBox="1"/>
          <p:nvPr/>
        </p:nvSpPr>
        <p:spPr>
          <a:xfrm>
            <a:off x="4653153" y="1694147"/>
            <a:ext cx="1006631" cy="1353630"/>
          </a:xfrm>
          <a:prstGeom prst="rect">
            <a:avLst/>
          </a:prstGeom>
        </p:spPr>
        <p:txBody>
          <a:bodyPr wrap="square" lIns="0" tIns="0" rIns="0" bIns="0" rtlCol="0">
            <a:noAutofit/>
          </a:bodyPr>
          <a:lstStyle/>
          <a:p>
            <a:pPr algn="ctr">
              <a:lnSpc>
                <a:spcPts val="1730"/>
              </a:lnSpc>
              <a:spcBef>
                <a:spcPts val="86"/>
              </a:spcBef>
            </a:pPr>
            <a:r>
              <a:rPr sz="1600" b="1" spc="0" dirty="0" smtClean="0">
                <a:latin typeface="Times New Roman"/>
                <a:cs typeface="Times New Roman"/>
              </a:rPr>
              <a:t>Re</a:t>
            </a:r>
            <a:r>
              <a:rPr sz="1600" b="1" spc="-19" dirty="0" smtClean="0">
                <a:latin typeface="Times New Roman"/>
                <a:cs typeface="Times New Roman"/>
              </a:rPr>
              <a:t>m</a:t>
            </a:r>
            <a:r>
              <a:rPr sz="1600" b="1" spc="4" dirty="0" smtClean="0">
                <a:latin typeface="Times New Roman"/>
                <a:cs typeface="Times New Roman"/>
              </a:rPr>
              <a:t>a</a:t>
            </a:r>
            <a:r>
              <a:rPr sz="1600" b="1" spc="0" dirty="0" smtClean="0">
                <a:latin typeface="Times New Roman"/>
                <a:cs typeface="Times New Roman"/>
              </a:rPr>
              <a:t>inder</a:t>
            </a:r>
            <a:endParaRPr sz="1600">
              <a:latin typeface="Times New Roman"/>
              <a:cs typeface="Times New Roman"/>
            </a:endParaRPr>
          </a:p>
          <a:p>
            <a:pPr marL="378841" marR="387202" algn="ctr">
              <a:lnSpc>
                <a:spcPct val="95825"/>
              </a:lnSpc>
              <a:spcBef>
                <a:spcPts val="358"/>
              </a:spcBef>
            </a:pPr>
            <a:r>
              <a:rPr sz="2400" b="1" spc="0" dirty="0" smtClean="0">
                <a:solidFill>
                  <a:srgbClr val="D01608"/>
                </a:solidFill>
                <a:latin typeface="Arial"/>
                <a:cs typeface="Arial"/>
              </a:rPr>
              <a:t>7</a:t>
            </a:r>
            <a:endParaRPr sz="2400">
              <a:latin typeface="Arial"/>
              <a:cs typeface="Arial"/>
            </a:endParaRPr>
          </a:p>
          <a:p>
            <a:pPr marL="378818" marR="387009" algn="ctr">
              <a:lnSpc>
                <a:spcPct val="95825"/>
              </a:lnSpc>
              <a:spcBef>
                <a:spcPts val="80"/>
              </a:spcBef>
            </a:pPr>
            <a:r>
              <a:rPr sz="2400" b="1" spc="0" dirty="0" smtClean="0">
                <a:solidFill>
                  <a:srgbClr val="D01608"/>
                </a:solidFill>
                <a:latin typeface="Arial"/>
                <a:cs typeface="Arial"/>
              </a:rPr>
              <a:t>5</a:t>
            </a:r>
            <a:endParaRPr sz="2400">
              <a:latin typeface="Arial"/>
              <a:cs typeface="Arial"/>
            </a:endParaRPr>
          </a:p>
          <a:p>
            <a:pPr marL="378841" marR="387202" algn="ctr">
              <a:lnSpc>
                <a:spcPct val="95825"/>
              </a:lnSpc>
              <a:spcBef>
                <a:spcPts val="75"/>
              </a:spcBef>
            </a:pPr>
            <a:r>
              <a:rPr sz="2400" b="1" spc="0" dirty="0" smtClean="0">
                <a:solidFill>
                  <a:srgbClr val="D01608"/>
                </a:solidFill>
                <a:latin typeface="Arial"/>
                <a:cs typeface="Arial"/>
              </a:rPr>
              <a:t>2</a:t>
            </a:r>
            <a:endParaRPr sz="2400">
              <a:latin typeface="Arial"/>
              <a:cs typeface="Arial"/>
            </a:endParaRPr>
          </a:p>
        </p:txBody>
      </p:sp>
      <p:sp>
        <p:nvSpPr>
          <p:cNvPr id="18" name="object 18"/>
          <p:cNvSpPr txBox="1"/>
          <p:nvPr/>
        </p:nvSpPr>
        <p:spPr>
          <a:xfrm>
            <a:off x="2311146" y="1996478"/>
            <a:ext cx="1217577" cy="692778"/>
          </a:xfrm>
          <a:prstGeom prst="rect">
            <a:avLst/>
          </a:prstGeom>
        </p:spPr>
        <p:txBody>
          <a:bodyPr wrap="square" lIns="0" tIns="0" rIns="0" bIns="0" rtlCol="0">
            <a:noAutofit/>
          </a:bodyPr>
          <a:lstStyle/>
          <a:p>
            <a:pPr marR="262" algn="ctr">
              <a:lnSpc>
                <a:spcPts val="2565"/>
              </a:lnSpc>
              <a:spcBef>
                <a:spcPts val="128"/>
              </a:spcBef>
            </a:pPr>
            <a:r>
              <a:rPr sz="2400" b="1" spc="-4" dirty="0" smtClean="0">
                <a:solidFill>
                  <a:srgbClr val="000082"/>
                </a:solidFill>
                <a:latin typeface="Arial"/>
                <a:cs typeface="Arial"/>
              </a:rPr>
              <a:t>17</a:t>
            </a:r>
            <a:r>
              <a:rPr sz="2400" b="1" spc="0" dirty="0" smtClean="0">
                <a:solidFill>
                  <a:srgbClr val="000082"/>
                </a:solidFill>
                <a:latin typeface="Arial"/>
                <a:cs typeface="Arial"/>
              </a:rPr>
              <a:t>5</a:t>
            </a:r>
            <a:r>
              <a:rPr sz="2400" b="1" spc="109" dirty="0" smtClean="0">
                <a:solidFill>
                  <a:srgbClr val="000082"/>
                </a:solidFill>
                <a:latin typeface="Arial"/>
                <a:cs typeface="Arial"/>
              </a:rPr>
              <a:t> </a:t>
            </a:r>
            <a:r>
              <a:rPr sz="2400" b="1" spc="0" dirty="0" smtClean="0">
                <a:latin typeface="Times New Roman"/>
                <a:cs typeface="Times New Roman"/>
              </a:rPr>
              <a:t>/</a:t>
            </a:r>
            <a:r>
              <a:rPr sz="2400" b="1" spc="-4" dirty="0" smtClean="0">
                <a:latin typeface="Times New Roman"/>
                <a:cs typeface="Times New Roman"/>
              </a:rPr>
              <a:t> </a:t>
            </a:r>
            <a:r>
              <a:rPr sz="2400" b="1" spc="0" dirty="0" smtClean="0">
                <a:latin typeface="Times New Roman"/>
                <a:cs typeface="Times New Roman"/>
              </a:rPr>
              <a:t>8 =</a:t>
            </a:r>
            <a:endParaRPr sz="2400">
              <a:latin typeface="Times New Roman"/>
              <a:cs typeface="Times New Roman"/>
            </a:endParaRPr>
          </a:p>
          <a:p>
            <a:pPr marL="60807" algn="ctr">
              <a:lnSpc>
                <a:spcPct val="95825"/>
              </a:lnSpc>
            </a:pPr>
            <a:r>
              <a:rPr sz="2400" b="1" spc="0" dirty="0" smtClean="0">
                <a:solidFill>
                  <a:srgbClr val="000082"/>
                </a:solidFill>
                <a:latin typeface="Arial"/>
                <a:cs typeface="Arial"/>
              </a:rPr>
              <a:t>21 </a:t>
            </a:r>
            <a:r>
              <a:rPr sz="2400" b="1" spc="119" dirty="0" smtClean="0">
                <a:solidFill>
                  <a:srgbClr val="000082"/>
                </a:solidFill>
                <a:latin typeface="Arial"/>
                <a:cs typeface="Arial"/>
              </a:rPr>
              <a:t> </a:t>
            </a:r>
            <a:r>
              <a:rPr sz="2400" b="1" spc="0" dirty="0" smtClean="0">
                <a:latin typeface="Times New Roman"/>
                <a:cs typeface="Times New Roman"/>
              </a:rPr>
              <a:t>/</a:t>
            </a:r>
            <a:r>
              <a:rPr sz="2400" b="1" spc="-9" dirty="0" smtClean="0">
                <a:latin typeface="Times New Roman"/>
                <a:cs typeface="Times New Roman"/>
              </a:rPr>
              <a:t> </a:t>
            </a:r>
            <a:r>
              <a:rPr sz="2400" b="1" spc="0" dirty="0" smtClean="0">
                <a:latin typeface="Times New Roman"/>
                <a:cs typeface="Times New Roman"/>
              </a:rPr>
              <a:t>8 =</a:t>
            </a:r>
            <a:endParaRPr sz="2400">
              <a:latin typeface="Times New Roman"/>
              <a:cs typeface="Times New Roman"/>
            </a:endParaRPr>
          </a:p>
        </p:txBody>
      </p:sp>
      <p:sp>
        <p:nvSpPr>
          <p:cNvPr id="17" name="object 17"/>
          <p:cNvSpPr txBox="1"/>
          <p:nvPr/>
        </p:nvSpPr>
        <p:spPr>
          <a:xfrm>
            <a:off x="2394966" y="2717577"/>
            <a:ext cx="240588" cy="330200"/>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000082"/>
                </a:solidFill>
                <a:latin typeface="Arial"/>
                <a:cs typeface="Arial"/>
              </a:rPr>
              <a:t>2</a:t>
            </a:r>
            <a:endParaRPr sz="2400">
              <a:latin typeface="Arial"/>
              <a:cs typeface="Arial"/>
            </a:endParaRPr>
          </a:p>
        </p:txBody>
      </p:sp>
      <p:sp>
        <p:nvSpPr>
          <p:cNvPr id="16" name="object 16"/>
          <p:cNvSpPr txBox="1"/>
          <p:nvPr/>
        </p:nvSpPr>
        <p:spPr>
          <a:xfrm>
            <a:off x="2917698" y="2719296"/>
            <a:ext cx="633476"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a:t>
            </a:r>
            <a:r>
              <a:rPr sz="2400" b="1" spc="-4" dirty="0" smtClean="0">
                <a:latin typeface="Times New Roman"/>
                <a:cs typeface="Times New Roman"/>
              </a:rPr>
              <a:t> </a:t>
            </a:r>
            <a:r>
              <a:rPr sz="2400" b="1" spc="0" dirty="0" smtClean="0">
                <a:latin typeface="Times New Roman"/>
                <a:cs typeface="Times New Roman"/>
              </a:rPr>
              <a:t>8 =</a:t>
            </a:r>
            <a:endParaRPr sz="2400">
              <a:latin typeface="Times New Roman"/>
              <a:cs typeface="Times New Roman"/>
            </a:endParaRPr>
          </a:p>
        </p:txBody>
      </p:sp>
      <p:sp>
        <p:nvSpPr>
          <p:cNvPr id="15" name="object 15"/>
          <p:cNvSpPr txBox="1"/>
          <p:nvPr/>
        </p:nvSpPr>
        <p:spPr>
          <a:xfrm>
            <a:off x="3030474" y="3286014"/>
            <a:ext cx="1070155" cy="279907"/>
          </a:xfrm>
          <a:prstGeom prst="rect">
            <a:avLst/>
          </a:prstGeom>
        </p:spPr>
        <p:txBody>
          <a:bodyPr wrap="square" lIns="0" tIns="0" rIns="0" bIns="0" rtlCol="0">
            <a:noAutofit/>
          </a:bodyPr>
          <a:lstStyle/>
          <a:p>
            <a:pPr marL="12700">
              <a:lnSpc>
                <a:spcPts val="2150"/>
              </a:lnSpc>
              <a:spcBef>
                <a:spcPts val="107"/>
              </a:spcBef>
            </a:pPr>
            <a:r>
              <a:rPr sz="2000" b="1" spc="0" dirty="0" smtClean="0">
                <a:latin typeface="Arial"/>
                <a:cs typeface="Arial"/>
              </a:rPr>
              <a:t>Ans</a:t>
            </a:r>
            <a:r>
              <a:rPr sz="2000" b="1" spc="29" dirty="0" smtClean="0">
                <a:latin typeface="Arial"/>
                <a:cs typeface="Arial"/>
              </a:rPr>
              <a:t>w</a:t>
            </a:r>
            <a:r>
              <a:rPr sz="2000" b="1" spc="-9" dirty="0" smtClean="0">
                <a:latin typeface="Arial"/>
                <a:cs typeface="Arial"/>
              </a:rPr>
              <a:t>e</a:t>
            </a:r>
            <a:r>
              <a:rPr sz="2000" b="1" spc="0" dirty="0" smtClean="0">
                <a:latin typeface="Arial"/>
                <a:cs typeface="Arial"/>
              </a:rPr>
              <a:t>r:</a:t>
            </a:r>
            <a:endParaRPr sz="2000">
              <a:latin typeface="Arial"/>
              <a:cs typeface="Arial"/>
            </a:endParaRPr>
          </a:p>
        </p:txBody>
      </p:sp>
      <p:sp>
        <p:nvSpPr>
          <p:cNvPr id="14" name="object 14"/>
          <p:cNvSpPr txBox="1"/>
          <p:nvPr/>
        </p:nvSpPr>
        <p:spPr>
          <a:xfrm>
            <a:off x="4451392" y="3286014"/>
            <a:ext cx="3133666" cy="326203"/>
          </a:xfrm>
          <a:prstGeom prst="rect">
            <a:avLst/>
          </a:prstGeom>
        </p:spPr>
        <p:txBody>
          <a:bodyPr wrap="square" lIns="0" tIns="0" rIns="0" bIns="0" rtlCol="0">
            <a:noAutofit/>
          </a:bodyPr>
          <a:lstStyle/>
          <a:p>
            <a:pPr marL="12700">
              <a:lnSpc>
                <a:spcPts val="2500"/>
              </a:lnSpc>
              <a:spcBef>
                <a:spcPts val="125"/>
              </a:spcBef>
            </a:pPr>
            <a:r>
              <a:rPr sz="3000" b="1" spc="0" baseline="8696" dirty="0" smtClean="0">
                <a:latin typeface="Arial"/>
                <a:cs typeface="Arial"/>
              </a:rPr>
              <a:t>(</a:t>
            </a:r>
            <a:r>
              <a:rPr sz="3000" b="1" spc="0" baseline="8696" dirty="0" smtClean="0">
                <a:solidFill>
                  <a:srgbClr val="000082"/>
                </a:solidFill>
                <a:latin typeface="Arial"/>
                <a:cs typeface="Arial"/>
              </a:rPr>
              <a:t>175</a:t>
            </a:r>
            <a:r>
              <a:rPr sz="3000" b="1" spc="4" baseline="8696" dirty="0" smtClean="0">
                <a:latin typeface="Arial"/>
                <a:cs typeface="Arial"/>
              </a:rPr>
              <a:t>)</a:t>
            </a:r>
            <a:r>
              <a:rPr sz="1950" b="1" spc="4" baseline="-8919" dirty="0" smtClean="0">
                <a:solidFill>
                  <a:srgbClr val="FF6600"/>
                </a:solidFill>
                <a:latin typeface="Arial"/>
                <a:cs typeface="Arial"/>
              </a:rPr>
              <a:t>1</a:t>
            </a:r>
            <a:r>
              <a:rPr sz="1950" b="1" spc="0" baseline="-8919" dirty="0" smtClean="0">
                <a:solidFill>
                  <a:srgbClr val="FF6600"/>
                </a:solidFill>
                <a:latin typeface="Arial"/>
                <a:cs typeface="Arial"/>
              </a:rPr>
              <a:t>0</a:t>
            </a:r>
            <a:r>
              <a:rPr sz="1950" b="1" spc="8" baseline="-8919" dirty="0" smtClean="0">
                <a:solidFill>
                  <a:srgbClr val="FF6600"/>
                </a:solidFill>
                <a:latin typeface="Arial"/>
                <a:cs typeface="Arial"/>
              </a:rPr>
              <a:t> </a:t>
            </a:r>
            <a:r>
              <a:rPr sz="3000" b="1" spc="0" baseline="8696" dirty="0" smtClean="0">
                <a:latin typeface="Arial"/>
                <a:cs typeface="Arial"/>
              </a:rPr>
              <a:t>=</a:t>
            </a:r>
            <a:r>
              <a:rPr sz="3000" b="1" spc="-9" baseline="8696" dirty="0" smtClean="0">
                <a:latin typeface="Arial"/>
                <a:cs typeface="Arial"/>
              </a:rPr>
              <a:t> </a:t>
            </a:r>
            <a:r>
              <a:rPr sz="3000" b="1" spc="4" baseline="8696" dirty="0" smtClean="0">
                <a:latin typeface="Arial"/>
                <a:cs typeface="Arial"/>
              </a:rPr>
              <a:t>(</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2</a:t>
            </a:r>
            <a:r>
              <a:rPr sz="1950" b="1" spc="4"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1</a:t>
            </a:r>
            <a:r>
              <a:rPr sz="1950" b="1" spc="29"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4" baseline="-8919" dirty="0" smtClean="0">
                <a:solidFill>
                  <a:srgbClr val="000082"/>
                </a:solidFill>
                <a:latin typeface="Arial"/>
                <a:cs typeface="Arial"/>
              </a:rPr>
              <a:t>0</a:t>
            </a:r>
            <a:r>
              <a:rPr sz="3000" b="1" spc="4" baseline="8696" dirty="0" smtClean="0">
                <a:latin typeface="Arial"/>
                <a:cs typeface="Arial"/>
              </a:rPr>
              <a:t>)</a:t>
            </a:r>
            <a:r>
              <a:rPr sz="1950" b="1" spc="0" baseline="-8919" dirty="0" smtClean="0">
                <a:solidFill>
                  <a:srgbClr val="FF6600"/>
                </a:solidFill>
                <a:latin typeface="Arial"/>
                <a:cs typeface="Arial"/>
              </a:rPr>
              <a:t>8</a:t>
            </a:r>
            <a:r>
              <a:rPr sz="1950" b="1" spc="18" baseline="-8919" dirty="0" smtClean="0">
                <a:solidFill>
                  <a:srgbClr val="FF6600"/>
                </a:solidFill>
                <a:latin typeface="Arial"/>
                <a:cs typeface="Arial"/>
              </a:rPr>
              <a:t> </a:t>
            </a:r>
            <a:r>
              <a:rPr sz="3000" b="1" spc="0" baseline="8696" dirty="0" smtClean="0">
                <a:latin typeface="Arial"/>
                <a:cs typeface="Arial"/>
              </a:rPr>
              <a:t>=</a:t>
            </a:r>
            <a:r>
              <a:rPr sz="3000" b="1" spc="-9" baseline="8696" dirty="0" smtClean="0">
                <a:latin typeface="Arial"/>
                <a:cs typeface="Arial"/>
              </a:rPr>
              <a:t> </a:t>
            </a:r>
            <a:r>
              <a:rPr sz="3000" b="1" spc="4" baseline="8696" dirty="0" smtClean="0">
                <a:latin typeface="Arial"/>
                <a:cs typeface="Arial"/>
              </a:rPr>
              <a:t>(</a:t>
            </a:r>
            <a:r>
              <a:rPr sz="3000" b="1" spc="0" baseline="8696" dirty="0" smtClean="0">
                <a:solidFill>
                  <a:srgbClr val="D01608"/>
                </a:solidFill>
                <a:latin typeface="Arial"/>
                <a:cs typeface="Arial"/>
              </a:rPr>
              <a:t>25</a:t>
            </a:r>
            <a:r>
              <a:rPr sz="3000" b="1" spc="4" baseline="8696" dirty="0" smtClean="0">
                <a:solidFill>
                  <a:srgbClr val="D01608"/>
                </a:solidFill>
                <a:latin typeface="Arial"/>
                <a:cs typeface="Arial"/>
              </a:rPr>
              <a:t>7</a:t>
            </a:r>
            <a:r>
              <a:rPr sz="3000" b="1" spc="4" baseline="8696" dirty="0" smtClean="0">
                <a:latin typeface="Arial"/>
                <a:cs typeface="Arial"/>
              </a:rPr>
              <a:t>)</a:t>
            </a:r>
            <a:r>
              <a:rPr sz="1950" b="1" spc="0" baseline="-8919" dirty="0" smtClean="0">
                <a:solidFill>
                  <a:srgbClr val="FF6600"/>
                </a:solidFill>
                <a:latin typeface="Arial"/>
                <a:cs typeface="Arial"/>
              </a:rPr>
              <a:t>8</a:t>
            </a:r>
            <a:endParaRPr sz="1300">
              <a:latin typeface="Arial"/>
              <a:cs typeface="Arial"/>
            </a:endParaRPr>
          </a:p>
        </p:txBody>
      </p:sp>
      <p:sp>
        <p:nvSpPr>
          <p:cNvPr id="13" name="object 13"/>
          <p:cNvSpPr txBox="1"/>
          <p:nvPr/>
        </p:nvSpPr>
        <p:spPr>
          <a:xfrm>
            <a:off x="871219" y="3833780"/>
            <a:ext cx="2748365" cy="386650"/>
          </a:xfrm>
          <a:prstGeom prst="rect">
            <a:avLst/>
          </a:prstGeom>
        </p:spPr>
        <p:txBody>
          <a:bodyPr wrap="square" lIns="0" tIns="0" rIns="0" bIns="0" rtlCol="0">
            <a:noAutofit/>
          </a:bodyPr>
          <a:lstStyle/>
          <a:p>
            <a:pPr marL="12700">
              <a:lnSpc>
                <a:spcPts val="2990"/>
              </a:lnSpc>
              <a:spcBef>
                <a:spcPts val="149"/>
              </a:spcBef>
            </a:pPr>
            <a:r>
              <a:rPr sz="3600" b="1" spc="0" baseline="8454" dirty="0" smtClean="0">
                <a:latin typeface="Times New Roman"/>
                <a:cs typeface="Times New Roman"/>
              </a:rPr>
              <a:t>Example: </a:t>
            </a:r>
            <a:r>
              <a:rPr sz="3600" b="1" spc="4" baseline="8454" dirty="0" smtClean="0">
                <a:latin typeface="Times New Roman"/>
                <a:cs typeface="Times New Roman"/>
              </a:rPr>
              <a:t>(</a:t>
            </a:r>
            <a:r>
              <a:rPr sz="3600" b="1" spc="0" baseline="8454" dirty="0" smtClean="0">
                <a:solidFill>
                  <a:srgbClr val="000082"/>
                </a:solidFill>
                <a:latin typeface="Arial"/>
                <a:cs typeface="Arial"/>
              </a:rPr>
              <a:t>0.312</a:t>
            </a:r>
            <a:r>
              <a:rPr sz="3600" b="1" spc="-4" baseline="8454" dirty="0" smtClean="0">
                <a:solidFill>
                  <a:srgbClr val="000082"/>
                </a:solidFill>
                <a:latin typeface="Arial"/>
                <a:cs typeface="Arial"/>
              </a:rPr>
              <a:t>5</a:t>
            </a:r>
            <a:r>
              <a:rPr sz="3600" b="1" spc="4" baseline="8454" dirty="0" smtClean="0">
                <a:latin typeface="Times New Roman"/>
                <a:cs typeface="Times New Roman"/>
              </a:rPr>
              <a:t>)</a:t>
            </a:r>
            <a:r>
              <a:rPr sz="2400" b="1" spc="4" baseline="-9058" dirty="0" smtClean="0">
                <a:solidFill>
                  <a:srgbClr val="FF6600"/>
                </a:solidFill>
                <a:latin typeface="Times New Roman"/>
                <a:cs typeface="Times New Roman"/>
              </a:rPr>
              <a:t>10</a:t>
            </a:r>
            <a:endParaRPr sz="1600">
              <a:latin typeface="Times New Roman"/>
              <a:cs typeface="Times New Roman"/>
            </a:endParaRPr>
          </a:p>
        </p:txBody>
      </p:sp>
      <p:sp>
        <p:nvSpPr>
          <p:cNvPr id="12" name="object 12"/>
          <p:cNvSpPr txBox="1"/>
          <p:nvPr/>
        </p:nvSpPr>
        <p:spPr>
          <a:xfrm>
            <a:off x="6037580" y="4353781"/>
            <a:ext cx="1000956" cy="228091"/>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C</a:t>
            </a:r>
            <a:r>
              <a:rPr sz="1600" b="1" spc="4" dirty="0" smtClean="0">
                <a:latin typeface="Times New Roman"/>
                <a:cs typeface="Times New Roman"/>
              </a:rPr>
              <a:t>o</a:t>
            </a:r>
            <a:r>
              <a:rPr sz="1600" b="1" spc="0" dirty="0" smtClean="0">
                <a:latin typeface="Times New Roman"/>
                <a:cs typeface="Times New Roman"/>
              </a:rPr>
              <a:t>ef</a:t>
            </a:r>
            <a:r>
              <a:rPr sz="1600" b="1" spc="-9" dirty="0" smtClean="0">
                <a:latin typeface="Times New Roman"/>
                <a:cs typeface="Times New Roman"/>
              </a:rPr>
              <a:t>f</a:t>
            </a:r>
            <a:r>
              <a:rPr sz="1600" b="1" spc="0" dirty="0" smtClean="0">
                <a:latin typeface="Times New Roman"/>
                <a:cs typeface="Times New Roman"/>
              </a:rPr>
              <a:t>icient</a:t>
            </a:r>
            <a:endParaRPr sz="1600">
              <a:latin typeface="Times New Roman"/>
              <a:cs typeface="Times New Roman"/>
            </a:endParaRPr>
          </a:p>
        </p:txBody>
      </p:sp>
      <p:sp>
        <p:nvSpPr>
          <p:cNvPr id="11" name="object 11"/>
          <p:cNvSpPr txBox="1"/>
          <p:nvPr/>
        </p:nvSpPr>
        <p:spPr>
          <a:xfrm>
            <a:off x="4067302" y="4358353"/>
            <a:ext cx="1699048" cy="228091"/>
          </a:xfrm>
          <a:prstGeom prst="rect">
            <a:avLst/>
          </a:prstGeom>
        </p:spPr>
        <p:txBody>
          <a:bodyPr wrap="square" lIns="0" tIns="0" rIns="0" bIns="0" rtlCol="0">
            <a:noAutofit/>
          </a:bodyPr>
          <a:lstStyle/>
          <a:p>
            <a:pPr marL="12700">
              <a:lnSpc>
                <a:spcPts val="1730"/>
              </a:lnSpc>
              <a:spcBef>
                <a:spcPts val="86"/>
              </a:spcBef>
            </a:pPr>
            <a:r>
              <a:rPr sz="1600" b="1" spc="0" dirty="0" smtClean="0">
                <a:latin typeface="Times New Roman"/>
                <a:cs typeface="Times New Roman"/>
              </a:rPr>
              <a:t>Inte</a:t>
            </a:r>
            <a:r>
              <a:rPr sz="1600" b="1" spc="4" dirty="0" smtClean="0">
                <a:latin typeface="Times New Roman"/>
                <a:cs typeface="Times New Roman"/>
              </a:rPr>
              <a:t>g</a:t>
            </a:r>
            <a:r>
              <a:rPr sz="1600" b="1" spc="0" dirty="0" smtClean="0">
                <a:latin typeface="Times New Roman"/>
                <a:cs typeface="Times New Roman"/>
              </a:rPr>
              <a:t>er    </a:t>
            </a:r>
            <a:r>
              <a:rPr sz="1600" b="1" spc="70" dirty="0" smtClean="0">
                <a:latin typeface="Times New Roman"/>
                <a:cs typeface="Times New Roman"/>
              </a:rPr>
              <a:t> </a:t>
            </a:r>
            <a:r>
              <a:rPr sz="1600" b="1" spc="0" dirty="0" smtClean="0">
                <a:latin typeface="Times New Roman"/>
                <a:cs typeface="Times New Roman"/>
              </a:rPr>
              <a:t>Fraction</a:t>
            </a:r>
            <a:endParaRPr sz="1600">
              <a:latin typeface="Times New Roman"/>
              <a:cs typeface="Times New Roman"/>
            </a:endParaRPr>
          </a:p>
        </p:txBody>
      </p:sp>
      <p:sp>
        <p:nvSpPr>
          <p:cNvPr id="10" name="object 10"/>
          <p:cNvSpPr txBox="1"/>
          <p:nvPr/>
        </p:nvSpPr>
        <p:spPr>
          <a:xfrm>
            <a:off x="6117082" y="4656436"/>
            <a:ext cx="407061" cy="751825"/>
          </a:xfrm>
          <a:prstGeom prst="rect">
            <a:avLst/>
          </a:prstGeom>
        </p:spPr>
        <p:txBody>
          <a:bodyPr wrap="square" lIns="0" tIns="0" rIns="0" bIns="0" rtlCol="0">
            <a:noAutofit/>
          </a:bodyPr>
          <a:lstStyle/>
          <a:p>
            <a:pPr marL="12700">
              <a:lnSpc>
                <a:spcPts val="2965"/>
              </a:lnSpc>
              <a:spcBef>
                <a:spcPts val="148"/>
              </a:spcBef>
            </a:pPr>
            <a:r>
              <a:rPr sz="3600" b="1" spc="0" baseline="8454" dirty="0" smtClean="0">
                <a:latin typeface="Times New Roman"/>
                <a:cs typeface="Times New Roman"/>
              </a:rPr>
              <a:t>a</a:t>
            </a:r>
            <a:r>
              <a:rPr sz="2400" b="1" spc="-4" baseline="-9058" dirty="0" smtClean="0">
                <a:latin typeface="Times New Roman"/>
                <a:cs typeface="Times New Roman"/>
              </a:rPr>
              <a:t>-</a:t>
            </a:r>
            <a:r>
              <a:rPr sz="2400" b="1" spc="0" baseline="-9058" dirty="0" smtClean="0">
                <a:latin typeface="Times New Roman"/>
                <a:cs typeface="Times New Roman"/>
              </a:rPr>
              <a:t>1</a:t>
            </a:r>
            <a:endParaRPr sz="1600">
              <a:latin typeface="Times New Roman"/>
              <a:cs typeface="Times New Roman"/>
            </a:endParaRPr>
          </a:p>
          <a:p>
            <a:pPr marL="15493" marR="4135">
              <a:lnSpc>
                <a:spcPts val="2885"/>
              </a:lnSpc>
            </a:pPr>
            <a:r>
              <a:rPr sz="3600" b="1" spc="0" baseline="8454" dirty="0" smtClean="0">
                <a:latin typeface="Times New Roman"/>
                <a:cs typeface="Times New Roman"/>
              </a:rPr>
              <a:t>a</a:t>
            </a:r>
            <a:r>
              <a:rPr sz="2400" b="1" spc="-4" baseline="-9058" dirty="0" smtClean="0">
                <a:latin typeface="Times New Roman"/>
                <a:cs typeface="Times New Roman"/>
              </a:rPr>
              <a:t>-</a:t>
            </a:r>
            <a:r>
              <a:rPr sz="2400" b="1" spc="0" baseline="-9058" dirty="0" smtClean="0">
                <a:latin typeface="Times New Roman"/>
                <a:cs typeface="Times New Roman"/>
              </a:rPr>
              <a:t>2</a:t>
            </a:r>
            <a:endParaRPr sz="1600">
              <a:latin typeface="Times New Roman"/>
              <a:cs typeface="Times New Roman"/>
            </a:endParaRPr>
          </a:p>
        </p:txBody>
      </p:sp>
      <p:sp>
        <p:nvSpPr>
          <p:cNvPr id="9" name="object 9"/>
          <p:cNvSpPr txBox="1"/>
          <p:nvPr/>
        </p:nvSpPr>
        <p:spPr>
          <a:xfrm>
            <a:off x="6490461" y="4654715"/>
            <a:ext cx="493576" cy="698815"/>
          </a:xfrm>
          <a:prstGeom prst="rect">
            <a:avLst/>
          </a:prstGeom>
        </p:spPr>
        <p:txBody>
          <a:bodyPr wrap="square" lIns="0" tIns="0" rIns="0" bIns="0" rtlCol="0">
            <a:noAutofit/>
          </a:bodyPr>
          <a:lstStyle/>
          <a:p>
            <a:pPr marL="12700" marR="4102">
              <a:lnSpc>
                <a:spcPts val="2565"/>
              </a:lnSpc>
              <a:spcBef>
                <a:spcPts val="128"/>
              </a:spcBef>
            </a:pPr>
            <a:r>
              <a:rPr sz="2400" b="1" spc="0" dirty="0" smtClean="0">
                <a:latin typeface="Times New Roman"/>
                <a:cs typeface="Times New Roman"/>
              </a:rPr>
              <a:t>=</a:t>
            </a:r>
            <a:r>
              <a:rPr sz="2400" b="1" spc="-14" dirty="0" smtClean="0">
                <a:latin typeface="Times New Roman"/>
                <a:cs typeface="Times New Roman"/>
              </a:rPr>
              <a:t> </a:t>
            </a:r>
            <a:r>
              <a:rPr sz="2400" b="1" spc="0" dirty="0" smtClean="0">
                <a:solidFill>
                  <a:srgbClr val="D01608"/>
                </a:solidFill>
                <a:latin typeface="Arial"/>
                <a:cs typeface="Arial"/>
              </a:rPr>
              <a:t>2</a:t>
            </a:r>
            <a:endParaRPr sz="2400">
              <a:latin typeface="Arial"/>
              <a:cs typeface="Arial"/>
            </a:endParaRPr>
          </a:p>
          <a:p>
            <a:pPr marL="15494">
              <a:lnSpc>
                <a:spcPct val="95825"/>
              </a:lnSpc>
            </a:pPr>
            <a:r>
              <a:rPr sz="2400" b="1" spc="0" dirty="0" smtClean="0">
                <a:latin typeface="Times New Roman"/>
                <a:cs typeface="Times New Roman"/>
              </a:rPr>
              <a:t>= </a:t>
            </a:r>
            <a:r>
              <a:rPr sz="2400" b="1" spc="0" dirty="0" smtClean="0">
                <a:solidFill>
                  <a:srgbClr val="D01608"/>
                </a:solidFill>
                <a:latin typeface="Arial"/>
                <a:cs typeface="Arial"/>
              </a:rPr>
              <a:t>4</a:t>
            </a:r>
            <a:endParaRPr sz="2400">
              <a:latin typeface="Arial"/>
              <a:cs typeface="Arial"/>
            </a:endParaRPr>
          </a:p>
        </p:txBody>
      </p:sp>
      <p:sp>
        <p:nvSpPr>
          <p:cNvPr id="8" name="object 8"/>
          <p:cNvSpPr txBox="1"/>
          <p:nvPr/>
        </p:nvSpPr>
        <p:spPr>
          <a:xfrm>
            <a:off x="2311146" y="4661058"/>
            <a:ext cx="2210362" cy="331919"/>
          </a:xfrm>
          <a:prstGeom prst="rect">
            <a:avLst/>
          </a:prstGeom>
        </p:spPr>
        <p:txBody>
          <a:bodyPr wrap="square" lIns="0" tIns="0" rIns="0" bIns="0" rtlCol="0">
            <a:noAutofit/>
          </a:bodyPr>
          <a:lstStyle/>
          <a:p>
            <a:pPr marL="12700">
              <a:lnSpc>
                <a:spcPts val="2565"/>
              </a:lnSpc>
              <a:spcBef>
                <a:spcPts val="128"/>
              </a:spcBef>
            </a:pPr>
            <a:r>
              <a:rPr sz="2400" b="1" spc="0" dirty="0" smtClean="0">
                <a:solidFill>
                  <a:srgbClr val="000082"/>
                </a:solidFill>
                <a:latin typeface="Arial"/>
                <a:cs typeface="Arial"/>
              </a:rPr>
              <a:t>0.3125</a:t>
            </a:r>
            <a:r>
              <a:rPr sz="2400" b="1" spc="134" dirty="0" smtClean="0">
                <a:solidFill>
                  <a:srgbClr val="000082"/>
                </a:solidFill>
                <a:latin typeface="Arial"/>
                <a:cs typeface="Arial"/>
              </a:rPr>
              <a:t> </a:t>
            </a:r>
            <a:r>
              <a:rPr sz="2400" b="1" spc="0" dirty="0" smtClean="0">
                <a:latin typeface="Times New Roman"/>
                <a:cs typeface="Times New Roman"/>
              </a:rPr>
              <a:t>* 8 =    </a:t>
            </a:r>
            <a:r>
              <a:rPr sz="2400" b="1" spc="0" dirty="0" smtClean="0">
                <a:solidFill>
                  <a:srgbClr val="D01608"/>
                </a:solidFill>
                <a:latin typeface="Arial"/>
                <a:cs typeface="Arial"/>
              </a:rPr>
              <a:t>2</a:t>
            </a:r>
            <a:endParaRPr sz="2400">
              <a:latin typeface="Arial"/>
              <a:cs typeface="Arial"/>
            </a:endParaRPr>
          </a:p>
        </p:txBody>
      </p:sp>
      <p:sp>
        <p:nvSpPr>
          <p:cNvPr id="7" name="object 7"/>
          <p:cNvSpPr txBox="1"/>
          <p:nvPr/>
        </p:nvSpPr>
        <p:spPr>
          <a:xfrm>
            <a:off x="4769358" y="4661058"/>
            <a:ext cx="174650" cy="690752"/>
          </a:xfrm>
          <a:prstGeom prst="rect">
            <a:avLst/>
          </a:prstGeom>
        </p:spPr>
        <p:txBody>
          <a:bodyPr wrap="square" lIns="0" tIns="0" rIns="0" bIns="0" rtlCol="0">
            <a:noAutofit/>
          </a:bodyPr>
          <a:lstStyle/>
          <a:p>
            <a:pPr marL="31495">
              <a:lnSpc>
                <a:spcPts val="2555"/>
              </a:lnSpc>
              <a:spcBef>
                <a:spcPts val="127"/>
              </a:spcBef>
            </a:pPr>
            <a:r>
              <a:rPr sz="2400" b="1" spc="0" dirty="0" smtClean="0">
                <a:latin typeface="Arial"/>
                <a:cs typeface="Arial"/>
              </a:rPr>
              <a:t>.</a:t>
            </a:r>
            <a:endParaRPr sz="2400">
              <a:latin typeface="Arial"/>
              <a:cs typeface="Arial"/>
            </a:endParaRPr>
          </a:p>
          <a:p>
            <a:pPr marL="12700" marR="18795">
              <a:lnSpc>
                <a:spcPct val="95825"/>
              </a:lnSpc>
            </a:pPr>
            <a:r>
              <a:rPr sz="2400" b="1" spc="0" dirty="0" smtClean="0">
                <a:latin typeface="Arial"/>
                <a:cs typeface="Arial"/>
              </a:rPr>
              <a:t>.</a:t>
            </a:r>
            <a:endParaRPr sz="2400">
              <a:latin typeface="Arial"/>
              <a:cs typeface="Arial"/>
            </a:endParaRPr>
          </a:p>
        </p:txBody>
      </p:sp>
      <p:sp>
        <p:nvSpPr>
          <p:cNvPr id="6" name="object 6"/>
          <p:cNvSpPr txBox="1"/>
          <p:nvPr/>
        </p:nvSpPr>
        <p:spPr>
          <a:xfrm>
            <a:off x="5189982" y="4661058"/>
            <a:ext cx="259765" cy="690752"/>
          </a:xfrm>
          <a:prstGeom prst="rect">
            <a:avLst/>
          </a:prstGeom>
        </p:spPr>
        <p:txBody>
          <a:bodyPr wrap="square" lIns="0" tIns="0" rIns="0" bIns="0" rtlCol="0">
            <a:noAutofit/>
          </a:bodyPr>
          <a:lstStyle/>
          <a:p>
            <a:pPr marL="31876">
              <a:lnSpc>
                <a:spcPts val="2555"/>
              </a:lnSpc>
              <a:spcBef>
                <a:spcPts val="127"/>
              </a:spcBef>
            </a:pPr>
            <a:r>
              <a:rPr sz="2400" b="1" spc="0" dirty="0" smtClean="0">
                <a:solidFill>
                  <a:srgbClr val="000082"/>
                </a:solidFill>
                <a:latin typeface="Arial"/>
                <a:cs typeface="Arial"/>
              </a:rPr>
              <a:t>5</a:t>
            </a:r>
            <a:endParaRPr sz="2400">
              <a:latin typeface="Arial"/>
              <a:cs typeface="Arial"/>
            </a:endParaRPr>
          </a:p>
          <a:p>
            <a:pPr marL="12700" marR="19176">
              <a:lnSpc>
                <a:spcPct val="95825"/>
              </a:lnSpc>
            </a:pPr>
            <a:r>
              <a:rPr sz="2400" b="1" spc="0" dirty="0" smtClean="0">
                <a:solidFill>
                  <a:srgbClr val="000082"/>
                </a:solidFill>
                <a:latin typeface="Arial"/>
                <a:cs typeface="Arial"/>
              </a:rPr>
              <a:t>0</a:t>
            </a:r>
            <a:endParaRPr sz="2400">
              <a:latin typeface="Arial"/>
              <a:cs typeface="Arial"/>
            </a:endParaRPr>
          </a:p>
        </p:txBody>
      </p:sp>
      <p:sp>
        <p:nvSpPr>
          <p:cNvPr id="5" name="object 5"/>
          <p:cNvSpPr txBox="1"/>
          <p:nvPr/>
        </p:nvSpPr>
        <p:spPr>
          <a:xfrm>
            <a:off x="2311146" y="5021364"/>
            <a:ext cx="495261" cy="330504"/>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000082"/>
                </a:solidFill>
                <a:latin typeface="Arial"/>
                <a:cs typeface="Arial"/>
              </a:rPr>
              <a:t>0.5</a:t>
            </a:r>
            <a:endParaRPr sz="2400">
              <a:latin typeface="Arial"/>
              <a:cs typeface="Arial"/>
            </a:endParaRPr>
          </a:p>
        </p:txBody>
      </p:sp>
      <p:sp>
        <p:nvSpPr>
          <p:cNvPr id="4" name="object 4"/>
          <p:cNvSpPr txBox="1"/>
          <p:nvPr/>
        </p:nvSpPr>
        <p:spPr>
          <a:xfrm>
            <a:off x="3325749" y="5021611"/>
            <a:ext cx="1176963" cy="331919"/>
          </a:xfrm>
          <a:prstGeom prst="rect">
            <a:avLst/>
          </a:prstGeom>
        </p:spPr>
        <p:txBody>
          <a:bodyPr wrap="square" lIns="0" tIns="0" rIns="0" bIns="0" rtlCol="0">
            <a:noAutofit/>
          </a:bodyPr>
          <a:lstStyle/>
          <a:p>
            <a:pPr marL="12700">
              <a:lnSpc>
                <a:spcPts val="2565"/>
              </a:lnSpc>
              <a:spcBef>
                <a:spcPts val="128"/>
              </a:spcBef>
            </a:pPr>
            <a:r>
              <a:rPr sz="2400" b="1" spc="0" dirty="0" smtClean="0">
                <a:latin typeface="Times New Roman"/>
                <a:cs typeface="Times New Roman"/>
              </a:rPr>
              <a:t>* 8 =    </a:t>
            </a:r>
            <a:r>
              <a:rPr sz="2400" b="1" spc="0" dirty="0" smtClean="0">
                <a:solidFill>
                  <a:srgbClr val="D01608"/>
                </a:solidFill>
                <a:latin typeface="Arial"/>
                <a:cs typeface="Arial"/>
              </a:rPr>
              <a:t>4</a:t>
            </a:r>
            <a:endParaRPr sz="2400">
              <a:latin typeface="Arial"/>
              <a:cs typeface="Arial"/>
            </a:endParaRPr>
          </a:p>
        </p:txBody>
      </p:sp>
      <p:sp>
        <p:nvSpPr>
          <p:cNvPr id="3" name="object 3"/>
          <p:cNvSpPr txBox="1"/>
          <p:nvPr/>
        </p:nvSpPr>
        <p:spPr>
          <a:xfrm>
            <a:off x="2266569" y="5664375"/>
            <a:ext cx="1070132" cy="280212"/>
          </a:xfrm>
          <a:prstGeom prst="rect">
            <a:avLst/>
          </a:prstGeom>
        </p:spPr>
        <p:txBody>
          <a:bodyPr wrap="square" lIns="0" tIns="0" rIns="0" bIns="0" rtlCol="0">
            <a:noAutofit/>
          </a:bodyPr>
          <a:lstStyle/>
          <a:p>
            <a:pPr marL="12700">
              <a:lnSpc>
                <a:spcPts val="2150"/>
              </a:lnSpc>
              <a:spcBef>
                <a:spcPts val="107"/>
              </a:spcBef>
            </a:pPr>
            <a:r>
              <a:rPr sz="2000" b="1" spc="0" dirty="0" smtClean="0">
                <a:latin typeface="Arial"/>
                <a:cs typeface="Arial"/>
              </a:rPr>
              <a:t>An</a:t>
            </a:r>
            <a:r>
              <a:rPr sz="2000" b="1" spc="-9" dirty="0" smtClean="0">
                <a:latin typeface="Arial"/>
                <a:cs typeface="Arial"/>
              </a:rPr>
              <a:t>s</a:t>
            </a:r>
            <a:r>
              <a:rPr sz="2000" b="1" spc="29" dirty="0" smtClean="0">
                <a:latin typeface="Arial"/>
                <a:cs typeface="Arial"/>
              </a:rPr>
              <a:t>w</a:t>
            </a:r>
            <a:r>
              <a:rPr sz="2000" b="1" spc="-9" dirty="0" smtClean="0">
                <a:latin typeface="Arial"/>
                <a:cs typeface="Arial"/>
              </a:rPr>
              <a:t>e</a:t>
            </a:r>
            <a:r>
              <a:rPr sz="2000" b="1" spc="0" dirty="0" smtClean="0">
                <a:latin typeface="Arial"/>
                <a:cs typeface="Arial"/>
              </a:rPr>
              <a:t>r:</a:t>
            </a:r>
            <a:endParaRPr sz="2000">
              <a:latin typeface="Arial"/>
              <a:cs typeface="Arial"/>
            </a:endParaRPr>
          </a:p>
        </p:txBody>
      </p:sp>
      <p:sp>
        <p:nvSpPr>
          <p:cNvPr id="2" name="object 2"/>
          <p:cNvSpPr txBox="1"/>
          <p:nvPr/>
        </p:nvSpPr>
        <p:spPr>
          <a:xfrm>
            <a:off x="3687150" y="5664375"/>
            <a:ext cx="3938890" cy="326508"/>
          </a:xfrm>
          <a:prstGeom prst="rect">
            <a:avLst/>
          </a:prstGeom>
        </p:spPr>
        <p:txBody>
          <a:bodyPr wrap="square" lIns="0" tIns="0" rIns="0" bIns="0" rtlCol="0">
            <a:noAutofit/>
          </a:bodyPr>
          <a:lstStyle/>
          <a:p>
            <a:pPr marL="12700">
              <a:lnSpc>
                <a:spcPts val="2500"/>
              </a:lnSpc>
              <a:spcBef>
                <a:spcPts val="125"/>
              </a:spcBef>
            </a:pPr>
            <a:r>
              <a:rPr sz="3000" b="1" spc="4" baseline="8696" dirty="0" smtClean="0">
                <a:latin typeface="Arial"/>
                <a:cs typeface="Arial"/>
              </a:rPr>
              <a:t>(</a:t>
            </a:r>
            <a:r>
              <a:rPr sz="3000" b="1" spc="0" baseline="8696" dirty="0" smtClean="0">
                <a:solidFill>
                  <a:srgbClr val="000082"/>
                </a:solidFill>
                <a:latin typeface="Arial"/>
                <a:cs typeface="Arial"/>
              </a:rPr>
              <a:t>0.3125</a:t>
            </a:r>
            <a:r>
              <a:rPr sz="3000" b="1" spc="4" baseline="8696" dirty="0" smtClean="0">
                <a:latin typeface="Arial"/>
                <a:cs typeface="Arial"/>
              </a:rPr>
              <a:t>)</a:t>
            </a:r>
            <a:r>
              <a:rPr sz="1950" b="1" spc="0" baseline="-8919" dirty="0" smtClean="0">
                <a:solidFill>
                  <a:srgbClr val="FF6600"/>
                </a:solidFill>
                <a:latin typeface="Arial"/>
                <a:cs typeface="Arial"/>
              </a:rPr>
              <a:t>10</a:t>
            </a:r>
            <a:r>
              <a:rPr sz="1950" b="1" spc="-5" baseline="-8919" dirty="0" smtClean="0">
                <a:solidFill>
                  <a:srgbClr val="FF6600"/>
                </a:solidFill>
                <a:latin typeface="Arial"/>
                <a:cs typeface="Arial"/>
              </a:rPr>
              <a:t> </a:t>
            </a:r>
            <a:r>
              <a:rPr sz="3000" b="1" spc="0" baseline="8696" dirty="0" smtClean="0">
                <a:latin typeface="Arial"/>
                <a:cs typeface="Arial"/>
              </a:rPr>
              <a:t>=</a:t>
            </a:r>
            <a:r>
              <a:rPr sz="3000" b="1" spc="-9" baseline="8696" dirty="0" smtClean="0">
                <a:latin typeface="Arial"/>
                <a:cs typeface="Arial"/>
              </a:rPr>
              <a:t> </a:t>
            </a:r>
            <a:r>
              <a:rPr sz="3000" b="1" spc="0" baseline="8696" dirty="0" smtClean="0">
                <a:latin typeface="Arial"/>
                <a:cs typeface="Arial"/>
              </a:rPr>
              <a:t>(0.</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-1</a:t>
            </a:r>
            <a:r>
              <a:rPr sz="1950" b="1" spc="23"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-2</a:t>
            </a:r>
            <a:r>
              <a:rPr sz="1950" b="1" spc="37" baseline="-8919" dirty="0" smtClean="0">
                <a:solidFill>
                  <a:srgbClr val="000082"/>
                </a:solidFill>
                <a:latin typeface="Arial"/>
                <a:cs typeface="Arial"/>
              </a:rPr>
              <a:t> </a:t>
            </a:r>
            <a:r>
              <a:rPr sz="3000" b="1" spc="0" baseline="8696" dirty="0" smtClean="0">
                <a:solidFill>
                  <a:srgbClr val="000082"/>
                </a:solidFill>
                <a:latin typeface="Arial"/>
                <a:cs typeface="Arial"/>
              </a:rPr>
              <a:t>a</a:t>
            </a:r>
            <a:r>
              <a:rPr sz="1950" b="1" spc="0" baseline="-8919" dirty="0" smtClean="0">
                <a:solidFill>
                  <a:srgbClr val="000082"/>
                </a:solidFill>
                <a:latin typeface="Arial"/>
                <a:cs typeface="Arial"/>
              </a:rPr>
              <a:t>-3</a:t>
            </a:r>
            <a:r>
              <a:rPr sz="3000" b="1" spc="4" baseline="8696" dirty="0" smtClean="0">
                <a:latin typeface="Arial"/>
                <a:cs typeface="Arial"/>
              </a:rPr>
              <a:t>)</a:t>
            </a:r>
            <a:r>
              <a:rPr sz="1950" b="1" spc="0" baseline="-8919" dirty="0" smtClean="0">
                <a:solidFill>
                  <a:srgbClr val="FF6600"/>
                </a:solidFill>
                <a:latin typeface="Arial"/>
                <a:cs typeface="Arial"/>
              </a:rPr>
              <a:t>8</a:t>
            </a:r>
            <a:r>
              <a:rPr sz="1950" b="1" spc="27" baseline="-8919" dirty="0" smtClean="0">
                <a:solidFill>
                  <a:srgbClr val="FF6600"/>
                </a:solidFill>
                <a:latin typeface="Arial"/>
                <a:cs typeface="Arial"/>
              </a:rPr>
              <a:t> </a:t>
            </a:r>
            <a:r>
              <a:rPr sz="3000" b="1" spc="0" baseline="8696" dirty="0" smtClean="0">
                <a:latin typeface="Arial"/>
                <a:cs typeface="Arial"/>
              </a:rPr>
              <a:t>=</a:t>
            </a:r>
            <a:r>
              <a:rPr sz="3000" b="1" spc="-9" baseline="8696" dirty="0" smtClean="0">
                <a:latin typeface="Arial"/>
                <a:cs typeface="Arial"/>
              </a:rPr>
              <a:t> </a:t>
            </a:r>
            <a:r>
              <a:rPr sz="3000" b="1" spc="4" baseline="8696" dirty="0" smtClean="0">
                <a:latin typeface="Arial"/>
                <a:cs typeface="Arial"/>
              </a:rPr>
              <a:t>(</a:t>
            </a:r>
            <a:r>
              <a:rPr sz="3000" b="1" spc="0" baseline="8696" dirty="0" smtClean="0">
                <a:solidFill>
                  <a:srgbClr val="D01608"/>
                </a:solidFill>
                <a:latin typeface="Arial"/>
                <a:cs typeface="Arial"/>
              </a:rPr>
              <a:t>0.2</a:t>
            </a:r>
            <a:r>
              <a:rPr sz="3000" b="1" spc="-4" baseline="8696" dirty="0" smtClean="0">
                <a:solidFill>
                  <a:srgbClr val="D01608"/>
                </a:solidFill>
                <a:latin typeface="Arial"/>
                <a:cs typeface="Arial"/>
              </a:rPr>
              <a:t>4</a:t>
            </a:r>
            <a:r>
              <a:rPr sz="3000" b="1" spc="4" baseline="8696" dirty="0" smtClean="0">
                <a:latin typeface="Arial"/>
                <a:cs typeface="Arial"/>
              </a:rPr>
              <a:t>)</a:t>
            </a:r>
            <a:r>
              <a:rPr sz="1950" b="1" spc="0" baseline="-8919" dirty="0" smtClean="0">
                <a:solidFill>
                  <a:srgbClr val="FF6600"/>
                </a:solidFill>
                <a:latin typeface="Arial"/>
                <a:cs typeface="Arial"/>
              </a:rPr>
              <a:t>8</a:t>
            </a:r>
            <a:endParaRPr sz="1300">
              <a:latin typeface="Arial"/>
              <a:cs typeface="Arial"/>
            </a:endParaRPr>
          </a:p>
        </p:txBody>
      </p:sp>
    </p:spTree>
    <p:extLst>
      <p:ext uri="{BB962C8B-B14F-4D97-AF65-F5344CB8AC3E}">
        <p14:creationId xmlns:p14="http://schemas.microsoft.com/office/powerpoint/2010/main" xmlns="" val="2437331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71"/>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6372225" y="1089025"/>
            <a:ext cx="1165225" cy="508000"/>
          </a:xfrm>
          <a:custGeom>
            <a:avLst/>
            <a:gdLst/>
            <a:ahLst/>
            <a:cxnLst/>
            <a:rect l="l" t="t" r="r" b="b"/>
            <a:pathLst>
              <a:path w="1165225" h="508000">
                <a:moveTo>
                  <a:pt x="0" y="508000"/>
                </a:moveTo>
                <a:lnTo>
                  <a:pt x="1165225" y="508000"/>
                </a:lnTo>
                <a:lnTo>
                  <a:pt x="1165225" y="0"/>
                </a:lnTo>
                <a:lnTo>
                  <a:pt x="0" y="0"/>
                </a:lnTo>
                <a:lnTo>
                  <a:pt x="0" y="508000"/>
                </a:lnTo>
                <a:close/>
              </a:path>
            </a:pathLst>
          </a:custGeom>
          <a:solidFill>
            <a:srgbClr val="C0C0C0"/>
          </a:solidFill>
        </p:spPr>
        <p:txBody>
          <a:bodyPr wrap="square" lIns="0" tIns="0" rIns="0" bIns="0" rtlCol="0">
            <a:noAutofit/>
          </a:bodyPr>
          <a:lstStyle/>
          <a:p>
            <a:endParaRPr/>
          </a:p>
        </p:txBody>
      </p:sp>
      <p:sp>
        <p:nvSpPr>
          <p:cNvPr id="56" name="object 56"/>
          <p:cNvSpPr/>
          <p:nvPr/>
        </p:nvSpPr>
        <p:spPr>
          <a:xfrm>
            <a:off x="7537450" y="1089025"/>
            <a:ext cx="1163637" cy="508000"/>
          </a:xfrm>
          <a:custGeom>
            <a:avLst/>
            <a:gdLst/>
            <a:ahLst/>
            <a:cxnLst/>
            <a:rect l="l" t="t" r="r" b="b"/>
            <a:pathLst>
              <a:path w="1163637" h="508000">
                <a:moveTo>
                  <a:pt x="0" y="508000"/>
                </a:moveTo>
                <a:lnTo>
                  <a:pt x="1163637" y="508000"/>
                </a:lnTo>
                <a:lnTo>
                  <a:pt x="1163637" y="0"/>
                </a:lnTo>
                <a:lnTo>
                  <a:pt x="0" y="0"/>
                </a:lnTo>
                <a:lnTo>
                  <a:pt x="0" y="508000"/>
                </a:lnTo>
                <a:close/>
              </a:path>
            </a:pathLst>
          </a:custGeom>
          <a:solidFill>
            <a:srgbClr val="C0C0C0"/>
          </a:solidFill>
        </p:spPr>
        <p:txBody>
          <a:bodyPr wrap="square" lIns="0" tIns="0" rIns="0" bIns="0" rtlCol="0">
            <a:noAutofit/>
          </a:bodyPr>
          <a:lstStyle/>
          <a:p>
            <a:endParaRPr/>
          </a:p>
        </p:txBody>
      </p:sp>
      <p:sp>
        <p:nvSpPr>
          <p:cNvPr id="57" name="object 57"/>
          <p:cNvSpPr/>
          <p:nvPr/>
        </p:nvSpPr>
        <p:spPr>
          <a:xfrm>
            <a:off x="7537450" y="1074801"/>
            <a:ext cx="0" cy="4600511"/>
          </a:xfrm>
          <a:custGeom>
            <a:avLst/>
            <a:gdLst/>
            <a:ahLst/>
            <a:cxnLst/>
            <a:rect l="l" t="t" r="r" b="b"/>
            <a:pathLst>
              <a:path h="4600511">
                <a:moveTo>
                  <a:pt x="0" y="0"/>
                </a:moveTo>
                <a:lnTo>
                  <a:pt x="0" y="4600511"/>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6358001" y="1597025"/>
            <a:ext cx="2357374" cy="0"/>
          </a:xfrm>
          <a:custGeom>
            <a:avLst/>
            <a:gdLst/>
            <a:ahLst/>
            <a:cxnLst/>
            <a:rect l="l" t="t" r="r" b="b"/>
            <a:pathLst>
              <a:path w="2357374">
                <a:moveTo>
                  <a:pt x="0" y="0"/>
                </a:moveTo>
                <a:lnTo>
                  <a:pt x="2357374" y="0"/>
                </a:lnTo>
              </a:path>
            </a:pathLst>
          </a:custGeom>
          <a:ln w="28575">
            <a:solidFill>
              <a:srgbClr val="000000"/>
            </a:solidFill>
          </a:ln>
        </p:spPr>
        <p:txBody>
          <a:bodyPr wrap="square" lIns="0" tIns="0" rIns="0" bIns="0" rtlCol="0">
            <a:noAutofit/>
          </a:bodyPr>
          <a:lstStyle/>
          <a:p>
            <a:endParaRPr/>
          </a:p>
        </p:txBody>
      </p:sp>
      <p:sp>
        <p:nvSpPr>
          <p:cNvPr id="59" name="object 59"/>
          <p:cNvSpPr/>
          <p:nvPr/>
        </p:nvSpPr>
        <p:spPr>
          <a:xfrm>
            <a:off x="6358001" y="2105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0" name="object 60"/>
          <p:cNvSpPr/>
          <p:nvPr/>
        </p:nvSpPr>
        <p:spPr>
          <a:xfrm>
            <a:off x="6358001" y="2613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1" name="object 61"/>
          <p:cNvSpPr/>
          <p:nvPr/>
        </p:nvSpPr>
        <p:spPr>
          <a:xfrm>
            <a:off x="6358001" y="3121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2" name="object 62"/>
          <p:cNvSpPr/>
          <p:nvPr/>
        </p:nvSpPr>
        <p:spPr>
          <a:xfrm>
            <a:off x="6358001" y="3629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6358001" y="4137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4" name="object 64"/>
          <p:cNvSpPr/>
          <p:nvPr/>
        </p:nvSpPr>
        <p:spPr>
          <a:xfrm>
            <a:off x="6358001" y="4645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6358001" y="515302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6372225" y="1074801"/>
            <a:ext cx="0" cy="4600511"/>
          </a:xfrm>
          <a:custGeom>
            <a:avLst/>
            <a:gdLst/>
            <a:ahLst/>
            <a:cxnLst/>
            <a:rect l="l" t="t" r="r" b="b"/>
            <a:pathLst>
              <a:path h="4600511">
                <a:moveTo>
                  <a:pt x="0" y="0"/>
                </a:moveTo>
                <a:lnTo>
                  <a:pt x="0" y="4600511"/>
                </a:lnTo>
              </a:path>
            </a:pathLst>
          </a:custGeom>
          <a:ln w="28575">
            <a:solidFill>
              <a:srgbClr val="000000"/>
            </a:solidFill>
          </a:ln>
        </p:spPr>
        <p:txBody>
          <a:bodyPr wrap="square" lIns="0" tIns="0" rIns="0" bIns="0" rtlCol="0">
            <a:noAutofit/>
          </a:bodyPr>
          <a:lstStyle/>
          <a:p>
            <a:endParaRPr/>
          </a:p>
        </p:txBody>
      </p:sp>
      <p:sp>
        <p:nvSpPr>
          <p:cNvPr id="67" name="object 67"/>
          <p:cNvSpPr/>
          <p:nvPr/>
        </p:nvSpPr>
        <p:spPr>
          <a:xfrm>
            <a:off x="8701151" y="1074801"/>
            <a:ext cx="0" cy="4600511"/>
          </a:xfrm>
          <a:custGeom>
            <a:avLst/>
            <a:gdLst/>
            <a:ahLst/>
            <a:cxnLst/>
            <a:rect l="l" t="t" r="r" b="b"/>
            <a:pathLst>
              <a:path h="4600511">
                <a:moveTo>
                  <a:pt x="0" y="0"/>
                </a:moveTo>
                <a:lnTo>
                  <a:pt x="0" y="4600511"/>
                </a:lnTo>
              </a:path>
            </a:pathLst>
          </a:custGeom>
          <a:ln w="28575">
            <a:solidFill>
              <a:srgbClr val="000000"/>
            </a:solidFill>
          </a:ln>
        </p:spPr>
        <p:txBody>
          <a:bodyPr wrap="square" lIns="0" tIns="0" rIns="0" bIns="0" rtlCol="0">
            <a:noAutofit/>
          </a:bodyPr>
          <a:lstStyle/>
          <a:p>
            <a:endParaRPr/>
          </a:p>
        </p:txBody>
      </p:sp>
      <p:sp>
        <p:nvSpPr>
          <p:cNvPr id="68" name="object 68"/>
          <p:cNvSpPr/>
          <p:nvPr/>
        </p:nvSpPr>
        <p:spPr>
          <a:xfrm>
            <a:off x="6358001" y="1089025"/>
            <a:ext cx="2357374" cy="0"/>
          </a:xfrm>
          <a:custGeom>
            <a:avLst/>
            <a:gdLst/>
            <a:ahLst/>
            <a:cxnLst/>
            <a:rect l="l" t="t" r="r" b="b"/>
            <a:pathLst>
              <a:path w="2357374">
                <a:moveTo>
                  <a:pt x="0" y="0"/>
                </a:moveTo>
                <a:lnTo>
                  <a:pt x="2357374" y="0"/>
                </a:lnTo>
              </a:path>
            </a:pathLst>
          </a:custGeom>
          <a:ln w="28575">
            <a:solidFill>
              <a:srgbClr val="000000"/>
            </a:solidFill>
          </a:ln>
        </p:spPr>
        <p:txBody>
          <a:bodyPr wrap="square" lIns="0" tIns="0" rIns="0" bIns="0" rtlCol="0">
            <a:noAutofit/>
          </a:bodyPr>
          <a:lstStyle/>
          <a:p>
            <a:endParaRPr/>
          </a:p>
        </p:txBody>
      </p:sp>
      <p:sp>
        <p:nvSpPr>
          <p:cNvPr id="69" name="object 69"/>
          <p:cNvSpPr/>
          <p:nvPr/>
        </p:nvSpPr>
        <p:spPr>
          <a:xfrm>
            <a:off x="6358001" y="5661025"/>
            <a:ext cx="2357374" cy="0"/>
          </a:xfrm>
          <a:custGeom>
            <a:avLst/>
            <a:gdLst/>
            <a:ahLst/>
            <a:cxnLst/>
            <a:rect l="l" t="t" r="r" b="b"/>
            <a:pathLst>
              <a:path w="2357374">
                <a:moveTo>
                  <a:pt x="0" y="0"/>
                </a:moveTo>
                <a:lnTo>
                  <a:pt x="2357374" y="0"/>
                </a:lnTo>
              </a:path>
            </a:pathLst>
          </a:custGeom>
          <a:ln w="28575">
            <a:solidFill>
              <a:srgbClr val="000000"/>
            </a:solidFill>
          </a:ln>
        </p:spPr>
        <p:txBody>
          <a:bodyPr wrap="square" lIns="0" tIns="0" rIns="0" bIns="0" rtlCol="0">
            <a:noAutofit/>
          </a:bodyPr>
          <a:lstStyle/>
          <a:p>
            <a:endParaRPr/>
          </a:p>
        </p:txBody>
      </p:sp>
      <p:sp>
        <p:nvSpPr>
          <p:cNvPr id="52" name="object 52"/>
          <p:cNvSpPr/>
          <p:nvPr/>
        </p:nvSpPr>
        <p:spPr>
          <a:xfrm>
            <a:off x="4287901" y="4149725"/>
            <a:ext cx="719074" cy="179324"/>
          </a:xfrm>
          <a:custGeom>
            <a:avLst/>
            <a:gdLst/>
            <a:ahLst/>
            <a:cxnLst/>
            <a:rect l="l" t="t" r="r" b="b"/>
            <a:pathLst>
              <a:path w="719074" h="179324">
                <a:moveTo>
                  <a:pt x="719074" y="0"/>
                </a:moveTo>
                <a:lnTo>
                  <a:pt x="717992" y="17055"/>
                </a:lnTo>
                <a:lnTo>
                  <a:pt x="714882" y="33028"/>
                </a:lnTo>
                <a:lnTo>
                  <a:pt x="709943" y="47616"/>
                </a:lnTo>
                <a:lnTo>
                  <a:pt x="703376" y="60520"/>
                </a:lnTo>
                <a:lnTo>
                  <a:pt x="695380" y="71438"/>
                </a:lnTo>
                <a:lnTo>
                  <a:pt x="686157" y="80068"/>
                </a:lnTo>
                <a:lnTo>
                  <a:pt x="675906" y="86110"/>
                </a:lnTo>
                <a:lnTo>
                  <a:pt x="664828" y="89263"/>
                </a:lnTo>
                <a:lnTo>
                  <a:pt x="659129" y="89662"/>
                </a:lnTo>
                <a:lnTo>
                  <a:pt x="419481" y="89662"/>
                </a:lnTo>
                <a:lnTo>
                  <a:pt x="408069" y="91281"/>
                </a:lnTo>
                <a:lnTo>
                  <a:pt x="397385" y="95937"/>
                </a:lnTo>
                <a:lnTo>
                  <a:pt x="387631" y="103331"/>
                </a:lnTo>
                <a:lnTo>
                  <a:pt x="379006" y="113159"/>
                </a:lnTo>
                <a:lnTo>
                  <a:pt x="371710" y="125123"/>
                </a:lnTo>
                <a:lnTo>
                  <a:pt x="365944" y="138919"/>
                </a:lnTo>
                <a:lnTo>
                  <a:pt x="361908" y="154248"/>
                </a:lnTo>
                <a:lnTo>
                  <a:pt x="359803" y="170808"/>
                </a:lnTo>
                <a:lnTo>
                  <a:pt x="359537" y="179324"/>
                </a:lnTo>
                <a:lnTo>
                  <a:pt x="358451" y="162268"/>
                </a:lnTo>
                <a:lnTo>
                  <a:pt x="355329" y="146295"/>
                </a:lnTo>
                <a:lnTo>
                  <a:pt x="350375" y="131707"/>
                </a:lnTo>
                <a:lnTo>
                  <a:pt x="343794" y="118803"/>
                </a:lnTo>
                <a:lnTo>
                  <a:pt x="335789" y="107885"/>
                </a:lnTo>
                <a:lnTo>
                  <a:pt x="326564" y="99255"/>
                </a:lnTo>
                <a:lnTo>
                  <a:pt x="316323" y="93213"/>
                </a:lnTo>
                <a:lnTo>
                  <a:pt x="305271" y="90060"/>
                </a:lnTo>
                <a:lnTo>
                  <a:pt x="299593" y="89662"/>
                </a:lnTo>
                <a:lnTo>
                  <a:pt x="59816" y="89662"/>
                </a:lnTo>
                <a:lnTo>
                  <a:pt x="48437" y="88040"/>
                </a:lnTo>
                <a:lnTo>
                  <a:pt x="37778" y="83378"/>
                </a:lnTo>
                <a:lnTo>
                  <a:pt x="28042" y="75975"/>
                </a:lnTo>
                <a:lnTo>
                  <a:pt x="19429" y="66135"/>
                </a:lnTo>
                <a:lnTo>
                  <a:pt x="12143" y="54158"/>
                </a:lnTo>
                <a:lnTo>
                  <a:pt x="6385" y="40346"/>
                </a:lnTo>
                <a:lnTo>
                  <a:pt x="2356" y="25002"/>
                </a:lnTo>
                <a:lnTo>
                  <a:pt x="260" y="8426"/>
                </a:lnTo>
                <a:lnTo>
                  <a:pt x="0" y="0"/>
                </a:lnTo>
              </a:path>
            </a:pathLst>
          </a:custGeom>
          <a:ln w="28574">
            <a:solidFill>
              <a:srgbClr val="FF9900"/>
            </a:solidFill>
          </a:ln>
        </p:spPr>
        <p:txBody>
          <a:bodyPr wrap="square" lIns="0" tIns="0" rIns="0" bIns="0" rtlCol="0">
            <a:noAutofit/>
          </a:bodyPr>
          <a:lstStyle/>
          <a:p>
            <a:endParaRPr/>
          </a:p>
        </p:txBody>
      </p:sp>
      <p:sp>
        <p:nvSpPr>
          <p:cNvPr id="53" name="object 53"/>
          <p:cNvSpPr/>
          <p:nvPr/>
        </p:nvSpPr>
        <p:spPr>
          <a:xfrm>
            <a:off x="4287901" y="4868799"/>
            <a:ext cx="719074" cy="179450"/>
          </a:xfrm>
          <a:custGeom>
            <a:avLst/>
            <a:gdLst/>
            <a:ahLst/>
            <a:cxnLst/>
            <a:rect l="l" t="t" r="r" b="b"/>
            <a:pathLst>
              <a:path w="719074" h="179450">
                <a:moveTo>
                  <a:pt x="719074" y="179450"/>
                </a:moveTo>
                <a:lnTo>
                  <a:pt x="717992" y="162395"/>
                </a:lnTo>
                <a:lnTo>
                  <a:pt x="714882" y="146422"/>
                </a:lnTo>
                <a:lnTo>
                  <a:pt x="709943" y="131834"/>
                </a:lnTo>
                <a:lnTo>
                  <a:pt x="703376" y="118930"/>
                </a:lnTo>
                <a:lnTo>
                  <a:pt x="695380" y="108012"/>
                </a:lnTo>
                <a:lnTo>
                  <a:pt x="686157" y="99382"/>
                </a:lnTo>
                <a:lnTo>
                  <a:pt x="675906" y="93340"/>
                </a:lnTo>
                <a:lnTo>
                  <a:pt x="664828" y="90187"/>
                </a:lnTo>
                <a:lnTo>
                  <a:pt x="659129" y="89788"/>
                </a:lnTo>
                <a:lnTo>
                  <a:pt x="419481" y="89788"/>
                </a:lnTo>
                <a:lnTo>
                  <a:pt x="408080" y="88172"/>
                </a:lnTo>
                <a:lnTo>
                  <a:pt x="397406" y="83523"/>
                </a:lnTo>
                <a:lnTo>
                  <a:pt x="387658" y="76139"/>
                </a:lnTo>
                <a:lnTo>
                  <a:pt x="379037" y="66320"/>
                </a:lnTo>
                <a:lnTo>
                  <a:pt x="371742" y="54365"/>
                </a:lnTo>
                <a:lnTo>
                  <a:pt x="365973" y="40572"/>
                </a:lnTo>
                <a:lnTo>
                  <a:pt x="361930" y="25241"/>
                </a:lnTo>
                <a:lnTo>
                  <a:pt x="359811" y="8670"/>
                </a:lnTo>
                <a:lnTo>
                  <a:pt x="359537" y="0"/>
                </a:lnTo>
                <a:lnTo>
                  <a:pt x="358453" y="17079"/>
                </a:lnTo>
                <a:lnTo>
                  <a:pt x="355337" y="33068"/>
                </a:lnTo>
                <a:lnTo>
                  <a:pt x="350392" y="47669"/>
                </a:lnTo>
                <a:lnTo>
                  <a:pt x="343823" y="60581"/>
                </a:lnTo>
                <a:lnTo>
                  <a:pt x="335831" y="71508"/>
                </a:lnTo>
                <a:lnTo>
                  <a:pt x="326621" y="80148"/>
                </a:lnTo>
                <a:lnTo>
                  <a:pt x="316397" y="86204"/>
                </a:lnTo>
                <a:lnTo>
                  <a:pt x="305360" y="89377"/>
                </a:lnTo>
                <a:lnTo>
                  <a:pt x="299593" y="89788"/>
                </a:ln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FF9900"/>
            </a:solidFill>
          </a:ln>
        </p:spPr>
        <p:txBody>
          <a:bodyPr wrap="square" lIns="0" tIns="0" rIns="0" bIns="0" rtlCol="0">
            <a:noAutofit/>
          </a:bodyPr>
          <a:lstStyle/>
          <a:p>
            <a:endParaRPr/>
          </a:p>
        </p:txBody>
      </p:sp>
      <p:sp>
        <p:nvSpPr>
          <p:cNvPr id="54" name="object 54"/>
          <p:cNvSpPr/>
          <p:nvPr/>
        </p:nvSpPr>
        <p:spPr>
          <a:xfrm>
            <a:off x="4648200" y="4346575"/>
            <a:ext cx="0" cy="509524"/>
          </a:xfrm>
          <a:custGeom>
            <a:avLst/>
            <a:gdLst/>
            <a:ahLst/>
            <a:cxnLst/>
            <a:rect l="l" t="t" r="r" b="b"/>
            <a:pathLst>
              <a:path h="509524">
                <a:moveTo>
                  <a:pt x="0" y="0"/>
                </a:moveTo>
                <a:lnTo>
                  <a:pt x="0" y="509524"/>
                </a:lnTo>
              </a:path>
            </a:pathLst>
          </a:custGeom>
          <a:ln w="28575">
            <a:solidFill>
              <a:srgbClr val="FF9900"/>
            </a:solidFill>
          </a:ln>
        </p:spPr>
        <p:txBody>
          <a:bodyPr wrap="square" lIns="0" tIns="0" rIns="0" bIns="0" rtlCol="0">
            <a:noAutofit/>
          </a:bodyPr>
          <a:lstStyle/>
          <a:p>
            <a:endParaRPr/>
          </a:p>
        </p:txBody>
      </p:sp>
      <p:sp>
        <p:nvSpPr>
          <p:cNvPr id="49" name="object 49"/>
          <p:cNvSpPr/>
          <p:nvPr/>
        </p:nvSpPr>
        <p:spPr>
          <a:xfrm>
            <a:off x="3313176" y="4149725"/>
            <a:ext cx="719074" cy="179324"/>
          </a:xfrm>
          <a:custGeom>
            <a:avLst/>
            <a:gdLst/>
            <a:ahLst/>
            <a:cxnLst/>
            <a:rect l="l" t="t" r="r" b="b"/>
            <a:pathLst>
              <a:path w="719074" h="179324">
                <a:moveTo>
                  <a:pt x="359803" y="170808"/>
                </a:moveTo>
                <a:lnTo>
                  <a:pt x="361908" y="154248"/>
                </a:lnTo>
                <a:lnTo>
                  <a:pt x="365944" y="138919"/>
                </a:lnTo>
                <a:lnTo>
                  <a:pt x="371710" y="125123"/>
                </a:lnTo>
                <a:lnTo>
                  <a:pt x="379006" y="113159"/>
                </a:lnTo>
                <a:lnTo>
                  <a:pt x="387631" y="103331"/>
                </a:lnTo>
                <a:lnTo>
                  <a:pt x="397385" y="95937"/>
                </a:lnTo>
                <a:lnTo>
                  <a:pt x="408069" y="91281"/>
                </a:lnTo>
                <a:lnTo>
                  <a:pt x="419481" y="89662"/>
                </a:lnTo>
                <a:lnTo>
                  <a:pt x="659129" y="89662"/>
                </a:lnTo>
                <a:lnTo>
                  <a:pt x="664828" y="89263"/>
                </a:lnTo>
                <a:lnTo>
                  <a:pt x="675906" y="86110"/>
                </a:lnTo>
                <a:lnTo>
                  <a:pt x="686157" y="80068"/>
                </a:lnTo>
                <a:lnTo>
                  <a:pt x="695380" y="71438"/>
                </a:lnTo>
                <a:lnTo>
                  <a:pt x="703376" y="60520"/>
                </a:lnTo>
                <a:lnTo>
                  <a:pt x="709943" y="47616"/>
                </a:lnTo>
                <a:lnTo>
                  <a:pt x="714882" y="33028"/>
                </a:lnTo>
                <a:lnTo>
                  <a:pt x="717992" y="17055"/>
                </a:lnTo>
                <a:lnTo>
                  <a:pt x="719074" y="0"/>
                </a:lnTo>
              </a:path>
              <a:path w="719074" h="179324">
                <a:moveTo>
                  <a:pt x="299593" y="89662"/>
                </a:moveTo>
                <a:lnTo>
                  <a:pt x="305271" y="90060"/>
                </a:lnTo>
                <a:lnTo>
                  <a:pt x="316323" y="93213"/>
                </a:lnTo>
                <a:lnTo>
                  <a:pt x="326564" y="99255"/>
                </a:lnTo>
                <a:lnTo>
                  <a:pt x="335789" y="107885"/>
                </a:lnTo>
                <a:lnTo>
                  <a:pt x="343794" y="118803"/>
                </a:lnTo>
                <a:lnTo>
                  <a:pt x="350375" y="131707"/>
                </a:lnTo>
                <a:lnTo>
                  <a:pt x="355329" y="146295"/>
                </a:lnTo>
                <a:lnTo>
                  <a:pt x="358451" y="162268"/>
                </a:lnTo>
                <a:lnTo>
                  <a:pt x="359537" y="179324"/>
                </a:lnTo>
                <a:lnTo>
                  <a:pt x="359803" y="170808"/>
                </a:lnTo>
              </a:path>
              <a:path w="719074" h="179324">
                <a:moveTo>
                  <a:pt x="0" y="0"/>
                </a:moveTo>
                <a:lnTo>
                  <a:pt x="260" y="8426"/>
                </a:lnTo>
                <a:lnTo>
                  <a:pt x="2356" y="25002"/>
                </a:lnTo>
                <a:lnTo>
                  <a:pt x="6385" y="40346"/>
                </a:lnTo>
                <a:lnTo>
                  <a:pt x="12143" y="54158"/>
                </a:lnTo>
                <a:lnTo>
                  <a:pt x="19429" y="66135"/>
                </a:lnTo>
                <a:lnTo>
                  <a:pt x="28042" y="75975"/>
                </a:lnTo>
                <a:lnTo>
                  <a:pt x="37778" y="83378"/>
                </a:lnTo>
                <a:lnTo>
                  <a:pt x="48437" y="88040"/>
                </a:lnTo>
                <a:lnTo>
                  <a:pt x="59816" y="89662"/>
                </a:lnTo>
                <a:lnTo>
                  <a:pt x="299593" y="89662"/>
                </a:lnTo>
              </a:path>
            </a:pathLst>
          </a:custGeom>
          <a:ln w="28575">
            <a:solidFill>
              <a:srgbClr val="0066CC"/>
            </a:solidFill>
          </a:ln>
        </p:spPr>
        <p:txBody>
          <a:bodyPr wrap="square" lIns="0" tIns="0" rIns="0" bIns="0" rtlCol="0">
            <a:noAutofit/>
          </a:bodyPr>
          <a:lstStyle/>
          <a:p>
            <a:endParaRPr/>
          </a:p>
        </p:txBody>
      </p:sp>
      <p:sp>
        <p:nvSpPr>
          <p:cNvPr id="50" name="object 50"/>
          <p:cNvSpPr/>
          <p:nvPr/>
        </p:nvSpPr>
        <p:spPr>
          <a:xfrm>
            <a:off x="3313176" y="4868799"/>
            <a:ext cx="719074" cy="179450"/>
          </a:xfrm>
          <a:custGeom>
            <a:avLst/>
            <a:gdLst/>
            <a:ahLst/>
            <a:cxnLst/>
            <a:rect l="l" t="t" r="r" b="b"/>
            <a:pathLst>
              <a:path w="719074" h="179450">
                <a:moveTo>
                  <a:pt x="717992" y="162395"/>
                </a:moveTo>
                <a:lnTo>
                  <a:pt x="714882" y="146422"/>
                </a:lnTo>
                <a:lnTo>
                  <a:pt x="709943" y="131834"/>
                </a:lnTo>
                <a:lnTo>
                  <a:pt x="703376" y="118930"/>
                </a:lnTo>
                <a:lnTo>
                  <a:pt x="695380" y="108012"/>
                </a:lnTo>
                <a:lnTo>
                  <a:pt x="686157" y="99382"/>
                </a:lnTo>
                <a:lnTo>
                  <a:pt x="675906" y="93340"/>
                </a:lnTo>
                <a:lnTo>
                  <a:pt x="664828" y="90187"/>
                </a:lnTo>
                <a:lnTo>
                  <a:pt x="659129" y="89788"/>
                </a:lnTo>
                <a:lnTo>
                  <a:pt x="419481" y="89788"/>
                </a:lnTo>
                <a:lnTo>
                  <a:pt x="408080" y="88172"/>
                </a:lnTo>
                <a:lnTo>
                  <a:pt x="397406" y="83523"/>
                </a:lnTo>
                <a:lnTo>
                  <a:pt x="387658" y="76139"/>
                </a:lnTo>
                <a:lnTo>
                  <a:pt x="379037" y="66320"/>
                </a:lnTo>
                <a:lnTo>
                  <a:pt x="371742" y="54365"/>
                </a:lnTo>
                <a:lnTo>
                  <a:pt x="365973" y="40572"/>
                </a:lnTo>
                <a:lnTo>
                  <a:pt x="361930" y="25241"/>
                </a:lnTo>
                <a:lnTo>
                  <a:pt x="359811" y="8670"/>
                </a:lnTo>
                <a:lnTo>
                  <a:pt x="359537" y="0"/>
                </a:lnTo>
                <a:lnTo>
                  <a:pt x="358453" y="17079"/>
                </a:lnTo>
                <a:lnTo>
                  <a:pt x="355337" y="33068"/>
                </a:lnTo>
                <a:lnTo>
                  <a:pt x="350392" y="47669"/>
                </a:lnTo>
                <a:lnTo>
                  <a:pt x="343823" y="60581"/>
                </a:lnTo>
                <a:lnTo>
                  <a:pt x="335831" y="71508"/>
                </a:lnTo>
                <a:lnTo>
                  <a:pt x="326621" y="80148"/>
                </a:lnTo>
                <a:lnTo>
                  <a:pt x="316397" y="86204"/>
                </a:lnTo>
                <a:lnTo>
                  <a:pt x="305360" y="89377"/>
                </a:lnTo>
                <a:lnTo>
                  <a:pt x="299593" y="89788"/>
                </a:lnTo>
              </a:path>
              <a:path w="719074" h="179450">
                <a:moveTo>
                  <a:pt x="719074" y="179450"/>
                </a:moveTo>
                <a:lnTo>
                  <a:pt x="717992" y="162395"/>
                </a:lnTo>
              </a:path>
              <a:path w="719074" h="179450">
                <a:moveTo>
                  <a:pt x="299593" y="89788"/>
                </a:move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0066CC"/>
            </a:solidFill>
          </a:ln>
        </p:spPr>
        <p:txBody>
          <a:bodyPr wrap="square" lIns="0" tIns="0" rIns="0" bIns="0" rtlCol="0">
            <a:noAutofit/>
          </a:bodyPr>
          <a:lstStyle/>
          <a:p>
            <a:endParaRPr/>
          </a:p>
        </p:txBody>
      </p:sp>
      <p:sp>
        <p:nvSpPr>
          <p:cNvPr id="51" name="object 51"/>
          <p:cNvSpPr/>
          <p:nvPr/>
        </p:nvSpPr>
        <p:spPr>
          <a:xfrm>
            <a:off x="3673475" y="4346575"/>
            <a:ext cx="0" cy="509524"/>
          </a:xfrm>
          <a:custGeom>
            <a:avLst/>
            <a:gdLst/>
            <a:ahLst/>
            <a:cxnLst/>
            <a:rect l="l" t="t" r="r" b="b"/>
            <a:pathLst>
              <a:path h="509524">
                <a:moveTo>
                  <a:pt x="0" y="0"/>
                </a:moveTo>
                <a:lnTo>
                  <a:pt x="0" y="509524"/>
                </a:lnTo>
              </a:path>
            </a:pathLst>
          </a:custGeom>
          <a:ln w="28575">
            <a:solidFill>
              <a:srgbClr val="0066CC"/>
            </a:solidFill>
          </a:ln>
        </p:spPr>
        <p:txBody>
          <a:bodyPr wrap="square" lIns="0" tIns="0" rIns="0" bIns="0" rtlCol="0">
            <a:noAutofit/>
          </a:bodyPr>
          <a:lstStyle/>
          <a:p>
            <a:endParaRPr/>
          </a:p>
        </p:txBody>
      </p:sp>
      <p:sp>
        <p:nvSpPr>
          <p:cNvPr id="46" name="object 46"/>
          <p:cNvSpPr/>
          <p:nvPr/>
        </p:nvSpPr>
        <p:spPr>
          <a:xfrm>
            <a:off x="2413000" y="4151249"/>
            <a:ext cx="719201" cy="179450"/>
          </a:xfrm>
          <a:custGeom>
            <a:avLst/>
            <a:gdLst/>
            <a:ahLst/>
            <a:cxnLst/>
            <a:rect l="l" t="t" r="r" b="b"/>
            <a:pathLst>
              <a:path w="719201" h="179450">
                <a:moveTo>
                  <a:pt x="359804" y="170935"/>
                </a:moveTo>
                <a:lnTo>
                  <a:pt x="361918" y="154375"/>
                </a:lnTo>
                <a:lnTo>
                  <a:pt x="365967" y="139046"/>
                </a:lnTo>
                <a:lnTo>
                  <a:pt x="371748" y="125250"/>
                </a:lnTo>
                <a:lnTo>
                  <a:pt x="379056" y="113286"/>
                </a:lnTo>
                <a:lnTo>
                  <a:pt x="387687" y="103458"/>
                </a:lnTo>
                <a:lnTo>
                  <a:pt x="397438" y="96064"/>
                </a:lnTo>
                <a:lnTo>
                  <a:pt x="408104" y="91408"/>
                </a:lnTo>
                <a:lnTo>
                  <a:pt x="419481" y="89788"/>
                </a:lnTo>
                <a:lnTo>
                  <a:pt x="659257" y="89788"/>
                </a:lnTo>
                <a:lnTo>
                  <a:pt x="665024" y="89377"/>
                </a:lnTo>
                <a:lnTo>
                  <a:pt x="676061" y="86204"/>
                </a:lnTo>
                <a:lnTo>
                  <a:pt x="686285" y="80148"/>
                </a:lnTo>
                <a:lnTo>
                  <a:pt x="695495" y="71508"/>
                </a:lnTo>
                <a:lnTo>
                  <a:pt x="703487" y="60581"/>
                </a:lnTo>
                <a:lnTo>
                  <a:pt x="710056" y="47669"/>
                </a:lnTo>
                <a:lnTo>
                  <a:pt x="715001" y="33068"/>
                </a:lnTo>
                <a:lnTo>
                  <a:pt x="718117" y="17079"/>
                </a:lnTo>
                <a:lnTo>
                  <a:pt x="719201" y="0"/>
                </a:lnTo>
              </a:path>
              <a:path w="719201" h="179450">
                <a:moveTo>
                  <a:pt x="299593" y="89788"/>
                </a:moveTo>
                <a:lnTo>
                  <a:pt x="305291" y="90187"/>
                </a:lnTo>
                <a:lnTo>
                  <a:pt x="316369" y="93340"/>
                </a:lnTo>
                <a:lnTo>
                  <a:pt x="326620" y="99382"/>
                </a:lnTo>
                <a:lnTo>
                  <a:pt x="335843" y="108012"/>
                </a:lnTo>
                <a:lnTo>
                  <a:pt x="343839" y="118930"/>
                </a:lnTo>
                <a:lnTo>
                  <a:pt x="350406" y="131834"/>
                </a:lnTo>
                <a:lnTo>
                  <a:pt x="355345" y="146422"/>
                </a:lnTo>
                <a:lnTo>
                  <a:pt x="358455" y="162395"/>
                </a:lnTo>
                <a:lnTo>
                  <a:pt x="359537" y="179450"/>
                </a:lnTo>
                <a:lnTo>
                  <a:pt x="359804" y="170935"/>
                </a:lnTo>
              </a:path>
              <a:path w="719201" h="179450">
                <a:moveTo>
                  <a:pt x="0" y="0"/>
                </a:moveTo>
                <a:lnTo>
                  <a:pt x="274" y="8670"/>
                </a:lnTo>
                <a:lnTo>
                  <a:pt x="2393" y="25241"/>
                </a:lnTo>
                <a:lnTo>
                  <a:pt x="6436" y="40572"/>
                </a:lnTo>
                <a:lnTo>
                  <a:pt x="12205" y="54365"/>
                </a:lnTo>
                <a:lnTo>
                  <a:pt x="19500" y="66320"/>
                </a:lnTo>
                <a:lnTo>
                  <a:pt x="28121" y="76139"/>
                </a:lnTo>
                <a:lnTo>
                  <a:pt x="37869" y="83523"/>
                </a:lnTo>
                <a:lnTo>
                  <a:pt x="48543" y="88172"/>
                </a:lnTo>
                <a:lnTo>
                  <a:pt x="59943" y="89788"/>
                </a:lnTo>
                <a:lnTo>
                  <a:pt x="299593" y="89788"/>
                </a:lnTo>
              </a:path>
            </a:pathLst>
          </a:custGeom>
          <a:ln w="28575">
            <a:solidFill>
              <a:srgbClr val="D01608"/>
            </a:solidFill>
          </a:ln>
        </p:spPr>
        <p:txBody>
          <a:bodyPr wrap="square" lIns="0" tIns="0" rIns="0" bIns="0" rtlCol="0">
            <a:noAutofit/>
          </a:bodyPr>
          <a:lstStyle/>
          <a:p>
            <a:endParaRPr/>
          </a:p>
        </p:txBody>
      </p:sp>
      <p:sp>
        <p:nvSpPr>
          <p:cNvPr id="47" name="object 47"/>
          <p:cNvSpPr/>
          <p:nvPr/>
        </p:nvSpPr>
        <p:spPr>
          <a:xfrm>
            <a:off x="2413000" y="4870450"/>
            <a:ext cx="719201" cy="179324"/>
          </a:xfrm>
          <a:custGeom>
            <a:avLst/>
            <a:gdLst/>
            <a:ahLst/>
            <a:cxnLst/>
            <a:rect l="l" t="t" r="r" b="b"/>
            <a:pathLst>
              <a:path w="719201" h="179324">
                <a:moveTo>
                  <a:pt x="719201" y="179324"/>
                </a:moveTo>
                <a:lnTo>
                  <a:pt x="718115" y="162268"/>
                </a:lnTo>
                <a:lnTo>
                  <a:pt x="714993" y="146295"/>
                </a:lnTo>
                <a:lnTo>
                  <a:pt x="710039" y="131707"/>
                </a:lnTo>
                <a:lnTo>
                  <a:pt x="703458" y="118803"/>
                </a:lnTo>
                <a:lnTo>
                  <a:pt x="695453" y="107885"/>
                </a:lnTo>
                <a:lnTo>
                  <a:pt x="686228" y="99255"/>
                </a:lnTo>
                <a:lnTo>
                  <a:pt x="675987" y="93213"/>
                </a:lnTo>
                <a:lnTo>
                  <a:pt x="664935" y="90060"/>
                </a:lnTo>
                <a:lnTo>
                  <a:pt x="659257" y="89662"/>
                </a:lnTo>
                <a:lnTo>
                  <a:pt x="419481" y="89662"/>
                </a:lnTo>
                <a:lnTo>
                  <a:pt x="408104" y="88042"/>
                </a:lnTo>
                <a:lnTo>
                  <a:pt x="397438" y="83386"/>
                </a:lnTo>
                <a:lnTo>
                  <a:pt x="387687" y="75992"/>
                </a:lnTo>
                <a:lnTo>
                  <a:pt x="379056" y="66164"/>
                </a:lnTo>
                <a:lnTo>
                  <a:pt x="371748" y="54200"/>
                </a:lnTo>
                <a:lnTo>
                  <a:pt x="365967" y="40404"/>
                </a:lnTo>
                <a:lnTo>
                  <a:pt x="361918" y="25075"/>
                </a:lnTo>
                <a:lnTo>
                  <a:pt x="359804" y="8515"/>
                </a:lnTo>
                <a:lnTo>
                  <a:pt x="359537" y="0"/>
                </a:lnTo>
                <a:lnTo>
                  <a:pt x="358455" y="17055"/>
                </a:lnTo>
                <a:lnTo>
                  <a:pt x="355345" y="33028"/>
                </a:lnTo>
                <a:lnTo>
                  <a:pt x="350406" y="47616"/>
                </a:lnTo>
                <a:lnTo>
                  <a:pt x="343839" y="60520"/>
                </a:lnTo>
                <a:lnTo>
                  <a:pt x="335843" y="71438"/>
                </a:lnTo>
                <a:lnTo>
                  <a:pt x="326620" y="80068"/>
                </a:lnTo>
                <a:lnTo>
                  <a:pt x="316369" y="86110"/>
                </a:lnTo>
                <a:lnTo>
                  <a:pt x="305291" y="89263"/>
                </a:lnTo>
                <a:lnTo>
                  <a:pt x="299593" y="89662"/>
                </a:lnTo>
                <a:lnTo>
                  <a:pt x="59943" y="89662"/>
                </a:lnTo>
                <a:lnTo>
                  <a:pt x="48532" y="91281"/>
                </a:lnTo>
                <a:lnTo>
                  <a:pt x="37848" y="95937"/>
                </a:lnTo>
                <a:lnTo>
                  <a:pt x="28094" y="103331"/>
                </a:lnTo>
                <a:lnTo>
                  <a:pt x="19469" y="113159"/>
                </a:lnTo>
                <a:lnTo>
                  <a:pt x="12173" y="125123"/>
                </a:lnTo>
                <a:lnTo>
                  <a:pt x="6407" y="138919"/>
                </a:lnTo>
                <a:lnTo>
                  <a:pt x="2371" y="154248"/>
                </a:lnTo>
                <a:lnTo>
                  <a:pt x="266" y="170808"/>
                </a:lnTo>
                <a:lnTo>
                  <a:pt x="0" y="179324"/>
                </a:lnTo>
              </a:path>
            </a:pathLst>
          </a:custGeom>
          <a:ln w="28575">
            <a:solidFill>
              <a:srgbClr val="D01608"/>
            </a:solidFill>
          </a:ln>
        </p:spPr>
        <p:txBody>
          <a:bodyPr wrap="square" lIns="0" tIns="0" rIns="0" bIns="0" rtlCol="0">
            <a:noAutofit/>
          </a:bodyPr>
          <a:lstStyle/>
          <a:p>
            <a:endParaRPr/>
          </a:p>
        </p:txBody>
      </p:sp>
      <p:sp>
        <p:nvSpPr>
          <p:cNvPr id="48" name="object 48"/>
          <p:cNvSpPr/>
          <p:nvPr/>
        </p:nvSpPr>
        <p:spPr>
          <a:xfrm>
            <a:off x="2773426" y="4348099"/>
            <a:ext cx="0" cy="509650"/>
          </a:xfrm>
          <a:custGeom>
            <a:avLst/>
            <a:gdLst/>
            <a:ahLst/>
            <a:cxnLst/>
            <a:rect l="l" t="t" r="r" b="b"/>
            <a:pathLst>
              <a:path h="509650">
                <a:moveTo>
                  <a:pt x="0" y="0"/>
                </a:moveTo>
                <a:lnTo>
                  <a:pt x="0" y="509650"/>
                </a:lnTo>
              </a:path>
            </a:pathLst>
          </a:custGeom>
          <a:ln w="28575">
            <a:solidFill>
              <a:srgbClr val="D01608"/>
            </a:solidFill>
          </a:ln>
        </p:spPr>
        <p:txBody>
          <a:bodyPr wrap="square" lIns="0" tIns="0" rIns="0" bIns="0" rtlCol="0">
            <a:noAutofit/>
          </a:bodyPr>
          <a:lstStyle/>
          <a:p>
            <a:endParaRPr/>
          </a:p>
        </p:txBody>
      </p:sp>
      <p:sp>
        <p:nvSpPr>
          <p:cNvPr id="45" name="object 45"/>
          <p:cNvSpPr/>
          <p:nvPr/>
        </p:nvSpPr>
        <p:spPr>
          <a:xfrm>
            <a:off x="2540000" y="3366516"/>
            <a:ext cx="370458" cy="370459"/>
          </a:xfrm>
          <a:custGeom>
            <a:avLst/>
            <a:gdLst/>
            <a:ahLst/>
            <a:cxnLst/>
            <a:rect l="l" t="t" r="r" b="b"/>
            <a:pathLst>
              <a:path w="370458" h="370459">
                <a:moveTo>
                  <a:pt x="90870" y="259272"/>
                </a:moveTo>
                <a:lnTo>
                  <a:pt x="50545" y="218948"/>
                </a:lnTo>
                <a:lnTo>
                  <a:pt x="0" y="370459"/>
                </a:lnTo>
                <a:lnTo>
                  <a:pt x="151511" y="319913"/>
                </a:lnTo>
                <a:lnTo>
                  <a:pt x="111124" y="279527"/>
                </a:lnTo>
                <a:lnTo>
                  <a:pt x="100964" y="289687"/>
                </a:lnTo>
                <a:lnTo>
                  <a:pt x="80772" y="269367"/>
                </a:lnTo>
                <a:lnTo>
                  <a:pt x="90870" y="259272"/>
                </a:lnTo>
                <a:close/>
              </a:path>
              <a:path w="370458" h="370459">
                <a:moveTo>
                  <a:pt x="80772" y="269367"/>
                </a:moveTo>
                <a:lnTo>
                  <a:pt x="100964" y="289687"/>
                </a:lnTo>
                <a:lnTo>
                  <a:pt x="111124" y="279527"/>
                </a:lnTo>
                <a:lnTo>
                  <a:pt x="370458" y="20193"/>
                </a:lnTo>
                <a:lnTo>
                  <a:pt x="350266" y="0"/>
                </a:lnTo>
                <a:lnTo>
                  <a:pt x="90870" y="259272"/>
                </a:lnTo>
                <a:lnTo>
                  <a:pt x="80772" y="269367"/>
                </a:lnTo>
                <a:close/>
              </a:path>
            </a:pathLst>
          </a:custGeom>
          <a:solidFill>
            <a:srgbClr val="0099CC"/>
          </a:solidFill>
        </p:spPr>
        <p:txBody>
          <a:bodyPr wrap="square" lIns="0" tIns="0" rIns="0" bIns="0" rtlCol="0">
            <a:noAutofit/>
          </a:bodyPr>
          <a:lstStyle/>
          <a:p>
            <a:endParaRPr/>
          </a:p>
        </p:txBody>
      </p:sp>
      <p:sp>
        <p:nvSpPr>
          <p:cNvPr id="44" name="object 44"/>
          <p:cNvSpPr/>
          <p:nvPr/>
        </p:nvSpPr>
        <p:spPr>
          <a:xfrm>
            <a:off x="4536440" y="3315716"/>
            <a:ext cx="370459" cy="370459"/>
          </a:xfrm>
          <a:custGeom>
            <a:avLst/>
            <a:gdLst/>
            <a:ahLst/>
            <a:cxnLst/>
            <a:rect l="l" t="t" r="r" b="b"/>
            <a:pathLst>
              <a:path w="370459" h="370459">
                <a:moveTo>
                  <a:pt x="269494" y="289687"/>
                </a:moveTo>
                <a:lnTo>
                  <a:pt x="259359" y="279552"/>
                </a:lnTo>
                <a:lnTo>
                  <a:pt x="218948" y="319913"/>
                </a:lnTo>
                <a:lnTo>
                  <a:pt x="370459" y="370459"/>
                </a:lnTo>
                <a:lnTo>
                  <a:pt x="269494" y="289687"/>
                </a:lnTo>
                <a:close/>
              </a:path>
              <a:path w="370459" h="370459">
                <a:moveTo>
                  <a:pt x="320039" y="218948"/>
                </a:moveTo>
                <a:lnTo>
                  <a:pt x="279628" y="259308"/>
                </a:lnTo>
                <a:lnTo>
                  <a:pt x="289687" y="269367"/>
                </a:lnTo>
                <a:lnTo>
                  <a:pt x="320039" y="218948"/>
                </a:lnTo>
                <a:close/>
              </a:path>
              <a:path w="370459" h="370459">
                <a:moveTo>
                  <a:pt x="20320" y="0"/>
                </a:moveTo>
                <a:lnTo>
                  <a:pt x="0" y="20193"/>
                </a:lnTo>
                <a:lnTo>
                  <a:pt x="259359" y="279552"/>
                </a:lnTo>
                <a:lnTo>
                  <a:pt x="269494" y="289687"/>
                </a:lnTo>
                <a:lnTo>
                  <a:pt x="370459" y="370459"/>
                </a:lnTo>
                <a:lnTo>
                  <a:pt x="320039" y="218948"/>
                </a:lnTo>
                <a:lnTo>
                  <a:pt x="289687" y="269367"/>
                </a:lnTo>
                <a:lnTo>
                  <a:pt x="279628" y="259308"/>
                </a:lnTo>
                <a:lnTo>
                  <a:pt x="20320" y="0"/>
                </a:lnTo>
                <a:close/>
              </a:path>
            </a:pathLst>
          </a:custGeom>
          <a:solidFill>
            <a:srgbClr val="0099CC"/>
          </a:solidFill>
        </p:spPr>
        <p:txBody>
          <a:bodyPr wrap="square" lIns="0" tIns="0" rIns="0" bIns="0" rtlCol="0">
            <a:noAutofit/>
          </a:bodyPr>
          <a:lstStyle/>
          <a:p>
            <a:endParaRPr/>
          </a:p>
        </p:txBody>
      </p:sp>
      <p:sp>
        <p:nvSpPr>
          <p:cNvPr id="43" name="object 43"/>
          <p:cNvSpPr txBox="1"/>
          <p:nvPr/>
        </p:nvSpPr>
        <p:spPr>
          <a:xfrm>
            <a:off x="1889252" y="303901"/>
            <a:ext cx="3009112" cy="503226"/>
          </a:xfrm>
          <a:prstGeom prst="rect">
            <a:avLst/>
          </a:prstGeom>
        </p:spPr>
        <p:txBody>
          <a:bodyPr wrap="square" lIns="0" tIns="0" rIns="0" bIns="0" rtlCol="0">
            <a:noAutofit/>
          </a:bodyPr>
          <a:lstStyle/>
          <a:p>
            <a:pPr marL="12700">
              <a:lnSpc>
                <a:spcPts val="3960"/>
              </a:lnSpc>
              <a:spcBef>
                <a:spcPts val="198"/>
              </a:spcBef>
            </a:pPr>
            <a:r>
              <a:rPr sz="5400" spc="0" baseline="2235" dirty="0" smtClean="0">
                <a:latin typeface="Book Antiqua"/>
                <a:cs typeface="Book Antiqua"/>
              </a:rPr>
              <a:t>Binary </a:t>
            </a:r>
            <a:r>
              <a:rPr sz="5400" spc="0" baseline="2415" dirty="0" smtClean="0">
                <a:latin typeface="Arial"/>
                <a:cs typeface="Arial"/>
              </a:rPr>
              <a:t>−</a:t>
            </a:r>
            <a:r>
              <a:rPr sz="5400" spc="-99" baseline="2415" dirty="0" smtClean="0">
                <a:latin typeface="Arial"/>
                <a:cs typeface="Arial"/>
              </a:rPr>
              <a:t> </a:t>
            </a:r>
            <a:r>
              <a:rPr sz="5400" spc="0" baseline="2235" dirty="0" smtClean="0">
                <a:latin typeface="Book Antiqua"/>
                <a:cs typeface="Book Antiqua"/>
              </a:rPr>
              <a:t>Octal</a:t>
            </a:r>
            <a:endParaRPr sz="3600">
              <a:latin typeface="Book Antiqua"/>
              <a:cs typeface="Book Antiqua"/>
            </a:endParaRPr>
          </a:p>
        </p:txBody>
      </p:sp>
      <p:sp>
        <p:nvSpPr>
          <p:cNvPr id="42" name="object 42"/>
          <p:cNvSpPr txBox="1"/>
          <p:nvPr/>
        </p:nvSpPr>
        <p:spPr>
          <a:xfrm>
            <a:off x="4915589" y="324222"/>
            <a:ext cx="2438634" cy="482904"/>
          </a:xfrm>
          <a:prstGeom prst="rect">
            <a:avLst/>
          </a:prstGeom>
        </p:spPr>
        <p:txBody>
          <a:bodyPr wrap="square" lIns="0" tIns="0" rIns="0" bIns="0" rtlCol="0">
            <a:noAutofit/>
          </a:bodyPr>
          <a:lstStyle/>
          <a:p>
            <a:pPr marL="12700">
              <a:lnSpc>
                <a:spcPts val="3800"/>
              </a:lnSpc>
              <a:spcBef>
                <a:spcPts val="190"/>
              </a:spcBef>
            </a:pPr>
            <a:r>
              <a:rPr sz="5400" spc="4" baseline="2980" dirty="0" smtClean="0">
                <a:latin typeface="Book Antiqua"/>
                <a:cs typeface="Book Antiqua"/>
              </a:rPr>
              <a:t>C</a:t>
            </a:r>
            <a:r>
              <a:rPr sz="5400" spc="0" baseline="2980" dirty="0" smtClean="0">
                <a:latin typeface="Book Antiqua"/>
                <a:cs typeface="Book Antiqua"/>
              </a:rPr>
              <a:t>onve</a:t>
            </a:r>
            <a:r>
              <a:rPr sz="5400" spc="14" baseline="2980" dirty="0" smtClean="0">
                <a:latin typeface="Book Antiqua"/>
                <a:cs typeface="Book Antiqua"/>
              </a:rPr>
              <a:t>r</a:t>
            </a:r>
            <a:r>
              <a:rPr sz="5400" spc="0" baseline="2980" dirty="0" smtClean="0">
                <a:latin typeface="Book Antiqua"/>
                <a:cs typeface="Book Antiqua"/>
              </a:rPr>
              <a:t>sion</a:t>
            </a:r>
            <a:endParaRPr sz="3600">
              <a:latin typeface="Book Antiqua"/>
              <a:cs typeface="Book Antiqua"/>
            </a:endParaRPr>
          </a:p>
        </p:txBody>
      </p:sp>
      <p:sp>
        <p:nvSpPr>
          <p:cNvPr id="41" name="object 41"/>
          <p:cNvSpPr txBox="1"/>
          <p:nvPr/>
        </p:nvSpPr>
        <p:spPr>
          <a:xfrm>
            <a:off x="1177239" y="1347945"/>
            <a:ext cx="326308" cy="339476"/>
          </a:xfrm>
          <a:prstGeom prst="rect">
            <a:avLst/>
          </a:prstGeom>
        </p:spPr>
        <p:txBody>
          <a:bodyPr wrap="square" lIns="0" tIns="0" rIns="0" bIns="0" rtlCol="0">
            <a:noAutofit/>
          </a:bodyPr>
          <a:lstStyle/>
          <a:p>
            <a:pPr marL="12700">
              <a:lnSpc>
                <a:spcPts val="2605"/>
              </a:lnSpc>
              <a:spcBef>
                <a:spcPts val="130"/>
              </a:spcBef>
            </a:pPr>
            <a:r>
              <a:rPr sz="2400" spc="0" dirty="0" smtClean="0">
                <a:latin typeface="Times New Roman"/>
                <a:cs typeface="Times New Roman"/>
              </a:rPr>
              <a:t>2</a:t>
            </a:r>
            <a:r>
              <a:rPr sz="2400" spc="0" baseline="25364" dirty="0" smtClean="0">
                <a:latin typeface="Times New Roman"/>
                <a:cs typeface="Times New Roman"/>
              </a:rPr>
              <a:t>3</a:t>
            </a:r>
            <a:endParaRPr sz="1600">
              <a:latin typeface="Times New Roman"/>
              <a:cs typeface="Times New Roman"/>
            </a:endParaRPr>
          </a:p>
        </p:txBody>
      </p:sp>
      <p:sp>
        <p:nvSpPr>
          <p:cNvPr id="40" name="object 40"/>
          <p:cNvSpPr txBox="1"/>
          <p:nvPr/>
        </p:nvSpPr>
        <p:spPr>
          <a:xfrm>
            <a:off x="358851" y="1357221"/>
            <a:ext cx="814527"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8 =</a:t>
            </a:r>
            <a:endParaRPr sz="2400">
              <a:latin typeface="Times New Roman"/>
              <a:cs typeface="Times New Roman"/>
            </a:endParaRPr>
          </a:p>
        </p:txBody>
      </p:sp>
      <p:sp>
        <p:nvSpPr>
          <p:cNvPr id="39" name="object 39"/>
          <p:cNvSpPr txBox="1"/>
          <p:nvPr/>
        </p:nvSpPr>
        <p:spPr>
          <a:xfrm>
            <a:off x="358851" y="1796387"/>
            <a:ext cx="1809394" cy="69596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Each</a:t>
            </a:r>
            <a:r>
              <a:rPr sz="2400" spc="-9" dirty="0" smtClean="0">
                <a:latin typeface="Times New Roman"/>
                <a:cs typeface="Times New Roman"/>
              </a:rPr>
              <a:t> </a:t>
            </a:r>
            <a:r>
              <a:rPr sz="2400" spc="0" dirty="0" smtClean="0">
                <a:latin typeface="Times New Roman"/>
                <a:cs typeface="Times New Roman"/>
              </a:rPr>
              <a:t>group</a:t>
            </a:r>
            <a:endParaRPr sz="2400">
              <a:latin typeface="Times New Roman"/>
              <a:cs typeface="Times New Roman"/>
            </a:endParaRPr>
          </a:p>
          <a:p>
            <a:pPr marL="355600" marR="45719">
              <a:lnSpc>
                <a:spcPct val="95825"/>
              </a:lnSpc>
            </a:pPr>
            <a:r>
              <a:rPr sz="2400" spc="0" dirty="0" smtClean="0">
                <a:latin typeface="Times New Roman"/>
                <a:cs typeface="Times New Roman"/>
              </a:rPr>
              <a:t>dig</a:t>
            </a:r>
            <a:r>
              <a:rPr sz="2400" spc="4" dirty="0" smtClean="0">
                <a:latin typeface="Times New Roman"/>
                <a:cs typeface="Times New Roman"/>
              </a:rPr>
              <a:t>i</a:t>
            </a:r>
            <a:r>
              <a:rPr sz="2400" spc="0" dirty="0" smtClean="0">
                <a:latin typeface="Times New Roman"/>
                <a:cs typeface="Times New Roman"/>
              </a:rPr>
              <a:t>t</a:t>
            </a:r>
            <a:endParaRPr sz="2400">
              <a:latin typeface="Times New Roman"/>
              <a:cs typeface="Times New Roman"/>
            </a:endParaRPr>
          </a:p>
        </p:txBody>
      </p:sp>
      <p:sp>
        <p:nvSpPr>
          <p:cNvPr id="38" name="object 38"/>
          <p:cNvSpPr txBox="1"/>
          <p:nvPr/>
        </p:nvSpPr>
        <p:spPr>
          <a:xfrm>
            <a:off x="2173325" y="1796387"/>
            <a:ext cx="325018"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of</a:t>
            </a:r>
            <a:endParaRPr sz="2400">
              <a:latin typeface="Times New Roman"/>
              <a:cs typeface="Times New Roman"/>
            </a:endParaRPr>
          </a:p>
        </p:txBody>
      </p:sp>
      <p:sp>
        <p:nvSpPr>
          <p:cNvPr id="37" name="object 37"/>
          <p:cNvSpPr txBox="1"/>
          <p:nvPr/>
        </p:nvSpPr>
        <p:spPr>
          <a:xfrm>
            <a:off x="2503423" y="1796387"/>
            <a:ext cx="2413203"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3 bi</a:t>
            </a:r>
            <a:r>
              <a:rPr sz="2400" spc="4" dirty="0" smtClean="0">
                <a:latin typeface="Times New Roman"/>
                <a:cs typeface="Times New Roman"/>
              </a:rPr>
              <a:t>t</a:t>
            </a:r>
            <a:r>
              <a:rPr sz="2400" spc="0" dirty="0" smtClean="0">
                <a:latin typeface="Times New Roman"/>
                <a:cs typeface="Times New Roman"/>
              </a:rPr>
              <a:t>s</a:t>
            </a:r>
            <a:r>
              <a:rPr sz="2400" spc="-9" dirty="0" smtClean="0">
                <a:latin typeface="Times New Roman"/>
                <a:cs typeface="Times New Roman"/>
              </a:rPr>
              <a:t> </a:t>
            </a:r>
            <a:r>
              <a:rPr sz="2400" spc="0" dirty="0" smtClean="0">
                <a:latin typeface="Times New Roman"/>
                <a:cs typeface="Times New Roman"/>
              </a:rPr>
              <a:t>r</a:t>
            </a:r>
            <a:r>
              <a:rPr sz="2400" spc="4" dirty="0" smtClean="0">
                <a:latin typeface="Times New Roman"/>
                <a:cs typeface="Times New Roman"/>
              </a:rPr>
              <a:t>e</a:t>
            </a:r>
            <a:r>
              <a:rPr sz="2400" spc="0" dirty="0" smtClean="0">
                <a:latin typeface="Times New Roman"/>
                <a:cs typeface="Times New Roman"/>
              </a:rPr>
              <a:t>pr</a:t>
            </a:r>
            <a:r>
              <a:rPr sz="2400" spc="4" dirty="0" smtClean="0">
                <a:latin typeface="Times New Roman"/>
                <a:cs typeface="Times New Roman"/>
              </a:rPr>
              <a:t>e</a:t>
            </a:r>
            <a:r>
              <a:rPr sz="2400" spc="0" dirty="0" smtClean="0">
                <a:latin typeface="Times New Roman"/>
                <a:cs typeface="Times New Roman"/>
              </a:rPr>
              <a:t>sen</a:t>
            </a:r>
            <a:r>
              <a:rPr sz="2400" spc="4" dirty="0" smtClean="0">
                <a:latin typeface="Times New Roman"/>
                <a:cs typeface="Times New Roman"/>
              </a:rPr>
              <a:t>t</a:t>
            </a:r>
            <a:r>
              <a:rPr sz="2400" spc="0" dirty="0" smtClean="0">
                <a:latin typeface="Times New Roman"/>
                <a:cs typeface="Times New Roman"/>
              </a:rPr>
              <a:t>s</a:t>
            </a:r>
            <a:r>
              <a:rPr sz="2400" spc="-34" dirty="0" smtClean="0">
                <a:latin typeface="Times New Roman"/>
                <a:cs typeface="Times New Roman"/>
              </a:rPr>
              <a:t> </a:t>
            </a:r>
            <a:r>
              <a:rPr sz="2400" spc="0" dirty="0" smtClean="0">
                <a:latin typeface="Times New Roman"/>
                <a:cs typeface="Times New Roman"/>
              </a:rPr>
              <a:t>an</a:t>
            </a:r>
            <a:endParaRPr sz="2400">
              <a:latin typeface="Times New Roman"/>
              <a:cs typeface="Times New Roman"/>
            </a:endParaRPr>
          </a:p>
        </p:txBody>
      </p:sp>
      <p:sp>
        <p:nvSpPr>
          <p:cNvPr id="36" name="object 36"/>
          <p:cNvSpPr txBox="1"/>
          <p:nvPr/>
        </p:nvSpPr>
        <p:spPr>
          <a:xfrm>
            <a:off x="4921707" y="1796387"/>
            <a:ext cx="664565"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oc</a:t>
            </a:r>
            <a:r>
              <a:rPr sz="2400" spc="4" dirty="0" smtClean="0">
                <a:latin typeface="Times New Roman"/>
                <a:cs typeface="Times New Roman"/>
              </a:rPr>
              <a:t>t</a:t>
            </a:r>
            <a:r>
              <a:rPr sz="2400" spc="0" dirty="0" smtClean="0">
                <a:latin typeface="Times New Roman"/>
                <a:cs typeface="Times New Roman"/>
              </a:rPr>
              <a:t>al</a:t>
            </a:r>
            <a:endParaRPr sz="2400">
              <a:latin typeface="Times New Roman"/>
              <a:cs typeface="Times New Roman"/>
            </a:endParaRPr>
          </a:p>
        </p:txBody>
      </p:sp>
      <p:sp>
        <p:nvSpPr>
          <p:cNvPr id="35" name="object 35"/>
          <p:cNvSpPr txBox="1"/>
          <p:nvPr/>
        </p:nvSpPr>
        <p:spPr>
          <a:xfrm>
            <a:off x="2939034" y="3066470"/>
            <a:ext cx="1634515" cy="254000"/>
          </a:xfrm>
          <a:prstGeom prst="rect">
            <a:avLst/>
          </a:prstGeom>
        </p:spPr>
        <p:txBody>
          <a:bodyPr wrap="square" lIns="0" tIns="0" rIns="0" bIns="0" rtlCol="0">
            <a:noAutofit/>
          </a:bodyPr>
          <a:lstStyle/>
          <a:p>
            <a:pPr marL="12700">
              <a:lnSpc>
                <a:spcPts val="1939"/>
              </a:lnSpc>
              <a:spcBef>
                <a:spcPts val="97"/>
              </a:spcBef>
            </a:pPr>
            <a:r>
              <a:rPr sz="1800" b="1" spc="-50" dirty="0" smtClean="0">
                <a:solidFill>
                  <a:srgbClr val="FF6600"/>
                </a:solidFill>
                <a:latin typeface="Arial"/>
                <a:cs typeface="Arial"/>
              </a:rPr>
              <a:t>A</a:t>
            </a:r>
            <a:r>
              <a:rPr sz="1800" b="1" spc="0" dirty="0" smtClean="0">
                <a:solidFill>
                  <a:srgbClr val="FF6600"/>
                </a:solidFill>
                <a:latin typeface="Arial"/>
                <a:cs typeface="Arial"/>
              </a:rPr>
              <a:t>s</a:t>
            </a:r>
            <a:r>
              <a:rPr sz="1800" b="1" spc="-9" dirty="0" smtClean="0">
                <a:solidFill>
                  <a:srgbClr val="FF6600"/>
                </a:solidFill>
                <a:latin typeface="Arial"/>
                <a:cs typeface="Arial"/>
              </a:rPr>
              <a:t>s</a:t>
            </a:r>
            <a:r>
              <a:rPr sz="1800" b="1" spc="0" dirty="0" smtClean="0">
                <a:solidFill>
                  <a:srgbClr val="FF6600"/>
                </a:solidFill>
                <a:latin typeface="Arial"/>
                <a:cs typeface="Arial"/>
              </a:rPr>
              <a:t>ume</a:t>
            </a:r>
            <a:r>
              <a:rPr sz="1800" b="1" spc="59" dirty="0" smtClean="0">
                <a:solidFill>
                  <a:srgbClr val="FF6600"/>
                </a:solidFill>
                <a:latin typeface="Arial"/>
                <a:cs typeface="Arial"/>
              </a:rPr>
              <a:t> </a:t>
            </a:r>
            <a:r>
              <a:rPr sz="1800" b="1" spc="0" dirty="0" smtClean="0">
                <a:solidFill>
                  <a:srgbClr val="FF6600"/>
                </a:solidFill>
                <a:latin typeface="Arial"/>
                <a:cs typeface="Arial"/>
              </a:rPr>
              <a:t>Zeros</a:t>
            </a:r>
            <a:endParaRPr sz="1800">
              <a:latin typeface="Arial"/>
              <a:cs typeface="Arial"/>
            </a:endParaRPr>
          </a:p>
        </p:txBody>
      </p:sp>
      <p:sp>
        <p:nvSpPr>
          <p:cNvPr id="34" name="object 34"/>
          <p:cNvSpPr txBox="1"/>
          <p:nvPr/>
        </p:nvSpPr>
        <p:spPr>
          <a:xfrm>
            <a:off x="690168" y="3151223"/>
            <a:ext cx="1324152"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Example:</a:t>
            </a:r>
            <a:endParaRPr sz="2400">
              <a:latin typeface="Times New Roman"/>
              <a:cs typeface="Times New Roman"/>
            </a:endParaRPr>
          </a:p>
        </p:txBody>
      </p:sp>
      <p:sp>
        <p:nvSpPr>
          <p:cNvPr id="33" name="object 33"/>
          <p:cNvSpPr txBox="1"/>
          <p:nvPr/>
        </p:nvSpPr>
        <p:spPr>
          <a:xfrm>
            <a:off x="2311146" y="3700317"/>
            <a:ext cx="196909" cy="380491"/>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a:t>
            </a:r>
            <a:endParaRPr sz="2800">
              <a:latin typeface="Arial"/>
              <a:cs typeface="Arial"/>
            </a:endParaRPr>
          </a:p>
        </p:txBody>
      </p:sp>
      <p:sp>
        <p:nvSpPr>
          <p:cNvPr id="32" name="object 32"/>
          <p:cNvSpPr txBox="1"/>
          <p:nvPr/>
        </p:nvSpPr>
        <p:spPr>
          <a:xfrm>
            <a:off x="2626614" y="3700317"/>
            <a:ext cx="1463167"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1</a:t>
            </a:r>
            <a:r>
              <a:rPr sz="2800" b="1" spc="-15" dirty="0" smtClean="0">
                <a:solidFill>
                  <a:srgbClr val="000082"/>
                </a:solidFill>
                <a:latin typeface="Arial"/>
                <a:cs typeface="Arial"/>
              </a:rPr>
              <a:t> </a:t>
            </a:r>
            <a:r>
              <a:rPr sz="2800" b="1" spc="0" dirty="0" smtClean="0">
                <a:solidFill>
                  <a:srgbClr val="000082"/>
                </a:solidFill>
                <a:latin typeface="Arial"/>
                <a:cs typeface="Arial"/>
              </a:rPr>
              <a:t>0 1</a:t>
            </a:r>
            <a:r>
              <a:rPr sz="2800" b="1" spc="-5" dirty="0" smtClean="0">
                <a:solidFill>
                  <a:srgbClr val="000082"/>
                </a:solidFill>
                <a:latin typeface="Arial"/>
                <a:cs typeface="Arial"/>
              </a:rPr>
              <a:t> </a:t>
            </a:r>
            <a:r>
              <a:rPr sz="2800" b="1" spc="0" dirty="0" smtClean="0">
                <a:solidFill>
                  <a:srgbClr val="000082"/>
                </a:solidFill>
                <a:latin typeface="Arial"/>
                <a:cs typeface="Arial"/>
              </a:rPr>
              <a:t>1</a:t>
            </a:r>
            <a:r>
              <a:rPr sz="2800" b="1" spc="-15" dirty="0" smtClean="0">
                <a:solidFill>
                  <a:srgbClr val="000082"/>
                </a:solidFill>
                <a:latin typeface="Arial"/>
                <a:cs typeface="Arial"/>
              </a:rPr>
              <a:t> </a:t>
            </a:r>
            <a:r>
              <a:rPr sz="2800" b="1" spc="0" dirty="0" smtClean="0">
                <a:solidFill>
                  <a:srgbClr val="000082"/>
                </a:solidFill>
                <a:latin typeface="Arial"/>
                <a:cs typeface="Arial"/>
              </a:rPr>
              <a:t>0</a:t>
            </a:r>
            <a:endParaRPr sz="2800">
              <a:latin typeface="Arial"/>
              <a:cs typeface="Arial"/>
            </a:endParaRPr>
          </a:p>
        </p:txBody>
      </p:sp>
      <p:sp>
        <p:nvSpPr>
          <p:cNvPr id="31" name="object 31"/>
          <p:cNvSpPr txBox="1"/>
          <p:nvPr/>
        </p:nvSpPr>
        <p:spPr>
          <a:xfrm>
            <a:off x="4109833" y="3700317"/>
            <a:ext cx="769672"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 0</a:t>
            </a:r>
            <a:r>
              <a:rPr sz="2800" b="1" spc="-15" dirty="0" smtClean="0">
                <a:solidFill>
                  <a:srgbClr val="000082"/>
                </a:solidFill>
                <a:latin typeface="Arial"/>
                <a:cs typeface="Arial"/>
              </a:rPr>
              <a:t> </a:t>
            </a:r>
            <a:r>
              <a:rPr sz="2800" b="1" spc="0" dirty="0" smtClean="0">
                <a:solidFill>
                  <a:srgbClr val="000082"/>
                </a:solidFill>
                <a:latin typeface="Arial"/>
                <a:cs typeface="Arial"/>
              </a:rPr>
              <a:t>1</a:t>
            </a:r>
            <a:endParaRPr sz="2800">
              <a:latin typeface="Arial"/>
              <a:cs typeface="Arial"/>
            </a:endParaRPr>
          </a:p>
        </p:txBody>
      </p:sp>
      <p:sp>
        <p:nvSpPr>
          <p:cNvPr id="30" name="object 30"/>
          <p:cNvSpPr txBox="1"/>
          <p:nvPr/>
        </p:nvSpPr>
        <p:spPr>
          <a:xfrm>
            <a:off x="5001514" y="3700317"/>
            <a:ext cx="339412" cy="445100"/>
          </a:xfrm>
          <a:prstGeom prst="rect">
            <a:avLst/>
          </a:prstGeom>
        </p:spPr>
        <p:txBody>
          <a:bodyPr wrap="square" lIns="0" tIns="0" rIns="0" bIns="0" rtlCol="0">
            <a:noAutofit/>
          </a:bodyPr>
          <a:lstStyle/>
          <a:p>
            <a:pPr marL="12700">
              <a:lnSpc>
                <a:spcPts val="3460"/>
              </a:lnSpc>
              <a:spcBef>
                <a:spcPts val="173"/>
              </a:spcBef>
            </a:pPr>
            <a:r>
              <a:rPr sz="4200" b="1" spc="4" baseline="8282" dirty="0" smtClean="0">
                <a:latin typeface="Arial"/>
                <a:cs typeface="Arial"/>
              </a:rPr>
              <a:t>)</a:t>
            </a:r>
            <a:r>
              <a:rPr sz="2775" b="1" spc="0" baseline="-9401" dirty="0" smtClean="0">
                <a:solidFill>
                  <a:srgbClr val="FF6600"/>
                </a:solidFill>
                <a:latin typeface="Arial"/>
                <a:cs typeface="Arial"/>
              </a:rPr>
              <a:t>2</a:t>
            </a:r>
            <a:endParaRPr sz="1850">
              <a:latin typeface="Arial"/>
              <a:cs typeface="Arial"/>
            </a:endParaRPr>
          </a:p>
        </p:txBody>
      </p:sp>
      <p:sp>
        <p:nvSpPr>
          <p:cNvPr id="29" name="object 29"/>
          <p:cNvSpPr txBox="1"/>
          <p:nvPr/>
        </p:nvSpPr>
        <p:spPr>
          <a:xfrm>
            <a:off x="2311146" y="5142021"/>
            <a:ext cx="196909"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a:t>
            </a:r>
            <a:endParaRPr sz="2800">
              <a:latin typeface="Arial"/>
              <a:cs typeface="Arial"/>
            </a:endParaRPr>
          </a:p>
        </p:txBody>
      </p:sp>
      <p:sp>
        <p:nvSpPr>
          <p:cNvPr id="28" name="object 28"/>
          <p:cNvSpPr txBox="1"/>
          <p:nvPr/>
        </p:nvSpPr>
        <p:spPr>
          <a:xfrm>
            <a:off x="2626614" y="5142021"/>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2</a:t>
            </a:r>
            <a:endParaRPr sz="2800">
              <a:latin typeface="Arial"/>
              <a:cs typeface="Arial"/>
            </a:endParaRPr>
          </a:p>
        </p:txBody>
      </p:sp>
      <p:sp>
        <p:nvSpPr>
          <p:cNvPr id="27" name="object 27"/>
          <p:cNvSpPr txBox="1"/>
          <p:nvPr/>
        </p:nvSpPr>
        <p:spPr>
          <a:xfrm>
            <a:off x="3515054" y="5142021"/>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6</a:t>
            </a:r>
            <a:endParaRPr sz="2800">
              <a:latin typeface="Arial"/>
              <a:cs typeface="Arial"/>
            </a:endParaRPr>
          </a:p>
        </p:txBody>
      </p:sp>
      <p:sp>
        <p:nvSpPr>
          <p:cNvPr id="26" name="object 26"/>
          <p:cNvSpPr txBox="1"/>
          <p:nvPr/>
        </p:nvSpPr>
        <p:spPr>
          <a:xfrm>
            <a:off x="4106282" y="5142021"/>
            <a:ext cx="669181"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 </a:t>
            </a:r>
            <a:r>
              <a:rPr sz="2800" b="1" spc="765" dirty="0" smtClean="0">
                <a:solidFill>
                  <a:srgbClr val="000082"/>
                </a:solidFill>
                <a:latin typeface="Arial"/>
                <a:cs typeface="Arial"/>
              </a:rPr>
              <a:t> </a:t>
            </a:r>
            <a:r>
              <a:rPr sz="2800" b="1" spc="0" dirty="0" smtClean="0">
                <a:solidFill>
                  <a:srgbClr val="000082"/>
                </a:solidFill>
                <a:latin typeface="Arial"/>
                <a:cs typeface="Arial"/>
              </a:rPr>
              <a:t>2</a:t>
            </a:r>
            <a:endParaRPr sz="2800">
              <a:latin typeface="Arial"/>
              <a:cs typeface="Arial"/>
            </a:endParaRPr>
          </a:p>
        </p:txBody>
      </p:sp>
      <p:sp>
        <p:nvSpPr>
          <p:cNvPr id="25" name="object 25"/>
          <p:cNvSpPr txBox="1"/>
          <p:nvPr/>
        </p:nvSpPr>
        <p:spPr>
          <a:xfrm>
            <a:off x="4993894" y="5142021"/>
            <a:ext cx="339412" cy="445100"/>
          </a:xfrm>
          <a:prstGeom prst="rect">
            <a:avLst/>
          </a:prstGeom>
        </p:spPr>
        <p:txBody>
          <a:bodyPr wrap="square" lIns="0" tIns="0" rIns="0" bIns="0" rtlCol="0">
            <a:noAutofit/>
          </a:bodyPr>
          <a:lstStyle/>
          <a:p>
            <a:pPr marL="12700">
              <a:lnSpc>
                <a:spcPts val="3460"/>
              </a:lnSpc>
              <a:spcBef>
                <a:spcPts val="173"/>
              </a:spcBef>
            </a:pPr>
            <a:r>
              <a:rPr sz="4200" b="1" spc="4" baseline="8282" dirty="0" smtClean="0">
                <a:latin typeface="Arial"/>
                <a:cs typeface="Arial"/>
              </a:rPr>
              <a:t>)</a:t>
            </a:r>
            <a:r>
              <a:rPr sz="2775" b="1" spc="0" baseline="-9401" dirty="0" smtClean="0">
                <a:solidFill>
                  <a:srgbClr val="FF6600"/>
                </a:solidFill>
                <a:latin typeface="Arial"/>
                <a:cs typeface="Arial"/>
              </a:rPr>
              <a:t>8</a:t>
            </a:r>
            <a:endParaRPr sz="1850">
              <a:latin typeface="Arial"/>
              <a:cs typeface="Arial"/>
            </a:endParaRPr>
          </a:p>
        </p:txBody>
      </p:sp>
      <p:sp>
        <p:nvSpPr>
          <p:cNvPr id="24" name="object 24"/>
          <p:cNvSpPr txBox="1"/>
          <p:nvPr/>
        </p:nvSpPr>
        <p:spPr>
          <a:xfrm>
            <a:off x="690168" y="5934657"/>
            <a:ext cx="1604213" cy="330200"/>
          </a:xfrm>
          <a:prstGeom prst="rect">
            <a:avLst/>
          </a:prstGeom>
        </p:spPr>
        <p:txBody>
          <a:bodyPr wrap="square" lIns="0" tIns="0" rIns="0" bIns="0" rtlCol="0">
            <a:noAutofit/>
          </a:bodyPr>
          <a:lstStyle/>
          <a:p>
            <a:pPr marL="12700">
              <a:lnSpc>
                <a:spcPts val="2550"/>
              </a:lnSpc>
              <a:spcBef>
                <a:spcPts val="127"/>
              </a:spcBef>
            </a:pPr>
            <a:r>
              <a:rPr sz="2400" b="1" spc="-129" dirty="0" smtClean="0">
                <a:latin typeface="Times New Roman"/>
                <a:cs typeface="Times New Roman"/>
              </a:rPr>
              <a:t>W</a:t>
            </a:r>
            <a:r>
              <a:rPr sz="2400" b="1" spc="0" dirty="0" smtClean="0">
                <a:latin typeface="Times New Roman"/>
                <a:cs typeface="Times New Roman"/>
              </a:rPr>
              <a:t>or</a:t>
            </a:r>
            <a:r>
              <a:rPr sz="2400" b="1" spc="9" dirty="0" smtClean="0">
                <a:latin typeface="Times New Roman"/>
                <a:cs typeface="Times New Roman"/>
              </a:rPr>
              <a:t>k</a:t>
            </a:r>
            <a:r>
              <a:rPr sz="2400" b="1" spc="0" dirty="0" smtClean="0">
                <a:latin typeface="Times New Roman"/>
                <a:cs typeface="Times New Roman"/>
              </a:rPr>
              <a:t>s</a:t>
            </a:r>
            <a:r>
              <a:rPr sz="2400" b="1" spc="-9" dirty="0" smtClean="0">
                <a:latin typeface="Times New Roman"/>
                <a:cs typeface="Times New Roman"/>
              </a:rPr>
              <a:t> </a:t>
            </a:r>
            <a:r>
              <a:rPr sz="2400" b="1" spc="0" dirty="0" smtClean="0">
                <a:solidFill>
                  <a:srgbClr val="FF9900"/>
                </a:solidFill>
                <a:latin typeface="Times New Roman"/>
                <a:cs typeface="Times New Roman"/>
              </a:rPr>
              <a:t>both</a:t>
            </a:r>
            <a:endParaRPr sz="2400">
              <a:latin typeface="Times New Roman"/>
              <a:cs typeface="Times New Roman"/>
            </a:endParaRPr>
          </a:p>
        </p:txBody>
      </p:sp>
      <p:sp>
        <p:nvSpPr>
          <p:cNvPr id="23" name="object 23"/>
          <p:cNvSpPr txBox="1"/>
          <p:nvPr/>
        </p:nvSpPr>
        <p:spPr>
          <a:xfrm>
            <a:off x="2301367" y="5934657"/>
            <a:ext cx="1757883" cy="330200"/>
          </a:xfrm>
          <a:prstGeom prst="rect">
            <a:avLst/>
          </a:prstGeom>
        </p:spPr>
        <p:txBody>
          <a:bodyPr wrap="square" lIns="0" tIns="0" rIns="0" bIns="0" rtlCol="0">
            <a:noAutofit/>
          </a:bodyPr>
          <a:lstStyle/>
          <a:p>
            <a:pPr marL="12700">
              <a:lnSpc>
                <a:spcPts val="2550"/>
              </a:lnSpc>
              <a:spcBef>
                <a:spcPts val="127"/>
              </a:spcBef>
            </a:pPr>
            <a:r>
              <a:rPr sz="2400" b="1" spc="-14" dirty="0" smtClean="0">
                <a:latin typeface="Times New Roman"/>
                <a:cs typeface="Times New Roman"/>
              </a:rPr>
              <a:t>w</a:t>
            </a:r>
            <a:r>
              <a:rPr sz="2400" b="1" spc="0" dirty="0" smtClean="0">
                <a:latin typeface="Times New Roman"/>
                <a:cs typeface="Times New Roman"/>
              </a:rPr>
              <a:t>ays</a:t>
            </a:r>
            <a:r>
              <a:rPr sz="2400" b="1" spc="25" dirty="0" smtClean="0">
                <a:latin typeface="Times New Roman"/>
                <a:cs typeface="Times New Roman"/>
              </a:rPr>
              <a:t> </a:t>
            </a:r>
            <a:r>
              <a:rPr sz="2400" b="1" spc="4" dirty="0" smtClean="0">
                <a:latin typeface="Times New Roman"/>
                <a:cs typeface="Times New Roman"/>
              </a:rPr>
              <a:t>(</a:t>
            </a:r>
            <a:r>
              <a:rPr sz="2400" b="1" i="1" spc="0" dirty="0" smtClean="0">
                <a:latin typeface="Times New Roman"/>
                <a:cs typeface="Times New Roman"/>
              </a:rPr>
              <a:t>Binary</a:t>
            </a:r>
            <a:endParaRPr sz="2400">
              <a:latin typeface="Times New Roman"/>
              <a:cs typeface="Times New Roman"/>
            </a:endParaRPr>
          </a:p>
        </p:txBody>
      </p:sp>
      <p:sp>
        <p:nvSpPr>
          <p:cNvPr id="22" name="object 22"/>
          <p:cNvSpPr txBox="1"/>
          <p:nvPr/>
        </p:nvSpPr>
        <p:spPr>
          <a:xfrm>
            <a:off x="4063365" y="5934657"/>
            <a:ext cx="1407058"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to </a:t>
            </a:r>
            <a:r>
              <a:rPr sz="2400" b="1" i="1" spc="0" dirty="0" smtClean="0">
                <a:latin typeface="Times New Roman"/>
                <a:cs typeface="Times New Roman"/>
              </a:rPr>
              <a:t>Octal</a:t>
            </a:r>
            <a:r>
              <a:rPr sz="2400" b="1" i="1" spc="-14" dirty="0" smtClean="0">
                <a:latin typeface="Times New Roman"/>
                <a:cs typeface="Times New Roman"/>
              </a:rPr>
              <a:t> </a:t>
            </a:r>
            <a:r>
              <a:rPr sz="2400" b="1" spc="0" dirty="0" smtClean="0">
                <a:latin typeface="Times New Roman"/>
                <a:cs typeface="Times New Roman"/>
              </a:rPr>
              <a:t>&amp;</a:t>
            </a:r>
            <a:endParaRPr sz="2400">
              <a:latin typeface="Times New Roman"/>
              <a:cs typeface="Times New Roman"/>
            </a:endParaRPr>
          </a:p>
        </p:txBody>
      </p:sp>
      <p:sp>
        <p:nvSpPr>
          <p:cNvPr id="21" name="object 21"/>
          <p:cNvSpPr txBox="1"/>
          <p:nvPr/>
        </p:nvSpPr>
        <p:spPr>
          <a:xfrm>
            <a:off x="5476113" y="5934657"/>
            <a:ext cx="748385" cy="330200"/>
          </a:xfrm>
          <a:prstGeom prst="rect">
            <a:avLst/>
          </a:prstGeom>
        </p:spPr>
        <p:txBody>
          <a:bodyPr wrap="square" lIns="0" tIns="0" rIns="0" bIns="0" rtlCol="0">
            <a:noAutofit/>
          </a:bodyPr>
          <a:lstStyle/>
          <a:p>
            <a:pPr marL="12700">
              <a:lnSpc>
                <a:spcPts val="2550"/>
              </a:lnSpc>
              <a:spcBef>
                <a:spcPts val="127"/>
              </a:spcBef>
            </a:pPr>
            <a:r>
              <a:rPr sz="2400" b="1" i="1" spc="0" dirty="0" smtClean="0">
                <a:latin typeface="Times New Roman"/>
                <a:cs typeface="Times New Roman"/>
              </a:rPr>
              <a:t>Octal</a:t>
            </a:r>
            <a:endParaRPr sz="2400">
              <a:latin typeface="Times New Roman"/>
              <a:cs typeface="Times New Roman"/>
            </a:endParaRPr>
          </a:p>
        </p:txBody>
      </p:sp>
      <p:sp>
        <p:nvSpPr>
          <p:cNvPr id="20" name="object 20"/>
          <p:cNvSpPr txBox="1"/>
          <p:nvPr/>
        </p:nvSpPr>
        <p:spPr>
          <a:xfrm>
            <a:off x="6229350" y="5934657"/>
            <a:ext cx="1366164"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to</a:t>
            </a:r>
            <a:r>
              <a:rPr sz="2400" b="1" spc="-4" dirty="0" smtClean="0">
                <a:latin typeface="Times New Roman"/>
                <a:cs typeface="Times New Roman"/>
              </a:rPr>
              <a:t> </a:t>
            </a:r>
            <a:r>
              <a:rPr sz="2400" b="1" i="1" spc="0" dirty="0" smtClean="0">
                <a:latin typeface="Times New Roman"/>
                <a:cs typeface="Times New Roman"/>
              </a:rPr>
              <a:t>Binar</a:t>
            </a:r>
            <a:r>
              <a:rPr sz="2400" b="1" i="1" spc="4" dirty="0" smtClean="0">
                <a:latin typeface="Times New Roman"/>
                <a:cs typeface="Times New Roman"/>
              </a:rPr>
              <a:t>y</a:t>
            </a:r>
            <a:r>
              <a:rPr sz="2400" b="1" spc="0" dirty="0" smtClean="0">
                <a:latin typeface="Times New Roman"/>
                <a:cs typeface="Times New Roman"/>
              </a:rPr>
              <a:t>)</a:t>
            </a:r>
            <a:endParaRPr sz="2400">
              <a:latin typeface="Times New Roman"/>
              <a:cs typeface="Times New Roman"/>
            </a:endParaRPr>
          </a:p>
        </p:txBody>
      </p:sp>
      <p:sp>
        <p:nvSpPr>
          <p:cNvPr id="19" name="object 19"/>
          <p:cNvSpPr txBox="1"/>
          <p:nvPr/>
        </p:nvSpPr>
        <p:spPr>
          <a:xfrm>
            <a:off x="6372225" y="1089025"/>
            <a:ext cx="1165225" cy="508000"/>
          </a:xfrm>
          <a:prstGeom prst="rect">
            <a:avLst/>
          </a:prstGeom>
        </p:spPr>
        <p:txBody>
          <a:bodyPr wrap="square" lIns="0" tIns="0" rIns="0" bIns="0" rtlCol="0">
            <a:noAutofit/>
          </a:bodyPr>
          <a:lstStyle/>
          <a:p>
            <a:pPr>
              <a:lnSpc>
                <a:spcPts val="850"/>
              </a:lnSpc>
              <a:spcBef>
                <a:spcPts val="16"/>
              </a:spcBef>
            </a:pPr>
            <a:endParaRPr sz="850"/>
          </a:p>
          <a:p>
            <a:pPr marL="308991">
              <a:lnSpc>
                <a:spcPct val="95825"/>
              </a:lnSpc>
            </a:pPr>
            <a:r>
              <a:rPr sz="2000" spc="0" dirty="0" smtClean="0">
                <a:solidFill>
                  <a:srgbClr val="FFFF00"/>
                </a:solidFill>
                <a:latin typeface="Times New Roman"/>
                <a:cs typeface="Times New Roman"/>
              </a:rPr>
              <a:t>Octal</a:t>
            </a:r>
            <a:endParaRPr sz="2000">
              <a:latin typeface="Times New Roman"/>
              <a:cs typeface="Times New Roman"/>
            </a:endParaRPr>
          </a:p>
        </p:txBody>
      </p:sp>
      <p:sp>
        <p:nvSpPr>
          <p:cNvPr id="18" name="object 18"/>
          <p:cNvSpPr txBox="1"/>
          <p:nvPr/>
        </p:nvSpPr>
        <p:spPr>
          <a:xfrm>
            <a:off x="7537450" y="1089025"/>
            <a:ext cx="1163701" cy="508000"/>
          </a:xfrm>
          <a:prstGeom prst="rect">
            <a:avLst/>
          </a:prstGeom>
        </p:spPr>
        <p:txBody>
          <a:bodyPr wrap="square" lIns="0" tIns="0" rIns="0" bIns="0" rtlCol="0">
            <a:noAutofit/>
          </a:bodyPr>
          <a:lstStyle/>
          <a:p>
            <a:pPr>
              <a:lnSpc>
                <a:spcPts val="850"/>
              </a:lnSpc>
              <a:spcBef>
                <a:spcPts val="16"/>
              </a:spcBef>
            </a:pPr>
            <a:endParaRPr sz="850"/>
          </a:p>
          <a:p>
            <a:pPr marL="237363">
              <a:lnSpc>
                <a:spcPct val="95825"/>
              </a:lnSpc>
            </a:pPr>
            <a:r>
              <a:rPr sz="2000" spc="0" dirty="0" smtClean="0">
                <a:solidFill>
                  <a:srgbClr val="FFFF00"/>
                </a:solidFill>
                <a:latin typeface="Times New Roman"/>
                <a:cs typeface="Times New Roman"/>
              </a:rPr>
              <a:t>B</a:t>
            </a:r>
            <a:r>
              <a:rPr sz="2000" spc="-9" dirty="0" smtClean="0">
                <a:solidFill>
                  <a:srgbClr val="FFFF00"/>
                </a:solidFill>
                <a:latin typeface="Times New Roman"/>
                <a:cs typeface="Times New Roman"/>
              </a:rPr>
              <a:t>i</a:t>
            </a:r>
            <a:r>
              <a:rPr sz="2000" spc="0" dirty="0" smtClean="0">
                <a:solidFill>
                  <a:srgbClr val="FFFF00"/>
                </a:solidFill>
                <a:latin typeface="Times New Roman"/>
                <a:cs typeface="Times New Roman"/>
              </a:rPr>
              <a:t>na</a:t>
            </a:r>
            <a:r>
              <a:rPr sz="2000" spc="4" dirty="0" smtClean="0">
                <a:solidFill>
                  <a:srgbClr val="FFFF00"/>
                </a:solidFill>
                <a:latin typeface="Times New Roman"/>
                <a:cs typeface="Times New Roman"/>
              </a:rPr>
              <a:t>r</a:t>
            </a:r>
            <a:r>
              <a:rPr sz="2000" spc="0" dirty="0" smtClean="0">
                <a:solidFill>
                  <a:srgbClr val="FFFF00"/>
                </a:solidFill>
                <a:latin typeface="Times New Roman"/>
                <a:cs typeface="Times New Roman"/>
              </a:rPr>
              <a:t>y</a:t>
            </a:r>
            <a:endParaRPr sz="2000">
              <a:latin typeface="Times New Roman"/>
              <a:cs typeface="Times New Roman"/>
            </a:endParaRPr>
          </a:p>
        </p:txBody>
      </p:sp>
      <p:sp>
        <p:nvSpPr>
          <p:cNvPr id="17" name="object 17"/>
          <p:cNvSpPr txBox="1"/>
          <p:nvPr/>
        </p:nvSpPr>
        <p:spPr>
          <a:xfrm>
            <a:off x="6372225" y="1597025"/>
            <a:ext cx="1165225" cy="508000"/>
          </a:xfrm>
          <a:prstGeom prst="rect">
            <a:avLst/>
          </a:prstGeom>
        </p:spPr>
        <p:txBody>
          <a:bodyPr wrap="square" lIns="0" tIns="0" rIns="0" bIns="0" rtlCol="0">
            <a:noAutofit/>
          </a:bodyPr>
          <a:lstStyle/>
          <a:p>
            <a:pPr>
              <a:lnSpc>
                <a:spcPts val="850"/>
              </a:lnSpc>
              <a:spcBef>
                <a:spcPts val="17"/>
              </a:spcBef>
            </a:pPr>
            <a:endParaRPr sz="850"/>
          </a:p>
          <a:p>
            <a:pPr marL="487514" marR="486879" algn="ctr">
              <a:lnSpc>
                <a:spcPct val="95825"/>
              </a:lnSpc>
            </a:pPr>
            <a:r>
              <a:rPr sz="2000" spc="0" dirty="0" smtClean="0">
                <a:latin typeface="Times New Roman"/>
                <a:cs typeface="Times New Roman"/>
              </a:rPr>
              <a:t>0</a:t>
            </a:r>
            <a:endParaRPr sz="2000">
              <a:latin typeface="Times New Roman"/>
              <a:cs typeface="Times New Roman"/>
            </a:endParaRPr>
          </a:p>
        </p:txBody>
      </p:sp>
      <p:sp>
        <p:nvSpPr>
          <p:cNvPr id="16" name="object 16"/>
          <p:cNvSpPr txBox="1"/>
          <p:nvPr/>
        </p:nvSpPr>
        <p:spPr>
          <a:xfrm>
            <a:off x="7537450" y="1597025"/>
            <a:ext cx="1163701" cy="508000"/>
          </a:xfrm>
          <a:prstGeom prst="rect">
            <a:avLst/>
          </a:prstGeom>
        </p:spPr>
        <p:txBody>
          <a:bodyPr wrap="square" lIns="0" tIns="0" rIns="0" bIns="0" rtlCol="0">
            <a:noAutofit/>
          </a:bodyPr>
          <a:lstStyle/>
          <a:p>
            <a:pPr>
              <a:lnSpc>
                <a:spcPts val="850"/>
              </a:lnSpc>
              <a:spcBef>
                <a:spcPts val="17"/>
              </a:spcBef>
            </a:pPr>
            <a:endParaRPr sz="850"/>
          </a:p>
          <a:p>
            <a:pPr marL="328802">
              <a:lnSpc>
                <a:spcPct val="95825"/>
              </a:lnSpc>
            </a:pPr>
            <a:r>
              <a:rPr sz="2000" spc="0" dirty="0" smtClean="0">
                <a:latin typeface="Times New Roman"/>
                <a:cs typeface="Times New Roman"/>
              </a:rPr>
              <a:t>0 0 0</a:t>
            </a:r>
            <a:endParaRPr sz="2000">
              <a:latin typeface="Times New Roman"/>
              <a:cs typeface="Times New Roman"/>
            </a:endParaRPr>
          </a:p>
        </p:txBody>
      </p:sp>
      <p:sp>
        <p:nvSpPr>
          <p:cNvPr id="15" name="object 15"/>
          <p:cNvSpPr txBox="1"/>
          <p:nvPr/>
        </p:nvSpPr>
        <p:spPr>
          <a:xfrm>
            <a:off x="6372225" y="2105025"/>
            <a:ext cx="1165225" cy="508000"/>
          </a:xfrm>
          <a:prstGeom prst="rect">
            <a:avLst/>
          </a:prstGeom>
        </p:spPr>
        <p:txBody>
          <a:bodyPr wrap="square" lIns="0" tIns="0" rIns="0" bIns="0" rtlCol="0">
            <a:noAutofit/>
          </a:bodyPr>
          <a:lstStyle/>
          <a:p>
            <a:pPr>
              <a:lnSpc>
                <a:spcPts val="850"/>
              </a:lnSpc>
              <a:spcBef>
                <a:spcPts val="17"/>
              </a:spcBef>
            </a:pPr>
            <a:endParaRPr sz="850"/>
          </a:p>
          <a:p>
            <a:pPr marL="487514" marR="486879" algn="ctr">
              <a:lnSpc>
                <a:spcPct val="95825"/>
              </a:lnSpc>
            </a:pPr>
            <a:r>
              <a:rPr sz="2000" spc="0" dirty="0" smtClean="0">
                <a:latin typeface="Times New Roman"/>
                <a:cs typeface="Times New Roman"/>
              </a:rPr>
              <a:t>1</a:t>
            </a:r>
            <a:endParaRPr sz="2000">
              <a:latin typeface="Times New Roman"/>
              <a:cs typeface="Times New Roman"/>
            </a:endParaRPr>
          </a:p>
        </p:txBody>
      </p:sp>
      <p:sp>
        <p:nvSpPr>
          <p:cNvPr id="14" name="object 14"/>
          <p:cNvSpPr txBox="1"/>
          <p:nvPr/>
        </p:nvSpPr>
        <p:spPr>
          <a:xfrm>
            <a:off x="7537450" y="2105025"/>
            <a:ext cx="1163701" cy="508000"/>
          </a:xfrm>
          <a:prstGeom prst="rect">
            <a:avLst/>
          </a:prstGeom>
        </p:spPr>
        <p:txBody>
          <a:bodyPr wrap="square" lIns="0" tIns="0" rIns="0" bIns="0" rtlCol="0">
            <a:noAutofit/>
          </a:bodyPr>
          <a:lstStyle/>
          <a:p>
            <a:pPr>
              <a:lnSpc>
                <a:spcPts val="850"/>
              </a:lnSpc>
              <a:spcBef>
                <a:spcPts val="17"/>
              </a:spcBef>
            </a:pPr>
            <a:endParaRPr sz="850"/>
          </a:p>
          <a:p>
            <a:pPr marL="328802">
              <a:lnSpc>
                <a:spcPct val="95825"/>
              </a:lnSpc>
            </a:pPr>
            <a:r>
              <a:rPr sz="2000" spc="0" dirty="0" smtClean="0">
                <a:latin typeface="Times New Roman"/>
                <a:cs typeface="Times New Roman"/>
              </a:rPr>
              <a:t>0 0 1</a:t>
            </a:r>
            <a:endParaRPr sz="2000">
              <a:latin typeface="Times New Roman"/>
              <a:cs typeface="Times New Roman"/>
            </a:endParaRPr>
          </a:p>
        </p:txBody>
      </p:sp>
      <p:sp>
        <p:nvSpPr>
          <p:cNvPr id="13" name="object 13"/>
          <p:cNvSpPr txBox="1"/>
          <p:nvPr/>
        </p:nvSpPr>
        <p:spPr>
          <a:xfrm>
            <a:off x="6372225" y="2613025"/>
            <a:ext cx="1165225" cy="508000"/>
          </a:xfrm>
          <a:prstGeom prst="rect">
            <a:avLst/>
          </a:prstGeom>
        </p:spPr>
        <p:txBody>
          <a:bodyPr wrap="square" lIns="0" tIns="0" rIns="0" bIns="0" rtlCol="0">
            <a:noAutofit/>
          </a:bodyPr>
          <a:lstStyle/>
          <a:p>
            <a:pPr>
              <a:lnSpc>
                <a:spcPts val="850"/>
              </a:lnSpc>
              <a:spcBef>
                <a:spcPts val="18"/>
              </a:spcBef>
            </a:pPr>
            <a:endParaRPr sz="850"/>
          </a:p>
          <a:p>
            <a:pPr marL="487514" marR="486879" algn="ctr">
              <a:lnSpc>
                <a:spcPct val="95825"/>
              </a:lnSpc>
            </a:pPr>
            <a:r>
              <a:rPr sz="2000" spc="0" dirty="0" smtClean="0">
                <a:latin typeface="Times New Roman"/>
                <a:cs typeface="Times New Roman"/>
              </a:rPr>
              <a:t>2</a:t>
            </a:r>
            <a:endParaRPr sz="2000">
              <a:latin typeface="Times New Roman"/>
              <a:cs typeface="Times New Roman"/>
            </a:endParaRPr>
          </a:p>
        </p:txBody>
      </p:sp>
      <p:sp>
        <p:nvSpPr>
          <p:cNvPr id="12" name="object 12"/>
          <p:cNvSpPr txBox="1"/>
          <p:nvPr/>
        </p:nvSpPr>
        <p:spPr>
          <a:xfrm>
            <a:off x="7537450" y="2613025"/>
            <a:ext cx="1163701" cy="508000"/>
          </a:xfrm>
          <a:prstGeom prst="rect">
            <a:avLst/>
          </a:prstGeom>
        </p:spPr>
        <p:txBody>
          <a:bodyPr wrap="square" lIns="0" tIns="0" rIns="0" bIns="0" rtlCol="0">
            <a:noAutofit/>
          </a:bodyPr>
          <a:lstStyle/>
          <a:p>
            <a:pPr>
              <a:lnSpc>
                <a:spcPts val="850"/>
              </a:lnSpc>
              <a:spcBef>
                <a:spcPts val="18"/>
              </a:spcBef>
            </a:pPr>
            <a:endParaRPr sz="850"/>
          </a:p>
          <a:p>
            <a:pPr marL="328802">
              <a:lnSpc>
                <a:spcPct val="95825"/>
              </a:lnSpc>
            </a:pPr>
            <a:r>
              <a:rPr sz="2000" spc="0" dirty="0" smtClean="0">
                <a:latin typeface="Times New Roman"/>
                <a:cs typeface="Times New Roman"/>
              </a:rPr>
              <a:t>0 1 0</a:t>
            </a:r>
            <a:endParaRPr sz="2000">
              <a:latin typeface="Times New Roman"/>
              <a:cs typeface="Times New Roman"/>
            </a:endParaRPr>
          </a:p>
        </p:txBody>
      </p:sp>
      <p:sp>
        <p:nvSpPr>
          <p:cNvPr id="11" name="object 11"/>
          <p:cNvSpPr txBox="1"/>
          <p:nvPr/>
        </p:nvSpPr>
        <p:spPr>
          <a:xfrm>
            <a:off x="6372225" y="3121025"/>
            <a:ext cx="1165225" cy="508000"/>
          </a:xfrm>
          <a:prstGeom prst="rect">
            <a:avLst/>
          </a:prstGeom>
        </p:spPr>
        <p:txBody>
          <a:bodyPr wrap="square" lIns="0" tIns="0" rIns="0" bIns="0" rtlCol="0">
            <a:noAutofit/>
          </a:bodyPr>
          <a:lstStyle/>
          <a:p>
            <a:pPr>
              <a:lnSpc>
                <a:spcPts val="850"/>
              </a:lnSpc>
              <a:spcBef>
                <a:spcPts val="19"/>
              </a:spcBef>
            </a:pPr>
            <a:endParaRPr sz="850"/>
          </a:p>
          <a:p>
            <a:pPr marL="487514" marR="486879" algn="ctr">
              <a:lnSpc>
                <a:spcPct val="95825"/>
              </a:lnSpc>
            </a:pPr>
            <a:r>
              <a:rPr sz="2000" spc="0" dirty="0" smtClean="0">
                <a:latin typeface="Times New Roman"/>
                <a:cs typeface="Times New Roman"/>
              </a:rPr>
              <a:t>3</a:t>
            </a:r>
            <a:endParaRPr sz="2000">
              <a:latin typeface="Times New Roman"/>
              <a:cs typeface="Times New Roman"/>
            </a:endParaRPr>
          </a:p>
        </p:txBody>
      </p:sp>
      <p:sp>
        <p:nvSpPr>
          <p:cNvPr id="10" name="object 10"/>
          <p:cNvSpPr txBox="1"/>
          <p:nvPr/>
        </p:nvSpPr>
        <p:spPr>
          <a:xfrm>
            <a:off x="7537450" y="3121025"/>
            <a:ext cx="1163701" cy="508000"/>
          </a:xfrm>
          <a:prstGeom prst="rect">
            <a:avLst/>
          </a:prstGeom>
        </p:spPr>
        <p:txBody>
          <a:bodyPr wrap="square" lIns="0" tIns="0" rIns="0" bIns="0" rtlCol="0">
            <a:noAutofit/>
          </a:bodyPr>
          <a:lstStyle/>
          <a:p>
            <a:pPr>
              <a:lnSpc>
                <a:spcPts val="850"/>
              </a:lnSpc>
              <a:spcBef>
                <a:spcPts val="19"/>
              </a:spcBef>
            </a:pPr>
            <a:endParaRPr sz="850"/>
          </a:p>
          <a:p>
            <a:pPr marL="328802">
              <a:lnSpc>
                <a:spcPct val="95825"/>
              </a:lnSpc>
            </a:pPr>
            <a:r>
              <a:rPr sz="2000" spc="0" dirty="0" smtClean="0">
                <a:latin typeface="Times New Roman"/>
                <a:cs typeface="Times New Roman"/>
              </a:rPr>
              <a:t>0 1 1</a:t>
            </a:r>
            <a:endParaRPr sz="2000">
              <a:latin typeface="Times New Roman"/>
              <a:cs typeface="Times New Roman"/>
            </a:endParaRPr>
          </a:p>
        </p:txBody>
      </p:sp>
      <p:sp>
        <p:nvSpPr>
          <p:cNvPr id="9" name="object 9"/>
          <p:cNvSpPr txBox="1"/>
          <p:nvPr/>
        </p:nvSpPr>
        <p:spPr>
          <a:xfrm>
            <a:off x="6372225" y="3629025"/>
            <a:ext cx="1165225" cy="508000"/>
          </a:xfrm>
          <a:prstGeom prst="rect">
            <a:avLst/>
          </a:prstGeom>
        </p:spPr>
        <p:txBody>
          <a:bodyPr wrap="square" lIns="0" tIns="0" rIns="0" bIns="0" rtlCol="0">
            <a:noAutofit/>
          </a:bodyPr>
          <a:lstStyle/>
          <a:p>
            <a:pPr>
              <a:lnSpc>
                <a:spcPts val="850"/>
              </a:lnSpc>
              <a:spcBef>
                <a:spcPts val="20"/>
              </a:spcBef>
            </a:pPr>
            <a:endParaRPr sz="850"/>
          </a:p>
          <a:p>
            <a:pPr marL="487514" marR="486879" algn="ctr">
              <a:lnSpc>
                <a:spcPct val="95825"/>
              </a:lnSpc>
            </a:pPr>
            <a:r>
              <a:rPr sz="2000" spc="0" dirty="0" smtClean="0">
                <a:latin typeface="Times New Roman"/>
                <a:cs typeface="Times New Roman"/>
              </a:rPr>
              <a:t>4</a:t>
            </a:r>
            <a:endParaRPr sz="2000">
              <a:latin typeface="Times New Roman"/>
              <a:cs typeface="Times New Roman"/>
            </a:endParaRPr>
          </a:p>
        </p:txBody>
      </p:sp>
      <p:sp>
        <p:nvSpPr>
          <p:cNvPr id="8" name="object 8"/>
          <p:cNvSpPr txBox="1"/>
          <p:nvPr/>
        </p:nvSpPr>
        <p:spPr>
          <a:xfrm>
            <a:off x="7537450" y="3629025"/>
            <a:ext cx="1163701" cy="508000"/>
          </a:xfrm>
          <a:prstGeom prst="rect">
            <a:avLst/>
          </a:prstGeom>
        </p:spPr>
        <p:txBody>
          <a:bodyPr wrap="square" lIns="0" tIns="0" rIns="0" bIns="0" rtlCol="0">
            <a:noAutofit/>
          </a:bodyPr>
          <a:lstStyle/>
          <a:p>
            <a:pPr>
              <a:lnSpc>
                <a:spcPts val="850"/>
              </a:lnSpc>
              <a:spcBef>
                <a:spcPts val="20"/>
              </a:spcBef>
            </a:pPr>
            <a:endParaRPr sz="850"/>
          </a:p>
          <a:p>
            <a:pPr marL="328802">
              <a:lnSpc>
                <a:spcPct val="95825"/>
              </a:lnSpc>
            </a:pPr>
            <a:r>
              <a:rPr sz="2000" spc="0" dirty="0" smtClean="0">
                <a:latin typeface="Times New Roman"/>
                <a:cs typeface="Times New Roman"/>
              </a:rPr>
              <a:t>1 0 0</a:t>
            </a:r>
            <a:endParaRPr sz="2000">
              <a:latin typeface="Times New Roman"/>
              <a:cs typeface="Times New Roman"/>
            </a:endParaRPr>
          </a:p>
        </p:txBody>
      </p:sp>
      <p:sp>
        <p:nvSpPr>
          <p:cNvPr id="7" name="object 7"/>
          <p:cNvSpPr txBox="1"/>
          <p:nvPr/>
        </p:nvSpPr>
        <p:spPr>
          <a:xfrm>
            <a:off x="6372225" y="4137025"/>
            <a:ext cx="1165225" cy="508000"/>
          </a:xfrm>
          <a:prstGeom prst="rect">
            <a:avLst/>
          </a:prstGeom>
        </p:spPr>
        <p:txBody>
          <a:bodyPr wrap="square" lIns="0" tIns="0" rIns="0" bIns="0" rtlCol="0">
            <a:noAutofit/>
          </a:bodyPr>
          <a:lstStyle/>
          <a:p>
            <a:pPr>
              <a:lnSpc>
                <a:spcPts val="850"/>
              </a:lnSpc>
              <a:spcBef>
                <a:spcPts val="21"/>
              </a:spcBef>
            </a:pPr>
            <a:endParaRPr sz="850"/>
          </a:p>
          <a:p>
            <a:pPr marL="487514" marR="486879" algn="ctr">
              <a:lnSpc>
                <a:spcPct val="95825"/>
              </a:lnSpc>
            </a:pPr>
            <a:r>
              <a:rPr sz="2000" spc="0" dirty="0" smtClean="0">
                <a:latin typeface="Times New Roman"/>
                <a:cs typeface="Times New Roman"/>
              </a:rPr>
              <a:t>5</a:t>
            </a:r>
            <a:endParaRPr sz="2000">
              <a:latin typeface="Times New Roman"/>
              <a:cs typeface="Times New Roman"/>
            </a:endParaRPr>
          </a:p>
        </p:txBody>
      </p:sp>
      <p:sp>
        <p:nvSpPr>
          <p:cNvPr id="6" name="object 6"/>
          <p:cNvSpPr txBox="1"/>
          <p:nvPr/>
        </p:nvSpPr>
        <p:spPr>
          <a:xfrm>
            <a:off x="7537450" y="4137025"/>
            <a:ext cx="1163701" cy="508000"/>
          </a:xfrm>
          <a:prstGeom prst="rect">
            <a:avLst/>
          </a:prstGeom>
        </p:spPr>
        <p:txBody>
          <a:bodyPr wrap="square" lIns="0" tIns="0" rIns="0" bIns="0" rtlCol="0">
            <a:noAutofit/>
          </a:bodyPr>
          <a:lstStyle/>
          <a:p>
            <a:pPr>
              <a:lnSpc>
                <a:spcPts val="850"/>
              </a:lnSpc>
              <a:spcBef>
                <a:spcPts val="21"/>
              </a:spcBef>
            </a:pPr>
            <a:endParaRPr sz="850"/>
          </a:p>
          <a:p>
            <a:pPr marL="328802">
              <a:lnSpc>
                <a:spcPct val="95825"/>
              </a:lnSpc>
            </a:pPr>
            <a:r>
              <a:rPr sz="2000" spc="0" dirty="0" smtClean="0">
                <a:latin typeface="Times New Roman"/>
                <a:cs typeface="Times New Roman"/>
              </a:rPr>
              <a:t>1 0 1</a:t>
            </a:r>
            <a:endParaRPr sz="2000">
              <a:latin typeface="Times New Roman"/>
              <a:cs typeface="Times New Roman"/>
            </a:endParaRPr>
          </a:p>
        </p:txBody>
      </p:sp>
      <p:sp>
        <p:nvSpPr>
          <p:cNvPr id="5" name="object 5"/>
          <p:cNvSpPr txBox="1"/>
          <p:nvPr/>
        </p:nvSpPr>
        <p:spPr>
          <a:xfrm>
            <a:off x="6372225" y="4645025"/>
            <a:ext cx="1165225" cy="508000"/>
          </a:xfrm>
          <a:prstGeom prst="rect">
            <a:avLst/>
          </a:prstGeom>
        </p:spPr>
        <p:txBody>
          <a:bodyPr wrap="square" lIns="0" tIns="0" rIns="0" bIns="0" rtlCol="0">
            <a:noAutofit/>
          </a:bodyPr>
          <a:lstStyle/>
          <a:p>
            <a:pPr>
              <a:lnSpc>
                <a:spcPts val="850"/>
              </a:lnSpc>
              <a:spcBef>
                <a:spcPts val="21"/>
              </a:spcBef>
            </a:pPr>
            <a:endParaRPr sz="850"/>
          </a:p>
          <a:p>
            <a:pPr marL="487514" marR="486879" algn="ctr">
              <a:lnSpc>
                <a:spcPct val="95825"/>
              </a:lnSpc>
            </a:pPr>
            <a:r>
              <a:rPr sz="2000" spc="0" dirty="0" smtClean="0">
                <a:latin typeface="Times New Roman"/>
                <a:cs typeface="Times New Roman"/>
              </a:rPr>
              <a:t>6</a:t>
            </a:r>
            <a:endParaRPr sz="2000">
              <a:latin typeface="Times New Roman"/>
              <a:cs typeface="Times New Roman"/>
            </a:endParaRPr>
          </a:p>
        </p:txBody>
      </p:sp>
      <p:sp>
        <p:nvSpPr>
          <p:cNvPr id="4" name="object 4"/>
          <p:cNvSpPr txBox="1"/>
          <p:nvPr/>
        </p:nvSpPr>
        <p:spPr>
          <a:xfrm>
            <a:off x="7537450" y="4645025"/>
            <a:ext cx="1163701" cy="508000"/>
          </a:xfrm>
          <a:prstGeom prst="rect">
            <a:avLst/>
          </a:prstGeom>
        </p:spPr>
        <p:txBody>
          <a:bodyPr wrap="square" lIns="0" tIns="0" rIns="0" bIns="0" rtlCol="0">
            <a:noAutofit/>
          </a:bodyPr>
          <a:lstStyle/>
          <a:p>
            <a:pPr>
              <a:lnSpc>
                <a:spcPts val="850"/>
              </a:lnSpc>
              <a:spcBef>
                <a:spcPts val="21"/>
              </a:spcBef>
            </a:pPr>
            <a:endParaRPr sz="850"/>
          </a:p>
          <a:p>
            <a:pPr marL="328802">
              <a:lnSpc>
                <a:spcPct val="95825"/>
              </a:lnSpc>
            </a:pPr>
            <a:r>
              <a:rPr sz="2000" spc="0" dirty="0" smtClean="0">
                <a:latin typeface="Times New Roman"/>
                <a:cs typeface="Times New Roman"/>
              </a:rPr>
              <a:t>1 1 0</a:t>
            </a:r>
            <a:endParaRPr sz="2000">
              <a:latin typeface="Times New Roman"/>
              <a:cs typeface="Times New Roman"/>
            </a:endParaRPr>
          </a:p>
        </p:txBody>
      </p:sp>
      <p:sp>
        <p:nvSpPr>
          <p:cNvPr id="3" name="object 3"/>
          <p:cNvSpPr txBox="1"/>
          <p:nvPr/>
        </p:nvSpPr>
        <p:spPr>
          <a:xfrm>
            <a:off x="6372225" y="5153025"/>
            <a:ext cx="1165225" cy="508000"/>
          </a:xfrm>
          <a:prstGeom prst="rect">
            <a:avLst/>
          </a:prstGeom>
        </p:spPr>
        <p:txBody>
          <a:bodyPr wrap="square" lIns="0" tIns="0" rIns="0" bIns="0" rtlCol="0">
            <a:noAutofit/>
          </a:bodyPr>
          <a:lstStyle/>
          <a:p>
            <a:pPr>
              <a:lnSpc>
                <a:spcPts val="850"/>
              </a:lnSpc>
              <a:spcBef>
                <a:spcPts val="22"/>
              </a:spcBef>
            </a:pPr>
            <a:endParaRPr sz="850"/>
          </a:p>
          <a:p>
            <a:pPr marL="487514" marR="486879" algn="ctr">
              <a:lnSpc>
                <a:spcPct val="95825"/>
              </a:lnSpc>
            </a:pPr>
            <a:r>
              <a:rPr sz="2000" spc="0" dirty="0" smtClean="0">
                <a:latin typeface="Times New Roman"/>
                <a:cs typeface="Times New Roman"/>
              </a:rPr>
              <a:t>7</a:t>
            </a:r>
            <a:endParaRPr sz="2000">
              <a:latin typeface="Times New Roman"/>
              <a:cs typeface="Times New Roman"/>
            </a:endParaRPr>
          </a:p>
        </p:txBody>
      </p:sp>
      <p:sp>
        <p:nvSpPr>
          <p:cNvPr id="2" name="object 2"/>
          <p:cNvSpPr txBox="1"/>
          <p:nvPr/>
        </p:nvSpPr>
        <p:spPr>
          <a:xfrm>
            <a:off x="7537450" y="5153025"/>
            <a:ext cx="1163701" cy="508000"/>
          </a:xfrm>
          <a:prstGeom prst="rect">
            <a:avLst/>
          </a:prstGeom>
        </p:spPr>
        <p:txBody>
          <a:bodyPr wrap="square" lIns="0" tIns="0" rIns="0" bIns="0" rtlCol="0">
            <a:noAutofit/>
          </a:bodyPr>
          <a:lstStyle/>
          <a:p>
            <a:pPr>
              <a:lnSpc>
                <a:spcPts val="850"/>
              </a:lnSpc>
              <a:spcBef>
                <a:spcPts val="22"/>
              </a:spcBef>
            </a:pPr>
            <a:endParaRPr sz="850"/>
          </a:p>
          <a:p>
            <a:pPr marL="328802">
              <a:lnSpc>
                <a:spcPct val="95825"/>
              </a:lnSpc>
            </a:pPr>
            <a:r>
              <a:rPr sz="2000" spc="0" dirty="0" smtClean="0">
                <a:latin typeface="Times New Roman"/>
                <a:cs typeface="Times New Roman"/>
              </a:rPr>
              <a:t>1 1 1</a:t>
            </a:r>
            <a:endParaRPr sz="2000">
              <a:latin typeface="Times New Roman"/>
              <a:cs typeface="Times New Roman"/>
            </a:endParaRPr>
          </a:p>
        </p:txBody>
      </p:sp>
    </p:spTree>
    <p:extLst>
      <p:ext uri="{BB962C8B-B14F-4D97-AF65-F5344CB8AC3E}">
        <p14:creationId xmlns:p14="http://schemas.microsoft.com/office/powerpoint/2010/main" xmlns="" val="3247881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91"/>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67" name="object 67"/>
          <p:cNvSpPr/>
          <p:nvPr/>
        </p:nvSpPr>
        <p:spPr>
          <a:xfrm>
            <a:off x="6372225" y="1089025"/>
            <a:ext cx="1165225" cy="304800"/>
          </a:xfrm>
          <a:custGeom>
            <a:avLst/>
            <a:gdLst/>
            <a:ahLst/>
            <a:cxnLst/>
            <a:rect l="l" t="t" r="r" b="b"/>
            <a:pathLst>
              <a:path w="1165225" h="304800">
                <a:moveTo>
                  <a:pt x="0" y="304800"/>
                </a:moveTo>
                <a:lnTo>
                  <a:pt x="1165225" y="304800"/>
                </a:lnTo>
                <a:lnTo>
                  <a:pt x="1165225" y="0"/>
                </a:lnTo>
                <a:lnTo>
                  <a:pt x="0" y="0"/>
                </a:lnTo>
                <a:lnTo>
                  <a:pt x="0" y="304800"/>
                </a:lnTo>
                <a:close/>
              </a:path>
            </a:pathLst>
          </a:custGeom>
          <a:solidFill>
            <a:srgbClr val="C0C0C0"/>
          </a:solidFill>
        </p:spPr>
        <p:txBody>
          <a:bodyPr wrap="square" lIns="0" tIns="0" rIns="0" bIns="0" rtlCol="0">
            <a:noAutofit/>
          </a:bodyPr>
          <a:lstStyle/>
          <a:p>
            <a:endParaRPr/>
          </a:p>
        </p:txBody>
      </p:sp>
      <p:sp>
        <p:nvSpPr>
          <p:cNvPr id="68" name="object 68"/>
          <p:cNvSpPr/>
          <p:nvPr/>
        </p:nvSpPr>
        <p:spPr>
          <a:xfrm>
            <a:off x="7537450" y="1089025"/>
            <a:ext cx="1163637" cy="304800"/>
          </a:xfrm>
          <a:custGeom>
            <a:avLst/>
            <a:gdLst/>
            <a:ahLst/>
            <a:cxnLst/>
            <a:rect l="l" t="t" r="r" b="b"/>
            <a:pathLst>
              <a:path w="1163637" h="304800">
                <a:moveTo>
                  <a:pt x="0" y="304800"/>
                </a:moveTo>
                <a:lnTo>
                  <a:pt x="1163637" y="304800"/>
                </a:lnTo>
                <a:lnTo>
                  <a:pt x="1163637" y="0"/>
                </a:lnTo>
                <a:lnTo>
                  <a:pt x="0" y="0"/>
                </a:lnTo>
                <a:lnTo>
                  <a:pt x="0" y="304800"/>
                </a:lnTo>
                <a:close/>
              </a:path>
            </a:pathLst>
          </a:custGeom>
          <a:solidFill>
            <a:srgbClr val="C0C0C0"/>
          </a:solidFill>
        </p:spPr>
        <p:txBody>
          <a:bodyPr wrap="square" lIns="0" tIns="0" rIns="0" bIns="0" rtlCol="0">
            <a:noAutofit/>
          </a:bodyPr>
          <a:lstStyle/>
          <a:p>
            <a:endParaRPr/>
          </a:p>
        </p:txBody>
      </p:sp>
      <p:sp>
        <p:nvSpPr>
          <p:cNvPr id="69" name="object 69"/>
          <p:cNvSpPr/>
          <p:nvPr/>
        </p:nvSpPr>
        <p:spPr>
          <a:xfrm>
            <a:off x="7537450" y="1074801"/>
            <a:ext cx="0" cy="4738624"/>
          </a:xfrm>
          <a:custGeom>
            <a:avLst/>
            <a:gdLst/>
            <a:ahLst/>
            <a:cxnLst/>
            <a:rect l="l" t="t" r="r" b="b"/>
            <a:pathLst>
              <a:path h="4738624">
                <a:moveTo>
                  <a:pt x="0" y="0"/>
                </a:moveTo>
                <a:lnTo>
                  <a:pt x="0" y="4738624"/>
                </a:lnTo>
              </a:path>
            </a:pathLst>
          </a:custGeom>
          <a:ln w="12700">
            <a:solidFill>
              <a:srgbClr val="000000"/>
            </a:solidFill>
          </a:ln>
        </p:spPr>
        <p:txBody>
          <a:bodyPr wrap="square" lIns="0" tIns="0" rIns="0" bIns="0" rtlCol="0">
            <a:noAutofit/>
          </a:bodyPr>
          <a:lstStyle/>
          <a:p>
            <a:endParaRPr/>
          </a:p>
        </p:txBody>
      </p:sp>
      <p:sp>
        <p:nvSpPr>
          <p:cNvPr id="70" name="object 70"/>
          <p:cNvSpPr/>
          <p:nvPr/>
        </p:nvSpPr>
        <p:spPr>
          <a:xfrm>
            <a:off x="6358001" y="1393825"/>
            <a:ext cx="2357374" cy="0"/>
          </a:xfrm>
          <a:custGeom>
            <a:avLst/>
            <a:gdLst/>
            <a:ahLst/>
            <a:cxnLst/>
            <a:rect l="l" t="t" r="r" b="b"/>
            <a:pathLst>
              <a:path w="2357374">
                <a:moveTo>
                  <a:pt x="0" y="0"/>
                </a:moveTo>
                <a:lnTo>
                  <a:pt x="2357374" y="0"/>
                </a:lnTo>
              </a:path>
            </a:pathLst>
          </a:custGeom>
          <a:ln w="28575">
            <a:solidFill>
              <a:srgbClr val="000000"/>
            </a:solidFill>
          </a:ln>
        </p:spPr>
        <p:txBody>
          <a:bodyPr wrap="square" lIns="0" tIns="0" rIns="0" bIns="0" rtlCol="0">
            <a:noAutofit/>
          </a:bodyPr>
          <a:lstStyle/>
          <a:p>
            <a:endParaRPr/>
          </a:p>
        </p:txBody>
      </p:sp>
      <p:sp>
        <p:nvSpPr>
          <p:cNvPr id="71" name="object 71"/>
          <p:cNvSpPr/>
          <p:nvPr/>
        </p:nvSpPr>
        <p:spPr>
          <a:xfrm>
            <a:off x="6358001" y="1670050"/>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2" name="object 72"/>
          <p:cNvSpPr/>
          <p:nvPr/>
        </p:nvSpPr>
        <p:spPr>
          <a:xfrm>
            <a:off x="6358001" y="1944751"/>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3" name="object 73"/>
          <p:cNvSpPr/>
          <p:nvPr/>
        </p:nvSpPr>
        <p:spPr>
          <a:xfrm>
            <a:off x="6358001" y="2220976"/>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6358001" y="2495550"/>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5" name="object 75"/>
          <p:cNvSpPr/>
          <p:nvPr/>
        </p:nvSpPr>
        <p:spPr>
          <a:xfrm>
            <a:off x="6358001" y="2770251"/>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6358001" y="3046476"/>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6358001" y="3321050"/>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6358001" y="359727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79" name="object 79"/>
          <p:cNvSpPr/>
          <p:nvPr/>
        </p:nvSpPr>
        <p:spPr>
          <a:xfrm>
            <a:off x="6358001" y="3871976"/>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0" name="object 80"/>
          <p:cNvSpPr/>
          <p:nvPr/>
        </p:nvSpPr>
        <p:spPr>
          <a:xfrm>
            <a:off x="6358001" y="4148201"/>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1" name="object 81"/>
          <p:cNvSpPr/>
          <p:nvPr/>
        </p:nvSpPr>
        <p:spPr>
          <a:xfrm>
            <a:off x="6358001" y="442277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2" name="object 82"/>
          <p:cNvSpPr/>
          <p:nvPr/>
        </p:nvSpPr>
        <p:spPr>
          <a:xfrm>
            <a:off x="6358001" y="4697476"/>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3" name="object 83"/>
          <p:cNvSpPr/>
          <p:nvPr/>
        </p:nvSpPr>
        <p:spPr>
          <a:xfrm>
            <a:off x="6358001" y="4973701"/>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6358001" y="5248275"/>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6358001" y="5524500"/>
            <a:ext cx="2357374" cy="0"/>
          </a:xfrm>
          <a:custGeom>
            <a:avLst/>
            <a:gdLst/>
            <a:ahLst/>
            <a:cxnLst/>
            <a:rect l="l" t="t" r="r" b="b"/>
            <a:pathLst>
              <a:path w="2357374">
                <a:moveTo>
                  <a:pt x="0" y="0"/>
                </a:moveTo>
                <a:lnTo>
                  <a:pt x="2357374" y="0"/>
                </a:lnTo>
              </a:path>
            </a:pathLst>
          </a:custGeom>
          <a:ln w="12700">
            <a:solidFill>
              <a:srgbClr val="000000"/>
            </a:solidFill>
          </a:ln>
        </p:spPr>
        <p:txBody>
          <a:bodyPr wrap="square" lIns="0" tIns="0" rIns="0" bIns="0" rtlCol="0">
            <a:noAutofit/>
          </a:bodyPr>
          <a:lstStyle/>
          <a:p>
            <a:endParaRPr/>
          </a:p>
        </p:txBody>
      </p:sp>
      <p:sp>
        <p:nvSpPr>
          <p:cNvPr id="86" name="object 86"/>
          <p:cNvSpPr/>
          <p:nvPr/>
        </p:nvSpPr>
        <p:spPr>
          <a:xfrm>
            <a:off x="6372225" y="1074801"/>
            <a:ext cx="0" cy="4738624"/>
          </a:xfrm>
          <a:custGeom>
            <a:avLst/>
            <a:gdLst/>
            <a:ahLst/>
            <a:cxnLst/>
            <a:rect l="l" t="t" r="r" b="b"/>
            <a:pathLst>
              <a:path h="4738624">
                <a:moveTo>
                  <a:pt x="0" y="0"/>
                </a:moveTo>
                <a:lnTo>
                  <a:pt x="0" y="4738624"/>
                </a:lnTo>
              </a:path>
            </a:pathLst>
          </a:custGeom>
          <a:ln w="28575">
            <a:solidFill>
              <a:srgbClr val="000000"/>
            </a:solidFill>
          </a:ln>
        </p:spPr>
        <p:txBody>
          <a:bodyPr wrap="square" lIns="0" tIns="0" rIns="0" bIns="0" rtlCol="0">
            <a:noAutofit/>
          </a:bodyPr>
          <a:lstStyle/>
          <a:p>
            <a:endParaRPr/>
          </a:p>
        </p:txBody>
      </p:sp>
      <p:sp>
        <p:nvSpPr>
          <p:cNvPr id="87" name="object 87"/>
          <p:cNvSpPr/>
          <p:nvPr/>
        </p:nvSpPr>
        <p:spPr>
          <a:xfrm>
            <a:off x="8701151" y="1074801"/>
            <a:ext cx="0" cy="4738624"/>
          </a:xfrm>
          <a:custGeom>
            <a:avLst/>
            <a:gdLst/>
            <a:ahLst/>
            <a:cxnLst/>
            <a:rect l="l" t="t" r="r" b="b"/>
            <a:pathLst>
              <a:path h="4738624">
                <a:moveTo>
                  <a:pt x="0" y="0"/>
                </a:moveTo>
                <a:lnTo>
                  <a:pt x="0" y="4738624"/>
                </a:lnTo>
              </a:path>
            </a:pathLst>
          </a:custGeom>
          <a:ln w="28575">
            <a:solidFill>
              <a:srgbClr val="000000"/>
            </a:solidFill>
          </a:ln>
        </p:spPr>
        <p:txBody>
          <a:bodyPr wrap="square" lIns="0" tIns="0" rIns="0" bIns="0" rtlCol="0">
            <a:noAutofit/>
          </a:bodyPr>
          <a:lstStyle/>
          <a:p>
            <a:endParaRPr/>
          </a:p>
        </p:txBody>
      </p:sp>
      <p:sp>
        <p:nvSpPr>
          <p:cNvPr id="88" name="object 88"/>
          <p:cNvSpPr/>
          <p:nvPr/>
        </p:nvSpPr>
        <p:spPr>
          <a:xfrm>
            <a:off x="6358001" y="1089025"/>
            <a:ext cx="2357374" cy="0"/>
          </a:xfrm>
          <a:custGeom>
            <a:avLst/>
            <a:gdLst/>
            <a:ahLst/>
            <a:cxnLst/>
            <a:rect l="l" t="t" r="r" b="b"/>
            <a:pathLst>
              <a:path w="2357374">
                <a:moveTo>
                  <a:pt x="0" y="0"/>
                </a:moveTo>
                <a:lnTo>
                  <a:pt x="2357374" y="0"/>
                </a:lnTo>
              </a:path>
            </a:pathLst>
          </a:custGeom>
          <a:ln w="28575">
            <a:solidFill>
              <a:srgbClr val="000000"/>
            </a:solidFill>
          </a:ln>
        </p:spPr>
        <p:txBody>
          <a:bodyPr wrap="square" lIns="0" tIns="0" rIns="0" bIns="0" rtlCol="0">
            <a:noAutofit/>
          </a:bodyPr>
          <a:lstStyle/>
          <a:p>
            <a:endParaRPr/>
          </a:p>
        </p:txBody>
      </p:sp>
      <p:sp>
        <p:nvSpPr>
          <p:cNvPr id="89" name="object 89"/>
          <p:cNvSpPr/>
          <p:nvPr/>
        </p:nvSpPr>
        <p:spPr>
          <a:xfrm>
            <a:off x="6358001" y="5799137"/>
            <a:ext cx="2357374" cy="0"/>
          </a:xfrm>
          <a:custGeom>
            <a:avLst/>
            <a:gdLst/>
            <a:ahLst/>
            <a:cxnLst/>
            <a:rect l="l" t="t" r="r" b="b"/>
            <a:pathLst>
              <a:path w="2357374">
                <a:moveTo>
                  <a:pt x="0" y="0"/>
                </a:moveTo>
                <a:lnTo>
                  <a:pt x="2357374" y="0"/>
                </a:lnTo>
              </a:path>
            </a:pathLst>
          </a:custGeom>
          <a:ln w="28575">
            <a:solidFill>
              <a:srgbClr val="000000"/>
            </a:solidFill>
          </a:ln>
        </p:spPr>
        <p:txBody>
          <a:bodyPr wrap="square" lIns="0" tIns="0" rIns="0" bIns="0" rtlCol="0">
            <a:noAutofit/>
          </a:bodyPr>
          <a:lstStyle/>
          <a:p>
            <a:endParaRPr/>
          </a:p>
        </p:txBody>
      </p:sp>
      <p:sp>
        <p:nvSpPr>
          <p:cNvPr id="64" name="object 64"/>
          <p:cNvSpPr/>
          <p:nvPr/>
        </p:nvSpPr>
        <p:spPr>
          <a:xfrm>
            <a:off x="4287901" y="4149725"/>
            <a:ext cx="719074" cy="179324"/>
          </a:xfrm>
          <a:custGeom>
            <a:avLst/>
            <a:gdLst/>
            <a:ahLst/>
            <a:cxnLst/>
            <a:rect l="l" t="t" r="r" b="b"/>
            <a:pathLst>
              <a:path w="719074" h="179324">
                <a:moveTo>
                  <a:pt x="719074" y="0"/>
                </a:moveTo>
                <a:lnTo>
                  <a:pt x="717992" y="17055"/>
                </a:lnTo>
                <a:lnTo>
                  <a:pt x="714882" y="33028"/>
                </a:lnTo>
                <a:lnTo>
                  <a:pt x="709943" y="47616"/>
                </a:lnTo>
                <a:lnTo>
                  <a:pt x="703376" y="60520"/>
                </a:lnTo>
                <a:lnTo>
                  <a:pt x="695380" y="71438"/>
                </a:lnTo>
                <a:lnTo>
                  <a:pt x="686157" y="80068"/>
                </a:lnTo>
                <a:lnTo>
                  <a:pt x="675906" y="86110"/>
                </a:lnTo>
                <a:lnTo>
                  <a:pt x="664828" y="89263"/>
                </a:lnTo>
                <a:lnTo>
                  <a:pt x="659129" y="89662"/>
                </a:lnTo>
                <a:lnTo>
                  <a:pt x="419481" y="89662"/>
                </a:lnTo>
                <a:lnTo>
                  <a:pt x="408069" y="91281"/>
                </a:lnTo>
                <a:lnTo>
                  <a:pt x="397385" y="95937"/>
                </a:lnTo>
                <a:lnTo>
                  <a:pt x="387631" y="103331"/>
                </a:lnTo>
                <a:lnTo>
                  <a:pt x="379006" y="113159"/>
                </a:lnTo>
                <a:lnTo>
                  <a:pt x="371710" y="125123"/>
                </a:lnTo>
                <a:lnTo>
                  <a:pt x="365944" y="138919"/>
                </a:lnTo>
                <a:lnTo>
                  <a:pt x="361908" y="154248"/>
                </a:lnTo>
                <a:lnTo>
                  <a:pt x="359803" y="170808"/>
                </a:lnTo>
                <a:lnTo>
                  <a:pt x="359537" y="179324"/>
                </a:lnTo>
                <a:lnTo>
                  <a:pt x="358451" y="162268"/>
                </a:lnTo>
                <a:lnTo>
                  <a:pt x="355329" y="146295"/>
                </a:lnTo>
                <a:lnTo>
                  <a:pt x="350375" y="131707"/>
                </a:lnTo>
                <a:lnTo>
                  <a:pt x="343794" y="118803"/>
                </a:lnTo>
                <a:lnTo>
                  <a:pt x="335789" y="107885"/>
                </a:lnTo>
                <a:lnTo>
                  <a:pt x="326564" y="99255"/>
                </a:lnTo>
                <a:lnTo>
                  <a:pt x="316323" y="93213"/>
                </a:lnTo>
                <a:lnTo>
                  <a:pt x="305271" y="90060"/>
                </a:lnTo>
                <a:lnTo>
                  <a:pt x="299593" y="89662"/>
                </a:lnTo>
                <a:lnTo>
                  <a:pt x="59816" y="89662"/>
                </a:lnTo>
                <a:lnTo>
                  <a:pt x="48437" y="88040"/>
                </a:lnTo>
                <a:lnTo>
                  <a:pt x="37778" y="83378"/>
                </a:lnTo>
                <a:lnTo>
                  <a:pt x="28042" y="75975"/>
                </a:lnTo>
                <a:lnTo>
                  <a:pt x="19429" y="66135"/>
                </a:lnTo>
                <a:lnTo>
                  <a:pt x="12143" y="54158"/>
                </a:lnTo>
                <a:lnTo>
                  <a:pt x="6385" y="40346"/>
                </a:lnTo>
                <a:lnTo>
                  <a:pt x="2356" y="25002"/>
                </a:lnTo>
                <a:lnTo>
                  <a:pt x="260" y="8426"/>
                </a:lnTo>
                <a:lnTo>
                  <a:pt x="0" y="0"/>
                </a:lnTo>
              </a:path>
            </a:pathLst>
          </a:custGeom>
          <a:ln w="28574">
            <a:solidFill>
              <a:srgbClr val="FF9900"/>
            </a:solidFill>
          </a:ln>
        </p:spPr>
        <p:txBody>
          <a:bodyPr wrap="square" lIns="0" tIns="0" rIns="0" bIns="0" rtlCol="0">
            <a:noAutofit/>
          </a:bodyPr>
          <a:lstStyle/>
          <a:p>
            <a:endParaRPr/>
          </a:p>
        </p:txBody>
      </p:sp>
      <p:sp>
        <p:nvSpPr>
          <p:cNvPr id="65" name="object 65"/>
          <p:cNvSpPr/>
          <p:nvPr/>
        </p:nvSpPr>
        <p:spPr>
          <a:xfrm>
            <a:off x="4287901" y="4868799"/>
            <a:ext cx="719074" cy="179450"/>
          </a:xfrm>
          <a:custGeom>
            <a:avLst/>
            <a:gdLst/>
            <a:ahLst/>
            <a:cxnLst/>
            <a:rect l="l" t="t" r="r" b="b"/>
            <a:pathLst>
              <a:path w="719074" h="179450">
                <a:moveTo>
                  <a:pt x="719074" y="179450"/>
                </a:moveTo>
                <a:lnTo>
                  <a:pt x="717992" y="162395"/>
                </a:lnTo>
                <a:lnTo>
                  <a:pt x="714882" y="146422"/>
                </a:lnTo>
                <a:lnTo>
                  <a:pt x="709943" y="131834"/>
                </a:lnTo>
                <a:lnTo>
                  <a:pt x="703376" y="118930"/>
                </a:lnTo>
                <a:lnTo>
                  <a:pt x="695380" y="108012"/>
                </a:lnTo>
                <a:lnTo>
                  <a:pt x="686157" y="99382"/>
                </a:lnTo>
                <a:lnTo>
                  <a:pt x="675906" y="93340"/>
                </a:lnTo>
                <a:lnTo>
                  <a:pt x="664828" y="90187"/>
                </a:lnTo>
                <a:lnTo>
                  <a:pt x="659129" y="89788"/>
                </a:lnTo>
                <a:lnTo>
                  <a:pt x="419481" y="89788"/>
                </a:lnTo>
                <a:lnTo>
                  <a:pt x="408080" y="88172"/>
                </a:lnTo>
                <a:lnTo>
                  <a:pt x="397406" y="83523"/>
                </a:lnTo>
                <a:lnTo>
                  <a:pt x="387658" y="76139"/>
                </a:lnTo>
                <a:lnTo>
                  <a:pt x="379037" y="66320"/>
                </a:lnTo>
                <a:lnTo>
                  <a:pt x="371742" y="54365"/>
                </a:lnTo>
                <a:lnTo>
                  <a:pt x="365973" y="40572"/>
                </a:lnTo>
                <a:lnTo>
                  <a:pt x="361930" y="25241"/>
                </a:lnTo>
                <a:lnTo>
                  <a:pt x="359811" y="8670"/>
                </a:lnTo>
                <a:lnTo>
                  <a:pt x="359537" y="0"/>
                </a:lnTo>
                <a:lnTo>
                  <a:pt x="358453" y="17079"/>
                </a:lnTo>
                <a:lnTo>
                  <a:pt x="355337" y="33068"/>
                </a:lnTo>
                <a:lnTo>
                  <a:pt x="350392" y="47669"/>
                </a:lnTo>
                <a:lnTo>
                  <a:pt x="343823" y="60581"/>
                </a:lnTo>
                <a:lnTo>
                  <a:pt x="335831" y="71508"/>
                </a:lnTo>
                <a:lnTo>
                  <a:pt x="326621" y="80148"/>
                </a:lnTo>
                <a:lnTo>
                  <a:pt x="316397" y="86204"/>
                </a:lnTo>
                <a:lnTo>
                  <a:pt x="305360" y="89377"/>
                </a:lnTo>
                <a:lnTo>
                  <a:pt x="299593" y="89788"/>
                </a:ln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FF9900"/>
            </a:solidFill>
          </a:ln>
        </p:spPr>
        <p:txBody>
          <a:bodyPr wrap="square" lIns="0" tIns="0" rIns="0" bIns="0" rtlCol="0">
            <a:noAutofit/>
          </a:bodyPr>
          <a:lstStyle/>
          <a:p>
            <a:endParaRPr/>
          </a:p>
        </p:txBody>
      </p:sp>
      <p:sp>
        <p:nvSpPr>
          <p:cNvPr id="66" name="object 66"/>
          <p:cNvSpPr/>
          <p:nvPr/>
        </p:nvSpPr>
        <p:spPr>
          <a:xfrm>
            <a:off x="4648200" y="4346575"/>
            <a:ext cx="0" cy="509524"/>
          </a:xfrm>
          <a:custGeom>
            <a:avLst/>
            <a:gdLst/>
            <a:ahLst/>
            <a:cxnLst/>
            <a:rect l="l" t="t" r="r" b="b"/>
            <a:pathLst>
              <a:path h="509524">
                <a:moveTo>
                  <a:pt x="0" y="0"/>
                </a:moveTo>
                <a:lnTo>
                  <a:pt x="0" y="509524"/>
                </a:lnTo>
              </a:path>
            </a:pathLst>
          </a:custGeom>
          <a:ln w="28575">
            <a:solidFill>
              <a:srgbClr val="FF9900"/>
            </a:solidFill>
          </a:ln>
        </p:spPr>
        <p:txBody>
          <a:bodyPr wrap="square" lIns="0" tIns="0" rIns="0" bIns="0" rtlCol="0">
            <a:noAutofit/>
          </a:bodyPr>
          <a:lstStyle/>
          <a:p>
            <a:endParaRPr/>
          </a:p>
        </p:txBody>
      </p:sp>
      <p:sp>
        <p:nvSpPr>
          <p:cNvPr id="61" name="object 61"/>
          <p:cNvSpPr/>
          <p:nvPr/>
        </p:nvSpPr>
        <p:spPr>
          <a:xfrm>
            <a:off x="2951226" y="4149725"/>
            <a:ext cx="1081024" cy="179324"/>
          </a:xfrm>
          <a:custGeom>
            <a:avLst/>
            <a:gdLst/>
            <a:ahLst/>
            <a:cxnLst/>
            <a:rect l="l" t="t" r="r" b="b"/>
            <a:pathLst>
              <a:path w="1081024" h="179324">
                <a:moveTo>
                  <a:pt x="540778" y="170808"/>
                </a:moveTo>
                <a:lnTo>
                  <a:pt x="542883" y="154248"/>
                </a:lnTo>
                <a:lnTo>
                  <a:pt x="552685" y="125123"/>
                </a:lnTo>
                <a:lnTo>
                  <a:pt x="568606" y="103331"/>
                </a:lnTo>
                <a:lnTo>
                  <a:pt x="589044" y="91281"/>
                </a:lnTo>
                <a:lnTo>
                  <a:pt x="600456" y="89662"/>
                </a:lnTo>
                <a:lnTo>
                  <a:pt x="1021079" y="89662"/>
                </a:lnTo>
                <a:lnTo>
                  <a:pt x="1026778" y="89263"/>
                </a:lnTo>
                <a:lnTo>
                  <a:pt x="1037856" y="86110"/>
                </a:lnTo>
                <a:lnTo>
                  <a:pt x="1048107" y="80068"/>
                </a:lnTo>
                <a:lnTo>
                  <a:pt x="1057330" y="71438"/>
                </a:lnTo>
                <a:lnTo>
                  <a:pt x="1065326" y="60520"/>
                </a:lnTo>
                <a:lnTo>
                  <a:pt x="1071893" y="47616"/>
                </a:lnTo>
                <a:lnTo>
                  <a:pt x="1076832" y="33028"/>
                </a:lnTo>
                <a:lnTo>
                  <a:pt x="1079942" y="17055"/>
                </a:lnTo>
                <a:lnTo>
                  <a:pt x="1081024" y="0"/>
                </a:lnTo>
              </a:path>
              <a:path w="1081024" h="179324">
                <a:moveTo>
                  <a:pt x="480568" y="89662"/>
                </a:moveTo>
                <a:lnTo>
                  <a:pt x="486246" y="90060"/>
                </a:lnTo>
                <a:lnTo>
                  <a:pt x="497298" y="93213"/>
                </a:lnTo>
                <a:lnTo>
                  <a:pt x="507539" y="99255"/>
                </a:lnTo>
                <a:lnTo>
                  <a:pt x="516764" y="107885"/>
                </a:lnTo>
                <a:lnTo>
                  <a:pt x="524769" y="118803"/>
                </a:lnTo>
                <a:lnTo>
                  <a:pt x="531350" y="131707"/>
                </a:lnTo>
                <a:lnTo>
                  <a:pt x="536304" y="146295"/>
                </a:lnTo>
                <a:lnTo>
                  <a:pt x="539426" y="162268"/>
                </a:lnTo>
                <a:lnTo>
                  <a:pt x="540512" y="179324"/>
                </a:lnTo>
                <a:lnTo>
                  <a:pt x="540778" y="170808"/>
                </a:lnTo>
              </a:path>
              <a:path w="1081024" h="179324">
                <a:moveTo>
                  <a:pt x="0" y="0"/>
                </a:moveTo>
                <a:lnTo>
                  <a:pt x="260" y="8426"/>
                </a:lnTo>
                <a:lnTo>
                  <a:pt x="2356" y="25002"/>
                </a:lnTo>
                <a:lnTo>
                  <a:pt x="6385" y="40346"/>
                </a:lnTo>
                <a:lnTo>
                  <a:pt x="12143" y="54158"/>
                </a:lnTo>
                <a:lnTo>
                  <a:pt x="19429" y="66135"/>
                </a:lnTo>
                <a:lnTo>
                  <a:pt x="28042" y="75975"/>
                </a:lnTo>
                <a:lnTo>
                  <a:pt x="37778" y="83378"/>
                </a:lnTo>
                <a:lnTo>
                  <a:pt x="48437" y="88040"/>
                </a:lnTo>
                <a:lnTo>
                  <a:pt x="59817" y="89662"/>
                </a:lnTo>
                <a:lnTo>
                  <a:pt x="480568" y="89662"/>
                </a:lnTo>
              </a:path>
            </a:pathLst>
          </a:custGeom>
          <a:ln w="28575">
            <a:solidFill>
              <a:srgbClr val="0066CC"/>
            </a:solidFill>
          </a:ln>
        </p:spPr>
        <p:txBody>
          <a:bodyPr wrap="square" lIns="0" tIns="0" rIns="0" bIns="0" rtlCol="0">
            <a:noAutofit/>
          </a:bodyPr>
          <a:lstStyle/>
          <a:p>
            <a:endParaRPr/>
          </a:p>
        </p:txBody>
      </p:sp>
      <p:sp>
        <p:nvSpPr>
          <p:cNvPr id="62" name="object 62"/>
          <p:cNvSpPr/>
          <p:nvPr/>
        </p:nvSpPr>
        <p:spPr>
          <a:xfrm>
            <a:off x="2951226" y="4868799"/>
            <a:ext cx="1081024" cy="179450"/>
          </a:xfrm>
          <a:custGeom>
            <a:avLst/>
            <a:gdLst/>
            <a:ahLst/>
            <a:cxnLst/>
            <a:rect l="l" t="t" r="r" b="b"/>
            <a:pathLst>
              <a:path w="1081024" h="179450">
                <a:moveTo>
                  <a:pt x="1079942" y="162395"/>
                </a:moveTo>
                <a:lnTo>
                  <a:pt x="1076832" y="146422"/>
                </a:lnTo>
                <a:lnTo>
                  <a:pt x="1065326" y="118930"/>
                </a:lnTo>
                <a:lnTo>
                  <a:pt x="1048107" y="99382"/>
                </a:lnTo>
                <a:lnTo>
                  <a:pt x="1026778" y="90187"/>
                </a:lnTo>
                <a:lnTo>
                  <a:pt x="1021079" y="89788"/>
                </a:lnTo>
                <a:lnTo>
                  <a:pt x="600456" y="89788"/>
                </a:lnTo>
                <a:lnTo>
                  <a:pt x="589055" y="88172"/>
                </a:lnTo>
                <a:lnTo>
                  <a:pt x="578381" y="83523"/>
                </a:lnTo>
                <a:lnTo>
                  <a:pt x="568633" y="76139"/>
                </a:lnTo>
                <a:lnTo>
                  <a:pt x="560012" y="66320"/>
                </a:lnTo>
                <a:lnTo>
                  <a:pt x="552717" y="54365"/>
                </a:lnTo>
                <a:lnTo>
                  <a:pt x="546948" y="40572"/>
                </a:lnTo>
                <a:lnTo>
                  <a:pt x="542905" y="25241"/>
                </a:lnTo>
                <a:lnTo>
                  <a:pt x="540786" y="8670"/>
                </a:lnTo>
                <a:lnTo>
                  <a:pt x="540512" y="0"/>
                </a:lnTo>
                <a:lnTo>
                  <a:pt x="539428" y="17079"/>
                </a:lnTo>
                <a:lnTo>
                  <a:pt x="536312" y="33068"/>
                </a:lnTo>
                <a:lnTo>
                  <a:pt x="531367" y="47669"/>
                </a:lnTo>
                <a:lnTo>
                  <a:pt x="524798" y="60581"/>
                </a:lnTo>
                <a:lnTo>
                  <a:pt x="516806" y="71508"/>
                </a:lnTo>
                <a:lnTo>
                  <a:pt x="507596" y="80148"/>
                </a:lnTo>
                <a:lnTo>
                  <a:pt x="497372" y="86204"/>
                </a:lnTo>
                <a:lnTo>
                  <a:pt x="486335" y="89377"/>
                </a:lnTo>
                <a:lnTo>
                  <a:pt x="480568" y="89788"/>
                </a:lnTo>
              </a:path>
              <a:path w="1081024" h="179450">
                <a:moveTo>
                  <a:pt x="1081024" y="179450"/>
                </a:moveTo>
                <a:lnTo>
                  <a:pt x="1079942" y="162395"/>
                </a:lnTo>
              </a:path>
              <a:path w="1081024" h="179450">
                <a:moveTo>
                  <a:pt x="480568" y="89788"/>
                </a:moveTo>
                <a:lnTo>
                  <a:pt x="59817" y="89788"/>
                </a:lnTo>
                <a:lnTo>
                  <a:pt x="48437" y="91410"/>
                </a:lnTo>
                <a:lnTo>
                  <a:pt x="28042" y="103475"/>
                </a:lnTo>
                <a:lnTo>
                  <a:pt x="12143" y="125292"/>
                </a:lnTo>
                <a:lnTo>
                  <a:pt x="2356" y="154448"/>
                </a:lnTo>
                <a:lnTo>
                  <a:pt x="260" y="171024"/>
                </a:lnTo>
                <a:lnTo>
                  <a:pt x="0" y="179450"/>
                </a:lnTo>
              </a:path>
            </a:pathLst>
          </a:custGeom>
          <a:ln w="28575">
            <a:solidFill>
              <a:srgbClr val="0066CC"/>
            </a:solidFill>
          </a:ln>
        </p:spPr>
        <p:txBody>
          <a:bodyPr wrap="square" lIns="0" tIns="0" rIns="0" bIns="0" rtlCol="0">
            <a:noAutofit/>
          </a:bodyPr>
          <a:lstStyle/>
          <a:p>
            <a:endParaRPr/>
          </a:p>
        </p:txBody>
      </p:sp>
      <p:sp>
        <p:nvSpPr>
          <p:cNvPr id="63" name="object 63"/>
          <p:cNvSpPr/>
          <p:nvPr/>
        </p:nvSpPr>
        <p:spPr>
          <a:xfrm>
            <a:off x="3492880" y="4346575"/>
            <a:ext cx="0" cy="509524"/>
          </a:xfrm>
          <a:custGeom>
            <a:avLst/>
            <a:gdLst/>
            <a:ahLst/>
            <a:cxnLst/>
            <a:rect l="l" t="t" r="r" b="b"/>
            <a:pathLst>
              <a:path h="509524">
                <a:moveTo>
                  <a:pt x="0" y="0"/>
                </a:moveTo>
                <a:lnTo>
                  <a:pt x="0" y="509524"/>
                </a:lnTo>
              </a:path>
            </a:pathLst>
          </a:custGeom>
          <a:ln w="28575">
            <a:solidFill>
              <a:srgbClr val="0066CC"/>
            </a:solidFill>
          </a:ln>
        </p:spPr>
        <p:txBody>
          <a:bodyPr wrap="square" lIns="0" tIns="0" rIns="0" bIns="0" rtlCol="0">
            <a:noAutofit/>
          </a:bodyPr>
          <a:lstStyle/>
          <a:p>
            <a:endParaRPr/>
          </a:p>
        </p:txBody>
      </p:sp>
      <p:sp>
        <p:nvSpPr>
          <p:cNvPr id="58" name="object 58"/>
          <p:cNvSpPr/>
          <p:nvPr/>
        </p:nvSpPr>
        <p:spPr>
          <a:xfrm>
            <a:off x="2411476" y="4149725"/>
            <a:ext cx="430149" cy="179324"/>
          </a:xfrm>
          <a:custGeom>
            <a:avLst/>
            <a:gdLst/>
            <a:ahLst/>
            <a:cxnLst/>
            <a:rect l="l" t="t" r="r" b="b"/>
            <a:pathLst>
              <a:path w="430149" h="179324">
                <a:moveTo>
                  <a:pt x="215278" y="170808"/>
                </a:moveTo>
                <a:lnTo>
                  <a:pt x="217392" y="154248"/>
                </a:lnTo>
                <a:lnTo>
                  <a:pt x="221441" y="138919"/>
                </a:lnTo>
                <a:lnTo>
                  <a:pt x="227222" y="125123"/>
                </a:lnTo>
                <a:lnTo>
                  <a:pt x="234530" y="113159"/>
                </a:lnTo>
                <a:lnTo>
                  <a:pt x="243161" y="103331"/>
                </a:lnTo>
                <a:lnTo>
                  <a:pt x="252912" y="95937"/>
                </a:lnTo>
                <a:lnTo>
                  <a:pt x="263578" y="91281"/>
                </a:lnTo>
                <a:lnTo>
                  <a:pt x="274955" y="89662"/>
                </a:lnTo>
                <a:lnTo>
                  <a:pt x="370205" y="89662"/>
                </a:lnTo>
                <a:lnTo>
                  <a:pt x="375903" y="89263"/>
                </a:lnTo>
                <a:lnTo>
                  <a:pt x="386981" y="86110"/>
                </a:lnTo>
                <a:lnTo>
                  <a:pt x="397232" y="80068"/>
                </a:lnTo>
                <a:lnTo>
                  <a:pt x="406455" y="71438"/>
                </a:lnTo>
                <a:lnTo>
                  <a:pt x="414451" y="60520"/>
                </a:lnTo>
                <a:lnTo>
                  <a:pt x="421018" y="47616"/>
                </a:lnTo>
                <a:lnTo>
                  <a:pt x="425957" y="33028"/>
                </a:lnTo>
                <a:lnTo>
                  <a:pt x="429067" y="17055"/>
                </a:lnTo>
                <a:lnTo>
                  <a:pt x="430149" y="0"/>
                </a:lnTo>
              </a:path>
              <a:path w="430149" h="179324">
                <a:moveTo>
                  <a:pt x="155067" y="89662"/>
                </a:moveTo>
                <a:lnTo>
                  <a:pt x="160765" y="90060"/>
                </a:lnTo>
                <a:lnTo>
                  <a:pt x="171843" y="93213"/>
                </a:lnTo>
                <a:lnTo>
                  <a:pt x="182094" y="99255"/>
                </a:lnTo>
                <a:lnTo>
                  <a:pt x="191317" y="107885"/>
                </a:lnTo>
                <a:lnTo>
                  <a:pt x="199313" y="118803"/>
                </a:lnTo>
                <a:lnTo>
                  <a:pt x="205880" y="131707"/>
                </a:lnTo>
                <a:lnTo>
                  <a:pt x="210819" y="146295"/>
                </a:lnTo>
                <a:lnTo>
                  <a:pt x="213929" y="162268"/>
                </a:lnTo>
                <a:lnTo>
                  <a:pt x="215011" y="179324"/>
                </a:lnTo>
                <a:lnTo>
                  <a:pt x="215278" y="170808"/>
                </a:lnTo>
              </a:path>
              <a:path w="430149" h="179324">
                <a:moveTo>
                  <a:pt x="0" y="0"/>
                </a:moveTo>
                <a:lnTo>
                  <a:pt x="260" y="8426"/>
                </a:lnTo>
                <a:lnTo>
                  <a:pt x="2356" y="25002"/>
                </a:lnTo>
                <a:lnTo>
                  <a:pt x="6385" y="40346"/>
                </a:lnTo>
                <a:lnTo>
                  <a:pt x="12143" y="54158"/>
                </a:lnTo>
                <a:lnTo>
                  <a:pt x="19429" y="66135"/>
                </a:lnTo>
                <a:lnTo>
                  <a:pt x="28042" y="75975"/>
                </a:lnTo>
                <a:lnTo>
                  <a:pt x="37778" y="83378"/>
                </a:lnTo>
                <a:lnTo>
                  <a:pt x="48437" y="88040"/>
                </a:lnTo>
                <a:lnTo>
                  <a:pt x="59817" y="89662"/>
                </a:lnTo>
                <a:lnTo>
                  <a:pt x="155067" y="89662"/>
                </a:lnTo>
              </a:path>
            </a:pathLst>
          </a:custGeom>
          <a:ln w="28575">
            <a:solidFill>
              <a:srgbClr val="D01608"/>
            </a:solidFill>
          </a:ln>
        </p:spPr>
        <p:txBody>
          <a:bodyPr wrap="square" lIns="0" tIns="0" rIns="0" bIns="0" rtlCol="0">
            <a:noAutofit/>
          </a:bodyPr>
          <a:lstStyle/>
          <a:p>
            <a:endParaRPr/>
          </a:p>
        </p:txBody>
      </p:sp>
      <p:sp>
        <p:nvSpPr>
          <p:cNvPr id="59" name="object 59"/>
          <p:cNvSpPr/>
          <p:nvPr/>
        </p:nvSpPr>
        <p:spPr>
          <a:xfrm>
            <a:off x="2411476" y="4868799"/>
            <a:ext cx="430149" cy="179450"/>
          </a:xfrm>
          <a:custGeom>
            <a:avLst/>
            <a:gdLst/>
            <a:ahLst/>
            <a:cxnLst/>
            <a:rect l="l" t="t" r="r" b="b"/>
            <a:pathLst>
              <a:path w="430149" h="179450">
                <a:moveTo>
                  <a:pt x="429067" y="162395"/>
                </a:moveTo>
                <a:lnTo>
                  <a:pt x="425957" y="146422"/>
                </a:lnTo>
                <a:lnTo>
                  <a:pt x="421018" y="131834"/>
                </a:lnTo>
                <a:lnTo>
                  <a:pt x="414451" y="118930"/>
                </a:lnTo>
                <a:lnTo>
                  <a:pt x="406455" y="108012"/>
                </a:lnTo>
                <a:lnTo>
                  <a:pt x="397232" y="99382"/>
                </a:lnTo>
                <a:lnTo>
                  <a:pt x="386981" y="93340"/>
                </a:lnTo>
                <a:lnTo>
                  <a:pt x="375903" y="90187"/>
                </a:lnTo>
                <a:lnTo>
                  <a:pt x="370205" y="89788"/>
                </a:lnTo>
                <a:lnTo>
                  <a:pt x="274955" y="89788"/>
                </a:lnTo>
                <a:lnTo>
                  <a:pt x="263588" y="88172"/>
                </a:lnTo>
                <a:lnTo>
                  <a:pt x="252932" y="83523"/>
                </a:lnTo>
                <a:lnTo>
                  <a:pt x="243188" y="76139"/>
                </a:lnTo>
                <a:lnTo>
                  <a:pt x="234561" y="66320"/>
                </a:lnTo>
                <a:lnTo>
                  <a:pt x="227254" y="54365"/>
                </a:lnTo>
                <a:lnTo>
                  <a:pt x="221471" y="40572"/>
                </a:lnTo>
                <a:lnTo>
                  <a:pt x="217413" y="25241"/>
                </a:lnTo>
                <a:lnTo>
                  <a:pt x="215287" y="8670"/>
                </a:lnTo>
                <a:lnTo>
                  <a:pt x="215011" y="0"/>
                </a:lnTo>
                <a:lnTo>
                  <a:pt x="213931" y="17079"/>
                </a:lnTo>
                <a:lnTo>
                  <a:pt x="210827" y="33068"/>
                </a:lnTo>
                <a:lnTo>
                  <a:pt x="205897" y="47669"/>
                </a:lnTo>
                <a:lnTo>
                  <a:pt x="199341" y="60581"/>
                </a:lnTo>
                <a:lnTo>
                  <a:pt x="191359" y="71508"/>
                </a:lnTo>
                <a:lnTo>
                  <a:pt x="182151" y="80148"/>
                </a:lnTo>
                <a:lnTo>
                  <a:pt x="171916" y="86204"/>
                </a:lnTo>
                <a:lnTo>
                  <a:pt x="160854" y="89377"/>
                </a:lnTo>
                <a:lnTo>
                  <a:pt x="155067" y="89788"/>
                </a:lnTo>
              </a:path>
              <a:path w="430149" h="179450">
                <a:moveTo>
                  <a:pt x="430149" y="179450"/>
                </a:moveTo>
                <a:lnTo>
                  <a:pt x="429067" y="162395"/>
                </a:lnTo>
              </a:path>
              <a:path w="430149" h="179450">
                <a:moveTo>
                  <a:pt x="155067" y="89788"/>
                </a:moveTo>
                <a:lnTo>
                  <a:pt x="59817"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D01608"/>
            </a:solidFill>
          </a:ln>
        </p:spPr>
        <p:txBody>
          <a:bodyPr wrap="square" lIns="0" tIns="0" rIns="0" bIns="0" rtlCol="0">
            <a:noAutofit/>
          </a:bodyPr>
          <a:lstStyle/>
          <a:p>
            <a:endParaRPr/>
          </a:p>
        </p:txBody>
      </p:sp>
      <p:sp>
        <p:nvSpPr>
          <p:cNvPr id="60" name="object 60"/>
          <p:cNvSpPr/>
          <p:nvPr/>
        </p:nvSpPr>
        <p:spPr>
          <a:xfrm>
            <a:off x="2626995" y="4346575"/>
            <a:ext cx="0" cy="509524"/>
          </a:xfrm>
          <a:custGeom>
            <a:avLst/>
            <a:gdLst/>
            <a:ahLst/>
            <a:cxnLst/>
            <a:rect l="l" t="t" r="r" b="b"/>
            <a:pathLst>
              <a:path h="509524">
                <a:moveTo>
                  <a:pt x="0" y="0"/>
                </a:moveTo>
                <a:lnTo>
                  <a:pt x="0" y="509524"/>
                </a:lnTo>
              </a:path>
            </a:pathLst>
          </a:custGeom>
          <a:ln w="28575">
            <a:solidFill>
              <a:srgbClr val="D01608"/>
            </a:solidFill>
          </a:ln>
        </p:spPr>
        <p:txBody>
          <a:bodyPr wrap="square" lIns="0" tIns="0" rIns="0" bIns="0" rtlCol="0">
            <a:noAutofit/>
          </a:bodyPr>
          <a:lstStyle/>
          <a:p>
            <a:endParaRPr/>
          </a:p>
        </p:txBody>
      </p:sp>
      <p:sp>
        <p:nvSpPr>
          <p:cNvPr id="57" name="object 57"/>
          <p:cNvSpPr/>
          <p:nvPr/>
        </p:nvSpPr>
        <p:spPr>
          <a:xfrm>
            <a:off x="2540000" y="3366516"/>
            <a:ext cx="370458" cy="370459"/>
          </a:xfrm>
          <a:custGeom>
            <a:avLst/>
            <a:gdLst/>
            <a:ahLst/>
            <a:cxnLst/>
            <a:rect l="l" t="t" r="r" b="b"/>
            <a:pathLst>
              <a:path w="370458" h="370459">
                <a:moveTo>
                  <a:pt x="90870" y="259272"/>
                </a:moveTo>
                <a:lnTo>
                  <a:pt x="50545" y="218948"/>
                </a:lnTo>
                <a:lnTo>
                  <a:pt x="0" y="370459"/>
                </a:lnTo>
                <a:lnTo>
                  <a:pt x="151511" y="319913"/>
                </a:lnTo>
                <a:lnTo>
                  <a:pt x="111124" y="279527"/>
                </a:lnTo>
                <a:lnTo>
                  <a:pt x="100964" y="289687"/>
                </a:lnTo>
                <a:lnTo>
                  <a:pt x="80772" y="269367"/>
                </a:lnTo>
                <a:lnTo>
                  <a:pt x="90870" y="259272"/>
                </a:lnTo>
                <a:close/>
              </a:path>
              <a:path w="370458" h="370459">
                <a:moveTo>
                  <a:pt x="80772" y="269367"/>
                </a:moveTo>
                <a:lnTo>
                  <a:pt x="100964" y="289687"/>
                </a:lnTo>
                <a:lnTo>
                  <a:pt x="111124" y="279527"/>
                </a:lnTo>
                <a:lnTo>
                  <a:pt x="370458" y="20193"/>
                </a:lnTo>
                <a:lnTo>
                  <a:pt x="350266" y="0"/>
                </a:lnTo>
                <a:lnTo>
                  <a:pt x="90870" y="259272"/>
                </a:lnTo>
                <a:lnTo>
                  <a:pt x="80772" y="269367"/>
                </a:lnTo>
                <a:close/>
              </a:path>
            </a:pathLst>
          </a:custGeom>
          <a:solidFill>
            <a:srgbClr val="0099CC"/>
          </a:solidFill>
        </p:spPr>
        <p:txBody>
          <a:bodyPr wrap="square" lIns="0" tIns="0" rIns="0" bIns="0" rtlCol="0">
            <a:noAutofit/>
          </a:bodyPr>
          <a:lstStyle/>
          <a:p>
            <a:endParaRPr/>
          </a:p>
        </p:txBody>
      </p:sp>
      <p:sp>
        <p:nvSpPr>
          <p:cNvPr id="56" name="object 56"/>
          <p:cNvSpPr/>
          <p:nvPr/>
        </p:nvSpPr>
        <p:spPr>
          <a:xfrm>
            <a:off x="4536440" y="3315716"/>
            <a:ext cx="370459" cy="370459"/>
          </a:xfrm>
          <a:custGeom>
            <a:avLst/>
            <a:gdLst/>
            <a:ahLst/>
            <a:cxnLst/>
            <a:rect l="l" t="t" r="r" b="b"/>
            <a:pathLst>
              <a:path w="370459" h="370459">
                <a:moveTo>
                  <a:pt x="269494" y="289687"/>
                </a:moveTo>
                <a:lnTo>
                  <a:pt x="259359" y="279552"/>
                </a:lnTo>
                <a:lnTo>
                  <a:pt x="218948" y="319913"/>
                </a:lnTo>
                <a:lnTo>
                  <a:pt x="370459" y="370459"/>
                </a:lnTo>
                <a:lnTo>
                  <a:pt x="269494" y="289687"/>
                </a:lnTo>
                <a:close/>
              </a:path>
              <a:path w="370459" h="370459">
                <a:moveTo>
                  <a:pt x="320039" y="218948"/>
                </a:moveTo>
                <a:lnTo>
                  <a:pt x="279628" y="259308"/>
                </a:lnTo>
                <a:lnTo>
                  <a:pt x="289687" y="269367"/>
                </a:lnTo>
                <a:lnTo>
                  <a:pt x="320039" y="218948"/>
                </a:lnTo>
                <a:close/>
              </a:path>
              <a:path w="370459" h="370459">
                <a:moveTo>
                  <a:pt x="20320" y="0"/>
                </a:moveTo>
                <a:lnTo>
                  <a:pt x="0" y="20193"/>
                </a:lnTo>
                <a:lnTo>
                  <a:pt x="259359" y="279552"/>
                </a:lnTo>
                <a:lnTo>
                  <a:pt x="269494" y="289687"/>
                </a:lnTo>
                <a:lnTo>
                  <a:pt x="370459" y="370459"/>
                </a:lnTo>
                <a:lnTo>
                  <a:pt x="320039" y="218948"/>
                </a:lnTo>
                <a:lnTo>
                  <a:pt x="289687" y="269367"/>
                </a:lnTo>
                <a:lnTo>
                  <a:pt x="279628" y="259308"/>
                </a:lnTo>
                <a:lnTo>
                  <a:pt x="20320" y="0"/>
                </a:lnTo>
                <a:close/>
              </a:path>
            </a:pathLst>
          </a:custGeom>
          <a:solidFill>
            <a:srgbClr val="0099CC"/>
          </a:solidFill>
        </p:spPr>
        <p:txBody>
          <a:bodyPr wrap="square" lIns="0" tIns="0" rIns="0" bIns="0" rtlCol="0">
            <a:noAutofit/>
          </a:bodyPr>
          <a:lstStyle/>
          <a:p>
            <a:endParaRPr/>
          </a:p>
        </p:txBody>
      </p:sp>
      <p:sp>
        <p:nvSpPr>
          <p:cNvPr id="55" name="object 55"/>
          <p:cNvSpPr txBox="1"/>
          <p:nvPr/>
        </p:nvSpPr>
        <p:spPr>
          <a:xfrm>
            <a:off x="1093724" y="303901"/>
            <a:ext cx="4600550" cy="503226"/>
          </a:xfrm>
          <a:prstGeom prst="rect">
            <a:avLst/>
          </a:prstGeom>
        </p:spPr>
        <p:txBody>
          <a:bodyPr wrap="square" lIns="0" tIns="0" rIns="0" bIns="0" rtlCol="0">
            <a:noAutofit/>
          </a:bodyPr>
          <a:lstStyle/>
          <a:p>
            <a:pPr marL="12700">
              <a:lnSpc>
                <a:spcPts val="3960"/>
              </a:lnSpc>
              <a:spcBef>
                <a:spcPts val="198"/>
              </a:spcBef>
            </a:pPr>
            <a:r>
              <a:rPr sz="5400" spc="0" baseline="2235" dirty="0" smtClean="0">
                <a:latin typeface="Book Antiqua"/>
                <a:cs typeface="Book Antiqua"/>
              </a:rPr>
              <a:t>Binary </a:t>
            </a:r>
            <a:r>
              <a:rPr sz="5400" spc="0" baseline="2415" dirty="0" smtClean="0">
                <a:latin typeface="Arial"/>
                <a:cs typeface="Arial"/>
              </a:rPr>
              <a:t>−</a:t>
            </a:r>
            <a:r>
              <a:rPr sz="5400" spc="-99" baseline="2415" dirty="0" smtClean="0">
                <a:latin typeface="Arial"/>
                <a:cs typeface="Arial"/>
              </a:rPr>
              <a:t> </a:t>
            </a:r>
            <a:r>
              <a:rPr sz="5400" spc="0" baseline="2235" dirty="0" smtClean="0">
                <a:latin typeface="Book Antiqua"/>
                <a:cs typeface="Book Antiqua"/>
              </a:rPr>
              <a:t>Hexadecimal</a:t>
            </a:r>
            <a:endParaRPr sz="3600">
              <a:latin typeface="Book Antiqua"/>
              <a:cs typeface="Book Antiqua"/>
            </a:endParaRPr>
          </a:p>
        </p:txBody>
      </p:sp>
      <p:sp>
        <p:nvSpPr>
          <p:cNvPr id="54" name="object 54"/>
          <p:cNvSpPr txBox="1"/>
          <p:nvPr/>
        </p:nvSpPr>
        <p:spPr>
          <a:xfrm>
            <a:off x="5711721" y="324222"/>
            <a:ext cx="2437245"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a:t>
            </a:r>
            <a:r>
              <a:rPr sz="5400" spc="9" baseline="2980" dirty="0" smtClean="0">
                <a:latin typeface="Book Antiqua"/>
                <a:cs typeface="Book Antiqua"/>
              </a:rPr>
              <a:t>n</a:t>
            </a:r>
            <a:r>
              <a:rPr sz="5400" spc="0" baseline="2980" dirty="0" smtClean="0">
                <a:latin typeface="Book Antiqua"/>
                <a:cs typeface="Book Antiqua"/>
              </a:rPr>
              <a:t>version</a:t>
            </a:r>
            <a:endParaRPr sz="3600">
              <a:latin typeface="Book Antiqua"/>
              <a:cs typeface="Book Antiqua"/>
            </a:endParaRPr>
          </a:p>
        </p:txBody>
      </p:sp>
      <p:sp>
        <p:nvSpPr>
          <p:cNvPr id="53" name="object 53"/>
          <p:cNvSpPr txBox="1"/>
          <p:nvPr/>
        </p:nvSpPr>
        <p:spPr>
          <a:xfrm>
            <a:off x="1329639" y="1347945"/>
            <a:ext cx="326562" cy="339476"/>
          </a:xfrm>
          <a:prstGeom prst="rect">
            <a:avLst/>
          </a:prstGeom>
        </p:spPr>
        <p:txBody>
          <a:bodyPr wrap="square" lIns="0" tIns="0" rIns="0" bIns="0" rtlCol="0">
            <a:noAutofit/>
          </a:bodyPr>
          <a:lstStyle/>
          <a:p>
            <a:pPr marL="12700">
              <a:lnSpc>
                <a:spcPts val="2605"/>
              </a:lnSpc>
              <a:spcBef>
                <a:spcPts val="130"/>
              </a:spcBef>
            </a:pPr>
            <a:r>
              <a:rPr sz="2400" spc="0" dirty="0" smtClean="0">
                <a:latin typeface="Times New Roman"/>
                <a:cs typeface="Times New Roman"/>
              </a:rPr>
              <a:t>2</a:t>
            </a:r>
            <a:r>
              <a:rPr sz="2400" spc="0" baseline="25364" dirty="0" smtClean="0">
                <a:latin typeface="Times New Roman"/>
                <a:cs typeface="Times New Roman"/>
              </a:rPr>
              <a:t>4</a:t>
            </a:r>
            <a:endParaRPr sz="1600">
              <a:latin typeface="Times New Roman"/>
              <a:cs typeface="Times New Roman"/>
            </a:endParaRPr>
          </a:p>
        </p:txBody>
      </p:sp>
      <p:sp>
        <p:nvSpPr>
          <p:cNvPr id="52" name="object 52"/>
          <p:cNvSpPr txBox="1"/>
          <p:nvPr/>
        </p:nvSpPr>
        <p:spPr>
          <a:xfrm>
            <a:off x="358851" y="1357221"/>
            <a:ext cx="966927"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16 =</a:t>
            </a:r>
            <a:endParaRPr sz="2400">
              <a:latin typeface="Times New Roman"/>
              <a:cs typeface="Times New Roman"/>
            </a:endParaRPr>
          </a:p>
        </p:txBody>
      </p:sp>
      <p:sp>
        <p:nvSpPr>
          <p:cNvPr id="51" name="object 51"/>
          <p:cNvSpPr txBox="1"/>
          <p:nvPr/>
        </p:nvSpPr>
        <p:spPr>
          <a:xfrm>
            <a:off x="358851" y="1796387"/>
            <a:ext cx="4405376"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Each</a:t>
            </a:r>
            <a:r>
              <a:rPr sz="2400" spc="-9" dirty="0" smtClean="0">
                <a:latin typeface="Times New Roman"/>
                <a:cs typeface="Times New Roman"/>
              </a:rPr>
              <a:t> </a:t>
            </a:r>
            <a:r>
              <a:rPr sz="2400" spc="0" dirty="0" smtClean="0">
                <a:latin typeface="Times New Roman"/>
                <a:cs typeface="Times New Roman"/>
              </a:rPr>
              <a:t>group of 4 bi</a:t>
            </a:r>
            <a:r>
              <a:rPr sz="2400" spc="4" dirty="0" smtClean="0">
                <a:latin typeface="Times New Roman"/>
                <a:cs typeface="Times New Roman"/>
              </a:rPr>
              <a:t>t</a:t>
            </a:r>
            <a:r>
              <a:rPr sz="2400" spc="0" dirty="0" smtClean="0">
                <a:latin typeface="Times New Roman"/>
                <a:cs typeface="Times New Roman"/>
              </a:rPr>
              <a:t>s</a:t>
            </a:r>
            <a:r>
              <a:rPr sz="2400" spc="-9" dirty="0" smtClean="0">
                <a:latin typeface="Times New Roman"/>
                <a:cs typeface="Times New Roman"/>
              </a:rPr>
              <a:t> </a:t>
            </a:r>
            <a:r>
              <a:rPr sz="2400" spc="0" dirty="0" smtClean="0">
                <a:latin typeface="Times New Roman"/>
                <a:cs typeface="Times New Roman"/>
              </a:rPr>
              <a:t>r</a:t>
            </a:r>
            <a:r>
              <a:rPr sz="2400" spc="4" dirty="0" smtClean="0">
                <a:latin typeface="Times New Roman"/>
                <a:cs typeface="Times New Roman"/>
              </a:rPr>
              <a:t>e</a:t>
            </a:r>
            <a:r>
              <a:rPr sz="2400" spc="0" dirty="0" smtClean="0">
                <a:latin typeface="Times New Roman"/>
                <a:cs typeface="Times New Roman"/>
              </a:rPr>
              <a:t>pr</a:t>
            </a:r>
            <a:r>
              <a:rPr sz="2400" spc="4" dirty="0" smtClean="0">
                <a:latin typeface="Times New Roman"/>
                <a:cs typeface="Times New Roman"/>
              </a:rPr>
              <a:t>e</a:t>
            </a:r>
            <a:r>
              <a:rPr sz="2400" spc="0" dirty="0" smtClean="0">
                <a:latin typeface="Times New Roman"/>
                <a:cs typeface="Times New Roman"/>
              </a:rPr>
              <a:t>sen</a:t>
            </a:r>
            <a:r>
              <a:rPr sz="2400" spc="4" dirty="0" smtClean="0">
                <a:latin typeface="Times New Roman"/>
                <a:cs typeface="Times New Roman"/>
              </a:rPr>
              <a:t>t</a:t>
            </a:r>
            <a:r>
              <a:rPr sz="2400" spc="0" dirty="0" smtClean="0">
                <a:latin typeface="Times New Roman"/>
                <a:cs typeface="Times New Roman"/>
              </a:rPr>
              <a:t>s</a:t>
            </a:r>
            <a:r>
              <a:rPr sz="2400" spc="-34" dirty="0" smtClean="0">
                <a:latin typeface="Times New Roman"/>
                <a:cs typeface="Times New Roman"/>
              </a:rPr>
              <a:t> </a:t>
            </a:r>
            <a:r>
              <a:rPr sz="2400" spc="0" dirty="0" smtClean="0">
                <a:latin typeface="Times New Roman"/>
                <a:cs typeface="Times New Roman"/>
              </a:rPr>
              <a:t>a</a:t>
            </a:r>
            <a:endParaRPr sz="2400">
              <a:latin typeface="Times New Roman"/>
              <a:cs typeface="Times New Roman"/>
            </a:endParaRPr>
          </a:p>
        </p:txBody>
      </p:sp>
      <p:sp>
        <p:nvSpPr>
          <p:cNvPr id="50" name="object 50"/>
          <p:cNvSpPr txBox="1"/>
          <p:nvPr/>
        </p:nvSpPr>
        <p:spPr>
          <a:xfrm>
            <a:off x="701751" y="2162147"/>
            <a:ext cx="1610664"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hexade</a:t>
            </a:r>
            <a:r>
              <a:rPr sz="2400" spc="4" dirty="0" smtClean="0">
                <a:latin typeface="Times New Roman"/>
                <a:cs typeface="Times New Roman"/>
              </a:rPr>
              <a:t>c</a:t>
            </a:r>
            <a:r>
              <a:rPr sz="2400" spc="0" dirty="0" smtClean="0">
                <a:latin typeface="Times New Roman"/>
                <a:cs typeface="Times New Roman"/>
              </a:rPr>
              <a:t>i</a:t>
            </a:r>
            <a:r>
              <a:rPr sz="2400" spc="-14" dirty="0" smtClean="0">
                <a:latin typeface="Times New Roman"/>
                <a:cs typeface="Times New Roman"/>
              </a:rPr>
              <a:t>m</a:t>
            </a:r>
            <a:r>
              <a:rPr sz="2400" spc="0" dirty="0" smtClean="0">
                <a:latin typeface="Times New Roman"/>
                <a:cs typeface="Times New Roman"/>
              </a:rPr>
              <a:t>al</a:t>
            </a:r>
            <a:endParaRPr sz="2400">
              <a:latin typeface="Times New Roman"/>
              <a:cs typeface="Times New Roman"/>
            </a:endParaRPr>
          </a:p>
        </p:txBody>
      </p:sp>
      <p:sp>
        <p:nvSpPr>
          <p:cNvPr id="49" name="object 49"/>
          <p:cNvSpPr txBox="1"/>
          <p:nvPr/>
        </p:nvSpPr>
        <p:spPr>
          <a:xfrm>
            <a:off x="2313533" y="2162147"/>
            <a:ext cx="631037"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dig</a:t>
            </a:r>
            <a:r>
              <a:rPr sz="2400" spc="4" dirty="0" smtClean="0">
                <a:latin typeface="Times New Roman"/>
                <a:cs typeface="Times New Roman"/>
              </a:rPr>
              <a:t>i</a:t>
            </a:r>
            <a:r>
              <a:rPr sz="2400" spc="0" dirty="0" smtClean="0">
                <a:latin typeface="Times New Roman"/>
                <a:cs typeface="Times New Roman"/>
              </a:rPr>
              <a:t>t</a:t>
            </a:r>
            <a:endParaRPr sz="2400">
              <a:latin typeface="Times New Roman"/>
              <a:cs typeface="Times New Roman"/>
            </a:endParaRPr>
          </a:p>
        </p:txBody>
      </p:sp>
      <p:sp>
        <p:nvSpPr>
          <p:cNvPr id="48" name="object 48"/>
          <p:cNvSpPr txBox="1"/>
          <p:nvPr/>
        </p:nvSpPr>
        <p:spPr>
          <a:xfrm>
            <a:off x="2939034" y="3066470"/>
            <a:ext cx="1634515" cy="254000"/>
          </a:xfrm>
          <a:prstGeom prst="rect">
            <a:avLst/>
          </a:prstGeom>
        </p:spPr>
        <p:txBody>
          <a:bodyPr wrap="square" lIns="0" tIns="0" rIns="0" bIns="0" rtlCol="0">
            <a:noAutofit/>
          </a:bodyPr>
          <a:lstStyle/>
          <a:p>
            <a:pPr marL="12700">
              <a:lnSpc>
                <a:spcPts val="1939"/>
              </a:lnSpc>
              <a:spcBef>
                <a:spcPts val="97"/>
              </a:spcBef>
            </a:pPr>
            <a:r>
              <a:rPr sz="1800" b="1" spc="-50" dirty="0" smtClean="0">
                <a:solidFill>
                  <a:srgbClr val="FF6600"/>
                </a:solidFill>
                <a:latin typeface="Arial"/>
                <a:cs typeface="Arial"/>
              </a:rPr>
              <a:t>A</a:t>
            </a:r>
            <a:r>
              <a:rPr sz="1800" b="1" spc="0" dirty="0" smtClean="0">
                <a:solidFill>
                  <a:srgbClr val="FF6600"/>
                </a:solidFill>
                <a:latin typeface="Arial"/>
                <a:cs typeface="Arial"/>
              </a:rPr>
              <a:t>s</a:t>
            </a:r>
            <a:r>
              <a:rPr sz="1800" b="1" spc="-9" dirty="0" smtClean="0">
                <a:solidFill>
                  <a:srgbClr val="FF6600"/>
                </a:solidFill>
                <a:latin typeface="Arial"/>
                <a:cs typeface="Arial"/>
              </a:rPr>
              <a:t>s</a:t>
            </a:r>
            <a:r>
              <a:rPr sz="1800" b="1" spc="0" dirty="0" smtClean="0">
                <a:solidFill>
                  <a:srgbClr val="FF6600"/>
                </a:solidFill>
                <a:latin typeface="Arial"/>
                <a:cs typeface="Arial"/>
              </a:rPr>
              <a:t>ume</a:t>
            </a:r>
            <a:r>
              <a:rPr sz="1800" b="1" spc="59" dirty="0" smtClean="0">
                <a:solidFill>
                  <a:srgbClr val="FF6600"/>
                </a:solidFill>
                <a:latin typeface="Arial"/>
                <a:cs typeface="Arial"/>
              </a:rPr>
              <a:t> </a:t>
            </a:r>
            <a:r>
              <a:rPr sz="1800" b="1" spc="0" dirty="0" smtClean="0">
                <a:solidFill>
                  <a:srgbClr val="FF6600"/>
                </a:solidFill>
                <a:latin typeface="Arial"/>
                <a:cs typeface="Arial"/>
              </a:rPr>
              <a:t>Zeros</a:t>
            </a:r>
            <a:endParaRPr sz="1800">
              <a:latin typeface="Arial"/>
              <a:cs typeface="Arial"/>
            </a:endParaRPr>
          </a:p>
        </p:txBody>
      </p:sp>
      <p:sp>
        <p:nvSpPr>
          <p:cNvPr id="47" name="object 47"/>
          <p:cNvSpPr txBox="1"/>
          <p:nvPr/>
        </p:nvSpPr>
        <p:spPr>
          <a:xfrm>
            <a:off x="690168" y="3151223"/>
            <a:ext cx="1324152"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Example:</a:t>
            </a:r>
            <a:endParaRPr sz="2400">
              <a:latin typeface="Times New Roman"/>
              <a:cs typeface="Times New Roman"/>
            </a:endParaRPr>
          </a:p>
        </p:txBody>
      </p:sp>
      <p:sp>
        <p:nvSpPr>
          <p:cNvPr id="46" name="object 46"/>
          <p:cNvSpPr txBox="1"/>
          <p:nvPr/>
        </p:nvSpPr>
        <p:spPr>
          <a:xfrm>
            <a:off x="2311146" y="3700317"/>
            <a:ext cx="1778635" cy="380491"/>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a:t>
            </a:r>
            <a:r>
              <a:rPr sz="2800" b="1" spc="766" dirty="0" smtClean="0">
                <a:latin typeface="Arial"/>
                <a:cs typeface="Arial"/>
              </a:rPr>
              <a:t> </a:t>
            </a:r>
            <a:r>
              <a:rPr sz="2800" b="1" spc="0" dirty="0" smtClean="0">
                <a:solidFill>
                  <a:srgbClr val="000082"/>
                </a:solidFill>
                <a:latin typeface="Arial"/>
                <a:cs typeface="Arial"/>
              </a:rPr>
              <a:t>1</a:t>
            </a:r>
            <a:r>
              <a:rPr sz="2800" b="1" spc="-15" dirty="0" smtClean="0">
                <a:solidFill>
                  <a:srgbClr val="000082"/>
                </a:solidFill>
                <a:latin typeface="Arial"/>
                <a:cs typeface="Arial"/>
              </a:rPr>
              <a:t> </a:t>
            </a:r>
            <a:r>
              <a:rPr sz="2800" b="1" spc="0" dirty="0" smtClean="0">
                <a:solidFill>
                  <a:srgbClr val="000082"/>
                </a:solidFill>
                <a:latin typeface="Arial"/>
                <a:cs typeface="Arial"/>
              </a:rPr>
              <a:t>0 1</a:t>
            </a:r>
            <a:r>
              <a:rPr sz="2800" b="1" spc="-5" dirty="0" smtClean="0">
                <a:solidFill>
                  <a:srgbClr val="000082"/>
                </a:solidFill>
                <a:latin typeface="Arial"/>
                <a:cs typeface="Arial"/>
              </a:rPr>
              <a:t> </a:t>
            </a:r>
            <a:r>
              <a:rPr sz="2800" b="1" spc="0" dirty="0" smtClean="0">
                <a:solidFill>
                  <a:srgbClr val="000082"/>
                </a:solidFill>
                <a:latin typeface="Arial"/>
                <a:cs typeface="Arial"/>
              </a:rPr>
              <a:t>1</a:t>
            </a:r>
            <a:r>
              <a:rPr sz="2800" b="1" spc="-15" dirty="0" smtClean="0">
                <a:solidFill>
                  <a:srgbClr val="000082"/>
                </a:solidFill>
                <a:latin typeface="Arial"/>
                <a:cs typeface="Arial"/>
              </a:rPr>
              <a:t> </a:t>
            </a:r>
            <a:r>
              <a:rPr sz="2800" b="1" spc="0" dirty="0" smtClean="0">
                <a:solidFill>
                  <a:srgbClr val="000082"/>
                </a:solidFill>
                <a:latin typeface="Arial"/>
                <a:cs typeface="Arial"/>
              </a:rPr>
              <a:t>0</a:t>
            </a:r>
            <a:endParaRPr sz="2800">
              <a:latin typeface="Arial"/>
              <a:cs typeface="Arial"/>
            </a:endParaRPr>
          </a:p>
        </p:txBody>
      </p:sp>
      <p:sp>
        <p:nvSpPr>
          <p:cNvPr id="45" name="object 45"/>
          <p:cNvSpPr txBox="1"/>
          <p:nvPr/>
        </p:nvSpPr>
        <p:spPr>
          <a:xfrm>
            <a:off x="4109833" y="3700317"/>
            <a:ext cx="769672"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 0</a:t>
            </a:r>
            <a:r>
              <a:rPr sz="2800" b="1" spc="-15" dirty="0" smtClean="0">
                <a:solidFill>
                  <a:srgbClr val="000082"/>
                </a:solidFill>
                <a:latin typeface="Arial"/>
                <a:cs typeface="Arial"/>
              </a:rPr>
              <a:t> </a:t>
            </a:r>
            <a:r>
              <a:rPr sz="2800" b="1" spc="0" dirty="0" smtClean="0">
                <a:solidFill>
                  <a:srgbClr val="000082"/>
                </a:solidFill>
                <a:latin typeface="Arial"/>
                <a:cs typeface="Arial"/>
              </a:rPr>
              <a:t>1</a:t>
            </a:r>
            <a:endParaRPr sz="2800">
              <a:latin typeface="Arial"/>
              <a:cs typeface="Arial"/>
            </a:endParaRPr>
          </a:p>
        </p:txBody>
      </p:sp>
      <p:sp>
        <p:nvSpPr>
          <p:cNvPr id="44" name="object 44"/>
          <p:cNvSpPr txBox="1"/>
          <p:nvPr/>
        </p:nvSpPr>
        <p:spPr>
          <a:xfrm>
            <a:off x="5001514" y="3700317"/>
            <a:ext cx="339412" cy="445100"/>
          </a:xfrm>
          <a:prstGeom prst="rect">
            <a:avLst/>
          </a:prstGeom>
        </p:spPr>
        <p:txBody>
          <a:bodyPr wrap="square" lIns="0" tIns="0" rIns="0" bIns="0" rtlCol="0">
            <a:noAutofit/>
          </a:bodyPr>
          <a:lstStyle/>
          <a:p>
            <a:pPr marL="12700">
              <a:lnSpc>
                <a:spcPts val="3460"/>
              </a:lnSpc>
              <a:spcBef>
                <a:spcPts val="173"/>
              </a:spcBef>
            </a:pPr>
            <a:r>
              <a:rPr sz="4200" b="1" spc="4" baseline="8282" dirty="0" smtClean="0">
                <a:latin typeface="Arial"/>
                <a:cs typeface="Arial"/>
              </a:rPr>
              <a:t>)</a:t>
            </a:r>
            <a:r>
              <a:rPr sz="2775" b="1" spc="0" baseline="-9401" dirty="0" smtClean="0">
                <a:solidFill>
                  <a:srgbClr val="FF6600"/>
                </a:solidFill>
                <a:latin typeface="Arial"/>
                <a:cs typeface="Arial"/>
              </a:rPr>
              <a:t>2</a:t>
            </a:r>
            <a:endParaRPr sz="1850">
              <a:latin typeface="Arial"/>
              <a:cs typeface="Arial"/>
            </a:endParaRPr>
          </a:p>
        </p:txBody>
      </p:sp>
      <p:sp>
        <p:nvSpPr>
          <p:cNvPr id="43" name="object 43"/>
          <p:cNvSpPr txBox="1"/>
          <p:nvPr/>
        </p:nvSpPr>
        <p:spPr>
          <a:xfrm>
            <a:off x="2311146" y="5142021"/>
            <a:ext cx="494026"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 </a:t>
            </a:r>
            <a:r>
              <a:rPr sz="2800" b="1" spc="0" dirty="0" smtClean="0">
                <a:solidFill>
                  <a:srgbClr val="000082"/>
                </a:solidFill>
                <a:latin typeface="Arial"/>
                <a:cs typeface="Arial"/>
              </a:rPr>
              <a:t>1</a:t>
            </a:r>
            <a:endParaRPr sz="2800">
              <a:latin typeface="Arial"/>
              <a:cs typeface="Arial"/>
            </a:endParaRPr>
          </a:p>
        </p:txBody>
      </p:sp>
      <p:sp>
        <p:nvSpPr>
          <p:cNvPr id="42" name="object 42"/>
          <p:cNvSpPr txBox="1"/>
          <p:nvPr/>
        </p:nvSpPr>
        <p:spPr>
          <a:xfrm>
            <a:off x="3317027" y="5142021"/>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6</a:t>
            </a:r>
            <a:endParaRPr sz="2800">
              <a:latin typeface="Arial"/>
              <a:cs typeface="Arial"/>
            </a:endParaRPr>
          </a:p>
        </p:txBody>
      </p:sp>
      <p:sp>
        <p:nvSpPr>
          <p:cNvPr id="41" name="object 41"/>
          <p:cNvSpPr txBox="1"/>
          <p:nvPr/>
        </p:nvSpPr>
        <p:spPr>
          <a:xfrm>
            <a:off x="4106751" y="5142021"/>
            <a:ext cx="669536"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   4</a:t>
            </a:r>
            <a:endParaRPr sz="2800">
              <a:latin typeface="Arial"/>
              <a:cs typeface="Arial"/>
            </a:endParaRPr>
          </a:p>
        </p:txBody>
      </p:sp>
      <p:sp>
        <p:nvSpPr>
          <p:cNvPr id="40" name="object 40"/>
          <p:cNvSpPr txBox="1"/>
          <p:nvPr/>
        </p:nvSpPr>
        <p:spPr>
          <a:xfrm>
            <a:off x="4993005" y="5142021"/>
            <a:ext cx="927303" cy="1122835"/>
          </a:xfrm>
          <a:prstGeom prst="rect">
            <a:avLst/>
          </a:prstGeom>
        </p:spPr>
        <p:txBody>
          <a:bodyPr wrap="square" lIns="0" tIns="0" rIns="0" bIns="0" rtlCol="0">
            <a:noAutofit/>
          </a:bodyPr>
          <a:lstStyle/>
          <a:p>
            <a:pPr marL="13589" marR="45720">
              <a:lnSpc>
                <a:spcPts val="3440"/>
              </a:lnSpc>
              <a:spcBef>
                <a:spcPts val="172"/>
              </a:spcBef>
            </a:pPr>
            <a:r>
              <a:rPr sz="4200" b="1" spc="4" baseline="8282" dirty="0" smtClean="0">
                <a:latin typeface="Arial"/>
                <a:cs typeface="Arial"/>
              </a:rPr>
              <a:t>)</a:t>
            </a:r>
            <a:r>
              <a:rPr sz="2775" b="1" spc="4" baseline="-9401" dirty="0" smtClean="0">
                <a:solidFill>
                  <a:srgbClr val="FF6600"/>
                </a:solidFill>
                <a:latin typeface="Arial"/>
                <a:cs typeface="Arial"/>
              </a:rPr>
              <a:t>16</a:t>
            </a:r>
            <a:endParaRPr sz="1850">
              <a:latin typeface="Arial"/>
              <a:cs typeface="Arial"/>
            </a:endParaRPr>
          </a:p>
          <a:p>
            <a:pPr marL="12700">
              <a:lnSpc>
                <a:spcPct val="95825"/>
              </a:lnSpc>
              <a:spcBef>
                <a:spcPts val="2418"/>
              </a:spcBef>
            </a:pPr>
            <a:r>
              <a:rPr sz="2400" b="1" spc="0" dirty="0" smtClean="0">
                <a:latin typeface="Times New Roman"/>
                <a:cs typeface="Times New Roman"/>
              </a:rPr>
              <a:t>&amp; </a:t>
            </a:r>
            <a:r>
              <a:rPr sz="2400" b="1" i="1" spc="0" dirty="0" smtClean="0">
                <a:latin typeface="Times New Roman"/>
                <a:cs typeface="Times New Roman"/>
              </a:rPr>
              <a:t>H</a:t>
            </a:r>
            <a:r>
              <a:rPr sz="2400" b="1" i="1" spc="4" dirty="0" smtClean="0">
                <a:latin typeface="Times New Roman"/>
                <a:cs typeface="Times New Roman"/>
              </a:rPr>
              <a:t>e</a:t>
            </a:r>
            <a:r>
              <a:rPr sz="2400" b="1" i="1" spc="0" dirty="0" smtClean="0">
                <a:latin typeface="Times New Roman"/>
                <a:cs typeface="Times New Roman"/>
              </a:rPr>
              <a:t>x</a:t>
            </a:r>
            <a:endParaRPr sz="2400">
              <a:latin typeface="Times New Roman"/>
              <a:cs typeface="Times New Roman"/>
            </a:endParaRPr>
          </a:p>
        </p:txBody>
      </p:sp>
      <p:sp>
        <p:nvSpPr>
          <p:cNvPr id="39" name="object 39"/>
          <p:cNvSpPr txBox="1"/>
          <p:nvPr/>
        </p:nvSpPr>
        <p:spPr>
          <a:xfrm>
            <a:off x="690168" y="5934657"/>
            <a:ext cx="1604213" cy="330200"/>
          </a:xfrm>
          <a:prstGeom prst="rect">
            <a:avLst/>
          </a:prstGeom>
        </p:spPr>
        <p:txBody>
          <a:bodyPr wrap="square" lIns="0" tIns="0" rIns="0" bIns="0" rtlCol="0">
            <a:noAutofit/>
          </a:bodyPr>
          <a:lstStyle/>
          <a:p>
            <a:pPr marL="12700">
              <a:lnSpc>
                <a:spcPts val="2550"/>
              </a:lnSpc>
              <a:spcBef>
                <a:spcPts val="127"/>
              </a:spcBef>
            </a:pPr>
            <a:r>
              <a:rPr sz="2400" b="1" spc="-129" dirty="0" smtClean="0">
                <a:latin typeface="Times New Roman"/>
                <a:cs typeface="Times New Roman"/>
              </a:rPr>
              <a:t>W</a:t>
            </a:r>
            <a:r>
              <a:rPr sz="2400" b="1" spc="0" dirty="0" smtClean="0">
                <a:latin typeface="Times New Roman"/>
                <a:cs typeface="Times New Roman"/>
              </a:rPr>
              <a:t>or</a:t>
            </a:r>
            <a:r>
              <a:rPr sz="2400" b="1" spc="9" dirty="0" smtClean="0">
                <a:latin typeface="Times New Roman"/>
                <a:cs typeface="Times New Roman"/>
              </a:rPr>
              <a:t>k</a:t>
            </a:r>
            <a:r>
              <a:rPr sz="2400" b="1" spc="0" dirty="0" smtClean="0">
                <a:latin typeface="Times New Roman"/>
                <a:cs typeface="Times New Roman"/>
              </a:rPr>
              <a:t>s</a:t>
            </a:r>
            <a:r>
              <a:rPr sz="2400" b="1" spc="-9" dirty="0" smtClean="0">
                <a:latin typeface="Times New Roman"/>
                <a:cs typeface="Times New Roman"/>
              </a:rPr>
              <a:t> </a:t>
            </a:r>
            <a:r>
              <a:rPr sz="2400" b="1" spc="0" dirty="0" smtClean="0">
                <a:solidFill>
                  <a:srgbClr val="FF9900"/>
                </a:solidFill>
                <a:latin typeface="Times New Roman"/>
                <a:cs typeface="Times New Roman"/>
              </a:rPr>
              <a:t>both</a:t>
            </a:r>
            <a:endParaRPr sz="2400">
              <a:latin typeface="Times New Roman"/>
              <a:cs typeface="Times New Roman"/>
            </a:endParaRPr>
          </a:p>
        </p:txBody>
      </p:sp>
      <p:sp>
        <p:nvSpPr>
          <p:cNvPr id="38" name="object 38"/>
          <p:cNvSpPr txBox="1"/>
          <p:nvPr/>
        </p:nvSpPr>
        <p:spPr>
          <a:xfrm>
            <a:off x="2301367" y="5934657"/>
            <a:ext cx="1757883" cy="330200"/>
          </a:xfrm>
          <a:prstGeom prst="rect">
            <a:avLst/>
          </a:prstGeom>
        </p:spPr>
        <p:txBody>
          <a:bodyPr wrap="square" lIns="0" tIns="0" rIns="0" bIns="0" rtlCol="0">
            <a:noAutofit/>
          </a:bodyPr>
          <a:lstStyle/>
          <a:p>
            <a:pPr marL="12700">
              <a:lnSpc>
                <a:spcPts val="2550"/>
              </a:lnSpc>
              <a:spcBef>
                <a:spcPts val="127"/>
              </a:spcBef>
            </a:pPr>
            <a:r>
              <a:rPr sz="2400" b="1" spc="-14" dirty="0" smtClean="0">
                <a:latin typeface="Times New Roman"/>
                <a:cs typeface="Times New Roman"/>
              </a:rPr>
              <a:t>w</a:t>
            </a:r>
            <a:r>
              <a:rPr sz="2400" b="1" spc="0" dirty="0" smtClean="0">
                <a:latin typeface="Times New Roman"/>
                <a:cs typeface="Times New Roman"/>
              </a:rPr>
              <a:t>ays</a:t>
            </a:r>
            <a:r>
              <a:rPr sz="2400" b="1" spc="25" dirty="0" smtClean="0">
                <a:latin typeface="Times New Roman"/>
                <a:cs typeface="Times New Roman"/>
              </a:rPr>
              <a:t> </a:t>
            </a:r>
            <a:r>
              <a:rPr sz="2400" b="1" spc="4" dirty="0" smtClean="0">
                <a:latin typeface="Times New Roman"/>
                <a:cs typeface="Times New Roman"/>
              </a:rPr>
              <a:t>(</a:t>
            </a:r>
            <a:r>
              <a:rPr sz="2400" b="1" i="1" spc="0" dirty="0" smtClean="0">
                <a:latin typeface="Times New Roman"/>
                <a:cs typeface="Times New Roman"/>
              </a:rPr>
              <a:t>Binary</a:t>
            </a:r>
            <a:endParaRPr sz="2400">
              <a:latin typeface="Times New Roman"/>
              <a:cs typeface="Times New Roman"/>
            </a:endParaRPr>
          </a:p>
        </p:txBody>
      </p:sp>
      <p:sp>
        <p:nvSpPr>
          <p:cNvPr id="37" name="object 37"/>
          <p:cNvSpPr txBox="1"/>
          <p:nvPr/>
        </p:nvSpPr>
        <p:spPr>
          <a:xfrm>
            <a:off x="4063365" y="5934657"/>
            <a:ext cx="927303"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to </a:t>
            </a:r>
            <a:r>
              <a:rPr sz="2400" b="1" i="1" spc="0" dirty="0" smtClean="0">
                <a:latin typeface="Times New Roman"/>
                <a:cs typeface="Times New Roman"/>
              </a:rPr>
              <a:t>H</a:t>
            </a:r>
            <a:r>
              <a:rPr sz="2400" b="1" i="1" spc="4" dirty="0" smtClean="0">
                <a:latin typeface="Times New Roman"/>
                <a:cs typeface="Times New Roman"/>
              </a:rPr>
              <a:t>e</a:t>
            </a:r>
            <a:r>
              <a:rPr sz="2400" b="1" i="1" spc="0" dirty="0" smtClean="0">
                <a:latin typeface="Times New Roman"/>
                <a:cs typeface="Times New Roman"/>
              </a:rPr>
              <a:t>x</a:t>
            </a:r>
            <a:endParaRPr sz="2400">
              <a:latin typeface="Times New Roman"/>
              <a:cs typeface="Times New Roman"/>
            </a:endParaRPr>
          </a:p>
        </p:txBody>
      </p:sp>
      <p:sp>
        <p:nvSpPr>
          <p:cNvPr id="36" name="object 36"/>
          <p:cNvSpPr txBox="1"/>
          <p:nvPr/>
        </p:nvSpPr>
        <p:spPr>
          <a:xfrm>
            <a:off x="5924550" y="5934657"/>
            <a:ext cx="1365910"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to</a:t>
            </a:r>
            <a:r>
              <a:rPr sz="2400" b="1" spc="-4" dirty="0" smtClean="0">
                <a:latin typeface="Times New Roman"/>
                <a:cs typeface="Times New Roman"/>
              </a:rPr>
              <a:t> </a:t>
            </a:r>
            <a:r>
              <a:rPr sz="2400" b="1" i="1" spc="0" dirty="0" smtClean="0">
                <a:latin typeface="Times New Roman"/>
                <a:cs typeface="Times New Roman"/>
              </a:rPr>
              <a:t>Binary</a:t>
            </a:r>
            <a:r>
              <a:rPr sz="2400" b="1" spc="0" dirty="0" smtClean="0">
                <a:latin typeface="Times New Roman"/>
                <a:cs typeface="Times New Roman"/>
              </a:rPr>
              <a:t>)</a:t>
            </a:r>
            <a:endParaRPr sz="2400">
              <a:latin typeface="Times New Roman"/>
              <a:cs typeface="Times New Roman"/>
            </a:endParaRPr>
          </a:p>
        </p:txBody>
      </p:sp>
      <p:sp>
        <p:nvSpPr>
          <p:cNvPr id="35" name="object 35"/>
          <p:cNvSpPr txBox="1"/>
          <p:nvPr/>
        </p:nvSpPr>
        <p:spPr>
          <a:xfrm>
            <a:off x="6372225" y="1089025"/>
            <a:ext cx="1165225" cy="304800"/>
          </a:xfrm>
          <a:prstGeom prst="rect">
            <a:avLst/>
          </a:prstGeom>
        </p:spPr>
        <p:txBody>
          <a:bodyPr wrap="square" lIns="0" tIns="0" rIns="0" bIns="0" rtlCol="0">
            <a:noAutofit/>
          </a:bodyPr>
          <a:lstStyle/>
          <a:p>
            <a:pPr marL="371475">
              <a:lnSpc>
                <a:spcPct val="95825"/>
              </a:lnSpc>
              <a:spcBef>
                <a:spcPts val="65"/>
              </a:spcBef>
            </a:pPr>
            <a:r>
              <a:rPr sz="2000" spc="0" dirty="0" smtClean="0">
                <a:solidFill>
                  <a:srgbClr val="FFFF00"/>
                </a:solidFill>
                <a:latin typeface="Times New Roman"/>
                <a:cs typeface="Times New Roman"/>
              </a:rPr>
              <a:t>Hex</a:t>
            </a:r>
            <a:endParaRPr sz="2000">
              <a:latin typeface="Times New Roman"/>
              <a:cs typeface="Times New Roman"/>
            </a:endParaRPr>
          </a:p>
        </p:txBody>
      </p:sp>
      <p:sp>
        <p:nvSpPr>
          <p:cNvPr id="34" name="object 34"/>
          <p:cNvSpPr txBox="1"/>
          <p:nvPr/>
        </p:nvSpPr>
        <p:spPr>
          <a:xfrm>
            <a:off x="7537450" y="1089025"/>
            <a:ext cx="1163701" cy="304800"/>
          </a:xfrm>
          <a:prstGeom prst="rect">
            <a:avLst/>
          </a:prstGeom>
        </p:spPr>
        <p:txBody>
          <a:bodyPr wrap="square" lIns="0" tIns="0" rIns="0" bIns="0" rtlCol="0">
            <a:noAutofit/>
          </a:bodyPr>
          <a:lstStyle/>
          <a:p>
            <a:pPr marL="237363">
              <a:lnSpc>
                <a:spcPct val="95825"/>
              </a:lnSpc>
              <a:spcBef>
                <a:spcPts val="65"/>
              </a:spcBef>
            </a:pPr>
            <a:r>
              <a:rPr sz="2000" spc="0" dirty="0" smtClean="0">
                <a:solidFill>
                  <a:srgbClr val="FFFF00"/>
                </a:solidFill>
                <a:latin typeface="Times New Roman"/>
                <a:cs typeface="Times New Roman"/>
              </a:rPr>
              <a:t>B</a:t>
            </a:r>
            <a:r>
              <a:rPr sz="2000" spc="-9" dirty="0" smtClean="0">
                <a:solidFill>
                  <a:srgbClr val="FFFF00"/>
                </a:solidFill>
                <a:latin typeface="Times New Roman"/>
                <a:cs typeface="Times New Roman"/>
              </a:rPr>
              <a:t>i</a:t>
            </a:r>
            <a:r>
              <a:rPr sz="2000" spc="0" dirty="0" smtClean="0">
                <a:solidFill>
                  <a:srgbClr val="FFFF00"/>
                </a:solidFill>
                <a:latin typeface="Times New Roman"/>
                <a:cs typeface="Times New Roman"/>
              </a:rPr>
              <a:t>na</a:t>
            </a:r>
            <a:r>
              <a:rPr sz="2000" spc="4" dirty="0" smtClean="0">
                <a:solidFill>
                  <a:srgbClr val="FFFF00"/>
                </a:solidFill>
                <a:latin typeface="Times New Roman"/>
                <a:cs typeface="Times New Roman"/>
              </a:rPr>
              <a:t>r</a:t>
            </a:r>
            <a:r>
              <a:rPr sz="2000" spc="0" dirty="0" smtClean="0">
                <a:solidFill>
                  <a:srgbClr val="FFFF00"/>
                </a:solidFill>
                <a:latin typeface="Times New Roman"/>
                <a:cs typeface="Times New Roman"/>
              </a:rPr>
              <a:t>y</a:t>
            </a:r>
            <a:endParaRPr sz="2000">
              <a:latin typeface="Times New Roman"/>
              <a:cs typeface="Times New Roman"/>
            </a:endParaRPr>
          </a:p>
        </p:txBody>
      </p:sp>
      <p:sp>
        <p:nvSpPr>
          <p:cNvPr id="33" name="object 33"/>
          <p:cNvSpPr txBox="1"/>
          <p:nvPr/>
        </p:nvSpPr>
        <p:spPr>
          <a:xfrm>
            <a:off x="6372225" y="1393825"/>
            <a:ext cx="1165225" cy="276225"/>
          </a:xfrm>
          <a:prstGeom prst="rect">
            <a:avLst/>
          </a:prstGeom>
        </p:spPr>
        <p:txBody>
          <a:bodyPr wrap="square" lIns="0" tIns="0" rIns="0" bIns="0" rtlCol="0">
            <a:noAutofit/>
          </a:bodyPr>
          <a:lstStyle/>
          <a:p>
            <a:pPr marL="505117" marR="502958" algn="ctr">
              <a:lnSpc>
                <a:spcPct val="95825"/>
              </a:lnSpc>
              <a:spcBef>
                <a:spcPts val="185"/>
              </a:spcBef>
            </a:pPr>
            <a:r>
              <a:rPr sz="1600" spc="0" dirty="0" smtClean="0">
                <a:latin typeface="Times New Roman"/>
                <a:cs typeface="Times New Roman"/>
              </a:rPr>
              <a:t>0</a:t>
            </a:r>
            <a:endParaRPr sz="1600">
              <a:latin typeface="Times New Roman"/>
              <a:cs typeface="Times New Roman"/>
            </a:endParaRPr>
          </a:p>
        </p:txBody>
      </p:sp>
      <p:sp>
        <p:nvSpPr>
          <p:cNvPr id="32" name="object 32"/>
          <p:cNvSpPr txBox="1"/>
          <p:nvPr/>
        </p:nvSpPr>
        <p:spPr>
          <a:xfrm>
            <a:off x="7537450" y="1393825"/>
            <a:ext cx="1163701" cy="276225"/>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31" name="object 31"/>
          <p:cNvSpPr txBox="1"/>
          <p:nvPr/>
        </p:nvSpPr>
        <p:spPr>
          <a:xfrm>
            <a:off x="6372225" y="1670050"/>
            <a:ext cx="1165225" cy="274700"/>
          </a:xfrm>
          <a:prstGeom prst="rect">
            <a:avLst/>
          </a:prstGeom>
        </p:spPr>
        <p:txBody>
          <a:bodyPr wrap="square" lIns="0" tIns="0" rIns="0" bIns="0" rtlCol="0">
            <a:noAutofit/>
          </a:bodyPr>
          <a:lstStyle/>
          <a:p>
            <a:pPr marL="505117" marR="502958" algn="ctr">
              <a:lnSpc>
                <a:spcPct val="95825"/>
              </a:lnSpc>
              <a:spcBef>
                <a:spcPts val="175"/>
              </a:spcBef>
            </a:pPr>
            <a:r>
              <a:rPr sz="1600" spc="0" dirty="0" smtClean="0">
                <a:latin typeface="Times New Roman"/>
                <a:cs typeface="Times New Roman"/>
              </a:rPr>
              <a:t>1</a:t>
            </a:r>
            <a:endParaRPr sz="1600">
              <a:latin typeface="Times New Roman"/>
              <a:cs typeface="Times New Roman"/>
            </a:endParaRPr>
          </a:p>
        </p:txBody>
      </p:sp>
      <p:sp>
        <p:nvSpPr>
          <p:cNvPr id="30" name="object 30"/>
          <p:cNvSpPr txBox="1"/>
          <p:nvPr/>
        </p:nvSpPr>
        <p:spPr>
          <a:xfrm>
            <a:off x="7537450" y="1670050"/>
            <a:ext cx="1163701" cy="274700"/>
          </a:xfrm>
          <a:prstGeom prst="rect">
            <a:avLst/>
          </a:prstGeom>
        </p:spPr>
        <p:txBody>
          <a:bodyPr wrap="square" lIns="0" tIns="0" rIns="0" bIns="0" rtlCol="0">
            <a:noAutofit/>
          </a:bodyPr>
          <a:lstStyle/>
          <a:p>
            <a:pPr marL="302895">
              <a:lnSpc>
                <a:spcPct val="95825"/>
              </a:lnSpc>
              <a:spcBef>
                <a:spcPts val="175"/>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29" name="object 29"/>
          <p:cNvSpPr txBox="1"/>
          <p:nvPr/>
        </p:nvSpPr>
        <p:spPr>
          <a:xfrm>
            <a:off x="6372225" y="1944751"/>
            <a:ext cx="1165225" cy="276225"/>
          </a:xfrm>
          <a:prstGeom prst="rect">
            <a:avLst/>
          </a:prstGeom>
        </p:spPr>
        <p:txBody>
          <a:bodyPr wrap="square" lIns="0" tIns="0" rIns="0" bIns="0" rtlCol="0">
            <a:noAutofit/>
          </a:bodyPr>
          <a:lstStyle/>
          <a:p>
            <a:pPr marL="505117" marR="502958" algn="ctr">
              <a:lnSpc>
                <a:spcPct val="95825"/>
              </a:lnSpc>
              <a:spcBef>
                <a:spcPts val="185"/>
              </a:spcBef>
            </a:pPr>
            <a:r>
              <a:rPr sz="1600" spc="0" dirty="0" smtClean="0">
                <a:latin typeface="Times New Roman"/>
                <a:cs typeface="Times New Roman"/>
              </a:rPr>
              <a:t>2</a:t>
            </a:r>
            <a:endParaRPr sz="1600">
              <a:latin typeface="Times New Roman"/>
              <a:cs typeface="Times New Roman"/>
            </a:endParaRPr>
          </a:p>
        </p:txBody>
      </p:sp>
      <p:sp>
        <p:nvSpPr>
          <p:cNvPr id="28" name="object 28"/>
          <p:cNvSpPr txBox="1"/>
          <p:nvPr/>
        </p:nvSpPr>
        <p:spPr>
          <a:xfrm>
            <a:off x="7537450" y="1944751"/>
            <a:ext cx="1163701" cy="276225"/>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27" name="object 27"/>
          <p:cNvSpPr txBox="1"/>
          <p:nvPr/>
        </p:nvSpPr>
        <p:spPr>
          <a:xfrm>
            <a:off x="6372225" y="2220976"/>
            <a:ext cx="1165225" cy="274574"/>
          </a:xfrm>
          <a:prstGeom prst="rect">
            <a:avLst/>
          </a:prstGeom>
        </p:spPr>
        <p:txBody>
          <a:bodyPr wrap="square" lIns="0" tIns="0" rIns="0" bIns="0" rtlCol="0">
            <a:noAutofit/>
          </a:bodyPr>
          <a:lstStyle/>
          <a:p>
            <a:pPr marL="505117" marR="502958" algn="ctr">
              <a:lnSpc>
                <a:spcPct val="95825"/>
              </a:lnSpc>
              <a:spcBef>
                <a:spcPts val="180"/>
              </a:spcBef>
            </a:pPr>
            <a:r>
              <a:rPr sz="1600" spc="0" dirty="0" smtClean="0">
                <a:latin typeface="Times New Roman"/>
                <a:cs typeface="Times New Roman"/>
              </a:rPr>
              <a:t>3</a:t>
            </a:r>
            <a:endParaRPr sz="1600">
              <a:latin typeface="Times New Roman"/>
              <a:cs typeface="Times New Roman"/>
            </a:endParaRPr>
          </a:p>
        </p:txBody>
      </p:sp>
      <p:sp>
        <p:nvSpPr>
          <p:cNvPr id="26" name="object 26"/>
          <p:cNvSpPr txBox="1"/>
          <p:nvPr/>
        </p:nvSpPr>
        <p:spPr>
          <a:xfrm>
            <a:off x="7537450" y="2220976"/>
            <a:ext cx="1163701" cy="274574"/>
          </a:xfrm>
          <a:prstGeom prst="rect">
            <a:avLst/>
          </a:prstGeom>
        </p:spPr>
        <p:txBody>
          <a:bodyPr wrap="square" lIns="0" tIns="0" rIns="0" bIns="0" rtlCol="0">
            <a:noAutofit/>
          </a:bodyPr>
          <a:lstStyle/>
          <a:p>
            <a:pPr marL="302895">
              <a:lnSpc>
                <a:spcPct val="95825"/>
              </a:lnSpc>
              <a:spcBef>
                <a:spcPts val="180"/>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25" name="object 25"/>
          <p:cNvSpPr txBox="1"/>
          <p:nvPr/>
        </p:nvSpPr>
        <p:spPr>
          <a:xfrm>
            <a:off x="6372225" y="2495550"/>
            <a:ext cx="1165225" cy="274700"/>
          </a:xfrm>
          <a:prstGeom prst="rect">
            <a:avLst/>
          </a:prstGeom>
        </p:spPr>
        <p:txBody>
          <a:bodyPr wrap="square" lIns="0" tIns="0" rIns="0" bIns="0" rtlCol="0">
            <a:noAutofit/>
          </a:bodyPr>
          <a:lstStyle/>
          <a:p>
            <a:pPr marL="505117" marR="502958" algn="ctr">
              <a:lnSpc>
                <a:spcPct val="95825"/>
              </a:lnSpc>
              <a:spcBef>
                <a:spcPts val="180"/>
              </a:spcBef>
            </a:pPr>
            <a:r>
              <a:rPr sz="1600" spc="0" dirty="0" smtClean="0">
                <a:latin typeface="Times New Roman"/>
                <a:cs typeface="Times New Roman"/>
              </a:rPr>
              <a:t>4</a:t>
            </a:r>
            <a:endParaRPr sz="1600">
              <a:latin typeface="Times New Roman"/>
              <a:cs typeface="Times New Roman"/>
            </a:endParaRPr>
          </a:p>
        </p:txBody>
      </p:sp>
      <p:sp>
        <p:nvSpPr>
          <p:cNvPr id="24" name="object 24"/>
          <p:cNvSpPr txBox="1"/>
          <p:nvPr/>
        </p:nvSpPr>
        <p:spPr>
          <a:xfrm>
            <a:off x="7537450" y="2495550"/>
            <a:ext cx="1163701" cy="274700"/>
          </a:xfrm>
          <a:prstGeom prst="rect">
            <a:avLst/>
          </a:prstGeom>
        </p:spPr>
        <p:txBody>
          <a:bodyPr wrap="square" lIns="0" tIns="0" rIns="0" bIns="0" rtlCol="0">
            <a:noAutofit/>
          </a:bodyPr>
          <a:lstStyle/>
          <a:p>
            <a:pPr marL="302895">
              <a:lnSpc>
                <a:spcPct val="95825"/>
              </a:lnSpc>
              <a:spcBef>
                <a:spcPts val="180"/>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23" name="object 23"/>
          <p:cNvSpPr txBox="1"/>
          <p:nvPr/>
        </p:nvSpPr>
        <p:spPr>
          <a:xfrm>
            <a:off x="6372225" y="2770251"/>
            <a:ext cx="1165225" cy="276225"/>
          </a:xfrm>
          <a:prstGeom prst="rect">
            <a:avLst/>
          </a:prstGeom>
        </p:spPr>
        <p:txBody>
          <a:bodyPr wrap="square" lIns="0" tIns="0" rIns="0" bIns="0" rtlCol="0">
            <a:noAutofit/>
          </a:bodyPr>
          <a:lstStyle/>
          <a:p>
            <a:pPr marL="505117" marR="502958" algn="ctr">
              <a:lnSpc>
                <a:spcPct val="95825"/>
              </a:lnSpc>
              <a:spcBef>
                <a:spcPts val="185"/>
              </a:spcBef>
            </a:pPr>
            <a:r>
              <a:rPr sz="1600" spc="0" dirty="0" smtClean="0">
                <a:latin typeface="Times New Roman"/>
                <a:cs typeface="Times New Roman"/>
              </a:rPr>
              <a:t>5</a:t>
            </a:r>
            <a:endParaRPr sz="1600">
              <a:latin typeface="Times New Roman"/>
              <a:cs typeface="Times New Roman"/>
            </a:endParaRPr>
          </a:p>
        </p:txBody>
      </p:sp>
      <p:sp>
        <p:nvSpPr>
          <p:cNvPr id="22" name="object 22"/>
          <p:cNvSpPr txBox="1"/>
          <p:nvPr/>
        </p:nvSpPr>
        <p:spPr>
          <a:xfrm>
            <a:off x="7537450" y="2770251"/>
            <a:ext cx="1163701" cy="276225"/>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21" name="object 21"/>
          <p:cNvSpPr txBox="1"/>
          <p:nvPr/>
        </p:nvSpPr>
        <p:spPr>
          <a:xfrm>
            <a:off x="6372225" y="3046476"/>
            <a:ext cx="1165225" cy="274574"/>
          </a:xfrm>
          <a:prstGeom prst="rect">
            <a:avLst/>
          </a:prstGeom>
        </p:spPr>
        <p:txBody>
          <a:bodyPr wrap="square" lIns="0" tIns="0" rIns="0" bIns="0" rtlCol="0">
            <a:noAutofit/>
          </a:bodyPr>
          <a:lstStyle/>
          <a:p>
            <a:pPr marL="505094" marR="502782" algn="ctr">
              <a:lnSpc>
                <a:spcPct val="95825"/>
              </a:lnSpc>
              <a:spcBef>
                <a:spcPts val="180"/>
              </a:spcBef>
            </a:pPr>
            <a:r>
              <a:rPr sz="1600" spc="0" dirty="0" smtClean="0">
                <a:latin typeface="Times New Roman"/>
                <a:cs typeface="Times New Roman"/>
              </a:rPr>
              <a:t>6</a:t>
            </a:r>
            <a:endParaRPr sz="1600">
              <a:latin typeface="Times New Roman"/>
              <a:cs typeface="Times New Roman"/>
            </a:endParaRPr>
          </a:p>
        </p:txBody>
      </p:sp>
      <p:sp>
        <p:nvSpPr>
          <p:cNvPr id="20" name="object 20"/>
          <p:cNvSpPr txBox="1"/>
          <p:nvPr/>
        </p:nvSpPr>
        <p:spPr>
          <a:xfrm>
            <a:off x="7537450" y="3046476"/>
            <a:ext cx="1163701" cy="274574"/>
          </a:xfrm>
          <a:prstGeom prst="rect">
            <a:avLst/>
          </a:prstGeom>
        </p:spPr>
        <p:txBody>
          <a:bodyPr wrap="square" lIns="0" tIns="0" rIns="0" bIns="0" rtlCol="0">
            <a:noAutofit/>
          </a:bodyPr>
          <a:lstStyle/>
          <a:p>
            <a:pPr marL="302895">
              <a:lnSpc>
                <a:spcPct val="95825"/>
              </a:lnSpc>
              <a:spcBef>
                <a:spcPts val="180"/>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19" name="object 19"/>
          <p:cNvSpPr txBox="1"/>
          <p:nvPr/>
        </p:nvSpPr>
        <p:spPr>
          <a:xfrm>
            <a:off x="6372225" y="3321050"/>
            <a:ext cx="1165225" cy="276225"/>
          </a:xfrm>
          <a:prstGeom prst="rect">
            <a:avLst/>
          </a:prstGeom>
        </p:spPr>
        <p:txBody>
          <a:bodyPr wrap="square" lIns="0" tIns="0" rIns="0" bIns="0" rtlCol="0">
            <a:noAutofit/>
          </a:bodyPr>
          <a:lstStyle/>
          <a:p>
            <a:pPr marL="505117" marR="502958" algn="ctr">
              <a:lnSpc>
                <a:spcPct val="95825"/>
              </a:lnSpc>
              <a:spcBef>
                <a:spcPts val="185"/>
              </a:spcBef>
            </a:pPr>
            <a:r>
              <a:rPr sz="1600" spc="0" dirty="0" smtClean="0">
                <a:latin typeface="Times New Roman"/>
                <a:cs typeface="Times New Roman"/>
              </a:rPr>
              <a:t>7</a:t>
            </a:r>
            <a:endParaRPr sz="1600">
              <a:latin typeface="Times New Roman"/>
              <a:cs typeface="Times New Roman"/>
            </a:endParaRPr>
          </a:p>
        </p:txBody>
      </p:sp>
      <p:sp>
        <p:nvSpPr>
          <p:cNvPr id="18" name="object 18"/>
          <p:cNvSpPr txBox="1"/>
          <p:nvPr/>
        </p:nvSpPr>
        <p:spPr>
          <a:xfrm>
            <a:off x="7537450" y="3321050"/>
            <a:ext cx="1163701" cy="276225"/>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17" name="object 17"/>
          <p:cNvSpPr txBox="1"/>
          <p:nvPr/>
        </p:nvSpPr>
        <p:spPr>
          <a:xfrm>
            <a:off x="6372225" y="3597275"/>
            <a:ext cx="1165225" cy="274700"/>
          </a:xfrm>
          <a:prstGeom prst="rect">
            <a:avLst/>
          </a:prstGeom>
        </p:spPr>
        <p:txBody>
          <a:bodyPr wrap="square" lIns="0" tIns="0" rIns="0" bIns="0" rtlCol="0">
            <a:noAutofit/>
          </a:bodyPr>
          <a:lstStyle/>
          <a:p>
            <a:pPr marL="505117" marR="502958" algn="ctr">
              <a:lnSpc>
                <a:spcPct val="95825"/>
              </a:lnSpc>
              <a:spcBef>
                <a:spcPts val="180"/>
              </a:spcBef>
            </a:pPr>
            <a:r>
              <a:rPr sz="1600" spc="0" dirty="0" smtClean="0">
                <a:latin typeface="Times New Roman"/>
                <a:cs typeface="Times New Roman"/>
              </a:rPr>
              <a:t>8</a:t>
            </a:r>
            <a:endParaRPr sz="1600">
              <a:latin typeface="Times New Roman"/>
              <a:cs typeface="Times New Roman"/>
            </a:endParaRPr>
          </a:p>
        </p:txBody>
      </p:sp>
      <p:sp>
        <p:nvSpPr>
          <p:cNvPr id="16" name="object 16"/>
          <p:cNvSpPr txBox="1"/>
          <p:nvPr/>
        </p:nvSpPr>
        <p:spPr>
          <a:xfrm>
            <a:off x="7537450" y="3597275"/>
            <a:ext cx="1163701" cy="274700"/>
          </a:xfrm>
          <a:prstGeom prst="rect">
            <a:avLst/>
          </a:prstGeom>
        </p:spPr>
        <p:txBody>
          <a:bodyPr wrap="square" lIns="0" tIns="0" rIns="0" bIns="0" rtlCol="0">
            <a:noAutofit/>
          </a:bodyPr>
          <a:lstStyle/>
          <a:p>
            <a:pPr marL="302895">
              <a:lnSpc>
                <a:spcPct val="95825"/>
              </a:lnSpc>
              <a:spcBef>
                <a:spcPts val="180"/>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15" name="object 15"/>
          <p:cNvSpPr txBox="1"/>
          <p:nvPr/>
        </p:nvSpPr>
        <p:spPr>
          <a:xfrm>
            <a:off x="6372225" y="3871976"/>
            <a:ext cx="1165225" cy="276225"/>
          </a:xfrm>
          <a:prstGeom prst="rect">
            <a:avLst/>
          </a:prstGeom>
        </p:spPr>
        <p:txBody>
          <a:bodyPr wrap="square" lIns="0" tIns="0" rIns="0" bIns="0" rtlCol="0">
            <a:noAutofit/>
          </a:bodyPr>
          <a:lstStyle/>
          <a:p>
            <a:pPr marL="505117" marR="502958" algn="ctr">
              <a:lnSpc>
                <a:spcPct val="95825"/>
              </a:lnSpc>
              <a:spcBef>
                <a:spcPts val="185"/>
              </a:spcBef>
            </a:pPr>
            <a:r>
              <a:rPr sz="1600" spc="0" dirty="0" smtClean="0">
                <a:latin typeface="Times New Roman"/>
                <a:cs typeface="Times New Roman"/>
              </a:rPr>
              <a:t>9</a:t>
            </a:r>
            <a:endParaRPr sz="1600">
              <a:latin typeface="Times New Roman"/>
              <a:cs typeface="Times New Roman"/>
            </a:endParaRPr>
          </a:p>
        </p:txBody>
      </p:sp>
      <p:sp>
        <p:nvSpPr>
          <p:cNvPr id="14" name="object 14"/>
          <p:cNvSpPr txBox="1"/>
          <p:nvPr/>
        </p:nvSpPr>
        <p:spPr>
          <a:xfrm>
            <a:off x="7537450" y="3871976"/>
            <a:ext cx="1163701" cy="276225"/>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13" name="object 13"/>
          <p:cNvSpPr txBox="1"/>
          <p:nvPr/>
        </p:nvSpPr>
        <p:spPr>
          <a:xfrm>
            <a:off x="6372225" y="4148201"/>
            <a:ext cx="1165225" cy="274574"/>
          </a:xfrm>
          <a:prstGeom prst="rect">
            <a:avLst/>
          </a:prstGeom>
        </p:spPr>
        <p:txBody>
          <a:bodyPr wrap="square" lIns="0" tIns="0" rIns="0" bIns="0" rtlCol="0">
            <a:noAutofit/>
          </a:bodyPr>
          <a:lstStyle/>
          <a:p>
            <a:pPr marL="482257" marR="480820" algn="ctr">
              <a:lnSpc>
                <a:spcPct val="95825"/>
              </a:lnSpc>
              <a:spcBef>
                <a:spcPts val="180"/>
              </a:spcBef>
            </a:pPr>
            <a:r>
              <a:rPr sz="1600" spc="0" dirty="0" smtClean="0">
                <a:latin typeface="Times New Roman"/>
                <a:cs typeface="Times New Roman"/>
              </a:rPr>
              <a:t>A</a:t>
            </a:r>
            <a:endParaRPr sz="1600">
              <a:latin typeface="Times New Roman"/>
              <a:cs typeface="Times New Roman"/>
            </a:endParaRPr>
          </a:p>
        </p:txBody>
      </p:sp>
      <p:sp>
        <p:nvSpPr>
          <p:cNvPr id="12" name="object 12"/>
          <p:cNvSpPr txBox="1"/>
          <p:nvPr/>
        </p:nvSpPr>
        <p:spPr>
          <a:xfrm>
            <a:off x="7537450" y="4148201"/>
            <a:ext cx="1163701" cy="274574"/>
          </a:xfrm>
          <a:prstGeom prst="rect">
            <a:avLst/>
          </a:prstGeom>
        </p:spPr>
        <p:txBody>
          <a:bodyPr wrap="square" lIns="0" tIns="0" rIns="0" bIns="0" rtlCol="0">
            <a:noAutofit/>
          </a:bodyPr>
          <a:lstStyle/>
          <a:p>
            <a:pPr marL="302895">
              <a:lnSpc>
                <a:spcPct val="95825"/>
              </a:lnSpc>
              <a:spcBef>
                <a:spcPts val="180"/>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11" name="object 11"/>
          <p:cNvSpPr txBox="1"/>
          <p:nvPr/>
        </p:nvSpPr>
        <p:spPr>
          <a:xfrm>
            <a:off x="6372225" y="4422775"/>
            <a:ext cx="1165225" cy="274700"/>
          </a:xfrm>
          <a:prstGeom prst="rect">
            <a:avLst/>
          </a:prstGeom>
        </p:spPr>
        <p:txBody>
          <a:bodyPr wrap="square" lIns="0" tIns="0" rIns="0" bIns="0" rtlCol="0">
            <a:noAutofit/>
          </a:bodyPr>
          <a:lstStyle/>
          <a:p>
            <a:pPr marL="488353" marR="485872" algn="ctr">
              <a:lnSpc>
                <a:spcPct val="95825"/>
              </a:lnSpc>
              <a:spcBef>
                <a:spcPts val="180"/>
              </a:spcBef>
            </a:pPr>
            <a:r>
              <a:rPr sz="1600" spc="0" dirty="0" smtClean="0">
                <a:latin typeface="Times New Roman"/>
                <a:cs typeface="Times New Roman"/>
              </a:rPr>
              <a:t>B</a:t>
            </a:r>
            <a:endParaRPr sz="1600">
              <a:latin typeface="Times New Roman"/>
              <a:cs typeface="Times New Roman"/>
            </a:endParaRPr>
          </a:p>
        </p:txBody>
      </p:sp>
      <p:sp>
        <p:nvSpPr>
          <p:cNvPr id="10" name="object 10"/>
          <p:cNvSpPr txBox="1"/>
          <p:nvPr/>
        </p:nvSpPr>
        <p:spPr>
          <a:xfrm>
            <a:off x="7537450" y="4422775"/>
            <a:ext cx="1163701" cy="274700"/>
          </a:xfrm>
          <a:prstGeom prst="rect">
            <a:avLst/>
          </a:prstGeom>
        </p:spPr>
        <p:txBody>
          <a:bodyPr wrap="square" lIns="0" tIns="0" rIns="0" bIns="0" rtlCol="0">
            <a:noAutofit/>
          </a:bodyPr>
          <a:lstStyle/>
          <a:p>
            <a:pPr marL="302895">
              <a:lnSpc>
                <a:spcPct val="95825"/>
              </a:lnSpc>
              <a:spcBef>
                <a:spcPts val="180"/>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9" name="object 9"/>
          <p:cNvSpPr txBox="1"/>
          <p:nvPr/>
        </p:nvSpPr>
        <p:spPr>
          <a:xfrm>
            <a:off x="6372225" y="4697476"/>
            <a:ext cx="1165225" cy="276225"/>
          </a:xfrm>
          <a:prstGeom prst="rect">
            <a:avLst/>
          </a:prstGeom>
        </p:spPr>
        <p:txBody>
          <a:bodyPr wrap="square" lIns="0" tIns="0" rIns="0" bIns="0" rtlCol="0">
            <a:noAutofit/>
          </a:bodyPr>
          <a:lstStyle/>
          <a:p>
            <a:pPr marL="488353" marR="485872" algn="ctr">
              <a:lnSpc>
                <a:spcPct val="95825"/>
              </a:lnSpc>
              <a:spcBef>
                <a:spcPts val="190"/>
              </a:spcBef>
            </a:pPr>
            <a:r>
              <a:rPr sz="1600" spc="0" dirty="0" smtClean="0">
                <a:latin typeface="Times New Roman"/>
                <a:cs typeface="Times New Roman"/>
              </a:rPr>
              <a:t>C</a:t>
            </a:r>
            <a:endParaRPr sz="1600">
              <a:latin typeface="Times New Roman"/>
              <a:cs typeface="Times New Roman"/>
            </a:endParaRPr>
          </a:p>
        </p:txBody>
      </p:sp>
      <p:sp>
        <p:nvSpPr>
          <p:cNvPr id="8" name="object 8"/>
          <p:cNvSpPr txBox="1"/>
          <p:nvPr/>
        </p:nvSpPr>
        <p:spPr>
          <a:xfrm>
            <a:off x="7537450" y="4697476"/>
            <a:ext cx="1163701" cy="276225"/>
          </a:xfrm>
          <a:prstGeom prst="rect">
            <a:avLst/>
          </a:prstGeom>
        </p:spPr>
        <p:txBody>
          <a:bodyPr wrap="square" lIns="0" tIns="0" rIns="0" bIns="0" rtlCol="0">
            <a:noAutofit/>
          </a:bodyPr>
          <a:lstStyle/>
          <a:p>
            <a:pPr marL="302895">
              <a:lnSpc>
                <a:spcPct val="95825"/>
              </a:lnSpc>
              <a:spcBef>
                <a:spcPts val="190"/>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7" name="object 7"/>
          <p:cNvSpPr txBox="1"/>
          <p:nvPr/>
        </p:nvSpPr>
        <p:spPr>
          <a:xfrm>
            <a:off x="6372225" y="4973701"/>
            <a:ext cx="1165225" cy="274574"/>
          </a:xfrm>
          <a:prstGeom prst="rect">
            <a:avLst/>
          </a:prstGeom>
        </p:spPr>
        <p:txBody>
          <a:bodyPr wrap="square" lIns="0" tIns="0" rIns="0" bIns="0" rtlCol="0">
            <a:noAutofit/>
          </a:bodyPr>
          <a:lstStyle/>
          <a:p>
            <a:pPr marL="482257" marR="480820" algn="ctr">
              <a:lnSpc>
                <a:spcPct val="95825"/>
              </a:lnSpc>
              <a:spcBef>
                <a:spcPts val="185"/>
              </a:spcBef>
            </a:pPr>
            <a:r>
              <a:rPr sz="1600" spc="0" dirty="0" smtClean="0">
                <a:latin typeface="Times New Roman"/>
                <a:cs typeface="Times New Roman"/>
              </a:rPr>
              <a:t>D</a:t>
            </a:r>
            <a:endParaRPr sz="1600">
              <a:latin typeface="Times New Roman"/>
              <a:cs typeface="Times New Roman"/>
            </a:endParaRPr>
          </a:p>
        </p:txBody>
      </p:sp>
      <p:sp>
        <p:nvSpPr>
          <p:cNvPr id="6" name="object 6"/>
          <p:cNvSpPr txBox="1"/>
          <p:nvPr/>
        </p:nvSpPr>
        <p:spPr>
          <a:xfrm>
            <a:off x="7537450" y="4973701"/>
            <a:ext cx="1163701" cy="274574"/>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
        <p:nvSpPr>
          <p:cNvPr id="5" name="object 5"/>
          <p:cNvSpPr txBox="1"/>
          <p:nvPr/>
        </p:nvSpPr>
        <p:spPr>
          <a:xfrm>
            <a:off x="6372225" y="5248275"/>
            <a:ext cx="1165225" cy="276225"/>
          </a:xfrm>
          <a:prstGeom prst="rect">
            <a:avLst/>
          </a:prstGeom>
        </p:spPr>
        <p:txBody>
          <a:bodyPr wrap="square" lIns="0" tIns="0" rIns="0" bIns="0" rtlCol="0">
            <a:noAutofit/>
          </a:bodyPr>
          <a:lstStyle/>
          <a:p>
            <a:pPr marL="494449" marR="491127" algn="ctr">
              <a:lnSpc>
                <a:spcPct val="95825"/>
              </a:lnSpc>
              <a:spcBef>
                <a:spcPts val="190"/>
              </a:spcBef>
            </a:pPr>
            <a:r>
              <a:rPr sz="1600" spc="0" dirty="0" smtClean="0">
                <a:latin typeface="Times New Roman"/>
                <a:cs typeface="Times New Roman"/>
              </a:rPr>
              <a:t>E</a:t>
            </a:r>
            <a:endParaRPr sz="1600">
              <a:latin typeface="Times New Roman"/>
              <a:cs typeface="Times New Roman"/>
            </a:endParaRPr>
          </a:p>
        </p:txBody>
      </p:sp>
      <p:sp>
        <p:nvSpPr>
          <p:cNvPr id="4" name="object 4"/>
          <p:cNvSpPr txBox="1"/>
          <p:nvPr/>
        </p:nvSpPr>
        <p:spPr>
          <a:xfrm>
            <a:off x="7537450" y="5248275"/>
            <a:ext cx="1163701" cy="276225"/>
          </a:xfrm>
          <a:prstGeom prst="rect">
            <a:avLst/>
          </a:prstGeom>
        </p:spPr>
        <p:txBody>
          <a:bodyPr wrap="square" lIns="0" tIns="0" rIns="0" bIns="0" rtlCol="0">
            <a:noAutofit/>
          </a:bodyPr>
          <a:lstStyle/>
          <a:p>
            <a:pPr marL="302895">
              <a:lnSpc>
                <a:spcPct val="95825"/>
              </a:lnSpc>
              <a:spcBef>
                <a:spcPts val="190"/>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0</a:t>
            </a:r>
            <a:endParaRPr sz="1600">
              <a:latin typeface="Times New Roman"/>
              <a:cs typeface="Times New Roman"/>
            </a:endParaRPr>
          </a:p>
        </p:txBody>
      </p:sp>
      <p:sp>
        <p:nvSpPr>
          <p:cNvPr id="3" name="object 3"/>
          <p:cNvSpPr txBox="1"/>
          <p:nvPr/>
        </p:nvSpPr>
        <p:spPr>
          <a:xfrm>
            <a:off x="6372225" y="5524500"/>
            <a:ext cx="1165225" cy="274637"/>
          </a:xfrm>
          <a:prstGeom prst="rect">
            <a:avLst/>
          </a:prstGeom>
        </p:spPr>
        <p:txBody>
          <a:bodyPr wrap="square" lIns="0" tIns="0" rIns="0" bIns="0" rtlCol="0">
            <a:noAutofit/>
          </a:bodyPr>
          <a:lstStyle/>
          <a:p>
            <a:pPr marL="498998" marR="497511" algn="ctr">
              <a:lnSpc>
                <a:spcPct val="95825"/>
              </a:lnSpc>
              <a:spcBef>
                <a:spcPts val="185"/>
              </a:spcBef>
            </a:pPr>
            <a:r>
              <a:rPr sz="1600" spc="0" dirty="0" smtClean="0">
                <a:latin typeface="Times New Roman"/>
                <a:cs typeface="Times New Roman"/>
              </a:rPr>
              <a:t>F</a:t>
            </a:r>
            <a:endParaRPr sz="1600">
              <a:latin typeface="Times New Roman"/>
              <a:cs typeface="Times New Roman"/>
            </a:endParaRPr>
          </a:p>
        </p:txBody>
      </p:sp>
      <p:sp>
        <p:nvSpPr>
          <p:cNvPr id="2" name="object 2"/>
          <p:cNvSpPr txBox="1"/>
          <p:nvPr/>
        </p:nvSpPr>
        <p:spPr>
          <a:xfrm>
            <a:off x="7537450" y="5524500"/>
            <a:ext cx="1163701" cy="274637"/>
          </a:xfrm>
          <a:prstGeom prst="rect">
            <a:avLst/>
          </a:prstGeom>
        </p:spPr>
        <p:txBody>
          <a:bodyPr wrap="square" lIns="0" tIns="0" rIns="0" bIns="0" rtlCol="0">
            <a:noAutofit/>
          </a:bodyPr>
          <a:lstStyle/>
          <a:p>
            <a:pPr marL="302895">
              <a:lnSpc>
                <a:spcPct val="95825"/>
              </a:lnSpc>
              <a:spcBef>
                <a:spcPts val="185"/>
              </a:spcBef>
            </a:pP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r>
              <a:rPr sz="1600" spc="-7" dirty="0" smtClean="0">
                <a:latin typeface="Times New Roman"/>
                <a:cs typeface="Times New Roman"/>
              </a:rPr>
              <a:t> </a:t>
            </a:r>
            <a:r>
              <a:rPr sz="1600" spc="0" dirty="0" smtClean="0">
                <a:latin typeface="Times New Roman"/>
                <a:cs typeface="Times New Roman"/>
              </a:rPr>
              <a:t>1</a:t>
            </a:r>
            <a:endParaRPr sz="1600">
              <a:latin typeface="Times New Roman"/>
              <a:cs typeface="Times New Roman"/>
            </a:endParaRPr>
          </a:p>
        </p:txBody>
      </p:sp>
    </p:spTree>
    <p:extLst>
      <p:ext uri="{BB962C8B-B14F-4D97-AF65-F5344CB8AC3E}">
        <p14:creationId xmlns:p14="http://schemas.microsoft.com/office/powerpoint/2010/main" xmlns="" val="302359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4932426" y="4149725"/>
            <a:ext cx="719074" cy="179324"/>
          </a:xfrm>
          <a:custGeom>
            <a:avLst/>
            <a:gdLst/>
            <a:ahLst/>
            <a:cxnLst/>
            <a:rect l="l" t="t" r="r" b="b"/>
            <a:pathLst>
              <a:path w="719074" h="179324">
                <a:moveTo>
                  <a:pt x="359803" y="170808"/>
                </a:moveTo>
                <a:lnTo>
                  <a:pt x="361908" y="154248"/>
                </a:lnTo>
                <a:lnTo>
                  <a:pt x="365944" y="138919"/>
                </a:lnTo>
                <a:lnTo>
                  <a:pt x="371710" y="125123"/>
                </a:lnTo>
                <a:lnTo>
                  <a:pt x="379006" y="113159"/>
                </a:lnTo>
                <a:lnTo>
                  <a:pt x="387631" y="103331"/>
                </a:lnTo>
                <a:lnTo>
                  <a:pt x="397385" y="95937"/>
                </a:lnTo>
                <a:lnTo>
                  <a:pt x="408069" y="91281"/>
                </a:lnTo>
                <a:lnTo>
                  <a:pt x="419481" y="89662"/>
                </a:lnTo>
                <a:lnTo>
                  <a:pt x="659129" y="89662"/>
                </a:lnTo>
                <a:lnTo>
                  <a:pt x="664828" y="89263"/>
                </a:lnTo>
                <a:lnTo>
                  <a:pt x="675906" y="86110"/>
                </a:lnTo>
                <a:lnTo>
                  <a:pt x="686157" y="80068"/>
                </a:lnTo>
                <a:lnTo>
                  <a:pt x="695380" y="71438"/>
                </a:lnTo>
                <a:lnTo>
                  <a:pt x="703376" y="60520"/>
                </a:lnTo>
                <a:lnTo>
                  <a:pt x="709943" y="47616"/>
                </a:lnTo>
                <a:lnTo>
                  <a:pt x="714882" y="33028"/>
                </a:lnTo>
                <a:lnTo>
                  <a:pt x="717992" y="17055"/>
                </a:lnTo>
                <a:lnTo>
                  <a:pt x="719074" y="0"/>
                </a:lnTo>
              </a:path>
              <a:path w="719074" h="179324">
                <a:moveTo>
                  <a:pt x="299593" y="89662"/>
                </a:moveTo>
                <a:lnTo>
                  <a:pt x="305271" y="90060"/>
                </a:lnTo>
                <a:lnTo>
                  <a:pt x="316323" y="93213"/>
                </a:lnTo>
                <a:lnTo>
                  <a:pt x="326564" y="99255"/>
                </a:lnTo>
                <a:lnTo>
                  <a:pt x="335789" y="107885"/>
                </a:lnTo>
                <a:lnTo>
                  <a:pt x="343794" y="118803"/>
                </a:lnTo>
                <a:lnTo>
                  <a:pt x="350375" y="131707"/>
                </a:lnTo>
                <a:lnTo>
                  <a:pt x="355329" y="146295"/>
                </a:lnTo>
                <a:lnTo>
                  <a:pt x="358451" y="162268"/>
                </a:lnTo>
                <a:lnTo>
                  <a:pt x="359537" y="179324"/>
                </a:lnTo>
                <a:lnTo>
                  <a:pt x="359803" y="170808"/>
                </a:lnTo>
              </a:path>
              <a:path w="719074" h="179324">
                <a:moveTo>
                  <a:pt x="0" y="0"/>
                </a:moveTo>
                <a:lnTo>
                  <a:pt x="260" y="8426"/>
                </a:lnTo>
                <a:lnTo>
                  <a:pt x="2356" y="25002"/>
                </a:lnTo>
                <a:lnTo>
                  <a:pt x="6385" y="40346"/>
                </a:lnTo>
                <a:lnTo>
                  <a:pt x="12143" y="54158"/>
                </a:lnTo>
                <a:lnTo>
                  <a:pt x="19429" y="66135"/>
                </a:lnTo>
                <a:lnTo>
                  <a:pt x="28042" y="75975"/>
                </a:lnTo>
                <a:lnTo>
                  <a:pt x="37778" y="83378"/>
                </a:lnTo>
                <a:lnTo>
                  <a:pt x="48437" y="88040"/>
                </a:lnTo>
                <a:lnTo>
                  <a:pt x="59816" y="89662"/>
                </a:lnTo>
                <a:lnTo>
                  <a:pt x="299593" y="89662"/>
                </a:lnTo>
              </a:path>
            </a:pathLst>
          </a:custGeom>
          <a:ln w="28575">
            <a:solidFill>
              <a:srgbClr val="FF9900"/>
            </a:solidFill>
          </a:ln>
        </p:spPr>
        <p:txBody>
          <a:bodyPr wrap="square" lIns="0" tIns="0" rIns="0" bIns="0" rtlCol="0">
            <a:noAutofit/>
          </a:bodyPr>
          <a:lstStyle/>
          <a:p>
            <a:endParaRPr/>
          </a:p>
        </p:txBody>
      </p:sp>
      <p:sp>
        <p:nvSpPr>
          <p:cNvPr id="47" name="object 47"/>
          <p:cNvSpPr/>
          <p:nvPr/>
        </p:nvSpPr>
        <p:spPr>
          <a:xfrm>
            <a:off x="4932426" y="4868799"/>
            <a:ext cx="719074" cy="179450"/>
          </a:xfrm>
          <a:custGeom>
            <a:avLst/>
            <a:gdLst/>
            <a:ahLst/>
            <a:cxnLst/>
            <a:rect l="l" t="t" r="r" b="b"/>
            <a:pathLst>
              <a:path w="719074" h="179450">
                <a:moveTo>
                  <a:pt x="717992" y="162395"/>
                </a:moveTo>
                <a:lnTo>
                  <a:pt x="714882" y="146422"/>
                </a:lnTo>
                <a:lnTo>
                  <a:pt x="709943" y="131834"/>
                </a:lnTo>
                <a:lnTo>
                  <a:pt x="703376" y="118930"/>
                </a:lnTo>
                <a:lnTo>
                  <a:pt x="695380" y="108012"/>
                </a:lnTo>
                <a:lnTo>
                  <a:pt x="686157" y="99382"/>
                </a:lnTo>
                <a:lnTo>
                  <a:pt x="675906" y="93340"/>
                </a:lnTo>
                <a:lnTo>
                  <a:pt x="664828" y="90187"/>
                </a:lnTo>
                <a:lnTo>
                  <a:pt x="659129" y="89788"/>
                </a:lnTo>
                <a:lnTo>
                  <a:pt x="419481" y="89788"/>
                </a:lnTo>
                <a:lnTo>
                  <a:pt x="408080" y="88172"/>
                </a:lnTo>
                <a:lnTo>
                  <a:pt x="397406" y="83523"/>
                </a:lnTo>
                <a:lnTo>
                  <a:pt x="387658" y="76139"/>
                </a:lnTo>
                <a:lnTo>
                  <a:pt x="379037" y="66320"/>
                </a:lnTo>
                <a:lnTo>
                  <a:pt x="371742" y="54365"/>
                </a:lnTo>
                <a:lnTo>
                  <a:pt x="365973" y="40572"/>
                </a:lnTo>
                <a:lnTo>
                  <a:pt x="361930" y="25241"/>
                </a:lnTo>
                <a:lnTo>
                  <a:pt x="359811" y="8670"/>
                </a:lnTo>
                <a:lnTo>
                  <a:pt x="359537" y="0"/>
                </a:lnTo>
                <a:lnTo>
                  <a:pt x="358453" y="17079"/>
                </a:lnTo>
                <a:lnTo>
                  <a:pt x="355337" y="33068"/>
                </a:lnTo>
                <a:lnTo>
                  <a:pt x="350392" y="47669"/>
                </a:lnTo>
                <a:lnTo>
                  <a:pt x="343823" y="60581"/>
                </a:lnTo>
                <a:lnTo>
                  <a:pt x="335831" y="71508"/>
                </a:lnTo>
                <a:lnTo>
                  <a:pt x="326621" y="80148"/>
                </a:lnTo>
                <a:lnTo>
                  <a:pt x="316397" y="86204"/>
                </a:lnTo>
                <a:lnTo>
                  <a:pt x="305360" y="89377"/>
                </a:lnTo>
                <a:lnTo>
                  <a:pt x="299593" y="89788"/>
                </a:lnTo>
              </a:path>
              <a:path w="719074" h="179450">
                <a:moveTo>
                  <a:pt x="719074" y="179450"/>
                </a:moveTo>
                <a:lnTo>
                  <a:pt x="717992" y="162395"/>
                </a:lnTo>
              </a:path>
              <a:path w="719074" h="179450">
                <a:moveTo>
                  <a:pt x="299593" y="89788"/>
                </a:move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FF9900"/>
            </a:solidFill>
          </a:ln>
        </p:spPr>
        <p:txBody>
          <a:bodyPr wrap="square" lIns="0" tIns="0" rIns="0" bIns="0" rtlCol="0">
            <a:noAutofit/>
          </a:bodyPr>
          <a:lstStyle/>
          <a:p>
            <a:endParaRPr/>
          </a:p>
        </p:txBody>
      </p:sp>
      <p:sp>
        <p:nvSpPr>
          <p:cNvPr id="48" name="object 48"/>
          <p:cNvSpPr/>
          <p:nvPr/>
        </p:nvSpPr>
        <p:spPr>
          <a:xfrm>
            <a:off x="5292725" y="4346575"/>
            <a:ext cx="0" cy="509524"/>
          </a:xfrm>
          <a:custGeom>
            <a:avLst/>
            <a:gdLst/>
            <a:ahLst/>
            <a:cxnLst/>
            <a:rect l="l" t="t" r="r" b="b"/>
            <a:pathLst>
              <a:path h="509524">
                <a:moveTo>
                  <a:pt x="0" y="0"/>
                </a:moveTo>
                <a:lnTo>
                  <a:pt x="0" y="509524"/>
                </a:lnTo>
              </a:path>
            </a:pathLst>
          </a:custGeom>
          <a:ln w="28575">
            <a:solidFill>
              <a:srgbClr val="FF9900"/>
            </a:solidFill>
          </a:ln>
        </p:spPr>
        <p:txBody>
          <a:bodyPr wrap="square" lIns="0" tIns="0" rIns="0" bIns="0" rtlCol="0">
            <a:noAutofit/>
          </a:bodyPr>
          <a:lstStyle/>
          <a:p>
            <a:endParaRPr/>
          </a:p>
        </p:txBody>
      </p:sp>
      <p:sp>
        <p:nvSpPr>
          <p:cNvPr id="43" name="object 43"/>
          <p:cNvSpPr/>
          <p:nvPr/>
        </p:nvSpPr>
        <p:spPr>
          <a:xfrm>
            <a:off x="3490976" y="4149725"/>
            <a:ext cx="1081024" cy="179324"/>
          </a:xfrm>
          <a:custGeom>
            <a:avLst/>
            <a:gdLst/>
            <a:ahLst/>
            <a:cxnLst/>
            <a:rect l="l" t="t" r="r" b="b"/>
            <a:pathLst>
              <a:path w="1081024" h="179324">
                <a:moveTo>
                  <a:pt x="1081024" y="0"/>
                </a:moveTo>
                <a:lnTo>
                  <a:pt x="1079942" y="17055"/>
                </a:lnTo>
                <a:lnTo>
                  <a:pt x="1076832" y="33028"/>
                </a:lnTo>
                <a:lnTo>
                  <a:pt x="1065326" y="60520"/>
                </a:lnTo>
                <a:lnTo>
                  <a:pt x="1048107" y="80068"/>
                </a:lnTo>
                <a:lnTo>
                  <a:pt x="1026778" y="89263"/>
                </a:lnTo>
                <a:lnTo>
                  <a:pt x="1021079" y="89662"/>
                </a:lnTo>
                <a:lnTo>
                  <a:pt x="600456" y="89662"/>
                </a:lnTo>
                <a:lnTo>
                  <a:pt x="589044" y="91281"/>
                </a:lnTo>
                <a:lnTo>
                  <a:pt x="578360" y="95937"/>
                </a:lnTo>
                <a:lnTo>
                  <a:pt x="568606" y="103331"/>
                </a:lnTo>
                <a:lnTo>
                  <a:pt x="559981" y="113159"/>
                </a:lnTo>
                <a:lnTo>
                  <a:pt x="552685" y="125123"/>
                </a:lnTo>
                <a:lnTo>
                  <a:pt x="546919" y="138919"/>
                </a:lnTo>
                <a:lnTo>
                  <a:pt x="542883" y="154248"/>
                </a:lnTo>
                <a:lnTo>
                  <a:pt x="540778" y="170808"/>
                </a:lnTo>
                <a:lnTo>
                  <a:pt x="540512" y="179324"/>
                </a:lnTo>
                <a:lnTo>
                  <a:pt x="539426" y="162268"/>
                </a:lnTo>
                <a:lnTo>
                  <a:pt x="536304" y="146295"/>
                </a:lnTo>
                <a:lnTo>
                  <a:pt x="524769" y="118803"/>
                </a:lnTo>
                <a:lnTo>
                  <a:pt x="507539" y="99255"/>
                </a:lnTo>
                <a:lnTo>
                  <a:pt x="486246" y="90060"/>
                </a:lnTo>
                <a:lnTo>
                  <a:pt x="480568" y="89662"/>
                </a:lnTo>
                <a:lnTo>
                  <a:pt x="59816" y="89662"/>
                </a:lnTo>
                <a:lnTo>
                  <a:pt x="48437" y="88040"/>
                </a:lnTo>
                <a:lnTo>
                  <a:pt x="37778" y="83378"/>
                </a:lnTo>
                <a:lnTo>
                  <a:pt x="28042" y="75975"/>
                </a:lnTo>
                <a:lnTo>
                  <a:pt x="19429" y="66135"/>
                </a:lnTo>
                <a:lnTo>
                  <a:pt x="12143" y="54158"/>
                </a:lnTo>
                <a:lnTo>
                  <a:pt x="6385" y="40346"/>
                </a:lnTo>
                <a:lnTo>
                  <a:pt x="2356" y="25002"/>
                </a:lnTo>
                <a:lnTo>
                  <a:pt x="260" y="8426"/>
                </a:lnTo>
                <a:lnTo>
                  <a:pt x="0" y="0"/>
                </a:lnTo>
              </a:path>
            </a:pathLst>
          </a:custGeom>
          <a:ln w="28575">
            <a:solidFill>
              <a:srgbClr val="0066CC"/>
            </a:solidFill>
          </a:ln>
        </p:spPr>
        <p:txBody>
          <a:bodyPr wrap="square" lIns="0" tIns="0" rIns="0" bIns="0" rtlCol="0">
            <a:noAutofit/>
          </a:bodyPr>
          <a:lstStyle/>
          <a:p>
            <a:endParaRPr/>
          </a:p>
        </p:txBody>
      </p:sp>
      <p:sp>
        <p:nvSpPr>
          <p:cNvPr id="44" name="object 44"/>
          <p:cNvSpPr/>
          <p:nvPr/>
        </p:nvSpPr>
        <p:spPr>
          <a:xfrm>
            <a:off x="3490976" y="4868799"/>
            <a:ext cx="1081024" cy="179450"/>
          </a:xfrm>
          <a:custGeom>
            <a:avLst/>
            <a:gdLst/>
            <a:ahLst/>
            <a:cxnLst/>
            <a:rect l="l" t="t" r="r" b="b"/>
            <a:pathLst>
              <a:path w="1081024" h="179450">
                <a:moveTo>
                  <a:pt x="1081024" y="179450"/>
                </a:moveTo>
                <a:lnTo>
                  <a:pt x="1079942" y="162395"/>
                </a:lnTo>
                <a:lnTo>
                  <a:pt x="1076832" y="146422"/>
                </a:lnTo>
                <a:lnTo>
                  <a:pt x="1065326" y="118930"/>
                </a:lnTo>
                <a:lnTo>
                  <a:pt x="1048107" y="99382"/>
                </a:lnTo>
                <a:lnTo>
                  <a:pt x="1026778" y="90187"/>
                </a:lnTo>
                <a:lnTo>
                  <a:pt x="1021079" y="89788"/>
                </a:lnTo>
                <a:lnTo>
                  <a:pt x="600456" y="89788"/>
                </a:lnTo>
                <a:lnTo>
                  <a:pt x="589055" y="88172"/>
                </a:lnTo>
                <a:lnTo>
                  <a:pt x="578381" y="83523"/>
                </a:lnTo>
                <a:lnTo>
                  <a:pt x="568633" y="76139"/>
                </a:lnTo>
                <a:lnTo>
                  <a:pt x="560012" y="66320"/>
                </a:lnTo>
                <a:lnTo>
                  <a:pt x="552717" y="54365"/>
                </a:lnTo>
                <a:lnTo>
                  <a:pt x="546948" y="40572"/>
                </a:lnTo>
                <a:lnTo>
                  <a:pt x="542905" y="25241"/>
                </a:lnTo>
                <a:lnTo>
                  <a:pt x="540786" y="8670"/>
                </a:lnTo>
                <a:lnTo>
                  <a:pt x="540512" y="0"/>
                </a:lnTo>
                <a:lnTo>
                  <a:pt x="539428" y="17079"/>
                </a:lnTo>
                <a:lnTo>
                  <a:pt x="536312" y="33068"/>
                </a:lnTo>
                <a:lnTo>
                  <a:pt x="524798" y="60581"/>
                </a:lnTo>
                <a:lnTo>
                  <a:pt x="507596" y="80148"/>
                </a:lnTo>
                <a:lnTo>
                  <a:pt x="486335" y="89377"/>
                </a:lnTo>
                <a:lnTo>
                  <a:pt x="480568" y="89788"/>
                </a:ln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0066CC"/>
            </a:solidFill>
          </a:ln>
        </p:spPr>
        <p:txBody>
          <a:bodyPr wrap="square" lIns="0" tIns="0" rIns="0" bIns="0" rtlCol="0">
            <a:noAutofit/>
          </a:bodyPr>
          <a:lstStyle/>
          <a:p>
            <a:endParaRPr/>
          </a:p>
        </p:txBody>
      </p:sp>
      <p:sp>
        <p:nvSpPr>
          <p:cNvPr id="45" name="object 45"/>
          <p:cNvSpPr/>
          <p:nvPr/>
        </p:nvSpPr>
        <p:spPr>
          <a:xfrm>
            <a:off x="4032630" y="4346575"/>
            <a:ext cx="0" cy="509524"/>
          </a:xfrm>
          <a:custGeom>
            <a:avLst/>
            <a:gdLst/>
            <a:ahLst/>
            <a:cxnLst/>
            <a:rect l="l" t="t" r="r" b="b"/>
            <a:pathLst>
              <a:path h="509524">
                <a:moveTo>
                  <a:pt x="0" y="0"/>
                </a:moveTo>
                <a:lnTo>
                  <a:pt x="0" y="509524"/>
                </a:lnTo>
              </a:path>
            </a:pathLst>
          </a:custGeom>
          <a:ln w="28575">
            <a:solidFill>
              <a:srgbClr val="0066CC"/>
            </a:solidFill>
          </a:ln>
        </p:spPr>
        <p:txBody>
          <a:bodyPr wrap="square" lIns="0" tIns="0" rIns="0" bIns="0" rtlCol="0">
            <a:noAutofit/>
          </a:bodyPr>
          <a:lstStyle/>
          <a:p>
            <a:endParaRPr/>
          </a:p>
        </p:txBody>
      </p:sp>
      <p:sp>
        <p:nvSpPr>
          <p:cNvPr id="40" name="object 40"/>
          <p:cNvSpPr/>
          <p:nvPr/>
        </p:nvSpPr>
        <p:spPr>
          <a:xfrm>
            <a:off x="2951226" y="4149725"/>
            <a:ext cx="430149" cy="179324"/>
          </a:xfrm>
          <a:custGeom>
            <a:avLst/>
            <a:gdLst/>
            <a:ahLst/>
            <a:cxnLst/>
            <a:rect l="l" t="t" r="r" b="b"/>
            <a:pathLst>
              <a:path w="430149" h="179324">
                <a:moveTo>
                  <a:pt x="430149" y="0"/>
                </a:moveTo>
                <a:lnTo>
                  <a:pt x="429067" y="17055"/>
                </a:lnTo>
                <a:lnTo>
                  <a:pt x="425957" y="33028"/>
                </a:lnTo>
                <a:lnTo>
                  <a:pt x="421018" y="47616"/>
                </a:lnTo>
                <a:lnTo>
                  <a:pt x="414451" y="60520"/>
                </a:lnTo>
                <a:lnTo>
                  <a:pt x="406455" y="71438"/>
                </a:lnTo>
                <a:lnTo>
                  <a:pt x="397232" y="80068"/>
                </a:lnTo>
                <a:lnTo>
                  <a:pt x="386981" y="86110"/>
                </a:lnTo>
                <a:lnTo>
                  <a:pt x="375903" y="89263"/>
                </a:lnTo>
                <a:lnTo>
                  <a:pt x="370204" y="89662"/>
                </a:lnTo>
                <a:lnTo>
                  <a:pt x="274955" y="89662"/>
                </a:lnTo>
                <a:lnTo>
                  <a:pt x="263578" y="91281"/>
                </a:lnTo>
                <a:lnTo>
                  <a:pt x="252912" y="95937"/>
                </a:lnTo>
                <a:lnTo>
                  <a:pt x="243161" y="103331"/>
                </a:lnTo>
                <a:lnTo>
                  <a:pt x="234530" y="113159"/>
                </a:lnTo>
                <a:lnTo>
                  <a:pt x="227222" y="125123"/>
                </a:lnTo>
                <a:lnTo>
                  <a:pt x="221441" y="138919"/>
                </a:lnTo>
                <a:lnTo>
                  <a:pt x="217392" y="154248"/>
                </a:lnTo>
                <a:lnTo>
                  <a:pt x="215278" y="170808"/>
                </a:lnTo>
                <a:lnTo>
                  <a:pt x="215011" y="179324"/>
                </a:lnTo>
                <a:lnTo>
                  <a:pt x="213929" y="162268"/>
                </a:lnTo>
                <a:lnTo>
                  <a:pt x="210819" y="146295"/>
                </a:lnTo>
                <a:lnTo>
                  <a:pt x="205880" y="131707"/>
                </a:lnTo>
                <a:lnTo>
                  <a:pt x="199313" y="118803"/>
                </a:lnTo>
                <a:lnTo>
                  <a:pt x="191317" y="107885"/>
                </a:lnTo>
                <a:lnTo>
                  <a:pt x="182094" y="99255"/>
                </a:lnTo>
                <a:lnTo>
                  <a:pt x="171843" y="93213"/>
                </a:lnTo>
                <a:lnTo>
                  <a:pt x="160765" y="90060"/>
                </a:lnTo>
                <a:lnTo>
                  <a:pt x="155067" y="89662"/>
                </a:lnTo>
                <a:lnTo>
                  <a:pt x="59817" y="89662"/>
                </a:lnTo>
                <a:lnTo>
                  <a:pt x="48437" y="88040"/>
                </a:lnTo>
                <a:lnTo>
                  <a:pt x="37778" y="83378"/>
                </a:lnTo>
                <a:lnTo>
                  <a:pt x="28042" y="75975"/>
                </a:lnTo>
                <a:lnTo>
                  <a:pt x="19429" y="66135"/>
                </a:lnTo>
                <a:lnTo>
                  <a:pt x="12143" y="54158"/>
                </a:lnTo>
                <a:lnTo>
                  <a:pt x="6385" y="40346"/>
                </a:lnTo>
                <a:lnTo>
                  <a:pt x="2356" y="25002"/>
                </a:lnTo>
                <a:lnTo>
                  <a:pt x="260" y="8426"/>
                </a:lnTo>
                <a:lnTo>
                  <a:pt x="0" y="0"/>
                </a:lnTo>
              </a:path>
            </a:pathLst>
          </a:custGeom>
          <a:ln w="28575">
            <a:solidFill>
              <a:srgbClr val="D01608"/>
            </a:solidFill>
          </a:ln>
        </p:spPr>
        <p:txBody>
          <a:bodyPr wrap="square" lIns="0" tIns="0" rIns="0" bIns="0" rtlCol="0">
            <a:noAutofit/>
          </a:bodyPr>
          <a:lstStyle/>
          <a:p>
            <a:endParaRPr/>
          </a:p>
        </p:txBody>
      </p:sp>
      <p:sp>
        <p:nvSpPr>
          <p:cNvPr id="41" name="object 41"/>
          <p:cNvSpPr/>
          <p:nvPr/>
        </p:nvSpPr>
        <p:spPr>
          <a:xfrm>
            <a:off x="2951226" y="4868799"/>
            <a:ext cx="430149" cy="179450"/>
          </a:xfrm>
          <a:custGeom>
            <a:avLst/>
            <a:gdLst/>
            <a:ahLst/>
            <a:cxnLst/>
            <a:rect l="l" t="t" r="r" b="b"/>
            <a:pathLst>
              <a:path w="430149" h="179450">
                <a:moveTo>
                  <a:pt x="430149" y="179450"/>
                </a:moveTo>
                <a:lnTo>
                  <a:pt x="429067" y="162395"/>
                </a:lnTo>
                <a:lnTo>
                  <a:pt x="425957" y="146422"/>
                </a:lnTo>
                <a:lnTo>
                  <a:pt x="421018" y="131834"/>
                </a:lnTo>
                <a:lnTo>
                  <a:pt x="414451" y="118930"/>
                </a:lnTo>
                <a:lnTo>
                  <a:pt x="406455" y="108012"/>
                </a:lnTo>
                <a:lnTo>
                  <a:pt x="397232" y="99382"/>
                </a:lnTo>
                <a:lnTo>
                  <a:pt x="386981" y="93340"/>
                </a:lnTo>
                <a:lnTo>
                  <a:pt x="375903" y="90187"/>
                </a:lnTo>
                <a:lnTo>
                  <a:pt x="370204" y="89788"/>
                </a:lnTo>
                <a:lnTo>
                  <a:pt x="274955" y="89788"/>
                </a:lnTo>
                <a:lnTo>
                  <a:pt x="263588" y="88172"/>
                </a:lnTo>
                <a:lnTo>
                  <a:pt x="252932" y="83523"/>
                </a:lnTo>
                <a:lnTo>
                  <a:pt x="243188" y="76139"/>
                </a:lnTo>
                <a:lnTo>
                  <a:pt x="234561" y="66320"/>
                </a:lnTo>
                <a:lnTo>
                  <a:pt x="227254" y="54365"/>
                </a:lnTo>
                <a:lnTo>
                  <a:pt x="221471" y="40572"/>
                </a:lnTo>
                <a:lnTo>
                  <a:pt x="217413" y="25241"/>
                </a:lnTo>
                <a:lnTo>
                  <a:pt x="215287" y="8670"/>
                </a:lnTo>
                <a:lnTo>
                  <a:pt x="215011" y="0"/>
                </a:lnTo>
                <a:lnTo>
                  <a:pt x="213931" y="17079"/>
                </a:lnTo>
                <a:lnTo>
                  <a:pt x="210827" y="33068"/>
                </a:lnTo>
                <a:lnTo>
                  <a:pt x="205897" y="47669"/>
                </a:lnTo>
                <a:lnTo>
                  <a:pt x="199341" y="60581"/>
                </a:lnTo>
                <a:lnTo>
                  <a:pt x="191359" y="71508"/>
                </a:lnTo>
                <a:lnTo>
                  <a:pt x="182151" y="80148"/>
                </a:lnTo>
                <a:lnTo>
                  <a:pt x="171916" y="86204"/>
                </a:lnTo>
                <a:lnTo>
                  <a:pt x="160854" y="89377"/>
                </a:lnTo>
                <a:lnTo>
                  <a:pt x="155067" y="89788"/>
                </a:lnTo>
                <a:lnTo>
                  <a:pt x="59817"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4">
            <a:solidFill>
              <a:srgbClr val="D01608"/>
            </a:solidFill>
          </a:ln>
        </p:spPr>
        <p:txBody>
          <a:bodyPr wrap="square" lIns="0" tIns="0" rIns="0" bIns="0" rtlCol="0">
            <a:noAutofit/>
          </a:bodyPr>
          <a:lstStyle/>
          <a:p>
            <a:endParaRPr/>
          </a:p>
        </p:txBody>
      </p:sp>
      <p:sp>
        <p:nvSpPr>
          <p:cNvPr id="42" name="object 42"/>
          <p:cNvSpPr/>
          <p:nvPr/>
        </p:nvSpPr>
        <p:spPr>
          <a:xfrm>
            <a:off x="3166745" y="4346575"/>
            <a:ext cx="0" cy="509524"/>
          </a:xfrm>
          <a:custGeom>
            <a:avLst/>
            <a:gdLst/>
            <a:ahLst/>
            <a:cxnLst/>
            <a:rect l="l" t="t" r="r" b="b"/>
            <a:pathLst>
              <a:path h="509524">
                <a:moveTo>
                  <a:pt x="0" y="0"/>
                </a:moveTo>
                <a:lnTo>
                  <a:pt x="0" y="509524"/>
                </a:lnTo>
              </a:path>
            </a:pathLst>
          </a:custGeom>
          <a:ln w="28575">
            <a:solidFill>
              <a:srgbClr val="D01608"/>
            </a:solidFill>
          </a:ln>
        </p:spPr>
        <p:txBody>
          <a:bodyPr wrap="square" lIns="0" tIns="0" rIns="0" bIns="0" rtlCol="0">
            <a:noAutofit/>
          </a:bodyPr>
          <a:lstStyle/>
          <a:p>
            <a:endParaRPr/>
          </a:p>
        </p:txBody>
      </p:sp>
      <p:sp>
        <p:nvSpPr>
          <p:cNvPr id="39" name="object 39"/>
          <p:cNvSpPr/>
          <p:nvPr/>
        </p:nvSpPr>
        <p:spPr>
          <a:xfrm>
            <a:off x="5718175" y="3347466"/>
            <a:ext cx="370459" cy="370459"/>
          </a:xfrm>
          <a:custGeom>
            <a:avLst/>
            <a:gdLst/>
            <a:ahLst/>
            <a:cxnLst/>
            <a:rect l="l" t="t" r="r" b="b"/>
            <a:pathLst>
              <a:path w="370459" h="370459">
                <a:moveTo>
                  <a:pt x="90870" y="259272"/>
                </a:moveTo>
                <a:lnTo>
                  <a:pt x="50546" y="218948"/>
                </a:lnTo>
                <a:lnTo>
                  <a:pt x="0" y="370459"/>
                </a:lnTo>
                <a:lnTo>
                  <a:pt x="151511" y="319913"/>
                </a:lnTo>
                <a:lnTo>
                  <a:pt x="111124" y="279527"/>
                </a:lnTo>
                <a:lnTo>
                  <a:pt x="100964" y="289687"/>
                </a:lnTo>
                <a:lnTo>
                  <a:pt x="80772" y="269367"/>
                </a:lnTo>
                <a:lnTo>
                  <a:pt x="90870" y="259272"/>
                </a:lnTo>
                <a:close/>
              </a:path>
              <a:path w="370459" h="370459">
                <a:moveTo>
                  <a:pt x="80772" y="269367"/>
                </a:moveTo>
                <a:lnTo>
                  <a:pt x="100964" y="289687"/>
                </a:lnTo>
                <a:lnTo>
                  <a:pt x="111124" y="279527"/>
                </a:lnTo>
                <a:lnTo>
                  <a:pt x="370459" y="20193"/>
                </a:lnTo>
                <a:lnTo>
                  <a:pt x="350265" y="0"/>
                </a:lnTo>
                <a:lnTo>
                  <a:pt x="90870" y="259272"/>
                </a:lnTo>
                <a:lnTo>
                  <a:pt x="80772" y="269367"/>
                </a:lnTo>
                <a:close/>
              </a:path>
            </a:pathLst>
          </a:custGeom>
          <a:solidFill>
            <a:srgbClr val="0099CC"/>
          </a:solidFill>
        </p:spPr>
        <p:txBody>
          <a:bodyPr wrap="square" lIns="0" tIns="0" rIns="0" bIns="0" rtlCol="0">
            <a:noAutofit/>
          </a:bodyPr>
          <a:lstStyle/>
          <a:p>
            <a:endParaRPr/>
          </a:p>
        </p:txBody>
      </p:sp>
      <p:sp>
        <p:nvSpPr>
          <p:cNvPr id="38" name="object 38"/>
          <p:cNvSpPr/>
          <p:nvPr/>
        </p:nvSpPr>
        <p:spPr>
          <a:xfrm>
            <a:off x="2466340" y="3361690"/>
            <a:ext cx="370459" cy="370459"/>
          </a:xfrm>
          <a:custGeom>
            <a:avLst/>
            <a:gdLst/>
            <a:ahLst/>
            <a:cxnLst/>
            <a:rect l="l" t="t" r="r" b="b"/>
            <a:pathLst>
              <a:path w="370459" h="370459">
                <a:moveTo>
                  <a:pt x="269494" y="289687"/>
                </a:moveTo>
                <a:lnTo>
                  <a:pt x="259395" y="279592"/>
                </a:lnTo>
                <a:lnTo>
                  <a:pt x="218948" y="320040"/>
                </a:lnTo>
                <a:lnTo>
                  <a:pt x="370459" y="370459"/>
                </a:lnTo>
                <a:lnTo>
                  <a:pt x="269494" y="289687"/>
                </a:lnTo>
                <a:close/>
              </a:path>
              <a:path w="370459" h="370459">
                <a:moveTo>
                  <a:pt x="320040" y="218948"/>
                </a:moveTo>
                <a:lnTo>
                  <a:pt x="279592" y="259395"/>
                </a:lnTo>
                <a:lnTo>
                  <a:pt x="289687" y="269494"/>
                </a:lnTo>
                <a:lnTo>
                  <a:pt x="320040" y="218948"/>
                </a:lnTo>
                <a:close/>
              </a:path>
              <a:path w="370459" h="370459">
                <a:moveTo>
                  <a:pt x="20320" y="0"/>
                </a:moveTo>
                <a:lnTo>
                  <a:pt x="0" y="20320"/>
                </a:lnTo>
                <a:lnTo>
                  <a:pt x="259395" y="279592"/>
                </a:lnTo>
                <a:lnTo>
                  <a:pt x="269494" y="289687"/>
                </a:lnTo>
                <a:lnTo>
                  <a:pt x="370459" y="370459"/>
                </a:lnTo>
                <a:lnTo>
                  <a:pt x="320040" y="218948"/>
                </a:lnTo>
                <a:lnTo>
                  <a:pt x="289687" y="269494"/>
                </a:lnTo>
                <a:lnTo>
                  <a:pt x="279592" y="259395"/>
                </a:lnTo>
                <a:lnTo>
                  <a:pt x="20320" y="0"/>
                </a:lnTo>
                <a:close/>
              </a:path>
            </a:pathLst>
          </a:custGeom>
          <a:solidFill>
            <a:srgbClr val="0099CC"/>
          </a:solidFill>
        </p:spPr>
        <p:txBody>
          <a:bodyPr wrap="square" lIns="0" tIns="0" rIns="0" bIns="0" rtlCol="0">
            <a:noAutofit/>
          </a:bodyPr>
          <a:lstStyle/>
          <a:p>
            <a:endParaRPr/>
          </a:p>
        </p:txBody>
      </p:sp>
      <p:sp>
        <p:nvSpPr>
          <p:cNvPr id="35" name="object 35"/>
          <p:cNvSpPr/>
          <p:nvPr/>
        </p:nvSpPr>
        <p:spPr>
          <a:xfrm>
            <a:off x="4941951" y="2708275"/>
            <a:ext cx="719074" cy="179324"/>
          </a:xfrm>
          <a:custGeom>
            <a:avLst/>
            <a:gdLst/>
            <a:ahLst/>
            <a:cxnLst/>
            <a:rect l="l" t="t" r="r" b="b"/>
            <a:pathLst>
              <a:path w="719074" h="179324">
                <a:moveTo>
                  <a:pt x="359803" y="170808"/>
                </a:moveTo>
                <a:lnTo>
                  <a:pt x="361908" y="154248"/>
                </a:lnTo>
                <a:lnTo>
                  <a:pt x="365944" y="138919"/>
                </a:lnTo>
                <a:lnTo>
                  <a:pt x="371710" y="125123"/>
                </a:lnTo>
                <a:lnTo>
                  <a:pt x="379006" y="113159"/>
                </a:lnTo>
                <a:lnTo>
                  <a:pt x="387631" y="103331"/>
                </a:lnTo>
                <a:lnTo>
                  <a:pt x="397385" y="95937"/>
                </a:lnTo>
                <a:lnTo>
                  <a:pt x="408069" y="91281"/>
                </a:lnTo>
                <a:lnTo>
                  <a:pt x="419481" y="89662"/>
                </a:lnTo>
                <a:lnTo>
                  <a:pt x="659129" y="89662"/>
                </a:lnTo>
                <a:lnTo>
                  <a:pt x="664828" y="89263"/>
                </a:lnTo>
                <a:lnTo>
                  <a:pt x="675906" y="86110"/>
                </a:lnTo>
                <a:lnTo>
                  <a:pt x="686157" y="80068"/>
                </a:lnTo>
                <a:lnTo>
                  <a:pt x="695380" y="71438"/>
                </a:lnTo>
                <a:lnTo>
                  <a:pt x="703376" y="60520"/>
                </a:lnTo>
                <a:lnTo>
                  <a:pt x="709943" y="47616"/>
                </a:lnTo>
                <a:lnTo>
                  <a:pt x="714882" y="33028"/>
                </a:lnTo>
                <a:lnTo>
                  <a:pt x="717992" y="17055"/>
                </a:lnTo>
                <a:lnTo>
                  <a:pt x="719074" y="0"/>
                </a:lnTo>
              </a:path>
              <a:path w="719074" h="179324">
                <a:moveTo>
                  <a:pt x="299593" y="89662"/>
                </a:moveTo>
                <a:lnTo>
                  <a:pt x="305271" y="90060"/>
                </a:lnTo>
                <a:lnTo>
                  <a:pt x="316323" y="93213"/>
                </a:lnTo>
                <a:lnTo>
                  <a:pt x="326564" y="99255"/>
                </a:lnTo>
                <a:lnTo>
                  <a:pt x="335789" y="107885"/>
                </a:lnTo>
                <a:lnTo>
                  <a:pt x="343794" y="118803"/>
                </a:lnTo>
                <a:lnTo>
                  <a:pt x="350375" y="131707"/>
                </a:lnTo>
                <a:lnTo>
                  <a:pt x="355329" y="146295"/>
                </a:lnTo>
                <a:lnTo>
                  <a:pt x="358451" y="162268"/>
                </a:lnTo>
                <a:lnTo>
                  <a:pt x="359537" y="179324"/>
                </a:lnTo>
                <a:lnTo>
                  <a:pt x="359803" y="170808"/>
                </a:lnTo>
              </a:path>
              <a:path w="719074" h="179324">
                <a:moveTo>
                  <a:pt x="0" y="0"/>
                </a:moveTo>
                <a:lnTo>
                  <a:pt x="260" y="8426"/>
                </a:lnTo>
                <a:lnTo>
                  <a:pt x="2356" y="25002"/>
                </a:lnTo>
                <a:lnTo>
                  <a:pt x="6385" y="40346"/>
                </a:lnTo>
                <a:lnTo>
                  <a:pt x="12143" y="54158"/>
                </a:lnTo>
                <a:lnTo>
                  <a:pt x="19429" y="66135"/>
                </a:lnTo>
                <a:lnTo>
                  <a:pt x="28042" y="75975"/>
                </a:lnTo>
                <a:lnTo>
                  <a:pt x="37778" y="83378"/>
                </a:lnTo>
                <a:lnTo>
                  <a:pt x="48437" y="88040"/>
                </a:lnTo>
                <a:lnTo>
                  <a:pt x="59816" y="89662"/>
                </a:lnTo>
                <a:lnTo>
                  <a:pt x="299593" y="89662"/>
                </a:lnTo>
              </a:path>
            </a:pathLst>
          </a:custGeom>
          <a:ln w="28575">
            <a:solidFill>
              <a:srgbClr val="FF9900"/>
            </a:solidFill>
          </a:ln>
        </p:spPr>
        <p:txBody>
          <a:bodyPr wrap="square" lIns="0" tIns="0" rIns="0" bIns="0" rtlCol="0">
            <a:noAutofit/>
          </a:bodyPr>
          <a:lstStyle/>
          <a:p>
            <a:endParaRPr/>
          </a:p>
        </p:txBody>
      </p:sp>
      <p:sp>
        <p:nvSpPr>
          <p:cNvPr id="36" name="object 36"/>
          <p:cNvSpPr/>
          <p:nvPr/>
        </p:nvSpPr>
        <p:spPr>
          <a:xfrm>
            <a:off x="4941951" y="3427349"/>
            <a:ext cx="719074" cy="179450"/>
          </a:xfrm>
          <a:custGeom>
            <a:avLst/>
            <a:gdLst/>
            <a:ahLst/>
            <a:cxnLst/>
            <a:rect l="l" t="t" r="r" b="b"/>
            <a:pathLst>
              <a:path w="719074" h="179450">
                <a:moveTo>
                  <a:pt x="717992" y="162395"/>
                </a:moveTo>
                <a:lnTo>
                  <a:pt x="714882" y="146422"/>
                </a:lnTo>
                <a:lnTo>
                  <a:pt x="709943" y="131834"/>
                </a:lnTo>
                <a:lnTo>
                  <a:pt x="703376" y="118930"/>
                </a:lnTo>
                <a:lnTo>
                  <a:pt x="695380" y="108012"/>
                </a:lnTo>
                <a:lnTo>
                  <a:pt x="686157" y="99382"/>
                </a:lnTo>
                <a:lnTo>
                  <a:pt x="675906" y="93340"/>
                </a:lnTo>
                <a:lnTo>
                  <a:pt x="664828" y="90187"/>
                </a:lnTo>
                <a:lnTo>
                  <a:pt x="659129" y="89788"/>
                </a:lnTo>
                <a:lnTo>
                  <a:pt x="419481" y="89788"/>
                </a:lnTo>
                <a:lnTo>
                  <a:pt x="408080" y="88172"/>
                </a:lnTo>
                <a:lnTo>
                  <a:pt x="397406" y="83523"/>
                </a:lnTo>
                <a:lnTo>
                  <a:pt x="387658" y="76139"/>
                </a:lnTo>
                <a:lnTo>
                  <a:pt x="379037" y="66320"/>
                </a:lnTo>
                <a:lnTo>
                  <a:pt x="371742" y="54365"/>
                </a:lnTo>
                <a:lnTo>
                  <a:pt x="365973" y="40572"/>
                </a:lnTo>
                <a:lnTo>
                  <a:pt x="361930" y="25241"/>
                </a:lnTo>
                <a:lnTo>
                  <a:pt x="359811" y="8670"/>
                </a:lnTo>
                <a:lnTo>
                  <a:pt x="359537" y="0"/>
                </a:lnTo>
                <a:lnTo>
                  <a:pt x="358453" y="17079"/>
                </a:lnTo>
                <a:lnTo>
                  <a:pt x="355337" y="33068"/>
                </a:lnTo>
                <a:lnTo>
                  <a:pt x="350392" y="47669"/>
                </a:lnTo>
                <a:lnTo>
                  <a:pt x="343823" y="60581"/>
                </a:lnTo>
                <a:lnTo>
                  <a:pt x="335831" y="71508"/>
                </a:lnTo>
                <a:lnTo>
                  <a:pt x="326621" y="80148"/>
                </a:lnTo>
                <a:lnTo>
                  <a:pt x="316397" y="86204"/>
                </a:lnTo>
                <a:lnTo>
                  <a:pt x="305360" y="89377"/>
                </a:lnTo>
                <a:lnTo>
                  <a:pt x="299593" y="89788"/>
                </a:lnTo>
              </a:path>
              <a:path w="719074" h="179450">
                <a:moveTo>
                  <a:pt x="719074" y="179450"/>
                </a:moveTo>
                <a:lnTo>
                  <a:pt x="717992" y="162395"/>
                </a:lnTo>
              </a:path>
              <a:path w="719074" h="179450">
                <a:moveTo>
                  <a:pt x="299593" y="89788"/>
                </a:move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FF9900"/>
            </a:solidFill>
          </a:ln>
        </p:spPr>
        <p:txBody>
          <a:bodyPr wrap="square" lIns="0" tIns="0" rIns="0" bIns="0" rtlCol="0">
            <a:noAutofit/>
          </a:bodyPr>
          <a:lstStyle/>
          <a:p>
            <a:endParaRPr/>
          </a:p>
        </p:txBody>
      </p:sp>
      <p:sp>
        <p:nvSpPr>
          <p:cNvPr id="37" name="object 37"/>
          <p:cNvSpPr/>
          <p:nvPr/>
        </p:nvSpPr>
        <p:spPr>
          <a:xfrm>
            <a:off x="5302250" y="2905125"/>
            <a:ext cx="0" cy="509650"/>
          </a:xfrm>
          <a:custGeom>
            <a:avLst/>
            <a:gdLst/>
            <a:ahLst/>
            <a:cxnLst/>
            <a:rect l="l" t="t" r="r" b="b"/>
            <a:pathLst>
              <a:path h="509650">
                <a:moveTo>
                  <a:pt x="0" y="0"/>
                </a:moveTo>
                <a:lnTo>
                  <a:pt x="0" y="509650"/>
                </a:lnTo>
              </a:path>
            </a:pathLst>
          </a:custGeom>
          <a:ln w="28575">
            <a:solidFill>
              <a:srgbClr val="FF9900"/>
            </a:solidFill>
          </a:ln>
        </p:spPr>
        <p:txBody>
          <a:bodyPr wrap="square" lIns="0" tIns="0" rIns="0" bIns="0" rtlCol="0">
            <a:noAutofit/>
          </a:bodyPr>
          <a:lstStyle/>
          <a:p>
            <a:endParaRPr/>
          </a:p>
        </p:txBody>
      </p:sp>
      <p:sp>
        <p:nvSpPr>
          <p:cNvPr id="32" name="object 32"/>
          <p:cNvSpPr/>
          <p:nvPr/>
        </p:nvSpPr>
        <p:spPr>
          <a:xfrm>
            <a:off x="3852926" y="2708275"/>
            <a:ext cx="719074" cy="179324"/>
          </a:xfrm>
          <a:custGeom>
            <a:avLst/>
            <a:gdLst/>
            <a:ahLst/>
            <a:cxnLst/>
            <a:rect l="l" t="t" r="r" b="b"/>
            <a:pathLst>
              <a:path w="719074" h="179324">
                <a:moveTo>
                  <a:pt x="719074" y="0"/>
                </a:moveTo>
                <a:lnTo>
                  <a:pt x="717992" y="17055"/>
                </a:lnTo>
                <a:lnTo>
                  <a:pt x="714882" y="33028"/>
                </a:lnTo>
                <a:lnTo>
                  <a:pt x="709943" y="47616"/>
                </a:lnTo>
                <a:lnTo>
                  <a:pt x="703376" y="60520"/>
                </a:lnTo>
                <a:lnTo>
                  <a:pt x="695380" y="71438"/>
                </a:lnTo>
                <a:lnTo>
                  <a:pt x="686157" y="80068"/>
                </a:lnTo>
                <a:lnTo>
                  <a:pt x="675906" y="86110"/>
                </a:lnTo>
                <a:lnTo>
                  <a:pt x="664828" y="89263"/>
                </a:lnTo>
                <a:lnTo>
                  <a:pt x="659129" y="89662"/>
                </a:lnTo>
                <a:lnTo>
                  <a:pt x="419481" y="89662"/>
                </a:lnTo>
                <a:lnTo>
                  <a:pt x="408069" y="91281"/>
                </a:lnTo>
                <a:lnTo>
                  <a:pt x="397385" y="95937"/>
                </a:lnTo>
                <a:lnTo>
                  <a:pt x="387631" y="103331"/>
                </a:lnTo>
                <a:lnTo>
                  <a:pt x="379006" y="113159"/>
                </a:lnTo>
                <a:lnTo>
                  <a:pt x="371710" y="125123"/>
                </a:lnTo>
                <a:lnTo>
                  <a:pt x="365944" y="138919"/>
                </a:lnTo>
                <a:lnTo>
                  <a:pt x="361908" y="154248"/>
                </a:lnTo>
                <a:lnTo>
                  <a:pt x="359803" y="170808"/>
                </a:lnTo>
                <a:lnTo>
                  <a:pt x="359537" y="179324"/>
                </a:lnTo>
                <a:lnTo>
                  <a:pt x="358451" y="162268"/>
                </a:lnTo>
                <a:lnTo>
                  <a:pt x="355329" y="146295"/>
                </a:lnTo>
                <a:lnTo>
                  <a:pt x="350375" y="131707"/>
                </a:lnTo>
                <a:lnTo>
                  <a:pt x="343794" y="118803"/>
                </a:lnTo>
                <a:lnTo>
                  <a:pt x="335789" y="107885"/>
                </a:lnTo>
                <a:lnTo>
                  <a:pt x="326564" y="99255"/>
                </a:lnTo>
                <a:lnTo>
                  <a:pt x="316323" y="93213"/>
                </a:lnTo>
                <a:lnTo>
                  <a:pt x="305271" y="90060"/>
                </a:lnTo>
                <a:lnTo>
                  <a:pt x="299593" y="89662"/>
                </a:lnTo>
                <a:lnTo>
                  <a:pt x="59816" y="89662"/>
                </a:lnTo>
                <a:lnTo>
                  <a:pt x="48437" y="88040"/>
                </a:lnTo>
                <a:lnTo>
                  <a:pt x="37778" y="83378"/>
                </a:lnTo>
                <a:lnTo>
                  <a:pt x="28042" y="75975"/>
                </a:lnTo>
                <a:lnTo>
                  <a:pt x="19429" y="66135"/>
                </a:lnTo>
                <a:lnTo>
                  <a:pt x="12143" y="54158"/>
                </a:lnTo>
                <a:lnTo>
                  <a:pt x="6385" y="40346"/>
                </a:lnTo>
                <a:lnTo>
                  <a:pt x="2356" y="25002"/>
                </a:lnTo>
                <a:lnTo>
                  <a:pt x="260" y="8426"/>
                </a:lnTo>
                <a:lnTo>
                  <a:pt x="0" y="0"/>
                </a:lnTo>
              </a:path>
            </a:pathLst>
          </a:custGeom>
          <a:ln w="28574">
            <a:solidFill>
              <a:srgbClr val="0066CC"/>
            </a:solidFill>
          </a:ln>
        </p:spPr>
        <p:txBody>
          <a:bodyPr wrap="square" lIns="0" tIns="0" rIns="0" bIns="0" rtlCol="0">
            <a:noAutofit/>
          </a:bodyPr>
          <a:lstStyle/>
          <a:p>
            <a:endParaRPr/>
          </a:p>
        </p:txBody>
      </p:sp>
      <p:sp>
        <p:nvSpPr>
          <p:cNvPr id="33" name="object 33"/>
          <p:cNvSpPr/>
          <p:nvPr/>
        </p:nvSpPr>
        <p:spPr>
          <a:xfrm>
            <a:off x="3852926" y="3427349"/>
            <a:ext cx="719074" cy="179450"/>
          </a:xfrm>
          <a:custGeom>
            <a:avLst/>
            <a:gdLst/>
            <a:ahLst/>
            <a:cxnLst/>
            <a:rect l="l" t="t" r="r" b="b"/>
            <a:pathLst>
              <a:path w="719074" h="179450">
                <a:moveTo>
                  <a:pt x="719074" y="179450"/>
                </a:moveTo>
                <a:lnTo>
                  <a:pt x="717992" y="162395"/>
                </a:lnTo>
                <a:lnTo>
                  <a:pt x="714882" y="146422"/>
                </a:lnTo>
                <a:lnTo>
                  <a:pt x="709943" y="131834"/>
                </a:lnTo>
                <a:lnTo>
                  <a:pt x="703376" y="118930"/>
                </a:lnTo>
                <a:lnTo>
                  <a:pt x="695380" y="108012"/>
                </a:lnTo>
                <a:lnTo>
                  <a:pt x="686157" y="99382"/>
                </a:lnTo>
                <a:lnTo>
                  <a:pt x="675906" y="93340"/>
                </a:lnTo>
                <a:lnTo>
                  <a:pt x="664828" y="90187"/>
                </a:lnTo>
                <a:lnTo>
                  <a:pt x="659129" y="89788"/>
                </a:lnTo>
                <a:lnTo>
                  <a:pt x="419481" y="89788"/>
                </a:lnTo>
                <a:lnTo>
                  <a:pt x="408080" y="88172"/>
                </a:lnTo>
                <a:lnTo>
                  <a:pt x="397406" y="83523"/>
                </a:lnTo>
                <a:lnTo>
                  <a:pt x="387658" y="76139"/>
                </a:lnTo>
                <a:lnTo>
                  <a:pt x="379037" y="66320"/>
                </a:lnTo>
                <a:lnTo>
                  <a:pt x="371742" y="54365"/>
                </a:lnTo>
                <a:lnTo>
                  <a:pt x="365973" y="40572"/>
                </a:lnTo>
                <a:lnTo>
                  <a:pt x="361930" y="25241"/>
                </a:lnTo>
                <a:lnTo>
                  <a:pt x="359811" y="8670"/>
                </a:lnTo>
                <a:lnTo>
                  <a:pt x="359537" y="0"/>
                </a:lnTo>
                <a:lnTo>
                  <a:pt x="358453" y="17079"/>
                </a:lnTo>
                <a:lnTo>
                  <a:pt x="355337" y="33068"/>
                </a:lnTo>
                <a:lnTo>
                  <a:pt x="350392" y="47669"/>
                </a:lnTo>
                <a:lnTo>
                  <a:pt x="343823" y="60581"/>
                </a:lnTo>
                <a:lnTo>
                  <a:pt x="335831" y="71508"/>
                </a:lnTo>
                <a:lnTo>
                  <a:pt x="326621" y="80148"/>
                </a:lnTo>
                <a:lnTo>
                  <a:pt x="316397" y="86204"/>
                </a:lnTo>
                <a:lnTo>
                  <a:pt x="305360" y="89377"/>
                </a:lnTo>
                <a:lnTo>
                  <a:pt x="299593" y="89788"/>
                </a:lnTo>
                <a:lnTo>
                  <a:pt x="59816" y="89788"/>
                </a:lnTo>
                <a:lnTo>
                  <a:pt x="48437" y="91410"/>
                </a:lnTo>
                <a:lnTo>
                  <a:pt x="37778" y="96072"/>
                </a:lnTo>
                <a:lnTo>
                  <a:pt x="28042" y="103475"/>
                </a:lnTo>
                <a:lnTo>
                  <a:pt x="19429" y="113315"/>
                </a:lnTo>
                <a:lnTo>
                  <a:pt x="12143" y="125292"/>
                </a:lnTo>
                <a:lnTo>
                  <a:pt x="6385" y="139104"/>
                </a:lnTo>
                <a:lnTo>
                  <a:pt x="2356" y="154448"/>
                </a:lnTo>
                <a:lnTo>
                  <a:pt x="260" y="171024"/>
                </a:lnTo>
                <a:lnTo>
                  <a:pt x="0" y="179450"/>
                </a:lnTo>
              </a:path>
            </a:pathLst>
          </a:custGeom>
          <a:ln w="28575">
            <a:solidFill>
              <a:srgbClr val="0066CC"/>
            </a:solidFill>
          </a:ln>
        </p:spPr>
        <p:txBody>
          <a:bodyPr wrap="square" lIns="0" tIns="0" rIns="0" bIns="0" rtlCol="0">
            <a:noAutofit/>
          </a:bodyPr>
          <a:lstStyle/>
          <a:p>
            <a:endParaRPr/>
          </a:p>
        </p:txBody>
      </p:sp>
      <p:sp>
        <p:nvSpPr>
          <p:cNvPr id="34" name="object 34"/>
          <p:cNvSpPr/>
          <p:nvPr/>
        </p:nvSpPr>
        <p:spPr>
          <a:xfrm>
            <a:off x="4213225" y="2905125"/>
            <a:ext cx="0" cy="509650"/>
          </a:xfrm>
          <a:custGeom>
            <a:avLst/>
            <a:gdLst/>
            <a:ahLst/>
            <a:cxnLst/>
            <a:rect l="l" t="t" r="r" b="b"/>
            <a:pathLst>
              <a:path h="509650">
                <a:moveTo>
                  <a:pt x="0" y="0"/>
                </a:moveTo>
                <a:lnTo>
                  <a:pt x="0" y="509650"/>
                </a:lnTo>
              </a:path>
            </a:pathLst>
          </a:custGeom>
          <a:ln w="28575">
            <a:solidFill>
              <a:srgbClr val="0066CC"/>
            </a:solidFill>
          </a:ln>
        </p:spPr>
        <p:txBody>
          <a:bodyPr wrap="square" lIns="0" tIns="0" rIns="0" bIns="0" rtlCol="0">
            <a:noAutofit/>
          </a:bodyPr>
          <a:lstStyle/>
          <a:p>
            <a:endParaRPr/>
          </a:p>
        </p:txBody>
      </p:sp>
      <p:sp>
        <p:nvSpPr>
          <p:cNvPr id="29" name="object 29"/>
          <p:cNvSpPr/>
          <p:nvPr/>
        </p:nvSpPr>
        <p:spPr>
          <a:xfrm>
            <a:off x="2995676" y="2709799"/>
            <a:ext cx="719074" cy="179450"/>
          </a:xfrm>
          <a:custGeom>
            <a:avLst/>
            <a:gdLst/>
            <a:ahLst/>
            <a:cxnLst/>
            <a:rect l="l" t="t" r="r" b="b"/>
            <a:pathLst>
              <a:path w="719074" h="179450">
                <a:moveTo>
                  <a:pt x="359803" y="170935"/>
                </a:moveTo>
                <a:lnTo>
                  <a:pt x="361908" y="154375"/>
                </a:lnTo>
                <a:lnTo>
                  <a:pt x="365944" y="139046"/>
                </a:lnTo>
                <a:lnTo>
                  <a:pt x="371710" y="125250"/>
                </a:lnTo>
                <a:lnTo>
                  <a:pt x="379006" y="113286"/>
                </a:lnTo>
                <a:lnTo>
                  <a:pt x="387631" y="103458"/>
                </a:lnTo>
                <a:lnTo>
                  <a:pt x="397385" y="96064"/>
                </a:lnTo>
                <a:lnTo>
                  <a:pt x="408069" y="91408"/>
                </a:lnTo>
                <a:lnTo>
                  <a:pt x="419481" y="89788"/>
                </a:lnTo>
                <a:lnTo>
                  <a:pt x="659129" y="89788"/>
                </a:lnTo>
                <a:lnTo>
                  <a:pt x="664917" y="89377"/>
                </a:lnTo>
                <a:lnTo>
                  <a:pt x="675979" y="86204"/>
                </a:lnTo>
                <a:lnTo>
                  <a:pt x="686214" y="80148"/>
                </a:lnTo>
                <a:lnTo>
                  <a:pt x="695422" y="71508"/>
                </a:lnTo>
                <a:lnTo>
                  <a:pt x="703404" y="60581"/>
                </a:lnTo>
                <a:lnTo>
                  <a:pt x="709960" y="47669"/>
                </a:lnTo>
                <a:lnTo>
                  <a:pt x="714890" y="33068"/>
                </a:lnTo>
                <a:lnTo>
                  <a:pt x="717994" y="17079"/>
                </a:lnTo>
                <a:lnTo>
                  <a:pt x="719074" y="0"/>
                </a:lnTo>
              </a:path>
              <a:path w="719074" h="179450">
                <a:moveTo>
                  <a:pt x="299593" y="89788"/>
                </a:moveTo>
                <a:lnTo>
                  <a:pt x="305271" y="90187"/>
                </a:lnTo>
                <a:lnTo>
                  <a:pt x="316323" y="93340"/>
                </a:lnTo>
                <a:lnTo>
                  <a:pt x="326564" y="99382"/>
                </a:lnTo>
                <a:lnTo>
                  <a:pt x="335789" y="108012"/>
                </a:lnTo>
                <a:lnTo>
                  <a:pt x="343794" y="118930"/>
                </a:lnTo>
                <a:lnTo>
                  <a:pt x="350375" y="131834"/>
                </a:lnTo>
                <a:lnTo>
                  <a:pt x="355329" y="146422"/>
                </a:lnTo>
                <a:lnTo>
                  <a:pt x="358451" y="162395"/>
                </a:lnTo>
                <a:lnTo>
                  <a:pt x="359537" y="179450"/>
                </a:lnTo>
                <a:lnTo>
                  <a:pt x="359803" y="170935"/>
                </a:lnTo>
              </a:path>
              <a:path w="719074" h="179450">
                <a:moveTo>
                  <a:pt x="0" y="0"/>
                </a:moveTo>
                <a:lnTo>
                  <a:pt x="269" y="8581"/>
                </a:lnTo>
                <a:lnTo>
                  <a:pt x="2378" y="25168"/>
                </a:lnTo>
                <a:lnTo>
                  <a:pt x="6414" y="40515"/>
                </a:lnTo>
                <a:lnTo>
                  <a:pt x="12175" y="54323"/>
                </a:lnTo>
                <a:lnTo>
                  <a:pt x="19461" y="66292"/>
                </a:lnTo>
                <a:lnTo>
                  <a:pt x="28069" y="76122"/>
                </a:lnTo>
                <a:lnTo>
                  <a:pt x="37798" y="83515"/>
                </a:lnTo>
                <a:lnTo>
                  <a:pt x="48448" y="88170"/>
                </a:lnTo>
                <a:lnTo>
                  <a:pt x="59817" y="89788"/>
                </a:lnTo>
                <a:lnTo>
                  <a:pt x="299593" y="89788"/>
                </a:lnTo>
              </a:path>
            </a:pathLst>
          </a:custGeom>
          <a:ln w="28575">
            <a:solidFill>
              <a:srgbClr val="D01608"/>
            </a:solidFill>
          </a:ln>
        </p:spPr>
        <p:txBody>
          <a:bodyPr wrap="square" lIns="0" tIns="0" rIns="0" bIns="0" rtlCol="0">
            <a:noAutofit/>
          </a:bodyPr>
          <a:lstStyle/>
          <a:p>
            <a:endParaRPr/>
          </a:p>
        </p:txBody>
      </p:sp>
      <p:sp>
        <p:nvSpPr>
          <p:cNvPr id="30" name="object 30"/>
          <p:cNvSpPr/>
          <p:nvPr/>
        </p:nvSpPr>
        <p:spPr>
          <a:xfrm>
            <a:off x="2995676" y="3429000"/>
            <a:ext cx="719074" cy="179450"/>
          </a:xfrm>
          <a:custGeom>
            <a:avLst/>
            <a:gdLst/>
            <a:ahLst/>
            <a:cxnLst/>
            <a:rect l="l" t="t" r="r" b="b"/>
            <a:pathLst>
              <a:path w="719074" h="179450">
                <a:moveTo>
                  <a:pt x="717994" y="162371"/>
                </a:moveTo>
                <a:lnTo>
                  <a:pt x="714890" y="146382"/>
                </a:lnTo>
                <a:lnTo>
                  <a:pt x="709960" y="131781"/>
                </a:lnTo>
                <a:lnTo>
                  <a:pt x="703404" y="118869"/>
                </a:lnTo>
                <a:lnTo>
                  <a:pt x="695422" y="107942"/>
                </a:lnTo>
                <a:lnTo>
                  <a:pt x="686214" y="99302"/>
                </a:lnTo>
                <a:lnTo>
                  <a:pt x="675979" y="93246"/>
                </a:lnTo>
                <a:lnTo>
                  <a:pt x="664917" y="90073"/>
                </a:lnTo>
                <a:lnTo>
                  <a:pt x="659129" y="89662"/>
                </a:lnTo>
                <a:lnTo>
                  <a:pt x="419481" y="89662"/>
                </a:lnTo>
                <a:lnTo>
                  <a:pt x="408069" y="88042"/>
                </a:lnTo>
                <a:lnTo>
                  <a:pt x="397385" y="83386"/>
                </a:lnTo>
                <a:lnTo>
                  <a:pt x="387631" y="75992"/>
                </a:lnTo>
                <a:lnTo>
                  <a:pt x="379006" y="66164"/>
                </a:lnTo>
                <a:lnTo>
                  <a:pt x="371710" y="54200"/>
                </a:lnTo>
                <a:lnTo>
                  <a:pt x="365944" y="40404"/>
                </a:lnTo>
                <a:lnTo>
                  <a:pt x="361908" y="25075"/>
                </a:lnTo>
                <a:lnTo>
                  <a:pt x="359803" y="8515"/>
                </a:lnTo>
                <a:lnTo>
                  <a:pt x="359537" y="0"/>
                </a:lnTo>
                <a:lnTo>
                  <a:pt x="358451" y="17055"/>
                </a:lnTo>
                <a:lnTo>
                  <a:pt x="355329" y="33028"/>
                </a:lnTo>
                <a:lnTo>
                  <a:pt x="350375" y="47616"/>
                </a:lnTo>
                <a:lnTo>
                  <a:pt x="343794" y="60520"/>
                </a:lnTo>
                <a:lnTo>
                  <a:pt x="335789" y="71438"/>
                </a:lnTo>
                <a:lnTo>
                  <a:pt x="326564" y="80068"/>
                </a:lnTo>
                <a:lnTo>
                  <a:pt x="316323" y="86110"/>
                </a:lnTo>
                <a:lnTo>
                  <a:pt x="305271" y="89263"/>
                </a:lnTo>
                <a:lnTo>
                  <a:pt x="299593" y="89662"/>
                </a:lnTo>
              </a:path>
              <a:path w="719074" h="179450">
                <a:moveTo>
                  <a:pt x="719074" y="179450"/>
                </a:moveTo>
                <a:lnTo>
                  <a:pt x="717994" y="162371"/>
                </a:lnTo>
              </a:path>
              <a:path w="719074" h="179450">
                <a:moveTo>
                  <a:pt x="299593" y="89662"/>
                </a:moveTo>
                <a:lnTo>
                  <a:pt x="59817" y="89662"/>
                </a:lnTo>
                <a:lnTo>
                  <a:pt x="48448" y="91280"/>
                </a:lnTo>
                <a:lnTo>
                  <a:pt x="37798" y="95935"/>
                </a:lnTo>
                <a:lnTo>
                  <a:pt x="28069" y="103328"/>
                </a:lnTo>
                <a:lnTo>
                  <a:pt x="19461" y="113158"/>
                </a:lnTo>
                <a:lnTo>
                  <a:pt x="12175" y="125127"/>
                </a:lnTo>
                <a:lnTo>
                  <a:pt x="6414" y="138935"/>
                </a:lnTo>
                <a:lnTo>
                  <a:pt x="2378" y="154282"/>
                </a:lnTo>
                <a:lnTo>
                  <a:pt x="269" y="170869"/>
                </a:lnTo>
                <a:lnTo>
                  <a:pt x="0" y="179450"/>
                </a:lnTo>
              </a:path>
            </a:pathLst>
          </a:custGeom>
          <a:ln w="28575">
            <a:solidFill>
              <a:srgbClr val="D01608"/>
            </a:solidFill>
          </a:ln>
        </p:spPr>
        <p:txBody>
          <a:bodyPr wrap="square" lIns="0" tIns="0" rIns="0" bIns="0" rtlCol="0">
            <a:noAutofit/>
          </a:bodyPr>
          <a:lstStyle/>
          <a:p>
            <a:endParaRPr/>
          </a:p>
        </p:txBody>
      </p:sp>
      <p:sp>
        <p:nvSpPr>
          <p:cNvPr id="31" name="object 31"/>
          <p:cNvSpPr/>
          <p:nvPr/>
        </p:nvSpPr>
        <p:spPr>
          <a:xfrm>
            <a:off x="3355975" y="2906776"/>
            <a:ext cx="0" cy="509524"/>
          </a:xfrm>
          <a:custGeom>
            <a:avLst/>
            <a:gdLst/>
            <a:ahLst/>
            <a:cxnLst/>
            <a:rect l="l" t="t" r="r" b="b"/>
            <a:pathLst>
              <a:path h="509524">
                <a:moveTo>
                  <a:pt x="0" y="0"/>
                </a:moveTo>
                <a:lnTo>
                  <a:pt x="0" y="509524"/>
                </a:lnTo>
              </a:path>
            </a:pathLst>
          </a:custGeom>
          <a:ln w="28575">
            <a:solidFill>
              <a:srgbClr val="D01608"/>
            </a:solidFill>
          </a:ln>
        </p:spPr>
        <p:txBody>
          <a:bodyPr wrap="square" lIns="0" tIns="0" rIns="0" bIns="0" rtlCol="0">
            <a:noAutofit/>
          </a:bodyPr>
          <a:lstStyle/>
          <a:p>
            <a:endParaRPr/>
          </a:p>
        </p:txBody>
      </p:sp>
      <p:sp>
        <p:nvSpPr>
          <p:cNvPr id="27" name="object 27"/>
          <p:cNvSpPr txBox="1"/>
          <p:nvPr/>
        </p:nvSpPr>
        <p:spPr>
          <a:xfrm>
            <a:off x="1227836" y="303901"/>
            <a:ext cx="6788542" cy="503226"/>
          </a:xfrm>
          <a:prstGeom prst="rect">
            <a:avLst/>
          </a:prstGeom>
        </p:spPr>
        <p:txBody>
          <a:bodyPr wrap="square" lIns="0" tIns="0" rIns="0" bIns="0" rtlCol="0">
            <a:noAutofit/>
          </a:bodyPr>
          <a:lstStyle/>
          <a:p>
            <a:pPr marL="12700">
              <a:lnSpc>
                <a:spcPts val="3960"/>
              </a:lnSpc>
              <a:spcBef>
                <a:spcPts val="198"/>
              </a:spcBef>
            </a:pPr>
            <a:r>
              <a:rPr sz="5400" spc="0" baseline="2235" dirty="0" smtClean="0">
                <a:latin typeface="Book Antiqua"/>
                <a:cs typeface="Book Antiqua"/>
              </a:rPr>
              <a:t>Octal </a:t>
            </a:r>
            <a:r>
              <a:rPr sz="5400" spc="0" baseline="2415" dirty="0" smtClean="0">
                <a:latin typeface="Arial"/>
                <a:cs typeface="Arial"/>
              </a:rPr>
              <a:t>−</a:t>
            </a:r>
            <a:r>
              <a:rPr sz="5400" spc="-100" baseline="2415" dirty="0" smtClean="0">
                <a:latin typeface="Arial"/>
                <a:cs typeface="Arial"/>
              </a:rPr>
              <a:t> </a:t>
            </a:r>
            <a:r>
              <a:rPr sz="5400" spc="0" baseline="2235" dirty="0" smtClean="0">
                <a:latin typeface="Book Antiqua"/>
                <a:cs typeface="Book Antiqua"/>
              </a:rPr>
              <a:t>Hexadecimal Co</a:t>
            </a:r>
            <a:r>
              <a:rPr sz="5400" spc="9" baseline="2235" dirty="0" smtClean="0">
                <a:latin typeface="Book Antiqua"/>
                <a:cs typeface="Book Antiqua"/>
              </a:rPr>
              <a:t>n</a:t>
            </a:r>
            <a:r>
              <a:rPr sz="5400" spc="0" baseline="2235" dirty="0" smtClean="0">
                <a:latin typeface="Book Antiqua"/>
                <a:cs typeface="Book Antiqua"/>
              </a:rPr>
              <a:t>version</a:t>
            </a:r>
            <a:endParaRPr sz="3600">
              <a:latin typeface="Book Antiqua"/>
              <a:cs typeface="Book Antiqua"/>
            </a:endParaRPr>
          </a:p>
        </p:txBody>
      </p:sp>
      <p:sp>
        <p:nvSpPr>
          <p:cNvPr id="26" name="object 26"/>
          <p:cNvSpPr txBox="1"/>
          <p:nvPr/>
        </p:nvSpPr>
        <p:spPr>
          <a:xfrm>
            <a:off x="482600" y="1150846"/>
            <a:ext cx="2568905" cy="1489783"/>
          </a:xfrm>
          <a:prstGeom prst="rect">
            <a:avLst/>
          </a:prstGeom>
        </p:spPr>
        <p:txBody>
          <a:bodyPr wrap="square" lIns="0" tIns="0" rIns="0" bIns="0" rtlCol="0">
            <a:noAutofit/>
          </a:bodyPr>
          <a:lstStyle/>
          <a:p>
            <a:pPr marR="12700" algn="r">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Convert to</a:t>
            </a:r>
            <a:r>
              <a:rPr sz="2400" spc="-9" dirty="0" smtClean="0">
                <a:latin typeface="Times New Roman"/>
                <a:cs typeface="Times New Roman"/>
              </a:rPr>
              <a:t> </a:t>
            </a:r>
            <a:r>
              <a:rPr sz="2400" spc="0" dirty="0" smtClean="0">
                <a:solidFill>
                  <a:srgbClr val="FF9900"/>
                </a:solidFill>
                <a:latin typeface="Times New Roman"/>
                <a:cs typeface="Times New Roman"/>
              </a:rPr>
              <a:t>Bina</a:t>
            </a:r>
            <a:r>
              <a:rPr sz="2400" spc="4" dirty="0" smtClean="0">
                <a:solidFill>
                  <a:srgbClr val="FF9900"/>
                </a:solidFill>
                <a:latin typeface="Times New Roman"/>
                <a:cs typeface="Times New Roman"/>
              </a:rPr>
              <a:t>r</a:t>
            </a:r>
            <a:r>
              <a:rPr sz="2400" spc="0" dirty="0" smtClean="0">
                <a:solidFill>
                  <a:srgbClr val="FF9900"/>
                </a:solidFill>
                <a:latin typeface="Times New Roman"/>
                <a:cs typeface="Times New Roman"/>
              </a:rPr>
              <a:t>y</a:t>
            </a:r>
            <a:endParaRPr sz="2400">
              <a:latin typeface="Times New Roman"/>
              <a:cs typeface="Times New Roman"/>
            </a:endParaRPr>
          </a:p>
          <a:p>
            <a:pPr marL="220268">
              <a:lnSpc>
                <a:spcPct val="95825"/>
              </a:lnSpc>
              <a:spcBef>
                <a:spcPts val="1523"/>
              </a:spcBef>
            </a:pPr>
            <a:r>
              <a:rPr sz="2400" b="1" spc="0" dirty="0" smtClean="0">
                <a:latin typeface="Times New Roman"/>
                <a:cs typeface="Times New Roman"/>
              </a:rPr>
              <a:t>Example:</a:t>
            </a:r>
            <a:endParaRPr sz="2400">
              <a:latin typeface="Times New Roman"/>
              <a:cs typeface="Times New Roman"/>
            </a:endParaRPr>
          </a:p>
          <a:p>
            <a:pPr marR="69663" algn="r">
              <a:lnSpc>
                <a:spcPct val="95825"/>
              </a:lnSpc>
              <a:spcBef>
                <a:spcPts val="1512"/>
              </a:spcBef>
            </a:pPr>
            <a:r>
              <a:rPr sz="2800" b="1" spc="0" dirty="0" smtClean="0">
                <a:latin typeface="Arial"/>
                <a:cs typeface="Arial"/>
              </a:rPr>
              <a:t>(</a:t>
            </a:r>
            <a:endParaRPr sz="2800">
              <a:latin typeface="Arial"/>
              <a:cs typeface="Arial"/>
            </a:endParaRPr>
          </a:p>
        </p:txBody>
      </p:sp>
      <p:sp>
        <p:nvSpPr>
          <p:cNvPr id="25" name="object 25"/>
          <p:cNvSpPr txBox="1"/>
          <p:nvPr/>
        </p:nvSpPr>
        <p:spPr>
          <a:xfrm>
            <a:off x="3101467" y="1150846"/>
            <a:ext cx="688949"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as an</a:t>
            </a:r>
            <a:endParaRPr sz="2400">
              <a:latin typeface="Times New Roman"/>
              <a:cs typeface="Times New Roman"/>
            </a:endParaRPr>
          </a:p>
        </p:txBody>
      </p:sp>
      <p:sp>
        <p:nvSpPr>
          <p:cNvPr id="24" name="object 24"/>
          <p:cNvSpPr txBox="1"/>
          <p:nvPr/>
        </p:nvSpPr>
        <p:spPr>
          <a:xfrm>
            <a:off x="3795496" y="1150846"/>
            <a:ext cx="2157475"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int</a:t>
            </a:r>
            <a:r>
              <a:rPr sz="2400" spc="4" dirty="0" smtClean="0">
                <a:latin typeface="Times New Roman"/>
                <a:cs typeface="Times New Roman"/>
              </a:rPr>
              <a:t>e</a:t>
            </a:r>
            <a:r>
              <a:rPr sz="2400" spc="0" dirty="0" smtClean="0">
                <a:latin typeface="Times New Roman"/>
                <a:cs typeface="Times New Roman"/>
              </a:rPr>
              <a:t>r</a:t>
            </a:r>
            <a:r>
              <a:rPr sz="2400" spc="-14" dirty="0" smtClean="0">
                <a:latin typeface="Times New Roman"/>
                <a:cs typeface="Times New Roman"/>
              </a:rPr>
              <a:t>m</a:t>
            </a:r>
            <a:r>
              <a:rPr sz="2400" spc="0" dirty="0" smtClean="0">
                <a:latin typeface="Times New Roman"/>
                <a:cs typeface="Times New Roman"/>
              </a:rPr>
              <a:t>ed</a:t>
            </a:r>
            <a:r>
              <a:rPr sz="2400" spc="4" dirty="0" smtClean="0">
                <a:latin typeface="Times New Roman"/>
                <a:cs typeface="Times New Roman"/>
              </a:rPr>
              <a:t>i</a:t>
            </a:r>
            <a:r>
              <a:rPr sz="2400" spc="0" dirty="0" smtClean="0">
                <a:latin typeface="Times New Roman"/>
                <a:cs typeface="Times New Roman"/>
              </a:rPr>
              <a:t>ate</a:t>
            </a:r>
            <a:r>
              <a:rPr sz="2400" spc="-39" dirty="0" smtClean="0">
                <a:latin typeface="Times New Roman"/>
                <a:cs typeface="Times New Roman"/>
              </a:rPr>
              <a:t> </a:t>
            </a:r>
            <a:r>
              <a:rPr sz="2400" spc="0" dirty="0" smtClean="0">
                <a:latin typeface="Times New Roman"/>
                <a:cs typeface="Times New Roman"/>
              </a:rPr>
              <a:t>st</a:t>
            </a:r>
            <a:r>
              <a:rPr sz="2400" spc="4" dirty="0" smtClean="0">
                <a:latin typeface="Times New Roman"/>
                <a:cs typeface="Times New Roman"/>
              </a:rPr>
              <a:t>e</a:t>
            </a:r>
            <a:r>
              <a:rPr sz="2400" spc="0" dirty="0" smtClean="0">
                <a:latin typeface="Times New Roman"/>
                <a:cs typeface="Times New Roman"/>
              </a:rPr>
              <a:t>p</a:t>
            </a:r>
            <a:endParaRPr sz="2400">
              <a:latin typeface="Times New Roman"/>
              <a:cs typeface="Times New Roman"/>
            </a:endParaRPr>
          </a:p>
        </p:txBody>
      </p:sp>
      <p:sp>
        <p:nvSpPr>
          <p:cNvPr id="23" name="object 23"/>
          <p:cNvSpPr txBox="1"/>
          <p:nvPr/>
        </p:nvSpPr>
        <p:spPr>
          <a:xfrm>
            <a:off x="3265678" y="2260137"/>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2</a:t>
            </a:r>
            <a:endParaRPr sz="2800">
              <a:latin typeface="Arial"/>
              <a:cs typeface="Arial"/>
            </a:endParaRPr>
          </a:p>
        </p:txBody>
      </p:sp>
      <p:sp>
        <p:nvSpPr>
          <p:cNvPr id="22" name="object 22"/>
          <p:cNvSpPr txBox="1"/>
          <p:nvPr/>
        </p:nvSpPr>
        <p:spPr>
          <a:xfrm>
            <a:off x="4055402" y="2260137"/>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6</a:t>
            </a:r>
            <a:endParaRPr sz="2800">
              <a:latin typeface="Arial"/>
              <a:cs typeface="Arial"/>
            </a:endParaRPr>
          </a:p>
        </p:txBody>
      </p:sp>
      <p:sp>
        <p:nvSpPr>
          <p:cNvPr id="21" name="object 21"/>
          <p:cNvSpPr txBox="1"/>
          <p:nvPr/>
        </p:nvSpPr>
        <p:spPr>
          <a:xfrm>
            <a:off x="4646275" y="2260137"/>
            <a:ext cx="177379"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a:t>
            </a:r>
            <a:endParaRPr sz="2800">
              <a:latin typeface="Arial"/>
              <a:cs typeface="Arial"/>
            </a:endParaRPr>
          </a:p>
        </p:txBody>
      </p:sp>
      <p:sp>
        <p:nvSpPr>
          <p:cNvPr id="20" name="object 20"/>
          <p:cNvSpPr txBox="1"/>
          <p:nvPr/>
        </p:nvSpPr>
        <p:spPr>
          <a:xfrm>
            <a:off x="5138078" y="2260137"/>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2</a:t>
            </a:r>
            <a:endParaRPr sz="2800">
              <a:latin typeface="Arial"/>
              <a:cs typeface="Arial"/>
            </a:endParaRPr>
          </a:p>
        </p:txBody>
      </p:sp>
      <p:sp>
        <p:nvSpPr>
          <p:cNvPr id="19" name="object 19"/>
          <p:cNvSpPr txBox="1"/>
          <p:nvPr/>
        </p:nvSpPr>
        <p:spPr>
          <a:xfrm>
            <a:off x="5632831" y="2260137"/>
            <a:ext cx="339412" cy="445100"/>
          </a:xfrm>
          <a:prstGeom prst="rect">
            <a:avLst/>
          </a:prstGeom>
        </p:spPr>
        <p:txBody>
          <a:bodyPr wrap="square" lIns="0" tIns="0" rIns="0" bIns="0" rtlCol="0">
            <a:noAutofit/>
          </a:bodyPr>
          <a:lstStyle/>
          <a:p>
            <a:pPr marL="12700">
              <a:lnSpc>
                <a:spcPts val="3460"/>
              </a:lnSpc>
              <a:spcBef>
                <a:spcPts val="173"/>
              </a:spcBef>
            </a:pPr>
            <a:r>
              <a:rPr sz="4200" b="1" spc="4" baseline="8282" dirty="0" smtClean="0">
                <a:latin typeface="Arial"/>
                <a:cs typeface="Arial"/>
              </a:rPr>
              <a:t>)</a:t>
            </a:r>
            <a:r>
              <a:rPr sz="2775" b="1" spc="0" baseline="-9401" dirty="0" smtClean="0">
                <a:solidFill>
                  <a:srgbClr val="FF6600"/>
                </a:solidFill>
                <a:latin typeface="Arial"/>
                <a:cs typeface="Arial"/>
              </a:rPr>
              <a:t>8</a:t>
            </a:r>
            <a:endParaRPr sz="1850">
              <a:latin typeface="Arial"/>
              <a:cs typeface="Arial"/>
            </a:endParaRPr>
          </a:p>
        </p:txBody>
      </p:sp>
      <p:sp>
        <p:nvSpPr>
          <p:cNvPr id="18" name="object 18"/>
          <p:cNvSpPr txBox="1"/>
          <p:nvPr/>
        </p:nvSpPr>
        <p:spPr>
          <a:xfrm>
            <a:off x="777951" y="3247572"/>
            <a:ext cx="941171" cy="254000"/>
          </a:xfrm>
          <a:prstGeom prst="rect">
            <a:avLst/>
          </a:prstGeom>
        </p:spPr>
        <p:txBody>
          <a:bodyPr wrap="square" lIns="0" tIns="0" rIns="0" bIns="0" rtlCol="0">
            <a:noAutofit/>
          </a:bodyPr>
          <a:lstStyle/>
          <a:p>
            <a:pPr marL="12700">
              <a:lnSpc>
                <a:spcPts val="1939"/>
              </a:lnSpc>
              <a:spcBef>
                <a:spcPts val="97"/>
              </a:spcBef>
            </a:pPr>
            <a:r>
              <a:rPr sz="1800" b="1" spc="-50" dirty="0" smtClean="0">
                <a:solidFill>
                  <a:srgbClr val="FF6600"/>
                </a:solidFill>
                <a:latin typeface="Arial"/>
                <a:cs typeface="Arial"/>
              </a:rPr>
              <a:t>A</a:t>
            </a:r>
            <a:r>
              <a:rPr sz="1800" b="1" spc="0" dirty="0" smtClean="0">
                <a:solidFill>
                  <a:srgbClr val="FF6600"/>
                </a:solidFill>
                <a:latin typeface="Arial"/>
                <a:cs typeface="Arial"/>
              </a:rPr>
              <a:t>s</a:t>
            </a:r>
            <a:r>
              <a:rPr sz="1800" b="1" spc="-9" dirty="0" smtClean="0">
                <a:solidFill>
                  <a:srgbClr val="FF6600"/>
                </a:solidFill>
                <a:latin typeface="Arial"/>
                <a:cs typeface="Arial"/>
              </a:rPr>
              <a:t>s</a:t>
            </a:r>
            <a:r>
              <a:rPr sz="1800" b="1" spc="0" dirty="0" smtClean="0">
                <a:solidFill>
                  <a:srgbClr val="FF6600"/>
                </a:solidFill>
                <a:latin typeface="Arial"/>
                <a:cs typeface="Arial"/>
              </a:rPr>
              <a:t>ume</a:t>
            </a:r>
            <a:endParaRPr sz="1800">
              <a:latin typeface="Arial"/>
              <a:cs typeface="Arial"/>
            </a:endParaRPr>
          </a:p>
        </p:txBody>
      </p:sp>
      <p:sp>
        <p:nvSpPr>
          <p:cNvPr id="17" name="object 17"/>
          <p:cNvSpPr txBox="1"/>
          <p:nvPr/>
        </p:nvSpPr>
        <p:spPr>
          <a:xfrm>
            <a:off x="1730298" y="3247572"/>
            <a:ext cx="682167" cy="254000"/>
          </a:xfrm>
          <a:prstGeom prst="rect">
            <a:avLst/>
          </a:prstGeom>
        </p:spPr>
        <p:txBody>
          <a:bodyPr wrap="square" lIns="0" tIns="0" rIns="0" bIns="0" rtlCol="0">
            <a:noAutofit/>
          </a:bodyPr>
          <a:lstStyle/>
          <a:p>
            <a:pPr marL="12700">
              <a:lnSpc>
                <a:spcPts val="1939"/>
              </a:lnSpc>
              <a:spcBef>
                <a:spcPts val="97"/>
              </a:spcBef>
            </a:pPr>
            <a:r>
              <a:rPr sz="1800" b="1" spc="0" dirty="0" smtClean="0">
                <a:solidFill>
                  <a:srgbClr val="FF6600"/>
                </a:solidFill>
                <a:latin typeface="Arial"/>
                <a:cs typeface="Arial"/>
              </a:rPr>
              <a:t>Zeros</a:t>
            </a:r>
            <a:endParaRPr sz="1800">
              <a:latin typeface="Arial"/>
              <a:cs typeface="Arial"/>
            </a:endParaRPr>
          </a:p>
        </p:txBody>
      </p:sp>
      <p:sp>
        <p:nvSpPr>
          <p:cNvPr id="16" name="object 16"/>
          <p:cNvSpPr txBox="1"/>
          <p:nvPr/>
        </p:nvSpPr>
        <p:spPr>
          <a:xfrm>
            <a:off x="6179566" y="3247572"/>
            <a:ext cx="941171" cy="254000"/>
          </a:xfrm>
          <a:prstGeom prst="rect">
            <a:avLst/>
          </a:prstGeom>
        </p:spPr>
        <p:txBody>
          <a:bodyPr wrap="square" lIns="0" tIns="0" rIns="0" bIns="0" rtlCol="0">
            <a:noAutofit/>
          </a:bodyPr>
          <a:lstStyle/>
          <a:p>
            <a:pPr marL="12700">
              <a:lnSpc>
                <a:spcPts val="1939"/>
              </a:lnSpc>
              <a:spcBef>
                <a:spcPts val="97"/>
              </a:spcBef>
            </a:pPr>
            <a:r>
              <a:rPr sz="1800" b="1" spc="-50" dirty="0" smtClean="0">
                <a:solidFill>
                  <a:srgbClr val="FF6600"/>
                </a:solidFill>
                <a:latin typeface="Arial"/>
                <a:cs typeface="Arial"/>
              </a:rPr>
              <a:t>A</a:t>
            </a:r>
            <a:r>
              <a:rPr sz="1800" b="1" spc="0" dirty="0" smtClean="0">
                <a:solidFill>
                  <a:srgbClr val="FF6600"/>
                </a:solidFill>
                <a:latin typeface="Arial"/>
                <a:cs typeface="Arial"/>
              </a:rPr>
              <a:t>s</a:t>
            </a:r>
            <a:r>
              <a:rPr sz="1800" b="1" spc="-9" dirty="0" smtClean="0">
                <a:solidFill>
                  <a:srgbClr val="FF6600"/>
                </a:solidFill>
                <a:latin typeface="Arial"/>
                <a:cs typeface="Arial"/>
              </a:rPr>
              <a:t>s</a:t>
            </a:r>
            <a:r>
              <a:rPr sz="1800" b="1" spc="0" dirty="0" smtClean="0">
                <a:solidFill>
                  <a:srgbClr val="FF6600"/>
                </a:solidFill>
                <a:latin typeface="Arial"/>
                <a:cs typeface="Arial"/>
              </a:rPr>
              <a:t>ume</a:t>
            </a:r>
            <a:endParaRPr sz="1800">
              <a:latin typeface="Arial"/>
              <a:cs typeface="Arial"/>
            </a:endParaRPr>
          </a:p>
        </p:txBody>
      </p:sp>
      <p:sp>
        <p:nvSpPr>
          <p:cNvPr id="15" name="object 15"/>
          <p:cNvSpPr txBox="1"/>
          <p:nvPr/>
        </p:nvSpPr>
        <p:spPr>
          <a:xfrm>
            <a:off x="7131913" y="3247572"/>
            <a:ext cx="682167" cy="254000"/>
          </a:xfrm>
          <a:prstGeom prst="rect">
            <a:avLst/>
          </a:prstGeom>
        </p:spPr>
        <p:txBody>
          <a:bodyPr wrap="square" lIns="0" tIns="0" rIns="0" bIns="0" rtlCol="0">
            <a:noAutofit/>
          </a:bodyPr>
          <a:lstStyle/>
          <a:p>
            <a:pPr marL="12700">
              <a:lnSpc>
                <a:spcPts val="1939"/>
              </a:lnSpc>
              <a:spcBef>
                <a:spcPts val="97"/>
              </a:spcBef>
            </a:pPr>
            <a:r>
              <a:rPr sz="1800" b="1" spc="0" dirty="0" smtClean="0">
                <a:solidFill>
                  <a:srgbClr val="FF6600"/>
                </a:solidFill>
                <a:latin typeface="Arial"/>
                <a:cs typeface="Arial"/>
              </a:rPr>
              <a:t>Zeros</a:t>
            </a:r>
            <a:endParaRPr sz="1800">
              <a:latin typeface="Arial"/>
              <a:cs typeface="Arial"/>
            </a:endParaRPr>
          </a:p>
        </p:txBody>
      </p:sp>
      <p:sp>
        <p:nvSpPr>
          <p:cNvPr id="14" name="object 14"/>
          <p:cNvSpPr txBox="1"/>
          <p:nvPr/>
        </p:nvSpPr>
        <p:spPr>
          <a:xfrm>
            <a:off x="2670175" y="3700317"/>
            <a:ext cx="494026" cy="380491"/>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 </a:t>
            </a:r>
            <a:r>
              <a:rPr sz="2800" b="1" spc="0" dirty="0" smtClean="0">
                <a:solidFill>
                  <a:srgbClr val="000082"/>
                </a:solidFill>
                <a:latin typeface="Arial"/>
                <a:cs typeface="Arial"/>
              </a:rPr>
              <a:t>0</a:t>
            </a:r>
            <a:endParaRPr sz="2800">
              <a:latin typeface="Arial"/>
              <a:cs typeface="Arial"/>
            </a:endParaRPr>
          </a:p>
        </p:txBody>
      </p:sp>
      <p:sp>
        <p:nvSpPr>
          <p:cNvPr id="13" name="object 13"/>
          <p:cNvSpPr txBox="1"/>
          <p:nvPr/>
        </p:nvSpPr>
        <p:spPr>
          <a:xfrm>
            <a:off x="3183763" y="3700317"/>
            <a:ext cx="572241"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1</a:t>
            </a:r>
            <a:r>
              <a:rPr sz="2800" b="1" spc="-15" dirty="0" smtClean="0">
                <a:solidFill>
                  <a:srgbClr val="000082"/>
                </a:solidFill>
                <a:latin typeface="Arial"/>
                <a:cs typeface="Arial"/>
              </a:rPr>
              <a:t> </a:t>
            </a:r>
            <a:r>
              <a:rPr sz="2800" b="1" spc="0" dirty="0" smtClean="0">
                <a:solidFill>
                  <a:srgbClr val="000082"/>
                </a:solidFill>
                <a:latin typeface="Arial"/>
                <a:cs typeface="Arial"/>
              </a:rPr>
              <a:t>0</a:t>
            </a:r>
            <a:endParaRPr sz="2800">
              <a:latin typeface="Arial"/>
              <a:cs typeface="Arial"/>
            </a:endParaRPr>
          </a:p>
        </p:txBody>
      </p:sp>
      <p:sp>
        <p:nvSpPr>
          <p:cNvPr id="12" name="object 12"/>
          <p:cNvSpPr txBox="1"/>
          <p:nvPr/>
        </p:nvSpPr>
        <p:spPr>
          <a:xfrm>
            <a:off x="3777476" y="3700317"/>
            <a:ext cx="573306"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1</a:t>
            </a:r>
            <a:r>
              <a:rPr sz="2800" b="1" spc="-5" dirty="0" smtClean="0">
                <a:solidFill>
                  <a:srgbClr val="000082"/>
                </a:solidFill>
                <a:latin typeface="Arial"/>
                <a:cs typeface="Arial"/>
              </a:rPr>
              <a:t> </a:t>
            </a:r>
            <a:r>
              <a:rPr sz="2800" b="1" spc="0" dirty="0" smtClean="0">
                <a:solidFill>
                  <a:srgbClr val="000082"/>
                </a:solidFill>
                <a:latin typeface="Arial"/>
                <a:cs typeface="Arial"/>
              </a:rPr>
              <a:t>1</a:t>
            </a:r>
            <a:endParaRPr sz="2800">
              <a:latin typeface="Arial"/>
              <a:cs typeface="Arial"/>
            </a:endParaRPr>
          </a:p>
        </p:txBody>
      </p:sp>
      <p:sp>
        <p:nvSpPr>
          <p:cNvPr id="11" name="object 11"/>
          <p:cNvSpPr txBox="1"/>
          <p:nvPr/>
        </p:nvSpPr>
        <p:spPr>
          <a:xfrm>
            <a:off x="4370835" y="3700317"/>
            <a:ext cx="473881"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0</a:t>
            </a:r>
            <a:r>
              <a:rPr sz="2800" b="1" spc="-15" dirty="0" smtClean="0">
                <a:solidFill>
                  <a:srgbClr val="000082"/>
                </a:solidFill>
                <a:latin typeface="Arial"/>
                <a:cs typeface="Arial"/>
              </a:rPr>
              <a:t> </a:t>
            </a:r>
            <a:r>
              <a:rPr sz="2800" b="1" spc="0" dirty="0" smtClean="0">
                <a:solidFill>
                  <a:srgbClr val="000082"/>
                </a:solidFill>
                <a:latin typeface="Arial"/>
                <a:cs typeface="Arial"/>
              </a:rPr>
              <a:t>.</a:t>
            </a:r>
            <a:endParaRPr sz="2800">
              <a:latin typeface="Arial"/>
              <a:cs typeface="Arial"/>
            </a:endParaRPr>
          </a:p>
        </p:txBody>
      </p:sp>
      <p:sp>
        <p:nvSpPr>
          <p:cNvPr id="10" name="object 10"/>
          <p:cNvSpPr txBox="1"/>
          <p:nvPr/>
        </p:nvSpPr>
        <p:spPr>
          <a:xfrm>
            <a:off x="4864768" y="3700317"/>
            <a:ext cx="572241" cy="380491"/>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0</a:t>
            </a:r>
            <a:r>
              <a:rPr sz="2800" b="1" spc="-15" dirty="0" smtClean="0">
                <a:solidFill>
                  <a:srgbClr val="000082"/>
                </a:solidFill>
                <a:latin typeface="Arial"/>
                <a:cs typeface="Arial"/>
              </a:rPr>
              <a:t> </a:t>
            </a:r>
            <a:r>
              <a:rPr sz="2800" b="1" spc="0" dirty="0" smtClean="0">
                <a:solidFill>
                  <a:srgbClr val="000082"/>
                </a:solidFill>
                <a:latin typeface="Arial"/>
                <a:cs typeface="Arial"/>
              </a:rPr>
              <a:t>1</a:t>
            </a:r>
            <a:endParaRPr sz="2800">
              <a:latin typeface="Arial"/>
              <a:cs typeface="Arial"/>
            </a:endParaRPr>
          </a:p>
        </p:txBody>
      </p:sp>
      <p:sp>
        <p:nvSpPr>
          <p:cNvPr id="9" name="object 9"/>
          <p:cNvSpPr txBox="1"/>
          <p:nvPr/>
        </p:nvSpPr>
        <p:spPr>
          <a:xfrm>
            <a:off x="5457061" y="3700317"/>
            <a:ext cx="638879" cy="445100"/>
          </a:xfrm>
          <a:prstGeom prst="rect">
            <a:avLst/>
          </a:prstGeom>
        </p:spPr>
        <p:txBody>
          <a:bodyPr wrap="square" lIns="0" tIns="0" rIns="0" bIns="0" rtlCol="0">
            <a:noAutofit/>
          </a:bodyPr>
          <a:lstStyle/>
          <a:p>
            <a:pPr marL="12700">
              <a:lnSpc>
                <a:spcPts val="3460"/>
              </a:lnSpc>
              <a:spcBef>
                <a:spcPts val="173"/>
              </a:spcBef>
            </a:pPr>
            <a:r>
              <a:rPr sz="4200" b="1" spc="0" baseline="8282" dirty="0" smtClean="0">
                <a:solidFill>
                  <a:srgbClr val="000082"/>
                </a:solidFill>
                <a:latin typeface="Arial"/>
                <a:cs typeface="Arial"/>
              </a:rPr>
              <a:t>0</a:t>
            </a:r>
            <a:r>
              <a:rPr sz="4200" b="1" spc="14" baseline="8282" dirty="0" smtClean="0">
                <a:solidFill>
                  <a:srgbClr val="000082"/>
                </a:solidFill>
                <a:latin typeface="Arial"/>
                <a:cs typeface="Arial"/>
              </a:rPr>
              <a:t> </a:t>
            </a:r>
            <a:r>
              <a:rPr sz="4200" b="1" spc="4" baseline="8282" dirty="0" smtClean="0">
                <a:latin typeface="Arial"/>
                <a:cs typeface="Arial"/>
              </a:rPr>
              <a:t>)</a:t>
            </a:r>
            <a:r>
              <a:rPr sz="2775" b="1" spc="0" baseline="-9401" dirty="0" smtClean="0">
                <a:solidFill>
                  <a:srgbClr val="FF6600"/>
                </a:solidFill>
                <a:latin typeface="Arial"/>
                <a:cs typeface="Arial"/>
              </a:rPr>
              <a:t>2</a:t>
            </a:r>
            <a:endParaRPr sz="1850">
              <a:latin typeface="Arial"/>
              <a:cs typeface="Arial"/>
            </a:endParaRPr>
          </a:p>
        </p:txBody>
      </p:sp>
      <p:sp>
        <p:nvSpPr>
          <p:cNvPr id="8" name="object 8"/>
          <p:cNvSpPr txBox="1"/>
          <p:nvPr/>
        </p:nvSpPr>
        <p:spPr>
          <a:xfrm>
            <a:off x="2850896" y="5142021"/>
            <a:ext cx="494280"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 </a:t>
            </a:r>
            <a:r>
              <a:rPr sz="2800" b="1" spc="0" dirty="0" smtClean="0">
                <a:solidFill>
                  <a:srgbClr val="000082"/>
                </a:solidFill>
                <a:latin typeface="Arial"/>
                <a:cs typeface="Arial"/>
              </a:rPr>
              <a:t>1</a:t>
            </a:r>
            <a:endParaRPr sz="2800">
              <a:latin typeface="Arial"/>
              <a:cs typeface="Arial"/>
            </a:endParaRPr>
          </a:p>
        </p:txBody>
      </p:sp>
      <p:sp>
        <p:nvSpPr>
          <p:cNvPr id="7" name="object 7"/>
          <p:cNvSpPr txBox="1"/>
          <p:nvPr/>
        </p:nvSpPr>
        <p:spPr>
          <a:xfrm>
            <a:off x="3955746" y="5142021"/>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6</a:t>
            </a:r>
            <a:endParaRPr sz="2800">
              <a:latin typeface="Arial"/>
              <a:cs typeface="Arial"/>
            </a:endParaRPr>
          </a:p>
        </p:txBody>
      </p:sp>
      <p:sp>
        <p:nvSpPr>
          <p:cNvPr id="6" name="object 6"/>
          <p:cNvSpPr txBox="1"/>
          <p:nvPr/>
        </p:nvSpPr>
        <p:spPr>
          <a:xfrm>
            <a:off x="4646755" y="5142021"/>
            <a:ext cx="177379"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a:t>
            </a:r>
            <a:endParaRPr sz="2800">
              <a:latin typeface="Arial"/>
              <a:cs typeface="Arial"/>
            </a:endParaRPr>
          </a:p>
        </p:txBody>
      </p:sp>
      <p:sp>
        <p:nvSpPr>
          <p:cNvPr id="5" name="object 5"/>
          <p:cNvSpPr txBox="1"/>
          <p:nvPr/>
        </p:nvSpPr>
        <p:spPr>
          <a:xfrm>
            <a:off x="5138913" y="5142021"/>
            <a:ext cx="276094" cy="380492"/>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000082"/>
                </a:solidFill>
                <a:latin typeface="Arial"/>
                <a:cs typeface="Arial"/>
              </a:rPr>
              <a:t>4</a:t>
            </a:r>
            <a:endParaRPr sz="2800">
              <a:latin typeface="Arial"/>
              <a:cs typeface="Arial"/>
            </a:endParaRPr>
          </a:p>
        </p:txBody>
      </p:sp>
      <p:sp>
        <p:nvSpPr>
          <p:cNvPr id="4" name="object 4"/>
          <p:cNvSpPr txBox="1"/>
          <p:nvPr/>
        </p:nvSpPr>
        <p:spPr>
          <a:xfrm>
            <a:off x="5632831" y="5142021"/>
            <a:ext cx="472403" cy="445100"/>
          </a:xfrm>
          <a:prstGeom prst="rect">
            <a:avLst/>
          </a:prstGeom>
        </p:spPr>
        <p:txBody>
          <a:bodyPr wrap="square" lIns="0" tIns="0" rIns="0" bIns="0" rtlCol="0">
            <a:noAutofit/>
          </a:bodyPr>
          <a:lstStyle/>
          <a:p>
            <a:pPr marL="12700">
              <a:lnSpc>
                <a:spcPts val="3440"/>
              </a:lnSpc>
              <a:spcBef>
                <a:spcPts val="172"/>
              </a:spcBef>
            </a:pPr>
            <a:r>
              <a:rPr sz="4200" b="1" spc="4" baseline="8282" dirty="0" smtClean="0">
                <a:latin typeface="Arial"/>
                <a:cs typeface="Arial"/>
              </a:rPr>
              <a:t>)</a:t>
            </a:r>
            <a:r>
              <a:rPr sz="2775" b="1" spc="4" baseline="-9401" dirty="0" smtClean="0">
                <a:solidFill>
                  <a:srgbClr val="FF6600"/>
                </a:solidFill>
                <a:latin typeface="Arial"/>
                <a:cs typeface="Arial"/>
              </a:rPr>
              <a:t>16</a:t>
            </a:r>
            <a:endParaRPr sz="1850">
              <a:latin typeface="Arial"/>
              <a:cs typeface="Arial"/>
            </a:endParaRPr>
          </a:p>
        </p:txBody>
      </p:sp>
      <p:sp>
        <p:nvSpPr>
          <p:cNvPr id="3" name="object 3"/>
          <p:cNvSpPr txBox="1"/>
          <p:nvPr/>
        </p:nvSpPr>
        <p:spPr>
          <a:xfrm>
            <a:off x="1229969" y="5934657"/>
            <a:ext cx="5042763" cy="330200"/>
          </a:xfrm>
          <a:prstGeom prst="rect">
            <a:avLst/>
          </a:prstGeom>
        </p:spPr>
        <p:txBody>
          <a:bodyPr wrap="square" lIns="0" tIns="0" rIns="0" bIns="0" rtlCol="0">
            <a:noAutofit/>
          </a:bodyPr>
          <a:lstStyle/>
          <a:p>
            <a:pPr marL="12700">
              <a:lnSpc>
                <a:spcPts val="2550"/>
              </a:lnSpc>
              <a:spcBef>
                <a:spcPts val="127"/>
              </a:spcBef>
            </a:pPr>
            <a:r>
              <a:rPr sz="2400" b="1" spc="-129" dirty="0" smtClean="0">
                <a:latin typeface="Times New Roman"/>
                <a:cs typeface="Times New Roman"/>
              </a:rPr>
              <a:t>W</a:t>
            </a:r>
            <a:r>
              <a:rPr sz="2400" b="1" spc="0" dirty="0" smtClean="0">
                <a:latin typeface="Times New Roman"/>
                <a:cs typeface="Times New Roman"/>
              </a:rPr>
              <a:t>or</a:t>
            </a:r>
            <a:r>
              <a:rPr sz="2400" b="1" spc="9" dirty="0" smtClean="0">
                <a:latin typeface="Times New Roman"/>
                <a:cs typeface="Times New Roman"/>
              </a:rPr>
              <a:t>k</a:t>
            </a:r>
            <a:r>
              <a:rPr sz="2400" b="1" spc="0" dirty="0" smtClean="0">
                <a:latin typeface="Times New Roman"/>
                <a:cs typeface="Times New Roman"/>
              </a:rPr>
              <a:t>s</a:t>
            </a:r>
            <a:r>
              <a:rPr sz="2400" b="1" spc="-4" dirty="0" smtClean="0">
                <a:latin typeface="Times New Roman"/>
                <a:cs typeface="Times New Roman"/>
              </a:rPr>
              <a:t> </a:t>
            </a:r>
            <a:r>
              <a:rPr sz="2400" b="1" spc="0" dirty="0" smtClean="0">
                <a:solidFill>
                  <a:srgbClr val="FF9900"/>
                </a:solidFill>
                <a:latin typeface="Times New Roman"/>
                <a:cs typeface="Times New Roman"/>
              </a:rPr>
              <a:t>both</a:t>
            </a:r>
            <a:r>
              <a:rPr sz="2400" b="1" spc="14" dirty="0" smtClean="0">
                <a:solidFill>
                  <a:srgbClr val="FF9900"/>
                </a:solidFill>
                <a:latin typeface="Times New Roman"/>
                <a:cs typeface="Times New Roman"/>
              </a:rPr>
              <a:t> </a:t>
            </a:r>
            <a:r>
              <a:rPr sz="2400" b="1" spc="-14" dirty="0" smtClean="0">
                <a:latin typeface="Times New Roman"/>
                <a:cs typeface="Times New Roman"/>
              </a:rPr>
              <a:t>w</a:t>
            </a:r>
            <a:r>
              <a:rPr sz="2400" b="1" spc="0" dirty="0" smtClean="0">
                <a:latin typeface="Times New Roman"/>
                <a:cs typeface="Times New Roman"/>
              </a:rPr>
              <a:t>ays</a:t>
            </a:r>
            <a:r>
              <a:rPr sz="2400" b="1" spc="25" dirty="0" smtClean="0">
                <a:latin typeface="Times New Roman"/>
                <a:cs typeface="Times New Roman"/>
              </a:rPr>
              <a:t> </a:t>
            </a:r>
            <a:r>
              <a:rPr sz="2400" b="1" spc="4" dirty="0" smtClean="0">
                <a:latin typeface="Times New Roman"/>
                <a:cs typeface="Times New Roman"/>
              </a:rPr>
              <a:t>(</a:t>
            </a:r>
            <a:r>
              <a:rPr sz="2400" b="1" i="1" spc="0" dirty="0" smtClean="0">
                <a:latin typeface="Times New Roman"/>
                <a:cs typeface="Times New Roman"/>
              </a:rPr>
              <a:t>Octal</a:t>
            </a:r>
            <a:r>
              <a:rPr sz="2400" b="1" i="1" spc="-14" dirty="0" smtClean="0">
                <a:latin typeface="Times New Roman"/>
                <a:cs typeface="Times New Roman"/>
              </a:rPr>
              <a:t> </a:t>
            </a:r>
            <a:r>
              <a:rPr sz="2400" b="1" spc="0" dirty="0" smtClean="0">
                <a:latin typeface="Times New Roman"/>
                <a:cs typeface="Times New Roman"/>
              </a:rPr>
              <a:t>to </a:t>
            </a:r>
            <a:r>
              <a:rPr sz="2400" b="1" i="1" spc="0" dirty="0" smtClean="0">
                <a:latin typeface="Times New Roman"/>
                <a:cs typeface="Times New Roman"/>
              </a:rPr>
              <a:t>H</a:t>
            </a:r>
            <a:r>
              <a:rPr sz="2400" b="1" i="1" spc="4" dirty="0" smtClean="0">
                <a:latin typeface="Times New Roman"/>
                <a:cs typeface="Times New Roman"/>
              </a:rPr>
              <a:t>e</a:t>
            </a:r>
            <a:r>
              <a:rPr sz="2400" b="1" i="1" spc="0" dirty="0" smtClean="0">
                <a:latin typeface="Times New Roman"/>
                <a:cs typeface="Times New Roman"/>
              </a:rPr>
              <a:t>x</a:t>
            </a:r>
            <a:r>
              <a:rPr sz="2400" b="1" i="1" spc="-19" dirty="0" smtClean="0">
                <a:latin typeface="Times New Roman"/>
                <a:cs typeface="Times New Roman"/>
              </a:rPr>
              <a:t> </a:t>
            </a:r>
            <a:r>
              <a:rPr sz="2400" b="1" spc="0" dirty="0" smtClean="0">
                <a:latin typeface="Times New Roman"/>
                <a:cs typeface="Times New Roman"/>
              </a:rPr>
              <a:t>&amp; </a:t>
            </a:r>
            <a:r>
              <a:rPr sz="2400" b="1" i="1" spc="0" dirty="0" smtClean="0">
                <a:latin typeface="Times New Roman"/>
                <a:cs typeface="Times New Roman"/>
              </a:rPr>
              <a:t>H</a:t>
            </a:r>
            <a:r>
              <a:rPr sz="2400" b="1" i="1" spc="4" dirty="0" smtClean="0">
                <a:latin typeface="Times New Roman"/>
                <a:cs typeface="Times New Roman"/>
              </a:rPr>
              <a:t>e</a:t>
            </a:r>
            <a:r>
              <a:rPr sz="2400" b="1" i="1" spc="0" dirty="0" smtClean="0">
                <a:latin typeface="Times New Roman"/>
                <a:cs typeface="Times New Roman"/>
              </a:rPr>
              <a:t>x</a:t>
            </a:r>
            <a:endParaRPr sz="2400">
              <a:latin typeface="Times New Roman"/>
              <a:cs typeface="Times New Roman"/>
            </a:endParaRPr>
          </a:p>
        </p:txBody>
      </p:sp>
      <p:sp>
        <p:nvSpPr>
          <p:cNvPr id="2" name="object 2"/>
          <p:cNvSpPr txBox="1"/>
          <p:nvPr/>
        </p:nvSpPr>
        <p:spPr>
          <a:xfrm>
            <a:off x="6276848" y="5934657"/>
            <a:ext cx="1181506"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to </a:t>
            </a:r>
            <a:r>
              <a:rPr sz="2400" b="1" i="1" spc="0" dirty="0" smtClean="0">
                <a:latin typeface="Times New Roman"/>
                <a:cs typeface="Times New Roman"/>
              </a:rPr>
              <a:t>Octa</a:t>
            </a:r>
            <a:r>
              <a:rPr sz="2400" b="1" i="1" spc="4" dirty="0" smtClean="0">
                <a:latin typeface="Times New Roman"/>
                <a:cs typeface="Times New Roman"/>
              </a:rPr>
              <a:t>l</a:t>
            </a:r>
            <a:r>
              <a:rPr sz="2400" b="1" spc="0" dirty="0" smtClean="0">
                <a:latin typeface="Times New Roman"/>
                <a:cs typeface="Times New Roman"/>
              </a:rPr>
              <a:t>)</a:t>
            </a:r>
            <a:endParaRPr sz="2400">
              <a:latin typeface="Times New Roman"/>
              <a:cs typeface="Times New Roman"/>
            </a:endParaRPr>
          </a:p>
        </p:txBody>
      </p:sp>
    </p:spTree>
    <p:extLst>
      <p:ext uri="{BB962C8B-B14F-4D97-AF65-F5344CB8AC3E}">
        <p14:creationId xmlns:p14="http://schemas.microsoft.com/office/powerpoint/2010/main" xmlns="" val="1414331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72"/>
          <p:cNvSpPr/>
          <p:nvPr/>
        </p:nvSpPr>
        <p:spPr>
          <a:xfrm>
            <a:off x="2243201" y="1268476"/>
            <a:ext cx="1165225" cy="304800"/>
          </a:xfrm>
          <a:custGeom>
            <a:avLst/>
            <a:gdLst/>
            <a:ahLst/>
            <a:cxnLst/>
            <a:rect l="l" t="t" r="r" b="b"/>
            <a:pathLst>
              <a:path w="1165225" h="304800">
                <a:moveTo>
                  <a:pt x="0" y="304800"/>
                </a:moveTo>
                <a:lnTo>
                  <a:pt x="1165225" y="304800"/>
                </a:lnTo>
                <a:lnTo>
                  <a:pt x="1165225" y="0"/>
                </a:lnTo>
                <a:lnTo>
                  <a:pt x="0" y="0"/>
                </a:lnTo>
                <a:lnTo>
                  <a:pt x="0" y="304800"/>
                </a:lnTo>
                <a:close/>
              </a:path>
            </a:pathLst>
          </a:custGeom>
          <a:solidFill>
            <a:srgbClr val="C0C0C0"/>
          </a:solidFill>
        </p:spPr>
        <p:txBody>
          <a:bodyPr wrap="square" lIns="0" tIns="0" rIns="0" bIns="0" rtlCol="0">
            <a:noAutofit/>
          </a:bodyPr>
          <a:lstStyle/>
          <a:p>
            <a:endParaRPr/>
          </a:p>
        </p:txBody>
      </p:sp>
      <p:sp>
        <p:nvSpPr>
          <p:cNvPr id="73" name="object 73"/>
          <p:cNvSpPr/>
          <p:nvPr/>
        </p:nvSpPr>
        <p:spPr>
          <a:xfrm>
            <a:off x="3408426" y="1268476"/>
            <a:ext cx="1163637" cy="304800"/>
          </a:xfrm>
          <a:custGeom>
            <a:avLst/>
            <a:gdLst/>
            <a:ahLst/>
            <a:cxnLst/>
            <a:rect l="l" t="t" r="r" b="b"/>
            <a:pathLst>
              <a:path w="1163637" h="304800">
                <a:moveTo>
                  <a:pt x="0" y="304800"/>
                </a:moveTo>
                <a:lnTo>
                  <a:pt x="1163637" y="304800"/>
                </a:lnTo>
                <a:lnTo>
                  <a:pt x="1163637" y="0"/>
                </a:lnTo>
                <a:lnTo>
                  <a:pt x="0" y="0"/>
                </a:lnTo>
                <a:lnTo>
                  <a:pt x="0" y="304800"/>
                </a:lnTo>
                <a:close/>
              </a:path>
            </a:pathLst>
          </a:custGeom>
          <a:solidFill>
            <a:srgbClr val="C0C0C0"/>
          </a:solidFill>
        </p:spPr>
        <p:txBody>
          <a:bodyPr wrap="square" lIns="0" tIns="0" rIns="0" bIns="0" rtlCol="0">
            <a:noAutofit/>
          </a:bodyPr>
          <a:lstStyle/>
          <a:p>
            <a:endParaRPr/>
          </a:p>
        </p:txBody>
      </p:sp>
      <p:sp>
        <p:nvSpPr>
          <p:cNvPr id="74" name="object 74"/>
          <p:cNvSpPr/>
          <p:nvPr/>
        </p:nvSpPr>
        <p:spPr>
          <a:xfrm>
            <a:off x="4572000" y="1268476"/>
            <a:ext cx="1163637" cy="304800"/>
          </a:xfrm>
          <a:custGeom>
            <a:avLst/>
            <a:gdLst/>
            <a:ahLst/>
            <a:cxnLst/>
            <a:rect l="l" t="t" r="r" b="b"/>
            <a:pathLst>
              <a:path w="1163637" h="304800">
                <a:moveTo>
                  <a:pt x="0" y="304800"/>
                </a:moveTo>
                <a:lnTo>
                  <a:pt x="1163637" y="304800"/>
                </a:lnTo>
                <a:lnTo>
                  <a:pt x="1163637" y="0"/>
                </a:lnTo>
                <a:lnTo>
                  <a:pt x="0" y="0"/>
                </a:lnTo>
                <a:lnTo>
                  <a:pt x="0" y="304800"/>
                </a:lnTo>
                <a:close/>
              </a:path>
            </a:pathLst>
          </a:custGeom>
          <a:solidFill>
            <a:srgbClr val="C0C0C0"/>
          </a:solidFill>
        </p:spPr>
        <p:txBody>
          <a:bodyPr wrap="square" lIns="0" tIns="0" rIns="0" bIns="0" rtlCol="0">
            <a:noAutofit/>
          </a:bodyPr>
          <a:lstStyle/>
          <a:p>
            <a:endParaRPr/>
          </a:p>
        </p:txBody>
      </p:sp>
      <p:sp>
        <p:nvSpPr>
          <p:cNvPr id="75" name="object 75"/>
          <p:cNvSpPr/>
          <p:nvPr/>
        </p:nvSpPr>
        <p:spPr>
          <a:xfrm>
            <a:off x="5735701" y="1268476"/>
            <a:ext cx="1163637" cy="304800"/>
          </a:xfrm>
          <a:custGeom>
            <a:avLst/>
            <a:gdLst/>
            <a:ahLst/>
            <a:cxnLst/>
            <a:rect l="l" t="t" r="r" b="b"/>
            <a:pathLst>
              <a:path w="1163637" h="304800">
                <a:moveTo>
                  <a:pt x="0" y="304800"/>
                </a:moveTo>
                <a:lnTo>
                  <a:pt x="1163637" y="304800"/>
                </a:lnTo>
                <a:lnTo>
                  <a:pt x="1163637" y="0"/>
                </a:lnTo>
                <a:lnTo>
                  <a:pt x="0" y="0"/>
                </a:lnTo>
                <a:lnTo>
                  <a:pt x="0" y="304800"/>
                </a:lnTo>
                <a:close/>
              </a:path>
            </a:pathLst>
          </a:custGeom>
          <a:solidFill>
            <a:srgbClr val="C0C0C0"/>
          </a:solidFill>
        </p:spPr>
        <p:txBody>
          <a:bodyPr wrap="square" lIns="0" tIns="0" rIns="0" bIns="0" rtlCol="0">
            <a:noAutofit/>
          </a:bodyPr>
          <a:lstStyle/>
          <a:p>
            <a:endParaRPr/>
          </a:p>
        </p:txBody>
      </p:sp>
      <p:sp>
        <p:nvSpPr>
          <p:cNvPr id="76" name="object 76"/>
          <p:cNvSpPr/>
          <p:nvPr/>
        </p:nvSpPr>
        <p:spPr>
          <a:xfrm>
            <a:off x="3408426" y="1254125"/>
            <a:ext cx="0" cy="4738687"/>
          </a:xfrm>
          <a:custGeom>
            <a:avLst/>
            <a:gdLst/>
            <a:ahLst/>
            <a:cxnLst/>
            <a:rect l="l" t="t" r="r" b="b"/>
            <a:pathLst>
              <a:path h="4738687">
                <a:moveTo>
                  <a:pt x="0" y="0"/>
                </a:moveTo>
                <a:lnTo>
                  <a:pt x="0" y="4738687"/>
                </a:lnTo>
              </a:path>
            </a:pathLst>
          </a:custGeom>
          <a:ln w="28575">
            <a:solidFill>
              <a:srgbClr val="000000"/>
            </a:solidFill>
          </a:ln>
        </p:spPr>
        <p:txBody>
          <a:bodyPr wrap="square" lIns="0" tIns="0" rIns="0" bIns="0" rtlCol="0">
            <a:noAutofit/>
          </a:bodyPr>
          <a:lstStyle/>
          <a:p>
            <a:endParaRPr/>
          </a:p>
        </p:txBody>
      </p:sp>
      <p:sp>
        <p:nvSpPr>
          <p:cNvPr id="77" name="object 77"/>
          <p:cNvSpPr/>
          <p:nvPr/>
        </p:nvSpPr>
        <p:spPr>
          <a:xfrm>
            <a:off x="4572000" y="1254125"/>
            <a:ext cx="0" cy="4738687"/>
          </a:xfrm>
          <a:custGeom>
            <a:avLst/>
            <a:gdLst/>
            <a:ahLst/>
            <a:cxnLst/>
            <a:rect l="l" t="t" r="r" b="b"/>
            <a:pathLst>
              <a:path h="4738687">
                <a:moveTo>
                  <a:pt x="0" y="0"/>
                </a:moveTo>
                <a:lnTo>
                  <a:pt x="0" y="4738687"/>
                </a:lnTo>
              </a:path>
            </a:pathLst>
          </a:custGeom>
          <a:ln w="28575">
            <a:solidFill>
              <a:srgbClr val="000000"/>
            </a:solidFill>
          </a:ln>
        </p:spPr>
        <p:txBody>
          <a:bodyPr wrap="square" lIns="0" tIns="0" rIns="0" bIns="0" rtlCol="0">
            <a:noAutofit/>
          </a:bodyPr>
          <a:lstStyle/>
          <a:p>
            <a:endParaRPr/>
          </a:p>
        </p:txBody>
      </p:sp>
      <p:sp>
        <p:nvSpPr>
          <p:cNvPr id="78" name="object 78"/>
          <p:cNvSpPr/>
          <p:nvPr/>
        </p:nvSpPr>
        <p:spPr>
          <a:xfrm>
            <a:off x="5735701" y="1254125"/>
            <a:ext cx="0" cy="4738687"/>
          </a:xfrm>
          <a:custGeom>
            <a:avLst/>
            <a:gdLst/>
            <a:ahLst/>
            <a:cxnLst/>
            <a:rect l="l" t="t" r="r" b="b"/>
            <a:pathLst>
              <a:path h="4738687">
                <a:moveTo>
                  <a:pt x="0" y="0"/>
                </a:moveTo>
                <a:lnTo>
                  <a:pt x="0" y="4738687"/>
                </a:lnTo>
              </a:path>
            </a:pathLst>
          </a:custGeom>
          <a:ln w="28575">
            <a:solidFill>
              <a:srgbClr val="000000"/>
            </a:solidFill>
          </a:ln>
        </p:spPr>
        <p:txBody>
          <a:bodyPr wrap="square" lIns="0" tIns="0" rIns="0" bIns="0" rtlCol="0">
            <a:noAutofit/>
          </a:bodyPr>
          <a:lstStyle/>
          <a:p>
            <a:endParaRPr/>
          </a:p>
        </p:txBody>
      </p:sp>
      <p:sp>
        <p:nvSpPr>
          <p:cNvPr id="79" name="object 79"/>
          <p:cNvSpPr/>
          <p:nvPr/>
        </p:nvSpPr>
        <p:spPr>
          <a:xfrm>
            <a:off x="2228850" y="1573276"/>
            <a:ext cx="4684649" cy="0"/>
          </a:xfrm>
          <a:custGeom>
            <a:avLst/>
            <a:gdLst/>
            <a:ahLst/>
            <a:cxnLst/>
            <a:rect l="l" t="t" r="r" b="b"/>
            <a:pathLst>
              <a:path w="4684649">
                <a:moveTo>
                  <a:pt x="0" y="0"/>
                </a:moveTo>
                <a:lnTo>
                  <a:pt x="4684649" y="0"/>
                </a:lnTo>
              </a:path>
            </a:pathLst>
          </a:custGeom>
          <a:ln w="28575">
            <a:solidFill>
              <a:srgbClr val="000000"/>
            </a:solidFill>
          </a:ln>
        </p:spPr>
        <p:txBody>
          <a:bodyPr wrap="square" lIns="0" tIns="0" rIns="0" bIns="0" rtlCol="0">
            <a:noAutofit/>
          </a:bodyPr>
          <a:lstStyle/>
          <a:p>
            <a:endParaRPr/>
          </a:p>
        </p:txBody>
      </p:sp>
      <p:sp>
        <p:nvSpPr>
          <p:cNvPr id="80" name="object 80"/>
          <p:cNvSpPr/>
          <p:nvPr/>
        </p:nvSpPr>
        <p:spPr>
          <a:xfrm>
            <a:off x="2228850" y="1849501"/>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81" name="object 81"/>
          <p:cNvSpPr/>
          <p:nvPr/>
        </p:nvSpPr>
        <p:spPr>
          <a:xfrm>
            <a:off x="2228850" y="2124075"/>
            <a:ext cx="1165225" cy="0"/>
          </a:xfrm>
          <a:custGeom>
            <a:avLst/>
            <a:gdLst/>
            <a:ahLst/>
            <a:cxnLst/>
            <a:rect l="l" t="t" r="r" b="b"/>
            <a:pathLst>
              <a:path w="1165225">
                <a:moveTo>
                  <a:pt x="0" y="0"/>
                </a:moveTo>
                <a:lnTo>
                  <a:pt x="1165225" y="0"/>
                </a:lnTo>
              </a:path>
            </a:pathLst>
          </a:custGeom>
          <a:ln w="12700">
            <a:solidFill>
              <a:srgbClr val="000000"/>
            </a:solidFill>
          </a:ln>
        </p:spPr>
        <p:txBody>
          <a:bodyPr wrap="square" lIns="0" tIns="0" rIns="0" bIns="0" rtlCol="0">
            <a:noAutofit/>
          </a:bodyPr>
          <a:lstStyle/>
          <a:p>
            <a:endParaRPr/>
          </a:p>
        </p:txBody>
      </p:sp>
      <p:sp>
        <p:nvSpPr>
          <p:cNvPr id="82" name="object 82"/>
          <p:cNvSpPr/>
          <p:nvPr/>
        </p:nvSpPr>
        <p:spPr>
          <a:xfrm>
            <a:off x="3394075" y="2124075"/>
            <a:ext cx="1192149" cy="0"/>
          </a:xfrm>
          <a:custGeom>
            <a:avLst/>
            <a:gdLst/>
            <a:ahLst/>
            <a:cxnLst/>
            <a:rect l="l" t="t" r="r" b="b"/>
            <a:pathLst>
              <a:path w="1192149">
                <a:moveTo>
                  <a:pt x="0" y="0"/>
                </a:moveTo>
                <a:lnTo>
                  <a:pt x="1192149" y="0"/>
                </a:lnTo>
              </a:path>
            </a:pathLst>
          </a:custGeom>
          <a:ln w="28575">
            <a:solidFill>
              <a:srgbClr val="D01608"/>
            </a:solidFill>
          </a:ln>
        </p:spPr>
        <p:txBody>
          <a:bodyPr wrap="square" lIns="0" tIns="0" rIns="0" bIns="0" rtlCol="0">
            <a:noAutofit/>
          </a:bodyPr>
          <a:lstStyle/>
          <a:p>
            <a:endParaRPr/>
          </a:p>
        </p:txBody>
      </p:sp>
      <p:sp>
        <p:nvSpPr>
          <p:cNvPr id="83" name="object 83"/>
          <p:cNvSpPr/>
          <p:nvPr/>
        </p:nvSpPr>
        <p:spPr>
          <a:xfrm>
            <a:off x="4586224" y="2124075"/>
            <a:ext cx="2327275" cy="0"/>
          </a:xfrm>
          <a:custGeom>
            <a:avLst/>
            <a:gdLst/>
            <a:ahLst/>
            <a:cxnLst/>
            <a:rect l="l" t="t" r="r" b="b"/>
            <a:pathLst>
              <a:path w="2327275">
                <a:moveTo>
                  <a:pt x="0" y="0"/>
                </a:moveTo>
                <a:lnTo>
                  <a:pt x="2327275" y="0"/>
                </a:lnTo>
              </a:path>
            </a:pathLst>
          </a:custGeom>
          <a:ln w="12700">
            <a:solidFill>
              <a:srgbClr val="000000"/>
            </a:solidFill>
          </a:ln>
        </p:spPr>
        <p:txBody>
          <a:bodyPr wrap="square" lIns="0" tIns="0" rIns="0" bIns="0" rtlCol="0">
            <a:noAutofit/>
          </a:bodyPr>
          <a:lstStyle/>
          <a:p>
            <a:endParaRPr/>
          </a:p>
        </p:txBody>
      </p:sp>
      <p:sp>
        <p:nvSpPr>
          <p:cNvPr id="84" name="object 84"/>
          <p:cNvSpPr/>
          <p:nvPr/>
        </p:nvSpPr>
        <p:spPr>
          <a:xfrm>
            <a:off x="2228850" y="2400300"/>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85" name="object 85"/>
          <p:cNvSpPr/>
          <p:nvPr/>
        </p:nvSpPr>
        <p:spPr>
          <a:xfrm>
            <a:off x="2228850" y="2675001"/>
            <a:ext cx="1165225" cy="0"/>
          </a:xfrm>
          <a:custGeom>
            <a:avLst/>
            <a:gdLst/>
            <a:ahLst/>
            <a:cxnLst/>
            <a:rect l="l" t="t" r="r" b="b"/>
            <a:pathLst>
              <a:path w="1165225">
                <a:moveTo>
                  <a:pt x="0" y="0"/>
                </a:moveTo>
                <a:lnTo>
                  <a:pt x="1165225" y="0"/>
                </a:lnTo>
              </a:path>
            </a:pathLst>
          </a:custGeom>
          <a:ln w="12700">
            <a:solidFill>
              <a:srgbClr val="000000"/>
            </a:solidFill>
          </a:ln>
        </p:spPr>
        <p:txBody>
          <a:bodyPr wrap="square" lIns="0" tIns="0" rIns="0" bIns="0" rtlCol="0">
            <a:noAutofit/>
          </a:bodyPr>
          <a:lstStyle/>
          <a:p>
            <a:endParaRPr/>
          </a:p>
        </p:txBody>
      </p:sp>
      <p:sp>
        <p:nvSpPr>
          <p:cNvPr id="86" name="object 86"/>
          <p:cNvSpPr/>
          <p:nvPr/>
        </p:nvSpPr>
        <p:spPr>
          <a:xfrm>
            <a:off x="3394075" y="2675001"/>
            <a:ext cx="1192149" cy="0"/>
          </a:xfrm>
          <a:custGeom>
            <a:avLst/>
            <a:gdLst/>
            <a:ahLst/>
            <a:cxnLst/>
            <a:rect l="l" t="t" r="r" b="b"/>
            <a:pathLst>
              <a:path w="1192149">
                <a:moveTo>
                  <a:pt x="0" y="0"/>
                </a:moveTo>
                <a:lnTo>
                  <a:pt x="1192149" y="0"/>
                </a:lnTo>
              </a:path>
            </a:pathLst>
          </a:custGeom>
          <a:ln w="28575">
            <a:solidFill>
              <a:srgbClr val="D01608"/>
            </a:solidFill>
          </a:ln>
        </p:spPr>
        <p:txBody>
          <a:bodyPr wrap="square" lIns="0" tIns="0" rIns="0" bIns="0" rtlCol="0">
            <a:noAutofit/>
          </a:bodyPr>
          <a:lstStyle/>
          <a:p>
            <a:endParaRPr/>
          </a:p>
        </p:txBody>
      </p:sp>
      <p:sp>
        <p:nvSpPr>
          <p:cNvPr id="87" name="object 87"/>
          <p:cNvSpPr/>
          <p:nvPr/>
        </p:nvSpPr>
        <p:spPr>
          <a:xfrm>
            <a:off x="4586224" y="2675001"/>
            <a:ext cx="2327275" cy="0"/>
          </a:xfrm>
          <a:custGeom>
            <a:avLst/>
            <a:gdLst/>
            <a:ahLst/>
            <a:cxnLst/>
            <a:rect l="l" t="t" r="r" b="b"/>
            <a:pathLst>
              <a:path w="2327275">
                <a:moveTo>
                  <a:pt x="0" y="0"/>
                </a:moveTo>
                <a:lnTo>
                  <a:pt x="2327275" y="0"/>
                </a:lnTo>
              </a:path>
            </a:pathLst>
          </a:custGeom>
          <a:ln w="12700">
            <a:solidFill>
              <a:srgbClr val="000000"/>
            </a:solidFill>
          </a:ln>
        </p:spPr>
        <p:txBody>
          <a:bodyPr wrap="square" lIns="0" tIns="0" rIns="0" bIns="0" rtlCol="0">
            <a:noAutofit/>
          </a:bodyPr>
          <a:lstStyle/>
          <a:p>
            <a:endParaRPr/>
          </a:p>
        </p:txBody>
      </p:sp>
      <p:sp>
        <p:nvSpPr>
          <p:cNvPr id="88" name="object 88"/>
          <p:cNvSpPr/>
          <p:nvPr/>
        </p:nvSpPr>
        <p:spPr>
          <a:xfrm>
            <a:off x="2228850" y="2949575"/>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89" name="object 89"/>
          <p:cNvSpPr/>
          <p:nvPr/>
        </p:nvSpPr>
        <p:spPr>
          <a:xfrm>
            <a:off x="2228850" y="3225800"/>
            <a:ext cx="1165225" cy="0"/>
          </a:xfrm>
          <a:custGeom>
            <a:avLst/>
            <a:gdLst/>
            <a:ahLst/>
            <a:cxnLst/>
            <a:rect l="l" t="t" r="r" b="b"/>
            <a:pathLst>
              <a:path w="1165225">
                <a:moveTo>
                  <a:pt x="0" y="0"/>
                </a:moveTo>
                <a:lnTo>
                  <a:pt x="1165225" y="0"/>
                </a:lnTo>
              </a:path>
            </a:pathLst>
          </a:custGeom>
          <a:ln w="12700">
            <a:solidFill>
              <a:srgbClr val="000000"/>
            </a:solidFill>
          </a:ln>
        </p:spPr>
        <p:txBody>
          <a:bodyPr wrap="square" lIns="0" tIns="0" rIns="0" bIns="0" rtlCol="0">
            <a:noAutofit/>
          </a:bodyPr>
          <a:lstStyle/>
          <a:p>
            <a:endParaRPr/>
          </a:p>
        </p:txBody>
      </p:sp>
      <p:sp>
        <p:nvSpPr>
          <p:cNvPr id="90" name="object 90"/>
          <p:cNvSpPr/>
          <p:nvPr/>
        </p:nvSpPr>
        <p:spPr>
          <a:xfrm>
            <a:off x="3394075" y="3225800"/>
            <a:ext cx="1192149" cy="0"/>
          </a:xfrm>
          <a:custGeom>
            <a:avLst/>
            <a:gdLst/>
            <a:ahLst/>
            <a:cxnLst/>
            <a:rect l="l" t="t" r="r" b="b"/>
            <a:pathLst>
              <a:path w="1192149">
                <a:moveTo>
                  <a:pt x="0" y="0"/>
                </a:moveTo>
                <a:lnTo>
                  <a:pt x="1192149" y="0"/>
                </a:lnTo>
              </a:path>
            </a:pathLst>
          </a:custGeom>
          <a:ln w="28575">
            <a:solidFill>
              <a:srgbClr val="D01608"/>
            </a:solidFill>
          </a:ln>
        </p:spPr>
        <p:txBody>
          <a:bodyPr wrap="square" lIns="0" tIns="0" rIns="0" bIns="0" rtlCol="0">
            <a:noAutofit/>
          </a:bodyPr>
          <a:lstStyle/>
          <a:p>
            <a:endParaRPr/>
          </a:p>
        </p:txBody>
      </p:sp>
      <p:sp>
        <p:nvSpPr>
          <p:cNvPr id="91" name="object 91"/>
          <p:cNvSpPr/>
          <p:nvPr/>
        </p:nvSpPr>
        <p:spPr>
          <a:xfrm>
            <a:off x="4586224" y="3225800"/>
            <a:ext cx="2327275" cy="0"/>
          </a:xfrm>
          <a:custGeom>
            <a:avLst/>
            <a:gdLst/>
            <a:ahLst/>
            <a:cxnLst/>
            <a:rect l="l" t="t" r="r" b="b"/>
            <a:pathLst>
              <a:path w="2327275">
                <a:moveTo>
                  <a:pt x="0" y="0"/>
                </a:moveTo>
                <a:lnTo>
                  <a:pt x="2327275" y="0"/>
                </a:lnTo>
              </a:path>
            </a:pathLst>
          </a:custGeom>
          <a:ln w="12700">
            <a:solidFill>
              <a:srgbClr val="000000"/>
            </a:solidFill>
          </a:ln>
        </p:spPr>
        <p:txBody>
          <a:bodyPr wrap="square" lIns="0" tIns="0" rIns="0" bIns="0" rtlCol="0">
            <a:noAutofit/>
          </a:bodyPr>
          <a:lstStyle/>
          <a:p>
            <a:endParaRPr/>
          </a:p>
        </p:txBody>
      </p:sp>
      <p:sp>
        <p:nvSpPr>
          <p:cNvPr id="92" name="object 92"/>
          <p:cNvSpPr/>
          <p:nvPr/>
        </p:nvSpPr>
        <p:spPr>
          <a:xfrm>
            <a:off x="2228850" y="3500501"/>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93" name="object 93"/>
          <p:cNvSpPr/>
          <p:nvPr/>
        </p:nvSpPr>
        <p:spPr>
          <a:xfrm>
            <a:off x="2228850" y="3776726"/>
            <a:ext cx="1165225" cy="0"/>
          </a:xfrm>
          <a:custGeom>
            <a:avLst/>
            <a:gdLst/>
            <a:ahLst/>
            <a:cxnLst/>
            <a:rect l="l" t="t" r="r" b="b"/>
            <a:pathLst>
              <a:path w="1165225">
                <a:moveTo>
                  <a:pt x="0" y="0"/>
                </a:moveTo>
                <a:lnTo>
                  <a:pt x="1165225" y="0"/>
                </a:lnTo>
              </a:path>
            </a:pathLst>
          </a:custGeom>
          <a:ln w="12700">
            <a:solidFill>
              <a:srgbClr val="000000"/>
            </a:solidFill>
          </a:ln>
        </p:spPr>
        <p:txBody>
          <a:bodyPr wrap="square" lIns="0" tIns="0" rIns="0" bIns="0" rtlCol="0">
            <a:noAutofit/>
          </a:bodyPr>
          <a:lstStyle/>
          <a:p>
            <a:endParaRPr/>
          </a:p>
        </p:txBody>
      </p:sp>
      <p:sp>
        <p:nvSpPr>
          <p:cNvPr id="94" name="object 94"/>
          <p:cNvSpPr/>
          <p:nvPr/>
        </p:nvSpPr>
        <p:spPr>
          <a:xfrm>
            <a:off x="3394075" y="3776726"/>
            <a:ext cx="2355850" cy="0"/>
          </a:xfrm>
          <a:custGeom>
            <a:avLst/>
            <a:gdLst/>
            <a:ahLst/>
            <a:cxnLst/>
            <a:rect l="l" t="t" r="r" b="b"/>
            <a:pathLst>
              <a:path w="2355850">
                <a:moveTo>
                  <a:pt x="0" y="0"/>
                </a:moveTo>
                <a:lnTo>
                  <a:pt x="2355850" y="0"/>
                </a:lnTo>
              </a:path>
            </a:pathLst>
          </a:custGeom>
          <a:ln w="28575">
            <a:solidFill>
              <a:srgbClr val="D01608"/>
            </a:solidFill>
          </a:ln>
        </p:spPr>
        <p:txBody>
          <a:bodyPr wrap="square" lIns="0" tIns="0" rIns="0" bIns="0" rtlCol="0">
            <a:noAutofit/>
          </a:bodyPr>
          <a:lstStyle/>
          <a:p>
            <a:endParaRPr/>
          </a:p>
        </p:txBody>
      </p:sp>
      <p:sp>
        <p:nvSpPr>
          <p:cNvPr id="95" name="object 95"/>
          <p:cNvSpPr/>
          <p:nvPr/>
        </p:nvSpPr>
        <p:spPr>
          <a:xfrm>
            <a:off x="5749925" y="3776726"/>
            <a:ext cx="1163574" cy="0"/>
          </a:xfrm>
          <a:custGeom>
            <a:avLst/>
            <a:gdLst/>
            <a:ahLst/>
            <a:cxnLst/>
            <a:rect l="l" t="t" r="r" b="b"/>
            <a:pathLst>
              <a:path w="1163574">
                <a:moveTo>
                  <a:pt x="0" y="0"/>
                </a:moveTo>
                <a:lnTo>
                  <a:pt x="1163574" y="0"/>
                </a:lnTo>
              </a:path>
            </a:pathLst>
          </a:custGeom>
          <a:ln w="12700">
            <a:solidFill>
              <a:srgbClr val="000000"/>
            </a:solidFill>
          </a:ln>
        </p:spPr>
        <p:txBody>
          <a:bodyPr wrap="square" lIns="0" tIns="0" rIns="0" bIns="0" rtlCol="0">
            <a:noAutofit/>
          </a:bodyPr>
          <a:lstStyle/>
          <a:p>
            <a:endParaRPr/>
          </a:p>
        </p:txBody>
      </p:sp>
      <p:sp>
        <p:nvSpPr>
          <p:cNvPr id="96" name="object 96"/>
          <p:cNvSpPr/>
          <p:nvPr/>
        </p:nvSpPr>
        <p:spPr>
          <a:xfrm>
            <a:off x="2228850" y="4051300"/>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97" name="object 97"/>
          <p:cNvSpPr/>
          <p:nvPr/>
        </p:nvSpPr>
        <p:spPr>
          <a:xfrm>
            <a:off x="2228850" y="4327525"/>
            <a:ext cx="2357374" cy="0"/>
          </a:xfrm>
          <a:custGeom>
            <a:avLst/>
            <a:gdLst/>
            <a:ahLst/>
            <a:cxnLst/>
            <a:rect l="l" t="t" r="r" b="b"/>
            <a:pathLst>
              <a:path w="2357374">
                <a:moveTo>
                  <a:pt x="0" y="0"/>
                </a:moveTo>
                <a:lnTo>
                  <a:pt x="2357374" y="0"/>
                </a:lnTo>
              </a:path>
            </a:pathLst>
          </a:custGeom>
          <a:ln w="28575">
            <a:solidFill>
              <a:srgbClr val="D01608"/>
            </a:solidFill>
          </a:ln>
        </p:spPr>
        <p:txBody>
          <a:bodyPr wrap="square" lIns="0" tIns="0" rIns="0" bIns="0" rtlCol="0">
            <a:noAutofit/>
          </a:bodyPr>
          <a:lstStyle/>
          <a:p>
            <a:endParaRPr/>
          </a:p>
        </p:txBody>
      </p:sp>
      <p:sp>
        <p:nvSpPr>
          <p:cNvPr id="98" name="object 98"/>
          <p:cNvSpPr/>
          <p:nvPr/>
        </p:nvSpPr>
        <p:spPr>
          <a:xfrm>
            <a:off x="4586224" y="4327525"/>
            <a:ext cx="2327275" cy="0"/>
          </a:xfrm>
          <a:custGeom>
            <a:avLst/>
            <a:gdLst/>
            <a:ahLst/>
            <a:cxnLst/>
            <a:rect l="l" t="t" r="r" b="b"/>
            <a:pathLst>
              <a:path w="2327275">
                <a:moveTo>
                  <a:pt x="0" y="0"/>
                </a:moveTo>
                <a:lnTo>
                  <a:pt x="2327275" y="0"/>
                </a:lnTo>
              </a:path>
            </a:pathLst>
          </a:custGeom>
          <a:ln w="12700">
            <a:solidFill>
              <a:srgbClr val="000000"/>
            </a:solidFill>
          </a:ln>
        </p:spPr>
        <p:txBody>
          <a:bodyPr wrap="square" lIns="0" tIns="0" rIns="0" bIns="0" rtlCol="0">
            <a:noAutofit/>
          </a:bodyPr>
          <a:lstStyle/>
          <a:p>
            <a:endParaRPr/>
          </a:p>
        </p:txBody>
      </p:sp>
      <p:sp>
        <p:nvSpPr>
          <p:cNvPr id="99" name="object 99"/>
          <p:cNvSpPr/>
          <p:nvPr/>
        </p:nvSpPr>
        <p:spPr>
          <a:xfrm>
            <a:off x="2228850" y="4602226"/>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100" name="object 100"/>
          <p:cNvSpPr/>
          <p:nvPr/>
        </p:nvSpPr>
        <p:spPr>
          <a:xfrm>
            <a:off x="2228850" y="4876800"/>
            <a:ext cx="1165225" cy="0"/>
          </a:xfrm>
          <a:custGeom>
            <a:avLst/>
            <a:gdLst/>
            <a:ahLst/>
            <a:cxnLst/>
            <a:rect l="l" t="t" r="r" b="b"/>
            <a:pathLst>
              <a:path w="1165225">
                <a:moveTo>
                  <a:pt x="0" y="0"/>
                </a:moveTo>
                <a:lnTo>
                  <a:pt x="1165225" y="0"/>
                </a:lnTo>
              </a:path>
            </a:pathLst>
          </a:custGeom>
          <a:ln w="12700">
            <a:solidFill>
              <a:srgbClr val="000000"/>
            </a:solidFill>
          </a:ln>
        </p:spPr>
        <p:txBody>
          <a:bodyPr wrap="square" lIns="0" tIns="0" rIns="0" bIns="0" rtlCol="0">
            <a:noAutofit/>
          </a:bodyPr>
          <a:lstStyle/>
          <a:p>
            <a:endParaRPr/>
          </a:p>
        </p:txBody>
      </p:sp>
      <p:sp>
        <p:nvSpPr>
          <p:cNvPr id="101" name="object 101"/>
          <p:cNvSpPr/>
          <p:nvPr/>
        </p:nvSpPr>
        <p:spPr>
          <a:xfrm>
            <a:off x="3394075" y="4876800"/>
            <a:ext cx="1192149" cy="0"/>
          </a:xfrm>
          <a:custGeom>
            <a:avLst/>
            <a:gdLst/>
            <a:ahLst/>
            <a:cxnLst/>
            <a:rect l="l" t="t" r="r" b="b"/>
            <a:pathLst>
              <a:path w="1192149">
                <a:moveTo>
                  <a:pt x="0" y="0"/>
                </a:moveTo>
                <a:lnTo>
                  <a:pt x="1192149" y="0"/>
                </a:lnTo>
              </a:path>
            </a:pathLst>
          </a:custGeom>
          <a:ln w="28575">
            <a:solidFill>
              <a:srgbClr val="D01608"/>
            </a:solidFill>
          </a:ln>
        </p:spPr>
        <p:txBody>
          <a:bodyPr wrap="square" lIns="0" tIns="0" rIns="0" bIns="0" rtlCol="0">
            <a:noAutofit/>
          </a:bodyPr>
          <a:lstStyle/>
          <a:p>
            <a:endParaRPr/>
          </a:p>
        </p:txBody>
      </p:sp>
      <p:sp>
        <p:nvSpPr>
          <p:cNvPr id="102" name="object 102"/>
          <p:cNvSpPr/>
          <p:nvPr/>
        </p:nvSpPr>
        <p:spPr>
          <a:xfrm>
            <a:off x="4586224" y="4876800"/>
            <a:ext cx="2327275" cy="0"/>
          </a:xfrm>
          <a:custGeom>
            <a:avLst/>
            <a:gdLst/>
            <a:ahLst/>
            <a:cxnLst/>
            <a:rect l="l" t="t" r="r" b="b"/>
            <a:pathLst>
              <a:path w="2327275">
                <a:moveTo>
                  <a:pt x="0" y="0"/>
                </a:moveTo>
                <a:lnTo>
                  <a:pt x="2327275" y="0"/>
                </a:lnTo>
              </a:path>
            </a:pathLst>
          </a:custGeom>
          <a:ln w="12700">
            <a:solidFill>
              <a:srgbClr val="000000"/>
            </a:solidFill>
          </a:ln>
        </p:spPr>
        <p:txBody>
          <a:bodyPr wrap="square" lIns="0" tIns="0" rIns="0" bIns="0" rtlCol="0">
            <a:noAutofit/>
          </a:bodyPr>
          <a:lstStyle/>
          <a:p>
            <a:endParaRPr/>
          </a:p>
        </p:txBody>
      </p:sp>
      <p:sp>
        <p:nvSpPr>
          <p:cNvPr id="103" name="object 103"/>
          <p:cNvSpPr/>
          <p:nvPr/>
        </p:nvSpPr>
        <p:spPr>
          <a:xfrm>
            <a:off x="2228850" y="5153025"/>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104" name="object 104"/>
          <p:cNvSpPr/>
          <p:nvPr/>
        </p:nvSpPr>
        <p:spPr>
          <a:xfrm>
            <a:off x="2228850" y="5427726"/>
            <a:ext cx="1165225" cy="0"/>
          </a:xfrm>
          <a:custGeom>
            <a:avLst/>
            <a:gdLst/>
            <a:ahLst/>
            <a:cxnLst/>
            <a:rect l="l" t="t" r="r" b="b"/>
            <a:pathLst>
              <a:path w="1165225">
                <a:moveTo>
                  <a:pt x="0" y="0"/>
                </a:moveTo>
                <a:lnTo>
                  <a:pt x="1165225" y="0"/>
                </a:lnTo>
              </a:path>
            </a:pathLst>
          </a:custGeom>
          <a:ln w="12700">
            <a:solidFill>
              <a:srgbClr val="000000"/>
            </a:solidFill>
          </a:ln>
        </p:spPr>
        <p:txBody>
          <a:bodyPr wrap="square" lIns="0" tIns="0" rIns="0" bIns="0" rtlCol="0">
            <a:noAutofit/>
          </a:bodyPr>
          <a:lstStyle/>
          <a:p>
            <a:endParaRPr/>
          </a:p>
        </p:txBody>
      </p:sp>
      <p:sp>
        <p:nvSpPr>
          <p:cNvPr id="105" name="object 105"/>
          <p:cNvSpPr/>
          <p:nvPr/>
        </p:nvSpPr>
        <p:spPr>
          <a:xfrm>
            <a:off x="3394075" y="5427726"/>
            <a:ext cx="1192149" cy="0"/>
          </a:xfrm>
          <a:custGeom>
            <a:avLst/>
            <a:gdLst/>
            <a:ahLst/>
            <a:cxnLst/>
            <a:rect l="l" t="t" r="r" b="b"/>
            <a:pathLst>
              <a:path w="1192149">
                <a:moveTo>
                  <a:pt x="0" y="0"/>
                </a:moveTo>
                <a:lnTo>
                  <a:pt x="1192149" y="0"/>
                </a:lnTo>
              </a:path>
            </a:pathLst>
          </a:custGeom>
          <a:ln w="28575">
            <a:solidFill>
              <a:srgbClr val="D01608"/>
            </a:solidFill>
          </a:ln>
        </p:spPr>
        <p:txBody>
          <a:bodyPr wrap="square" lIns="0" tIns="0" rIns="0" bIns="0" rtlCol="0">
            <a:noAutofit/>
          </a:bodyPr>
          <a:lstStyle/>
          <a:p>
            <a:endParaRPr/>
          </a:p>
        </p:txBody>
      </p:sp>
      <p:sp>
        <p:nvSpPr>
          <p:cNvPr id="106" name="object 106"/>
          <p:cNvSpPr/>
          <p:nvPr/>
        </p:nvSpPr>
        <p:spPr>
          <a:xfrm>
            <a:off x="4586224" y="5427726"/>
            <a:ext cx="2327275" cy="0"/>
          </a:xfrm>
          <a:custGeom>
            <a:avLst/>
            <a:gdLst/>
            <a:ahLst/>
            <a:cxnLst/>
            <a:rect l="l" t="t" r="r" b="b"/>
            <a:pathLst>
              <a:path w="2327275">
                <a:moveTo>
                  <a:pt x="0" y="0"/>
                </a:moveTo>
                <a:lnTo>
                  <a:pt x="2327275" y="0"/>
                </a:lnTo>
              </a:path>
            </a:pathLst>
          </a:custGeom>
          <a:ln w="12700">
            <a:solidFill>
              <a:srgbClr val="000000"/>
            </a:solidFill>
          </a:ln>
        </p:spPr>
        <p:txBody>
          <a:bodyPr wrap="square" lIns="0" tIns="0" rIns="0" bIns="0" rtlCol="0">
            <a:noAutofit/>
          </a:bodyPr>
          <a:lstStyle/>
          <a:p>
            <a:endParaRPr/>
          </a:p>
        </p:txBody>
      </p:sp>
      <p:sp>
        <p:nvSpPr>
          <p:cNvPr id="107" name="object 107"/>
          <p:cNvSpPr/>
          <p:nvPr/>
        </p:nvSpPr>
        <p:spPr>
          <a:xfrm>
            <a:off x="2228850" y="5703887"/>
            <a:ext cx="4684649" cy="0"/>
          </a:xfrm>
          <a:custGeom>
            <a:avLst/>
            <a:gdLst/>
            <a:ahLst/>
            <a:cxnLst/>
            <a:rect l="l" t="t" r="r" b="b"/>
            <a:pathLst>
              <a:path w="4684649">
                <a:moveTo>
                  <a:pt x="0" y="0"/>
                </a:moveTo>
                <a:lnTo>
                  <a:pt x="4684649" y="0"/>
                </a:lnTo>
              </a:path>
            </a:pathLst>
          </a:custGeom>
          <a:ln w="12700">
            <a:solidFill>
              <a:srgbClr val="000000"/>
            </a:solidFill>
          </a:ln>
        </p:spPr>
        <p:txBody>
          <a:bodyPr wrap="square" lIns="0" tIns="0" rIns="0" bIns="0" rtlCol="0">
            <a:noAutofit/>
          </a:bodyPr>
          <a:lstStyle/>
          <a:p>
            <a:endParaRPr/>
          </a:p>
        </p:txBody>
      </p:sp>
      <p:sp>
        <p:nvSpPr>
          <p:cNvPr id="108" name="object 108"/>
          <p:cNvSpPr/>
          <p:nvPr/>
        </p:nvSpPr>
        <p:spPr>
          <a:xfrm>
            <a:off x="2243201" y="1254125"/>
            <a:ext cx="0" cy="4738687"/>
          </a:xfrm>
          <a:custGeom>
            <a:avLst/>
            <a:gdLst/>
            <a:ahLst/>
            <a:cxnLst/>
            <a:rect l="l" t="t" r="r" b="b"/>
            <a:pathLst>
              <a:path h="4738687">
                <a:moveTo>
                  <a:pt x="0" y="0"/>
                </a:moveTo>
                <a:lnTo>
                  <a:pt x="0" y="4738687"/>
                </a:lnTo>
              </a:path>
            </a:pathLst>
          </a:custGeom>
          <a:ln w="28575">
            <a:solidFill>
              <a:srgbClr val="000000"/>
            </a:solidFill>
          </a:ln>
        </p:spPr>
        <p:txBody>
          <a:bodyPr wrap="square" lIns="0" tIns="0" rIns="0" bIns="0" rtlCol="0">
            <a:noAutofit/>
          </a:bodyPr>
          <a:lstStyle/>
          <a:p>
            <a:endParaRPr/>
          </a:p>
        </p:txBody>
      </p:sp>
      <p:sp>
        <p:nvSpPr>
          <p:cNvPr id="109" name="object 109"/>
          <p:cNvSpPr/>
          <p:nvPr/>
        </p:nvSpPr>
        <p:spPr>
          <a:xfrm>
            <a:off x="6899275" y="1254125"/>
            <a:ext cx="0" cy="4738687"/>
          </a:xfrm>
          <a:custGeom>
            <a:avLst/>
            <a:gdLst/>
            <a:ahLst/>
            <a:cxnLst/>
            <a:rect l="l" t="t" r="r" b="b"/>
            <a:pathLst>
              <a:path h="4738687">
                <a:moveTo>
                  <a:pt x="0" y="0"/>
                </a:moveTo>
                <a:lnTo>
                  <a:pt x="0" y="4738687"/>
                </a:lnTo>
              </a:path>
            </a:pathLst>
          </a:custGeom>
          <a:ln w="28575">
            <a:solidFill>
              <a:srgbClr val="000000"/>
            </a:solidFill>
          </a:ln>
        </p:spPr>
        <p:txBody>
          <a:bodyPr wrap="square" lIns="0" tIns="0" rIns="0" bIns="0" rtlCol="0">
            <a:noAutofit/>
          </a:bodyPr>
          <a:lstStyle/>
          <a:p>
            <a:endParaRPr/>
          </a:p>
        </p:txBody>
      </p:sp>
      <p:sp>
        <p:nvSpPr>
          <p:cNvPr id="110" name="object 110"/>
          <p:cNvSpPr/>
          <p:nvPr/>
        </p:nvSpPr>
        <p:spPr>
          <a:xfrm>
            <a:off x="2228850" y="1268476"/>
            <a:ext cx="4684649" cy="0"/>
          </a:xfrm>
          <a:custGeom>
            <a:avLst/>
            <a:gdLst/>
            <a:ahLst/>
            <a:cxnLst/>
            <a:rect l="l" t="t" r="r" b="b"/>
            <a:pathLst>
              <a:path w="4684649">
                <a:moveTo>
                  <a:pt x="0" y="0"/>
                </a:moveTo>
                <a:lnTo>
                  <a:pt x="4684649" y="0"/>
                </a:lnTo>
              </a:path>
            </a:pathLst>
          </a:custGeom>
          <a:ln w="28575">
            <a:solidFill>
              <a:srgbClr val="000000"/>
            </a:solidFill>
          </a:ln>
        </p:spPr>
        <p:txBody>
          <a:bodyPr wrap="square" lIns="0" tIns="0" rIns="0" bIns="0" rtlCol="0">
            <a:noAutofit/>
          </a:bodyPr>
          <a:lstStyle/>
          <a:p>
            <a:endParaRPr/>
          </a:p>
        </p:txBody>
      </p:sp>
      <p:sp>
        <p:nvSpPr>
          <p:cNvPr id="111" name="object 111"/>
          <p:cNvSpPr/>
          <p:nvPr/>
        </p:nvSpPr>
        <p:spPr>
          <a:xfrm>
            <a:off x="2228850" y="5978525"/>
            <a:ext cx="4684649" cy="0"/>
          </a:xfrm>
          <a:custGeom>
            <a:avLst/>
            <a:gdLst/>
            <a:ahLst/>
            <a:cxnLst/>
            <a:rect l="l" t="t" r="r" b="b"/>
            <a:pathLst>
              <a:path w="4684649">
                <a:moveTo>
                  <a:pt x="0" y="0"/>
                </a:moveTo>
                <a:lnTo>
                  <a:pt x="4684649" y="0"/>
                </a:lnTo>
              </a:path>
            </a:pathLst>
          </a:custGeom>
          <a:ln w="28575">
            <a:solidFill>
              <a:srgbClr val="000000"/>
            </a:solidFill>
          </a:ln>
        </p:spPr>
        <p:txBody>
          <a:bodyPr wrap="square" lIns="0" tIns="0" rIns="0" bIns="0" rtlCol="0">
            <a:noAutofit/>
          </a:bodyPr>
          <a:lstStyle/>
          <a:p>
            <a:endParaRPr/>
          </a:p>
        </p:txBody>
      </p:sp>
      <p:sp>
        <p:nvSpPr>
          <p:cNvPr id="71" name="object 71"/>
          <p:cNvSpPr/>
          <p:nvPr/>
        </p:nvSpPr>
        <p:spPr>
          <a:xfrm>
            <a:off x="8532749" y="6656387"/>
            <a:ext cx="539750" cy="171448"/>
          </a:xfrm>
          <a:custGeom>
            <a:avLst/>
            <a:gdLst/>
            <a:ahLst/>
            <a:cxnLst/>
            <a:rect l="l" t="t" r="r" b="b"/>
            <a:pathLst>
              <a:path w="539750" h="171448">
                <a:moveTo>
                  <a:pt x="396875" y="114298"/>
                </a:moveTo>
                <a:lnTo>
                  <a:pt x="368299" y="114298"/>
                </a:lnTo>
                <a:lnTo>
                  <a:pt x="368300" y="171448"/>
                </a:lnTo>
                <a:lnTo>
                  <a:pt x="539750" y="85723"/>
                </a:lnTo>
                <a:lnTo>
                  <a:pt x="396875" y="114298"/>
                </a:lnTo>
                <a:close/>
              </a:path>
              <a:path w="539750" h="171448">
                <a:moveTo>
                  <a:pt x="396875" y="57150"/>
                </a:moveTo>
                <a:lnTo>
                  <a:pt x="368300" y="0"/>
                </a:lnTo>
                <a:lnTo>
                  <a:pt x="368299" y="57150"/>
                </a:lnTo>
                <a:lnTo>
                  <a:pt x="396875" y="57150"/>
                </a:lnTo>
                <a:close/>
              </a:path>
              <a:path w="539750" h="171448">
                <a:moveTo>
                  <a:pt x="0" y="57150"/>
                </a:moveTo>
                <a:lnTo>
                  <a:pt x="0" y="114298"/>
                </a:lnTo>
                <a:lnTo>
                  <a:pt x="396875" y="114298"/>
                </a:lnTo>
                <a:lnTo>
                  <a:pt x="539750" y="85723"/>
                </a:lnTo>
                <a:lnTo>
                  <a:pt x="368300" y="0"/>
                </a:lnTo>
                <a:lnTo>
                  <a:pt x="396875" y="57150"/>
                </a:lnTo>
                <a:lnTo>
                  <a:pt x="0" y="57150"/>
                </a:lnTo>
                <a:close/>
              </a:path>
            </a:pathLst>
          </a:custGeom>
          <a:solidFill>
            <a:srgbClr val="000000"/>
          </a:solidFill>
        </p:spPr>
        <p:txBody>
          <a:bodyPr wrap="square" lIns="0" tIns="0" rIns="0" bIns="0" rtlCol="0">
            <a:noAutofit/>
          </a:bodyPr>
          <a:lstStyle/>
          <a:p>
            <a:endParaRPr/>
          </a:p>
        </p:txBody>
      </p:sp>
      <p:sp>
        <p:nvSpPr>
          <p:cNvPr id="70" name="object 70"/>
          <p:cNvSpPr txBox="1"/>
          <p:nvPr/>
        </p:nvSpPr>
        <p:spPr>
          <a:xfrm>
            <a:off x="465531" y="319650"/>
            <a:ext cx="8311124"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Decima</a:t>
            </a:r>
            <a:r>
              <a:rPr sz="5400" spc="-9" baseline="2980" dirty="0" smtClean="0">
                <a:latin typeface="Book Antiqua"/>
                <a:cs typeface="Book Antiqua"/>
              </a:rPr>
              <a:t>l</a:t>
            </a:r>
            <a:r>
              <a:rPr sz="5400" spc="0" baseline="2980" dirty="0" smtClean="0">
                <a:latin typeface="Book Antiqua"/>
                <a:cs typeface="Book Antiqua"/>
              </a:rPr>
              <a:t>, Binary, </a:t>
            </a:r>
            <a:r>
              <a:rPr sz="5400" spc="4" baseline="2980" dirty="0" smtClean="0">
                <a:latin typeface="Book Antiqua"/>
                <a:cs typeface="Book Antiqua"/>
              </a:rPr>
              <a:t>O</a:t>
            </a:r>
            <a:r>
              <a:rPr sz="5400" spc="0" baseline="2980" dirty="0" smtClean="0">
                <a:latin typeface="Book Antiqua"/>
                <a:cs typeface="Book Antiqua"/>
              </a:rPr>
              <a:t>ctal and Hexadecimal</a:t>
            </a:r>
            <a:endParaRPr sz="3600">
              <a:latin typeface="Book Antiqua"/>
              <a:cs typeface="Book Antiqua"/>
            </a:endParaRPr>
          </a:p>
        </p:txBody>
      </p:sp>
      <p:sp>
        <p:nvSpPr>
          <p:cNvPr id="69" name="object 69"/>
          <p:cNvSpPr txBox="1"/>
          <p:nvPr/>
        </p:nvSpPr>
        <p:spPr>
          <a:xfrm>
            <a:off x="2243201" y="1268476"/>
            <a:ext cx="1165225" cy="304800"/>
          </a:xfrm>
          <a:prstGeom prst="rect">
            <a:avLst/>
          </a:prstGeom>
        </p:spPr>
        <p:txBody>
          <a:bodyPr wrap="square" lIns="0" tIns="0" rIns="0" bIns="0" rtlCol="0">
            <a:noAutofit/>
          </a:bodyPr>
          <a:lstStyle/>
          <a:p>
            <a:pPr marL="154305">
              <a:lnSpc>
                <a:spcPct val="95825"/>
              </a:lnSpc>
              <a:spcBef>
                <a:spcPts val="65"/>
              </a:spcBef>
            </a:pPr>
            <a:r>
              <a:rPr sz="2000" spc="0" dirty="0" smtClean="0">
                <a:solidFill>
                  <a:srgbClr val="FFFF00"/>
                </a:solidFill>
                <a:latin typeface="Times New Roman"/>
                <a:cs typeface="Times New Roman"/>
              </a:rPr>
              <a:t>Deci</a:t>
            </a:r>
            <a:r>
              <a:rPr sz="2000" spc="-25" dirty="0" smtClean="0">
                <a:solidFill>
                  <a:srgbClr val="FFFF00"/>
                </a:solidFill>
                <a:latin typeface="Times New Roman"/>
                <a:cs typeface="Times New Roman"/>
              </a:rPr>
              <a:t>m</a:t>
            </a:r>
            <a:r>
              <a:rPr sz="2000" spc="0" dirty="0" smtClean="0">
                <a:solidFill>
                  <a:srgbClr val="FFFF00"/>
                </a:solidFill>
                <a:latin typeface="Times New Roman"/>
                <a:cs typeface="Times New Roman"/>
              </a:rPr>
              <a:t>al</a:t>
            </a:r>
            <a:endParaRPr sz="2000">
              <a:latin typeface="Times New Roman"/>
              <a:cs typeface="Times New Roman"/>
            </a:endParaRPr>
          </a:p>
        </p:txBody>
      </p:sp>
      <p:sp>
        <p:nvSpPr>
          <p:cNvPr id="68" name="object 68"/>
          <p:cNvSpPr txBox="1"/>
          <p:nvPr/>
        </p:nvSpPr>
        <p:spPr>
          <a:xfrm>
            <a:off x="3408426" y="1268476"/>
            <a:ext cx="1163574" cy="304800"/>
          </a:xfrm>
          <a:prstGeom prst="rect">
            <a:avLst/>
          </a:prstGeom>
        </p:spPr>
        <p:txBody>
          <a:bodyPr wrap="square" lIns="0" tIns="0" rIns="0" bIns="0" rtlCol="0">
            <a:noAutofit/>
          </a:bodyPr>
          <a:lstStyle/>
          <a:p>
            <a:pPr marL="236093">
              <a:lnSpc>
                <a:spcPct val="95825"/>
              </a:lnSpc>
              <a:spcBef>
                <a:spcPts val="65"/>
              </a:spcBef>
            </a:pPr>
            <a:r>
              <a:rPr sz="2000" spc="0" dirty="0" smtClean="0">
                <a:solidFill>
                  <a:srgbClr val="FFFF00"/>
                </a:solidFill>
                <a:latin typeface="Times New Roman"/>
                <a:cs typeface="Times New Roman"/>
              </a:rPr>
              <a:t>B</a:t>
            </a:r>
            <a:r>
              <a:rPr sz="2000" spc="-9" dirty="0" smtClean="0">
                <a:solidFill>
                  <a:srgbClr val="FFFF00"/>
                </a:solidFill>
                <a:latin typeface="Times New Roman"/>
                <a:cs typeface="Times New Roman"/>
              </a:rPr>
              <a:t>i</a:t>
            </a:r>
            <a:r>
              <a:rPr sz="2000" spc="0" dirty="0" smtClean="0">
                <a:solidFill>
                  <a:srgbClr val="FFFF00"/>
                </a:solidFill>
                <a:latin typeface="Times New Roman"/>
                <a:cs typeface="Times New Roman"/>
              </a:rPr>
              <a:t>na</a:t>
            </a:r>
            <a:r>
              <a:rPr sz="2000" spc="4" dirty="0" smtClean="0">
                <a:solidFill>
                  <a:srgbClr val="FFFF00"/>
                </a:solidFill>
                <a:latin typeface="Times New Roman"/>
                <a:cs typeface="Times New Roman"/>
              </a:rPr>
              <a:t>r</a:t>
            </a:r>
            <a:r>
              <a:rPr sz="2000" spc="0" dirty="0" smtClean="0">
                <a:solidFill>
                  <a:srgbClr val="FFFF00"/>
                </a:solidFill>
                <a:latin typeface="Times New Roman"/>
                <a:cs typeface="Times New Roman"/>
              </a:rPr>
              <a:t>y</a:t>
            </a:r>
            <a:endParaRPr sz="2000">
              <a:latin typeface="Times New Roman"/>
              <a:cs typeface="Times New Roman"/>
            </a:endParaRPr>
          </a:p>
        </p:txBody>
      </p:sp>
      <p:sp>
        <p:nvSpPr>
          <p:cNvPr id="67" name="object 67"/>
          <p:cNvSpPr txBox="1"/>
          <p:nvPr/>
        </p:nvSpPr>
        <p:spPr>
          <a:xfrm>
            <a:off x="4572000" y="1268476"/>
            <a:ext cx="1163701" cy="304800"/>
          </a:xfrm>
          <a:prstGeom prst="rect">
            <a:avLst/>
          </a:prstGeom>
        </p:spPr>
        <p:txBody>
          <a:bodyPr wrap="square" lIns="0" tIns="0" rIns="0" bIns="0" rtlCol="0">
            <a:noAutofit/>
          </a:bodyPr>
          <a:lstStyle/>
          <a:p>
            <a:pPr marL="306959">
              <a:lnSpc>
                <a:spcPct val="95825"/>
              </a:lnSpc>
              <a:spcBef>
                <a:spcPts val="65"/>
              </a:spcBef>
            </a:pPr>
            <a:r>
              <a:rPr sz="2000" spc="0" dirty="0" smtClean="0">
                <a:solidFill>
                  <a:srgbClr val="FFFF00"/>
                </a:solidFill>
                <a:latin typeface="Times New Roman"/>
                <a:cs typeface="Times New Roman"/>
              </a:rPr>
              <a:t>Octal</a:t>
            </a:r>
            <a:endParaRPr sz="2000">
              <a:latin typeface="Times New Roman"/>
              <a:cs typeface="Times New Roman"/>
            </a:endParaRPr>
          </a:p>
        </p:txBody>
      </p:sp>
      <p:sp>
        <p:nvSpPr>
          <p:cNvPr id="66" name="object 66"/>
          <p:cNvSpPr txBox="1"/>
          <p:nvPr/>
        </p:nvSpPr>
        <p:spPr>
          <a:xfrm>
            <a:off x="5735701" y="1268476"/>
            <a:ext cx="1163574" cy="304800"/>
          </a:xfrm>
          <a:prstGeom prst="rect">
            <a:avLst/>
          </a:prstGeom>
        </p:spPr>
        <p:txBody>
          <a:bodyPr wrap="square" lIns="0" tIns="0" rIns="0" bIns="0" rtlCol="0">
            <a:noAutofit/>
          </a:bodyPr>
          <a:lstStyle/>
          <a:p>
            <a:pPr marL="370713">
              <a:lnSpc>
                <a:spcPct val="95825"/>
              </a:lnSpc>
              <a:spcBef>
                <a:spcPts val="65"/>
              </a:spcBef>
            </a:pPr>
            <a:r>
              <a:rPr sz="2000" spc="0" dirty="0" smtClean="0">
                <a:solidFill>
                  <a:srgbClr val="FFFF00"/>
                </a:solidFill>
                <a:latin typeface="Times New Roman"/>
                <a:cs typeface="Times New Roman"/>
              </a:rPr>
              <a:t>Hex</a:t>
            </a:r>
            <a:endParaRPr sz="2000">
              <a:latin typeface="Times New Roman"/>
              <a:cs typeface="Times New Roman"/>
            </a:endParaRPr>
          </a:p>
        </p:txBody>
      </p:sp>
      <p:sp>
        <p:nvSpPr>
          <p:cNvPr id="65" name="object 65"/>
          <p:cNvSpPr txBox="1"/>
          <p:nvPr/>
        </p:nvSpPr>
        <p:spPr>
          <a:xfrm>
            <a:off x="2243201" y="1573276"/>
            <a:ext cx="1165225" cy="276225"/>
          </a:xfrm>
          <a:prstGeom prst="rect">
            <a:avLst/>
          </a:prstGeom>
        </p:spPr>
        <p:txBody>
          <a:bodyPr wrap="square" lIns="0" tIns="0" rIns="0" bIns="0" rtlCol="0">
            <a:noAutofit/>
          </a:bodyPr>
          <a:lstStyle/>
          <a:p>
            <a:pPr marL="452539" marR="452666" algn="ctr">
              <a:lnSpc>
                <a:spcPct val="95825"/>
              </a:lnSpc>
              <a:spcBef>
                <a:spcPts val="185"/>
              </a:spcBef>
            </a:pPr>
            <a:r>
              <a:rPr sz="1600" spc="4" dirty="0" smtClean="0">
                <a:latin typeface="Times New Roman"/>
                <a:cs typeface="Times New Roman"/>
              </a:rPr>
              <a:t>00</a:t>
            </a:r>
            <a:endParaRPr sz="1600">
              <a:latin typeface="Times New Roman"/>
              <a:cs typeface="Times New Roman"/>
            </a:endParaRPr>
          </a:p>
        </p:txBody>
      </p:sp>
      <p:sp>
        <p:nvSpPr>
          <p:cNvPr id="64" name="object 64"/>
          <p:cNvSpPr txBox="1"/>
          <p:nvPr/>
        </p:nvSpPr>
        <p:spPr>
          <a:xfrm>
            <a:off x="3408426" y="1573276"/>
            <a:ext cx="1163574" cy="276225"/>
          </a:xfrm>
          <a:prstGeom prst="rect">
            <a:avLst/>
          </a:prstGeom>
        </p:spPr>
        <p:txBody>
          <a:bodyPr wrap="square" lIns="0" tIns="0" rIns="0" bIns="0" rtlCol="0">
            <a:noAutofit/>
          </a:bodyPr>
          <a:lstStyle/>
          <a:p>
            <a:pPr marL="377825">
              <a:lnSpc>
                <a:spcPct val="95825"/>
              </a:lnSpc>
              <a:spcBef>
                <a:spcPts val="185"/>
              </a:spcBef>
            </a:pPr>
            <a:r>
              <a:rPr sz="1600" spc="4" dirty="0" smtClean="0">
                <a:latin typeface="Times New Roman"/>
                <a:cs typeface="Times New Roman"/>
              </a:rPr>
              <a:t>0000</a:t>
            </a:r>
            <a:endParaRPr sz="1600">
              <a:latin typeface="Times New Roman"/>
              <a:cs typeface="Times New Roman"/>
            </a:endParaRPr>
          </a:p>
        </p:txBody>
      </p:sp>
      <p:sp>
        <p:nvSpPr>
          <p:cNvPr id="63" name="object 63"/>
          <p:cNvSpPr txBox="1"/>
          <p:nvPr/>
        </p:nvSpPr>
        <p:spPr>
          <a:xfrm>
            <a:off x="4572000" y="1573276"/>
            <a:ext cx="1163701" cy="276225"/>
          </a:xfrm>
          <a:prstGeom prst="rect">
            <a:avLst/>
          </a:prstGeom>
        </p:spPr>
        <p:txBody>
          <a:bodyPr wrap="square" lIns="0" tIns="0" rIns="0" bIns="0" rtlCol="0">
            <a:noAutofit/>
          </a:bodyPr>
          <a:lstStyle/>
          <a:p>
            <a:pPr marL="452793" marR="450888" algn="ctr">
              <a:lnSpc>
                <a:spcPct val="95825"/>
              </a:lnSpc>
              <a:spcBef>
                <a:spcPts val="185"/>
              </a:spcBef>
            </a:pPr>
            <a:r>
              <a:rPr sz="1600" spc="4" dirty="0" smtClean="0">
                <a:latin typeface="Times New Roman"/>
                <a:cs typeface="Times New Roman"/>
              </a:rPr>
              <a:t>00</a:t>
            </a:r>
            <a:endParaRPr sz="1600">
              <a:latin typeface="Times New Roman"/>
              <a:cs typeface="Times New Roman"/>
            </a:endParaRPr>
          </a:p>
        </p:txBody>
      </p:sp>
      <p:sp>
        <p:nvSpPr>
          <p:cNvPr id="62" name="object 62"/>
          <p:cNvSpPr txBox="1"/>
          <p:nvPr/>
        </p:nvSpPr>
        <p:spPr>
          <a:xfrm>
            <a:off x="5735701" y="1573276"/>
            <a:ext cx="1163574" cy="276225"/>
          </a:xfrm>
          <a:prstGeom prst="rect">
            <a:avLst/>
          </a:prstGeom>
        </p:spPr>
        <p:txBody>
          <a:bodyPr wrap="square" lIns="0" tIns="0" rIns="0" bIns="0" rtlCol="0">
            <a:noAutofit/>
          </a:bodyPr>
          <a:lstStyle/>
          <a:p>
            <a:pPr marL="504355" marR="502069" algn="ctr">
              <a:lnSpc>
                <a:spcPct val="95825"/>
              </a:lnSpc>
              <a:spcBef>
                <a:spcPts val="185"/>
              </a:spcBef>
            </a:pPr>
            <a:r>
              <a:rPr sz="1600" spc="0" dirty="0" smtClean="0">
                <a:latin typeface="Times New Roman"/>
                <a:cs typeface="Times New Roman"/>
              </a:rPr>
              <a:t>0</a:t>
            </a:r>
            <a:endParaRPr sz="1600">
              <a:latin typeface="Times New Roman"/>
              <a:cs typeface="Times New Roman"/>
            </a:endParaRPr>
          </a:p>
        </p:txBody>
      </p:sp>
      <p:sp>
        <p:nvSpPr>
          <p:cNvPr id="61" name="object 61"/>
          <p:cNvSpPr txBox="1"/>
          <p:nvPr/>
        </p:nvSpPr>
        <p:spPr>
          <a:xfrm>
            <a:off x="2243201" y="1849501"/>
            <a:ext cx="1165225" cy="274574"/>
          </a:xfrm>
          <a:prstGeom prst="rect">
            <a:avLst/>
          </a:prstGeom>
        </p:spPr>
        <p:txBody>
          <a:bodyPr wrap="square" lIns="0" tIns="0" rIns="0" bIns="0" rtlCol="0">
            <a:noAutofit/>
          </a:bodyPr>
          <a:lstStyle/>
          <a:p>
            <a:pPr marL="452539" marR="452666" algn="ctr">
              <a:lnSpc>
                <a:spcPct val="95825"/>
              </a:lnSpc>
              <a:spcBef>
                <a:spcPts val="180"/>
              </a:spcBef>
            </a:pPr>
            <a:r>
              <a:rPr sz="1600" spc="4" dirty="0" smtClean="0">
                <a:latin typeface="Times New Roman"/>
                <a:cs typeface="Times New Roman"/>
              </a:rPr>
              <a:t>01</a:t>
            </a:r>
            <a:endParaRPr sz="1600">
              <a:latin typeface="Times New Roman"/>
              <a:cs typeface="Times New Roman"/>
            </a:endParaRPr>
          </a:p>
        </p:txBody>
      </p:sp>
      <p:sp>
        <p:nvSpPr>
          <p:cNvPr id="60" name="object 60"/>
          <p:cNvSpPr txBox="1"/>
          <p:nvPr/>
        </p:nvSpPr>
        <p:spPr>
          <a:xfrm>
            <a:off x="3408426" y="1849501"/>
            <a:ext cx="1163574" cy="274574"/>
          </a:xfrm>
          <a:prstGeom prst="rect">
            <a:avLst/>
          </a:prstGeom>
        </p:spPr>
        <p:txBody>
          <a:bodyPr wrap="square" lIns="0" tIns="0" rIns="0" bIns="0" rtlCol="0">
            <a:noAutofit/>
          </a:bodyPr>
          <a:lstStyle/>
          <a:p>
            <a:pPr marL="377825">
              <a:lnSpc>
                <a:spcPct val="95825"/>
              </a:lnSpc>
              <a:spcBef>
                <a:spcPts val="180"/>
              </a:spcBef>
            </a:pPr>
            <a:r>
              <a:rPr sz="1600" spc="4" dirty="0" smtClean="0">
                <a:latin typeface="Times New Roman"/>
                <a:cs typeface="Times New Roman"/>
              </a:rPr>
              <a:t>0001</a:t>
            </a:r>
            <a:endParaRPr sz="1600">
              <a:latin typeface="Times New Roman"/>
              <a:cs typeface="Times New Roman"/>
            </a:endParaRPr>
          </a:p>
        </p:txBody>
      </p:sp>
      <p:sp>
        <p:nvSpPr>
          <p:cNvPr id="59" name="object 59"/>
          <p:cNvSpPr txBox="1"/>
          <p:nvPr/>
        </p:nvSpPr>
        <p:spPr>
          <a:xfrm>
            <a:off x="4572000" y="1849501"/>
            <a:ext cx="1163701" cy="274574"/>
          </a:xfrm>
          <a:prstGeom prst="rect">
            <a:avLst/>
          </a:prstGeom>
        </p:spPr>
        <p:txBody>
          <a:bodyPr wrap="square" lIns="0" tIns="0" rIns="0" bIns="0" rtlCol="0">
            <a:noAutofit/>
          </a:bodyPr>
          <a:lstStyle/>
          <a:p>
            <a:pPr marL="452793" marR="450888" algn="ctr">
              <a:lnSpc>
                <a:spcPct val="95825"/>
              </a:lnSpc>
              <a:spcBef>
                <a:spcPts val="180"/>
              </a:spcBef>
            </a:pPr>
            <a:r>
              <a:rPr sz="1600" spc="4" dirty="0" smtClean="0">
                <a:latin typeface="Times New Roman"/>
                <a:cs typeface="Times New Roman"/>
              </a:rPr>
              <a:t>01</a:t>
            </a:r>
            <a:endParaRPr sz="1600">
              <a:latin typeface="Times New Roman"/>
              <a:cs typeface="Times New Roman"/>
            </a:endParaRPr>
          </a:p>
        </p:txBody>
      </p:sp>
      <p:sp>
        <p:nvSpPr>
          <p:cNvPr id="58" name="object 58"/>
          <p:cNvSpPr txBox="1"/>
          <p:nvPr/>
        </p:nvSpPr>
        <p:spPr>
          <a:xfrm>
            <a:off x="5735701" y="1849501"/>
            <a:ext cx="1163574" cy="274574"/>
          </a:xfrm>
          <a:prstGeom prst="rect">
            <a:avLst/>
          </a:prstGeom>
        </p:spPr>
        <p:txBody>
          <a:bodyPr wrap="square" lIns="0" tIns="0" rIns="0" bIns="0" rtlCol="0">
            <a:noAutofit/>
          </a:bodyPr>
          <a:lstStyle/>
          <a:p>
            <a:pPr marL="504355" marR="502069" algn="ctr">
              <a:lnSpc>
                <a:spcPct val="95825"/>
              </a:lnSpc>
              <a:spcBef>
                <a:spcPts val="180"/>
              </a:spcBef>
            </a:pPr>
            <a:r>
              <a:rPr sz="1600" spc="0" dirty="0" smtClean="0">
                <a:latin typeface="Times New Roman"/>
                <a:cs typeface="Times New Roman"/>
              </a:rPr>
              <a:t>1</a:t>
            </a:r>
            <a:endParaRPr sz="1600">
              <a:latin typeface="Times New Roman"/>
              <a:cs typeface="Times New Roman"/>
            </a:endParaRPr>
          </a:p>
        </p:txBody>
      </p:sp>
      <p:sp>
        <p:nvSpPr>
          <p:cNvPr id="57" name="object 57"/>
          <p:cNvSpPr txBox="1"/>
          <p:nvPr/>
        </p:nvSpPr>
        <p:spPr>
          <a:xfrm>
            <a:off x="2243201" y="2124075"/>
            <a:ext cx="1165225" cy="276225"/>
          </a:xfrm>
          <a:prstGeom prst="rect">
            <a:avLst/>
          </a:prstGeom>
        </p:spPr>
        <p:txBody>
          <a:bodyPr wrap="square" lIns="0" tIns="0" rIns="0" bIns="0" rtlCol="0">
            <a:noAutofit/>
          </a:bodyPr>
          <a:lstStyle/>
          <a:p>
            <a:pPr marL="452516" marR="452643" algn="ctr">
              <a:lnSpc>
                <a:spcPct val="95825"/>
              </a:lnSpc>
              <a:spcBef>
                <a:spcPts val="185"/>
              </a:spcBef>
            </a:pPr>
            <a:r>
              <a:rPr sz="1600" spc="4" dirty="0" smtClean="0">
                <a:latin typeface="Times New Roman"/>
                <a:cs typeface="Times New Roman"/>
              </a:rPr>
              <a:t>02</a:t>
            </a:r>
            <a:endParaRPr sz="1600">
              <a:latin typeface="Times New Roman"/>
              <a:cs typeface="Times New Roman"/>
            </a:endParaRPr>
          </a:p>
        </p:txBody>
      </p:sp>
      <p:sp>
        <p:nvSpPr>
          <p:cNvPr id="56" name="object 56"/>
          <p:cNvSpPr txBox="1"/>
          <p:nvPr/>
        </p:nvSpPr>
        <p:spPr>
          <a:xfrm>
            <a:off x="3408426" y="2124075"/>
            <a:ext cx="1163574" cy="276225"/>
          </a:xfrm>
          <a:prstGeom prst="rect">
            <a:avLst/>
          </a:prstGeom>
        </p:spPr>
        <p:txBody>
          <a:bodyPr wrap="square" lIns="0" tIns="0" rIns="0" bIns="0" rtlCol="0">
            <a:noAutofit/>
          </a:bodyPr>
          <a:lstStyle/>
          <a:p>
            <a:pPr marL="377825">
              <a:lnSpc>
                <a:spcPct val="95825"/>
              </a:lnSpc>
              <a:spcBef>
                <a:spcPts val="185"/>
              </a:spcBef>
            </a:pPr>
            <a:r>
              <a:rPr sz="1600" spc="4" dirty="0" smtClean="0">
                <a:latin typeface="Times New Roman"/>
                <a:cs typeface="Times New Roman"/>
              </a:rPr>
              <a:t>0010</a:t>
            </a:r>
            <a:endParaRPr sz="1600">
              <a:latin typeface="Times New Roman"/>
              <a:cs typeface="Times New Roman"/>
            </a:endParaRPr>
          </a:p>
        </p:txBody>
      </p:sp>
      <p:sp>
        <p:nvSpPr>
          <p:cNvPr id="55" name="object 55"/>
          <p:cNvSpPr txBox="1"/>
          <p:nvPr/>
        </p:nvSpPr>
        <p:spPr>
          <a:xfrm>
            <a:off x="4572000" y="2124075"/>
            <a:ext cx="1163701" cy="276225"/>
          </a:xfrm>
          <a:prstGeom prst="rect">
            <a:avLst/>
          </a:prstGeom>
        </p:spPr>
        <p:txBody>
          <a:bodyPr wrap="square" lIns="0" tIns="0" rIns="0" bIns="0" rtlCol="0">
            <a:noAutofit/>
          </a:bodyPr>
          <a:lstStyle/>
          <a:p>
            <a:pPr marL="452770" marR="450865" algn="ctr">
              <a:lnSpc>
                <a:spcPct val="95825"/>
              </a:lnSpc>
              <a:spcBef>
                <a:spcPts val="185"/>
              </a:spcBef>
            </a:pPr>
            <a:r>
              <a:rPr sz="1600" spc="4" dirty="0" smtClean="0">
                <a:latin typeface="Times New Roman"/>
                <a:cs typeface="Times New Roman"/>
              </a:rPr>
              <a:t>02</a:t>
            </a:r>
            <a:endParaRPr sz="1600">
              <a:latin typeface="Times New Roman"/>
              <a:cs typeface="Times New Roman"/>
            </a:endParaRPr>
          </a:p>
        </p:txBody>
      </p:sp>
      <p:sp>
        <p:nvSpPr>
          <p:cNvPr id="54" name="object 54"/>
          <p:cNvSpPr txBox="1"/>
          <p:nvPr/>
        </p:nvSpPr>
        <p:spPr>
          <a:xfrm>
            <a:off x="5735701" y="2124075"/>
            <a:ext cx="1163574" cy="276225"/>
          </a:xfrm>
          <a:prstGeom prst="rect">
            <a:avLst/>
          </a:prstGeom>
        </p:spPr>
        <p:txBody>
          <a:bodyPr wrap="square" lIns="0" tIns="0" rIns="0" bIns="0" rtlCol="0">
            <a:noAutofit/>
          </a:bodyPr>
          <a:lstStyle/>
          <a:p>
            <a:pPr marL="504332" marR="501893" algn="ctr">
              <a:lnSpc>
                <a:spcPct val="95825"/>
              </a:lnSpc>
              <a:spcBef>
                <a:spcPts val="185"/>
              </a:spcBef>
            </a:pPr>
            <a:r>
              <a:rPr sz="1600" spc="0" dirty="0" smtClean="0">
                <a:latin typeface="Times New Roman"/>
                <a:cs typeface="Times New Roman"/>
              </a:rPr>
              <a:t>2</a:t>
            </a:r>
            <a:endParaRPr sz="1600">
              <a:latin typeface="Times New Roman"/>
              <a:cs typeface="Times New Roman"/>
            </a:endParaRPr>
          </a:p>
        </p:txBody>
      </p:sp>
      <p:sp>
        <p:nvSpPr>
          <p:cNvPr id="53" name="object 53"/>
          <p:cNvSpPr txBox="1"/>
          <p:nvPr/>
        </p:nvSpPr>
        <p:spPr>
          <a:xfrm>
            <a:off x="2243201" y="2400300"/>
            <a:ext cx="1165225" cy="274700"/>
          </a:xfrm>
          <a:prstGeom prst="rect">
            <a:avLst/>
          </a:prstGeom>
        </p:spPr>
        <p:txBody>
          <a:bodyPr wrap="square" lIns="0" tIns="0" rIns="0" bIns="0" rtlCol="0">
            <a:noAutofit/>
          </a:bodyPr>
          <a:lstStyle/>
          <a:p>
            <a:pPr marL="452539" marR="452666" algn="ctr">
              <a:lnSpc>
                <a:spcPct val="95825"/>
              </a:lnSpc>
              <a:spcBef>
                <a:spcPts val="180"/>
              </a:spcBef>
            </a:pPr>
            <a:r>
              <a:rPr sz="1600" spc="4" dirty="0" smtClean="0">
                <a:latin typeface="Times New Roman"/>
                <a:cs typeface="Times New Roman"/>
              </a:rPr>
              <a:t>03</a:t>
            </a:r>
            <a:endParaRPr sz="1600">
              <a:latin typeface="Times New Roman"/>
              <a:cs typeface="Times New Roman"/>
            </a:endParaRPr>
          </a:p>
        </p:txBody>
      </p:sp>
      <p:sp>
        <p:nvSpPr>
          <p:cNvPr id="52" name="object 52"/>
          <p:cNvSpPr txBox="1"/>
          <p:nvPr/>
        </p:nvSpPr>
        <p:spPr>
          <a:xfrm>
            <a:off x="3408426" y="2400300"/>
            <a:ext cx="1163574" cy="274700"/>
          </a:xfrm>
          <a:prstGeom prst="rect">
            <a:avLst/>
          </a:prstGeom>
        </p:spPr>
        <p:txBody>
          <a:bodyPr wrap="square" lIns="0" tIns="0" rIns="0" bIns="0" rtlCol="0">
            <a:noAutofit/>
          </a:bodyPr>
          <a:lstStyle/>
          <a:p>
            <a:pPr marL="382397">
              <a:lnSpc>
                <a:spcPct val="95825"/>
              </a:lnSpc>
              <a:spcBef>
                <a:spcPts val="180"/>
              </a:spcBef>
            </a:pPr>
            <a:r>
              <a:rPr sz="1600" spc="4" dirty="0" smtClean="0">
                <a:latin typeface="Times New Roman"/>
                <a:cs typeface="Times New Roman"/>
              </a:rPr>
              <a:t>00</a:t>
            </a:r>
            <a:r>
              <a:rPr sz="1600" spc="-54" dirty="0" smtClean="0">
                <a:latin typeface="Times New Roman"/>
                <a:cs typeface="Times New Roman"/>
              </a:rPr>
              <a:t>1</a:t>
            </a:r>
            <a:r>
              <a:rPr sz="1600" spc="0" dirty="0" smtClean="0">
                <a:latin typeface="Times New Roman"/>
                <a:cs typeface="Times New Roman"/>
              </a:rPr>
              <a:t>1</a:t>
            </a:r>
            <a:endParaRPr sz="1600">
              <a:latin typeface="Times New Roman"/>
              <a:cs typeface="Times New Roman"/>
            </a:endParaRPr>
          </a:p>
        </p:txBody>
      </p:sp>
      <p:sp>
        <p:nvSpPr>
          <p:cNvPr id="51" name="object 51"/>
          <p:cNvSpPr txBox="1"/>
          <p:nvPr/>
        </p:nvSpPr>
        <p:spPr>
          <a:xfrm>
            <a:off x="4572000" y="2400300"/>
            <a:ext cx="1163701" cy="274700"/>
          </a:xfrm>
          <a:prstGeom prst="rect">
            <a:avLst/>
          </a:prstGeom>
        </p:spPr>
        <p:txBody>
          <a:bodyPr wrap="square" lIns="0" tIns="0" rIns="0" bIns="0" rtlCol="0">
            <a:noAutofit/>
          </a:bodyPr>
          <a:lstStyle/>
          <a:p>
            <a:pPr marL="452793" marR="450888" algn="ctr">
              <a:lnSpc>
                <a:spcPct val="95825"/>
              </a:lnSpc>
              <a:spcBef>
                <a:spcPts val="180"/>
              </a:spcBef>
            </a:pPr>
            <a:r>
              <a:rPr sz="1600" spc="4" dirty="0" smtClean="0">
                <a:latin typeface="Times New Roman"/>
                <a:cs typeface="Times New Roman"/>
              </a:rPr>
              <a:t>03</a:t>
            </a:r>
            <a:endParaRPr sz="1600">
              <a:latin typeface="Times New Roman"/>
              <a:cs typeface="Times New Roman"/>
            </a:endParaRPr>
          </a:p>
        </p:txBody>
      </p:sp>
      <p:sp>
        <p:nvSpPr>
          <p:cNvPr id="50" name="object 50"/>
          <p:cNvSpPr txBox="1"/>
          <p:nvPr/>
        </p:nvSpPr>
        <p:spPr>
          <a:xfrm>
            <a:off x="5735701" y="2400300"/>
            <a:ext cx="1163574" cy="274700"/>
          </a:xfrm>
          <a:prstGeom prst="rect">
            <a:avLst/>
          </a:prstGeom>
        </p:spPr>
        <p:txBody>
          <a:bodyPr wrap="square" lIns="0" tIns="0" rIns="0" bIns="0" rtlCol="0">
            <a:noAutofit/>
          </a:bodyPr>
          <a:lstStyle/>
          <a:p>
            <a:pPr marL="504355" marR="502069" algn="ctr">
              <a:lnSpc>
                <a:spcPct val="95825"/>
              </a:lnSpc>
              <a:spcBef>
                <a:spcPts val="180"/>
              </a:spcBef>
            </a:pPr>
            <a:r>
              <a:rPr sz="1600" spc="0" dirty="0" smtClean="0">
                <a:latin typeface="Times New Roman"/>
                <a:cs typeface="Times New Roman"/>
              </a:rPr>
              <a:t>3</a:t>
            </a:r>
            <a:endParaRPr sz="1600">
              <a:latin typeface="Times New Roman"/>
              <a:cs typeface="Times New Roman"/>
            </a:endParaRPr>
          </a:p>
        </p:txBody>
      </p:sp>
      <p:sp>
        <p:nvSpPr>
          <p:cNvPr id="49" name="object 49"/>
          <p:cNvSpPr txBox="1"/>
          <p:nvPr/>
        </p:nvSpPr>
        <p:spPr>
          <a:xfrm>
            <a:off x="2243201" y="2675001"/>
            <a:ext cx="1165225" cy="274574"/>
          </a:xfrm>
          <a:prstGeom prst="rect">
            <a:avLst/>
          </a:prstGeom>
        </p:spPr>
        <p:txBody>
          <a:bodyPr wrap="square" lIns="0" tIns="0" rIns="0" bIns="0" rtlCol="0">
            <a:noAutofit/>
          </a:bodyPr>
          <a:lstStyle/>
          <a:p>
            <a:pPr marL="452516" marR="452643" algn="ctr">
              <a:lnSpc>
                <a:spcPct val="95825"/>
              </a:lnSpc>
              <a:spcBef>
                <a:spcPts val="180"/>
              </a:spcBef>
            </a:pPr>
            <a:r>
              <a:rPr sz="1600" spc="4" dirty="0" smtClean="0">
                <a:latin typeface="Times New Roman"/>
                <a:cs typeface="Times New Roman"/>
              </a:rPr>
              <a:t>04</a:t>
            </a:r>
            <a:endParaRPr sz="1600">
              <a:latin typeface="Times New Roman"/>
              <a:cs typeface="Times New Roman"/>
            </a:endParaRPr>
          </a:p>
        </p:txBody>
      </p:sp>
      <p:sp>
        <p:nvSpPr>
          <p:cNvPr id="48" name="object 48"/>
          <p:cNvSpPr txBox="1"/>
          <p:nvPr/>
        </p:nvSpPr>
        <p:spPr>
          <a:xfrm>
            <a:off x="3408426" y="2675001"/>
            <a:ext cx="1163574" cy="274574"/>
          </a:xfrm>
          <a:prstGeom prst="rect">
            <a:avLst/>
          </a:prstGeom>
        </p:spPr>
        <p:txBody>
          <a:bodyPr wrap="square" lIns="0" tIns="0" rIns="0" bIns="0" rtlCol="0">
            <a:noAutofit/>
          </a:bodyPr>
          <a:lstStyle/>
          <a:p>
            <a:pPr marL="377825">
              <a:lnSpc>
                <a:spcPct val="95825"/>
              </a:lnSpc>
              <a:spcBef>
                <a:spcPts val="180"/>
              </a:spcBef>
            </a:pPr>
            <a:r>
              <a:rPr sz="1600" spc="4" dirty="0" smtClean="0">
                <a:latin typeface="Times New Roman"/>
                <a:cs typeface="Times New Roman"/>
              </a:rPr>
              <a:t>0100</a:t>
            </a:r>
            <a:endParaRPr sz="1600">
              <a:latin typeface="Times New Roman"/>
              <a:cs typeface="Times New Roman"/>
            </a:endParaRPr>
          </a:p>
        </p:txBody>
      </p:sp>
      <p:sp>
        <p:nvSpPr>
          <p:cNvPr id="47" name="object 47"/>
          <p:cNvSpPr txBox="1"/>
          <p:nvPr/>
        </p:nvSpPr>
        <p:spPr>
          <a:xfrm>
            <a:off x="4572000" y="2675001"/>
            <a:ext cx="1163701" cy="274574"/>
          </a:xfrm>
          <a:prstGeom prst="rect">
            <a:avLst/>
          </a:prstGeom>
        </p:spPr>
        <p:txBody>
          <a:bodyPr wrap="square" lIns="0" tIns="0" rIns="0" bIns="0" rtlCol="0">
            <a:noAutofit/>
          </a:bodyPr>
          <a:lstStyle/>
          <a:p>
            <a:pPr marL="452770" marR="450865" algn="ctr">
              <a:lnSpc>
                <a:spcPct val="95825"/>
              </a:lnSpc>
              <a:spcBef>
                <a:spcPts val="180"/>
              </a:spcBef>
            </a:pPr>
            <a:r>
              <a:rPr sz="1600" spc="4" dirty="0" smtClean="0">
                <a:latin typeface="Times New Roman"/>
                <a:cs typeface="Times New Roman"/>
              </a:rPr>
              <a:t>04</a:t>
            </a:r>
            <a:endParaRPr sz="1600">
              <a:latin typeface="Times New Roman"/>
              <a:cs typeface="Times New Roman"/>
            </a:endParaRPr>
          </a:p>
        </p:txBody>
      </p:sp>
      <p:sp>
        <p:nvSpPr>
          <p:cNvPr id="46" name="object 46"/>
          <p:cNvSpPr txBox="1"/>
          <p:nvPr/>
        </p:nvSpPr>
        <p:spPr>
          <a:xfrm>
            <a:off x="5735701" y="2675001"/>
            <a:ext cx="1163574" cy="274574"/>
          </a:xfrm>
          <a:prstGeom prst="rect">
            <a:avLst/>
          </a:prstGeom>
        </p:spPr>
        <p:txBody>
          <a:bodyPr wrap="square" lIns="0" tIns="0" rIns="0" bIns="0" rtlCol="0">
            <a:noAutofit/>
          </a:bodyPr>
          <a:lstStyle/>
          <a:p>
            <a:pPr marL="504332" marR="501893" algn="ctr">
              <a:lnSpc>
                <a:spcPct val="95825"/>
              </a:lnSpc>
              <a:spcBef>
                <a:spcPts val="180"/>
              </a:spcBef>
            </a:pPr>
            <a:r>
              <a:rPr sz="1600" spc="0" dirty="0" smtClean="0">
                <a:latin typeface="Times New Roman"/>
                <a:cs typeface="Times New Roman"/>
              </a:rPr>
              <a:t>4</a:t>
            </a:r>
            <a:endParaRPr sz="1600">
              <a:latin typeface="Times New Roman"/>
              <a:cs typeface="Times New Roman"/>
            </a:endParaRPr>
          </a:p>
        </p:txBody>
      </p:sp>
      <p:sp>
        <p:nvSpPr>
          <p:cNvPr id="45" name="object 45"/>
          <p:cNvSpPr txBox="1"/>
          <p:nvPr/>
        </p:nvSpPr>
        <p:spPr>
          <a:xfrm>
            <a:off x="2243201" y="2949575"/>
            <a:ext cx="1165225" cy="276225"/>
          </a:xfrm>
          <a:prstGeom prst="rect">
            <a:avLst/>
          </a:prstGeom>
        </p:spPr>
        <p:txBody>
          <a:bodyPr wrap="square" lIns="0" tIns="0" rIns="0" bIns="0" rtlCol="0">
            <a:noAutofit/>
          </a:bodyPr>
          <a:lstStyle/>
          <a:p>
            <a:pPr marL="452539" marR="452666" algn="ctr">
              <a:lnSpc>
                <a:spcPct val="95825"/>
              </a:lnSpc>
              <a:spcBef>
                <a:spcPts val="185"/>
              </a:spcBef>
            </a:pPr>
            <a:r>
              <a:rPr sz="1600" spc="4" dirty="0" smtClean="0">
                <a:latin typeface="Times New Roman"/>
                <a:cs typeface="Times New Roman"/>
              </a:rPr>
              <a:t>05</a:t>
            </a:r>
            <a:endParaRPr sz="1600">
              <a:latin typeface="Times New Roman"/>
              <a:cs typeface="Times New Roman"/>
            </a:endParaRPr>
          </a:p>
        </p:txBody>
      </p:sp>
      <p:sp>
        <p:nvSpPr>
          <p:cNvPr id="44" name="object 44"/>
          <p:cNvSpPr txBox="1"/>
          <p:nvPr/>
        </p:nvSpPr>
        <p:spPr>
          <a:xfrm>
            <a:off x="3408426" y="2949575"/>
            <a:ext cx="1163574" cy="276225"/>
          </a:xfrm>
          <a:prstGeom prst="rect">
            <a:avLst/>
          </a:prstGeom>
        </p:spPr>
        <p:txBody>
          <a:bodyPr wrap="square" lIns="0" tIns="0" rIns="0" bIns="0" rtlCol="0">
            <a:noAutofit/>
          </a:bodyPr>
          <a:lstStyle/>
          <a:p>
            <a:pPr marL="377825">
              <a:lnSpc>
                <a:spcPct val="95825"/>
              </a:lnSpc>
              <a:spcBef>
                <a:spcPts val="185"/>
              </a:spcBef>
            </a:pPr>
            <a:r>
              <a:rPr sz="1600" spc="4" dirty="0" smtClean="0">
                <a:latin typeface="Times New Roman"/>
                <a:cs typeface="Times New Roman"/>
              </a:rPr>
              <a:t>0101</a:t>
            </a:r>
            <a:endParaRPr sz="1600">
              <a:latin typeface="Times New Roman"/>
              <a:cs typeface="Times New Roman"/>
            </a:endParaRPr>
          </a:p>
        </p:txBody>
      </p:sp>
      <p:sp>
        <p:nvSpPr>
          <p:cNvPr id="43" name="object 43"/>
          <p:cNvSpPr txBox="1"/>
          <p:nvPr/>
        </p:nvSpPr>
        <p:spPr>
          <a:xfrm>
            <a:off x="4572000" y="2949575"/>
            <a:ext cx="1163701" cy="276225"/>
          </a:xfrm>
          <a:prstGeom prst="rect">
            <a:avLst/>
          </a:prstGeom>
        </p:spPr>
        <p:txBody>
          <a:bodyPr wrap="square" lIns="0" tIns="0" rIns="0" bIns="0" rtlCol="0">
            <a:noAutofit/>
          </a:bodyPr>
          <a:lstStyle/>
          <a:p>
            <a:pPr marL="452793" marR="450888" algn="ctr">
              <a:lnSpc>
                <a:spcPct val="95825"/>
              </a:lnSpc>
              <a:spcBef>
                <a:spcPts val="185"/>
              </a:spcBef>
            </a:pPr>
            <a:r>
              <a:rPr sz="1600" spc="4" dirty="0" smtClean="0">
                <a:latin typeface="Times New Roman"/>
                <a:cs typeface="Times New Roman"/>
              </a:rPr>
              <a:t>05</a:t>
            </a:r>
            <a:endParaRPr sz="1600">
              <a:latin typeface="Times New Roman"/>
              <a:cs typeface="Times New Roman"/>
            </a:endParaRPr>
          </a:p>
        </p:txBody>
      </p:sp>
      <p:sp>
        <p:nvSpPr>
          <p:cNvPr id="42" name="object 42"/>
          <p:cNvSpPr txBox="1"/>
          <p:nvPr/>
        </p:nvSpPr>
        <p:spPr>
          <a:xfrm>
            <a:off x="5735701" y="2949575"/>
            <a:ext cx="1163574" cy="276225"/>
          </a:xfrm>
          <a:prstGeom prst="rect">
            <a:avLst/>
          </a:prstGeom>
        </p:spPr>
        <p:txBody>
          <a:bodyPr wrap="square" lIns="0" tIns="0" rIns="0" bIns="0" rtlCol="0">
            <a:noAutofit/>
          </a:bodyPr>
          <a:lstStyle/>
          <a:p>
            <a:pPr marL="504355" marR="502069" algn="ctr">
              <a:lnSpc>
                <a:spcPct val="95825"/>
              </a:lnSpc>
              <a:spcBef>
                <a:spcPts val="185"/>
              </a:spcBef>
            </a:pPr>
            <a:r>
              <a:rPr sz="1600" spc="0" dirty="0" smtClean="0">
                <a:latin typeface="Times New Roman"/>
                <a:cs typeface="Times New Roman"/>
              </a:rPr>
              <a:t>5</a:t>
            </a:r>
            <a:endParaRPr sz="1600">
              <a:latin typeface="Times New Roman"/>
              <a:cs typeface="Times New Roman"/>
            </a:endParaRPr>
          </a:p>
        </p:txBody>
      </p:sp>
      <p:sp>
        <p:nvSpPr>
          <p:cNvPr id="41" name="object 41"/>
          <p:cNvSpPr txBox="1"/>
          <p:nvPr/>
        </p:nvSpPr>
        <p:spPr>
          <a:xfrm>
            <a:off x="2243201" y="3225800"/>
            <a:ext cx="1165225" cy="274700"/>
          </a:xfrm>
          <a:prstGeom prst="rect">
            <a:avLst/>
          </a:prstGeom>
        </p:spPr>
        <p:txBody>
          <a:bodyPr wrap="square" lIns="0" tIns="0" rIns="0" bIns="0" rtlCol="0">
            <a:noAutofit/>
          </a:bodyPr>
          <a:lstStyle/>
          <a:p>
            <a:pPr marL="452539" marR="452666" algn="ctr">
              <a:lnSpc>
                <a:spcPct val="95825"/>
              </a:lnSpc>
              <a:spcBef>
                <a:spcPts val="180"/>
              </a:spcBef>
            </a:pPr>
            <a:r>
              <a:rPr sz="1600" spc="4" dirty="0" smtClean="0">
                <a:latin typeface="Times New Roman"/>
                <a:cs typeface="Times New Roman"/>
              </a:rPr>
              <a:t>06</a:t>
            </a:r>
            <a:endParaRPr sz="1600">
              <a:latin typeface="Times New Roman"/>
              <a:cs typeface="Times New Roman"/>
            </a:endParaRPr>
          </a:p>
        </p:txBody>
      </p:sp>
      <p:sp>
        <p:nvSpPr>
          <p:cNvPr id="40" name="object 40"/>
          <p:cNvSpPr txBox="1"/>
          <p:nvPr/>
        </p:nvSpPr>
        <p:spPr>
          <a:xfrm>
            <a:off x="3408426" y="3225800"/>
            <a:ext cx="1163574" cy="274700"/>
          </a:xfrm>
          <a:prstGeom prst="rect">
            <a:avLst/>
          </a:prstGeom>
        </p:spPr>
        <p:txBody>
          <a:bodyPr wrap="square" lIns="0" tIns="0" rIns="0" bIns="0" rtlCol="0">
            <a:noAutofit/>
          </a:bodyPr>
          <a:lstStyle/>
          <a:p>
            <a:pPr marL="382397">
              <a:lnSpc>
                <a:spcPct val="95825"/>
              </a:lnSpc>
              <a:spcBef>
                <a:spcPts val="180"/>
              </a:spcBef>
            </a:pPr>
            <a:r>
              <a:rPr sz="1600" spc="4" dirty="0" smtClean="0">
                <a:latin typeface="Times New Roman"/>
                <a:cs typeface="Times New Roman"/>
              </a:rPr>
              <a:t>0</a:t>
            </a:r>
            <a:r>
              <a:rPr sz="1600" spc="-54" dirty="0" smtClean="0">
                <a:latin typeface="Times New Roman"/>
                <a:cs typeface="Times New Roman"/>
              </a:rPr>
              <a:t>1</a:t>
            </a:r>
            <a:r>
              <a:rPr sz="1600" spc="4" dirty="0" smtClean="0">
                <a:latin typeface="Times New Roman"/>
                <a:cs typeface="Times New Roman"/>
              </a:rPr>
              <a:t>1</a:t>
            </a:r>
            <a:r>
              <a:rPr sz="1600" spc="0" dirty="0" smtClean="0">
                <a:latin typeface="Times New Roman"/>
                <a:cs typeface="Times New Roman"/>
              </a:rPr>
              <a:t>0</a:t>
            </a:r>
            <a:endParaRPr sz="1600">
              <a:latin typeface="Times New Roman"/>
              <a:cs typeface="Times New Roman"/>
            </a:endParaRPr>
          </a:p>
        </p:txBody>
      </p:sp>
      <p:sp>
        <p:nvSpPr>
          <p:cNvPr id="39" name="object 39"/>
          <p:cNvSpPr txBox="1"/>
          <p:nvPr/>
        </p:nvSpPr>
        <p:spPr>
          <a:xfrm>
            <a:off x="4572000" y="3225800"/>
            <a:ext cx="1163701" cy="274700"/>
          </a:xfrm>
          <a:prstGeom prst="rect">
            <a:avLst/>
          </a:prstGeom>
        </p:spPr>
        <p:txBody>
          <a:bodyPr wrap="square" lIns="0" tIns="0" rIns="0" bIns="0" rtlCol="0">
            <a:noAutofit/>
          </a:bodyPr>
          <a:lstStyle/>
          <a:p>
            <a:pPr marL="452793" marR="450888" algn="ctr">
              <a:lnSpc>
                <a:spcPct val="95825"/>
              </a:lnSpc>
              <a:spcBef>
                <a:spcPts val="180"/>
              </a:spcBef>
            </a:pPr>
            <a:r>
              <a:rPr sz="1600" spc="4" dirty="0" smtClean="0">
                <a:latin typeface="Times New Roman"/>
                <a:cs typeface="Times New Roman"/>
              </a:rPr>
              <a:t>06</a:t>
            </a:r>
            <a:endParaRPr sz="1600">
              <a:latin typeface="Times New Roman"/>
              <a:cs typeface="Times New Roman"/>
            </a:endParaRPr>
          </a:p>
        </p:txBody>
      </p:sp>
      <p:sp>
        <p:nvSpPr>
          <p:cNvPr id="38" name="object 38"/>
          <p:cNvSpPr txBox="1"/>
          <p:nvPr/>
        </p:nvSpPr>
        <p:spPr>
          <a:xfrm>
            <a:off x="5735701" y="3225800"/>
            <a:ext cx="1163574" cy="274700"/>
          </a:xfrm>
          <a:prstGeom prst="rect">
            <a:avLst/>
          </a:prstGeom>
        </p:spPr>
        <p:txBody>
          <a:bodyPr wrap="square" lIns="0" tIns="0" rIns="0" bIns="0" rtlCol="0">
            <a:noAutofit/>
          </a:bodyPr>
          <a:lstStyle/>
          <a:p>
            <a:pPr marL="504355" marR="502069" algn="ctr">
              <a:lnSpc>
                <a:spcPct val="95825"/>
              </a:lnSpc>
              <a:spcBef>
                <a:spcPts val="180"/>
              </a:spcBef>
            </a:pPr>
            <a:r>
              <a:rPr sz="1600" spc="0" dirty="0" smtClean="0">
                <a:latin typeface="Times New Roman"/>
                <a:cs typeface="Times New Roman"/>
              </a:rPr>
              <a:t>6</a:t>
            </a:r>
            <a:endParaRPr sz="1600">
              <a:latin typeface="Times New Roman"/>
              <a:cs typeface="Times New Roman"/>
            </a:endParaRPr>
          </a:p>
        </p:txBody>
      </p:sp>
      <p:sp>
        <p:nvSpPr>
          <p:cNvPr id="37" name="object 37"/>
          <p:cNvSpPr txBox="1"/>
          <p:nvPr/>
        </p:nvSpPr>
        <p:spPr>
          <a:xfrm>
            <a:off x="2243201" y="3500501"/>
            <a:ext cx="1165225" cy="276225"/>
          </a:xfrm>
          <a:prstGeom prst="rect">
            <a:avLst/>
          </a:prstGeom>
        </p:spPr>
        <p:txBody>
          <a:bodyPr wrap="square" lIns="0" tIns="0" rIns="0" bIns="0" rtlCol="0">
            <a:noAutofit/>
          </a:bodyPr>
          <a:lstStyle/>
          <a:p>
            <a:pPr marL="452539" marR="452666" algn="ctr">
              <a:lnSpc>
                <a:spcPct val="95825"/>
              </a:lnSpc>
              <a:spcBef>
                <a:spcPts val="185"/>
              </a:spcBef>
            </a:pPr>
            <a:r>
              <a:rPr sz="1600" spc="4" dirty="0" smtClean="0">
                <a:latin typeface="Times New Roman"/>
                <a:cs typeface="Times New Roman"/>
              </a:rPr>
              <a:t>07</a:t>
            </a:r>
            <a:endParaRPr sz="1600">
              <a:latin typeface="Times New Roman"/>
              <a:cs typeface="Times New Roman"/>
            </a:endParaRPr>
          </a:p>
        </p:txBody>
      </p:sp>
      <p:sp>
        <p:nvSpPr>
          <p:cNvPr id="36" name="object 36"/>
          <p:cNvSpPr txBox="1"/>
          <p:nvPr/>
        </p:nvSpPr>
        <p:spPr>
          <a:xfrm>
            <a:off x="3408426" y="3500501"/>
            <a:ext cx="1163574" cy="276225"/>
          </a:xfrm>
          <a:prstGeom prst="rect">
            <a:avLst/>
          </a:prstGeom>
        </p:spPr>
        <p:txBody>
          <a:bodyPr wrap="square" lIns="0" tIns="0" rIns="0" bIns="0" rtlCol="0">
            <a:noAutofit/>
          </a:bodyPr>
          <a:lstStyle/>
          <a:p>
            <a:pPr marL="385445">
              <a:lnSpc>
                <a:spcPct val="95825"/>
              </a:lnSpc>
              <a:spcBef>
                <a:spcPts val="185"/>
              </a:spcBef>
            </a:pPr>
            <a:r>
              <a:rPr sz="1600" spc="4" dirty="0" smtClean="0">
                <a:latin typeface="Times New Roman"/>
                <a:cs typeface="Times New Roman"/>
              </a:rPr>
              <a:t>0</a:t>
            </a:r>
            <a:r>
              <a:rPr sz="1600" spc="-54" dirty="0" smtClean="0">
                <a:latin typeface="Times New Roman"/>
                <a:cs typeface="Times New Roman"/>
              </a:rPr>
              <a:t>11</a:t>
            </a:r>
            <a:r>
              <a:rPr sz="1600" spc="0" dirty="0" smtClean="0">
                <a:latin typeface="Times New Roman"/>
                <a:cs typeface="Times New Roman"/>
              </a:rPr>
              <a:t>1</a:t>
            </a:r>
            <a:endParaRPr sz="1600">
              <a:latin typeface="Times New Roman"/>
              <a:cs typeface="Times New Roman"/>
            </a:endParaRPr>
          </a:p>
        </p:txBody>
      </p:sp>
      <p:sp>
        <p:nvSpPr>
          <p:cNvPr id="35" name="object 35"/>
          <p:cNvSpPr txBox="1"/>
          <p:nvPr/>
        </p:nvSpPr>
        <p:spPr>
          <a:xfrm>
            <a:off x="4572000" y="3500501"/>
            <a:ext cx="1163701" cy="276225"/>
          </a:xfrm>
          <a:prstGeom prst="rect">
            <a:avLst/>
          </a:prstGeom>
        </p:spPr>
        <p:txBody>
          <a:bodyPr wrap="square" lIns="0" tIns="0" rIns="0" bIns="0" rtlCol="0">
            <a:noAutofit/>
          </a:bodyPr>
          <a:lstStyle/>
          <a:p>
            <a:pPr marL="452793" marR="450888" algn="ctr">
              <a:lnSpc>
                <a:spcPct val="95825"/>
              </a:lnSpc>
              <a:spcBef>
                <a:spcPts val="185"/>
              </a:spcBef>
            </a:pPr>
            <a:r>
              <a:rPr sz="1600" spc="4" dirty="0" smtClean="0">
                <a:latin typeface="Times New Roman"/>
                <a:cs typeface="Times New Roman"/>
              </a:rPr>
              <a:t>07</a:t>
            </a:r>
            <a:endParaRPr sz="1600">
              <a:latin typeface="Times New Roman"/>
              <a:cs typeface="Times New Roman"/>
            </a:endParaRPr>
          </a:p>
        </p:txBody>
      </p:sp>
      <p:sp>
        <p:nvSpPr>
          <p:cNvPr id="34" name="object 34"/>
          <p:cNvSpPr txBox="1"/>
          <p:nvPr/>
        </p:nvSpPr>
        <p:spPr>
          <a:xfrm>
            <a:off x="5735701" y="3500501"/>
            <a:ext cx="1163574" cy="276225"/>
          </a:xfrm>
          <a:prstGeom prst="rect">
            <a:avLst/>
          </a:prstGeom>
        </p:spPr>
        <p:txBody>
          <a:bodyPr wrap="square" lIns="0" tIns="0" rIns="0" bIns="0" rtlCol="0">
            <a:noAutofit/>
          </a:bodyPr>
          <a:lstStyle/>
          <a:p>
            <a:pPr marL="504355" marR="502069" algn="ctr">
              <a:lnSpc>
                <a:spcPct val="95825"/>
              </a:lnSpc>
              <a:spcBef>
                <a:spcPts val="185"/>
              </a:spcBef>
            </a:pPr>
            <a:r>
              <a:rPr sz="1600" spc="0" dirty="0" smtClean="0">
                <a:latin typeface="Times New Roman"/>
                <a:cs typeface="Times New Roman"/>
              </a:rPr>
              <a:t>7</a:t>
            </a:r>
            <a:endParaRPr sz="1600">
              <a:latin typeface="Times New Roman"/>
              <a:cs typeface="Times New Roman"/>
            </a:endParaRPr>
          </a:p>
        </p:txBody>
      </p:sp>
      <p:sp>
        <p:nvSpPr>
          <p:cNvPr id="33" name="object 33"/>
          <p:cNvSpPr txBox="1"/>
          <p:nvPr/>
        </p:nvSpPr>
        <p:spPr>
          <a:xfrm>
            <a:off x="2243201" y="3776726"/>
            <a:ext cx="1165225" cy="274574"/>
          </a:xfrm>
          <a:prstGeom prst="rect">
            <a:avLst/>
          </a:prstGeom>
        </p:spPr>
        <p:txBody>
          <a:bodyPr wrap="square" lIns="0" tIns="0" rIns="0" bIns="0" rtlCol="0">
            <a:noAutofit/>
          </a:bodyPr>
          <a:lstStyle/>
          <a:p>
            <a:pPr marL="452539" marR="452666" algn="ctr">
              <a:lnSpc>
                <a:spcPct val="95825"/>
              </a:lnSpc>
              <a:spcBef>
                <a:spcPts val="180"/>
              </a:spcBef>
            </a:pPr>
            <a:r>
              <a:rPr sz="1600" spc="4" dirty="0" smtClean="0">
                <a:latin typeface="Times New Roman"/>
                <a:cs typeface="Times New Roman"/>
              </a:rPr>
              <a:t>08</a:t>
            </a:r>
            <a:endParaRPr sz="1600">
              <a:latin typeface="Times New Roman"/>
              <a:cs typeface="Times New Roman"/>
            </a:endParaRPr>
          </a:p>
        </p:txBody>
      </p:sp>
      <p:sp>
        <p:nvSpPr>
          <p:cNvPr id="32" name="object 32"/>
          <p:cNvSpPr txBox="1"/>
          <p:nvPr/>
        </p:nvSpPr>
        <p:spPr>
          <a:xfrm>
            <a:off x="3408426" y="3776726"/>
            <a:ext cx="1163574" cy="274574"/>
          </a:xfrm>
          <a:prstGeom prst="rect">
            <a:avLst/>
          </a:prstGeom>
        </p:spPr>
        <p:txBody>
          <a:bodyPr wrap="square" lIns="0" tIns="0" rIns="0" bIns="0" rtlCol="0">
            <a:noAutofit/>
          </a:bodyPr>
          <a:lstStyle/>
          <a:p>
            <a:pPr marL="377825">
              <a:lnSpc>
                <a:spcPct val="95825"/>
              </a:lnSpc>
              <a:spcBef>
                <a:spcPts val="180"/>
              </a:spcBef>
            </a:pPr>
            <a:r>
              <a:rPr sz="1600" spc="4" dirty="0" smtClean="0">
                <a:latin typeface="Times New Roman"/>
                <a:cs typeface="Times New Roman"/>
              </a:rPr>
              <a:t>1000</a:t>
            </a:r>
            <a:endParaRPr sz="1600">
              <a:latin typeface="Times New Roman"/>
              <a:cs typeface="Times New Roman"/>
            </a:endParaRPr>
          </a:p>
        </p:txBody>
      </p:sp>
      <p:sp>
        <p:nvSpPr>
          <p:cNvPr id="31" name="object 31"/>
          <p:cNvSpPr txBox="1"/>
          <p:nvPr/>
        </p:nvSpPr>
        <p:spPr>
          <a:xfrm>
            <a:off x="4572000" y="3776726"/>
            <a:ext cx="1163701" cy="274574"/>
          </a:xfrm>
          <a:prstGeom prst="rect">
            <a:avLst/>
          </a:prstGeom>
        </p:spPr>
        <p:txBody>
          <a:bodyPr wrap="square" lIns="0" tIns="0" rIns="0" bIns="0" rtlCol="0">
            <a:noAutofit/>
          </a:bodyPr>
          <a:lstStyle/>
          <a:p>
            <a:pPr marL="452793" marR="450888" algn="ctr">
              <a:lnSpc>
                <a:spcPct val="95825"/>
              </a:lnSpc>
              <a:spcBef>
                <a:spcPts val="180"/>
              </a:spcBef>
            </a:pPr>
            <a:r>
              <a:rPr sz="1600" spc="4" dirty="0" smtClean="0">
                <a:latin typeface="Times New Roman"/>
                <a:cs typeface="Times New Roman"/>
              </a:rPr>
              <a:t>10</a:t>
            </a:r>
            <a:endParaRPr sz="1600">
              <a:latin typeface="Times New Roman"/>
              <a:cs typeface="Times New Roman"/>
            </a:endParaRPr>
          </a:p>
        </p:txBody>
      </p:sp>
      <p:sp>
        <p:nvSpPr>
          <p:cNvPr id="30" name="object 30"/>
          <p:cNvSpPr txBox="1"/>
          <p:nvPr/>
        </p:nvSpPr>
        <p:spPr>
          <a:xfrm>
            <a:off x="5735701" y="3776726"/>
            <a:ext cx="1163574" cy="274574"/>
          </a:xfrm>
          <a:prstGeom prst="rect">
            <a:avLst/>
          </a:prstGeom>
        </p:spPr>
        <p:txBody>
          <a:bodyPr wrap="square" lIns="0" tIns="0" rIns="0" bIns="0" rtlCol="0">
            <a:noAutofit/>
          </a:bodyPr>
          <a:lstStyle/>
          <a:p>
            <a:pPr marL="504355" marR="502069" algn="ctr">
              <a:lnSpc>
                <a:spcPct val="95825"/>
              </a:lnSpc>
              <a:spcBef>
                <a:spcPts val="180"/>
              </a:spcBef>
            </a:pPr>
            <a:r>
              <a:rPr sz="1600" spc="0" dirty="0" smtClean="0">
                <a:latin typeface="Times New Roman"/>
                <a:cs typeface="Times New Roman"/>
              </a:rPr>
              <a:t>8</a:t>
            </a:r>
            <a:endParaRPr sz="1600">
              <a:latin typeface="Times New Roman"/>
              <a:cs typeface="Times New Roman"/>
            </a:endParaRPr>
          </a:p>
        </p:txBody>
      </p:sp>
      <p:sp>
        <p:nvSpPr>
          <p:cNvPr id="29" name="object 29"/>
          <p:cNvSpPr txBox="1"/>
          <p:nvPr/>
        </p:nvSpPr>
        <p:spPr>
          <a:xfrm>
            <a:off x="2243201" y="4051300"/>
            <a:ext cx="1165225" cy="276225"/>
          </a:xfrm>
          <a:prstGeom prst="rect">
            <a:avLst/>
          </a:prstGeom>
        </p:spPr>
        <p:txBody>
          <a:bodyPr wrap="square" lIns="0" tIns="0" rIns="0" bIns="0" rtlCol="0">
            <a:noAutofit/>
          </a:bodyPr>
          <a:lstStyle/>
          <a:p>
            <a:pPr marL="452539" marR="452666" algn="ctr">
              <a:lnSpc>
                <a:spcPct val="95825"/>
              </a:lnSpc>
              <a:spcBef>
                <a:spcPts val="190"/>
              </a:spcBef>
            </a:pPr>
            <a:r>
              <a:rPr sz="1600" spc="4" dirty="0" smtClean="0">
                <a:latin typeface="Times New Roman"/>
                <a:cs typeface="Times New Roman"/>
              </a:rPr>
              <a:t>09</a:t>
            </a:r>
            <a:endParaRPr sz="1600">
              <a:latin typeface="Times New Roman"/>
              <a:cs typeface="Times New Roman"/>
            </a:endParaRPr>
          </a:p>
        </p:txBody>
      </p:sp>
      <p:sp>
        <p:nvSpPr>
          <p:cNvPr id="28" name="object 28"/>
          <p:cNvSpPr txBox="1"/>
          <p:nvPr/>
        </p:nvSpPr>
        <p:spPr>
          <a:xfrm>
            <a:off x="3408426" y="4051300"/>
            <a:ext cx="1163574" cy="276225"/>
          </a:xfrm>
          <a:prstGeom prst="rect">
            <a:avLst/>
          </a:prstGeom>
        </p:spPr>
        <p:txBody>
          <a:bodyPr wrap="square" lIns="0" tIns="0" rIns="0" bIns="0" rtlCol="0">
            <a:noAutofit/>
          </a:bodyPr>
          <a:lstStyle/>
          <a:p>
            <a:pPr marL="377825">
              <a:lnSpc>
                <a:spcPct val="95825"/>
              </a:lnSpc>
              <a:spcBef>
                <a:spcPts val="190"/>
              </a:spcBef>
            </a:pPr>
            <a:r>
              <a:rPr sz="1600" spc="4" dirty="0" smtClean="0">
                <a:latin typeface="Times New Roman"/>
                <a:cs typeface="Times New Roman"/>
              </a:rPr>
              <a:t>1001</a:t>
            </a:r>
            <a:endParaRPr sz="1600">
              <a:latin typeface="Times New Roman"/>
              <a:cs typeface="Times New Roman"/>
            </a:endParaRPr>
          </a:p>
        </p:txBody>
      </p:sp>
      <p:sp>
        <p:nvSpPr>
          <p:cNvPr id="27" name="object 27"/>
          <p:cNvSpPr txBox="1"/>
          <p:nvPr/>
        </p:nvSpPr>
        <p:spPr>
          <a:xfrm>
            <a:off x="4572000" y="4051300"/>
            <a:ext cx="1163701" cy="276225"/>
          </a:xfrm>
          <a:prstGeom prst="rect">
            <a:avLst/>
          </a:prstGeom>
        </p:spPr>
        <p:txBody>
          <a:bodyPr wrap="square" lIns="0" tIns="0" rIns="0" bIns="0" rtlCol="0">
            <a:noAutofit/>
          </a:bodyPr>
          <a:lstStyle/>
          <a:p>
            <a:pPr marL="456095" marR="462826" algn="ctr">
              <a:lnSpc>
                <a:spcPct val="95825"/>
              </a:lnSpc>
              <a:spcBef>
                <a:spcPts val="190"/>
              </a:spcBef>
            </a:pPr>
            <a:r>
              <a:rPr sz="1600" spc="-54" dirty="0" smtClean="0">
                <a:latin typeface="Times New Roman"/>
                <a:cs typeface="Times New Roman"/>
              </a:rPr>
              <a:t>11</a:t>
            </a:r>
            <a:endParaRPr sz="1600">
              <a:latin typeface="Times New Roman"/>
              <a:cs typeface="Times New Roman"/>
            </a:endParaRPr>
          </a:p>
        </p:txBody>
      </p:sp>
      <p:sp>
        <p:nvSpPr>
          <p:cNvPr id="26" name="object 26"/>
          <p:cNvSpPr txBox="1"/>
          <p:nvPr/>
        </p:nvSpPr>
        <p:spPr>
          <a:xfrm>
            <a:off x="5735701" y="4051300"/>
            <a:ext cx="1163574" cy="276225"/>
          </a:xfrm>
          <a:prstGeom prst="rect">
            <a:avLst/>
          </a:prstGeom>
        </p:spPr>
        <p:txBody>
          <a:bodyPr wrap="square" lIns="0" tIns="0" rIns="0" bIns="0" rtlCol="0">
            <a:noAutofit/>
          </a:bodyPr>
          <a:lstStyle/>
          <a:p>
            <a:pPr marL="504355" marR="502069" algn="ctr">
              <a:lnSpc>
                <a:spcPct val="95825"/>
              </a:lnSpc>
              <a:spcBef>
                <a:spcPts val="190"/>
              </a:spcBef>
            </a:pPr>
            <a:r>
              <a:rPr sz="1600" spc="0" dirty="0" smtClean="0">
                <a:latin typeface="Times New Roman"/>
                <a:cs typeface="Times New Roman"/>
              </a:rPr>
              <a:t>9</a:t>
            </a:r>
            <a:endParaRPr sz="1600">
              <a:latin typeface="Times New Roman"/>
              <a:cs typeface="Times New Roman"/>
            </a:endParaRPr>
          </a:p>
        </p:txBody>
      </p:sp>
      <p:sp>
        <p:nvSpPr>
          <p:cNvPr id="25" name="object 25"/>
          <p:cNvSpPr txBox="1"/>
          <p:nvPr/>
        </p:nvSpPr>
        <p:spPr>
          <a:xfrm>
            <a:off x="2243201" y="4327525"/>
            <a:ext cx="1165225" cy="274700"/>
          </a:xfrm>
          <a:prstGeom prst="rect">
            <a:avLst/>
          </a:prstGeom>
        </p:spPr>
        <p:txBody>
          <a:bodyPr wrap="square" lIns="0" tIns="0" rIns="0" bIns="0" rtlCol="0">
            <a:noAutofit/>
          </a:bodyPr>
          <a:lstStyle/>
          <a:p>
            <a:pPr marL="452516" marR="452643" algn="ctr">
              <a:lnSpc>
                <a:spcPct val="95825"/>
              </a:lnSpc>
              <a:spcBef>
                <a:spcPts val="185"/>
              </a:spcBef>
            </a:pPr>
            <a:r>
              <a:rPr sz="1600" spc="4" dirty="0" smtClean="0">
                <a:latin typeface="Times New Roman"/>
                <a:cs typeface="Times New Roman"/>
              </a:rPr>
              <a:t>10</a:t>
            </a:r>
            <a:endParaRPr sz="1600">
              <a:latin typeface="Times New Roman"/>
              <a:cs typeface="Times New Roman"/>
            </a:endParaRPr>
          </a:p>
        </p:txBody>
      </p:sp>
      <p:sp>
        <p:nvSpPr>
          <p:cNvPr id="24" name="object 24"/>
          <p:cNvSpPr txBox="1"/>
          <p:nvPr/>
        </p:nvSpPr>
        <p:spPr>
          <a:xfrm>
            <a:off x="3408426" y="4327525"/>
            <a:ext cx="1163574" cy="274700"/>
          </a:xfrm>
          <a:prstGeom prst="rect">
            <a:avLst/>
          </a:prstGeom>
        </p:spPr>
        <p:txBody>
          <a:bodyPr wrap="square" lIns="0" tIns="0" rIns="0" bIns="0" rtlCol="0">
            <a:noAutofit/>
          </a:bodyPr>
          <a:lstStyle/>
          <a:p>
            <a:pPr marL="377825">
              <a:lnSpc>
                <a:spcPct val="95825"/>
              </a:lnSpc>
              <a:spcBef>
                <a:spcPts val="185"/>
              </a:spcBef>
            </a:pPr>
            <a:r>
              <a:rPr sz="1600" spc="4" dirty="0" smtClean="0">
                <a:latin typeface="Times New Roman"/>
                <a:cs typeface="Times New Roman"/>
              </a:rPr>
              <a:t>1010</a:t>
            </a:r>
            <a:endParaRPr sz="1600">
              <a:latin typeface="Times New Roman"/>
              <a:cs typeface="Times New Roman"/>
            </a:endParaRPr>
          </a:p>
        </p:txBody>
      </p:sp>
      <p:sp>
        <p:nvSpPr>
          <p:cNvPr id="23" name="object 23"/>
          <p:cNvSpPr txBox="1"/>
          <p:nvPr/>
        </p:nvSpPr>
        <p:spPr>
          <a:xfrm>
            <a:off x="4572000" y="4327525"/>
            <a:ext cx="1163701" cy="274700"/>
          </a:xfrm>
          <a:prstGeom prst="rect">
            <a:avLst/>
          </a:prstGeom>
        </p:spPr>
        <p:txBody>
          <a:bodyPr wrap="square" lIns="0" tIns="0" rIns="0" bIns="0" rtlCol="0">
            <a:noAutofit/>
          </a:bodyPr>
          <a:lstStyle/>
          <a:p>
            <a:pPr marL="452770" marR="450865" algn="ctr">
              <a:lnSpc>
                <a:spcPct val="95825"/>
              </a:lnSpc>
              <a:spcBef>
                <a:spcPts val="185"/>
              </a:spcBef>
            </a:pPr>
            <a:r>
              <a:rPr sz="1600" spc="4" dirty="0" smtClean="0">
                <a:latin typeface="Times New Roman"/>
                <a:cs typeface="Times New Roman"/>
              </a:rPr>
              <a:t>12</a:t>
            </a:r>
            <a:endParaRPr sz="1600">
              <a:latin typeface="Times New Roman"/>
              <a:cs typeface="Times New Roman"/>
            </a:endParaRPr>
          </a:p>
        </p:txBody>
      </p:sp>
      <p:sp>
        <p:nvSpPr>
          <p:cNvPr id="22" name="object 22"/>
          <p:cNvSpPr txBox="1"/>
          <p:nvPr/>
        </p:nvSpPr>
        <p:spPr>
          <a:xfrm>
            <a:off x="5735701" y="4327525"/>
            <a:ext cx="1163574" cy="274700"/>
          </a:xfrm>
          <a:prstGeom prst="rect">
            <a:avLst/>
          </a:prstGeom>
        </p:spPr>
        <p:txBody>
          <a:bodyPr wrap="square" lIns="0" tIns="0" rIns="0" bIns="0" rtlCol="0">
            <a:noAutofit/>
          </a:bodyPr>
          <a:lstStyle/>
          <a:p>
            <a:pPr marL="481472" marR="479688" algn="ctr">
              <a:lnSpc>
                <a:spcPct val="95825"/>
              </a:lnSpc>
              <a:spcBef>
                <a:spcPts val="185"/>
              </a:spcBef>
            </a:pPr>
            <a:r>
              <a:rPr sz="1600" spc="0" dirty="0" smtClean="0">
                <a:latin typeface="Times New Roman"/>
                <a:cs typeface="Times New Roman"/>
              </a:rPr>
              <a:t>A</a:t>
            </a:r>
            <a:endParaRPr sz="1600">
              <a:latin typeface="Times New Roman"/>
              <a:cs typeface="Times New Roman"/>
            </a:endParaRPr>
          </a:p>
        </p:txBody>
      </p:sp>
      <p:sp>
        <p:nvSpPr>
          <p:cNvPr id="21" name="object 21"/>
          <p:cNvSpPr txBox="1"/>
          <p:nvPr/>
        </p:nvSpPr>
        <p:spPr>
          <a:xfrm>
            <a:off x="2243201" y="4602226"/>
            <a:ext cx="1165225" cy="274574"/>
          </a:xfrm>
          <a:prstGeom prst="rect">
            <a:avLst/>
          </a:prstGeom>
        </p:spPr>
        <p:txBody>
          <a:bodyPr wrap="square" lIns="0" tIns="0" rIns="0" bIns="0" rtlCol="0">
            <a:noAutofit/>
          </a:bodyPr>
          <a:lstStyle/>
          <a:p>
            <a:pPr marL="457111" marR="463334" algn="ctr">
              <a:lnSpc>
                <a:spcPct val="95825"/>
              </a:lnSpc>
              <a:spcBef>
                <a:spcPts val="180"/>
              </a:spcBef>
            </a:pPr>
            <a:r>
              <a:rPr sz="1600" spc="-54" dirty="0" smtClean="0">
                <a:latin typeface="Times New Roman"/>
                <a:cs typeface="Times New Roman"/>
              </a:rPr>
              <a:t>11</a:t>
            </a:r>
            <a:endParaRPr sz="1600">
              <a:latin typeface="Times New Roman"/>
              <a:cs typeface="Times New Roman"/>
            </a:endParaRPr>
          </a:p>
        </p:txBody>
      </p:sp>
      <p:sp>
        <p:nvSpPr>
          <p:cNvPr id="20" name="object 20"/>
          <p:cNvSpPr txBox="1"/>
          <p:nvPr/>
        </p:nvSpPr>
        <p:spPr>
          <a:xfrm>
            <a:off x="3408426" y="4602226"/>
            <a:ext cx="1163574" cy="274574"/>
          </a:xfrm>
          <a:prstGeom prst="rect">
            <a:avLst/>
          </a:prstGeom>
        </p:spPr>
        <p:txBody>
          <a:bodyPr wrap="square" lIns="0" tIns="0" rIns="0" bIns="0" rtlCol="0">
            <a:noAutofit/>
          </a:bodyPr>
          <a:lstStyle/>
          <a:p>
            <a:pPr marL="382397">
              <a:lnSpc>
                <a:spcPct val="95825"/>
              </a:lnSpc>
              <a:spcBef>
                <a:spcPts val="180"/>
              </a:spcBef>
            </a:pPr>
            <a:r>
              <a:rPr sz="1600" spc="4" dirty="0" smtClean="0">
                <a:latin typeface="Times New Roman"/>
                <a:cs typeface="Times New Roman"/>
              </a:rPr>
              <a:t>10</a:t>
            </a:r>
            <a:r>
              <a:rPr sz="1600" spc="-54" dirty="0" smtClean="0">
                <a:latin typeface="Times New Roman"/>
                <a:cs typeface="Times New Roman"/>
              </a:rPr>
              <a:t>1</a:t>
            </a:r>
            <a:r>
              <a:rPr sz="1600" spc="0" dirty="0" smtClean="0">
                <a:latin typeface="Times New Roman"/>
                <a:cs typeface="Times New Roman"/>
              </a:rPr>
              <a:t>1</a:t>
            </a:r>
            <a:endParaRPr sz="1600">
              <a:latin typeface="Times New Roman"/>
              <a:cs typeface="Times New Roman"/>
            </a:endParaRPr>
          </a:p>
        </p:txBody>
      </p:sp>
      <p:sp>
        <p:nvSpPr>
          <p:cNvPr id="19" name="object 19"/>
          <p:cNvSpPr txBox="1"/>
          <p:nvPr/>
        </p:nvSpPr>
        <p:spPr>
          <a:xfrm>
            <a:off x="4572000" y="4602226"/>
            <a:ext cx="1163701" cy="274574"/>
          </a:xfrm>
          <a:prstGeom prst="rect">
            <a:avLst/>
          </a:prstGeom>
        </p:spPr>
        <p:txBody>
          <a:bodyPr wrap="square" lIns="0" tIns="0" rIns="0" bIns="0" rtlCol="0">
            <a:noAutofit/>
          </a:bodyPr>
          <a:lstStyle/>
          <a:p>
            <a:pPr marL="452793" marR="450888" algn="ctr">
              <a:lnSpc>
                <a:spcPct val="95825"/>
              </a:lnSpc>
              <a:spcBef>
                <a:spcPts val="180"/>
              </a:spcBef>
            </a:pPr>
            <a:r>
              <a:rPr sz="1600" spc="4" dirty="0" smtClean="0">
                <a:latin typeface="Times New Roman"/>
                <a:cs typeface="Times New Roman"/>
              </a:rPr>
              <a:t>13</a:t>
            </a:r>
            <a:endParaRPr sz="1600">
              <a:latin typeface="Times New Roman"/>
              <a:cs typeface="Times New Roman"/>
            </a:endParaRPr>
          </a:p>
        </p:txBody>
      </p:sp>
      <p:sp>
        <p:nvSpPr>
          <p:cNvPr id="18" name="object 18"/>
          <p:cNvSpPr txBox="1"/>
          <p:nvPr/>
        </p:nvSpPr>
        <p:spPr>
          <a:xfrm>
            <a:off x="5735701" y="4602226"/>
            <a:ext cx="1163574" cy="274574"/>
          </a:xfrm>
          <a:prstGeom prst="rect">
            <a:avLst/>
          </a:prstGeom>
        </p:spPr>
        <p:txBody>
          <a:bodyPr wrap="square" lIns="0" tIns="0" rIns="0" bIns="0" rtlCol="0">
            <a:noAutofit/>
          </a:bodyPr>
          <a:lstStyle/>
          <a:p>
            <a:pPr marL="487591" marR="484983" algn="ctr">
              <a:lnSpc>
                <a:spcPct val="95825"/>
              </a:lnSpc>
              <a:spcBef>
                <a:spcPts val="180"/>
              </a:spcBef>
            </a:pPr>
            <a:r>
              <a:rPr sz="1600" spc="0" dirty="0" smtClean="0">
                <a:latin typeface="Times New Roman"/>
                <a:cs typeface="Times New Roman"/>
              </a:rPr>
              <a:t>B</a:t>
            </a:r>
            <a:endParaRPr sz="1600">
              <a:latin typeface="Times New Roman"/>
              <a:cs typeface="Times New Roman"/>
            </a:endParaRPr>
          </a:p>
        </p:txBody>
      </p:sp>
      <p:sp>
        <p:nvSpPr>
          <p:cNvPr id="17" name="object 17"/>
          <p:cNvSpPr txBox="1"/>
          <p:nvPr/>
        </p:nvSpPr>
        <p:spPr>
          <a:xfrm>
            <a:off x="2243201" y="4876800"/>
            <a:ext cx="1165225" cy="276225"/>
          </a:xfrm>
          <a:prstGeom prst="rect">
            <a:avLst/>
          </a:prstGeom>
        </p:spPr>
        <p:txBody>
          <a:bodyPr wrap="square" lIns="0" tIns="0" rIns="0" bIns="0" rtlCol="0">
            <a:noAutofit/>
          </a:bodyPr>
          <a:lstStyle/>
          <a:p>
            <a:pPr marL="452539" marR="452666" algn="ctr">
              <a:lnSpc>
                <a:spcPct val="95825"/>
              </a:lnSpc>
              <a:spcBef>
                <a:spcPts val="190"/>
              </a:spcBef>
            </a:pPr>
            <a:r>
              <a:rPr sz="1600" spc="4" dirty="0" smtClean="0">
                <a:latin typeface="Times New Roman"/>
                <a:cs typeface="Times New Roman"/>
              </a:rPr>
              <a:t>12</a:t>
            </a:r>
            <a:endParaRPr sz="1600">
              <a:latin typeface="Times New Roman"/>
              <a:cs typeface="Times New Roman"/>
            </a:endParaRPr>
          </a:p>
        </p:txBody>
      </p:sp>
      <p:sp>
        <p:nvSpPr>
          <p:cNvPr id="16" name="object 16"/>
          <p:cNvSpPr txBox="1"/>
          <p:nvPr/>
        </p:nvSpPr>
        <p:spPr>
          <a:xfrm>
            <a:off x="3408426" y="4876800"/>
            <a:ext cx="1163574" cy="276225"/>
          </a:xfrm>
          <a:prstGeom prst="rect">
            <a:avLst/>
          </a:prstGeom>
        </p:spPr>
        <p:txBody>
          <a:bodyPr wrap="square" lIns="0" tIns="0" rIns="0" bIns="0" rtlCol="0">
            <a:noAutofit/>
          </a:bodyPr>
          <a:lstStyle/>
          <a:p>
            <a:pPr marL="382397">
              <a:lnSpc>
                <a:spcPct val="95825"/>
              </a:lnSpc>
              <a:spcBef>
                <a:spcPts val="190"/>
              </a:spcBef>
            </a:pPr>
            <a:r>
              <a:rPr sz="1600" spc="-54" dirty="0" smtClean="0">
                <a:latin typeface="Times New Roman"/>
                <a:cs typeface="Times New Roman"/>
              </a:rPr>
              <a:t>1</a:t>
            </a:r>
            <a:r>
              <a:rPr sz="1600" spc="4" dirty="0" smtClean="0">
                <a:latin typeface="Times New Roman"/>
                <a:cs typeface="Times New Roman"/>
              </a:rPr>
              <a:t>10</a:t>
            </a:r>
            <a:r>
              <a:rPr sz="1600" spc="0" dirty="0" smtClean="0">
                <a:latin typeface="Times New Roman"/>
                <a:cs typeface="Times New Roman"/>
              </a:rPr>
              <a:t>0</a:t>
            </a:r>
            <a:endParaRPr sz="1600">
              <a:latin typeface="Times New Roman"/>
              <a:cs typeface="Times New Roman"/>
            </a:endParaRPr>
          </a:p>
        </p:txBody>
      </p:sp>
      <p:sp>
        <p:nvSpPr>
          <p:cNvPr id="15" name="object 15"/>
          <p:cNvSpPr txBox="1"/>
          <p:nvPr/>
        </p:nvSpPr>
        <p:spPr>
          <a:xfrm>
            <a:off x="4572000" y="4876800"/>
            <a:ext cx="1163701" cy="276225"/>
          </a:xfrm>
          <a:prstGeom prst="rect">
            <a:avLst/>
          </a:prstGeom>
        </p:spPr>
        <p:txBody>
          <a:bodyPr wrap="square" lIns="0" tIns="0" rIns="0" bIns="0" rtlCol="0">
            <a:noAutofit/>
          </a:bodyPr>
          <a:lstStyle/>
          <a:p>
            <a:pPr marL="452793" marR="450888" algn="ctr">
              <a:lnSpc>
                <a:spcPct val="95825"/>
              </a:lnSpc>
              <a:spcBef>
                <a:spcPts val="190"/>
              </a:spcBef>
            </a:pPr>
            <a:r>
              <a:rPr sz="1600" spc="4" dirty="0" smtClean="0">
                <a:latin typeface="Times New Roman"/>
                <a:cs typeface="Times New Roman"/>
              </a:rPr>
              <a:t>14</a:t>
            </a:r>
            <a:endParaRPr sz="1600">
              <a:latin typeface="Times New Roman"/>
              <a:cs typeface="Times New Roman"/>
            </a:endParaRPr>
          </a:p>
        </p:txBody>
      </p:sp>
      <p:sp>
        <p:nvSpPr>
          <p:cNvPr id="14" name="object 14"/>
          <p:cNvSpPr txBox="1"/>
          <p:nvPr/>
        </p:nvSpPr>
        <p:spPr>
          <a:xfrm>
            <a:off x="5735701" y="4876800"/>
            <a:ext cx="1163574" cy="276225"/>
          </a:xfrm>
          <a:prstGeom prst="rect">
            <a:avLst/>
          </a:prstGeom>
        </p:spPr>
        <p:txBody>
          <a:bodyPr wrap="square" lIns="0" tIns="0" rIns="0" bIns="0" rtlCol="0">
            <a:noAutofit/>
          </a:bodyPr>
          <a:lstStyle/>
          <a:p>
            <a:pPr marL="487591" marR="484983" algn="ctr">
              <a:lnSpc>
                <a:spcPct val="95825"/>
              </a:lnSpc>
              <a:spcBef>
                <a:spcPts val="190"/>
              </a:spcBef>
            </a:pPr>
            <a:r>
              <a:rPr sz="1600" spc="0" dirty="0" smtClean="0">
                <a:latin typeface="Times New Roman"/>
                <a:cs typeface="Times New Roman"/>
              </a:rPr>
              <a:t>C</a:t>
            </a:r>
            <a:endParaRPr sz="1600">
              <a:latin typeface="Times New Roman"/>
              <a:cs typeface="Times New Roman"/>
            </a:endParaRPr>
          </a:p>
        </p:txBody>
      </p:sp>
      <p:sp>
        <p:nvSpPr>
          <p:cNvPr id="13" name="object 13"/>
          <p:cNvSpPr txBox="1"/>
          <p:nvPr/>
        </p:nvSpPr>
        <p:spPr>
          <a:xfrm>
            <a:off x="2243201" y="5153025"/>
            <a:ext cx="1165225" cy="274700"/>
          </a:xfrm>
          <a:prstGeom prst="rect">
            <a:avLst/>
          </a:prstGeom>
        </p:spPr>
        <p:txBody>
          <a:bodyPr wrap="square" lIns="0" tIns="0" rIns="0" bIns="0" rtlCol="0">
            <a:noAutofit/>
          </a:bodyPr>
          <a:lstStyle/>
          <a:p>
            <a:pPr marL="452539" marR="452666" algn="ctr">
              <a:lnSpc>
                <a:spcPct val="95825"/>
              </a:lnSpc>
              <a:spcBef>
                <a:spcPts val="180"/>
              </a:spcBef>
            </a:pPr>
            <a:r>
              <a:rPr sz="1600" spc="4" dirty="0" smtClean="0">
                <a:latin typeface="Times New Roman"/>
                <a:cs typeface="Times New Roman"/>
              </a:rPr>
              <a:t>13</a:t>
            </a:r>
            <a:endParaRPr sz="1600">
              <a:latin typeface="Times New Roman"/>
              <a:cs typeface="Times New Roman"/>
            </a:endParaRPr>
          </a:p>
        </p:txBody>
      </p:sp>
      <p:sp>
        <p:nvSpPr>
          <p:cNvPr id="12" name="object 12"/>
          <p:cNvSpPr txBox="1"/>
          <p:nvPr/>
        </p:nvSpPr>
        <p:spPr>
          <a:xfrm>
            <a:off x="3408426" y="5153025"/>
            <a:ext cx="1163574" cy="274700"/>
          </a:xfrm>
          <a:prstGeom prst="rect">
            <a:avLst/>
          </a:prstGeom>
        </p:spPr>
        <p:txBody>
          <a:bodyPr wrap="square" lIns="0" tIns="0" rIns="0" bIns="0" rtlCol="0">
            <a:noAutofit/>
          </a:bodyPr>
          <a:lstStyle/>
          <a:p>
            <a:pPr marL="382397">
              <a:lnSpc>
                <a:spcPct val="95825"/>
              </a:lnSpc>
              <a:spcBef>
                <a:spcPts val="180"/>
              </a:spcBef>
            </a:pPr>
            <a:r>
              <a:rPr sz="1600" spc="-54" dirty="0" smtClean="0">
                <a:latin typeface="Times New Roman"/>
                <a:cs typeface="Times New Roman"/>
              </a:rPr>
              <a:t>1</a:t>
            </a:r>
            <a:r>
              <a:rPr sz="1600" spc="4" dirty="0" smtClean="0">
                <a:latin typeface="Times New Roman"/>
                <a:cs typeface="Times New Roman"/>
              </a:rPr>
              <a:t>10</a:t>
            </a:r>
            <a:r>
              <a:rPr sz="1600" spc="0" dirty="0" smtClean="0">
                <a:latin typeface="Times New Roman"/>
                <a:cs typeface="Times New Roman"/>
              </a:rPr>
              <a:t>1</a:t>
            </a:r>
            <a:endParaRPr sz="1600">
              <a:latin typeface="Times New Roman"/>
              <a:cs typeface="Times New Roman"/>
            </a:endParaRPr>
          </a:p>
        </p:txBody>
      </p:sp>
      <p:sp>
        <p:nvSpPr>
          <p:cNvPr id="11" name="object 11"/>
          <p:cNvSpPr txBox="1"/>
          <p:nvPr/>
        </p:nvSpPr>
        <p:spPr>
          <a:xfrm>
            <a:off x="4572000" y="5153025"/>
            <a:ext cx="1163701" cy="274700"/>
          </a:xfrm>
          <a:prstGeom prst="rect">
            <a:avLst/>
          </a:prstGeom>
        </p:spPr>
        <p:txBody>
          <a:bodyPr wrap="square" lIns="0" tIns="0" rIns="0" bIns="0" rtlCol="0">
            <a:noAutofit/>
          </a:bodyPr>
          <a:lstStyle/>
          <a:p>
            <a:pPr marL="452793" marR="450888" algn="ctr">
              <a:lnSpc>
                <a:spcPct val="95825"/>
              </a:lnSpc>
              <a:spcBef>
                <a:spcPts val="180"/>
              </a:spcBef>
            </a:pPr>
            <a:r>
              <a:rPr sz="1600" spc="4" dirty="0" smtClean="0">
                <a:latin typeface="Times New Roman"/>
                <a:cs typeface="Times New Roman"/>
              </a:rPr>
              <a:t>15</a:t>
            </a:r>
            <a:endParaRPr sz="1600">
              <a:latin typeface="Times New Roman"/>
              <a:cs typeface="Times New Roman"/>
            </a:endParaRPr>
          </a:p>
        </p:txBody>
      </p:sp>
      <p:sp>
        <p:nvSpPr>
          <p:cNvPr id="10" name="object 10"/>
          <p:cNvSpPr txBox="1"/>
          <p:nvPr/>
        </p:nvSpPr>
        <p:spPr>
          <a:xfrm>
            <a:off x="5735701" y="5153025"/>
            <a:ext cx="1163574" cy="274700"/>
          </a:xfrm>
          <a:prstGeom prst="rect">
            <a:avLst/>
          </a:prstGeom>
        </p:spPr>
        <p:txBody>
          <a:bodyPr wrap="square" lIns="0" tIns="0" rIns="0" bIns="0" rtlCol="0">
            <a:noAutofit/>
          </a:bodyPr>
          <a:lstStyle/>
          <a:p>
            <a:pPr marL="481495" marR="479931" algn="ctr">
              <a:lnSpc>
                <a:spcPct val="95825"/>
              </a:lnSpc>
              <a:spcBef>
                <a:spcPts val="180"/>
              </a:spcBef>
            </a:pPr>
            <a:r>
              <a:rPr sz="1600" spc="0" dirty="0" smtClean="0">
                <a:latin typeface="Times New Roman"/>
                <a:cs typeface="Times New Roman"/>
              </a:rPr>
              <a:t>D</a:t>
            </a:r>
            <a:endParaRPr sz="1600">
              <a:latin typeface="Times New Roman"/>
              <a:cs typeface="Times New Roman"/>
            </a:endParaRPr>
          </a:p>
        </p:txBody>
      </p:sp>
      <p:sp>
        <p:nvSpPr>
          <p:cNvPr id="9" name="object 9"/>
          <p:cNvSpPr txBox="1"/>
          <p:nvPr/>
        </p:nvSpPr>
        <p:spPr>
          <a:xfrm>
            <a:off x="2243201" y="5427726"/>
            <a:ext cx="1165225" cy="276161"/>
          </a:xfrm>
          <a:prstGeom prst="rect">
            <a:avLst/>
          </a:prstGeom>
        </p:spPr>
        <p:txBody>
          <a:bodyPr wrap="square" lIns="0" tIns="0" rIns="0" bIns="0" rtlCol="0">
            <a:noAutofit/>
          </a:bodyPr>
          <a:lstStyle/>
          <a:p>
            <a:pPr marL="452539" marR="452666" algn="ctr">
              <a:lnSpc>
                <a:spcPct val="95825"/>
              </a:lnSpc>
              <a:spcBef>
                <a:spcPts val="190"/>
              </a:spcBef>
            </a:pPr>
            <a:r>
              <a:rPr sz="1600" spc="4" dirty="0" smtClean="0">
                <a:latin typeface="Times New Roman"/>
                <a:cs typeface="Times New Roman"/>
              </a:rPr>
              <a:t>14</a:t>
            </a:r>
            <a:endParaRPr sz="1600">
              <a:latin typeface="Times New Roman"/>
              <a:cs typeface="Times New Roman"/>
            </a:endParaRPr>
          </a:p>
        </p:txBody>
      </p:sp>
      <p:sp>
        <p:nvSpPr>
          <p:cNvPr id="8" name="object 8"/>
          <p:cNvSpPr txBox="1"/>
          <p:nvPr/>
        </p:nvSpPr>
        <p:spPr>
          <a:xfrm>
            <a:off x="3408426" y="5427726"/>
            <a:ext cx="1163574" cy="276161"/>
          </a:xfrm>
          <a:prstGeom prst="rect">
            <a:avLst/>
          </a:prstGeom>
        </p:spPr>
        <p:txBody>
          <a:bodyPr wrap="square" lIns="0" tIns="0" rIns="0" bIns="0" rtlCol="0">
            <a:noAutofit/>
          </a:bodyPr>
          <a:lstStyle/>
          <a:p>
            <a:pPr marL="385445">
              <a:lnSpc>
                <a:spcPct val="95825"/>
              </a:lnSpc>
              <a:spcBef>
                <a:spcPts val="190"/>
              </a:spcBef>
            </a:pPr>
            <a:r>
              <a:rPr sz="1600" spc="-54" dirty="0" smtClean="0">
                <a:latin typeface="Times New Roman"/>
                <a:cs typeface="Times New Roman"/>
              </a:rPr>
              <a:t>11</a:t>
            </a:r>
            <a:r>
              <a:rPr sz="1600" spc="4" dirty="0" smtClean="0">
                <a:latin typeface="Times New Roman"/>
                <a:cs typeface="Times New Roman"/>
              </a:rPr>
              <a:t>1</a:t>
            </a:r>
            <a:r>
              <a:rPr sz="1600" spc="0" dirty="0" smtClean="0">
                <a:latin typeface="Times New Roman"/>
                <a:cs typeface="Times New Roman"/>
              </a:rPr>
              <a:t>0</a:t>
            </a:r>
            <a:endParaRPr sz="1600">
              <a:latin typeface="Times New Roman"/>
              <a:cs typeface="Times New Roman"/>
            </a:endParaRPr>
          </a:p>
        </p:txBody>
      </p:sp>
      <p:sp>
        <p:nvSpPr>
          <p:cNvPr id="7" name="object 7"/>
          <p:cNvSpPr txBox="1"/>
          <p:nvPr/>
        </p:nvSpPr>
        <p:spPr>
          <a:xfrm>
            <a:off x="4572000" y="5427726"/>
            <a:ext cx="1163701" cy="276161"/>
          </a:xfrm>
          <a:prstGeom prst="rect">
            <a:avLst/>
          </a:prstGeom>
        </p:spPr>
        <p:txBody>
          <a:bodyPr wrap="square" lIns="0" tIns="0" rIns="0" bIns="0" rtlCol="0">
            <a:noAutofit/>
          </a:bodyPr>
          <a:lstStyle/>
          <a:p>
            <a:pPr marL="452793" marR="450888" algn="ctr">
              <a:lnSpc>
                <a:spcPct val="95825"/>
              </a:lnSpc>
              <a:spcBef>
                <a:spcPts val="190"/>
              </a:spcBef>
            </a:pPr>
            <a:r>
              <a:rPr sz="1600" spc="4" dirty="0" smtClean="0">
                <a:latin typeface="Times New Roman"/>
                <a:cs typeface="Times New Roman"/>
              </a:rPr>
              <a:t>16</a:t>
            </a:r>
            <a:endParaRPr sz="1600">
              <a:latin typeface="Times New Roman"/>
              <a:cs typeface="Times New Roman"/>
            </a:endParaRPr>
          </a:p>
        </p:txBody>
      </p:sp>
      <p:sp>
        <p:nvSpPr>
          <p:cNvPr id="6" name="object 6"/>
          <p:cNvSpPr txBox="1"/>
          <p:nvPr/>
        </p:nvSpPr>
        <p:spPr>
          <a:xfrm>
            <a:off x="5735701" y="5427726"/>
            <a:ext cx="1163574" cy="276161"/>
          </a:xfrm>
          <a:prstGeom prst="rect">
            <a:avLst/>
          </a:prstGeom>
        </p:spPr>
        <p:txBody>
          <a:bodyPr wrap="square" lIns="0" tIns="0" rIns="0" bIns="0" rtlCol="0">
            <a:noAutofit/>
          </a:bodyPr>
          <a:lstStyle/>
          <a:p>
            <a:pPr marL="493687" marR="490238" algn="ctr">
              <a:lnSpc>
                <a:spcPct val="95825"/>
              </a:lnSpc>
              <a:spcBef>
                <a:spcPts val="190"/>
              </a:spcBef>
            </a:pPr>
            <a:r>
              <a:rPr sz="1600" spc="0" dirty="0" smtClean="0">
                <a:latin typeface="Times New Roman"/>
                <a:cs typeface="Times New Roman"/>
              </a:rPr>
              <a:t>E</a:t>
            </a:r>
            <a:endParaRPr sz="1600">
              <a:latin typeface="Times New Roman"/>
              <a:cs typeface="Times New Roman"/>
            </a:endParaRPr>
          </a:p>
        </p:txBody>
      </p:sp>
      <p:sp>
        <p:nvSpPr>
          <p:cNvPr id="5" name="object 5"/>
          <p:cNvSpPr txBox="1"/>
          <p:nvPr/>
        </p:nvSpPr>
        <p:spPr>
          <a:xfrm>
            <a:off x="2243201" y="5703887"/>
            <a:ext cx="1165225" cy="274637"/>
          </a:xfrm>
          <a:prstGeom prst="rect">
            <a:avLst/>
          </a:prstGeom>
        </p:spPr>
        <p:txBody>
          <a:bodyPr wrap="square" lIns="0" tIns="0" rIns="0" bIns="0" rtlCol="0">
            <a:noAutofit/>
          </a:bodyPr>
          <a:lstStyle/>
          <a:p>
            <a:pPr marL="452539" marR="452666" algn="ctr">
              <a:lnSpc>
                <a:spcPct val="95825"/>
              </a:lnSpc>
              <a:spcBef>
                <a:spcPts val="185"/>
              </a:spcBef>
            </a:pPr>
            <a:r>
              <a:rPr sz="1600" spc="4" dirty="0" smtClean="0">
                <a:latin typeface="Times New Roman"/>
                <a:cs typeface="Times New Roman"/>
              </a:rPr>
              <a:t>15</a:t>
            </a:r>
            <a:endParaRPr sz="1600">
              <a:latin typeface="Times New Roman"/>
              <a:cs typeface="Times New Roman"/>
            </a:endParaRPr>
          </a:p>
        </p:txBody>
      </p:sp>
      <p:sp>
        <p:nvSpPr>
          <p:cNvPr id="4" name="object 4"/>
          <p:cNvSpPr txBox="1"/>
          <p:nvPr/>
        </p:nvSpPr>
        <p:spPr>
          <a:xfrm>
            <a:off x="3408426" y="5703887"/>
            <a:ext cx="1163574" cy="274637"/>
          </a:xfrm>
          <a:prstGeom prst="rect">
            <a:avLst/>
          </a:prstGeom>
        </p:spPr>
        <p:txBody>
          <a:bodyPr wrap="square" lIns="0" tIns="0" rIns="0" bIns="0" rtlCol="0">
            <a:noAutofit/>
          </a:bodyPr>
          <a:lstStyle/>
          <a:p>
            <a:pPr marL="362115" marR="367703" algn="ctr">
              <a:lnSpc>
                <a:spcPct val="95825"/>
              </a:lnSpc>
              <a:spcBef>
                <a:spcPts val="185"/>
              </a:spcBef>
            </a:pPr>
            <a:r>
              <a:rPr sz="1600" spc="-54" dirty="0" smtClean="0">
                <a:latin typeface="Times New Roman"/>
                <a:cs typeface="Times New Roman"/>
              </a:rPr>
              <a:t>1111</a:t>
            </a:r>
            <a:endParaRPr sz="1600">
              <a:latin typeface="Times New Roman"/>
              <a:cs typeface="Times New Roman"/>
            </a:endParaRPr>
          </a:p>
        </p:txBody>
      </p:sp>
      <p:sp>
        <p:nvSpPr>
          <p:cNvPr id="3" name="object 3"/>
          <p:cNvSpPr txBox="1"/>
          <p:nvPr/>
        </p:nvSpPr>
        <p:spPr>
          <a:xfrm>
            <a:off x="4572000" y="5703887"/>
            <a:ext cx="1163701" cy="274637"/>
          </a:xfrm>
          <a:prstGeom prst="rect">
            <a:avLst/>
          </a:prstGeom>
        </p:spPr>
        <p:txBody>
          <a:bodyPr wrap="square" lIns="0" tIns="0" rIns="0" bIns="0" rtlCol="0">
            <a:noAutofit/>
          </a:bodyPr>
          <a:lstStyle/>
          <a:p>
            <a:pPr marL="452793" marR="450888" algn="ctr">
              <a:lnSpc>
                <a:spcPct val="95825"/>
              </a:lnSpc>
              <a:spcBef>
                <a:spcPts val="185"/>
              </a:spcBef>
            </a:pPr>
            <a:r>
              <a:rPr sz="1600" spc="4" dirty="0" smtClean="0">
                <a:latin typeface="Times New Roman"/>
                <a:cs typeface="Times New Roman"/>
              </a:rPr>
              <a:t>17</a:t>
            </a:r>
            <a:endParaRPr sz="1600">
              <a:latin typeface="Times New Roman"/>
              <a:cs typeface="Times New Roman"/>
            </a:endParaRPr>
          </a:p>
        </p:txBody>
      </p:sp>
      <p:sp>
        <p:nvSpPr>
          <p:cNvPr id="2" name="object 2"/>
          <p:cNvSpPr txBox="1"/>
          <p:nvPr/>
        </p:nvSpPr>
        <p:spPr>
          <a:xfrm>
            <a:off x="5735701" y="5703887"/>
            <a:ext cx="1163574" cy="274637"/>
          </a:xfrm>
          <a:prstGeom prst="rect">
            <a:avLst/>
          </a:prstGeom>
        </p:spPr>
        <p:txBody>
          <a:bodyPr wrap="square" lIns="0" tIns="0" rIns="0" bIns="0" rtlCol="0">
            <a:noAutofit/>
          </a:bodyPr>
          <a:lstStyle/>
          <a:p>
            <a:pPr marL="498259" marR="496814" algn="ctr">
              <a:lnSpc>
                <a:spcPct val="95825"/>
              </a:lnSpc>
              <a:spcBef>
                <a:spcPts val="185"/>
              </a:spcBef>
            </a:pPr>
            <a:r>
              <a:rPr sz="1600" spc="0" dirty="0" smtClean="0">
                <a:latin typeface="Times New Roman"/>
                <a:cs typeface="Times New Roman"/>
              </a:rPr>
              <a:t>F</a:t>
            </a:r>
            <a:endParaRPr sz="1600">
              <a:latin typeface="Times New Roman"/>
              <a:cs typeface="Times New Roman"/>
            </a:endParaRPr>
          </a:p>
        </p:txBody>
      </p:sp>
    </p:spTree>
    <p:extLst>
      <p:ext uri="{BB962C8B-B14F-4D97-AF65-F5344CB8AC3E}">
        <p14:creationId xmlns:p14="http://schemas.microsoft.com/office/powerpoint/2010/main" xmlns="" val="406062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124200" y="319650"/>
            <a:ext cx="3419187"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Complements</a:t>
            </a:r>
            <a:endParaRPr sz="3600">
              <a:latin typeface="Book Antiqua"/>
              <a:cs typeface="Book Antiqua"/>
            </a:endParaRPr>
          </a:p>
        </p:txBody>
      </p:sp>
      <p:sp>
        <p:nvSpPr>
          <p:cNvPr id="5" name="object 5"/>
          <p:cNvSpPr txBox="1"/>
          <p:nvPr/>
        </p:nvSpPr>
        <p:spPr>
          <a:xfrm>
            <a:off x="385978" y="1269185"/>
            <a:ext cx="8358632" cy="857757"/>
          </a:xfrm>
          <a:prstGeom prst="rect">
            <a:avLst/>
          </a:prstGeom>
        </p:spPr>
        <p:txBody>
          <a:bodyPr wrap="square" lIns="0" tIns="0" rIns="0" bIns="0" rtlCol="0">
            <a:noAutofit/>
          </a:bodyPr>
          <a:lstStyle/>
          <a:p>
            <a:pPr marL="12700">
              <a:lnSpc>
                <a:spcPts val="1939"/>
              </a:lnSpc>
              <a:spcBef>
                <a:spcPts val="97"/>
              </a:spcBef>
            </a:pPr>
            <a:r>
              <a:rPr sz="1600" spc="0" dirty="0" smtClean="0">
                <a:solidFill>
                  <a:srgbClr val="0000FF"/>
                </a:solidFill>
                <a:latin typeface="Wingdings 2"/>
                <a:cs typeface="Wingdings 2"/>
              </a:rPr>
              <a:t></a:t>
            </a:r>
            <a:r>
              <a:rPr sz="1600" spc="0" dirty="0" smtClean="0">
                <a:solidFill>
                  <a:srgbClr val="0000FF"/>
                </a:solidFill>
                <a:latin typeface="Times New Roman"/>
                <a:cs typeface="Times New Roman"/>
              </a:rPr>
              <a:t>  </a:t>
            </a:r>
            <a:r>
              <a:rPr sz="1600" spc="69" dirty="0" smtClean="0">
                <a:solidFill>
                  <a:srgbClr val="0000FF"/>
                </a:solidFill>
                <a:latin typeface="Times New Roman"/>
                <a:cs typeface="Times New Roman"/>
              </a:rPr>
              <a:t> </a:t>
            </a:r>
            <a:r>
              <a:rPr sz="1800" spc="0" dirty="0" smtClean="0">
                <a:latin typeface="Times New Roman"/>
                <a:cs typeface="Times New Roman"/>
              </a:rPr>
              <a:t>Th</a:t>
            </a:r>
            <a:r>
              <a:rPr sz="1800" spc="4" dirty="0" smtClean="0">
                <a:latin typeface="Times New Roman"/>
                <a:cs typeface="Times New Roman"/>
              </a:rPr>
              <a:t>e</a:t>
            </a:r>
            <a:r>
              <a:rPr sz="1800" spc="0" dirty="0" smtClean="0">
                <a:latin typeface="Times New Roman"/>
                <a:cs typeface="Times New Roman"/>
              </a:rPr>
              <a:t>re</a:t>
            </a:r>
            <a:r>
              <a:rPr sz="1800" spc="-14" dirty="0" smtClean="0">
                <a:latin typeface="Times New Roman"/>
                <a:cs typeface="Times New Roman"/>
              </a:rPr>
              <a:t> </a:t>
            </a:r>
            <a:r>
              <a:rPr sz="1800" spc="0" dirty="0" smtClean="0">
                <a:latin typeface="Times New Roman"/>
                <a:cs typeface="Times New Roman"/>
              </a:rPr>
              <a:t>are two t</a:t>
            </a:r>
            <a:r>
              <a:rPr sz="1800" spc="25" dirty="0" smtClean="0">
                <a:latin typeface="Times New Roman"/>
                <a:cs typeface="Times New Roman"/>
              </a:rPr>
              <a:t>y</a:t>
            </a:r>
            <a:r>
              <a:rPr sz="1800" spc="0" dirty="0" smtClean="0">
                <a:latin typeface="Times New Roman"/>
                <a:cs typeface="Times New Roman"/>
              </a:rPr>
              <a:t>pes</a:t>
            </a:r>
            <a:r>
              <a:rPr sz="1800" spc="-29" dirty="0" smtClean="0">
                <a:latin typeface="Times New Roman"/>
                <a:cs typeface="Times New Roman"/>
              </a:rPr>
              <a:t> </a:t>
            </a:r>
            <a:r>
              <a:rPr sz="1800" spc="0" dirty="0" smtClean="0">
                <a:latin typeface="Times New Roman"/>
                <a:cs typeface="Times New Roman"/>
              </a:rPr>
              <a:t>of</a:t>
            </a:r>
            <a:r>
              <a:rPr sz="1800" spc="4" dirty="0" smtClean="0">
                <a:latin typeface="Times New Roman"/>
                <a:cs typeface="Times New Roman"/>
              </a:rPr>
              <a:t> </a:t>
            </a:r>
            <a:r>
              <a:rPr sz="1800" spc="0" dirty="0" smtClean="0">
                <a:latin typeface="Times New Roman"/>
                <a:cs typeface="Times New Roman"/>
              </a:rPr>
              <a:t>complements</a:t>
            </a:r>
            <a:r>
              <a:rPr sz="1800" spc="-4" dirty="0" smtClean="0">
                <a:latin typeface="Times New Roman"/>
                <a:cs typeface="Times New Roman"/>
              </a:rPr>
              <a:t> </a:t>
            </a:r>
            <a:r>
              <a:rPr sz="1800" spc="0" dirty="0" smtClean="0">
                <a:latin typeface="Times New Roman"/>
                <a:cs typeface="Times New Roman"/>
              </a:rPr>
              <a:t>for</a:t>
            </a:r>
            <a:r>
              <a:rPr sz="1800" spc="4" dirty="0" smtClean="0">
                <a:latin typeface="Times New Roman"/>
                <a:cs typeface="Times New Roman"/>
              </a:rPr>
              <a:t> </a:t>
            </a:r>
            <a:r>
              <a:rPr sz="1800" spc="0" dirty="0" smtClean="0">
                <a:latin typeface="Times New Roman"/>
                <a:cs typeface="Times New Roman"/>
              </a:rPr>
              <a:t>e</a:t>
            </a:r>
            <a:r>
              <a:rPr sz="1800" spc="4" dirty="0" smtClean="0">
                <a:latin typeface="Times New Roman"/>
                <a:cs typeface="Times New Roman"/>
              </a:rPr>
              <a:t>a</a:t>
            </a:r>
            <a:r>
              <a:rPr sz="1800" spc="0" dirty="0" smtClean="0">
                <a:latin typeface="Times New Roman"/>
                <a:cs typeface="Times New Roman"/>
              </a:rPr>
              <a:t>ch</a:t>
            </a:r>
            <a:r>
              <a:rPr sz="1800" spc="-14" dirty="0" smtClean="0">
                <a:latin typeface="Times New Roman"/>
                <a:cs typeface="Times New Roman"/>
              </a:rPr>
              <a:t> </a:t>
            </a:r>
            <a:r>
              <a:rPr sz="1800" spc="0" dirty="0" smtClean="0">
                <a:latin typeface="Times New Roman"/>
                <a:cs typeface="Times New Roman"/>
              </a:rPr>
              <a:t>bas</a:t>
            </a:r>
            <a:r>
              <a:rPr sz="1800" spc="25" dirty="0" smtClean="0">
                <a:latin typeface="Times New Roman"/>
                <a:cs typeface="Times New Roman"/>
              </a:rPr>
              <a:t>e</a:t>
            </a:r>
            <a:r>
              <a:rPr sz="1800" spc="0" dirty="0" smtClean="0">
                <a:latin typeface="Times New Roman"/>
                <a:cs typeface="Times New Roman"/>
              </a:rPr>
              <a:t>-</a:t>
            </a:r>
            <a:r>
              <a:rPr sz="1800" i="1" spc="0" dirty="0" smtClean="0">
                <a:latin typeface="Times New Roman"/>
                <a:cs typeface="Times New Roman"/>
              </a:rPr>
              <a:t>r </a:t>
            </a:r>
            <a:r>
              <a:rPr sz="1800" spc="0" dirty="0" smtClean="0">
                <a:latin typeface="Times New Roman"/>
                <a:cs typeface="Times New Roman"/>
              </a:rPr>
              <a:t>s</a:t>
            </a:r>
            <a:r>
              <a:rPr sz="1800" spc="19" dirty="0" smtClean="0">
                <a:latin typeface="Times New Roman"/>
                <a:cs typeface="Times New Roman"/>
              </a:rPr>
              <a:t>y</a:t>
            </a:r>
            <a:r>
              <a:rPr sz="1800" spc="0" dirty="0" smtClean="0">
                <a:latin typeface="Times New Roman"/>
                <a:cs typeface="Times New Roman"/>
              </a:rPr>
              <a:t>stem:</a:t>
            </a:r>
            <a:r>
              <a:rPr sz="1800" spc="-29" dirty="0" smtClean="0">
                <a:latin typeface="Times New Roman"/>
                <a:cs typeface="Times New Roman"/>
              </a:rPr>
              <a:t> </a:t>
            </a:r>
            <a:r>
              <a:rPr sz="1800" spc="0" dirty="0" smtClean="0">
                <a:latin typeface="Times New Roman"/>
                <a:cs typeface="Times New Roman"/>
              </a:rPr>
              <a:t>the r</a:t>
            </a:r>
            <a:r>
              <a:rPr sz="1800" spc="4" dirty="0" smtClean="0">
                <a:latin typeface="Times New Roman"/>
                <a:cs typeface="Times New Roman"/>
              </a:rPr>
              <a:t>a</a:t>
            </a:r>
            <a:r>
              <a:rPr sz="1800" spc="0" dirty="0" smtClean="0">
                <a:latin typeface="Times New Roman"/>
                <a:cs typeface="Times New Roman"/>
              </a:rPr>
              <a:t>dix co</a:t>
            </a:r>
            <a:r>
              <a:rPr sz="1800" spc="-4" dirty="0" smtClean="0">
                <a:latin typeface="Times New Roman"/>
                <a:cs typeface="Times New Roman"/>
              </a:rPr>
              <a:t>m</a:t>
            </a:r>
            <a:r>
              <a:rPr sz="1800" spc="0" dirty="0" smtClean="0">
                <a:latin typeface="Times New Roman"/>
                <a:cs typeface="Times New Roman"/>
              </a:rPr>
              <a:t>pl</a:t>
            </a:r>
            <a:r>
              <a:rPr sz="1800" spc="4" dirty="0" smtClean="0">
                <a:latin typeface="Times New Roman"/>
                <a:cs typeface="Times New Roman"/>
              </a:rPr>
              <a:t>e</a:t>
            </a:r>
            <a:r>
              <a:rPr sz="1800" spc="-9" dirty="0" smtClean="0">
                <a:latin typeface="Times New Roman"/>
                <a:cs typeface="Times New Roman"/>
              </a:rPr>
              <a:t>m</a:t>
            </a:r>
            <a:r>
              <a:rPr sz="1800" spc="0" dirty="0" smtClean="0">
                <a:latin typeface="Times New Roman"/>
                <a:cs typeface="Times New Roman"/>
              </a:rPr>
              <a:t>ent and</a:t>
            </a:r>
            <a:endParaRPr sz="1800">
              <a:latin typeface="Times New Roman"/>
              <a:cs typeface="Times New Roman"/>
            </a:endParaRPr>
          </a:p>
          <a:p>
            <a:pPr marL="355600" marR="34290">
              <a:lnSpc>
                <a:spcPct val="95825"/>
              </a:lnSpc>
            </a:pPr>
            <a:r>
              <a:rPr sz="1800" spc="0" dirty="0" smtClean="0">
                <a:latin typeface="Times New Roman"/>
                <a:cs typeface="Times New Roman"/>
              </a:rPr>
              <a:t>di</a:t>
            </a:r>
            <a:r>
              <a:rPr sz="1800" spc="-9" dirty="0" smtClean="0">
                <a:latin typeface="Times New Roman"/>
                <a:cs typeface="Times New Roman"/>
              </a:rPr>
              <a:t>m</a:t>
            </a:r>
            <a:r>
              <a:rPr sz="1800" spc="0" dirty="0" smtClean="0">
                <a:latin typeface="Times New Roman"/>
                <a:cs typeface="Times New Roman"/>
              </a:rPr>
              <a:t>inished</a:t>
            </a:r>
            <a:r>
              <a:rPr sz="1800" spc="-4" dirty="0" smtClean="0">
                <a:latin typeface="Times New Roman"/>
                <a:cs typeface="Times New Roman"/>
              </a:rPr>
              <a:t> </a:t>
            </a:r>
            <a:r>
              <a:rPr sz="1800" spc="0" dirty="0" smtClean="0">
                <a:latin typeface="Times New Roman"/>
                <a:cs typeface="Times New Roman"/>
              </a:rPr>
              <a:t>radix co</a:t>
            </a:r>
            <a:r>
              <a:rPr sz="1800" spc="-9" dirty="0" smtClean="0">
                <a:latin typeface="Times New Roman"/>
                <a:cs typeface="Times New Roman"/>
              </a:rPr>
              <a:t>m</a:t>
            </a:r>
            <a:r>
              <a:rPr sz="1800" spc="0" dirty="0" smtClean="0">
                <a:latin typeface="Times New Roman"/>
                <a:cs typeface="Times New Roman"/>
              </a:rPr>
              <a:t>pl</a:t>
            </a:r>
            <a:r>
              <a:rPr sz="1800" spc="4" dirty="0" smtClean="0">
                <a:latin typeface="Times New Roman"/>
                <a:cs typeface="Times New Roman"/>
              </a:rPr>
              <a:t>e</a:t>
            </a:r>
            <a:r>
              <a:rPr sz="1800" spc="-9" dirty="0" smtClean="0">
                <a:latin typeface="Times New Roman"/>
                <a:cs typeface="Times New Roman"/>
              </a:rPr>
              <a:t>m</a:t>
            </a:r>
            <a:r>
              <a:rPr sz="1800" spc="0" dirty="0" smtClean="0">
                <a:latin typeface="Times New Roman"/>
                <a:cs typeface="Times New Roman"/>
              </a:rPr>
              <a:t>en</a:t>
            </a:r>
            <a:r>
              <a:rPr sz="1800" spc="4" dirty="0" smtClean="0">
                <a:latin typeface="Times New Roman"/>
                <a:cs typeface="Times New Roman"/>
              </a:rPr>
              <a:t>t</a:t>
            </a:r>
            <a:r>
              <a:rPr sz="1800" spc="0" dirty="0" smtClean="0">
                <a:latin typeface="Times New Roman"/>
                <a:cs typeface="Times New Roman"/>
              </a:rPr>
              <a:t>.</a:t>
            </a:r>
            <a:endParaRPr sz="1800">
              <a:latin typeface="Times New Roman"/>
              <a:cs typeface="Times New Roman"/>
            </a:endParaRPr>
          </a:p>
          <a:p>
            <a:pPr marL="12700" marR="34290">
              <a:lnSpc>
                <a:spcPct val="95825"/>
              </a:lnSpc>
              <a:spcBef>
                <a:spcPts val="522"/>
              </a:spcBef>
            </a:pPr>
            <a:r>
              <a:rPr sz="1600" spc="0" dirty="0" smtClean="0">
                <a:solidFill>
                  <a:srgbClr val="0000FF"/>
                </a:solidFill>
                <a:latin typeface="Wingdings 2"/>
                <a:cs typeface="Wingdings 2"/>
              </a:rPr>
              <a:t></a:t>
            </a:r>
            <a:r>
              <a:rPr sz="1600" spc="0" dirty="0" smtClean="0">
                <a:solidFill>
                  <a:srgbClr val="0000FF"/>
                </a:solidFill>
                <a:latin typeface="Times New Roman"/>
                <a:cs typeface="Times New Roman"/>
              </a:rPr>
              <a:t>  </a:t>
            </a:r>
            <a:r>
              <a:rPr sz="1600" spc="69" dirty="0" smtClean="0">
                <a:solidFill>
                  <a:srgbClr val="0000FF"/>
                </a:solidFill>
                <a:latin typeface="Times New Roman"/>
                <a:cs typeface="Times New Roman"/>
              </a:rPr>
              <a:t> </a:t>
            </a:r>
            <a:r>
              <a:rPr sz="1800" b="1" spc="0" dirty="0" smtClean="0">
                <a:latin typeface="Times New Roman"/>
                <a:cs typeface="Times New Roman"/>
              </a:rPr>
              <a:t>Diminis</a:t>
            </a:r>
            <a:r>
              <a:rPr sz="1800" b="1" spc="-4" dirty="0" smtClean="0">
                <a:latin typeface="Times New Roman"/>
                <a:cs typeface="Times New Roman"/>
              </a:rPr>
              <a:t>h</a:t>
            </a:r>
            <a:r>
              <a:rPr sz="1800" b="1" spc="0" dirty="0" smtClean="0">
                <a:latin typeface="Times New Roman"/>
                <a:cs typeface="Times New Roman"/>
              </a:rPr>
              <a:t>ed Ra</a:t>
            </a:r>
            <a:r>
              <a:rPr sz="1800" b="1" spc="-9" dirty="0" smtClean="0">
                <a:latin typeface="Times New Roman"/>
                <a:cs typeface="Times New Roman"/>
              </a:rPr>
              <a:t>d</a:t>
            </a:r>
            <a:r>
              <a:rPr sz="1800" b="1" spc="0" dirty="0" smtClean="0">
                <a:latin typeface="Times New Roman"/>
                <a:cs typeface="Times New Roman"/>
              </a:rPr>
              <a:t>ix</a:t>
            </a:r>
            <a:r>
              <a:rPr sz="1800" b="1" spc="4" dirty="0" smtClean="0">
                <a:latin typeface="Times New Roman"/>
                <a:cs typeface="Times New Roman"/>
              </a:rPr>
              <a:t> </a:t>
            </a:r>
            <a:r>
              <a:rPr sz="1800" b="1" spc="0" dirty="0" smtClean="0">
                <a:latin typeface="Times New Roman"/>
                <a:cs typeface="Times New Roman"/>
              </a:rPr>
              <a:t>Com</a:t>
            </a:r>
            <a:r>
              <a:rPr sz="1800" b="1" spc="-4" dirty="0" smtClean="0">
                <a:latin typeface="Times New Roman"/>
                <a:cs typeface="Times New Roman"/>
              </a:rPr>
              <a:t>p</a:t>
            </a:r>
            <a:r>
              <a:rPr sz="1800" b="1" spc="0" dirty="0" smtClean="0">
                <a:latin typeface="Times New Roman"/>
                <a:cs typeface="Times New Roman"/>
              </a:rPr>
              <a:t>l</a:t>
            </a:r>
            <a:r>
              <a:rPr sz="1800" b="1" spc="4" dirty="0" smtClean="0">
                <a:latin typeface="Times New Roman"/>
                <a:cs typeface="Times New Roman"/>
              </a:rPr>
              <a:t>e</a:t>
            </a:r>
            <a:r>
              <a:rPr sz="1800" b="1" spc="0" dirty="0" smtClean="0">
                <a:latin typeface="Times New Roman"/>
                <a:cs typeface="Times New Roman"/>
              </a:rPr>
              <a:t>m</a:t>
            </a:r>
            <a:r>
              <a:rPr sz="1800" b="1" spc="4" dirty="0" smtClean="0">
                <a:latin typeface="Times New Roman"/>
                <a:cs typeface="Times New Roman"/>
              </a:rPr>
              <a:t>e</a:t>
            </a:r>
            <a:r>
              <a:rPr sz="1800" b="1" spc="0" dirty="0" smtClean="0">
                <a:latin typeface="Times New Roman"/>
                <a:cs typeface="Times New Roman"/>
              </a:rPr>
              <a:t>nt -</a:t>
            </a:r>
            <a:r>
              <a:rPr sz="1800" b="1" spc="4" dirty="0" smtClean="0">
                <a:latin typeface="Times New Roman"/>
                <a:cs typeface="Times New Roman"/>
              </a:rPr>
              <a:t> </a:t>
            </a:r>
            <a:r>
              <a:rPr sz="1800" b="1" spc="0" dirty="0" smtClean="0">
                <a:latin typeface="Times New Roman"/>
                <a:cs typeface="Times New Roman"/>
              </a:rPr>
              <a:t>(</a:t>
            </a:r>
            <a:r>
              <a:rPr sz="1800" b="1" spc="4" dirty="0" smtClean="0">
                <a:latin typeface="Times New Roman"/>
                <a:cs typeface="Times New Roman"/>
              </a:rPr>
              <a:t>r</a:t>
            </a:r>
            <a:r>
              <a:rPr sz="1800" b="1" spc="0" dirty="0" smtClean="0">
                <a:latin typeface="Times New Roman"/>
                <a:cs typeface="Times New Roman"/>
              </a:rPr>
              <a:t>-1)’s</a:t>
            </a:r>
            <a:r>
              <a:rPr sz="1800" b="1" spc="-9" dirty="0" smtClean="0">
                <a:latin typeface="Times New Roman"/>
                <a:cs typeface="Times New Roman"/>
              </a:rPr>
              <a:t> </a:t>
            </a:r>
            <a:r>
              <a:rPr sz="1800" b="1" spc="0" dirty="0" smtClean="0">
                <a:latin typeface="Times New Roman"/>
                <a:cs typeface="Times New Roman"/>
              </a:rPr>
              <a:t>Com</a:t>
            </a:r>
            <a:r>
              <a:rPr sz="1800" b="1" spc="-4" dirty="0" smtClean="0">
                <a:latin typeface="Times New Roman"/>
                <a:cs typeface="Times New Roman"/>
              </a:rPr>
              <a:t>p</a:t>
            </a:r>
            <a:r>
              <a:rPr sz="1800" b="1" spc="0" dirty="0" smtClean="0">
                <a:latin typeface="Times New Roman"/>
                <a:cs typeface="Times New Roman"/>
              </a:rPr>
              <a:t>l</a:t>
            </a:r>
            <a:r>
              <a:rPr sz="1800" b="1" spc="4" dirty="0" smtClean="0">
                <a:latin typeface="Times New Roman"/>
                <a:cs typeface="Times New Roman"/>
              </a:rPr>
              <a:t>e</a:t>
            </a:r>
            <a:r>
              <a:rPr sz="1800" b="1" spc="0" dirty="0" smtClean="0">
                <a:latin typeface="Times New Roman"/>
                <a:cs typeface="Times New Roman"/>
              </a:rPr>
              <a:t>m</a:t>
            </a:r>
            <a:r>
              <a:rPr sz="1800" b="1" spc="4" dirty="0" smtClean="0">
                <a:latin typeface="Times New Roman"/>
                <a:cs typeface="Times New Roman"/>
              </a:rPr>
              <a:t>e</a:t>
            </a:r>
            <a:r>
              <a:rPr sz="1800" b="1" spc="0" dirty="0" smtClean="0">
                <a:latin typeface="Times New Roman"/>
                <a:cs typeface="Times New Roman"/>
              </a:rPr>
              <a:t>nt</a:t>
            </a:r>
            <a:endParaRPr sz="1800">
              <a:latin typeface="Times New Roman"/>
              <a:cs typeface="Times New Roman"/>
            </a:endParaRPr>
          </a:p>
        </p:txBody>
      </p:sp>
      <p:sp>
        <p:nvSpPr>
          <p:cNvPr id="4" name="object 4"/>
          <p:cNvSpPr txBox="1"/>
          <p:nvPr/>
        </p:nvSpPr>
        <p:spPr>
          <a:xfrm>
            <a:off x="385978" y="2211760"/>
            <a:ext cx="7703085" cy="4572406"/>
          </a:xfrm>
          <a:prstGeom prst="rect">
            <a:avLst/>
          </a:prstGeom>
        </p:spPr>
        <p:txBody>
          <a:bodyPr wrap="square" lIns="0" tIns="0" rIns="0" bIns="0" rtlCol="0">
            <a:noAutofit/>
          </a:bodyPr>
          <a:lstStyle/>
          <a:p>
            <a:pPr marL="469900">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Given</a:t>
            </a:r>
            <a:r>
              <a:rPr sz="2000" spc="-9" dirty="0" smtClean="0">
                <a:latin typeface="Times New Roman"/>
                <a:cs typeface="Times New Roman"/>
              </a:rPr>
              <a:t> </a:t>
            </a:r>
            <a:r>
              <a:rPr sz="2000" spc="0" dirty="0" smtClean="0">
                <a:latin typeface="Times New Roman"/>
                <a:cs typeface="Times New Roman"/>
              </a:rPr>
              <a:t>a </a:t>
            </a:r>
            <a:r>
              <a:rPr sz="2000" spc="4" dirty="0" smtClean="0">
                <a:latin typeface="Times New Roman"/>
                <a:cs typeface="Times New Roman"/>
              </a:rPr>
              <a:t>n</a:t>
            </a:r>
            <a:r>
              <a:rPr sz="2000" spc="0" dirty="0" smtClean="0">
                <a:latin typeface="Times New Roman"/>
                <a:cs typeface="Times New Roman"/>
              </a:rPr>
              <a:t>u</a:t>
            </a:r>
            <a:r>
              <a:rPr sz="2000" spc="-19" dirty="0" smtClean="0">
                <a:latin typeface="Times New Roman"/>
                <a:cs typeface="Times New Roman"/>
              </a:rPr>
              <a:t>m</a:t>
            </a:r>
            <a:r>
              <a:rPr sz="2000" spc="0" dirty="0" smtClean="0">
                <a:latin typeface="Times New Roman"/>
                <a:cs typeface="Times New Roman"/>
              </a:rPr>
              <a:t>ber </a:t>
            </a:r>
            <a:r>
              <a:rPr sz="2000" i="1" spc="0" dirty="0" smtClean="0">
                <a:latin typeface="Times New Roman"/>
                <a:cs typeface="Times New Roman"/>
              </a:rPr>
              <a:t>N </a:t>
            </a:r>
            <a:r>
              <a:rPr sz="2000" spc="0" dirty="0" smtClean="0">
                <a:latin typeface="Times New Roman"/>
                <a:cs typeface="Times New Roman"/>
              </a:rPr>
              <a:t>in</a:t>
            </a:r>
            <a:r>
              <a:rPr sz="2000" spc="-4" dirty="0" smtClean="0">
                <a:latin typeface="Times New Roman"/>
                <a:cs typeface="Times New Roman"/>
              </a:rPr>
              <a:t> </a:t>
            </a:r>
            <a:r>
              <a:rPr sz="2000" spc="0" dirty="0" smtClean="0">
                <a:latin typeface="Times New Roman"/>
                <a:cs typeface="Times New Roman"/>
              </a:rPr>
              <a:t>base</a:t>
            </a:r>
            <a:r>
              <a:rPr sz="2000" spc="-14" dirty="0" smtClean="0">
                <a:latin typeface="Times New Roman"/>
                <a:cs typeface="Times New Roman"/>
              </a:rPr>
              <a:t> </a:t>
            </a:r>
            <a:r>
              <a:rPr sz="2000" i="1" spc="0" dirty="0" smtClean="0">
                <a:latin typeface="Times New Roman"/>
                <a:cs typeface="Times New Roman"/>
              </a:rPr>
              <a:t>r</a:t>
            </a:r>
            <a:r>
              <a:rPr sz="2000" i="1" spc="-4" dirty="0" smtClean="0">
                <a:latin typeface="Times New Roman"/>
                <a:cs typeface="Times New Roman"/>
              </a:rPr>
              <a:t> </a:t>
            </a:r>
            <a:r>
              <a:rPr sz="2000" spc="0" dirty="0" smtClean="0">
                <a:latin typeface="Times New Roman"/>
                <a:cs typeface="Times New Roman"/>
              </a:rPr>
              <a:t>ha</a:t>
            </a:r>
            <a:r>
              <a:rPr sz="2000" spc="9" dirty="0" smtClean="0">
                <a:latin typeface="Times New Roman"/>
                <a:cs typeface="Times New Roman"/>
              </a:rPr>
              <a:t>v</a:t>
            </a:r>
            <a:r>
              <a:rPr sz="2000" spc="0" dirty="0" smtClean="0">
                <a:latin typeface="Times New Roman"/>
                <a:cs typeface="Times New Roman"/>
              </a:rPr>
              <a:t>ing</a:t>
            </a:r>
            <a:r>
              <a:rPr sz="2000" spc="-25" dirty="0" smtClean="0">
                <a:latin typeface="Times New Roman"/>
                <a:cs typeface="Times New Roman"/>
              </a:rPr>
              <a:t> </a:t>
            </a:r>
            <a:r>
              <a:rPr sz="2000" i="1" spc="0" dirty="0" smtClean="0">
                <a:latin typeface="Times New Roman"/>
                <a:cs typeface="Times New Roman"/>
              </a:rPr>
              <a:t>n </a:t>
            </a:r>
            <a:r>
              <a:rPr sz="2000" spc="0" dirty="0" smtClean="0">
                <a:latin typeface="Times New Roman"/>
                <a:cs typeface="Times New Roman"/>
              </a:rPr>
              <a:t>di</a:t>
            </a:r>
            <a:r>
              <a:rPr sz="2000" spc="4" dirty="0" smtClean="0">
                <a:latin typeface="Times New Roman"/>
                <a:cs typeface="Times New Roman"/>
              </a:rPr>
              <a:t>g</a:t>
            </a:r>
            <a:r>
              <a:rPr sz="2000" spc="0" dirty="0" smtClean="0">
                <a:latin typeface="Times New Roman"/>
                <a:cs typeface="Times New Roman"/>
              </a:rPr>
              <a:t>i</a:t>
            </a:r>
            <a:r>
              <a:rPr sz="2000" spc="-9" dirty="0" smtClean="0">
                <a:latin typeface="Times New Roman"/>
                <a:cs typeface="Times New Roman"/>
              </a:rPr>
              <a:t>t</a:t>
            </a:r>
            <a:r>
              <a:rPr sz="2000" spc="0" dirty="0" smtClean="0">
                <a:latin typeface="Times New Roman"/>
                <a:cs typeface="Times New Roman"/>
              </a:rPr>
              <a:t>s,</a:t>
            </a:r>
            <a:r>
              <a:rPr sz="2000" spc="-29"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r</a:t>
            </a:r>
            <a:r>
              <a:rPr sz="2000" i="1" spc="4" dirty="0" smtClean="0">
                <a:latin typeface="Times New Roman"/>
                <a:cs typeface="Times New Roman"/>
              </a:rPr>
              <a:t>–1</a:t>
            </a:r>
            <a:r>
              <a:rPr sz="2000" spc="0" dirty="0" smtClean="0">
                <a:latin typeface="Times New Roman"/>
                <a:cs typeface="Times New Roman"/>
              </a:rPr>
              <a:t>)’s</a:t>
            </a:r>
            <a:r>
              <a:rPr sz="2000" spc="-44"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endParaRPr sz="2000">
              <a:latin typeface="Times New Roman"/>
              <a:cs typeface="Times New Roman"/>
            </a:endParaRPr>
          </a:p>
          <a:p>
            <a:pPr marL="756412" marR="38176">
              <a:lnSpc>
                <a:spcPct val="95825"/>
              </a:lnSpc>
            </a:pPr>
            <a:r>
              <a:rPr sz="2000" spc="0" dirty="0" smtClean="0">
                <a:latin typeface="Times New Roman"/>
                <a:cs typeface="Times New Roman"/>
              </a:rPr>
              <a:t>de</a:t>
            </a:r>
            <a:r>
              <a:rPr sz="2000" spc="4" dirty="0" smtClean="0">
                <a:latin typeface="Times New Roman"/>
                <a:cs typeface="Times New Roman"/>
              </a:rPr>
              <a:t>f</a:t>
            </a:r>
            <a:r>
              <a:rPr sz="2000" spc="0" dirty="0" smtClean="0">
                <a:latin typeface="Times New Roman"/>
                <a:cs typeface="Times New Roman"/>
              </a:rPr>
              <a:t>ined</a:t>
            </a:r>
            <a:r>
              <a:rPr sz="2000" spc="-25" dirty="0" smtClean="0">
                <a:latin typeface="Times New Roman"/>
                <a:cs typeface="Times New Roman"/>
              </a:rPr>
              <a:t> </a:t>
            </a:r>
            <a:r>
              <a:rPr sz="2000" spc="0" dirty="0" smtClean="0">
                <a:latin typeface="Times New Roman"/>
                <a:cs typeface="Times New Roman"/>
              </a:rPr>
              <a:t>as:</a:t>
            </a:r>
            <a:endParaRPr sz="2000">
              <a:latin typeface="Times New Roman"/>
              <a:cs typeface="Times New Roman"/>
            </a:endParaRPr>
          </a:p>
          <a:p>
            <a:pPr marL="1841855" marR="38176">
              <a:lnSpc>
                <a:spcPts val="2759"/>
              </a:lnSpc>
              <a:spcBef>
                <a:spcPts val="688"/>
              </a:spcBef>
            </a:pPr>
            <a:r>
              <a:rPr sz="2400" i="1" spc="-4" dirty="0" smtClean="0">
                <a:latin typeface="Times New Roman"/>
                <a:cs typeface="Times New Roman"/>
              </a:rPr>
              <a:t>(</a:t>
            </a:r>
            <a:r>
              <a:rPr sz="2400" i="1" spc="0" dirty="0" smtClean="0">
                <a:latin typeface="Times New Roman"/>
                <a:cs typeface="Times New Roman"/>
              </a:rPr>
              <a:t>r</a:t>
            </a:r>
            <a:r>
              <a:rPr sz="2400" i="1" spc="0" baseline="25364" dirty="0" smtClean="0">
                <a:latin typeface="Times New Roman"/>
                <a:cs typeface="Times New Roman"/>
              </a:rPr>
              <a:t>n</a:t>
            </a:r>
            <a:r>
              <a:rPr sz="2400" i="1" spc="6" baseline="25364" dirty="0" smtClean="0">
                <a:latin typeface="Times New Roman"/>
                <a:cs typeface="Times New Roman"/>
              </a:rPr>
              <a:t> </a:t>
            </a:r>
            <a:r>
              <a:rPr sz="2400" i="1" spc="0" dirty="0" smtClean="0">
                <a:latin typeface="Times New Roman"/>
                <a:cs typeface="Times New Roman"/>
              </a:rPr>
              <a:t>–1)</a:t>
            </a:r>
            <a:r>
              <a:rPr sz="2400" i="1" spc="-4" dirty="0" smtClean="0">
                <a:latin typeface="Times New Roman"/>
                <a:cs typeface="Times New Roman"/>
              </a:rPr>
              <a:t> </a:t>
            </a:r>
            <a:r>
              <a:rPr sz="2400" i="1" spc="0" dirty="0" smtClean="0">
                <a:latin typeface="Times New Roman"/>
                <a:cs typeface="Times New Roman"/>
              </a:rPr>
              <a:t>– N</a:t>
            </a:r>
            <a:endParaRPr sz="2400">
              <a:latin typeface="Times New Roman"/>
              <a:cs typeface="Times New Roman"/>
            </a:endParaRPr>
          </a:p>
          <a:p>
            <a:pPr marL="12700" marR="38176">
              <a:lnSpc>
                <a:spcPct val="95825"/>
              </a:lnSpc>
              <a:spcBef>
                <a:spcPts val="536"/>
              </a:spcBef>
            </a:pPr>
            <a:r>
              <a:rPr sz="1600" spc="0" dirty="0" smtClean="0">
                <a:solidFill>
                  <a:srgbClr val="0000FF"/>
                </a:solidFill>
                <a:latin typeface="Wingdings 2"/>
                <a:cs typeface="Wingdings 2"/>
              </a:rPr>
              <a:t></a:t>
            </a:r>
            <a:r>
              <a:rPr sz="1600" spc="0" dirty="0" smtClean="0">
                <a:solidFill>
                  <a:srgbClr val="0000FF"/>
                </a:solidFill>
                <a:latin typeface="Times New Roman"/>
                <a:cs typeface="Times New Roman"/>
              </a:rPr>
              <a:t>  </a:t>
            </a:r>
            <a:r>
              <a:rPr sz="1600" spc="69" dirty="0" smtClean="0">
                <a:solidFill>
                  <a:srgbClr val="0000FF"/>
                </a:solidFill>
                <a:latin typeface="Times New Roman"/>
                <a:cs typeface="Times New Roman"/>
              </a:rPr>
              <a:t> </a:t>
            </a:r>
            <a:r>
              <a:rPr sz="1800" b="1" spc="0" dirty="0" smtClean="0">
                <a:latin typeface="Times New Roman"/>
                <a:cs typeface="Times New Roman"/>
              </a:rPr>
              <a:t>Example for </a:t>
            </a:r>
            <a:r>
              <a:rPr sz="1800" b="1" spc="-4" dirty="0" smtClean="0">
                <a:latin typeface="Times New Roman"/>
                <a:cs typeface="Times New Roman"/>
              </a:rPr>
              <a:t>6</a:t>
            </a:r>
            <a:r>
              <a:rPr sz="1800" b="1" spc="4" dirty="0" smtClean="0">
                <a:latin typeface="Times New Roman"/>
                <a:cs typeface="Times New Roman"/>
              </a:rPr>
              <a:t>-</a:t>
            </a:r>
            <a:r>
              <a:rPr sz="1800" b="1" spc="0" dirty="0" smtClean="0">
                <a:latin typeface="Times New Roman"/>
                <a:cs typeface="Times New Roman"/>
              </a:rPr>
              <a:t>digit</a:t>
            </a:r>
            <a:r>
              <a:rPr sz="1800" b="1" spc="9" dirty="0" smtClean="0">
                <a:latin typeface="Times New Roman"/>
                <a:cs typeface="Times New Roman"/>
              </a:rPr>
              <a:t> </a:t>
            </a:r>
            <a:r>
              <a:rPr sz="1800" b="1" u="sng" spc="0" dirty="0" smtClean="0">
                <a:latin typeface="Times New Roman"/>
                <a:cs typeface="Times New Roman"/>
              </a:rPr>
              <a:t>dec</a:t>
            </a:r>
            <a:r>
              <a:rPr sz="1800" b="1" u="sng" spc="4" dirty="0" smtClean="0">
                <a:latin typeface="Times New Roman"/>
                <a:cs typeface="Times New Roman"/>
              </a:rPr>
              <a:t>i</a:t>
            </a:r>
            <a:r>
              <a:rPr sz="1800" b="1" u="sng" spc="0" dirty="0" smtClean="0">
                <a:latin typeface="Times New Roman"/>
                <a:cs typeface="Times New Roman"/>
              </a:rPr>
              <a:t>mal</a:t>
            </a:r>
            <a:r>
              <a:rPr sz="1800" b="1" spc="-14" dirty="0" smtClean="0">
                <a:latin typeface="Times New Roman"/>
                <a:cs typeface="Times New Roman"/>
              </a:rPr>
              <a:t> </a:t>
            </a:r>
            <a:r>
              <a:rPr sz="1800" b="1" spc="0" dirty="0" smtClean="0">
                <a:latin typeface="Times New Roman"/>
                <a:cs typeface="Times New Roman"/>
              </a:rPr>
              <a:t>n</a:t>
            </a:r>
            <a:r>
              <a:rPr sz="1800" b="1" spc="-9" dirty="0" smtClean="0">
                <a:latin typeface="Times New Roman"/>
                <a:cs typeface="Times New Roman"/>
              </a:rPr>
              <a:t>u</a:t>
            </a:r>
            <a:r>
              <a:rPr sz="1800" b="1" spc="0" dirty="0" smtClean="0">
                <a:latin typeface="Times New Roman"/>
                <a:cs typeface="Times New Roman"/>
              </a:rPr>
              <a:t>mbe</a:t>
            </a:r>
            <a:r>
              <a:rPr sz="1800" b="1" spc="4" dirty="0" smtClean="0">
                <a:latin typeface="Times New Roman"/>
                <a:cs typeface="Times New Roman"/>
              </a:rPr>
              <a:t>r</a:t>
            </a:r>
            <a:r>
              <a:rPr sz="1800" b="1" spc="0" dirty="0" smtClean="0">
                <a:latin typeface="Times New Roman"/>
                <a:cs typeface="Times New Roman"/>
              </a:rPr>
              <a:t>s</a:t>
            </a:r>
            <a:r>
              <a:rPr sz="1800" spc="0" dirty="0" smtClean="0">
                <a:latin typeface="Times New Roman"/>
                <a:cs typeface="Times New Roman"/>
              </a:rPr>
              <a:t>:</a:t>
            </a:r>
            <a:endParaRPr sz="1800">
              <a:latin typeface="Times New Roman"/>
              <a:cs typeface="Times New Roman"/>
            </a:endParaRPr>
          </a:p>
          <a:p>
            <a:pPr marL="469900" marR="38176">
              <a:lnSpc>
                <a:spcPts val="2306"/>
              </a:lnSpc>
              <a:spcBef>
                <a:spcPts val="575"/>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9</a:t>
            </a:r>
            <a:r>
              <a:rPr sz="2000" spc="9" dirty="0" smtClean="0">
                <a:latin typeface="Times New Roman"/>
                <a:cs typeface="Times New Roman"/>
              </a:rPr>
              <a: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is</a:t>
            </a:r>
            <a:r>
              <a:rPr sz="2000" spc="-9" dirty="0" smtClean="0">
                <a:latin typeface="Times New Roman"/>
                <a:cs typeface="Times New Roman"/>
              </a:rPr>
              <a:t> </a:t>
            </a:r>
            <a:r>
              <a:rPr sz="2000" i="1" spc="-4" dirty="0" smtClean="0">
                <a:latin typeface="Times New Roman"/>
                <a:cs typeface="Times New Roman"/>
              </a:rPr>
              <a:t>(</a:t>
            </a:r>
            <a:r>
              <a:rPr sz="2000" i="1" spc="0" dirty="0" smtClean="0">
                <a:latin typeface="Times New Roman"/>
                <a:cs typeface="Times New Roman"/>
              </a:rPr>
              <a:t>r</a:t>
            </a:r>
            <a:r>
              <a:rPr sz="1950" i="1" spc="0" baseline="26758" dirty="0" smtClean="0">
                <a:latin typeface="Times New Roman"/>
                <a:cs typeface="Times New Roman"/>
              </a:rPr>
              <a:t>n</a:t>
            </a:r>
            <a:r>
              <a:rPr sz="1950" i="1" spc="27" baseline="26758" dirty="0" smtClean="0">
                <a:latin typeface="Times New Roman"/>
                <a:cs typeface="Times New Roman"/>
              </a:rPr>
              <a:t> </a:t>
            </a:r>
            <a:r>
              <a:rPr sz="2000" i="1" spc="0" dirty="0" smtClean="0">
                <a:latin typeface="Times New Roman"/>
                <a:cs typeface="Times New Roman"/>
              </a:rPr>
              <a:t>– </a:t>
            </a:r>
            <a:r>
              <a:rPr sz="2000" i="1" spc="4" dirty="0" smtClean="0">
                <a:latin typeface="Times New Roman"/>
                <a:cs typeface="Times New Roman"/>
              </a:rPr>
              <a:t>1</a:t>
            </a:r>
            <a:r>
              <a:rPr sz="2000" i="1" spc="-19" dirty="0" smtClean="0">
                <a:latin typeface="Times New Roman"/>
                <a:cs typeface="Times New Roman"/>
              </a:rPr>
              <a:t>)</a:t>
            </a:r>
            <a:r>
              <a:rPr sz="2000" i="1" spc="9" dirty="0" smtClean="0">
                <a:latin typeface="Times New Roman"/>
                <a:cs typeface="Times New Roman"/>
              </a:rPr>
              <a:t>–</a:t>
            </a:r>
            <a:r>
              <a:rPr sz="2000" i="1" spc="0" dirty="0" smtClean="0">
                <a:latin typeface="Times New Roman"/>
                <a:cs typeface="Times New Roman"/>
              </a:rPr>
              <a:t>N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10</a:t>
            </a:r>
            <a:r>
              <a:rPr sz="1950" spc="4" baseline="26758" dirty="0" smtClean="0">
                <a:latin typeface="Times New Roman"/>
                <a:cs typeface="Times New Roman"/>
              </a:rPr>
              <a:t>6</a:t>
            </a:r>
            <a:r>
              <a:rPr sz="2000" spc="-4" dirty="0" smtClean="0">
                <a:latin typeface="Times New Roman"/>
                <a:cs typeface="Times New Roman"/>
              </a:rPr>
              <a:t>–</a:t>
            </a:r>
            <a:r>
              <a:rPr sz="2000" spc="4" dirty="0" smtClean="0">
                <a:latin typeface="Times New Roman"/>
                <a:cs typeface="Times New Roman"/>
              </a:rPr>
              <a:t>1</a:t>
            </a:r>
            <a:r>
              <a:rPr sz="2000" spc="-4" dirty="0" smtClean="0">
                <a:latin typeface="Times New Roman"/>
                <a:cs typeface="Times New Roman"/>
              </a:rPr>
              <a:t>)–</a:t>
            </a:r>
            <a:r>
              <a:rPr sz="2000" i="1" spc="0" dirty="0" smtClean="0">
                <a:latin typeface="Times New Roman"/>
                <a:cs typeface="Times New Roman"/>
              </a:rPr>
              <a:t>N</a:t>
            </a:r>
            <a:r>
              <a:rPr sz="2000" i="1" spc="-21"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9</a:t>
            </a:r>
            <a:r>
              <a:rPr sz="2000" spc="0" dirty="0" smtClean="0">
                <a:latin typeface="Times New Roman"/>
                <a:cs typeface="Times New Roman"/>
              </a:rPr>
              <a:t>9</a:t>
            </a:r>
            <a:r>
              <a:rPr sz="2000" spc="9" dirty="0" smtClean="0">
                <a:latin typeface="Times New Roman"/>
                <a:cs typeface="Times New Roman"/>
              </a:rPr>
              <a:t>9</a:t>
            </a:r>
            <a:r>
              <a:rPr sz="2000" spc="0" dirty="0" smtClean="0">
                <a:latin typeface="Times New Roman"/>
                <a:cs typeface="Times New Roman"/>
              </a:rPr>
              <a:t>99</a:t>
            </a:r>
            <a:r>
              <a:rPr sz="2000" spc="14" dirty="0" smtClean="0">
                <a:latin typeface="Times New Roman"/>
                <a:cs typeface="Times New Roman"/>
              </a:rPr>
              <a:t>9</a:t>
            </a:r>
            <a:r>
              <a:rPr sz="2000" spc="-4" dirty="0" smtClean="0">
                <a:latin typeface="Times New Roman"/>
                <a:cs typeface="Times New Roman"/>
              </a:rPr>
              <a:t>–</a:t>
            </a:r>
            <a:r>
              <a:rPr sz="2000" i="1" spc="0" dirty="0" smtClean="0">
                <a:latin typeface="Times New Roman"/>
                <a:cs typeface="Times New Roman"/>
              </a:rPr>
              <a:t>N</a:t>
            </a:r>
            <a:endParaRPr sz="2000">
              <a:latin typeface="Times New Roman"/>
              <a:cs typeface="Times New Roman"/>
            </a:endParaRPr>
          </a:p>
          <a:p>
            <a:pPr marL="469900" marR="38176">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9</a:t>
            </a:r>
            <a:r>
              <a:rPr sz="2000" spc="9" dirty="0" smtClean="0">
                <a:latin typeface="Times New Roman"/>
                <a:cs typeface="Times New Roman"/>
              </a:rPr>
              <a: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of 5</a:t>
            </a:r>
            <a:r>
              <a:rPr sz="2000" spc="9" dirty="0" smtClean="0">
                <a:latin typeface="Times New Roman"/>
                <a:cs typeface="Times New Roman"/>
              </a:rPr>
              <a:t>4</a:t>
            </a:r>
            <a:r>
              <a:rPr sz="2000" spc="0" dirty="0" smtClean="0">
                <a:latin typeface="Times New Roman"/>
                <a:cs typeface="Times New Roman"/>
              </a:rPr>
              <a:t>6</a:t>
            </a:r>
            <a:r>
              <a:rPr sz="2000" spc="9" dirty="0" smtClean="0">
                <a:latin typeface="Times New Roman"/>
                <a:cs typeface="Times New Roman"/>
              </a:rPr>
              <a:t>7</a:t>
            </a:r>
            <a:r>
              <a:rPr sz="2000" spc="0" dirty="0" smtClean="0">
                <a:latin typeface="Times New Roman"/>
                <a:cs typeface="Times New Roman"/>
              </a:rPr>
              <a:t>00</a:t>
            </a:r>
            <a:r>
              <a:rPr sz="2000" spc="-44"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9</a:t>
            </a:r>
            <a:r>
              <a:rPr sz="2000" spc="9" dirty="0" smtClean="0">
                <a:latin typeface="Times New Roman"/>
                <a:cs typeface="Times New Roman"/>
              </a:rPr>
              <a:t>9</a:t>
            </a:r>
            <a:r>
              <a:rPr sz="2000" spc="0" dirty="0" smtClean="0">
                <a:latin typeface="Times New Roman"/>
                <a:cs typeface="Times New Roman"/>
              </a:rPr>
              <a:t>9</a:t>
            </a:r>
            <a:r>
              <a:rPr sz="2000" spc="9" dirty="0" smtClean="0">
                <a:latin typeface="Times New Roman"/>
                <a:cs typeface="Times New Roman"/>
              </a:rPr>
              <a:t>9</a:t>
            </a:r>
            <a:r>
              <a:rPr sz="2000" spc="0" dirty="0" smtClean="0">
                <a:latin typeface="Times New Roman"/>
                <a:cs typeface="Times New Roman"/>
              </a:rPr>
              <a:t>9</a:t>
            </a:r>
            <a:r>
              <a:rPr sz="2000" spc="14" dirty="0" smtClean="0">
                <a:latin typeface="Times New Roman"/>
                <a:cs typeface="Times New Roman"/>
              </a:rPr>
              <a:t>9</a:t>
            </a:r>
            <a:r>
              <a:rPr sz="2000" spc="4" dirty="0" smtClean="0">
                <a:latin typeface="Times New Roman"/>
                <a:cs typeface="Times New Roman"/>
              </a:rPr>
              <a:t>–</a:t>
            </a:r>
            <a:r>
              <a:rPr sz="2000" spc="0" dirty="0" smtClean="0">
                <a:latin typeface="Times New Roman"/>
                <a:cs typeface="Times New Roman"/>
              </a:rPr>
              <a:t>5</a:t>
            </a:r>
            <a:r>
              <a:rPr sz="2000" spc="-9" dirty="0" smtClean="0">
                <a:latin typeface="Times New Roman"/>
                <a:cs typeface="Times New Roman"/>
              </a:rPr>
              <a:t>4</a:t>
            </a:r>
            <a:r>
              <a:rPr sz="2000" spc="0" dirty="0" smtClean="0">
                <a:latin typeface="Times New Roman"/>
                <a:cs typeface="Times New Roman"/>
              </a:rPr>
              <a:t>6700</a:t>
            </a:r>
            <a:r>
              <a:rPr sz="2000" spc="-44"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4</a:t>
            </a:r>
            <a:r>
              <a:rPr sz="2000" spc="0" dirty="0" smtClean="0">
                <a:latin typeface="Times New Roman"/>
                <a:cs typeface="Times New Roman"/>
              </a:rPr>
              <a:t>5</a:t>
            </a:r>
            <a:r>
              <a:rPr sz="2000" spc="9" dirty="0" smtClean="0">
                <a:latin typeface="Times New Roman"/>
                <a:cs typeface="Times New Roman"/>
              </a:rPr>
              <a:t>3</a:t>
            </a:r>
            <a:r>
              <a:rPr sz="2000" spc="0" dirty="0" smtClean="0">
                <a:latin typeface="Times New Roman"/>
                <a:cs typeface="Times New Roman"/>
              </a:rPr>
              <a:t>299</a:t>
            </a:r>
            <a:endParaRPr sz="2000">
              <a:latin typeface="Times New Roman"/>
              <a:cs typeface="Times New Roman"/>
            </a:endParaRPr>
          </a:p>
          <a:p>
            <a:pPr marL="12700" marR="38176">
              <a:lnSpc>
                <a:spcPct val="95825"/>
              </a:lnSpc>
              <a:spcBef>
                <a:spcPts val="529"/>
              </a:spcBef>
            </a:pPr>
            <a:r>
              <a:rPr sz="1600" spc="0" dirty="0" smtClean="0">
                <a:solidFill>
                  <a:srgbClr val="0000FF"/>
                </a:solidFill>
                <a:latin typeface="Wingdings 2"/>
                <a:cs typeface="Wingdings 2"/>
              </a:rPr>
              <a:t></a:t>
            </a:r>
            <a:r>
              <a:rPr sz="1600" spc="0" dirty="0" smtClean="0">
                <a:solidFill>
                  <a:srgbClr val="0000FF"/>
                </a:solidFill>
                <a:latin typeface="Times New Roman"/>
                <a:cs typeface="Times New Roman"/>
              </a:rPr>
              <a:t>  </a:t>
            </a:r>
            <a:r>
              <a:rPr sz="1600" spc="69" dirty="0" smtClean="0">
                <a:solidFill>
                  <a:srgbClr val="0000FF"/>
                </a:solidFill>
                <a:latin typeface="Times New Roman"/>
                <a:cs typeface="Times New Roman"/>
              </a:rPr>
              <a:t> </a:t>
            </a:r>
            <a:r>
              <a:rPr sz="1800" b="1" spc="0" dirty="0" smtClean="0">
                <a:latin typeface="Times New Roman"/>
                <a:cs typeface="Times New Roman"/>
              </a:rPr>
              <a:t>Example for </a:t>
            </a:r>
            <a:r>
              <a:rPr sz="1800" b="1" spc="-4" dirty="0" smtClean="0">
                <a:latin typeface="Times New Roman"/>
                <a:cs typeface="Times New Roman"/>
              </a:rPr>
              <a:t>7</a:t>
            </a:r>
            <a:r>
              <a:rPr sz="1800" b="1" spc="4" dirty="0" smtClean="0">
                <a:latin typeface="Times New Roman"/>
                <a:cs typeface="Times New Roman"/>
              </a:rPr>
              <a:t>-</a:t>
            </a:r>
            <a:r>
              <a:rPr sz="1800" b="1" spc="0" dirty="0" smtClean="0">
                <a:latin typeface="Times New Roman"/>
                <a:cs typeface="Times New Roman"/>
              </a:rPr>
              <a:t>digit</a:t>
            </a:r>
            <a:r>
              <a:rPr sz="1800" b="1" spc="9" dirty="0" smtClean="0">
                <a:latin typeface="Times New Roman"/>
                <a:cs typeface="Times New Roman"/>
              </a:rPr>
              <a:t> </a:t>
            </a:r>
            <a:r>
              <a:rPr sz="1800" b="1" u="sng" spc="0" dirty="0" smtClean="0">
                <a:latin typeface="Times New Roman"/>
                <a:cs typeface="Times New Roman"/>
              </a:rPr>
              <a:t>bi</a:t>
            </a:r>
            <a:r>
              <a:rPr sz="1800" b="1" u="sng" spc="-4" dirty="0" smtClean="0">
                <a:latin typeface="Times New Roman"/>
                <a:cs typeface="Times New Roman"/>
              </a:rPr>
              <a:t>n</a:t>
            </a:r>
            <a:r>
              <a:rPr sz="1800" b="1" u="sng" spc="0" dirty="0" smtClean="0">
                <a:latin typeface="Times New Roman"/>
                <a:cs typeface="Times New Roman"/>
              </a:rPr>
              <a:t>ary</a:t>
            </a:r>
            <a:r>
              <a:rPr sz="1800" b="1" spc="0" dirty="0" smtClean="0">
                <a:latin typeface="Times New Roman"/>
                <a:cs typeface="Times New Roman"/>
              </a:rPr>
              <a:t> n</a:t>
            </a:r>
            <a:r>
              <a:rPr sz="1800" b="1" spc="-9" dirty="0" smtClean="0">
                <a:latin typeface="Times New Roman"/>
                <a:cs typeface="Times New Roman"/>
              </a:rPr>
              <a:t>u</a:t>
            </a:r>
            <a:r>
              <a:rPr sz="1800" b="1" spc="0" dirty="0" smtClean="0">
                <a:latin typeface="Times New Roman"/>
                <a:cs typeface="Times New Roman"/>
              </a:rPr>
              <a:t>mbe</a:t>
            </a:r>
            <a:r>
              <a:rPr sz="1800" b="1" spc="4" dirty="0" smtClean="0">
                <a:latin typeface="Times New Roman"/>
                <a:cs typeface="Times New Roman"/>
              </a:rPr>
              <a:t>r</a:t>
            </a:r>
            <a:r>
              <a:rPr sz="1800" b="1" spc="0" dirty="0" smtClean="0">
                <a:latin typeface="Times New Roman"/>
                <a:cs typeface="Times New Roman"/>
              </a:rPr>
              <a:t>s:</a:t>
            </a:r>
            <a:endParaRPr sz="1800">
              <a:latin typeface="Times New Roman"/>
              <a:cs typeface="Times New Roman"/>
            </a:endParaRPr>
          </a:p>
          <a:p>
            <a:pPr marL="469900" marR="38176">
              <a:lnSpc>
                <a:spcPts val="2306"/>
              </a:lnSpc>
              <a:spcBef>
                <a:spcPts val="575"/>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is</a:t>
            </a:r>
            <a:r>
              <a:rPr sz="2000" spc="-9" dirty="0" smtClean="0">
                <a:latin typeface="Times New Roman"/>
                <a:cs typeface="Times New Roman"/>
              </a:rPr>
              <a:t> </a:t>
            </a:r>
            <a:r>
              <a:rPr sz="2000" i="1" spc="-4" dirty="0" smtClean="0">
                <a:latin typeface="Times New Roman"/>
                <a:cs typeface="Times New Roman"/>
              </a:rPr>
              <a:t>(</a:t>
            </a:r>
            <a:r>
              <a:rPr sz="2000" i="1" spc="0" dirty="0" smtClean="0">
                <a:latin typeface="Times New Roman"/>
                <a:cs typeface="Times New Roman"/>
              </a:rPr>
              <a:t>r</a:t>
            </a:r>
            <a:r>
              <a:rPr sz="1950" i="1" spc="0" baseline="26758" dirty="0" smtClean="0">
                <a:latin typeface="Times New Roman"/>
                <a:cs typeface="Times New Roman"/>
              </a:rPr>
              <a:t>n </a:t>
            </a:r>
            <a:r>
              <a:rPr sz="1950" i="1" spc="42" baseline="26758" dirty="0" smtClean="0">
                <a:latin typeface="Times New Roman"/>
                <a:cs typeface="Times New Roman"/>
              </a:rPr>
              <a:t> </a:t>
            </a:r>
            <a:r>
              <a:rPr sz="2000" i="1" spc="0" dirty="0" smtClean="0">
                <a:latin typeface="Times New Roman"/>
                <a:cs typeface="Times New Roman"/>
              </a:rPr>
              <a:t>– 1)</a:t>
            </a:r>
            <a:r>
              <a:rPr sz="2000" i="1" spc="-4" dirty="0" smtClean="0">
                <a:latin typeface="Times New Roman"/>
                <a:cs typeface="Times New Roman"/>
              </a:rPr>
              <a:t> </a:t>
            </a:r>
            <a:r>
              <a:rPr sz="2000" i="1" spc="0" dirty="0" smtClean="0">
                <a:latin typeface="Times New Roman"/>
                <a:cs typeface="Times New Roman"/>
              </a:rPr>
              <a:t>– N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2</a:t>
            </a:r>
            <a:r>
              <a:rPr sz="1950" spc="4" baseline="26758" dirty="0" smtClean="0">
                <a:latin typeface="Times New Roman"/>
                <a:cs typeface="Times New Roman"/>
              </a:rPr>
              <a:t>7</a:t>
            </a:r>
            <a:r>
              <a:rPr sz="2000" spc="4" dirty="0" smtClean="0">
                <a:latin typeface="Times New Roman"/>
                <a:cs typeface="Times New Roman"/>
              </a:rPr>
              <a:t>–1</a:t>
            </a:r>
            <a:r>
              <a:rPr sz="2000" spc="-4" dirty="0" smtClean="0">
                <a:latin typeface="Times New Roman"/>
                <a:cs typeface="Times New Roman"/>
              </a:rPr>
              <a:t>)–</a:t>
            </a:r>
            <a:r>
              <a:rPr sz="2000" i="1" spc="0" dirty="0" smtClean="0">
                <a:latin typeface="Times New Roman"/>
                <a:cs typeface="Times New Roman"/>
              </a:rPr>
              <a:t>N</a:t>
            </a:r>
            <a:r>
              <a:rPr sz="2000" i="1" spc="-11"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1</a:t>
            </a:r>
            <a:r>
              <a:rPr sz="2000" spc="0" dirty="0" smtClean="0">
                <a:latin typeface="Times New Roman"/>
                <a:cs typeface="Times New Roman"/>
              </a:rPr>
              <a:t>1</a:t>
            </a:r>
            <a:r>
              <a:rPr sz="2000" spc="9" dirty="0" smtClean="0">
                <a:latin typeface="Times New Roman"/>
                <a:cs typeface="Times New Roman"/>
              </a:rPr>
              <a:t>1</a:t>
            </a:r>
            <a:r>
              <a:rPr sz="2000" spc="0" dirty="0" smtClean="0">
                <a:latin typeface="Times New Roman"/>
                <a:cs typeface="Times New Roman"/>
              </a:rPr>
              <a:t>111</a:t>
            </a:r>
            <a:r>
              <a:rPr sz="2000" spc="4" dirty="0" smtClean="0">
                <a:latin typeface="Times New Roman"/>
                <a:cs typeface="Times New Roman"/>
              </a:rPr>
              <a:t>–</a:t>
            </a:r>
            <a:r>
              <a:rPr sz="2000" i="1" spc="0" dirty="0" smtClean="0">
                <a:latin typeface="Times New Roman"/>
                <a:cs typeface="Times New Roman"/>
              </a:rPr>
              <a:t>N</a:t>
            </a:r>
            <a:endParaRPr sz="2000">
              <a:latin typeface="Times New Roman"/>
              <a:cs typeface="Times New Roman"/>
            </a:endParaRPr>
          </a:p>
          <a:p>
            <a:pPr marL="469900" marR="38176">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of 1</a:t>
            </a:r>
            <a:r>
              <a:rPr sz="2000" spc="9" dirty="0" smtClean="0">
                <a:latin typeface="Times New Roman"/>
                <a:cs typeface="Times New Roman"/>
              </a:rPr>
              <a:t>0</a:t>
            </a:r>
            <a:r>
              <a:rPr sz="2000" spc="0" dirty="0" smtClean="0">
                <a:latin typeface="Times New Roman"/>
                <a:cs typeface="Times New Roman"/>
              </a:rPr>
              <a:t>1</a:t>
            </a:r>
            <a:r>
              <a:rPr sz="2000" spc="9" dirty="0" smtClean="0">
                <a:latin typeface="Times New Roman"/>
                <a:cs typeface="Times New Roman"/>
              </a:rPr>
              <a:t>1</a:t>
            </a:r>
            <a:r>
              <a:rPr sz="2000" spc="0" dirty="0" smtClean="0">
                <a:latin typeface="Times New Roman"/>
                <a:cs typeface="Times New Roman"/>
              </a:rPr>
              <a:t>000</a:t>
            </a:r>
            <a:r>
              <a:rPr sz="2000" spc="-34"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1</a:t>
            </a:r>
            <a:r>
              <a:rPr sz="2000" spc="0" dirty="0" smtClean="0">
                <a:latin typeface="Times New Roman"/>
                <a:cs typeface="Times New Roman"/>
              </a:rPr>
              <a:t>1</a:t>
            </a:r>
            <a:r>
              <a:rPr sz="2000" spc="9" dirty="0" smtClean="0">
                <a:latin typeface="Times New Roman"/>
                <a:cs typeface="Times New Roman"/>
              </a:rPr>
              <a:t>1</a:t>
            </a:r>
            <a:r>
              <a:rPr sz="2000" spc="0" dirty="0" smtClean="0">
                <a:latin typeface="Times New Roman"/>
                <a:cs typeface="Times New Roman"/>
              </a:rPr>
              <a:t>11</a:t>
            </a:r>
            <a:r>
              <a:rPr sz="2000" spc="9" dirty="0" smtClean="0">
                <a:latin typeface="Times New Roman"/>
                <a:cs typeface="Times New Roman"/>
              </a:rPr>
              <a:t>1</a:t>
            </a:r>
            <a:r>
              <a:rPr sz="2000" spc="-4" dirty="0" smtClean="0">
                <a:latin typeface="Times New Roman"/>
                <a:cs typeface="Times New Roman"/>
              </a:rPr>
              <a:t>–</a:t>
            </a:r>
            <a:r>
              <a:rPr sz="2000" spc="0" dirty="0" smtClean="0">
                <a:latin typeface="Times New Roman"/>
                <a:cs typeface="Times New Roman"/>
              </a:rPr>
              <a:t>10110</a:t>
            </a:r>
            <a:r>
              <a:rPr sz="2000" spc="-9" dirty="0" smtClean="0">
                <a:latin typeface="Times New Roman"/>
                <a:cs typeface="Times New Roman"/>
              </a:rPr>
              <a:t>0</a:t>
            </a:r>
            <a:r>
              <a:rPr sz="2000" spc="0" dirty="0" smtClean="0">
                <a:latin typeface="Times New Roman"/>
                <a:cs typeface="Times New Roman"/>
              </a:rPr>
              <a:t>0</a:t>
            </a:r>
            <a:r>
              <a:rPr sz="2000" spc="-34"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0</a:t>
            </a:r>
            <a:r>
              <a:rPr sz="2000" spc="0" dirty="0" smtClean="0">
                <a:latin typeface="Times New Roman"/>
                <a:cs typeface="Times New Roman"/>
              </a:rPr>
              <a:t>1</a:t>
            </a:r>
            <a:r>
              <a:rPr sz="2000" spc="9" dirty="0" smtClean="0">
                <a:latin typeface="Times New Roman"/>
                <a:cs typeface="Times New Roman"/>
              </a:rPr>
              <a:t>0</a:t>
            </a:r>
            <a:r>
              <a:rPr sz="2000" spc="0" dirty="0" smtClean="0">
                <a:latin typeface="Times New Roman"/>
                <a:cs typeface="Times New Roman"/>
              </a:rPr>
              <a:t>0111</a:t>
            </a:r>
            <a:endParaRPr sz="2000">
              <a:latin typeface="Times New Roman"/>
              <a:cs typeface="Times New Roman"/>
            </a:endParaRPr>
          </a:p>
          <a:p>
            <a:pPr marL="12700" marR="38176">
              <a:lnSpc>
                <a:spcPct val="95825"/>
              </a:lnSpc>
              <a:spcBef>
                <a:spcPts val="526"/>
              </a:spcBef>
            </a:pPr>
            <a:r>
              <a:rPr sz="1600" spc="0" dirty="0" smtClean="0">
                <a:solidFill>
                  <a:srgbClr val="0000FF"/>
                </a:solidFill>
                <a:latin typeface="Wingdings 2"/>
                <a:cs typeface="Wingdings 2"/>
              </a:rPr>
              <a:t></a:t>
            </a:r>
            <a:r>
              <a:rPr sz="1600" spc="0" dirty="0" smtClean="0">
                <a:solidFill>
                  <a:srgbClr val="0000FF"/>
                </a:solidFill>
                <a:latin typeface="Times New Roman"/>
                <a:cs typeface="Times New Roman"/>
              </a:rPr>
              <a:t>  </a:t>
            </a:r>
            <a:r>
              <a:rPr sz="1600" spc="69" dirty="0" smtClean="0">
                <a:solidFill>
                  <a:srgbClr val="0000FF"/>
                </a:solidFill>
                <a:latin typeface="Times New Roman"/>
                <a:cs typeface="Times New Roman"/>
              </a:rPr>
              <a:t> </a:t>
            </a:r>
            <a:r>
              <a:rPr sz="1800" b="1" spc="0" dirty="0" smtClean="0">
                <a:latin typeface="Times New Roman"/>
                <a:cs typeface="Times New Roman"/>
              </a:rPr>
              <a:t>Ob</a:t>
            </a:r>
            <a:r>
              <a:rPr sz="1800" b="1" spc="-4" dirty="0" smtClean="0">
                <a:latin typeface="Times New Roman"/>
                <a:cs typeface="Times New Roman"/>
              </a:rPr>
              <a:t>s</a:t>
            </a:r>
            <a:r>
              <a:rPr sz="1800" b="1" spc="0" dirty="0" smtClean="0">
                <a:latin typeface="Times New Roman"/>
                <a:cs typeface="Times New Roman"/>
              </a:rPr>
              <a:t>e</a:t>
            </a:r>
            <a:r>
              <a:rPr sz="1800" b="1" spc="4" dirty="0" smtClean="0">
                <a:latin typeface="Times New Roman"/>
                <a:cs typeface="Times New Roman"/>
              </a:rPr>
              <a:t>r</a:t>
            </a:r>
            <a:r>
              <a:rPr sz="1800" b="1" spc="0" dirty="0" smtClean="0">
                <a:latin typeface="Times New Roman"/>
                <a:cs typeface="Times New Roman"/>
              </a:rPr>
              <a:t>vation:</a:t>
            </a:r>
            <a:endParaRPr sz="1800">
              <a:latin typeface="Times New Roman"/>
              <a:cs typeface="Times New Roman"/>
            </a:endParaRPr>
          </a:p>
          <a:p>
            <a:pPr marL="469900" marR="38176">
              <a:lnSpc>
                <a:spcPts val="2306"/>
              </a:lnSpc>
              <a:spcBef>
                <a:spcPts val="575"/>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btract</a:t>
            </a:r>
            <a:r>
              <a:rPr sz="2000" spc="-9" dirty="0" smtClean="0">
                <a:latin typeface="Times New Roman"/>
                <a:cs typeface="Times New Roman"/>
              </a:rPr>
              <a:t>i</a:t>
            </a:r>
            <a:r>
              <a:rPr sz="2000" spc="0" dirty="0" smtClean="0">
                <a:latin typeface="Times New Roman"/>
                <a:cs typeface="Times New Roman"/>
              </a:rPr>
              <a:t>on</a:t>
            </a:r>
            <a:r>
              <a:rPr sz="2000" spc="-44" dirty="0" smtClean="0">
                <a:latin typeface="Times New Roman"/>
                <a:cs typeface="Times New Roman"/>
              </a:rPr>
              <a:t> </a:t>
            </a:r>
            <a:r>
              <a:rPr sz="2000" spc="0" dirty="0" smtClean="0">
                <a:latin typeface="Times New Roman"/>
                <a:cs typeface="Times New Roman"/>
              </a:rPr>
              <a:t>f</a:t>
            </a:r>
            <a:r>
              <a:rPr sz="2000" spc="9" dirty="0" smtClean="0">
                <a:latin typeface="Times New Roman"/>
                <a:cs typeface="Times New Roman"/>
              </a:rPr>
              <a:t>r</a:t>
            </a:r>
            <a:r>
              <a:rPr sz="2000" spc="0" dirty="0" smtClean="0">
                <a:latin typeface="Times New Roman"/>
                <a:cs typeface="Times New Roman"/>
              </a:rPr>
              <a:t>om</a:t>
            </a:r>
            <a:r>
              <a:rPr sz="2000" spc="-25"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r</a:t>
            </a:r>
            <a:r>
              <a:rPr sz="1950" i="1" spc="0" baseline="26758" dirty="0" smtClean="0">
                <a:latin typeface="Times New Roman"/>
                <a:cs typeface="Times New Roman"/>
              </a:rPr>
              <a:t>n</a:t>
            </a:r>
            <a:r>
              <a:rPr sz="1950" i="1" spc="8" baseline="26758" dirty="0" smtClean="0">
                <a:latin typeface="Times New Roman"/>
                <a:cs typeface="Times New Roman"/>
              </a:rPr>
              <a:t> </a:t>
            </a:r>
            <a:r>
              <a:rPr sz="2000" spc="0" dirty="0" smtClean="0">
                <a:latin typeface="Times New Roman"/>
                <a:cs typeface="Times New Roman"/>
              </a:rPr>
              <a:t>– 1)</a:t>
            </a:r>
            <a:r>
              <a:rPr sz="2000" spc="-9" dirty="0" smtClean="0">
                <a:latin typeface="Times New Roman"/>
                <a:cs typeface="Times New Roman"/>
              </a:rPr>
              <a:t> </a:t>
            </a:r>
            <a:r>
              <a:rPr sz="2000" spc="0" dirty="0" smtClean="0">
                <a:latin typeface="Times New Roman"/>
                <a:cs typeface="Times New Roman"/>
              </a:rPr>
              <a:t>will</a:t>
            </a:r>
            <a:r>
              <a:rPr sz="2000" spc="-14" dirty="0" smtClean="0">
                <a:latin typeface="Times New Roman"/>
                <a:cs typeface="Times New Roman"/>
              </a:rPr>
              <a:t> </a:t>
            </a:r>
            <a:r>
              <a:rPr sz="2000" spc="0" dirty="0" smtClean="0">
                <a:latin typeface="Times New Roman"/>
                <a:cs typeface="Times New Roman"/>
              </a:rPr>
              <a:t>ne</a:t>
            </a:r>
            <a:r>
              <a:rPr sz="2000" spc="9" dirty="0" smtClean="0">
                <a:latin typeface="Times New Roman"/>
                <a:cs typeface="Times New Roman"/>
              </a:rPr>
              <a:t>v</a:t>
            </a:r>
            <a:r>
              <a:rPr sz="2000" spc="0" dirty="0" smtClean="0">
                <a:latin typeface="Times New Roman"/>
                <a:cs typeface="Times New Roman"/>
              </a:rPr>
              <a:t>er</a:t>
            </a:r>
            <a:r>
              <a:rPr sz="2000" spc="-14" dirty="0" smtClean="0">
                <a:latin typeface="Times New Roman"/>
                <a:cs typeface="Times New Roman"/>
              </a:rPr>
              <a:t> </a:t>
            </a:r>
            <a:r>
              <a:rPr sz="2000" spc="0" dirty="0" smtClean="0">
                <a:latin typeface="Times New Roman"/>
                <a:cs typeface="Times New Roman"/>
              </a:rPr>
              <a:t>re</a:t>
            </a:r>
            <a:r>
              <a:rPr sz="2000" spc="4" dirty="0" smtClean="0">
                <a:latin typeface="Times New Roman"/>
                <a:cs typeface="Times New Roman"/>
              </a:rPr>
              <a:t>q</a:t>
            </a:r>
            <a:r>
              <a:rPr sz="2000" spc="0" dirty="0" smtClean="0">
                <a:latin typeface="Times New Roman"/>
                <a:cs typeface="Times New Roman"/>
              </a:rPr>
              <a:t>uire</a:t>
            </a:r>
            <a:r>
              <a:rPr sz="2000" spc="-39" dirty="0" smtClean="0">
                <a:latin typeface="Times New Roman"/>
                <a:cs typeface="Times New Roman"/>
              </a:rPr>
              <a:t> </a:t>
            </a:r>
            <a:r>
              <a:rPr sz="2000" spc="0" dirty="0" smtClean="0">
                <a:latin typeface="Times New Roman"/>
                <a:cs typeface="Times New Roman"/>
              </a:rPr>
              <a:t>a </a:t>
            </a:r>
            <a:r>
              <a:rPr sz="2000" spc="4" dirty="0" smtClean="0">
                <a:latin typeface="Times New Roman"/>
                <a:cs typeface="Times New Roman"/>
              </a:rPr>
              <a:t>b</a:t>
            </a:r>
            <a:r>
              <a:rPr sz="2000" spc="0" dirty="0" smtClean="0">
                <a:latin typeface="Times New Roman"/>
                <a:cs typeface="Times New Roman"/>
              </a:rPr>
              <a:t>o</a:t>
            </a:r>
            <a:r>
              <a:rPr sz="2000" spc="9" dirty="0" smtClean="0">
                <a:latin typeface="Times New Roman"/>
                <a:cs typeface="Times New Roman"/>
              </a:rPr>
              <a:t>r</a:t>
            </a:r>
            <a:r>
              <a:rPr sz="2000" spc="0" dirty="0" smtClean="0">
                <a:latin typeface="Times New Roman"/>
                <a:cs typeface="Times New Roman"/>
              </a:rPr>
              <a:t>row</a:t>
            </a:r>
            <a:endParaRPr sz="2000">
              <a:latin typeface="Times New Roman"/>
              <a:cs typeface="Times New Roman"/>
            </a:endParaRPr>
          </a:p>
          <a:p>
            <a:pPr marL="469900" marR="38176">
              <a:lnSpc>
                <a:spcPct val="95825"/>
              </a:lnSpc>
              <a:spcBef>
                <a:spcPts val="58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Di</a:t>
            </a:r>
            <a:r>
              <a:rPr sz="2000" spc="-25" dirty="0" smtClean="0">
                <a:latin typeface="Times New Roman"/>
                <a:cs typeface="Times New Roman"/>
              </a:rPr>
              <a:t>m</a:t>
            </a:r>
            <a:r>
              <a:rPr sz="2000" spc="0" dirty="0" smtClean="0">
                <a:latin typeface="Times New Roman"/>
                <a:cs typeface="Times New Roman"/>
              </a:rPr>
              <a:t>inished</a:t>
            </a:r>
            <a:r>
              <a:rPr sz="2000" spc="-14" dirty="0" smtClean="0">
                <a:latin typeface="Times New Roman"/>
                <a:cs typeface="Times New Roman"/>
              </a:rPr>
              <a:t> </a:t>
            </a:r>
            <a:r>
              <a:rPr sz="2000" spc="0" dirty="0" smtClean="0">
                <a:latin typeface="Times New Roman"/>
                <a:cs typeface="Times New Roman"/>
              </a:rPr>
              <a:t>ra</a:t>
            </a:r>
            <a:r>
              <a:rPr sz="2000" spc="4" dirty="0" smtClean="0">
                <a:latin typeface="Times New Roman"/>
                <a:cs typeface="Times New Roman"/>
              </a:rPr>
              <a:t>d</a:t>
            </a:r>
            <a:r>
              <a:rPr sz="2000" spc="0" dirty="0" smtClean="0">
                <a:latin typeface="Times New Roman"/>
                <a:cs typeface="Times New Roman"/>
              </a:rPr>
              <a:t>ix</a:t>
            </a:r>
            <a:r>
              <a:rPr sz="2000" spc="-2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 can be</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a:t>
            </a:r>
            <a:r>
              <a:rPr sz="2000" spc="9" dirty="0" smtClean="0">
                <a:latin typeface="Times New Roman"/>
                <a:cs typeface="Times New Roman"/>
              </a:rPr>
              <a:t>u</a:t>
            </a:r>
            <a:r>
              <a:rPr sz="2000" spc="0" dirty="0" smtClean="0">
                <a:latin typeface="Times New Roman"/>
                <a:cs typeface="Times New Roman"/>
              </a:rPr>
              <a:t>t</a:t>
            </a:r>
            <a:r>
              <a:rPr sz="2000" spc="-4" dirty="0" smtClean="0">
                <a:latin typeface="Times New Roman"/>
                <a:cs typeface="Times New Roman"/>
              </a:rPr>
              <a:t>e</a:t>
            </a:r>
            <a:r>
              <a:rPr sz="2000" spc="0" dirty="0" smtClean="0">
                <a:latin typeface="Times New Roman"/>
                <a:cs typeface="Times New Roman"/>
              </a:rPr>
              <a:t>d</a:t>
            </a:r>
            <a:r>
              <a:rPr sz="2000" spc="-14" dirty="0" smtClean="0">
                <a:latin typeface="Times New Roman"/>
                <a:cs typeface="Times New Roman"/>
              </a:rPr>
              <a:t> </a:t>
            </a:r>
            <a:r>
              <a:rPr sz="2000" spc="0" dirty="0" smtClean="0">
                <a:latin typeface="Times New Roman"/>
                <a:cs typeface="Times New Roman"/>
              </a:rPr>
              <a:t>di</a:t>
            </a:r>
            <a:r>
              <a:rPr sz="2000" spc="4" dirty="0" smtClean="0">
                <a:latin typeface="Times New Roman"/>
                <a:cs typeface="Times New Roman"/>
              </a:rPr>
              <a:t>g</a:t>
            </a:r>
            <a:r>
              <a:rPr sz="2000" spc="0" dirty="0" smtClean="0">
                <a:latin typeface="Times New Roman"/>
                <a:cs typeface="Times New Roman"/>
              </a:rPr>
              <a:t>i</a:t>
            </a:r>
            <a:r>
              <a:rPr sz="2000" spc="4" dirty="0" smtClean="0">
                <a:latin typeface="Times New Roman"/>
                <a:cs typeface="Times New Roman"/>
              </a:rPr>
              <a:t>t-b</a:t>
            </a:r>
            <a:r>
              <a:rPr sz="2000" spc="-4" dirty="0" smtClean="0">
                <a:latin typeface="Times New Roman"/>
                <a:cs typeface="Times New Roman"/>
              </a:rPr>
              <a:t>y</a:t>
            </a:r>
            <a:r>
              <a:rPr sz="2000" spc="4" dirty="0" smtClean="0">
                <a:latin typeface="Times New Roman"/>
                <a:cs typeface="Times New Roman"/>
              </a:rPr>
              <a:t>-</a:t>
            </a:r>
            <a:r>
              <a:rPr sz="2000" spc="-4" dirty="0" smtClean="0">
                <a:latin typeface="Times New Roman"/>
                <a:cs typeface="Times New Roman"/>
              </a:rPr>
              <a:t>digit</a:t>
            </a:r>
            <a:endParaRPr sz="2000">
              <a:latin typeface="Times New Roman"/>
              <a:cs typeface="Times New Roman"/>
            </a:endParaRPr>
          </a:p>
          <a:p>
            <a:pPr marL="469900" marR="38176">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F</a:t>
            </a:r>
            <a:r>
              <a:rPr sz="2000" spc="4" dirty="0" smtClean="0">
                <a:latin typeface="Times New Roman"/>
                <a:cs typeface="Times New Roman"/>
              </a:rPr>
              <a:t>o</a:t>
            </a:r>
            <a:r>
              <a:rPr sz="2000" spc="0" dirty="0" smtClean="0">
                <a:latin typeface="Times New Roman"/>
                <a:cs typeface="Times New Roman"/>
              </a:rPr>
              <a:t>r</a:t>
            </a:r>
            <a:r>
              <a:rPr sz="2000" spc="-14" dirty="0" smtClean="0">
                <a:latin typeface="Times New Roman"/>
                <a:cs typeface="Times New Roman"/>
              </a:rPr>
              <a:t> </a:t>
            </a:r>
            <a:r>
              <a:rPr sz="2000" spc="0" dirty="0" smtClean="0">
                <a:latin typeface="Times New Roman"/>
                <a:cs typeface="Times New Roman"/>
              </a:rPr>
              <a:t>bi</a:t>
            </a:r>
            <a:r>
              <a:rPr sz="2000" spc="4" dirty="0" smtClean="0">
                <a:latin typeface="Times New Roman"/>
                <a:cs typeface="Times New Roman"/>
              </a:rPr>
              <a:t>n</a:t>
            </a:r>
            <a:r>
              <a:rPr sz="2000" spc="0" dirty="0" smtClean="0">
                <a:latin typeface="Times New Roman"/>
                <a:cs typeface="Times New Roman"/>
              </a:rPr>
              <a:t>ary:</a:t>
            </a:r>
            <a:r>
              <a:rPr sz="2000" spc="-39" dirty="0" smtClean="0">
                <a:latin typeface="Times New Roman"/>
                <a:cs typeface="Times New Roman"/>
              </a:rPr>
              <a:t> </a:t>
            </a:r>
            <a:r>
              <a:rPr sz="2000" spc="0" dirty="0" smtClean="0">
                <a:latin typeface="Times New Roman"/>
                <a:cs typeface="Times New Roman"/>
              </a:rPr>
              <a:t>1 – 0 = 1 </a:t>
            </a:r>
            <a:r>
              <a:rPr sz="2000" spc="-9" dirty="0" smtClean="0">
                <a:latin typeface="Times New Roman"/>
                <a:cs typeface="Times New Roman"/>
              </a:rPr>
              <a:t>a</a:t>
            </a:r>
            <a:r>
              <a:rPr sz="2000" spc="0" dirty="0" smtClean="0">
                <a:latin typeface="Times New Roman"/>
                <a:cs typeface="Times New Roman"/>
              </a:rPr>
              <a:t>nd</a:t>
            </a:r>
            <a:r>
              <a:rPr sz="2000" spc="-9" dirty="0" smtClean="0">
                <a:latin typeface="Times New Roman"/>
                <a:cs typeface="Times New Roman"/>
              </a:rPr>
              <a:t> </a:t>
            </a:r>
            <a:r>
              <a:rPr sz="2000" spc="0" dirty="0" smtClean="0">
                <a:latin typeface="Times New Roman"/>
                <a:cs typeface="Times New Roman"/>
              </a:rPr>
              <a:t>1 – 1 = 0</a:t>
            </a:r>
            <a:endParaRPr sz="2000">
              <a:latin typeface="Times New Roman"/>
              <a:cs typeface="Times New Roman"/>
            </a:endParaRPr>
          </a:p>
        </p:txBody>
      </p:sp>
      <p:sp>
        <p:nvSpPr>
          <p:cNvPr id="3" name="object 3"/>
          <p:cNvSpPr txBox="1"/>
          <p:nvPr/>
        </p:nvSpPr>
        <p:spPr>
          <a:xfrm>
            <a:off x="8089519" y="2211760"/>
            <a:ext cx="492422" cy="279907"/>
          </a:xfrm>
          <a:prstGeom prst="rect">
            <a:avLst/>
          </a:prstGeom>
        </p:spPr>
        <p:txBody>
          <a:bodyPr wrap="square" lIns="0" tIns="0" rIns="0" bIns="0" rtlCol="0">
            <a:noAutofit/>
          </a:bodyPr>
          <a:lstStyle/>
          <a:p>
            <a:pPr marL="12700">
              <a:lnSpc>
                <a:spcPts val="2145"/>
              </a:lnSpc>
              <a:spcBef>
                <a:spcPts val="107"/>
              </a:spcBef>
            </a:pPr>
            <a:r>
              <a:rPr sz="2000" i="1" spc="0" dirty="0" smtClean="0">
                <a:latin typeface="Times New Roman"/>
                <a:cs typeface="Times New Roman"/>
              </a:rPr>
              <a:t>of</a:t>
            </a:r>
            <a:r>
              <a:rPr sz="2000" i="1" spc="-19" dirty="0" smtClean="0">
                <a:latin typeface="Times New Roman"/>
                <a:cs typeface="Times New Roman"/>
              </a:rPr>
              <a:t> </a:t>
            </a:r>
            <a:r>
              <a:rPr sz="2000" i="1" spc="0" dirty="0" smtClean="0">
                <a:latin typeface="Times New Roman"/>
                <a:cs typeface="Times New Roman"/>
              </a:rPr>
              <a:t>N</a:t>
            </a:r>
            <a:endParaRPr sz="2000">
              <a:latin typeface="Times New Roman"/>
              <a:cs typeface="Times New Roman"/>
            </a:endParaRPr>
          </a:p>
        </p:txBody>
      </p:sp>
      <p:sp>
        <p:nvSpPr>
          <p:cNvPr id="2" name="object 2"/>
          <p:cNvSpPr txBox="1"/>
          <p:nvPr/>
        </p:nvSpPr>
        <p:spPr>
          <a:xfrm>
            <a:off x="8583295" y="2211760"/>
            <a:ext cx="233333"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is</a:t>
            </a:r>
            <a:endParaRPr sz="2000">
              <a:latin typeface="Times New Roman"/>
              <a:cs typeface="Times New Roman"/>
            </a:endParaRPr>
          </a:p>
        </p:txBody>
      </p:sp>
    </p:spTree>
    <p:extLst>
      <p:ext uri="{BB962C8B-B14F-4D97-AF65-F5344CB8AC3E}">
        <p14:creationId xmlns:p14="http://schemas.microsoft.com/office/powerpoint/2010/main" xmlns="" val="2491509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71"/>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69" name="object 69"/>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70" name="object 70"/>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67" name="object 67"/>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68" name="object 68"/>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65" name="object 65"/>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66" name="object 66"/>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64" name="object 64"/>
          <p:cNvSpPr/>
          <p:nvPr/>
        </p:nvSpPr>
        <p:spPr>
          <a:xfrm>
            <a:off x="7453376" y="3071876"/>
            <a:ext cx="179324" cy="180975"/>
          </a:xfrm>
          <a:custGeom>
            <a:avLst/>
            <a:gdLst/>
            <a:ahLst/>
            <a:cxnLst/>
            <a:rect l="l" t="t" r="r" b="b"/>
            <a:pathLst>
              <a:path w="179324" h="180975">
                <a:moveTo>
                  <a:pt x="0" y="90424"/>
                </a:moveTo>
                <a:lnTo>
                  <a:pt x="1244" y="105555"/>
                </a:lnTo>
                <a:lnTo>
                  <a:pt x="4691" y="119421"/>
                </a:lnTo>
                <a:lnTo>
                  <a:pt x="10157" y="132344"/>
                </a:lnTo>
                <a:lnTo>
                  <a:pt x="17462" y="144142"/>
                </a:lnTo>
                <a:lnTo>
                  <a:pt x="26422" y="154629"/>
                </a:lnTo>
                <a:lnTo>
                  <a:pt x="36854" y="163623"/>
                </a:lnTo>
                <a:lnTo>
                  <a:pt x="48577" y="170938"/>
                </a:lnTo>
                <a:lnTo>
                  <a:pt x="61408" y="176391"/>
                </a:lnTo>
                <a:lnTo>
                  <a:pt x="75163" y="179798"/>
                </a:lnTo>
                <a:lnTo>
                  <a:pt x="89662" y="180975"/>
                </a:lnTo>
                <a:lnTo>
                  <a:pt x="90164" y="180973"/>
                </a:lnTo>
                <a:lnTo>
                  <a:pt x="104640" y="179718"/>
                </a:lnTo>
                <a:lnTo>
                  <a:pt x="118367" y="176239"/>
                </a:lnTo>
                <a:lnTo>
                  <a:pt x="131163" y="170719"/>
                </a:lnTo>
                <a:lnTo>
                  <a:pt x="142845" y="163344"/>
                </a:lnTo>
                <a:lnTo>
                  <a:pt x="153231" y="154297"/>
                </a:lnTo>
                <a:lnTo>
                  <a:pt x="162137" y="143762"/>
                </a:lnTo>
                <a:lnTo>
                  <a:pt x="169383" y="131923"/>
                </a:lnTo>
                <a:lnTo>
                  <a:pt x="174784" y="118964"/>
                </a:lnTo>
                <a:lnTo>
                  <a:pt x="178158" y="105070"/>
                </a:lnTo>
                <a:lnTo>
                  <a:pt x="179324" y="90424"/>
                </a:lnTo>
                <a:lnTo>
                  <a:pt x="179323" y="90022"/>
                </a:lnTo>
                <a:lnTo>
                  <a:pt x="178094" y="75387"/>
                </a:lnTo>
                <a:lnTo>
                  <a:pt x="174658" y="61516"/>
                </a:lnTo>
                <a:lnTo>
                  <a:pt x="169197" y="48592"/>
                </a:lnTo>
                <a:lnTo>
                  <a:pt x="161896" y="36798"/>
                </a:lnTo>
                <a:lnTo>
                  <a:pt x="152936" y="26316"/>
                </a:lnTo>
                <a:lnTo>
                  <a:pt x="142500" y="17330"/>
                </a:lnTo>
                <a:lnTo>
                  <a:pt x="130772" y="10022"/>
                </a:lnTo>
                <a:lnTo>
                  <a:pt x="117934" y="4576"/>
                </a:lnTo>
                <a:lnTo>
                  <a:pt x="104170" y="1174"/>
                </a:lnTo>
                <a:lnTo>
                  <a:pt x="89662" y="0"/>
                </a:lnTo>
                <a:lnTo>
                  <a:pt x="89264" y="0"/>
                </a:lnTo>
                <a:lnTo>
                  <a:pt x="74773" y="1237"/>
                </a:lnTo>
                <a:lnTo>
                  <a:pt x="61031" y="4696"/>
                </a:lnTo>
                <a:lnTo>
                  <a:pt x="48221" y="10195"/>
                </a:lnTo>
                <a:lnTo>
                  <a:pt x="36525" y="17550"/>
                </a:lnTo>
                <a:lnTo>
                  <a:pt x="26126" y="26579"/>
                </a:lnTo>
                <a:lnTo>
                  <a:pt x="17209" y="37098"/>
                </a:lnTo>
                <a:lnTo>
                  <a:pt x="9954" y="48925"/>
                </a:lnTo>
                <a:lnTo>
                  <a:pt x="4546" y="61877"/>
                </a:lnTo>
                <a:lnTo>
                  <a:pt x="1167" y="75771"/>
                </a:lnTo>
                <a:lnTo>
                  <a:pt x="0" y="90424"/>
                </a:lnTo>
                <a:close/>
              </a:path>
            </a:pathLst>
          </a:custGeom>
          <a:solidFill>
            <a:srgbClr val="000000"/>
          </a:solidFill>
        </p:spPr>
        <p:txBody>
          <a:bodyPr wrap="square" lIns="0" tIns="0" rIns="0" bIns="0" rtlCol="0">
            <a:noAutofit/>
          </a:bodyPr>
          <a:lstStyle/>
          <a:p>
            <a:endParaRPr/>
          </a:p>
        </p:txBody>
      </p:sp>
      <p:sp>
        <p:nvSpPr>
          <p:cNvPr id="62" name="object 62"/>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63" name="object 63"/>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60" name="object 60"/>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61" name="object 61"/>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58" name="object 58"/>
          <p:cNvSpPr/>
          <p:nvPr/>
        </p:nvSpPr>
        <p:spPr>
          <a:xfrm>
            <a:off x="6372225"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59" name="object 59"/>
          <p:cNvSpPr/>
          <p:nvPr/>
        </p:nvSpPr>
        <p:spPr>
          <a:xfrm>
            <a:off x="6372225"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56" name="object 56"/>
          <p:cNvSpPr/>
          <p:nvPr/>
        </p:nvSpPr>
        <p:spPr>
          <a:xfrm>
            <a:off x="6913626"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57" name="object 57"/>
          <p:cNvSpPr/>
          <p:nvPr/>
        </p:nvSpPr>
        <p:spPr>
          <a:xfrm>
            <a:off x="6913626"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55" name="object 55"/>
          <p:cNvSpPr/>
          <p:nvPr/>
        </p:nvSpPr>
        <p:spPr>
          <a:xfrm>
            <a:off x="7453376" y="4332351"/>
            <a:ext cx="179324" cy="180975"/>
          </a:xfrm>
          <a:custGeom>
            <a:avLst/>
            <a:gdLst/>
            <a:ahLst/>
            <a:cxnLst/>
            <a:rect l="l" t="t" r="r" b="b"/>
            <a:pathLst>
              <a:path w="179324" h="180975">
                <a:moveTo>
                  <a:pt x="0" y="90424"/>
                </a:moveTo>
                <a:lnTo>
                  <a:pt x="1244" y="105555"/>
                </a:lnTo>
                <a:lnTo>
                  <a:pt x="4691" y="119421"/>
                </a:lnTo>
                <a:lnTo>
                  <a:pt x="10157" y="132344"/>
                </a:lnTo>
                <a:lnTo>
                  <a:pt x="17462" y="144142"/>
                </a:lnTo>
                <a:lnTo>
                  <a:pt x="26422" y="154629"/>
                </a:lnTo>
                <a:lnTo>
                  <a:pt x="36854" y="163623"/>
                </a:lnTo>
                <a:lnTo>
                  <a:pt x="48577" y="170938"/>
                </a:lnTo>
                <a:lnTo>
                  <a:pt x="61408" y="176391"/>
                </a:lnTo>
                <a:lnTo>
                  <a:pt x="75163" y="179798"/>
                </a:lnTo>
                <a:lnTo>
                  <a:pt x="89662" y="180975"/>
                </a:lnTo>
                <a:lnTo>
                  <a:pt x="90164" y="180973"/>
                </a:lnTo>
                <a:lnTo>
                  <a:pt x="104640" y="179718"/>
                </a:lnTo>
                <a:lnTo>
                  <a:pt x="118367" y="176239"/>
                </a:lnTo>
                <a:lnTo>
                  <a:pt x="131163" y="170719"/>
                </a:lnTo>
                <a:lnTo>
                  <a:pt x="142845" y="163344"/>
                </a:lnTo>
                <a:lnTo>
                  <a:pt x="153231" y="154297"/>
                </a:lnTo>
                <a:lnTo>
                  <a:pt x="162137" y="143762"/>
                </a:lnTo>
                <a:lnTo>
                  <a:pt x="169383" y="131923"/>
                </a:lnTo>
                <a:lnTo>
                  <a:pt x="174784" y="118964"/>
                </a:lnTo>
                <a:lnTo>
                  <a:pt x="178158" y="105070"/>
                </a:lnTo>
                <a:lnTo>
                  <a:pt x="179324" y="90424"/>
                </a:lnTo>
                <a:lnTo>
                  <a:pt x="179323" y="90023"/>
                </a:lnTo>
                <a:lnTo>
                  <a:pt x="178094" y="75418"/>
                </a:lnTo>
                <a:lnTo>
                  <a:pt x="174658" y="61565"/>
                </a:lnTo>
                <a:lnTo>
                  <a:pt x="169197" y="48648"/>
                </a:lnTo>
                <a:lnTo>
                  <a:pt x="161896" y="36852"/>
                </a:lnTo>
                <a:lnTo>
                  <a:pt x="152936" y="26363"/>
                </a:lnTo>
                <a:lnTo>
                  <a:pt x="142500" y="17366"/>
                </a:lnTo>
                <a:lnTo>
                  <a:pt x="130772" y="10046"/>
                </a:lnTo>
                <a:lnTo>
                  <a:pt x="117934" y="4588"/>
                </a:lnTo>
                <a:lnTo>
                  <a:pt x="104170" y="1178"/>
                </a:lnTo>
                <a:lnTo>
                  <a:pt x="89662" y="0"/>
                </a:lnTo>
                <a:lnTo>
                  <a:pt x="89264" y="0"/>
                </a:lnTo>
                <a:lnTo>
                  <a:pt x="74773" y="1241"/>
                </a:lnTo>
                <a:lnTo>
                  <a:pt x="61031" y="4709"/>
                </a:lnTo>
                <a:lnTo>
                  <a:pt x="48221" y="10219"/>
                </a:lnTo>
                <a:lnTo>
                  <a:pt x="36525" y="17587"/>
                </a:lnTo>
                <a:lnTo>
                  <a:pt x="26126" y="26627"/>
                </a:lnTo>
                <a:lnTo>
                  <a:pt x="17209" y="37153"/>
                </a:lnTo>
                <a:lnTo>
                  <a:pt x="9954" y="48981"/>
                </a:lnTo>
                <a:lnTo>
                  <a:pt x="4546" y="61926"/>
                </a:lnTo>
                <a:lnTo>
                  <a:pt x="1167" y="75802"/>
                </a:lnTo>
                <a:lnTo>
                  <a:pt x="0" y="90424"/>
                </a:lnTo>
                <a:close/>
              </a:path>
            </a:pathLst>
          </a:custGeom>
          <a:solidFill>
            <a:srgbClr val="000000"/>
          </a:solidFill>
        </p:spPr>
        <p:txBody>
          <a:bodyPr wrap="square" lIns="0" tIns="0" rIns="0" bIns="0" rtlCol="0">
            <a:noAutofit/>
          </a:bodyPr>
          <a:lstStyle/>
          <a:p>
            <a:endParaRPr/>
          </a:p>
        </p:txBody>
      </p:sp>
      <p:sp>
        <p:nvSpPr>
          <p:cNvPr id="53" name="object 53"/>
          <p:cNvSpPr/>
          <p:nvPr/>
        </p:nvSpPr>
        <p:spPr>
          <a:xfrm>
            <a:off x="7813675"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54" name="object 54"/>
          <p:cNvSpPr/>
          <p:nvPr/>
        </p:nvSpPr>
        <p:spPr>
          <a:xfrm>
            <a:off x="7813675"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51" name="object 51"/>
          <p:cNvSpPr/>
          <p:nvPr/>
        </p:nvSpPr>
        <p:spPr>
          <a:xfrm>
            <a:off x="8351901"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52" name="object 52"/>
          <p:cNvSpPr/>
          <p:nvPr/>
        </p:nvSpPr>
        <p:spPr>
          <a:xfrm>
            <a:off x="8351901"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49" name="object 49"/>
          <p:cNvSpPr/>
          <p:nvPr/>
        </p:nvSpPr>
        <p:spPr>
          <a:xfrm>
            <a:off x="5832475"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50" name="object 50"/>
          <p:cNvSpPr/>
          <p:nvPr/>
        </p:nvSpPr>
        <p:spPr>
          <a:xfrm>
            <a:off x="5832475" y="3973576"/>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40" name="object 40"/>
          <p:cNvSpPr/>
          <p:nvPr/>
        </p:nvSpPr>
        <p:spPr>
          <a:xfrm>
            <a:off x="7813166" y="1163691"/>
            <a:ext cx="713279" cy="815548"/>
          </a:xfrm>
          <a:custGeom>
            <a:avLst/>
            <a:gdLst/>
            <a:ahLst/>
            <a:cxnLst/>
            <a:rect l="l" t="t" r="r" b="b"/>
            <a:pathLst>
              <a:path w="713279" h="815548">
                <a:moveTo>
                  <a:pt x="208131" y="350649"/>
                </a:moveTo>
                <a:lnTo>
                  <a:pt x="173405" y="303696"/>
                </a:lnTo>
                <a:lnTo>
                  <a:pt x="171804" y="293331"/>
                </a:lnTo>
                <a:lnTo>
                  <a:pt x="170895" y="288857"/>
                </a:lnTo>
                <a:lnTo>
                  <a:pt x="170661" y="281541"/>
                </a:lnTo>
                <a:lnTo>
                  <a:pt x="166550" y="278691"/>
                </a:lnTo>
                <a:lnTo>
                  <a:pt x="160837" y="267309"/>
                </a:lnTo>
                <a:lnTo>
                  <a:pt x="159470" y="263443"/>
                </a:lnTo>
                <a:lnTo>
                  <a:pt x="156726" y="254702"/>
                </a:lnTo>
                <a:lnTo>
                  <a:pt x="148044" y="223806"/>
                </a:lnTo>
                <a:lnTo>
                  <a:pt x="142790" y="202259"/>
                </a:lnTo>
                <a:lnTo>
                  <a:pt x="137536" y="183961"/>
                </a:lnTo>
                <a:lnTo>
                  <a:pt x="135027" y="176645"/>
                </a:lnTo>
                <a:lnTo>
                  <a:pt x="130222" y="167296"/>
                </a:lnTo>
                <a:lnTo>
                  <a:pt x="129314" y="166080"/>
                </a:lnTo>
                <a:lnTo>
                  <a:pt x="127712" y="155098"/>
                </a:lnTo>
                <a:lnTo>
                  <a:pt x="124519" y="134158"/>
                </a:lnTo>
                <a:lnTo>
                  <a:pt x="122000" y="124201"/>
                </a:lnTo>
                <a:lnTo>
                  <a:pt x="119031" y="114444"/>
                </a:lnTo>
                <a:lnTo>
                  <a:pt x="115828" y="104687"/>
                </a:lnTo>
                <a:lnTo>
                  <a:pt x="108982" y="85581"/>
                </a:lnTo>
                <a:lnTo>
                  <a:pt x="101893" y="66875"/>
                </a:lnTo>
                <a:lnTo>
                  <a:pt x="98699" y="57726"/>
                </a:lnTo>
                <a:lnTo>
                  <a:pt x="95955" y="48785"/>
                </a:lnTo>
                <a:lnTo>
                  <a:pt x="93445" y="40045"/>
                </a:lnTo>
                <a:lnTo>
                  <a:pt x="89783" y="14023"/>
                </a:lnTo>
                <a:lnTo>
                  <a:pt x="89783" y="13615"/>
                </a:lnTo>
                <a:lnTo>
                  <a:pt x="87732" y="12598"/>
                </a:lnTo>
                <a:lnTo>
                  <a:pt x="61688" y="1424"/>
                </a:lnTo>
                <a:lnTo>
                  <a:pt x="57577" y="408"/>
                </a:lnTo>
                <a:lnTo>
                  <a:pt x="47294" y="0"/>
                </a:lnTo>
                <a:lnTo>
                  <a:pt x="44091" y="2233"/>
                </a:lnTo>
                <a:lnTo>
                  <a:pt x="30155" y="17481"/>
                </a:lnTo>
                <a:lnTo>
                  <a:pt x="26044" y="17481"/>
                </a:lnTo>
                <a:lnTo>
                  <a:pt x="25360" y="20530"/>
                </a:lnTo>
                <a:lnTo>
                  <a:pt x="23300" y="21339"/>
                </a:lnTo>
                <a:lnTo>
                  <a:pt x="13476" y="28254"/>
                </a:lnTo>
                <a:lnTo>
                  <a:pt x="1142" y="43094"/>
                </a:lnTo>
                <a:lnTo>
                  <a:pt x="0" y="62000"/>
                </a:lnTo>
                <a:lnTo>
                  <a:pt x="9824" y="125826"/>
                </a:lnTo>
                <a:lnTo>
                  <a:pt x="11884" y="136600"/>
                </a:lnTo>
                <a:lnTo>
                  <a:pt x="14619" y="150223"/>
                </a:lnTo>
                <a:lnTo>
                  <a:pt x="15995" y="157539"/>
                </a:lnTo>
                <a:lnTo>
                  <a:pt x="16679" y="162622"/>
                </a:lnTo>
                <a:lnTo>
                  <a:pt x="17138" y="168513"/>
                </a:lnTo>
                <a:lnTo>
                  <a:pt x="17587" y="172379"/>
                </a:lnTo>
                <a:lnTo>
                  <a:pt x="26503" y="196368"/>
                </a:lnTo>
                <a:lnTo>
                  <a:pt x="36786" y="212832"/>
                </a:lnTo>
                <a:lnTo>
                  <a:pt x="42499" y="220756"/>
                </a:lnTo>
                <a:lnTo>
                  <a:pt x="72655" y="261618"/>
                </a:lnTo>
                <a:lnTo>
                  <a:pt x="85672" y="287023"/>
                </a:lnTo>
                <a:lnTo>
                  <a:pt x="88191" y="295764"/>
                </a:lnTo>
                <a:lnTo>
                  <a:pt x="90242" y="310604"/>
                </a:lnTo>
                <a:lnTo>
                  <a:pt x="91385" y="332560"/>
                </a:lnTo>
                <a:lnTo>
                  <a:pt x="91844" y="336018"/>
                </a:lnTo>
                <a:lnTo>
                  <a:pt x="94588" y="344350"/>
                </a:lnTo>
                <a:lnTo>
                  <a:pt x="117888" y="358581"/>
                </a:lnTo>
                <a:lnTo>
                  <a:pt x="119490" y="360406"/>
                </a:lnTo>
                <a:lnTo>
                  <a:pt x="130222" y="384803"/>
                </a:lnTo>
                <a:lnTo>
                  <a:pt x="131824" y="390294"/>
                </a:lnTo>
                <a:lnTo>
                  <a:pt x="133425" y="396185"/>
                </a:lnTo>
                <a:lnTo>
                  <a:pt x="135027" y="402485"/>
                </a:lnTo>
                <a:lnTo>
                  <a:pt x="136619" y="408992"/>
                </a:lnTo>
                <a:lnTo>
                  <a:pt x="142790" y="437855"/>
                </a:lnTo>
                <a:lnTo>
                  <a:pt x="154216" y="500065"/>
                </a:lnTo>
                <a:lnTo>
                  <a:pt x="155817" y="510838"/>
                </a:lnTo>
                <a:lnTo>
                  <a:pt x="157185" y="519579"/>
                </a:lnTo>
                <a:lnTo>
                  <a:pt x="157868" y="525678"/>
                </a:lnTo>
                <a:lnTo>
                  <a:pt x="157868" y="527911"/>
                </a:lnTo>
                <a:lnTo>
                  <a:pt x="156726" y="528111"/>
                </a:lnTo>
                <a:lnTo>
                  <a:pt x="149421" y="563890"/>
                </a:lnTo>
                <a:lnTo>
                  <a:pt x="145310" y="565107"/>
                </a:lnTo>
                <a:lnTo>
                  <a:pt x="143933" y="567548"/>
                </a:lnTo>
                <a:lnTo>
                  <a:pt x="140739" y="571206"/>
                </a:lnTo>
                <a:lnTo>
                  <a:pt x="136619" y="576089"/>
                </a:lnTo>
                <a:lnTo>
                  <a:pt x="135027" y="577914"/>
                </a:lnTo>
                <a:lnTo>
                  <a:pt x="131365" y="581371"/>
                </a:lnTo>
                <a:lnTo>
                  <a:pt x="96180" y="596620"/>
                </a:lnTo>
                <a:lnTo>
                  <a:pt x="76307" y="613693"/>
                </a:lnTo>
                <a:lnTo>
                  <a:pt x="75848" y="614101"/>
                </a:lnTo>
                <a:lnTo>
                  <a:pt x="72655" y="614301"/>
                </a:lnTo>
                <a:lnTo>
                  <a:pt x="54598" y="635648"/>
                </a:lnTo>
                <a:lnTo>
                  <a:pt x="53915" y="639306"/>
                </a:lnTo>
                <a:lnTo>
                  <a:pt x="53006" y="643572"/>
                </a:lnTo>
                <a:lnTo>
                  <a:pt x="51864" y="668578"/>
                </a:lnTo>
                <a:lnTo>
                  <a:pt x="53465" y="701507"/>
                </a:lnTo>
                <a:lnTo>
                  <a:pt x="54598" y="712081"/>
                </a:lnTo>
                <a:lnTo>
                  <a:pt x="55975" y="721638"/>
                </a:lnTo>
                <a:lnTo>
                  <a:pt x="57577" y="733828"/>
                </a:lnTo>
                <a:lnTo>
                  <a:pt x="59169" y="742978"/>
                </a:lnTo>
                <a:lnTo>
                  <a:pt x="137995" y="789732"/>
                </a:lnTo>
                <a:lnTo>
                  <a:pt x="170212" y="805791"/>
                </a:lnTo>
                <a:lnTo>
                  <a:pt x="172946" y="806400"/>
                </a:lnTo>
                <a:lnTo>
                  <a:pt x="175924" y="808637"/>
                </a:lnTo>
                <a:lnTo>
                  <a:pt x="187799" y="814938"/>
                </a:lnTo>
                <a:lnTo>
                  <a:pt x="191452" y="815548"/>
                </a:lnTo>
                <a:lnTo>
                  <a:pt x="194655" y="815548"/>
                </a:lnTo>
                <a:lnTo>
                  <a:pt x="221617" y="806400"/>
                </a:lnTo>
                <a:lnTo>
                  <a:pt x="221617" y="804165"/>
                </a:lnTo>
                <a:lnTo>
                  <a:pt x="226412" y="799489"/>
                </a:lnTo>
                <a:lnTo>
                  <a:pt x="226871" y="799286"/>
                </a:lnTo>
                <a:lnTo>
                  <a:pt x="235093" y="794408"/>
                </a:lnTo>
                <a:lnTo>
                  <a:pt x="241265" y="791968"/>
                </a:lnTo>
                <a:lnTo>
                  <a:pt x="242857" y="791968"/>
                </a:lnTo>
                <a:lnTo>
                  <a:pt x="249712" y="782617"/>
                </a:lnTo>
                <a:lnTo>
                  <a:pt x="252681" y="782821"/>
                </a:lnTo>
                <a:lnTo>
                  <a:pt x="255425" y="783837"/>
                </a:lnTo>
                <a:lnTo>
                  <a:pt x="282388" y="804775"/>
                </a:lnTo>
                <a:lnTo>
                  <a:pt x="285132" y="808230"/>
                </a:lnTo>
                <a:lnTo>
                  <a:pt x="286499" y="809247"/>
                </a:lnTo>
                <a:lnTo>
                  <a:pt x="316655" y="810670"/>
                </a:lnTo>
                <a:lnTo>
                  <a:pt x="341107" y="806198"/>
                </a:lnTo>
                <a:lnTo>
                  <a:pt x="346811" y="805181"/>
                </a:lnTo>
                <a:lnTo>
                  <a:pt x="351840" y="804165"/>
                </a:lnTo>
                <a:lnTo>
                  <a:pt x="360755" y="802742"/>
                </a:lnTo>
                <a:lnTo>
                  <a:pt x="362347" y="801318"/>
                </a:lnTo>
                <a:lnTo>
                  <a:pt x="366459" y="798473"/>
                </a:lnTo>
                <a:lnTo>
                  <a:pt x="378568" y="795424"/>
                </a:lnTo>
                <a:lnTo>
                  <a:pt x="379027" y="792578"/>
                </a:lnTo>
                <a:lnTo>
                  <a:pt x="379027" y="792171"/>
                </a:lnTo>
                <a:lnTo>
                  <a:pt x="383138" y="791968"/>
                </a:lnTo>
                <a:lnTo>
                  <a:pt x="385198" y="791968"/>
                </a:lnTo>
                <a:lnTo>
                  <a:pt x="388167" y="792171"/>
                </a:lnTo>
                <a:lnTo>
                  <a:pt x="391820" y="792578"/>
                </a:lnTo>
                <a:lnTo>
                  <a:pt x="406448" y="794611"/>
                </a:lnTo>
                <a:lnTo>
                  <a:pt x="435686" y="797863"/>
                </a:lnTo>
                <a:lnTo>
                  <a:pt x="441633" y="798473"/>
                </a:lnTo>
                <a:lnTo>
                  <a:pt x="446887" y="798879"/>
                </a:lnTo>
                <a:lnTo>
                  <a:pt x="455334" y="799286"/>
                </a:lnTo>
                <a:lnTo>
                  <a:pt x="455793" y="802335"/>
                </a:lnTo>
                <a:lnTo>
                  <a:pt x="456252" y="804165"/>
                </a:lnTo>
                <a:lnTo>
                  <a:pt x="462424" y="808840"/>
                </a:lnTo>
                <a:lnTo>
                  <a:pt x="501945" y="810263"/>
                </a:lnTo>
                <a:lnTo>
                  <a:pt x="506290" y="810060"/>
                </a:lnTo>
                <a:lnTo>
                  <a:pt x="514972" y="795830"/>
                </a:lnTo>
                <a:lnTo>
                  <a:pt x="517940" y="792171"/>
                </a:lnTo>
                <a:lnTo>
                  <a:pt x="518624" y="791968"/>
                </a:lnTo>
                <a:lnTo>
                  <a:pt x="527989" y="776316"/>
                </a:lnTo>
                <a:lnTo>
                  <a:pt x="528907" y="775299"/>
                </a:lnTo>
                <a:lnTo>
                  <a:pt x="531642" y="772453"/>
                </a:lnTo>
                <a:lnTo>
                  <a:pt x="532101" y="771030"/>
                </a:lnTo>
                <a:lnTo>
                  <a:pt x="543067" y="759647"/>
                </a:lnTo>
                <a:lnTo>
                  <a:pt x="547637" y="755378"/>
                </a:lnTo>
                <a:lnTo>
                  <a:pt x="548780" y="751923"/>
                </a:lnTo>
                <a:lnTo>
                  <a:pt x="548780" y="749483"/>
                </a:lnTo>
                <a:lnTo>
                  <a:pt x="552891" y="748466"/>
                </a:lnTo>
                <a:lnTo>
                  <a:pt x="566377" y="725296"/>
                </a:lnTo>
                <a:lnTo>
                  <a:pt x="571172" y="718588"/>
                </a:lnTo>
                <a:lnTo>
                  <a:pt x="574141" y="714722"/>
                </a:lnTo>
                <a:lnTo>
                  <a:pt x="575059" y="712689"/>
                </a:lnTo>
                <a:lnTo>
                  <a:pt x="575283" y="712281"/>
                </a:lnTo>
                <a:lnTo>
                  <a:pt x="585566" y="677527"/>
                </a:lnTo>
                <a:lnTo>
                  <a:pt x="586475" y="674069"/>
                </a:lnTo>
                <a:lnTo>
                  <a:pt x="586709" y="671019"/>
                </a:lnTo>
                <a:lnTo>
                  <a:pt x="586709" y="667969"/>
                </a:lnTo>
                <a:lnTo>
                  <a:pt x="582363" y="664103"/>
                </a:lnTo>
                <a:lnTo>
                  <a:pt x="594473" y="622025"/>
                </a:lnTo>
                <a:lnTo>
                  <a:pt x="596533" y="615317"/>
                </a:lnTo>
                <a:lnTo>
                  <a:pt x="614580" y="572431"/>
                </a:lnTo>
                <a:lnTo>
                  <a:pt x="617324" y="565107"/>
                </a:lnTo>
                <a:lnTo>
                  <a:pt x="625087" y="531369"/>
                </a:lnTo>
                <a:lnTo>
                  <a:pt x="623945" y="530961"/>
                </a:lnTo>
                <a:lnTo>
                  <a:pt x="620751" y="520995"/>
                </a:lnTo>
                <a:lnTo>
                  <a:pt x="618691" y="506364"/>
                </a:lnTo>
                <a:lnTo>
                  <a:pt x="617089" y="501889"/>
                </a:lnTo>
                <a:lnTo>
                  <a:pt x="612529" y="495182"/>
                </a:lnTo>
                <a:lnTo>
                  <a:pt x="612070" y="494773"/>
                </a:lnTo>
                <a:lnTo>
                  <a:pt x="608867" y="490707"/>
                </a:lnTo>
                <a:lnTo>
                  <a:pt x="603613" y="479934"/>
                </a:lnTo>
                <a:lnTo>
                  <a:pt x="593330" y="450662"/>
                </a:lnTo>
                <a:lnTo>
                  <a:pt x="591279" y="437855"/>
                </a:lnTo>
                <a:lnTo>
                  <a:pt x="591738" y="434406"/>
                </a:lnTo>
                <a:lnTo>
                  <a:pt x="592187" y="432573"/>
                </a:lnTo>
                <a:lnTo>
                  <a:pt x="593330" y="430540"/>
                </a:lnTo>
                <a:lnTo>
                  <a:pt x="602246" y="419358"/>
                </a:lnTo>
                <a:lnTo>
                  <a:pt x="604756" y="416716"/>
                </a:lnTo>
                <a:lnTo>
                  <a:pt x="610927" y="404926"/>
                </a:lnTo>
                <a:lnTo>
                  <a:pt x="620292" y="394152"/>
                </a:lnTo>
                <a:lnTo>
                  <a:pt x="620976" y="392727"/>
                </a:lnTo>
                <a:lnTo>
                  <a:pt x="624404" y="377079"/>
                </a:lnTo>
                <a:lnTo>
                  <a:pt x="637880" y="338859"/>
                </a:lnTo>
                <a:lnTo>
                  <a:pt x="645194" y="326052"/>
                </a:lnTo>
                <a:lnTo>
                  <a:pt x="646337" y="323819"/>
                </a:lnTo>
                <a:lnTo>
                  <a:pt x="649540" y="320361"/>
                </a:lnTo>
                <a:lnTo>
                  <a:pt x="652509" y="318736"/>
                </a:lnTo>
                <a:lnTo>
                  <a:pt x="655243" y="316911"/>
                </a:lnTo>
                <a:lnTo>
                  <a:pt x="671698" y="311012"/>
                </a:lnTo>
                <a:lnTo>
                  <a:pt x="674442" y="310604"/>
                </a:lnTo>
                <a:lnTo>
                  <a:pt x="676268" y="309387"/>
                </a:lnTo>
                <a:lnTo>
                  <a:pt x="676493" y="307554"/>
                </a:lnTo>
                <a:lnTo>
                  <a:pt x="677411" y="292714"/>
                </a:lnTo>
                <a:lnTo>
                  <a:pt x="681063" y="265884"/>
                </a:lnTo>
                <a:lnTo>
                  <a:pt x="687693" y="241496"/>
                </a:lnTo>
                <a:lnTo>
                  <a:pt x="693406" y="232547"/>
                </a:lnTo>
                <a:lnTo>
                  <a:pt x="696141" y="231122"/>
                </a:lnTo>
                <a:lnTo>
                  <a:pt x="697742" y="230722"/>
                </a:lnTo>
                <a:lnTo>
                  <a:pt x="713279" y="184977"/>
                </a:lnTo>
                <a:lnTo>
                  <a:pt x="712361" y="183153"/>
                </a:lnTo>
                <a:lnTo>
                  <a:pt x="701854" y="176645"/>
                </a:lnTo>
                <a:lnTo>
                  <a:pt x="701854" y="173187"/>
                </a:lnTo>
                <a:lnTo>
                  <a:pt x="693406" y="168921"/>
                </a:lnTo>
                <a:lnTo>
                  <a:pt x="690887" y="168513"/>
                </a:lnTo>
                <a:lnTo>
                  <a:pt x="690428" y="168921"/>
                </a:lnTo>
                <a:lnTo>
                  <a:pt x="689286" y="170754"/>
                </a:lnTo>
                <a:lnTo>
                  <a:pt x="688377" y="173804"/>
                </a:lnTo>
                <a:lnTo>
                  <a:pt x="685174" y="173804"/>
                </a:lnTo>
                <a:lnTo>
                  <a:pt x="684725" y="170954"/>
                </a:lnTo>
                <a:lnTo>
                  <a:pt x="670555" y="161397"/>
                </a:lnTo>
                <a:lnTo>
                  <a:pt x="656161" y="159980"/>
                </a:lnTo>
                <a:lnTo>
                  <a:pt x="653651" y="160180"/>
                </a:lnTo>
                <a:lnTo>
                  <a:pt x="651366" y="161397"/>
                </a:lnTo>
                <a:lnTo>
                  <a:pt x="646337" y="163430"/>
                </a:lnTo>
                <a:lnTo>
                  <a:pt x="646337" y="164446"/>
                </a:lnTo>
                <a:lnTo>
                  <a:pt x="646796" y="167296"/>
                </a:lnTo>
                <a:lnTo>
                  <a:pt x="646337" y="168513"/>
                </a:lnTo>
                <a:lnTo>
                  <a:pt x="643827" y="169329"/>
                </a:lnTo>
                <a:lnTo>
                  <a:pt x="638114" y="176645"/>
                </a:lnTo>
                <a:lnTo>
                  <a:pt x="636513" y="176853"/>
                </a:lnTo>
                <a:lnTo>
                  <a:pt x="634228" y="177662"/>
                </a:lnTo>
                <a:lnTo>
                  <a:pt x="630800" y="198401"/>
                </a:lnTo>
                <a:lnTo>
                  <a:pt x="632177" y="209983"/>
                </a:lnTo>
                <a:lnTo>
                  <a:pt x="632401" y="213441"/>
                </a:lnTo>
                <a:lnTo>
                  <a:pt x="631718" y="218315"/>
                </a:lnTo>
                <a:lnTo>
                  <a:pt x="631718" y="218932"/>
                </a:lnTo>
                <a:lnTo>
                  <a:pt x="629658" y="221365"/>
                </a:lnTo>
                <a:lnTo>
                  <a:pt x="628056" y="223806"/>
                </a:lnTo>
                <a:lnTo>
                  <a:pt x="625087" y="223806"/>
                </a:lnTo>
                <a:lnTo>
                  <a:pt x="608408" y="241895"/>
                </a:lnTo>
                <a:lnTo>
                  <a:pt x="599961" y="257144"/>
                </a:lnTo>
                <a:lnTo>
                  <a:pt x="599043" y="258160"/>
                </a:lnTo>
                <a:lnTo>
                  <a:pt x="596992" y="259585"/>
                </a:lnTo>
                <a:lnTo>
                  <a:pt x="589678" y="279099"/>
                </a:lnTo>
                <a:lnTo>
                  <a:pt x="585107" y="284382"/>
                </a:lnTo>
                <a:lnTo>
                  <a:pt x="583965" y="284990"/>
                </a:lnTo>
                <a:lnTo>
                  <a:pt x="582598" y="288857"/>
                </a:lnTo>
                <a:lnTo>
                  <a:pt x="565918" y="314262"/>
                </a:lnTo>
                <a:lnTo>
                  <a:pt x="544669" y="350649"/>
                </a:lnTo>
                <a:lnTo>
                  <a:pt x="535762" y="370163"/>
                </a:lnTo>
                <a:lnTo>
                  <a:pt x="533243" y="372813"/>
                </a:lnTo>
                <a:lnTo>
                  <a:pt x="532101" y="374230"/>
                </a:lnTo>
                <a:lnTo>
                  <a:pt x="527530" y="379112"/>
                </a:lnTo>
                <a:lnTo>
                  <a:pt x="526847" y="379521"/>
                </a:lnTo>
                <a:lnTo>
                  <a:pt x="511993" y="382362"/>
                </a:lnTo>
                <a:lnTo>
                  <a:pt x="499435" y="384803"/>
                </a:lnTo>
                <a:lnTo>
                  <a:pt x="479553" y="388461"/>
                </a:lnTo>
                <a:lnTo>
                  <a:pt x="468820" y="390294"/>
                </a:lnTo>
                <a:lnTo>
                  <a:pt x="423127" y="394760"/>
                </a:lnTo>
                <a:lnTo>
                  <a:pt x="417415" y="394152"/>
                </a:lnTo>
                <a:lnTo>
                  <a:pt x="384740" y="386836"/>
                </a:lnTo>
                <a:lnTo>
                  <a:pt x="378568" y="387245"/>
                </a:lnTo>
                <a:lnTo>
                  <a:pt x="371722" y="390294"/>
                </a:lnTo>
                <a:lnTo>
                  <a:pt x="369662" y="394760"/>
                </a:lnTo>
                <a:lnTo>
                  <a:pt x="366459" y="394760"/>
                </a:lnTo>
                <a:lnTo>
                  <a:pt x="344301" y="386020"/>
                </a:lnTo>
                <a:lnTo>
                  <a:pt x="342016" y="385412"/>
                </a:lnTo>
                <a:lnTo>
                  <a:pt x="293813" y="382970"/>
                </a:lnTo>
                <a:lnTo>
                  <a:pt x="293813" y="381554"/>
                </a:lnTo>
                <a:lnTo>
                  <a:pt x="288100" y="379521"/>
                </a:lnTo>
                <a:lnTo>
                  <a:pt x="254966" y="368747"/>
                </a:lnTo>
                <a:lnTo>
                  <a:pt x="210875" y="354107"/>
                </a:lnTo>
                <a:lnTo>
                  <a:pt x="208824" y="354107"/>
                </a:lnTo>
                <a:lnTo>
                  <a:pt x="208131" y="350649"/>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7633589" y="1615370"/>
            <a:ext cx="134343" cy="110586"/>
          </a:xfrm>
          <a:custGeom>
            <a:avLst/>
            <a:gdLst/>
            <a:ahLst/>
            <a:cxnLst/>
            <a:rect l="l" t="t" r="r" b="b"/>
            <a:pathLst>
              <a:path w="134343" h="110586">
                <a:moveTo>
                  <a:pt x="114236" y="21547"/>
                </a:moveTo>
                <a:lnTo>
                  <a:pt x="111717" y="21547"/>
                </a:lnTo>
                <a:lnTo>
                  <a:pt x="109666" y="20330"/>
                </a:lnTo>
                <a:lnTo>
                  <a:pt x="109666" y="18097"/>
                </a:lnTo>
                <a:lnTo>
                  <a:pt x="105779" y="18097"/>
                </a:lnTo>
                <a:lnTo>
                  <a:pt x="82477" y="13215"/>
                </a:lnTo>
                <a:lnTo>
                  <a:pt x="79507" y="13015"/>
                </a:lnTo>
                <a:lnTo>
                  <a:pt x="68997" y="7324"/>
                </a:lnTo>
                <a:lnTo>
                  <a:pt x="68083" y="7115"/>
                </a:lnTo>
                <a:lnTo>
                  <a:pt x="63743" y="3257"/>
                </a:lnTo>
                <a:lnTo>
                  <a:pt x="51862" y="0"/>
                </a:lnTo>
                <a:lnTo>
                  <a:pt x="41581" y="816"/>
                </a:lnTo>
                <a:lnTo>
                  <a:pt x="37240" y="1224"/>
                </a:lnTo>
                <a:lnTo>
                  <a:pt x="25359" y="2849"/>
                </a:lnTo>
                <a:lnTo>
                  <a:pt x="16221" y="5291"/>
                </a:lnTo>
                <a:lnTo>
                  <a:pt x="13479" y="6307"/>
                </a:lnTo>
                <a:lnTo>
                  <a:pt x="456" y="18906"/>
                </a:lnTo>
                <a:lnTo>
                  <a:pt x="0" y="21547"/>
                </a:lnTo>
                <a:lnTo>
                  <a:pt x="1142" y="28254"/>
                </a:lnTo>
                <a:lnTo>
                  <a:pt x="21247" y="57126"/>
                </a:lnTo>
                <a:lnTo>
                  <a:pt x="35412" y="73791"/>
                </a:lnTo>
                <a:lnTo>
                  <a:pt x="37469" y="76840"/>
                </a:lnTo>
                <a:lnTo>
                  <a:pt x="40895" y="82331"/>
                </a:lnTo>
                <a:lnTo>
                  <a:pt x="42038" y="87006"/>
                </a:lnTo>
                <a:lnTo>
                  <a:pt x="42952" y="87006"/>
                </a:lnTo>
                <a:lnTo>
                  <a:pt x="60315" y="94930"/>
                </a:lnTo>
                <a:lnTo>
                  <a:pt x="61686" y="95546"/>
                </a:lnTo>
                <a:lnTo>
                  <a:pt x="69683" y="98796"/>
                </a:lnTo>
                <a:lnTo>
                  <a:pt x="95955" y="109978"/>
                </a:lnTo>
                <a:lnTo>
                  <a:pt x="99158" y="110586"/>
                </a:lnTo>
                <a:lnTo>
                  <a:pt x="126111" y="109570"/>
                </a:lnTo>
                <a:lnTo>
                  <a:pt x="130915" y="108553"/>
                </a:lnTo>
                <a:lnTo>
                  <a:pt x="134343" y="88431"/>
                </a:lnTo>
                <a:lnTo>
                  <a:pt x="132741" y="73791"/>
                </a:lnTo>
                <a:lnTo>
                  <a:pt x="131824" y="66475"/>
                </a:lnTo>
                <a:lnTo>
                  <a:pt x="131365" y="60176"/>
                </a:lnTo>
                <a:lnTo>
                  <a:pt x="130915" y="54276"/>
                </a:lnTo>
                <a:lnTo>
                  <a:pt x="126570" y="52243"/>
                </a:lnTo>
                <a:lnTo>
                  <a:pt x="126570" y="47369"/>
                </a:lnTo>
                <a:lnTo>
                  <a:pt x="127029" y="43503"/>
                </a:lnTo>
                <a:lnTo>
                  <a:pt x="126570" y="43094"/>
                </a:lnTo>
                <a:lnTo>
                  <a:pt x="117888" y="29679"/>
                </a:lnTo>
                <a:lnTo>
                  <a:pt x="114236" y="22363"/>
                </a:lnTo>
                <a:lnTo>
                  <a:pt x="114236" y="21547"/>
                </a:lnTo>
                <a:close/>
              </a:path>
            </a:pathLst>
          </a:custGeom>
          <a:solidFill>
            <a:srgbClr val="000000"/>
          </a:solidFill>
        </p:spPr>
        <p:txBody>
          <a:bodyPr wrap="square" lIns="0" tIns="0" rIns="0" bIns="0" rtlCol="0">
            <a:noAutofit/>
          </a:bodyPr>
          <a:lstStyle/>
          <a:p>
            <a:endParaRPr/>
          </a:p>
        </p:txBody>
      </p:sp>
      <p:sp>
        <p:nvSpPr>
          <p:cNvPr id="42" name="object 42"/>
          <p:cNvSpPr/>
          <p:nvPr/>
        </p:nvSpPr>
        <p:spPr>
          <a:xfrm>
            <a:off x="8191509" y="1133803"/>
            <a:ext cx="117888" cy="375254"/>
          </a:xfrm>
          <a:custGeom>
            <a:avLst/>
            <a:gdLst/>
            <a:ahLst/>
            <a:cxnLst/>
            <a:rect l="l" t="t" r="r" b="b"/>
            <a:pathLst>
              <a:path w="117888" h="375254">
                <a:moveTo>
                  <a:pt x="117888" y="206533"/>
                </a:moveTo>
                <a:lnTo>
                  <a:pt x="117429" y="183561"/>
                </a:lnTo>
                <a:lnTo>
                  <a:pt x="116521" y="160597"/>
                </a:lnTo>
                <a:lnTo>
                  <a:pt x="115378" y="137416"/>
                </a:lnTo>
                <a:lnTo>
                  <a:pt x="114236" y="115061"/>
                </a:lnTo>
                <a:lnTo>
                  <a:pt x="112634" y="93305"/>
                </a:lnTo>
                <a:lnTo>
                  <a:pt x="111717" y="82531"/>
                </a:lnTo>
                <a:lnTo>
                  <a:pt x="111267" y="72374"/>
                </a:lnTo>
                <a:lnTo>
                  <a:pt x="110583" y="62209"/>
                </a:lnTo>
                <a:lnTo>
                  <a:pt x="110125" y="52652"/>
                </a:lnTo>
                <a:lnTo>
                  <a:pt x="109207" y="43503"/>
                </a:lnTo>
                <a:lnTo>
                  <a:pt x="109207" y="34562"/>
                </a:lnTo>
                <a:lnTo>
                  <a:pt x="108982" y="18081"/>
                </a:lnTo>
                <a:lnTo>
                  <a:pt x="107156" y="18081"/>
                </a:lnTo>
                <a:lnTo>
                  <a:pt x="104871" y="17914"/>
                </a:lnTo>
                <a:lnTo>
                  <a:pt x="104412" y="14664"/>
                </a:lnTo>
                <a:lnTo>
                  <a:pt x="103953" y="14664"/>
                </a:lnTo>
                <a:lnTo>
                  <a:pt x="51630" y="0"/>
                </a:lnTo>
                <a:lnTo>
                  <a:pt x="40663" y="1249"/>
                </a:lnTo>
                <a:lnTo>
                  <a:pt x="36552" y="7332"/>
                </a:lnTo>
                <a:lnTo>
                  <a:pt x="28104" y="12165"/>
                </a:lnTo>
                <a:lnTo>
                  <a:pt x="27645" y="13998"/>
                </a:lnTo>
                <a:lnTo>
                  <a:pt x="27645" y="14414"/>
                </a:lnTo>
                <a:lnTo>
                  <a:pt x="19423" y="21997"/>
                </a:lnTo>
                <a:lnTo>
                  <a:pt x="15536" y="27246"/>
                </a:lnTo>
                <a:lnTo>
                  <a:pt x="15761" y="30296"/>
                </a:lnTo>
                <a:lnTo>
                  <a:pt x="15536" y="31104"/>
                </a:lnTo>
                <a:lnTo>
                  <a:pt x="10966" y="36187"/>
                </a:lnTo>
                <a:lnTo>
                  <a:pt x="5937" y="46352"/>
                </a:lnTo>
                <a:lnTo>
                  <a:pt x="5712" y="51227"/>
                </a:lnTo>
                <a:lnTo>
                  <a:pt x="5253" y="56309"/>
                </a:lnTo>
                <a:lnTo>
                  <a:pt x="5253" y="81115"/>
                </a:lnTo>
                <a:lnTo>
                  <a:pt x="5712" y="87414"/>
                </a:lnTo>
                <a:lnTo>
                  <a:pt x="6396" y="97779"/>
                </a:lnTo>
                <a:lnTo>
                  <a:pt x="6396" y="104079"/>
                </a:lnTo>
                <a:lnTo>
                  <a:pt x="6855" y="105304"/>
                </a:lnTo>
                <a:lnTo>
                  <a:pt x="6855" y="122376"/>
                </a:lnTo>
                <a:lnTo>
                  <a:pt x="6396" y="136200"/>
                </a:lnTo>
                <a:lnTo>
                  <a:pt x="5937" y="149415"/>
                </a:lnTo>
                <a:lnTo>
                  <a:pt x="5253" y="162422"/>
                </a:lnTo>
                <a:lnTo>
                  <a:pt x="4345" y="174620"/>
                </a:lnTo>
                <a:lnTo>
                  <a:pt x="3652" y="186610"/>
                </a:lnTo>
                <a:lnTo>
                  <a:pt x="2743" y="198401"/>
                </a:lnTo>
                <a:lnTo>
                  <a:pt x="2060" y="209991"/>
                </a:lnTo>
                <a:lnTo>
                  <a:pt x="683" y="232963"/>
                </a:lnTo>
                <a:lnTo>
                  <a:pt x="224" y="243937"/>
                </a:lnTo>
                <a:lnTo>
                  <a:pt x="0" y="255527"/>
                </a:lnTo>
                <a:lnTo>
                  <a:pt x="224" y="266909"/>
                </a:lnTo>
                <a:lnTo>
                  <a:pt x="683" y="278699"/>
                </a:lnTo>
                <a:lnTo>
                  <a:pt x="2060" y="290898"/>
                </a:lnTo>
                <a:lnTo>
                  <a:pt x="3202" y="303496"/>
                </a:lnTo>
                <a:lnTo>
                  <a:pt x="4111" y="308379"/>
                </a:lnTo>
                <a:lnTo>
                  <a:pt x="5712" y="313054"/>
                </a:lnTo>
                <a:lnTo>
                  <a:pt x="7763" y="317928"/>
                </a:lnTo>
                <a:lnTo>
                  <a:pt x="36327" y="366922"/>
                </a:lnTo>
                <a:lnTo>
                  <a:pt x="36552" y="369364"/>
                </a:lnTo>
                <a:lnTo>
                  <a:pt x="37928" y="369364"/>
                </a:lnTo>
                <a:lnTo>
                  <a:pt x="40214" y="369763"/>
                </a:lnTo>
                <a:lnTo>
                  <a:pt x="42265" y="374238"/>
                </a:lnTo>
                <a:lnTo>
                  <a:pt x="44091" y="375254"/>
                </a:lnTo>
                <a:lnTo>
                  <a:pt x="57118" y="374038"/>
                </a:lnTo>
                <a:lnTo>
                  <a:pt x="61913" y="372813"/>
                </a:lnTo>
                <a:lnTo>
                  <a:pt x="67625" y="363264"/>
                </a:lnTo>
                <a:lnTo>
                  <a:pt x="69227" y="362448"/>
                </a:lnTo>
                <a:lnTo>
                  <a:pt x="79959" y="349233"/>
                </a:lnTo>
                <a:lnTo>
                  <a:pt x="89793" y="342325"/>
                </a:lnTo>
                <a:lnTo>
                  <a:pt x="90926" y="341309"/>
                </a:lnTo>
                <a:lnTo>
                  <a:pt x="92986" y="313054"/>
                </a:lnTo>
                <a:lnTo>
                  <a:pt x="110583" y="291506"/>
                </a:lnTo>
                <a:lnTo>
                  <a:pt x="110125" y="269750"/>
                </a:lnTo>
                <a:lnTo>
                  <a:pt x="116287" y="251053"/>
                </a:lnTo>
                <a:lnTo>
                  <a:pt x="117429" y="229097"/>
                </a:lnTo>
                <a:lnTo>
                  <a:pt x="117888" y="206533"/>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7977206" y="1089058"/>
            <a:ext cx="135935" cy="365522"/>
          </a:xfrm>
          <a:custGeom>
            <a:avLst/>
            <a:gdLst/>
            <a:ahLst/>
            <a:cxnLst/>
            <a:rect l="l" t="t" r="r" b="b"/>
            <a:pathLst>
              <a:path w="135935" h="365522">
                <a:moveTo>
                  <a:pt x="106463" y="363489"/>
                </a:moveTo>
                <a:lnTo>
                  <a:pt x="106463" y="360640"/>
                </a:lnTo>
                <a:lnTo>
                  <a:pt x="107605" y="359623"/>
                </a:lnTo>
                <a:lnTo>
                  <a:pt x="114236" y="358606"/>
                </a:lnTo>
                <a:lnTo>
                  <a:pt x="114695" y="356173"/>
                </a:lnTo>
                <a:lnTo>
                  <a:pt x="120857" y="337467"/>
                </a:lnTo>
                <a:lnTo>
                  <a:pt x="123601" y="307179"/>
                </a:lnTo>
                <a:lnTo>
                  <a:pt x="124060" y="289498"/>
                </a:lnTo>
                <a:lnTo>
                  <a:pt x="123601" y="281157"/>
                </a:lnTo>
                <a:lnTo>
                  <a:pt x="114695" y="252294"/>
                </a:lnTo>
                <a:lnTo>
                  <a:pt x="114236" y="245995"/>
                </a:lnTo>
                <a:lnTo>
                  <a:pt x="114236" y="239487"/>
                </a:lnTo>
                <a:lnTo>
                  <a:pt x="117205" y="224856"/>
                </a:lnTo>
                <a:lnTo>
                  <a:pt x="127712" y="216515"/>
                </a:lnTo>
                <a:lnTo>
                  <a:pt x="129314" y="215099"/>
                </a:lnTo>
                <a:lnTo>
                  <a:pt x="131824" y="212249"/>
                </a:lnTo>
                <a:lnTo>
                  <a:pt x="135935" y="202492"/>
                </a:lnTo>
                <a:lnTo>
                  <a:pt x="135027" y="193951"/>
                </a:lnTo>
                <a:lnTo>
                  <a:pt x="133884" y="184811"/>
                </a:lnTo>
                <a:lnTo>
                  <a:pt x="132283" y="175453"/>
                </a:lnTo>
                <a:lnTo>
                  <a:pt x="130456" y="166513"/>
                </a:lnTo>
                <a:lnTo>
                  <a:pt x="111033" y="66325"/>
                </a:lnTo>
                <a:lnTo>
                  <a:pt x="110574" y="55326"/>
                </a:lnTo>
                <a:lnTo>
                  <a:pt x="108523" y="46994"/>
                </a:lnTo>
                <a:lnTo>
                  <a:pt x="107605" y="44161"/>
                </a:lnTo>
                <a:lnTo>
                  <a:pt x="103728" y="32746"/>
                </a:lnTo>
                <a:lnTo>
                  <a:pt x="101668" y="27913"/>
                </a:lnTo>
                <a:lnTo>
                  <a:pt x="92303" y="19164"/>
                </a:lnTo>
                <a:lnTo>
                  <a:pt x="42898" y="67"/>
                </a:lnTo>
                <a:lnTo>
                  <a:pt x="38250" y="67"/>
                </a:lnTo>
                <a:lnTo>
                  <a:pt x="36327" y="1083"/>
                </a:lnTo>
                <a:lnTo>
                  <a:pt x="29696" y="8748"/>
                </a:lnTo>
                <a:lnTo>
                  <a:pt x="29696" y="12248"/>
                </a:lnTo>
                <a:lnTo>
                  <a:pt x="25585" y="16081"/>
                </a:lnTo>
                <a:lnTo>
                  <a:pt x="21249" y="19580"/>
                </a:lnTo>
                <a:lnTo>
                  <a:pt x="19872" y="19747"/>
                </a:lnTo>
                <a:lnTo>
                  <a:pt x="15536" y="25413"/>
                </a:lnTo>
                <a:lnTo>
                  <a:pt x="11884" y="36245"/>
                </a:lnTo>
                <a:lnTo>
                  <a:pt x="10966" y="36828"/>
                </a:lnTo>
                <a:lnTo>
                  <a:pt x="8456" y="41328"/>
                </a:lnTo>
                <a:lnTo>
                  <a:pt x="5253" y="42078"/>
                </a:lnTo>
                <a:lnTo>
                  <a:pt x="2060" y="45577"/>
                </a:lnTo>
                <a:lnTo>
                  <a:pt x="0" y="61825"/>
                </a:lnTo>
                <a:lnTo>
                  <a:pt x="458" y="67716"/>
                </a:lnTo>
                <a:lnTo>
                  <a:pt x="3652" y="86622"/>
                </a:lnTo>
                <a:lnTo>
                  <a:pt x="4794" y="92522"/>
                </a:lnTo>
                <a:lnTo>
                  <a:pt x="6171" y="97604"/>
                </a:lnTo>
                <a:lnTo>
                  <a:pt x="7763" y="104512"/>
                </a:lnTo>
                <a:lnTo>
                  <a:pt x="8456" y="108378"/>
                </a:lnTo>
                <a:lnTo>
                  <a:pt x="8906" y="110811"/>
                </a:lnTo>
                <a:lnTo>
                  <a:pt x="10507" y="118135"/>
                </a:lnTo>
                <a:lnTo>
                  <a:pt x="11884" y="125043"/>
                </a:lnTo>
                <a:lnTo>
                  <a:pt x="13026" y="132359"/>
                </a:lnTo>
                <a:lnTo>
                  <a:pt x="14160" y="140083"/>
                </a:lnTo>
                <a:lnTo>
                  <a:pt x="17138" y="155739"/>
                </a:lnTo>
                <a:lnTo>
                  <a:pt x="20790" y="171387"/>
                </a:lnTo>
                <a:lnTo>
                  <a:pt x="22851" y="178911"/>
                </a:lnTo>
                <a:lnTo>
                  <a:pt x="25360" y="186635"/>
                </a:lnTo>
                <a:lnTo>
                  <a:pt x="34267" y="206758"/>
                </a:lnTo>
                <a:lnTo>
                  <a:pt x="46835" y="222006"/>
                </a:lnTo>
                <a:lnTo>
                  <a:pt x="48436" y="223431"/>
                </a:lnTo>
                <a:lnTo>
                  <a:pt x="58260" y="232172"/>
                </a:lnTo>
                <a:lnTo>
                  <a:pt x="73113" y="246403"/>
                </a:lnTo>
                <a:lnTo>
                  <a:pt x="80418" y="256160"/>
                </a:lnTo>
                <a:lnTo>
                  <a:pt x="81102" y="258593"/>
                </a:lnTo>
                <a:lnTo>
                  <a:pt x="76307" y="263476"/>
                </a:lnTo>
                <a:lnTo>
                  <a:pt x="70594" y="265509"/>
                </a:lnTo>
                <a:lnTo>
                  <a:pt x="63739" y="275266"/>
                </a:lnTo>
                <a:lnTo>
                  <a:pt x="55516" y="283807"/>
                </a:lnTo>
                <a:lnTo>
                  <a:pt x="65799" y="340925"/>
                </a:lnTo>
                <a:lnTo>
                  <a:pt x="67401" y="346008"/>
                </a:lnTo>
                <a:lnTo>
                  <a:pt x="86815" y="364914"/>
                </a:lnTo>
                <a:lnTo>
                  <a:pt x="88641" y="365522"/>
                </a:lnTo>
                <a:lnTo>
                  <a:pt x="106463" y="363489"/>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6552819" y="1163447"/>
            <a:ext cx="710564" cy="817244"/>
          </a:xfrm>
          <a:custGeom>
            <a:avLst/>
            <a:gdLst/>
            <a:ahLst/>
            <a:cxnLst/>
            <a:rect l="l" t="t" r="r" b="b"/>
            <a:pathLst>
              <a:path w="710564" h="817244">
                <a:moveTo>
                  <a:pt x="17017" y="231648"/>
                </a:moveTo>
                <a:lnTo>
                  <a:pt x="19811" y="233172"/>
                </a:lnTo>
                <a:lnTo>
                  <a:pt x="25273" y="242188"/>
                </a:lnTo>
                <a:lnTo>
                  <a:pt x="32003" y="266573"/>
                </a:lnTo>
                <a:lnTo>
                  <a:pt x="35559" y="293242"/>
                </a:lnTo>
                <a:lnTo>
                  <a:pt x="36322" y="308228"/>
                </a:lnTo>
                <a:lnTo>
                  <a:pt x="36702" y="311403"/>
                </a:lnTo>
                <a:lnTo>
                  <a:pt x="38353" y="311403"/>
                </a:lnTo>
                <a:lnTo>
                  <a:pt x="41528" y="311912"/>
                </a:lnTo>
                <a:lnTo>
                  <a:pt x="57657" y="317626"/>
                </a:lnTo>
                <a:lnTo>
                  <a:pt x="60451" y="319531"/>
                </a:lnTo>
                <a:lnTo>
                  <a:pt x="63246" y="321310"/>
                </a:lnTo>
                <a:lnTo>
                  <a:pt x="66421" y="324738"/>
                </a:lnTo>
                <a:lnTo>
                  <a:pt x="67563" y="326898"/>
                </a:lnTo>
                <a:lnTo>
                  <a:pt x="75056" y="339725"/>
                </a:lnTo>
                <a:lnTo>
                  <a:pt x="88519" y="377951"/>
                </a:lnTo>
                <a:lnTo>
                  <a:pt x="91694" y="393700"/>
                </a:lnTo>
                <a:lnTo>
                  <a:pt x="92455" y="395097"/>
                </a:lnTo>
                <a:lnTo>
                  <a:pt x="101980" y="405764"/>
                </a:lnTo>
                <a:lnTo>
                  <a:pt x="107950" y="417575"/>
                </a:lnTo>
                <a:lnTo>
                  <a:pt x="110362" y="420497"/>
                </a:lnTo>
                <a:lnTo>
                  <a:pt x="119379" y="431545"/>
                </a:lnTo>
                <a:lnTo>
                  <a:pt x="121030" y="435482"/>
                </a:lnTo>
                <a:lnTo>
                  <a:pt x="121411" y="438785"/>
                </a:lnTo>
                <a:lnTo>
                  <a:pt x="119379" y="451738"/>
                </a:lnTo>
                <a:lnTo>
                  <a:pt x="109092" y="481075"/>
                </a:lnTo>
                <a:lnTo>
                  <a:pt x="104012" y="491870"/>
                </a:lnTo>
                <a:lnTo>
                  <a:pt x="100837" y="496062"/>
                </a:lnTo>
                <a:lnTo>
                  <a:pt x="100456" y="496315"/>
                </a:lnTo>
                <a:lnTo>
                  <a:pt x="95630" y="503047"/>
                </a:lnTo>
                <a:lnTo>
                  <a:pt x="94106" y="507618"/>
                </a:lnTo>
                <a:lnTo>
                  <a:pt x="92075" y="522224"/>
                </a:lnTo>
                <a:lnTo>
                  <a:pt x="88900" y="532256"/>
                </a:lnTo>
                <a:lnTo>
                  <a:pt x="87756" y="532511"/>
                </a:lnTo>
                <a:lnTo>
                  <a:pt x="95250" y="566292"/>
                </a:lnTo>
                <a:lnTo>
                  <a:pt x="98425" y="573658"/>
                </a:lnTo>
                <a:lnTo>
                  <a:pt x="116204" y="616965"/>
                </a:lnTo>
                <a:lnTo>
                  <a:pt x="118236" y="623442"/>
                </a:lnTo>
                <a:lnTo>
                  <a:pt x="130428" y="665733"/>
                </a:lnTo>
                <a:lnTo>
                  <a:pt x="125729" y="669416"/>
                </a:lnTo>
                <a:lnTo>
                  <a:pt x="125729" y="672464"/>
                </a:lnTo>
                <a:lnTo>
                  <a:pt x="126491" y="675639"/>
                </a:lnTo>
                <a:lnTo>
                  <a:pt x="127253" y="679068"/>
                </a:lnTo>
                <a:lnTo>
                  <a:pt x="137159" y="713993"/>
                </a:lnTo>
                <a:lnTo>
                  <a:pt x="138429" y="716279"/>
                </a:lnTo>
                <a:lnTo>
                  <a:pt x="141604" y="720216"/>
                </a:lnTo>
                <a:lnTo>
                  <a:pt x="146303" y="726820"/>
                </a:lnTo>
                <a:lnTo>
                  <a:pt x="159765" y="750188"/>
                </a:lnTo>
                <a:lnTo>
                  <a:pt x="163702" y="751204"/>
                </a:lnTo>
                <a:lnTo>
                  <a:pt x="163702" y="753872"/>
                </a:lnTo>
                <a:lnTo>
                  <a:pt x="164846" y="757301"/>
                </a:lnTo>
                <a:lnTo>
                  <a:pt x="169672" y="761491"/>
                </a:lnTo>
                <a:lnTo>
                  <a:pt x="180339" y="772922"/>
                </a:lnTo>
                <a:lnTo>
                  <a:pt x="180721" y="774318"/>
                </a:lnTo>
                <a:lnTo>
                  <a:pt x="183896" y="776858"/>
                </a:lnTo>
                <a:lnTo>
                  <a:pt x="184657" y="778001"/>
                </a:lnTo>
                <a:lnTo>
                  <a:pt x="193801" y="793750"/>
                </a:lnTo>
                <a:lnTo>
                  <a:pt x="194563" y="794257"/>
                </a:lnTo>
                <a:lnTo>
                  <a:pt x="197738" y="797687"/>
                </a:lnTo>
                <a:lnTo>
                  <a:pt x="205994" y="811783"/>
                </a:lnTo>
                <a:lnTo>
                  <a:pt x="210311" y="812291"/>
                </a:lnTo>
                <a:lnTo>
                  <a:pt x="249935" y="810767"/>
                </a:lnTo>
                <a:lnTo>
                  <a:pt x="256285" y="806068"/>
                </a:lnTo>
                <a:lnTo>
                  <a:pt x="257048" y="802893"/>
                </a:lnTo>
                <a:lnTo>
                  <a:pt x="257048" y="800988"/>
                </a:lnTo>
                <a:lnTo>
                  <a:pt x="265302" y="800735"/>
                </a:lnTo>
                <a:lnTo>
                  <a:pt x="270890" y="800226"/>
                </a:lnTo>
                <a:lnTo>
                  <a:pt x="276351" y="799718"/>
                </a:lnTo>
                <a:lnTo>
                  <a:pt x="305688" y="796543"/>
                </a:lnTo>
                <a:lnTo>
                  <a:pt x="320294" y="794512"/>
                </a:lnTo>
                <a:lnTo>
                  <a:pt x="323850" y="794257"/>
                </a:lnTo>
                <a:lnTo>
                  <a:pt x="327025" y="793750"/>
                </a:lnTo>
                <a:lnTo>
                  <a:pt x="329056" y="793750"/>
                </a:lnTo>
                <a:lnTo>
                  <a:pt x="332994" y="794257"/>
                </a:lnTo>
                <a:lnTo>
                  <a:pt x="333375" y="797051"/>
                </a:lnTo>
                <a:lnTo>
                  <a:pt x="345566" y="800226"/>
                </a:lnTo>
                <a:lnTo>
                  <a:pt x="349503" y="803148"/>
                </a:lnTo>
                <a:lnTo>
                  <a:pt x="351154" y="804417"/>
                </a:lnTo>
                <a:lnTo>
                  <a:pt x="360172" y="806068"/>
                </a:lnTo>
                <a:lnTo>
                  <a:pt x="364998" y="807085"/>
                </a:lnTo>
                <a:lnTo>
                  <a:pt x="370966" y="808101"/>
                </a:lnTo>
                <a:lnTo>
                  <a:pt x="395097" y="812545"/>
                </a:lnTo>
                <a:lnTo>
                  <a:pt x="425069" y="811276"/>
                </a:lnTo>
                <a:lnTo>
                  <a:pt x="426720" y="810260"/>
                </a:lnTo>
                <a:lnTo>
                  <a:pt x="429386" y="806576"/>
                </a:lnTo>
                <a:lnTo>
                  <a:pt x="456310" y="785876"/>
                </a:lnTo>
                <a:lnTo>
                  <a:pt x="459104" y="784732"/>
                </a:lnTo>
                <a:lnTo>
                  <a:pt x="461899" y="784225"/>
                </a:lnTo>
                <a:lnTo>
                  <a:pt x="469010" y="793750"/>
                </a:lnTo>
                <a:lnTo>
                  <a:pt x="470534" y="793750"/>
                </a:lnTo>
                <a:lnTo>
                  <a:pt x="476503" y="796036"/>
                </a:lnTo>
                <a:lnTo>
                  <a:pt x="484758" y="800988"/>
                </a:lnTo>
                <a:lnTo>
                  <a:pt x="485139" y="801242"/>
                </a:lnTo>
                <a:lnTo>
                  <a:pt x="489965" y="806068"/>
                </a:lnTo>
                <a:lnTo>
                  <a:pt x="489965" y="808354"/>
                </a:lnTo>
                <a:lnTo>
                  <a:pt x="516889" y="817244"/>
                </a:lnTo>
                <a:lnTo>
                  <a:pt x="519937" y="817244"/>
                </a:lnTo>
                <a:lnTo>
                  <a:pt x="523494" y="816737"/>
                </a:lnTo>
                <a:lnTo>
                  <a:pt x="535431" y="810513"/>
                </a:lnTo>
                <a:lnTo>
                  <a:pt x="538226" y="808354"/>
                </a:lnTo>
                <a:lnTo>
                  <a:pt x="541401" y="807592"/>
                </a:lnTo>
                <a:lnTo>
                  <a:pt x="573404" y="791590"/>
                </a:lnTo>
                <a:lnTo>
                  <a:pt x="651636" y="744601"/>
                </a:lnTo>
                <a:lnTo>
                  <a:pt x="653287" y="735456"/>
                </a:lnTo>
                <a:lnTo>
                  <a:pt x="655192" y="723391"/>
                </a:lnTo>
                <a:lnTo>
                  <a:pt x="656462" y="713739"/>
                </a:lnTo>
                <a:lnTo>
                  <a:pt x="657605" y="703199"/>
                </a:lnTo>
                <a:lnTo>
                  <a:pt x="659256" y="670178"/>
                </a:lnTo>
                <a:lnTo>
                  <a:pt x="657986" y="645032"/>
                </a:lnTo>
                <a:lnTo>
                  <a:pt x="657225" y="640841"/>
                </a:lnTo>
                <a:lnTo>
                  <a:pt x="656462" y="637158"/>
                </a:lnTo>
                <a:lnTo>
                  <a:pt x="638175" y="615823"/>
                </a:lnTo>
                <a:lnTo>
                  <a:pt x="635126" y="615314"/>
                </a:lnTo>
                <a:lnTo>
                  <a:pt x="634619" y="615061"/>
                </a:lnTo>
                <a:lnTo>
                  <a:pt x="614933" y="598042"/>
                </a:lnTo>
                <a:lnTo>
                  <a:pt x="579754" y="582802"/>
                </a:lnTo>
                <a:lnTo>
                  <a:pt x="576199" y="579119"/>
                </a:lnTo>
                <a:lnTo>
                  <a:pt x="574548" y="577595"/>
                </a:lnTo>
                <a:lnTo>
                  <a:pt x="570610" y="572642"/>
                </a:lnTo>
                <a:lnTo>
                  <a:pt x="567054" y="568960"/>
                </a:lnTo>
                <a:lnTo>
                  <a:pt x="565911" y="566292"/>
                </a:lnTo>
                <a:lnTo>
                  <a:pt x="561975" y="565276"/>
                </a:lnTo>
                <a:lnTo>
                  <a:pt x="554735" y="529336"/>
                </a:lnTo>
                <a:lnTo>
                  <a:pt x="553211" y="526923"/>
                </a:lnTo>
                <a:lnTo>
                  <a:pt x="553974" y="520700"/>
                </a:lnTo>
                <a:lnTo>
                  <a:pt x="555625" y="512063"/>
                </a:lnTo>
                <a:lnTo>
                  <a:pt x="557149" y="501268"/>
                </a:lnTo>
                <a:lnTo>
                  <a:pt x="568198" y="438785"/>
                </a:lnTo>
                <a:lnTo>
                  <a:pt x="574548" y="409955"/>
                </a:lnTo>
                <a:lnTo>
                  <a:pt x="576199" y="403478"/>
                </a:lnTo>
                <a:lnTo>
                  <a:pt x="577723" y="397128"/>
                </a:lnTo>
                <a:lnTo>
                  <a:pt x="579374" y="391160"/>
                </a:lnTo>
                <a:lnTo>
                  <a:pt x="580898" y="385572"/>
                </a:lnTo>
                <a:lnTo>
                  <a:pt x="591565" y="361188"/>
                </a:lnTo>
                <a:lnTo>
                  <a:pt x="593089" y="359663"/>
                </a:lnTo>
                <a:lnTo>
                  <a:pt x="616457" y="345186"/>
                </a:lnTo>
                <a:lnTo>
                  <a:pt x="619251" y="336803"/>
                </a:lnTo>
                <a:lnTo>
                  <a:pt x="619632" y="333375"/>
                </a:lnTo>
                <a:lnTo>
                  <a:pt x="620776" y="311403"/>
                </a:lnTo>
                <a:lnTo>
                  <a:pt x="622807" y="296417"/>
                </a:lnTo>
                <a:lnTo>
                  <a:pt x="625221" y="287781"/>
                </a:lnTo>
                <a:lnTo>
                  <a:pt x="638175" y="262381"/>
                </a:lnTo>
                <a:lnTo>
                  <a:pt x="668274" y="221361"/>
                </a:lnTo>
                <a:lnTo>
                  <a:pt x="674242" y="213232"/>
                </a:lnTo>
                <a:lnTo>
                  <a:pt x="684529" y="196976"/>
                </a:lnTo>
                <a:lnTo>
                  <a:pt x="693165" y="172847"/>
                </a:lnTo>
                <a:lnTo>
                  <a:pt x="693547" y="168910"/>
                </a:lnTo>
                <a:lnTo>
                  <a:pt x="694054" y="163194"/>
                </a:lnTo>
                <a:lnTo>
                  <a:pt x="694816" y="157987"/>
                </a:lnTo>
                <a:lnTo>
                  <a:pt x="695959" y="150622"/>
                </a:lnTo>
                <a:lnTo>
                  <a:pt x="699134" y="136905"/>
                </a:lnTo>
                <a:lnTo>
                  <a:pt x="701166" y="126237"/>
                </a:lnTo>
                <a:lnTo>
                  <a:pt x="710564" y="62229"/>
                </a:lnTo>
                <a:lnTo>
                  <a:pt x="709422" y="43306"/>
                </a:lnTo>
                <a:lnTo>
                  <a:pt x="697610" y="28448"/>
                </a:lnTo>
                <a:lnTo>
                  <a:pt x="687704" y="21336"/>
                </a:lnTo>
                <a:lnTo>
                  <a:pt x="684910" y="18923"/>
                </a:lnTo>
                <a:lnTo>
                  <a:pt x="684910" y="17652"/>
                </a:lnTo>
                <a:lnTo>
                  <a:pt x="680592" y="17652"/>
                </a:lnTo>
                <a:lnTo>
                  <a:pt x="666750" y="2158"/>
                </a:lnTo>
                <a:lnTo>
                  <a:pt x="663575" y="0"/>
                </a:lnTo>
                <a:lnTo>
                  <a:pt x="653287" y="635"/>
                </a:lnTo>
                <a:lnTo>
                  <a:pt x="649351" y="1650"/>
                </a:lnTo>
                <a:lnTo>
                  <a:pt x="623188" y="12700"/>
                </a:lnTo>
                <a:lnTo>
                  <a:pt x="621283" y="14224"/>
                </a:lnTo>
                <a:lnTo>
                  <a:pt x="617727" y="40131"/>
                </a:lnTo>
                <a:lnTo>
                  <a:pt x="615314" y="48894"/>
                </a:lnTo>
                <a:lnTo>
                  <a:pt x="612521" y="58038"/>
                </a:lnTo>
                <a:lnTo>
                  <a:pt x="608964" y="66928"/>
                </a:lnTo>
                <a:lnTo>
                  <a:pt x="602233" y="85851"/>
                </a:lnTo>
                <a:lnTo>
                  <a:pt x="595122" y="105028"/>
                </a:lnTo>
                <a:lnTo>
                  <a:pt x="591947" y="114680"/>
                </a:lnTo>
                <a:lnTo>
                  <a:pt x="589152" y="124332"/>
                </a:lnTo>
                <a:lnTo>
                  <a:pt x="586866" y="134619"/>
                </a:lnTo>
                <a:lnTo>
                  <a:pt x="583691" y="155575"/>
                </a:lnTo>
                <a:lnTo>
                  <a:pt x="581659" y="166624"/>
                </a:lnTo>
                <a:lnTo>
                  <a:pt x="576199" y="177037"/>
                </a:lnTo>
                <a:lnTo>
                  <a:pt x="573785" y="184403"/>
                </a:lnTo>
                <a:lnTo>
                  <a:pt x="568198" y="202818"/>
                </a:lnTo>
                <a:lnTo>
                  <a:pt x="563117" y="224281"/>
                </a:lnTo>
                <a:lnTo>
                  <a:pt x="554735" y="255524"/>
                </a:lnTo>
                <a:lnTo>
                  <a:pt x="551687" y="264160"/>
                </a:lnTo>
                <a:lnTo>
                  <a:pt x="550417" y="267842"/>
                </a:lnTo>
                <a:lnTo>
                  <a:pt x="544956" y="279400"/>
                </a:lnTo>
                <a:lnTo>
                  <a:pt x="540892" y="282320"/>
                </a:lnTo>
                <a:lnTo>
                  <a:pt x="540511" y="289560"/>
                </a:lnTo>
                <a:lnTo>
                  <a:pt x="539369" y="294004"/>
                </a:lnTo>
                <a:lnTo>
                  <a:pt x="537845" y="304545"/>
                </a:lnTo>
                <a:lnTo>
                  <a:pt x="503427" y="351536"/>
                </a:lnTo>
                <a:lnTo>
                  <a:pt x="502538" y="354964"/>
                </a:lnTo>
                <a:lnTo>
                  <a:pt x="500633" y="354964"/>
                </a:lnTo>
                <a:lnTo>
                  <a:pt x="456691" y="369569"/>
                </a:lnTo>
                <a:lnTo>
                  <a:pt x="423545" y="380364"/>
                </a:lnTo>
                <a:lnTo>
                  <a:pt x="417956" y="382397"/>
                </a:lnTo>
                <a:lnTo>
                  <a:pt x="417956" y="384048"/>
                </a:lnTo>
                <a:lnTo>
                  <a:pt x="370077" y="386333"/>
                </a:lnTo>
                <a:lnTo>
                  <a:pt x="367410" y="386968"/>
                </a:lnTo>
                <a:lnTo>
                  <a:pt x="345566" y="395858"/>
                </a:lnTo>
                <a:lnTo>
                  <a:pt x="342391" y="395858"/>
                </a:lnTo>
                <a:lnTo>
                  <a:pt x="340486" y="391160"/>
                </a:lnTo>
                <a:lnTo>
                  <a:pt x="333375" y="387985"/>
                </a:lnTo>
                <a:lnTo>
                  <a:pt x="327405" y="387730"/>
                </a:lnTo>
                <a:lnTo>
                  <a:pt x="294639" y="395097"/>
                </a:lnTo>
                <a:lnTo>
                  <a:pt x="289051" y="395858"/>
                </a:lnTo>
                <a:lnTo>
                  <a:pt x="243585" y="391160"/>
                </a:lnTo>
                <a:lnTo>
                  <a:pt x="232917" y="389508"/>
                </a:lnTo>
                <a:lnTo>
                  <a:pt x="213105" y="385572"/>
                </a:lnTo>
                <a:lnTo>
                  <a:pt x="200532" y="383286"/>
                </a:lnTo>
                <a:lnTo>
                  <a:pt x="185800" y="380364"/>
                </a:lnTo>
                <a:lnTo>
                  <a:pt x="180339" y="375157"/>
                </a:lnTo>
                <a:lnTo>
                  <a:pt x="179070" y="373761"/>
                </a:lnTo>
                <a:lnTo>
                  <a:pt x="176783" y="370966"/>
                </a:lnTo>
                <a:lnTo>
                  <a:pt x="167639" y="351536"/>
                </a:lnTo>
                <a:lnTo>
                  <a:pt x="146684" y="315087"/>
                </a:lnTo>
                <a:lnTo>
                  <a:pt x="130048" y="289560"/>
                </a:lnTo>
                <a:lnTo>
                  <a:pt x="128904" y="285623"/>
                </a:lnTo>
                <a:lnTo>
                  <a:pt x="127761" y="284861"/>
                </a:lnTo>
                <a:lnTo>
                  <a:pt x="122935" y="279907"/>
                </a:lnTo>
                <a:lnTo>
                  <a:pt x="115824" y="260223"/>
                </a:lnTo>
                <a:lnTo>
                  <a:pt x="113029" y="257937"/>
                </a:lnTo>
                <a:lnTo>
                  <a:pt x="104394" y="242442"/>
                </a:lnTo>
                <a:lnTo>
                  <a:pt x="87756" y="224281"/>
                </a:lnTo>
                <a:lnTo>
                  <a:pt x="84962" y="224281"/>
                </a:lnTo>
                <a:lnTo>
                  <a:pt x="83057" y="220599"/>
                </a:lnTo>
                <a:lnTo>
                  <a:pt x="81025" y="218820"/>
                </a:lnTo>
                <a:lnTo>
                  <a:pt x="80263" y="214122"/>
                </a:lnTo>
                <a:lnTo>
                  <a:pt x="80645" y="210438"/>
                </a:lnTo>
                <a:lnTo>
                  <a:pt x="81787" y="199136"/>
                </a:lnTo>
                <a:lnTo>
                  <a:pt x="78612" y="178180"/>
                </a:lnTo>
                <a:lnTo>
                  <a:pt x="74675" y="177037"/>
                </a:lnTo>
                <a:lnTo>
                  <a:pt x="68833" y="169799"/>
                </a:lnTo>
                <a:lnTo>
                  <a:pt x="66039" y="168655"/>
                </a:lnTo>
                <a:lnTo>
                  <a:pt x="66039" y="167639"/>
                </a:lnTo>
                <a:lnTo>
                  <a:pt x="66421" y="164718"/>
                </a:lnTo>
                <a:lnTo>
                  <a:pt x="66421" y="163702"/>
                </a:lnTo>
                <a:lnTo>
                  <a:pt x="61722" y="161670"/>
                </a:lnTo>
                <a:lnTo>
                  <a:pt x="56896" y="160274"/>
                </a:lnTo>
                <a:lnTo>
                  <a:pt x="42672" y="161670"/>
                </a:lnTo>
                <a:lnTo>
                  <a:pt x="28448" y="171576"/>
                </a:lnTo>
                <a:lnTo>
                  <a:pt x="28066" y="174243"/>
                </a:lnTo>
                <a:lnTo>
                  <a:pt x="24510" y="174243"/>
                </a:lnTo>
                <a:lnTo>
                  <a:pt x="23749" y="171068"/>
                </a:lnTo>
                <a:lnTo>
                  <a:pt x="19811" y="169544"/>
                </a:lnTo>
                <a:lnTo>
                  <a:pt x="11049" y="173736"/>
                </a:lnTo>
                <a:lnTo>
                  <a:pt x="11049" y="177037"/>
                </a:lnTo>
                <a:lnTo>
                  <a:pt x="761" y="183641"/>
                </a:lnTo>
                <a:lnTo>
                  <a:pt x="0" y="185547"/>
                </a:lnTo>
                <a:lnTo>
                  <a:pt x="15366" y="231393"/>
                </a:lnTo>
                <a:lnTo>
                  <a:pt x="17017" y="231648"/>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7308469" y="1616710"/>
            <a:ext cx="134111" cy="110109"/>
          </a:xfrm>
          <a:custGeom>
            <a:avLst/>
            <a:gdLst/>
            <a:ahLst/>
            <a:cxnLst/>
            <a:rect l="l" t="t" r="r" b="b"/>
            <a:pathLst>
              <a:path w="134111" h="110109">
                <a:moveTo>
                  <a:pt x="70611" y="3175"/>
                </a:moveTo>
                <a:lnTo>
                  <a:pt x="65912" y="6985"/>
                </a:lnTo>
                <a:lnTo>
                  <a:pt x="65024" y="7238"/>
                </a:lnTo>
                <a:lnTo>
                  <a:pt x="54355" y="13080"/>
                </a:lnTo>
                <a:lnTo>
                  <a:pt x="51561" y="13335"/>
                </a:lnTo>
                <a:lnTo>
                  <a:pt x="28575" y="18034"/>
                </a:lnTo>
                <a:lnTo>
                  <a:pt x="24256" y="18034"/>
                </a:lnTo>
                <a:lnTo>
                  <a:pt x="23875" y="20827"/>
                </a:lnTo>
                <a:lnTo>
                  <a:pt x="19811" y="21589"/>
                </a:lnTo>
                <a:lnTo>
                  <a:pt x="19811" y="22098"/>
                </a:lnTo>
                <a:lnTo>
                  <a:pt x="16255" y="29463"/>
                </a:lnTo>
                <a:lnTo>
                  <a:pt x="7620" y="42925"/>
                </a:lnTo>
                <a:lnTo>
                  <a:pt x="7111" y="43179"/>
                </a:lnTo>
                <a:lnTo>
                  <a:pt x="7620" y="47116"/>
                </a:lnTo>
                <a:lnTo>
                  <a:pt x="7620" y="52069"/>
                </a:lnTo>
                <a:lnTo>
                  <a:pt x="3175" y="54228"/>
                </a:lnTo>
                <a:lnTo>
                  <a:pt x="2794" y="59943"/>
                </a:lnTo>
                <a:lnTo>
                  <a:pt x="2412" y="66166"/>
                </a:lnTo>
                <a:lnTo>
                  <a:pt x="1650" y="73405"/>
                </a:lnTo>
                <a:lnTo>
                  <a:pt x="0" y="88011"/>
                </a:lnTo>
                <a:lnTo>
                  <a:pt x="3175" y="108076"/>
                </a:lnTo>
                <a:lnTo>
                  <a:pt x="8000" y="109092"/>
                </a:lnTo>
                <a:lnTo>
                  <a:pt x="34925" y="110109"/>
                </a:lnTo>
                <a:lnTo>
                  <a:pt x="38100" y="109347"/>
                </a:lnTo>
                <a:lnTo>
                  <a:pt x="64261" y="98170"/>
                </a:lnTo>
                <a:lnTo>
                  <a:pt x="72644" y="95250"/>
                </a:lnTo>
                <a:lnTo>
                  <a:pt x="73786" y="94487"/>
                </a:lnTo>
                <a:lnTo>
                  <a:pt x="91312" y="86487"/>
                </a:lnTo>
                <a:lnTo>
                  <a:pt x="92075" y="86487"/>
                </a:lnTo>
                <a:lnTo>
                  <a:pt x="93217" y="82041"/>
                </a:lnTo>
                <a:lnTo>
                  <a:pt x="96392" y="76580"/>
                </a:lnTo>
                <a:lnTo>
                  <a:pt x="98805" y="73405"/>
                </a:lnTo>
                <a:lnTo>
                  <a:pt x="113029" y="56768"/>
                </a:lnTo>
                <a:lnTo>
                  <a:pt x="132841" y="28066"/>
                </a:lnTo>
                <a:lnTo>
                  <a:pt x="134111" y="21589"/>
                </a:lnTo>
                <a:lnTo>
                  <a:pt x="133730" y="18795"/>
                </a:lnTo>
                <a:lnTo>
                  <a:pt x="120650" y="6223"/>
                </a:lnTo>
                <a:lnTo>
                  <a:pt x="117855" y="5206"/>
                </a:lnTo>
                <a:lnTo>
                  <a:pt x="108711" y="2920"/>
                </a:lnTo>
                <a:lnTo>
                  <a:pt x="96774" y="1015"/>
                </a:lnTo>
                <a:lnTo>
                  <a:pt x="92455" y="762"/>
                </a:lnTo>
                <a:lnTo>
                  <a:pt x="82169" y="0"/>
                </a:lnTo>
                <a:lnTo>
                  <a:pt x="70611" y="3175"/>
                </a:lnTo>
                <a:close/>
              </a:path>
            </a:pathLst>
          </a:custGeom>
          <a:solidFill>
            <a:srgbClr val="000000"/>
          </a:solidFill>
        </p:spPr>
        <p:txBody>
          <a:bodyPr wrap="square" lIns="0" tIns="0" rIns="0" bIns="0" rtlCol="0">
            <a:noAutofit/>
          </a:bodyPr>
          <a:lstStyle/>
          <a:p>
            <a:endParaRPr/>
          </a:p>
        </p:txBody>
      </p:sp>
      <p:sp>
        <p:nvSpPr>
          <p:cNvPr id="46" name="object 46"/>
          <p:cNvSpPr/>
          <p:nvPr/>
        </p:nvSpPr>
        <p:spPr>
          <a:xfrm>
            <a:off x="6768719" y="1134110"/>
            <a:ext cx="117475" cy="375538"/>
          </a:xfrm>
          <a:custGeom>
            <a:avLst/>
            <a:gdLst/>
            <a:ahLst/>
            <a:cxnLst/>
            <a:rect l="l" t="t" r="r" b="b"/>
            <a:pathLst>
              <a:path w="117475" h="375538">
                <a:moveTo>
                  <a:pt x="117475" y="255650"/>
                </a:moveTo>
                <a:lnTo>
                  <a:pt x="117094" y="244093"/>
                </a:lnTo>
                <a:lnTo>
                  <a:pt x="116712" y="233172"/>
                </a:lnTo>
                <a:lnTo>
                  <a:pt x="115442" y="210057"/>
                </a:lnTo>
                <a:lnTo>
                  <a:pt x="114680" y="198500"/>
                </a:lnTo>
                <a:lnTo>
                  <a:pt x="113919" y="186816"/>
                </a:lnTo>
                <a:lnTo>
                  <a:pt x="113029" y="174751"/>
                </a:lnTo>
                <a:lnTo>
                  <a:pt x="112267" y="162432"/>
                </a:lnTo>
                <a:lnTo>
                  <a:pt x="111505" y="149605"/>
                </a:lnTo>
                <a:lnTo>
                  <a:pt x="111125" y="136525"/>
                </a:lnTo>
                <a:lnTo>
                  <a:pt x="110744" y="122554"/>
                </a:lnTo>
                <a:lnTo>
                  <a:pt x="110744" y="105537"/>
                </a:lnTo>
                <a:lnTo>
                  <a:pt x="111125" y="104012"/>
                </a:lnTo>
                <a:lnTo>
                  <a:pt x="111125" y="97662"/>
                </a:lnTo>
                <a:lnTo>
                  <a:pt x="111886" y="87502"/>
                </a:lnTo>
                <a:lnTo>
                  <a:pt x="112267" y="81152"/>
                </a:lnTo>
                <a:lnTo>
                  <a:pt x="112267" y="56387"/>
                </a:lnTo>
                <a:lnTo>
                  <a:pt x="111886" y="51053"/>
                </a:lnTo>
                <a:lnTo>
                  <a:pt x="111505" y="46354"/>
                </a:lnTo>
                <a:lnTo>
                  <a:pt x="106425" y="36194"/>
                </a:lnTo>
                <a:lnTo>
                  <a:pt x="101980" y="30987"/>
                </a:lnTo>
                <a:lnTo>
                  <a:pt x="101600" y="30352"/>
                </a:lnTo>
                <a:lnTo>
                  <a:pt x="101980" y="27304"/>
                </a:lnTo>
                <a:lnTo>
                  <a:pt x="98044" y="21970"/>
                </a:lnTo>
                <a:lnTo>
                  <a:pt x="89788" y="14477"/>
                </a:lnTo>
                <a:lnTo>
                  <a:pt x="89407" y="12318"/>
                </a:lnTo>
                <a:lnTo>
                  <a:pt x="80645" y="7365"/>
                </a:lnTo>
                <a:lnTo>
                  <a:pt x="76707" y="1015"/>
                </a:lnTo>
                <a:lnTo>
                  <a:pt x="65658" y="0"/>
                </a:lnTo>
                <a:lnTo>
                  <a:pt x="13842" y="14731"/>
                </a:lnTo>
                <a:lnTo>
                  <a:pt x="13461" y="14731"/>
                </a:lnTo>
                <a:lnTo>
                  <a:pt x="13080" y="17779"/>
                </a:lnTo>
                <a:lnTo>
                  <a:pt x="8635" y="18034"/>
                </a:lnTo>
                <a:lnTo>
                  <a:pt x="8254" y="34543"/>
                </a:lnTo>
                <a:lnTo>
                  <a:pt x="8254" y="43561"/>
                </a:lnTo>
                <a:lnTo>
                  <a:pt x="7492" y="52704"/>
                </a:lnTo>
                <a:lnTo>
                  <a:pt x="7111" y="62356"/>
                </a:lnTo>
                <a:lnTo>
                  <a:pt x="6350" y="72262"/>
                </a:lnTo>
                <a:lnTo>
                  <a:pt x="5969" y="82550"/>
                </a:lnTo>
                <a:lnTo>
                  <a:pt x="5079" y="93217"/>
                </a:lnTo>
                <a:lnTo>
                  <a:pt x="3555" y="115315"/>
                </a:lnTo>
                <a:lnTo>
                  <a:pt x="2412" y="137540"/>
                </a:lnTo>
                <a:lnTo>
                  <a:pt x="1142" y="160781"/>
                </a:lnTo>
                <a:lnTo>
                  <a:pt x="380" y="183641"/>
                </a:lnTo>
                <a:lnTo>
                  <a:pt x="0" y="206628"/>
                </a:lnTo>
                <a:lnTo>
                  <a:pt x="380" y="229235"/>
                </a:lnTo>
                <a:lnTo>
                  <a:pt x="1524" y="251205"/>
                </a:lnTo>
                <a:lnTo>
                  <a:pt x="7492" y="270001"/>
                </a:lnTo>
                <a:lnTo>
                  <a:pt x="7111" y="291845"/>
                </a:lnTo>
                <a:lnTo>
                  <a:pt x="24891" y="313309"/>
                </a:lnTo>
                <a:lnTo>
                  <a:pt x="26924" y="341502"/>
                </a:lnTo>
                <a:lnTo>
                  <a:pt x="28066" y="342645"/>
                </a:lnTo>
                <a:lnTo>
                  <a:pt x="37591" y="349630"/>
                </a:lnTo>
                <a:lnTo>
                  <a:pt x="48259" y="362712"/>
                </a:lnTo>
                <a:lnTo>
                  <a:pt x="49783" y="363600"/>
                </a:lnTo>
                <a:lnTo>
                  <a:pt x="55752" y="373252"/>
                </a:lnTo>
                <a:lnTo>
                  <a:pt x="60451" y="374268"/>
                </a:lnTo>
                <a:lnTo>
                  <a:pt x="73532" y="375538"/>
                </a:lnTo>
                <a:lnTo>
                  <a:pt x="75183" y="374523"/>
                </a:lnTo>
                <a:lnTo>
                  <a:pt x="77088" y="370077"/>
                </a:lnTo>
                <a:lnTo>
                  <a:pt x="80645" y="369824"/>
                </a:lnTo>
                <a:lnTo>
                  <a:pt x="81406" y="367156"/>
                </a:lnTo>
                <a:lnTo>
                  <a:pt x="109981" y="318262"/>
                </a:lnTo>
                <a:lnTo>
                  <a:pt x="111886" y="313309"/>
                </a:lnTo>
                <a:lnTo>
                  <a:pt x="113537" y="308610"/>
                </a:lnTo>
                <a:lnTo>
                  <a:pt x="114300" y="303529"/>
                </a:lnTo>
                <a:lnTo>
                  <a:pt x="115442" y="291211"/>
                </a:lnTo>
                <a:lnTo>
                  <a:pt x="116712" y="278891"/>
                </a:lnTo>
                <a:lnTo>
                  <a:pt x="117094" y="267207"/>
                </a:lnTo>
                <a:lnTo>
                  <a:pt x="117475" y="255650"/>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6964426" y="1089025"/>
            <a:ext cx="135254" cy="366140"/>
          </a:xfrm>
          <a:custGeom>
            <a:avLst/>
            <a:gdLst/>
            <a:ahLst/>
            <a:cxnLst/>
            <a:rect l="l" t="t" r="r" b="b"/>
            <a:pathLst>
              <a:path w="135254" h="366140">
                <a:moveTo>
                  <a:pt x="124587" y="118237"/>
                </a:moveTo>
                <a:lnTo>
                  <a:pt x="126238" y="111125"/>
                </a:lnTo>
                <a:lnTo>
                  <a:pt x="126619" y="108458"/>
                </a:lnTo>
                <a:lnTo>
                  <a:pt x="127380" y="104775"/>
                </a:lnTo>
                <a:lnTo>
                  <a:pt x="129285" y="97789"/>
                </a:lnTo>
                <a:lnTo>
                  <a:pt x="130555" y="92455"/>
                </a:lnTo>
                <a:lnTo>
                  <a:pt x="131699" y="86740"/>
                </a:lnTo>
                <a:lnTo>
                  <a:pt x="134874" y="67817"/>
                </a:lnTo>
                <a:lnTo>
                  <a:pt x="135254" y="61849"/>
                </a:lnTo>
                <a:lnTo>
                  <a:pt x="133350" y="45592"/>
                </a:lnTo>
                <a:lnTo>
                  <a:pt x="130175" y="42163"/>
                </a:lnTo>
                <a:lnTo>
                  <a:pt x="126619" y="41401"/>
                </a:lnTo>
                <a:lnTo>
                  <a:pt x="124205" y="36957"/>
                </a:lnTo>
                <a:lnTo>
                  <a:pt x="123444" y="36195"/>
                </a:lnTo>
                <a:lnTo>
                  <a:pt x="119888" y="25400"/>
                </a:lnTo>
                <a:lnTo>
                  <a:pt x="115570" y="19938"/>
                </a:lnTo>
                <a:lnTo>
                  <a:pt x="114300" y="19430"/>
                </a:lnTo>
                <a:lnTo>
                  <a:pt x="109600" y="16001"/>
                </a:lnTo>
                <a:lnTo>
                  <a:pt x="105664" y="12064"/>
                </a:lnTo>
                <a:lnTo>
                  <a:pt x="105664" y="8636"/>
                </a:lnTo>
                <a:lnTo>
                  <a:pt x="98932" y="1015"/>
                </a:lnTo>
                <a:lnTo>
                  <a:pt x="96900" y="0"/>
                </a:lnTo>
                <a:lnTo>
                  <a:pt x="92582" y="0"/>
                </a:lnTo>
                <a:lnTo>
                  <a:pt x="43560" y="19176"/>
                </a:lnTo>
                <a:lnTo>
                  <a:pt x="34035" y="27812"/>
                </a:lnTo>
                <a:lnTo>
                  <a:pt x="32003" y="32765"/>
                </a:lnTo>
                <a:lnTo>
                  <a:pt x="27685" y="44323"/>
                </a:lnTo>
                <a:lnTo>
                  <a:pt x="26924" y="46862"/>
                </a:lnTo>
                <a:lnTo>
                  <a:pt x="24892" y="55245"/>
                </a:lnTo>
                <a:lnTo>
                  <a:pt x="24510" y="66548"/>
                </a:lnTo>
                <a:lnTo>
                  <a:pt x="5206" y="166624"/>
                </a:lnTo>
                <a:lnTo>
                  <a:pt x="3555" y="175640"/>
                </a:lnTo>
                <a:lnTo>
                  <a:pt x="2031" y="185038"/>
                </a:lnTo>
                <a:lnTo>
                  <a:pt x="889" y="194183"/>
                </a:lnTo>
                <a:lnTo>
                  <a:pt x="0" y="202819"/>
                </a:lnTo>
                <a:lnTo>
                  <a:pt x="3937" y="212598"/>
                </a:lnTo>
                <a:lnTo>
                  <a:pt x="6350" y="215391"/>
                </a:lnTo>
                <a:lnTo>
                  <a:pt x="8000" y="216788"/>
                </a:lnTo>
                <a:lnTo>
                  <a:pt x="18669" y="225171"/>
                </a:lnTo>
                <a:lnTo>
                  <a:pt x="21335" y="239775"/>
                </a:lnTo>
                <a:lnTo>
                  <a:pt x="21335" y="246379"/>
                </a:lnTo>
                <a:lnTo>
                  <a:pt x="20954" y="252602"/>
                </a:lnTo>
                <a:lnTo>
                  <a:pt x="11938" y="281432"/>
                </a:lnTo>
                <a:lnTo>
                  <a:pt x="11556" y="289813"/>
                </a:lnTo>
                <a:lnTo>
                  <a:pt x="11938" y="307721"/>
                </a:lnTo>
                <a:lnTo>
                  <a:pt x="15113" y="337820"/>
                </a:lnTo>
                <a:lnTo>
                  <a:pt x="20954" y="356742"/>
                </a:lnTo>
                <a:lnTo>
                  <a:pt x="21335" y="359028"/>
                </a:lnTo>
                <a:lnTo>
                  <a:pt x="27685" y="360045"/>
                </a:lnTo>
                <a:lnTo>
                  <a:pt x="29337" y="361188"/>
                </a:lnTo>
                <a:lnTo>
                  <a:pt x="29337" y="363982"/>
                </a:lnTo>
                <a:lnTo>
                  <a:pt x="47117" y="366140"/>
                </a:lnTo>
                <a:lnTo>
                  <a:pt x="48641" y="365378"/>
                </a:lnTo>
                <a:lnTo>
                  <a:pt x="68072" y="346455"/>
                </a:lnTo>
                <a:lnTo>
                  <a:pt x="69596" y="341249"/>
                </a:lnTo>
                <a:lnTo>
                  <a:pt x="79882" y="284352"/>
                </a:lnTo>
                <a:lnTo>
                  <a:pt x="72008" y="275716"/>
                </a:lnTo>
                <a:lnTo>
                  <a:pt x="64897" y="265811"/>
                </a:lnTo>
                <a:lnTo>
                  <a:pt x="59308" y="263651"/>
                </a:lnTo>
                <a:lnTo>
                  <a:pt x="54228" y="258952"/>
                </a:lnTo>
                <a:lnTo>
                  <a:pt x="54991" y="256286"/>
                </a:lnTo>
                <a:lnTo>
                  <a:pt x="62483" y="246634"/>
                </a:lnTo>
                <a:lnTo>
                  <a:pt x="77089" y="232410"/>
                </a:lnTo>
                <a:lnTo>
                  <a:pt x="86995" y="223774"/>
                </a:lnTo>
                <a:lnTo>
                  <a:pt x="88646" y="222250"/>
                </a:lnTo>
                <a:lnTo>
                  <a:pt x="101219" y="207010"/>
                </a:lnTo>
                <a:lnTo>
                  <a:pt x="109981" y="186816"/>
                </a:lnTo>
                <a:lnTo>
                  <a:pt x="112395" y="179324"/>
                </a:lnTo>
                <a:lnTo>
                  <a:pt x="114680" y="171703"/>
                </a:lnTo>
                <a:lnTo>
                  <a:pt x="118237" y="155955"/>
                </a:lnTo>
                <a:lnTo>
                  <a:pt x="121030" y="140208"/>
                </a:lnTo>
                <a:lnTo>
                  <a:pt x="122174" y="132587"/>
                </a:lnTo>
                <a:lnTo>
                  <a:pt x="123444" y="125222"/>
                </a:lnTo>
                <a:lnTo>
                  <a:pt x="124587" y="118237"/>
                </a:lnTo>
                <a:close/>
              </a:path>
            </a:pathLst>
          </a:custGeom>
          <a:solidFill>
            <a:srgbClr val="000000"/>
          </a:solidFill>
        </p:spPr>
        <p:txBody>
          <a:bodyPr wrap="square" lIns="0" tIns="0" rIns="0" bIns="0" rtlCol="0">
            <a:noAutofit/>
          </a:bodyPr>
          <a:lstStyle/>
          <a:p>
            <a:endParaRPr/>
          </a:p>
        </p:txBody>
      </p:sp>
      <p:sp>
        <p:nvSpPr>
          <p:cNvPr id="39" name="object 39"/>
          <p:cNvSpPr txBox="1"/>
          <p:nvPr/>
        </p:nvSpPr>
        <p:spPr>
          <a:xfrm>
            <a:off x="509726" y="404664"/>
            <a:ext cx="7389111" cy="1180573"/>
          </a:xfrm>
          <a:prstGeom prst="rect">
            <a:avLst/>
          </a:prstGeom>
        </p:spPr>
        <p:txBody>
          <a:bodyPr wrap="square" lIns="0" tIns="0" rIns="0" bIns="0" rtlCol="0">
            <a:noAutofit/>
          </a:bodyPr>
          <a:lstStyle/>
          <a:p>
            <a:pPr marL="1538528">
              <a:lnSpc>
                <a:spcPts val="3875"/>
              </a:lnSpc>
              <a:spcBef>
                <a:spcPts val="193"/>
              </a:spcBef>
            </a:pPr>
            <a:r>
              <a:rPr sz="5400" spc="0" baseline="3725" dirty="0" smtClean="0">
                <a:latin typeface="Book Antiqua"/>
                <a:cs typeface="Book Antiqua"/>
              </a:rPr>
              <a:t>Decimal Number</a:t>
            </a:r>
            <a:r>
              <a:rPr lang="en-US" sz="5400" spc="0" baseline="3725" dirty="0" smtClean="0">
                <a:latin typeface="Book Antiqua"/>
                <a:cs typeface="Book Antiqua"/>
              </a:rPr>
              <a:t> System</a:t>
            </a:r>
            <a:endParaRPr sz="3600" dirty="0">
              <a:latin typeface="Book Antiqua"/>
              <a:cs typeface="Book Antiqua"/>
            </a:endParaRPr>
          </a:p>
          <a:p>
            <a:pPr marL="12700" marR="68625">
              <a:lnSpc>
                <a:spcPct val="95825"/>
              </a:lnSpc>
              <a:spcBef>
                <a:spcPts val="241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Base </a:t>
            </a:r>
            <a:r>
              <a:rPr sz="2400" spc="4" dirty="0" smtClean="0">
                <a:latin typeface="Times New Roman"/>
                <a:cs typeface="Times New Roman"/>
              </a:rPr>
              <a:t>(</a:t>
            </a:r>
            <a:r>
              <a:rPr sz="2400" spc="0" dirty="0" smtClean="0">
                <a:latin typeface="Times New Roman"/>
                <a:cs typeface="Times New Roman"/>
              </a:rPr>
              <a:t>a</a:t>
            </a:r>
            <a:r>
              <a:rPr sz="2400" spc="4" dirty="0" smtClean="0">
                <a:latin typeface="Times New Roman"/>
                <a:cs typeface="Times New Roman"/>
              </a:rPr>
              <a:t>l</a:t>
            </a:r>
            <a:r>
              <a:rPr sz="2400" spc="0" dirty="0" smtClean="0">
                <a:latin typeface="Times New Roman"/>
                <a:cs typeface="Times New Roman"/>
              </a:rPr>
              <a:t>so</a:t>
            </a:r>
            <a:r>
              <a:rPr sz="2400" spc="-19" dirty="0" smtClean="0">
                <a:latin typeface="Times New Roman"/>
                <a:cs typeface="Times New Roman"/>
              </a:rPr>
              <a:t> </a:t>
            </a:r>
            <a:r>
              <a:rPr sz="2400" spc="0" dirty="0" smtClean="0">
                <a:latin typeface="Times New Roman"/>
                <a:cs typeface="Times New Roman"/>
              </a:rPr>
              <a:t>ca</a:t>
            </a:r>
            <a:r>
              <a:rPr sz="2400" spc="4" dirty="0" smtClean="0">
                <a:latin typeface="Times New Roman"/>
                <a:cs typeface="Times New Roman"/>
              </a:rPr>
              <a:t>l</a:t>
            </a:r>
            <a:r>
              <a:rPr sz="2400" spc="0" dirty="0" smtClean="0">
                <a:latin typeface="Times New Roman"/>
                <a:cs typeface="Times New Roman"/>
              </a:rPr>
              <a:t>l</a:t>
            </a:r>
            <a:r>
              <a:rPr sz="2400" spc="4" dirty="0" smtClean="0">
                <a:latin typeface="Times New Roman"/>
                <a:cs typeface="Times New Roman"/>
              </a:rPr>
              <a:t>e</a:t>
            </a:r>
            <a:r>
              <a:rPr sz="2400" spc="0" dirty="0" smtClean="0">
                <a:latin typeface="Times New Roman"/>
                <a:cs typeface="Times New Roman"/>
              </a:rPr>
              <a:t>d</a:t>
            </a:r>
            <a:r>
              <a:rPr sz="2400" spc="-34" dirty="0" smtClean="0">
                <a:latin typeface="Times New Roman"/>
                <a:cs typeface="Times New Roman"/>
              </a:rPr>
              <a:t> </a:t>
            </a:r>
            <a:r>
              <a:rPr sz="2400" spc="0" dirty="0" smtClean="0">
                <a:latin typeface="Times New Roman"/>
                <a:cs typeface="Times New Roman"/>
              </a:rPr>
              <a:t>r</a:t>
            </a:r>
            <a:r>
              <a:rPr sz="2400" spc="4" dirty="0" smtClean="0">
                <a:latin typeface="Times New Roman"/>
                <a:cs typeface="Times New Roman"/>
              </a:rPr>
              <a:t>a</a:t>
            </a:r>
            <a:r>
              <a:rPr sz="2400" spc="0" dirty="0" smtClean="0">
                <a:latin typeface="Times New Roman"/>
                <a:cs typeface="Times New Roman"/>
              </a:rPr>
              <a:t>dix)</a:t>
            </a:r>
            <a:r>
              <a:rPr sz="2400" spc="-14" dirty="0" smtClean="0">
                <a:latin typeface="Times New Roman"/>
                <a:cs typeface="Times New Roman"/>
              </a:rPr>
              <a:t> </a:t>
            </a:r>
            <a:r>
              <a:rPr sz="2400" spc="0" dirty="0" smtClean="0">
                <a:latin typeface="Times New Roman"/>
                <a:cs typeface="Times New Roman"/>
              </a:rPr>
              <a:t>= 10</a:t>
            </a:r>
            <a:endParaRPr sz="2400" dirty="0">
              <a:latin typeface="Times New Roman"/>
              <a:cs typeface="Times New Roman"/>
            </a:endParaRPr>
          </a:p>
        </p:txBody>
      </p:sp>
      <p:sp>
        <p:nvSpPr>
          <p:cNvPr id="37" name="object 37"/>
          <p:cNvSpPr txBox="1"/>
          <p:nvPr/>
        </p:nvSpPr>
        <p:spPr>
          <a:xfrm>
            <a:off x="509727" y="1588444"/>
            <a:ext cx="4347239" cy="1521377"/>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10</a:t>
            </a:r>
            <a:r>
              <a:rPr sz="2000" spc="-9" dirty="0" smtClean="0">
                <a:latin typeface="Times New Roman"/>
                <a:cs typeface="Times New Roman"/>
              </a:rPr>
              <a:t> </a:t>
            </a:r>
            <a:r>
              <a:rPr sz="2000" spc="0" dirty="0" smtClean="0">
                <a:latin typeface="Times New Roman"/>
                <a:cs typeface="Times New Roman"/>
              </a:rPr>
              <a:t>di</a:t>
            </a:r>
            <a:r>
              <a:rPr sz="2000" spc="4" dirty="0" smtClean="0">
                <a:latin typeface="Times New Roman"/>
                <a:cs typeface="Times New Roman"/>
              </a:rPr>
              <a:t>g</a:t>
            </a:r>
            <a:r>
              <a:rPr sz="2000" spc="0" dirty="0" smtClean="0">
                <a:latin typeface="Times New Roman"/>
                <a:cs typeface="Times New Roman"/>
              </a:rPr>
              <a:t>i</a:t>
            </a:r>
            <a:r>
              <a:rPr sz="2000" spc="-9" dirty="0" smtClean="0">
                <a:latin typeface="Times New Roman"/>
                <a:cs typeface="Times New Roman"/>
              </a:rPr>
              <a:t>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0</a:t>
            </a:r>
            <a:r>
              <a:rPr sz="2000" spc="0" dirty="0" smtClean="0">
                <a:latin typeface="Times New Roman"/>
                <a:cs typeface="Times New Roman"/>
              </a:rPr>
              <a:t>,</a:t>
            </a:r>
            <a:r>
              <a:rPr sz="2000" spc="-14" dirty="0" smtClean="0">
                <a:latin typeface="Times New Roman"/>
                <a:cs typeface="Times New Roman"/>
              </a:rPr>
              <a:t> </a:t>
            </a:r>
            <a:r>
              <a:rPr sz="2000" spc="0" dirty="0" smtClean="0">
                <a:latin typeface="Times New Roman"/>
                <a:cs typeface="Times New Roman"/>
              </a:rPr>
              <a:t>1, 2, 3,</a:t>
            </a:r>
            <a:r>
              <a:rPr sz="2000" spc="-14" dirty="0" smtClean="0">
                <a:latin typeface="Times New Roman"/>
                <a:cs typeface="Times New Roman"/>
              </a:rPr>
              <a:t> </a:t>
            </a:r>
            <a:r>
              <a:rPr sz="2000" spc="0" dirty="0" smtClean="0">
                <a:latin typeface="Times New Roman"/>
                <a:cs typeface="Times New Roman"/>
              </a:rPr>
              <a:t>4, 5, 6,</a:t>
            </a:r>
            <a:r>
              <a:rPr sz="2000" spc="-14" dirty="0" smtClean="0">
                <a:latin typeface="Times New Roman"/>
                <a:cs typeface="Times New Roman"/>
              </a:rPr>
              <a:t> </a:t>
            </a:r>
            <a:r>
              <a:rPr sz="2000" spc="0" dirty="0" smtClean="0">
                <a:latin typeface="Times New Roman"/>
                <a:cs typeface="Times New Roman"/>
              </a:rPr>
              <a:t>7, 8, 9</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Digit</a:t>
            </a:r>
            <a:r>
              <a:rPr sz="2400" spc="-14" dirty="0" smtClean="0">
                <a:latin typeface="Times New Roman"/>
                <a:cs typeface="Times New Roman"/>
              </a:rPr>
              <a:t> </a:t>
            </a:r>
            <a:r>
              <a:rPr sz="2400" spc="0" dirty="0" smtClean="0">
                <a:latin typeface="Times New Roman"/>
                <a:cs typeface="Times New Roman"/>
              </a:rPr>
              <a:t>Posi</a:t>
            </a:r>
            <a:r>
              <a:rPr sz="2400" spc="4" dirty="0" smtClean="0">
                <a:latin typeface="Times New Roman"/>
                <a:cs typeface="Times New Roman"/>
              </a:rPr>
              <a:t>t</a:t>
            </a:r>
            <a:r>
              <a:rPr sz="2400" spc="0" dirty="0" smtClean="0">
                <a:latin typeface="Times New Roman"/>
                <a:cs typeface="Times New Roman"/>
              </a:rPr>
              <a:t>ion</a:t>
            </a:r>
            <a:endParaRPr sz="2400">
              <a:latin typeface="Times New Roman"/>
              <a:cs typeface="Times New Roman"/>
            </a:endParaRPr>
          </a:p>
          <a:p>
            <a:pPr marL="469899" marR="38176">
              <a:lnSpc>
                <a:spcPct val="95825"/>
              </a:lnSpc>
              <a:spcBef>
                <a:spcPts val="591"/>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I</a:t>
            </a:r>
            <a:r>
              <a:rPr sz="2000" spc="9" dirty="0" smtClean="0">
                <a:latin typeface="Times New Roman"/>
                <a:cs typeface="Times New Roman"/>
              </a:rPr>
              <a:t>n</a:t>
            </a:r>
            <a:r>
              <a:rPr sz="2000" spc="0" dirty="0" smtClean="0">
                <a:latin typeface="Times New Roman"/>
                <a:cs typeface="Times New Roman"/>
              </a:rPr>
              <a:t>t</a:t>
            </a:r>
            <a:r>
              <a:rPr sz="2000" spc="-4" dirty="0" smtClean="0">
                <a:latin typeface="Times New Roman"/>
                <a:cs typeface="Times New Roman"/>
              </a:rPr>
              <a:t>e</a:t>
            </a:r>
            <a:r>
              <a:rPr sz="2000" spc="0" dirty="0" smtClean="0">
                <a:latin typeface="Times New Roman"/>
                <a:cs typeface="Times New Roman"/>
              </a:rPr>
              <a:t>ger</a:t>
            </a:r>
            <a:r>
              <a:rPr sz="2000" spc="-34" dirty="0" smtClean="0">
                <a:latin typeface="Times New Roman"/>
                <a:cs typeface="Times New Roman"/>
              </a:rPr>
              <a:t> </a:t>
            </a:r>
            <a:r>
              <a:rPr sz="2000" spc="0" dirty="0" smtClean="0">
                <a:latin typeface="Times New Roman"/>
                <a:cs typeface="Times New Roman"/>
              </a:rPr>
              <a:t>&amp;</a:t>
            </a:r>
            <a:r>
              <a:rPr sz="2000" spc="-4" dirty="0" smtClean="0">
                <a:latin typeface="Times New Roman"/>
                <a:cs typeface="Times New Roman"/>
              </a:rPr>
              <a:t> </a:t>
            </a:r>
            <a:r>
              <a:rPr sz="2000" spc="0" dirty="0" smtClean="0">
                <a:latin typeface="Times New Roman"/>
                <a:cs typeface="Times New Roman"/>
              </a:rPr>
              <a:t>f</a:t>
            </a:r>
            <a:r>
              <a:rPr sz="2000" spc="9" dirty="0" smtClean="0">
                <a:latin typeface="Times New Roman"/>
                <a:cs typeface="Times New Roman"/>
              </a:rPr>
              <a:t>r</a:t>
            </a:r>
            <a:r>
              <a:rPr sz="2000" spc="0" dirty="0" smtClean="0">
                <a:latin typeface="Times New Roman"/>
                <a:cs typeface="Times New Roman"/>
              </a:rPr>
              <a:t>ac</a:t>
            </a:r>
            <a:r>
              <a:rPr sz="2000" spc="-9" dirty="0" smtClean="0">
                <a:latin typeface="Times New Roman"/>
                <a:cs typeface="Times New Roman"/>
              </a:rPr>
              <a:t>t</a:t>
            </a:r>
            <a:r>
              <a:rPr sz="2000" spc="0" dirty="0" smtClean="0">
                <a:latin typeface="Times New Roman"/>
                <a:cs typeface="Times New Roman"/>
              </a:rPr>
              <a:t>ion</a:t>
            </a:r>
            <a:endParaRPr sz="2000">
              <a:latin typeface="Times New Roman"/>
              <a:cs typeface="Times New Roman"/>
            </a:endParaRPr>
          </a:p>
          <a:p>
            <a:pPr marL="12700" marR="38176">
              <a:lnSpc>
                <a:spcPct val="95825"/>
              </a:lnSpc>
              <a:spcBef>
                <a:spcPts val="686"/>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Digit</a:t>
            </a:r>
            <a:r>
              <a:rPr sz="2400" spc="-14" dirty="0" smtClean="0">
                <a:latin typeface="Times New Roman"/>
                <a:cs typeface="Times New Roman"/>
              </a:rPr>
              <a:t> </a:t>
            </a:r>
            <a:r>
              <a:rPr sz="2400" spc="-19" dirty="0" smtClean="0">
                <a:latin typeface="Times New Roman"/>
                <a:cs typeface="Times New Roman"/>
              </a:rPr>
              <a:t>W</a:t>
            </a:r>
            <a:r>
              <a:rPr sz="2400" spc="0" dirty="0" smtClean="0">
                <a:latin typeface="Times New Roman"/>
                <a:cs typeface="Times New Roman"/>
              </a:rPr>
              <a:t>e</a:t>
            </a:r>
            <a:r>
              <a:rPr sz="2400" spc="4" dirty="0" smtClean="0">
                <a:latin typeface="Times New Roman"/>
                <a:cs typeface="Times New Roman"/>
              </a:rPr>
              <a:t>i</a:t>
            </a:r>
            <a:r>
              <a:rPr sz="2400" spc="0" dirty="0" smtClean="0">
                <a:latin typeface="Times New Roman"/>
                <a:cs typeface="Times New Roman"/>
              </a:rPr>
              <a:t>ght</a:t>
            </a:r>
            <a:endParaRPr sz="2400">
              <a:latin typeface="Times New Roman"/>
              <a:cs typeface="Times New Roman"/>
            </a:endParaRPr>
          </a:p>
        </p:txBody>
      </p:sp>
      <p:sp>
        <p:nvSpPr>
          <p:cNvPr id="36" name="object 36"/>
          <p:cNvSpPr txBox="1"/>
          <p:nvPr/>
        </p:nvSpPr>
        <p:spPr>
          <a:xfrm>
            <a:off x="4857017" y="1588444"/>
            <a:ext cx="185740"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a:t>
            </a:r>
            <a:endParaRPr sz="2000">
              <a:latin typeface="Times New Roman"/>
              <a:cs typeface="Times New Roman"/>
            </a:endParaRPr>
          </a:p>
        </p:txBody>
      </p:sp>
      <p:sp>
        <p:nvSpPr>
          <p:cNvPr id="35" name="object 35"/>
          <p:cNvSpPr txBox="1"/>
          <p:nvPr/>
        </p:nvSpPr>
        <p:spPr>
          <a:xfrm>
            <a:off x="5937885" y="235019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2</a:t>
            </a:r>
            <a:endParaRPr sz="1800">
              <a:latin typeface="Arial"/>
              <a:cs typeface="Arial"/>
            </a:endParaRPr>
          </a:p>
        </p:txBody>
      </p:sp>
      <p:sp>
        <p:nvSpPr>
          <p:cNvPr id="34" name="object 34"/>
          <p:cNvSpPr txBox="1"/>
          <p:nvPr/>
        </p:nvSpPr>
        <p:spPr>
          <a:xfrm>
            <a:off x="6478016" y="235019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33" name="object 33"/>
          <p:cNvSpPr txBox="1"/>
          <p:nvPr/>
        </p:nvSpPr>
        <p:spPr>
          <a:xfrm>
            <a:off x="7019290" y="235019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0</a:t>
            </a:r>
            <a:endParaRPr sz="1800">
              <a:latin typeface="Arial"/>
              <a:cs typeface="Arial"/>
            </a:endParaRPr>
          </a:p>
        </p:txBody>
      </p:sp>
      <p:sp>
        <p:nvSpPr>
          <p:cNvPr id="32" name="object 32"/>
          <p:cNvSpPr txBox="1"/>
          <p:nvPr/>
        </p:nvSpPr>
        <p:spPr>
          <a:xfrm>
            <a:off x="7881366" y="2350197"/>
            <a:ext cx="263460"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31" name="object 31"/>
          <p:cNvSpPr txBox="1"/>
          <p:nvPr/>
        </p:nvSpPr>
        <p:spPr>
          <a:xfrm>
            <a:off x="8419592" y="235019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-2</a:t>
            </a:r>
            <a:endParaRPr sz="1800">
              <a:latin typeface="Arial"/>
              <a:cs typeface="Arial"/>
            </a:endParaRPr>
          </a:p>
        </p:txBody>
      </p:sp>
      <p:sp>
        <p:nvSpPr>
          <p:cNvPr id="30" name="object 30"/>
          <p:cNvSpPr txBox="1"/>
          <p:nvPr/>
        </p:nvSpPr>
        <p:spPr>
          <a:xfrm>
            <a:off x="2995676" y="3140224"/>
            <a:ext cx="616628" cy="194563"/>
          </a:xfrm>
          <a:prstGeom prst="rect">
            <a:avLst/>
          </a:prstGeom>
        </p:spPr>
        <p:txBody>
          <a:bodyPr wrap="square" lIns="0" tIns="0" rIns="0" bIns="0" rtlCol="0">
            <a:noAutofit/>
          </a:bodyPr>
          <a:lstStyle/>
          <a:p>
            <a:pPr marL="12700">
              <a:lnSpc>
                <a:spcPts val="1455"/>
              </a:lnSpc>
              <a:spcBef>
                <a:spcPts val="72"/>
              </a:spcBef>
            </a:pPr>
            <a:r>
              <a:rPr sz="1300" i="1" spc="0" dirty="0" smtClean="0">
                <a:latin typeface="Times New Roman"/>
                <a:cs typeface="Times New Roman"/>
              </a:rPr>
              <a:t>P</a:t>
            </a:r>
            <a:r>
              <a:rPr sz="1300" i="1" spc="5" dirty="0" smtClean="0">
                <a:latin typeface="Times New Roman"/>
                <a:cs typeface="Times New Roman"/>
              </a:rPr>
              <a:t>o</a:t>
            </a:r>
            <a:r>
              <a:rPr sz="1300" i="1" spc="0" dirty="0" smtClean="0">
                <a:latin typeface="Times New Roman"/>
                <a:cs typeface="Times New Roman"/>
              </a:rPr>
              <a:t>siti</a:t>
            </a:r>
            <a:r>
              <a:rPr sz="1300" i="1" spc="10" dirty="0" smtClean="0">
                <a:latin typeface="Times New Roman"/>
                <a:cs typeface="Times New Roman"/>
              </a:rPr>
              <a:t>o</a:t>
            </a:r>
            <a:r>
              <a:rPr sz="1300" i="1" spc="0" dirty="0" smtClean="0">
                <a:latin typeface="Times New Roman"/>
                <a:cs typeface="Times New Roman"/>
              </a:rPr>
              <a:t>n</a:t>
            </a:r>
            <a:endParaRPr sz="1300">
              <a:latin typeface="Times New Roman"/>
              <a:cs typeface="Times New Roman"/>
            </a:endParaRPr>
          </a:p>
        </p:txBody>
      </p:sp>
      <p:sp>
        <p:nvSpPr>
          <p:cNvPr id="29" name="object 29"/>
          <p:cNvSpPr txBox="1"/>
          <p:nvPr/>
        </p:nvSpPr>
        <p:spPr>
          <a:xfrm>
            <a:off x="509727" y="3198042"/>
            <a:ext cx="2488959"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14" dirty="0" smtClean="0">
                <a:latin typeface="Times New Roman"/>
                <a:cs typeface="Times New Roman"/>
              </a:rPr>
              <a:t>W</a:t>
            </a:r>
            <a:r>
              <a:rPr sz="2000" spc="0" dirty="0" smtClean="0">
                <a:latin typeface="Times New Roman"/>
                <a:cs typeface="Times New Roman"/>
              </a:rPr>
              <a:t>e</a:t>
            </a:r>
            <a:r>
              <a:rPr sz="2000" spc="-4" dirty="0" smtClean="0">
                <a:latin typeface="Times New Roman"/>
                <a:cs typeface="Times New Roman"/>
              </a:rPr>
              <a:t>i</a:t>
            </a:r>
            <a:r>
              <a:rPr sz="2000" spc="0" dirty="0" smtClean="0">
                <a:latin typeface="Times New Roman"/>
                <a:cs typeface="Times New Roman"/>
              </a:rPr>
              <a:t>g</a:t>
            </a:r>
            <a:r>
              <a:rPr sz="2000" spc="9" dirty="0" smtClean="0">
                <a:latin typeface="Times New Roman"/>
                <a:cs typeface="Times New Roman"/>
              </a:rPr>
              <a:t>h</a:t>
            </a:r>
            <a:r>
              <a:rPr sz="2000" spc="0" dirty="0" smtClean="0">
                <a:latin typeface="Times New Roman"/>
                <a:cs typeface="Times New Roman"/>
              </a:rPr>
              <a:t>t</a:t>
            </a:r>
            <a:r>
              <a:rPr sz="2000" spc="-50" dirty="0" smtClean="0">
                <a:latin typeface="Times New Roman"/>
                <a:cs typeface="Times New Roman"/>
              </a:rPr>
              <a:t> </a:t>
            </a:r>
            <a:r>
              <a:rPr sz="2000" spc="0"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Base)</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Magn</a:t>
            </a:r>
            <a:r>
              <a:rPr sz="2400" spc="4" dirty="0" smtClean="0">
                <a:latin typeface="Times New Roman"/>
                <a:cs typeface="Times New Roman"/>
              </a:rPr>
              <a:t>i</a:t>
            </a:r>
            <a:r>
              <a:rPr sz="2400" spc="0" dirty="0" smtClean="0">
                <a:latin typeface="Times New Roman"/>
                <a:cs typeface="Times New Roman"/>
              </a:rPr>
              <a:t>tude</a:t>
            </a:r>
            <a:endParaRPr sz="2400">
              <a:latin typeface="Times New Roman"/>
              <a:cs typeface="Times New Roman"/>
            </a:endParaRPr>
          </a:p>
        </p:txBody>
      </p:sp>
      <p:sp>
        <p:nvSpPr>
          <p:cNvPr id="28" name="object 28"/>
          <p:cNvSpPr txBox="1"/>
          <p:nvPr/>
        </p:nvSpPr>
        <p:spPr>
          <a:xfrm>
            <a:off x="5796788" y="3611173"/>
            <a:ext cx="439165" cy="254000"/>
          </a:xfrm>
          <a:prstGeom prst="rect">
            <a:avLst/>
          </a:prstGeom>
        </p:spPr>
        <p:txBody>
          <a:bodyPr wrap="square" lIns="0" tIns="0" rIns="0" bIns="0" rtlCol="0">
            <a:noAutofit/>
          </a:bodyPr>
          <a:lstStyle/>
          <a:p>
            <a:pPr marL="12700">
              <a:lnSpc>
                <a:spcPts val="1939"/>
              </a:lnSpc>
              <a:spcBef>
                <a:spcPts val="97"/>
              </a:spcBef>
            </a:pPr>
            <a:r>
              <a:rPr sz="1800" b="1" i="1" spc="-4" dirty="0" smtClean="0">
                <a:solidFill>
                  <a:srgbClr val="0066CC"/>
                </a:solidFill>
                <a:latin typeface="Arial"/>
                <a:cs typeface="Arial"/>
              </a:rPr>
              <a:t>100</a:t>
            </a:r>
            <a:endParaRPr sz="1800">
              <a:latin typeface="Arial"/>
              <a:cs typeface="Arial"/>
            </a:endParaRPr>
          </a:p>
        </p:txBody>
      </p:sp>
      <p:sp>
        <p:nvSpPr>
          <p:cNvPr id="27" name="object 27"/>
          <p:cNvSpPr txBox="1"/>
          <p:nvPr/>
        </p:nvSpPr>
        <p:spPr>
          <a:xfrm>
            <a:off x="6413373" y="3611173"/>
            <a:ext cx="312674" cy="254000"/>
          </a:xfrm>
          <a:prstGeom prst="rect">
            <a:avLst/>
          </a:prstGeom>
        </p:spPr>
        <p:txBody>
          <a:bodyPr wrap="square" lIns="0" tIns="0" rIns="0" bIns="0" rtlCol="0">
            <a:noAutofit/>
          </a:bodyPr>
          <a:lstStyle/>
          <a:p>
            <a:pPr marL="12700">
              <a:lnSpc>
                <a:spcPts val="1939"/>
              </a:lnSpc>
              <a:spcBef>
                <a:spcPts val="97"/>
              </a:spcBef>
            </a:pPr>
            <a:r>
              <a:rPr sz="1800" b="1" i="1" spc="-4" dirty="0" smtClean="0">
                <a:solidFill>
                  <a:srgbClr val="0066CC"/>
                </a:solidFill>
                <a:latin typeface="Arial"/>
                <a:cs typeface="Arial"/>
              </a:rPr>
              <a:t>10</a:t>
            </a:r>
            <a:endParaRPr sz="1800">
              <a:latin typeface="Arial"/>
              <a:cs typeface="Arial"/>
            </a:endParaRPr>
          </a:p>
        </p:txBody>
      </p:sp>
      <p:sp>
        <p:nvSpPr>
          <p:cNvPr id="26" name="object 26"/>
          <p:cNvSpPr txBox="1"/>
          <p:nvPr/>
        </p:nvSpPr>
        <p:spPr>
          <a:xfrm>
            <a:off x="7018782" y="3611173"/>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a:t>
            </a:r>
            <a:endParaRPr sz="1800">
              <a:latin typeface="Arial"/>
              <a:cs typeface="Arial"/>
            </a:endParaRPr>
          </a:p>
        </p:txBody>
      </p:sp>
      <p:sp>
        <p:nvSpPr>
          <p:cNvPr id="25" name="object 25"/>
          <p:cNvSpPr txBox="1"/>
          <p:nvPr/>
        </p:nvSpPr>
        <p:spPr>
          <a:xfrm>
            <a:off x="7823073" y="3611173"/>
            <a:ext cx="377444"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0.1</a:t>
            </a:r>
            <a:endParaRPr sz="1800">
              <a:latin typeface="Arial"/>
              <a:cs typeface="Arial"/>
            </a:endParaRPr>
          </a:p>
        </p:txBody>
      </p:sp>
      <p:sp>
        <p:nvSpPr>
          <p:cNvPr id="24" name="object 24"/>
          <p:cNvSpPr txBox="1"/>
          <p:nvPr/>
        </p:nvSpPr>
        <p:spPr>
          <a:xfrm>
            <a:off x="8287004" y="3611173"/>
            <a:ext cx="503859"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0.</a:t>
            </a:r>
            <a:r>
              <a:rPr sz="1800" b="1" i="1" spc="-4" dirty="0" smtClean="0">
                <a:solidFill>
                  <a:srgbClr val="0066CC"/>
                </a:solidFill>
                <a:latin typeface="Arial"/>
                <a:cs typeface="Arial"/>
              </a:rPr>
              <a:t>0</a:t>
            </a:r>
            <a:r>
              <a:rPr sz="1800" b="1" i="1" spc="0" dirty="0" smtClean="0">
                <a:solidFill>
                  <a:srgbClr val="0066CC"/>
                </a:solidFill>
                <a:latin typeface="Arial"/>
                <a:cs typeface="Arial"/>
              </a:rPr>
              <a:t>1</a:t>
            </a:r>
            <a:endParaRPr sz="1800">
              <a:latin typeface="Arial"/>
              <a:cs typeface="Arial"/>
            </a:endParaRPr>
          </a:p>
        </p:txBody>
      </p:sp>
      <p:sp>
        <p:nvSpPr>
          <p:cNvPr id="23" name="object 23"/>
          <p:cNvSpPr txBox="1"/>
          <p:nvPr/>
        </p:nvSpPr>
        <p:spPr>
          <a:xfrm>
            <a:off x="509727" y="4002849"/>
            <a:ext cx="3331997" cy="716696"/>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Sum</a:t>
            </a:r>
            <a:r>
              <a:rPr sz="2000" spc="-19" dirty="0" smtClean="0">
                <a:latin typeface="Times New Roman"/>
                <a:cs typeface="Times New Roman"/>
              </a:rPr>
              <a: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0" dirty="0" smtClean="0">
                <a:latin typeface="Times New Roman"/>
                <a:cs typeface="Times New Roman"/>
              </a:rPr>
              <a:t>“</a:t>
            </a:r>
            <a:r>
              <a:rPr sz="2000" i="1" spc="0" dirty="0" smtClean="0">
                <a:latin typeface="Times New Roman"/>
                <a:cs typeface="Times New Roman"/>
              </a:rPr>
              <a:t>Digit</a:t>
            </a:r>
            <a:r>
              <a:rPr sz="2000" i="1" spc="-29" dirty="0" smtClean="0">
                <a:latin typeface="Times New Roman"/>
                <a:cs typeface="Times New Roman"/>
              </a:rPr>
              <a:t> </a:t>
            </a:r>
            <a:r>
              <a:rPr sz="2000" spc="0" dirty="0" smtClean="0">
                <a:latin typeface="Times New Roman"/>
                <a:cs typeface="Times New Roman"/>
              </a:rPr>
              <a:t>x </a:t>
            </a:r>
            <a:r>
              <a:rPr sz="2000" i="1" spc="0" dirty="0" smtClean="0">
                <a:latin typeface="Times New Roman"/>
                <a:cs typeface="Times New Roman"/>
              </a:rPr>
              <a:t>W</a:t>
            </a:r>
            <a:r>
              <a:rPr sz="2000" i="1" spc="-4" dirty="0" smtClean="0">
                <a:latin typeface="Times New Roman"/>
                <a:cs typeface="Times New Roman"/>
              </a:rPr>
              <a:t>e</a:t>
            </a:r>
            <a:r>
              <a:rPr sz="2000" i="1" spc="0" dirty="0" smtClean="0">
                <a:latin typeface="Times New Roman"/>
                <a:cs typeface="Times New Roman"/>
              </a:rPr>
              <a:t>ight</a:t>
            </a:r>
            <a:r>
              <a:rPr sz="2000" spc="0" dirty="0" smtClean="0">
                <a:latin typeface="Times New Roman"/>
                <a:cs typeface="Times New Roman"/>
              </a:rPr>
              <a:t>”</a:t>
            </a:r>
            <a:endParaRPr sz="2000">
              <a:latin typeface="Times New Roman"/>
              <a:cs typeface="Times New Roman"/>
            </a:endParaRPr>
          </a:p>
          <a:p>
            <a:pPr marL="12700" marR="38221">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For</a:t>
            </a:r>
            <a:r>
              <a:rPr sz="2400" spc="-14" dirty="0" smtClean="0">
                <a:latin typeface="Times New Roman"/>
                <a:cs typeface="Times New Roman"/>
              </a:rPr>
              <a:t>m</a:t>
            </a:r>
            <a:r>
              <a:rPr sz="2400" spc="0" dirty="0" smtClean="0">
                <a:latin typeface="Times New Roman"/>
                <a:cs typeface="Times New Roman"/>
              </a:rPr>
              <a:t>al Notat</a:t>
            </a:r>
            <a:r>
              <a:rPr sz="2400" spc="9" dirty="0" smtClean="0">
                <a:latin typeface="Times New Roman"/>
                <a:cs typeface="Times New Roman"/>
              </a:rPr>
              <a:t>i</a:t>
            </a:r>
            <a:r>
              <a:rPr sz="2400" spc="0" dirty="0" smtClean="0">
                <a:latin typeface="Times New Roman"/>
                <a:cs typeface="Times New Roman"/>
              </a:rPr>
              <a:t>on</a:t>
            </a:r>
            <a:endParaRPr sz="2400">
              <a:latin typeface="Times New Roman"/>
              <a:cs typeface="Times New Roman"/>
            </a:endParaRPr>
          </a:p>
        </p:txBody>
      </p:sp>
      <p:sp>
        <p:nvSpPr>
          <p:cNvPr id="22" name="object 22"/>
          <p:cNvSpPr txBox="1"/>
          <p:nvPr/>
        </p:nvSpPr>
        <p:spPr>
          <a:xfrm>
            <a:off x="5720334" y="4871775"/>
            <a:ext cx="440080"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D01608"/>
                </a:solidFill>
                <a:latin typeface="Arial"/>
                <a:cs typeface="Arial"/>
              </a:rPr>
              <a:t>500</a:t>
            </a:r>
            <a:endParaRPr sz="1800">
              <a:latin typeface="Arial"/>
              <a:cs typeface="Arial"/>
            </a:endParaRPr>
          </a:p>
        </p:txBody>
      </p:sp>
      <p:sp>
        <p:nvSpPr>
          <p:cNvPr id="21" name="object 21"/>
          <p:cNvSpPr txBox="1"/>
          <p:nvPr/>
        </p:nvSpPr>
        <p:spPr>
          <a:xfrm>
            <a:off x="6413754" y="4871775"/>
            <a:ext cx="313283"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D01608"/>
                </a:solidFill>
                <a:latin typeface="Arial"/>
                <a:cs typeface="Arial"/>
              </a:rPr>
              <a:t>10</a:t>
            </a:r>
            <a:endParaRPr sz="1800">
              <a:latin typeface="Arial"/>
              <a:cs typeface="Arial"/>
            </a:endParaRPr>
          </a:p>
        </p:txBody>
      </p:sp>
      <p:sp>
        <p:nvSpPr>
          <p:cNvPr id="20" name="object 20"/>
          <p:cNvSpPr txBox="1"/>
          <p:nvPr/>
        </p:nvSpPr>
        <p:spPr>
          <a:xfrm>
            <a:off x="7017766" y="487177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D01608"/>
                </a:solidFill>
                <a:latin typeface="Arial"/>
                <a:cs typeface="Arial"/>
              </a:rPr>
              <a:t>2</a:t>
            </a:r>
            <a:endParaRPr sz="1800">
              <a:latin typeface="Arial"/>
              <a:cs typeface="Arial"/>
            </a:endParaRPr>
          </a:p>
        </p:txBody>
      </p:sp>
      <p:sp>
        <p:nvSpPr>
          <p:cNvPr id="19" name="object 19"/>
          <p:cNvSpPr txBox="1"/>
          <p:nvPr/>
        </p:nvSpPr>
        <p:spPr>
          <a:xfrm>
            <a:off x="7821930" y="4871775"/>
            <a:ext cx="377444"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D01608"/>
                </a:solidFill>
                <a:latin typeface="Arial"/>
                <a:cs typeface="Arial"/>
              </a:rPr>
              <a:t>0.7</a:t>
            </a:r>
            <a:endParaRPr sz="1800">
              <a:latin typeface="Arial"/>
              <a:cs typeface="Arial"/>
            </a:endParaRPr>
          </a:p>
        </p:txBody>
      </p:sp>
      <p:sp>
        <p:nvSpPr>
          <p:cNvPr id="18" name="object 18"/>
          <p:cNvSpPr txBox="1"/>
          <p:nvPr/>
        </p:nvSpPr>
        <p:spPr>
          <a:xfrm>
            <a:off x="8324215" y="4871775"/>
            <a:ext cx="503859"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D01608"/>
                </a:solidFill>
                <a:latin typeface="Arial"/>
                <a:cs typeface="Arial"/>
              </a:rPr>
              <a:t>0.</a:t>
            </a:r>
            <a:r>
              <a:rPr sz="1800" b="1" i="1" spc="-4" dirty="0" smtClean="0">
                <a:solidFill>
                  <a:srgbClr val="D01608"/>
                </a:solidFill>
                <a:latin typeface="Arial"/>
                <a:cs typeface="Arial"/>
              </a:rPr>
              <a:t>0</a:t>
            </a:r>
            <a:r>
              <a:rPr sz="1800" b="1" i="1" spc="0" dirty="0" smtClean="0">
                <a:solidFill>
                  <a:srgbClr val="D01608"/>
                </a:solidFill>
                <a:latin typeface="Arial"/>
                <a:cs typeface="Arial"/>
              </a:rPr>
              <a:t>4</a:t>
            </a:r>
            <a:endParaRPr sz="1800">
              <a:latin typeface="Arial"/>
              <a:cs typeface="Arial"/>
            </a:endParaRPr>
          </a:p>
        </p:txBody>
      </p:sp>
      <p:sp>
        <p:nvSpPr>
          <p:cNvPr id="17" name="object 17"/>
          <p:cNvSpPr txBox="1"/>
          <p:nvPr/>
        </p:nvSpPr>
        <p:spPr>
          <a:xfrm>
            <a:off x="5759577" y="5359098"/>
            <a:ext cx="132994" cy="177800"/>
          </a:xfrm>
          <a:prstGeom prst="rect">
            <a:avLst/>
          </a:prstGeom>
        </p:spPr>
        <p:txBody>
          <a:bodyPr wrap="square" lIns="0" tIns="0" rIns="0" bIns="0" rtlCol="0">
            <a:noAutofit/>
          </a:bodyPr>
          <a:lstStyle/>
          <a:p>
            <a:pPr marL="12700">
              <a:lnSpc>
                <a:spcPts val="1325"/>
              </a:lnSpc>
              <a:spcBef>
                <a:spcPts val="66"/>
              </a:spcBef>
            </a:pPr>
            <a:r>
              <a:rPr sz="1200" b="1" spc="0" dirty="0" smtClean="0">
                <a:solidFill>
                  <a:srgbClr val="000082"/>
                </a:solidFill>
                <a:latin typeface="Arial"/>
                <a:cs typeface="Arial"/>
              </a:rPr>
              <a:t>2</a:t>
            </a:r>
            <a:endParaRPr sz="1200">
              <a:latin typeface="Arial"/>
              <a:cs typeface="Arial"/>
            </a:endParaRPr>
          </a:p>
        </p:txBody>
      </p:sp>
      <p:sp>
        <p:nvSpPr>
          <p:cNvPr id="16" name="object 16"/>
          <p:cNvSpPr txBox="1"/>
          <p:nvPr/>
        </p:nvSpPr>
        <p:spPr>
          <a:xfrm>
            <a:off x="6457569" y="5359098"/>
            <a:ext cx="132994" cy="177800"/>
          </a:xfrm>
          <a:prstGeom prst="rect">
            <a:avLst/>
          </a:prstGeom>
        </p:spPr>
        <p:txBody>
          <a:bodyPr wrap="square" lIns="0" tIns="0" rIns="0" bIns="0" rtlCol="0">
            <a:noAutofit/>
          </a:bodyPr>
          <a:lstStyle/>
          <a:p>
            <a:pPr marL="12700">
              <a:lnSpc>
                <a:spcPts val="1325"/>
              </a:lnSpc>
              <a:spcBef>
                <a:spcPts val="66"/>
              </a:spcBef>
            </a:pPr>
            <a:r>
              <a:rPr sz="1200" b="1" spc="0" dirty="0" smtClean="0">
                <a:solidFill>
                  <a:srgbClr val="000082"/>
                </a:solidFill>
                <a:latin typeface="Arial"/>
                <a:cs typeface="Arial"/>
              </a:rPr>
              <a:t>1</a:t>
            </a:r>
            <a:endParaRPr sz="1200">
              <a:latin typeface="Arial"/>
              <a:cs typeface="Arial"/>
            </a:endParaRPr>
          </a:p>
        </p:txBody>
      </p:sp>
      <p:sp>
        <p:nvSpPr>
          <p:cNvPr id="15" name="object 15"/>
          <p:cNvSpPr txBox="1"/>
          <p:nvPr/>
        </p:nvSpPr>
        <p:spPr>
          <a:xfrm>
            <a:off x="7152894" y="5359098"/>
            <a:ext cx="132994" cy="177800"/>
          </a:xfrm>
          <a:prstGeom prst="rect">
            <a:avLst/>
          </a:prstGeom>
        </p:spPr>
        <p:txBody>
          <a:bodyPr wrap="square" lIns="0" tIns="0" rIns="0" bIns="0" rtlCol="0">
            <a:noAutofit/>
          </a:bodyPr>
          <a:lstStyle/>
          <a:p>
            <a:pPr marL="12700">
              <a:lnSpc>
                <a:spcPts val="1325"/>
              </a:lnSpc>
              <a:spcBef>
                <a:spcPts val="66"/>
              </a:spcBef>
            </a:pPr>
            <a:r>
              <a:rPr sz="1200" b="1" spc="0" dirty="0" smtClean="0">
                <a:solidFill>
                  <a:srgbClr val="000082"/>
                </a:solidFill>
                <a:latin typeface="Arial"/>
                <a:cs typeface="Arial"/>
              </a:rPr>
              <a:t>0</a:t>
            </a:r>
            <a:endParaRPr sz="1200">
              <a:latin typeface="Arial"/>
              <a:cs typeface="Arial"/>
            </a:endParaRPr>
          </a:p>
        </p:txBody>
      </p:sp>
      <p:sp>
        <p:nvSpPr>
          <p:cNvPr id="14" name="object 14"/>
          <p:cNvSpPr txBox="1"/>
          <p:nvPr/>
        </p:nvSpPr>
        <p:spPr>
          <a:xfrm>
            <a:off x="7899654" y="5359098"/>
            <a:ext cx="183286" cy="177800"/>
          </a:xfrm>
          <a:prstGeom prst="rect">
            <a:avLst/>
          </a:prstGeom>
        </p:spPr>
        <p:txBody>
          <a:bodyPr wrap="square" lIns="0" tIns="0" rIns="0" bIns="0" rtlCol="0">
            <a:noAutofit/>
          </a:bodyPr>
          <a:lstStyle/>
          <a:p>
            <a:pPr marL="12700">
              <a:lnSpc>
                <a:spcPts val="1325"/>
              </a:lnSpc>
              <a:spcBef>
                <a:spcPts val="66"/>
              </a:spcBef>
            </a:pPr>
            <a:r>
              <a:rPr sz="1200" b="1" spc="-4" dirty="0" smtClean="0">
                <a:solidFill>
                  <a:srgbClr val="000082"/>
                </a:solidFill>
                <a:latin typeface="Arial"/>
                <a:cs typeface="Arial"/>
              </a:rPr>
              <a:t>-</a:t>
            </a:r>
            <a:r>
              <a:rPr sz="1200" b="1" spc="0" dirty="0" smtClean="0">
                <a:solidFill>
                  <a:srgbClr val="000082"/>
                </a:solidFill>
                <a:latin typeface="Arial"/>
                <a:cs typeface="Arial"/>
              </a:rPr>
              <a:t>1</a:t>
            </a:r>
            <a:endParaRPr sz="1200">
              <a:latin typeface="Arial"/>
              <a:cs typeface="Arial"/>
            </a:endParaRPr>
          </a:p>
        </p:txBody>
      </p:sp>
      <p:sp>
        <p:nvSpPr>
          <p:cNvPr id="13" name="object 13"/>
          <p:cNvSpPr txBox="1"/>
          <p:nvPr/>
        </p:nvSpPr>
        <p:spPr>
          <a:xfrm>
            <a:off x="8696960" y="5359098"/>
            <a:ext cx="183286" cy="177800"/>
          </a:xfrm>
          <a:prstGeom prst="rect">
            <a:avLst/>
          </a:prstGeom>
        </p:spPr>
        <p:txBody>
          <a:bodyPr wrap="square" lIns="0" tIns="0" rIns="0" bIns="0" rtlCol="0">
            <a:noAutofit/>
          </a:bodyPr>
          <a:lstStyle/>
          <a:p>
            <a:pPr marL="12700">
              <a:lnSpc>
                <a:spcPts val="1325"/>
              </a:lnSpc>
              <a:spcBef>
                <a:spcPts val="66"/>
              </a:spcBef>
            </a:pPr>
            <a:r>
              <a:rPr sz="1200" b="1" spc="-4" dirty="0" smtClean="0">
                <a:solidFill>
                  <a:srgbClr val="000082"/>
                </a:solidFill>
                <a:latin typeface="Arial"/>
                <a:cs typeface="Arial"/>
              </a:rPr>
              <a:t>-</a:t>
            </a:r>
            <a:r>
              <a:rPr sz="1200" b="1" spc="0" dirty="0" smtClean="0">
                <a:solidFill>
                  <a:srgbClr val="000082"/>
                </a:solidFill>
                <a:latin typeface="Arial"/>
                <a:cs typeface="Arial"/>
              </a:rPr>
              <a:t>2</a:t>
            </a:r>
            <a:endParaRPr sz="1200">
              <a:latin typeface="Arial"/>
              <a:cs typeface="Arial"/>
            </a:endParaRPr>
          </a:p>
        </p:txBody>
      </p:sp>
      <p:sp>
        <p:nvSpPr>
          <p:cNvPr id="12" name="object 12"/>
          <p:cNvSpPr txBox="1"/>
          <p:nvPr/>
        </p:nvSpPr>
        <p:spPr>
          <a:xfrm>
            <a:off x="5281041" y="5411601"/>
            <a:ext cx="3482356" cy="926046"/>
          </a:xfrm>
          <a:prstGeom prst="rect">
            <a:avLst/>
          </a:prstGeom>
        </p:spPr>
        <p:txBody>
          <a:bodyPr wrap="square" lIns="0" tIns="0" rIns="0" bIns="0" rtlCol="0">
            <a:noAutofit/>
          </a:bodyPr>
          <a:lstStyle/>
          <a:p>
            <a:pPr marL="12700">
              <a:lnSpc>
                <a:spcPts val="2265"/>
              </a:lnSpc>
              <a:spcBef>
                <a:spcPts val="113"/>
              </a:spcBef>
            </a:pPr>
            <a:r>
              <a:rPr sz="2700" b="1" i="1" spc="4" baseline="8052" dirty="0" smtClean="0">
                <a:solidFill>
                  <a:srgbClr val="D01608"/>
                </a:solidFill>
                <a:latin typeface="Arial"/>
                <a:cs typeface="Arial"/>
              </a:rPr>
              <a:t>d</a:t>
            </a:r>
            <a:r>
              <a:rPr sz="1800" b="1" spc="4" baseline="-9662" dirty="0" smtClean="0">
                <a:solidFill>
                  <a:srgbClr val="000082"/>
                </a:solidFill>
                <a:latin typeface="Arial"/>
                <a:cs typeface="Arial"/>
              </a:rPr>
              <a:t>2</a:t>
            </a:r>
            <a:r>
              <a:rPr sz="2700" b="1" spc="-4" baseline="8052" dirty="0" smtClean="0">
                <a:latin typeface="Arial"/>
                <a:cs typeface="Arial"/>
              </a:rPr>
              <a:t>*</a:t>
            </a:r>
            <a:r>
              <a:rPr sz="2700" b="1" i="1" spc="0" baseline="8052" dirty="0" smtClean="0">
                <a:latin typeface="Arial"/>
                <a:cs typeface="Arial"/>
              </a:rPr>
              <a:t>B</a:t>
            </a:r>
            <a:r>
              <a:rPr sz="2700" b="1" i="1" spc="169" baseline="8052" dirty="0" smtClean="0">
                <a:latin typeface="Arial"/>
                <a:cs typeface="Arial"/>
              </a:rPr>
              <a:t> </a:t>
            </a:r>
            <a:r>
              <a:rPr sz="2700" b="1" spc="4" baseline="8052" dirty="0" smtClean="0">
                <a:latin typeface="Arial"/>
                <a:cs typeface="Arial"/>
              </a:rPr>
              <a:t>+</a:t>
            </a:r>
            <a:r>
              <a:rPr sz="2700" b="1" i="1" spc="4" baseline="8052" dirty="0" smtClean="0">
                <a:solidFill>
                  <a:srgbClr val="D01608"/>
                </a:solidFill>
                <a:latin typeface="Arial"/>
                <a:cs typeface="Arial"/>
              </a:rPr>
              <a:t>d</a:t>
            </a:r>
            <a:r>
              <a:rPr sz="1800" b="1" spc="4" baseline="-9662" dirty="0" smtClean="0">
                <a:solidFill>
                  <a:srgbClr val="000082"/>
                </a:solidFill>
                <a:latin typeface="Arial"/>
                <a:cs typeface="Arial"/>
              </a:rPr>
              <a:t>1</a:t>
            </a:r>
            <a:r>
              <a:rPr sz="2700" b="1" spc="-4" baseline="8052" dirty="0" smtClean="0">
                <a:latin typeface="Arial"/>
                <a:cs typeface="Arial"/>
              </a:rPr>
              <a:t>*</a:t>
            </a:r>
            <a:r>
              <a:rPr sz="2700" b="1" i="1" spc="0" baseline="8052" dirty="0" smtClean="0">
                <a:latin typeface="Arial"/>
                <a:cs typeface="Arial"/>
              </a:rPr>
              <a:t>B</a:t>
            </a:r>
            <a:r>
              <a:rPr sz="2700" b="1" i="1" spc="169" baseline="8052" dirty="0" smtClean="0">
                <a:latin typeface="Arial"/>
                <a:cs typeface="Arial"/>
              </a:rPr>
              <a:t> </a:t>
            </a:r>
            <a:r>
              <a:rPr sz="2700" b="1" spc="-4" baseline="8052" dirty="0" smtClean="0">
                <a:latin typeface="Arial"/>
                <a:cs typeface="Arial"/>
              </a:rPr>
              <a:t>+</a:t>
            </a:r>
            <a:r>
              <a:rPr sz="2700" b="1" i="1" spc="4" baseline="8052" dirty="0" smtClean="0">
                <a:solidFill>
                  <a:srgbClr val="D01608"/>
                </a:solidFill>
                <a:latin typeface="Arial"/>
                <a:cs typeface="Arial"/>
              </a:rPr>
              <a:t>d</a:t>
            </a:r>
            <a:r>
              <a:rPr sz="1800" b="1" spc="-4" baseline="-9662" dirty="0" smtClean="0">
                <a:solidFill>
                  <a:srgbClr val="000082"/>
                </a:solidFill>
                <a:latin typeface="Arial"/>
                <a:cs typeface="Arial"/>
              </a:rPr>
              <a:t>0</a:t>
            </a:r>
            <a:r>
              <a:rPr sz="2700" b="1" spc="-4" baseline="8052" dirty="0" smtClean="0">
                <a:latin typeface="Arial"/>
                <a:cs typeface="Arial"/>
              </a:rPr>
              <a:t>*</a:t>
            </a:r>
            <a:r>
              <a:rPr sz="2700" b="1" i="1" spc="0" baseline="8052" dirty="0" smtClean="0">
                <a:latin typeface="Arial"/>
                <a:cs typeface="Arial"/>
              </a:rPr>
              <a:t>B</a:t>
            </a:r>
            <a:r>
              <a:rPr sz="2700" b="1" i="1" spc="169" baseline="8052" dirty="0" smtClean="0">
                <a:latin typeface="Arial"/>
                <a:cs typeface="Arial"/>
              </a:rPr>
              <a:t> </a:t>
            </a:r>
            <a:r>
              <a:rPr sz="2700" b="1" spc="4" baseline="8052" dirty="0" smtClean="0">
                <a:latin typeface="Arial"/>
                <a:cs typeface="Arial"/>
              </a:rPr>
              <a:t>+</a:t>
            </a:r>
            <a:r>
              <a:rPr sz="2700" b="1" i="1" spc="-9" baseline="8052" dirty="0" smtClean="0">
                <a:solidFill>
                  <a:srgbClr val="D01608"/>
                </a:solidFill>
                <a:latin typeface="Arial"/>
                <a:cs typeface="Arial"/>
              </a:rPr>
              <a:t>d</a:t>
            </a:r>
            <a:r>
              <a:rPr sz="1800" b="1" spc="-4" baseline="-9662" dirty="0" smtClean="0">
                <a:solidFill>
                  <a:srgbClr val="000082"/>
                </a:solidFill>
                <a:latin typeface="Arial"/>
                <a:cs typeface="Arial"/>
              </a:rPr>
              <a:t>-</a:t>
            </a:r>
            <a:r>
              <a:rPr sz="1800" b="1" spc="4" baseline="-9662" dirty="0" smtClean="0">
                <a:solidFill>
                  <a:srgbClr val="000082"/>
                </a:solidFill>
                <a:latin typeface="Arial"/>
                <a:cs typeface="Arial"/>
              </a:rPr>
              <a:t>1</a:t>
            </a:r>
            <a:r>
              <a:rPr sz="2700" b="1" spc="-4" baseline="8052" dirty="0" smtClean="0">
                <a:latin typeface="Arial"/>
                <a:cs typeface="Arial"/>
              </a:rPr>
              <a:t>*</a:t>
            </a:r>
            <a:r>
              <a:rPr sz="2700" b="1" i="1" spc="0" baseline="8052" dirty="0" smtClean="0">
                <a:latin typeface="Arial"/>
                <a:cs typeface="Arial"/>
              </a:rPr>
              <a:t>B </a:t>
            </a:r>
            <a:r>
              <a:rPr sz="2700" b="1" i="1" spc="64" baseline="8052" dirty="0" smtClean="0">
                <a:latin typeface="Arial"/>
                <a:cs typeface="Arial"/>
              </a:rPr>
              <a:t> </a:t>
            </a:r>
            <a:r>
              <a:rPr sz="2700" b="1" spc="4" baseline="8052" dirty="0" smtClean="0">
                <a:latin typeface="Arial"/>
                <a:cs typeface="Arial"/>
              </a:rPr>
              <a:t>+</a:t>
            </a:r>
            <a:r>
              <a:rPr sz="2700" b="1" i="1" spc="-9" baseline="8052" dirty="0" smtClean="0">
                <a:solidFill>
                  <a:srgbClr val="D01608"/>
                </a:solidFill>
                <a:latin typeface="Arial"/>
                <a:cs typeface="Arial"/>
              </a:rPr>
              <a:t>d</a:t>
            </a:r>
            <a:r>
              <a:rPr sz="1800" b="1" spc="-4" baseline="-9662" dirty="0" smtClean="0">
                <a:solidFill>
                  <a:srgbClr val="000082"/>
                </a:solidFill>
                <a:latin typeface="Arial"/>
                <a:cs typeface="Arial"/>
              </a:rPr>
              <a:t>-</a:t>
            </a:r>
            <a:r>
              <a:rPr sz="1800" b="1" spc="4" baseline="-9662" dirty="0" smtClean="0">
                <a:solidFill>
                  <a:srgbClr val="000082"/>
                </a:solidFill>
                <a:latin typeface="Arial"/>
                <a:cs typeface="Arial"/>
              </a:rPr>
              <a:t>2</a:t>
            </a:r>
            <a:r>
              <a:rPr sz="2700" b="1" spc="0" baseline="8052" dirty="0" smtClean="0">
                <a:latin typeface="Arial"/>
                <a:cs typeface="Arial"/>
              </a:rPr>
              <a:t>*</a:t>
            </a:r>
            <a:r>
              <a:rPr sz="2700" b="1" i="1" spc="0" baseline="8052" dirty="0" smtClean="0">
                <a:latin typeface="Arial"/>
                <a:cs typeface="Arial"/>
              </a:rPr>
              <a:t>B</a:t>
            </a:r>
            <a:endParaRPr sz="1800">
              <a:latin typeface="Arial"/>
              <a:cs typeface="Arial"/>
            </a:endParaRPr>
          </a:p>
          <a:p>
            <a:pPr marL="1452626" marR="40580">
              <a:lnSpc>
                <a:spcPts val="2759"/>
              </a:lnSpc>
              <a:spcBef>
                <a:spcPts val="1673"/>
              </a:spcBef>
            </a:pPr>
            <a:r>
              <a:rPr sz="2400" b="1" spc="4" dirty="0" smtClean="0">
                <a:latin typeface="Arial"/>
                <a:cs typeface="Arial"/>
              </a:rPr>
              <a:t>(</a:t>
            </a:r>
            <a:r>
              <a:rPr sz="2400" b="1" spc="0" dirty="0" smtClean="0">
                <a:solidFill>
                  <a:srgbClr val="D01608"/>
                </a:solidFill>
                <a:latin typeface="Arial"/>
                <a:cs typeface="Arial"/>
              </a:rPr>
              <a:t>51</a:t>
            </a:r>
            <a:r>
              <a:rPr sz="2400" b="1" spc="-4" dirty="0" smtClean="0">
                <a:solidFill>
                  <a:srgbClr val="D01608"/>
                </a:solidFill>
                <a:latin typeface="Arial"/>
                <a:cs typeface="Arial"/>
              </a:rPr>
              <a:t>2</a:t>
            </a:r>
            <a:r>
              <a:rPr sz="2400" b="1" spc="4" dirty="0" smtClean="0">
                <a:latin typeface="Arial"/>
                <a:cs typeface="Arial"/>
              </a:rPr>
              <a:t>.</a:t>
            </a:r>
            <a:r>
              <a:rPr sz="2400" b="1" spc="0" dirty="0" smtClean="0">
                <a:solidFill>
                  <a:srgbClr val="D01608"/>
                </a:solidFill>
                <a:latin typeface="Arial"/>
                <a:cs typeface="Arial"/>
              </a:rPr>
              <a:t>7</a:t>
            </a:r>
            <a:r>
              <a:rPr sz="2400" b="1" spc="-4" dirty="0" smtClean="0">
                <a:solidFill>
                  <a:srgbClr val="D01608"/>
                </a:solidFill>
                <a:latin typeface="Arial"/>
                <a:cs typeface="Arial"/>
              </a:rPr>
              <a:t>4</a:t>
            </a:r>
            <a:r>
              <a:rPr sz="2400" b="1" spc="4" dirty="0" smtClean="0">
                <a:latin typeface="Arial"/>
                <a:cs typeface="Arial"/>
              </a:rPr>
              <a:t>)</a:t>
            </a:r>
            <a:r>
              <a:rPr sz="2400" b="1" spc="4" baseline="-21740" dirty="0" smtClean="0">
                <a:solidFill>
                  <a:srgbClr val="000082"/>
                </a:solidFill>
                <a:latin typeface="Arial"/>
                <a:cs typeface="Arial"/>
              </a:rPr>
              <a:t>10</a:t>
            </a:r>
            <a:endParaRPr sz="1600">
              <a:latin typeface="Arial"/>
              <a:cs typeface="Arial"/>
            </a:endParaRPr>
          </a:p>
        </p:txBody>
      </p:sp>
      <p:sp>
        <p:nvSpPr>
          <p:cNvPr id="11" name="object 11"/>
          <p:cNvSpPr txBox="1"/>
          <p:nvPr/>
        </p:nvSpPr>
        <p:spPr>
          <a:xfrm>
            <a:off x="8351901" y="3973576"/>
            <a:ext cx="360362" cy="539750"/>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7813675" y="3973576"/>
            <a:ext cx="360362" cy="539750"/>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6913626" y="3973576"/>
            <a:ext cx="360362" cy="53975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6372225" y="3973576"/>
            <a:ext cx="360362" cy="53975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5832475" y="3973576"/>
            <a:ext cx="360362" cy="53975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8351901" y="2712974"/>
            <a:ext cx="360362" cy="539750"/>
          </a:xfrm>
          <a:prstGeom prst="rect">
            <a:avLst/>
          </a:prstGeom>
        </p:spPr>
        <p:txBody>
          <a:bodyPr wrap="square" lIns="0" tIns="0" rIns="0" bIns="0" rtlCol="0">
            <a:noAutofit/>
          </a:bodyPr>
          <a:lstStyle/>
          <a:p>
            <a:pPr marL="81660">
              <a:lnSpc>
                <a:spcPct val="95825"/>
              </a:lnSpc>
              <a:spcBef>
                <a:spcPts val="355"/>
              </a:spcBef>
            </a:pPr>
            <a:r>
              <a:rPr sz="2800" b="1" spc="0" dirty="0" smtClean="0">
                <a:solidFill>
                  <a:srgbClr val="D01608"/>
                </a:solidFill>
                <a:latin typeface="Arial"/>
                <a:cs typeface="Arial"/>
              </a:rPr>
              <a:t>4</a:t>
            </a:r>
            <a:endParaRPr sz="2800">
              <a:latin typeface="Arial"/>
              <a:cs typeface="Arial"/>
            </a:endParaRPr>
          </a:p>
        </p:txBody>
      </p:sp>
      <p:sp>
        <p:nvSpPr>
          <p:cNvPr id="5" name="object 5"/>
          <p:cNvSpPr txBox="1"/>
          <p:nvPr/>
        </p:nvSpPr>
        <p:spPr>
          <a:xfrm>
            <a:off x="7813675" y="2712974"/>
            <a:ext cx="360362" cy="539750"/>
          </a:xfrm>
          <a:prstGeom prst="rect">
            <a:avLst/>
          </a:prstGeom>
        </p:spPr>
        <p:txBody>
          <a:bodyPr wrap="square" lIns="0" tIns="0" rIns="0" bIns="0" rtlCol="0">
            <a:noAutofit/>
          </a:bodyPr>
          <a:lstStyle/>
          <a:p>
            <a:pPr marL="79755">
              <a:lnSpc>
                <a:spcPct val="95825"/>
              </a:lnSpc>
              <a:spcBef>
                <a:spcPts val="355"/>
              </a:spcBef>
            </a:pPr>
            <a:r>
              <a:rPr sz="2800" b="1" spc="0" dirty="0" smtClean="0">
                <a:solidFill>
                  <a:srgbClr val="D01608"/>
                </a:solidFill>
                <a:latin typeface="Arial"/>
                <a:cs typeface="Arial"/>
              </a:rPr>
              <a:t>7</a:t>
            </a:r>
            <a:endParaRPr sz="2800">
              <a:latin typeface="Arial"/>
              <a:cs typeface="Arial"/>
            </a:endParaRPr>
          </a:p>
        </p:txBody>
      </p:sp>
      <p:sp>
        <p:nvSpPr>
          <p:cNvPr id="4" name="object 4"/>
          <p:cNvSpPr txBox="1"/>
          <p:nvPr/>
        </p:nvSpPr>
        <p:spPr>
          <a:xfrm>
            <a:off x="6913626" y="2712974"/>
            <a:ext cx="360362" cy="539750"/>
          </a:xfrm>
          <a:prstGeom prst="rect">
            <a:avLst/>
          </a:prstGeom>
        </p:spPr>
        <p:txBody>
          <a:bodyPr wrap="square" lIns="0" tIns="0" rIns="0" bIns="0" rtlCol="0">
            <a:noAutofit/>
          </a:bodyPr>
          <a:lstStyle/>
          <a:p>
            <a:pPr marL="80264">
              <a:lnSpc>
                <a:spcPct val="95825"/>
              </a:lnSpc>
              <a:spcBef>
                <a:spcPts val="355"/>
              </a:spcBef>
            </a:pPr>
            <a:r>
              <a:rPr sz="2800" b="1" spc="0" dirty="0" smtClean="0">
                <a:solidFill>
                  <a:srgbClr val="D01608"/>
                </a:solidFill>
                <a:latin typeface="Arial"/>
                <a:cs typeface="Arial"/>
              </a:rPr>
              <a:t>2</a:t>
            </a:r>
            <a:endParaRPr sz="2800">
              <a:latin typeface="Arial"/>
              <a:cs typeface="Arial"/>
            </a:endParaRPr>
          </a:p>
        </p:txBody>
      </p:sp>
      <p:sp>
        <p:nvSpPr>
          <p:cNvPr id="3" name="object 3"/>
          <p:cNvSpPr txBox="1"/>
          <p:nvPr/>
        </p:nvSpPr>
        <p:spPr>
          <a:xfrm>
            <a:off x="6372225" y="2712974"/>
            <a:ext cx="360362" cy="539750"/>
          </a:xfrm>
          <a:prstGeom prst="rect">
            <a:avLst/>
          </a:prstGeom>
        </p:spPr>
        <p:txBody>
          <a:bodyPr wrap="square" lIns="0" tIns="0" rIns="0" bIns="0" rtlCol="0">
            <a:noAutofit/>
          </a:bodyPr>
          <a:lstStyle/>
          <a:p>
            <a:pPr marL="81914">
              <a:lnSpc>
                <a:spcPct val="95825"/>
              </a:lnSpc>
              <a:spcBef>
                <a:spcPts val="355"/>
              </a:spcBef>
            </a:pPr>
            <a:r>
              <a:rPr sz="2800" b="1" spc="0" dirty="0" smtClean="0">
                <a:solidFill>
                  <a:srgbClr val="D01608"/>
                </a:solidFill>
                <a:latin typeface="Arial"/>
                <a:cs typeface="Arial"/>
              </a:rPr>
              <a:t>1</a:t>
            </a:r>
            <a:endParaRPr sz="2800">
              <a:latin typeface="Arial"/>
              <a:cs typeface="Arial"/>
            </a:endParaRPr>
          </a:p>
        </p:txBody>
      </p:sp>
      <p:sp>
        <p:nvSpPr>
          <p:cNvPr id="2" name="object 2"/>
          <p:cNvSpPr txBox="1"/>
          <p:nvPr/>
        </p:nvSpPr>
        <p:spPr>
          <a:xfrm>
            <a:off x="5832475" y="2708275"/>
            <a:ext cx="360362" cy="539750"/>
          </a:xfrm>
          <a:prstGeom prst="rect">
            <a:avLst/>
          </a:prstGeom>
        </p:spPr>
        <p:txBody>
          <a:bodyPr wrap="square" lIns="0" tIns="0" rIns="0" bIns="0" rtlCol="0">
            <a:noAutofit/>
          </a:bodyPr>
          <a:lstStyle/>
          <a:p>
            <a:pPr marL="81534">
              <a:lnSpc>
                <a:spcPct val="95825"/>
              </a:lnSpc>
              <a:spcBef>
                <a:spcPts val="390"/>
              </a:spcBef>
            </a:pPr>
            <a:r>
              <a:rPr sz="2800" b="1" spc="0" dirty="0" smtClean="0">
                <a:solidFill>
                  <a:srgbClr val="D01608"/>
                </a:solidFill>
                <a:latin typeface="Arial"/>
                <a:cs typeface="Arial"/>
              </a:rPr>
              <a:t>5</a:t>
            </a:r>
            <a:endParaRPr sz="2800">
              <a:latin typeface="Arial"/>
              <a:cs typeface="Arial"/>
            </a:endParaRPr>
          </a:p>
        </p:txBody>
      </p:sp>
    </p:spTree>
    <p:extLst>
      <p:ext uri="{BB962C8B-B14F-4D97-AF65-F5344CB8AC3E}">
        <p14:creationId xmlns:p14="http://schemas.microsoft.com/office/powerpoint/2010/main" xmlns="" val="935195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3176651" y="5648325"/>
            <a:ext cx="2519299" cy="0"/>
          </a:xfrm>
          <a:custGeom>
            <a:avLst/>
            <a:gdLst/>
            <a:ahLst/>
            <a:cxnLst/>
            <a:rect l="l" t="t" r="r" b="b"/>
            <a:pathLst>
              <a:path w="2519299">
                <a:moveTo>
                  <a:pt x="2519299" y="0"/>
                </a:moveTo>
                <a:lnTo>
                  <a:pt x="0" y="0"/>
                </a:lnTo>
              </a:path>
            </a:pathLst>
          </a:custGeom>
          <a:ln w="38100">
            <a:solidFill>
              <a:srgbClr val="000000"/>
            </a:solidFill>
          </a:ln>
        </p:spPr>
        <p:txBody>
          <a:bodyPr wrap="square" lIns="0" tIns="0" rIns="0" bIns="0" rtlCol="0">
            <a:noAutofit/>
          </a:bodyPr>
          <a:lstStyle/>
          <a:p>
            <a:endParaRPr/>
          </a:p>
        </p:txBody>
      </p:sp>
      <p:sp>
        <p:nvSpPr>
          <p:cNvPr id="24" name="object 24"/>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22" name="object 22"/>
          <p:cNvSpPr txBox="1"/>
          <p:nvPr/>
        </p:nvSpPr>
        <p:spPr>
          <a:xfrm>
            <a:off x="509727" y="319650"/>
            <a:ext cx="6552412" cy="2692049"/>
          </a:xfrm>
          <a:prstGeom prst="rect">
            <a:avLst/>
          </a:prstGeom>
        </p:spPr>
        <p:txBody>
          <a:bodyPr wrap="square" lIns="0" tIns="0" rIns="0" bIns="0" rtlCol="0">
            <a:noAutofit/>
          </a:bodyPr>
          <a:lstStyle/>
          <a:p>
            <a:pPr marL="2657398" marR="45720">
              <a:lnSpc>
                <a:spcPts val="3875"/>
              </a:lnSpc>
              <a:spcBef>
                <a:spcPts val="193"/>
              </a:spcBef>
            </a:pPr>
            <a:r>
              <a:rPr sz="5400" spc="0" baseline="3725" dirty="0" smtClean="0">
                <a:latin typeface="Book Antiqua"/>
                <a:cs typeface="Book Antiqua"/>
              </a:rPr>
              <a:t>Complements</a:t>
            </a:r>
            <a:endParaRPr sz="3600" dirty="0">
              <a:latin typeface="Book Antiqua"/>
              <a:cs typeface="Book Antiqua"/>
            </a:endParaRPr>
          </a:p>
          <a:p>
            <a:pPr marL="12700">
              <a:lnSpc>
                <a:spcPct val="95825"/>
              </a:lnSpc>
              <a:spcBef>
                <a:spcPts val="241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1’s Co</a:t>
            </a:r>
            <a:r>
              <a:rPr sz="2400" spc="-14"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ent </a:t>
            </a:r>
            <a:r>
              <a:rPr sz="2400" spc="9" dirty="0" smtClean="0">
                <a:latin typeface="Times New Roman"/>
                <a:cs typeface="Times New Roman"/>
              </a:rPr>
              <a:t>(</a:t>
            </a:r>
            <a:r>
              <a:rPr sz="2400" i="1" spc="0" dirty="0" smtClean="0">
                <a:latin typeface="Times New Roman"/>
                <a:cs typeface="Times New Roman"/>
              </a:rPr>
              <a:t>Dimini</a:t>
            </a:r>
            <a:r>
              <a:rPr sz="2400" i="1" spc="4" dirty="0" smtClean="0">
                <a:latin typeface="Times New Roman"/>
                <a:cs typeface="Times New Roman"/>
              </a:rPr>
              <a:t>s</a:t>
            </a:r>
            <a:r>
              <a:rPr sz="2400" i="1" spc="0" dirty="0" smtClean="0">
                <a:latin typeface="Times New Roman"/>
                <a:cs typeface="Times New Roman"/>
              </a:rPr>
              <a:t>hed</a:t>
            </a:r>
            <a:r>
              <a:rPr sz="2400" i="1" spc="-9" dirty="0" smtClean="0">
                <a:latin typeface="Times New Roman"/>
                <a:cs typeface="Times New Roman"/>
              </a:rPr>
              <a:t> </a:t>
            </a:r>
            <a:r>
              <a:rPr sz="2400" i="1" spc="0" dirty="0" smtClean="0">
                <a:latin typeface="Times New Roman"/>
                <a:cs typeface="Times New Roman"/>
              </a:rPr>
              <a:t>Radix</a:t>
            </a:r>
            <a:r>
              <a:rPr sz="2400" i="1" spc="-9" dirty="0" smtClean="0">
                <a:latin typeface="Times New Roman"/>
                <a:cs typeface="Times New Roman"/>
              </a:rPr>
              <a:t> </a:t>
            </a:r>
            <a:r>
              <a:rPr sz="2400" spc="0" dirty="0" smtClean="0">
                <a:latin typeface="Times New Roman"/>
                <a:cs typeface="Times New Roman"/>
              </a:rPr>
              <a:t>Co</a:t>
            </a:r>
            <a:r>
              <a:rPr sz="2400" spc="-25"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en</a:t>
            </a:r>
            <a:r>
              <a:rPr sz="2400" spc="4" dirty="0" smtClean="0">
                <a:latin typeface="Times New Roman"/>
                <a:cs typeface="Times New Roman"/>
              </a:rPr>
              <a:t>t</a:t>
            </a:r>
            <a:r>
              <a:rPr sz="2400" spc="0" dirty="0" smtClean="0">
                <a:latin typeface="Times New Roman"/>
                <a:cs typeface="Times New Roman"/>
              </a:rPr>
              <a:t>)</a:t>
            </a:r>
            <a:endParaRPr sz="2400" dirty="0">
              <a:latin typeface="Times New Roman"/>
              <a:cs typeface="Times New Roman"/>
            </a:endParaRPr>
          </a:p>
          <a:p>
            <a:pPr marL="469899" marR="45720">
              <a:lnSpc>
                <a:spcPct val="95825"/>
              </a:lnSpc>
              <a:spcBef>
                <a:spcPts val="589"/>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All</a:t>
            </a:r>
            <a:r>
              <a:rPr sz="2000" spc="-14"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0</a:t>
            </a:r>
            <a:r>
              <a:rPr sz="2000" spc="0" dirty="0" smtClean="0">
                <a:latin typeface="Times New Roman"/>
                <a:cs typeface="Times New Roman"/>
              </a:rPr>
              <a:t>’s</a:t>
            </a:r>
            <a:r>
              <a:rPr sz="2000" spc="-25" dirty="0" smtClean="0">
                <a:latin typeface="Times New Roman"/>
                <a:cs typeface="Times New Roman"/>
              </a:rPr>
              <a:t> </a:t>
            </a:r>
            <a:r>
              <a:rPr sz="2000" spc="0" dirty="0" smtClean="0">
                <a:latin typeface="Times New Roman"/>
                <a:cs typeface="Times New Roman"/>
              </a:rPr>
              <a:t>bec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e ‘</a:t>
            </a:r>
            <a:r>
              <a:rPr sz="2000" spc="9" dirty="0" smtClean="0">
                <a:latin typeface="Times New Roman"/>
                <a:cs typeface="Times New Roman"/>
              </a:rPr>
              <a:t>1</a:t>
            </a:r>
            <a:r>
              <a:rPr sz="2000" spc="0" dirty="0" smtClean="0">
                <a:latin typeface="Times New Roman"/>
                <a:cs typeface="Times New Roman"/>
              </a:rPr>
              <a:t>’s</a:t>
            </a:r>
            <a:endParaRPr sz="2000" dirty="0">
              <a:latin typeface="Times New Roman"/>
              <a:cs typeface="Times New Roman"/>
            </a:endParaRPr>
          </a:p>
          <a:p>
            <a:pPr marL="469899" marR="45720">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All</a:t>
            </a:r>
            <a:r>
              <a:rPr sz="2000" spc="-14"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1</a:t>
            </a:r>
            <a:r>
              <a:rPr sz="2000" spc="0" dirty="0" smtClean="0">
                <a:latin typeface="Times New Roman"/>
                <a:cs typeface="Times New Roman"/>
              </a:rPr>
              <a:t>’s</a:t>
            </a:r>
            <a:r>
              <a:rPr sz="2000" spc="-25" dirty="0" smtClean="0">
                <a:latin typeface="Times New Roman"/>
                <a:cs typeface="Times New Roman"/>
              </a:rPr>
              <a:t> </a:t>
            </a:r>
            <a:r>
              <a:rPr sz="2000" spc="0" dirty="0" smtClean="0">
                <a:latin typeface="Times New Roman"/>
                <a:cs typeface="Times New Roman"/>
              </a:rPr>
              <a:t>bec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e ‘</a:t>
            </a:r>
            <a:r>
              <a:rPr sz="2000" spc="9" dirty="0" smtClean="0">
                <a:latin typeface="Times New Roman"/>
                <a:cs typeface="Times New Roman"/>
              </a:rPr>
              <a:t>0</a:t>
            </a:r>
            <a:r>
              <a:rPr sz="2000" spc="0" dirty="0" smtClean="0">
                <a:latin typeface="Times New Roman"/>
                <a:cs typeface="Times New Roman"/>
              </a:rPr>
              <a:t>’s</a:t>
            </a:r>
            <a:endParaRPr sz="2000" dirty="0">
              <a:latin typeface="Times New Roman"/>
              <a:cs typeface="Times New Roman"/>
            </a:endParaRPr>
          </a:p>
          <a:p>
            <a:pPr marL="469899" marR="45720">
              <a:lnSpc>
                <a:spcPts val="2299"/>
              </a:lnSpc>
              <a:spcBef>
                <a:spcPts val="582"/>
              </a:spcBef>
            </a:pPr>
            <a:r>
              <a:rPr sz="2000" spc="0" dirty="0" smtClean="0">
                <a:latin typeface="Times New Roman"/>
                <a:cs typeface="Times New Roman"/>
              </a:rPr>
              <a:t>Exa</a:t>
            </a:r>
            <a:r>
              <a:rPr sz="2000" spc="-19" dirty="0" smtClean="0">
                <a:latin typeface="Times New Roman"/>
                <a:cs typeface="Times New Roman"/>
              </a:rPr>
              <a:t>m</a:t>
            </a:r>
            <a:r>
              <a:rPr sz="2000" spc="0" dirty="0" smtClean="0">
                <a:latin typeface="Times New Roman"/>
                <a:cs typeface="Times New Roman"/>
              </a:rPr>
              <a:t>ple</a:t>
            </a:r>
            <a:r>
              <a:rPr sz="2000" spc="-9" dirty="0" smtClean="0">
                <a:latin typeface="Times New Roman"/>
                <a:cs typeface="Times New Roman"/>
              </a:rPr>
              <a:t> </a:t>
            </a:r>
            <a:r>
              <a:rPr sz="2000" spc="9" dirty="0" smtClean="0">
                <a:latin typeface="Times New Roman"/>
                <a:cs typeface="Times New Roman"/>
              </a:rPr>
              <a:t>(</a:t>
            </a:r>
            <a:r>
              <a:rPr sz="2000" spc="4" dirty="0" smtClean="0">
                <a:solidFill>
                  <a:srgbClr val="D01608"/>
                </a:solidFill>
                <a:latin typeface="Times New Roman"/>
                <a:cs typeface="Times New Roman"/>
              </a:rPr>
              <a:t>1</a:t>
            </a:r>
            <a:r>
              <a:rPr sz="2000" spc="4" dirty="0" smtClean="0">
                <a:solidFill>
                  <a:srgbClr val="000082"/>
                </a:solidFill>
                <a:latin typeface="Times New Roman"/>
                <a:cs typeface="Times New Roman"/>
              </a:rPr>
              <a:t>0</a:t>
            </a:r>
            <a:r>
              <a:rPr sz="2000" spc="4" dirty="0" smtClean="0">
                <a:solidFill>
                  <a:srgbClr val="D01608"/>
                </a:solidFill>
                <a:latin typeface="Times New Roman"/>
                <a:cs typeface="Times New Roman"/>
              </a:rPr>
              <a:t>11</a:t>
            </a:r>
            <a:r>
              <a:rPr sz="2000" spc="0" dirty="0" smtClean="0">
                <a:solidFill>
                  <a:srgbClr val="000082"/>
                </a:solidFill>
                <a:latin typeface="Times New Roman"/>
                <a:cs typeface="Times New Roman"/>
              </a:rPr>
              <a:t>000</a:t>
            </a:r>
            <a:r>
              <a:rPr sz="2000" spc="-9" dirty="0" smtClean="0">
                <a:solidFill>
                  <a:srgbClr val="000082"/>
                </a:solidFill>
                <a:latin typeface="Times New Roman"/>
                <a:cs typeface="Times New Roman"/>
              </a:rPr>
              <a:t>0</a:t>
            </a:r>
            <a:r>
              <a:rPr sz="2000" spc="-4" dirty="0" smtClean="0">
                <a:latin typeface="Times New Roman"/>
                <a:cs typeface="Times New Roman"/>
              </a:rPr>
              <a:t>)</a:t>
            </a:r>
            <a:r>
              <a:rPr sz="1950" spc="0" baseline="-22298" dirty="0" smtClean="0">
                <a:solidFill>
                  <a:srgbClr val="FF6600"/>
                </a:solidFill>
                <a:latin typeface="Times New Roman"/>
                <a:cs typeface="Times New Roman"/>
              </a:rPr>
              <a:t>2</a:t>
            </a:r>
            <a:endParaRPr sz="1300" dirty="0">
              <a:latin typeface="Times New Roman"/>
              <a:cs typeface="Times New Roman"/>
            </a:endParaRPr>
          </a:p>
          <a:p>
            <a:pPr marL="1220012" marR="45720">
              <a:lnSpc>
                <a:spcPts val="2322"/>
              </a:lnSpc>
              <a:spcBef>
                <a:spcPts val="229"/>
              </a:spcBef>
            </a:pPr>
            <a:r>
              <a:rPr sz="2000" spc="0" dirty="0" smtClean="0">
                <a:latin typeface="Wingdings"/>
                <a:cs typeface="Wingdings"/>
              </a:rPr>
              <a:t></a:t>
            </a:r>
            <a:r>
              <a:rPr sz="2000" spc="-4" dirty="0" smtClean="0">
                <a:latin typeface="Times New Roman"/>
                <a:cs typeface="Times New Roman"/>
              </a:rPr>
              <a:t> </a:t>
            </a:r>
            <a:r>
              <a:rPr sz="2000" spc="4" dirty="0" smtClean="0">
                <a:latin typeface="Times New Roman"/>
                <a:cs typeface="Times New Roman"/>
              </a:rPr>
              <a:t>(</a:t>
            </a:r>
            <a:r>
              <a:rPr sz="2000" spc="4" dirty="0" smtClean="0">
                <a:solidFill>
                  <a:srgbClr val="D01608"/>
                </a:solidFill>
                <a:latin typeface="Times New Roman"/>
                <a:cs typeface="Times New Roman"/>
              </a:rPr>
              <a:t>0</a:t>
            </a:r>
            <a:r>
              <a:rPr sz="2000" spc="4" dirty="0" smtClean="0">
                <a:solidFill>
                  <a:srgbClr val="000082"/>
                </a:solidFill>
                <a:latin typeface="Times New Roman"/>
                <a:cs typeface="Times New Roman"/>
              </a:rPr>
              <a:t>1</a:t>
            </a:r>
            <a:r>
              <a:rPr sz="2000" spc="4" dirty="0" smtClean="0">
                <a:solidFill>
                  <a:srgbClr val="D01608"/>
                </a:solidFill>
                <a:latin typeface="Times New Roman"/>
                <a:cs typeface="Times New Roman"/>
              </a:rPr>
              <a:t>00</a:t>
            </a:r>
            <a:r>
              <a:rPr sz="2000" spc="0" dirty="0" smtClean="0">
                <a:solidFill>
                  <a:srgbClr val="000082"/>
                </a:solidFill>
                <a:latin typeface="Times New Roman"/>
                <a:cs typeface="Times New Roman"/>
              </a:rPr>
              <a:t>111</a:t>
            </a:r>
            <a:r>
              <a:rPr sz="2000" spc="-9" dirty="0" smtClean="0">
                <a:solidFill>
                  <a:srgbClr val="000082"/>
                </a:solidFill>
                <a:latin typeface="Times New Roman"/>
                <a:cs typeface="Times New Roman"/>
              </a:rPr>
              <a:t>1</a:t>
            </a:r>
            <a:r>
              <a:rPr sz="2000" spc="-4" dirty="0" smtClean="0">
                <a:latin typeface="Times New Roman"/>
                <a:cs typeface="Times New Roman"/>
              </a:rPr>
              <a:t>)</a:t>
            </a:r>
            <a:r>
              <a:rPr sz="1950" spc="0" baseline="-22298" dirty="0" smtClean="0">
                <a:solidFill>
                  <a:srgbClr val="FF6600"/>
                </a:solidFill>
                <a:latin typeface="Times New Roman"/>
                <a:cs typeface="Times New Roman"/>
              </a:rPr>
              <a:t>2</a:t>
            </a:r>
            <a:endParaRPr sz="1300" dirty="0">
              <a:latin typeface="Times New Roman"/>
              <a:cs typeface="Times New Roman"/>
            </a:endParaRPr>
          </a:p>
        </p:txBody>
      </p:sp>
      <p:sp>
        <p:nvSpPr>
          <p:cNvPr id="21" name="object 21"/>
          <p:cNvSpPr txBox="1"/>
          <p:nvPr/>
        </p:nvSpPr>
        <p:spPr>
          <a:xfrm>
            <a:off x="966927" y="3051738"/>
            <a:ext cx="676940"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If</a:t>
            </a:r>
            <a:r>
              <a:rPr sz="2000" spc="-9" dirty="0" smtClean="0">
                <a:latin typeface="Times New Roman"/>
                <a:cs typeface="Times New Roman"/>
              </a:rPr>
              <a:t> </a:t>
            </a:r>
            <a:r>
              <a:rPr sz="2000" spc="0" dirty="0" smtClean="0">
                <a:latin typeface="Times New Roman"/>
                <a:cs typeface="Times New Roman"/>
              </a:rPr>
              <a:t>you</a:t>
            </a:r>
            <a:endParaRPr sz="2000">
              <a:latin typeface="Times New Roman"/>
              <a:cs typeface="Times New Roman"/>
            </a:endParaRPr>
          </a:p>
        </p:txBody>
      </p:sp>
      <p:sp>
        <p:nvSpPr>
          <p:cNvPr id="20" name="object 20"/>
          <p:cNvSpPr txBox="1"/>
          <p:nvPr/>
        </p:nvSpPr>
        <p:spPr>
          <a:xfrm>
            <a:off x="1643918" y="3051738"/>
            <a:ext cx="605932"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add</a:t>
            </a:r>
            <a:r>
              <a:rPr sz="2000" spc="-14" dirty="0" smtClean="0">
                <a:latin typeface="Times New Roman"/>
                <a:cs typeface="Times New Roman"/>
              </a:rPr>
              <a:t> </a:t>
            </a:r>
            <a:r>
              <a:rPr sz="2000" spc="0" dirty="0" smtClean="0">
                <a:latin typeface="Times New Roman"/>
                <a:cs typeface="Times New Roman"/>
              </a:rPr>
              <a:t>a</a:t>
            </a:r>
            <a:endParaRPr sz="2000">
              <a:latin typeface="Times New Roman"/>
              <a:cs typeface="Times New Roman"/>
            </a:endParaRPr>
          </a:p>
        </p:txBody>
      </p:sp>
      <p:sp>
        <p:nvSpPr>
          <p:cNvPr id="19" name="object 19"/>
          <p:cNvSpPr txBox="1"/>
          <p:nvPr/>
        </p:nvSpPr>
        <p:spPr>
          <a:xfrm>
            <a:off x="2249902" y="3051738"/>
            <a:ext cx="3575786" cy="279907"/>
          </a:xfrm>
          <a:prstGeom prst="rect">
            <a:avLst/>
          </a:prstGeom>
        </p:spPr>
        <p:txBody>
          <a:bodyPr wrap="square" lIns="0" tIns="0" rIns="0" bIns="0" rtlCol="0">
            <a:noAutofit/>
          </a:bodyPr>
          <a:lstStyle/>
          <a:p>
            <a:pPr marL="12700">
              <a:lnSpc>
                <a:spcPts val="2145"/>
              </a:lnSpc>
              <a:spcBef>
                <a:spcPts val="107"/>
              </a:spcBef>
            </a:pPr>
            <a:r>
              <a:rPr sz="2000" spc="4" dirty="0" smtClean="0">
                <a:latin typeface="Times New Roman"/>
                <a:cs typeface="Times New Roman"/>
              </a:rPr>
              <a:t>n</a:t>
            </a:r>
            <a:r>
              <a:rPr sz="2000" spc="0" dirty="0" smtClean="0">
                <a:latin typeface="Times New Roman"/>
                <a:cs typeface="Times New Roman"/>
              </a:rPr>
              <a:t>u</a:t>
            </a:r>
            <a:r>
              <a:rPr sz="2000" spc="-19" dirty="0" smtClean="0">
                <a:latin typeface="Times New Roman"/>
                <a:cs typeface="Times New Roman"/>
              </a:rPr>
              <a:t>m</a:t>
            </a:r>
            <a:r>
              <a:rPr sz="2000" spc="0" dirty="0" smtClean="0">
                <a:latin typeface="Times New Roman"/>
                <a:cs typeface="Times New Roman"/>
              </a:rPr>
              <a:t>ber</a:t>
            </a:r>
            <a:r>
              <a:rPr sz="2000" spc="-14" dirty="0" smtClean="0">
                <a:latin typeface="Times New Roman"/>
                <a:cs typeface="Times New Roman"/>
              </a:rPr>
              <a:t> </a:t>
            </a:r>
            <a:r>
              <a:rPr sz="2000" spc="0" dirty="0" smtClean="0">
                <a:latin typeface="Times New Roman"/>
                <a:cs typeface="Times New Roman"/>
              </a:rPr>
              <a:t>and</a:t>
            </a:r>
            <a:r>
              <a:rPr sz="2000" spc="-9" dirty="0" smtClean="0">
                <a:latin typeface="Times New Roman"/>
                <a:cs typeface="Times New Roman"/>
              </a:rPr>
              <a:t> </a:t>
            </a:r>
            <a:r>
              <a:rPr sz="2000" spc="0" dirty="0" smtClean="0">
                <a:latin typeface="Times New Roman"/>
                <a:cs typeface="Times New Roman"/>
              </a:rPr>
              <a:t>i</a:t>
            </a:r>
            <a:r>
              <a:rPr sz="2000" spc="-9" dirty="0" smtClean="0">
                <a:latin typeface="Times New Roman"/>
                <a:cs typeface="Times New Roman"/>
              </a:rPr>
              <a:t>t</a:t>
            </a:r>
            <a:r>
              <a:rPr sz="2000" spc="0" dirty="0" smtClean="0">
                <a:latin typeface="Times New Roman"/>
                <a:cs typeface="Times New Roman"/>
              </a:rPr>
              <a:t>s</a:t>
            </a:r>
            <a:r>
              <a:rPr sz="2000" spc="-4"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a:t>
            </a:r>
            <a:endParaRPr sz="2000">
              <a:latin typeface="Times New Roman"/>
              <a:cs typeface="Times New Roman"/>
            </a:endParaRPr>
          </a:p>
        </p:txBody>
      </p:sp>
      <p:sp>
        <p:nvSpPr>
          <p:cNvPr id="18" name="object 18"/>
          <p:cNvSpPr txBox="1"/>
          <p:nvPr/>
        </p:nvSpPr>
        <p:spPr>
          <a:xfrm>
            <a:off x="3504438"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a:p>
            <a:pPr marL="12700">
              <a:lnSpc>
                <a:spcPct val="95825"/>
              </a:lnSpc>
              <a:spcBef>
                <a:spcPts val="1336"/>
              </a:spcBef>
            </a:pPr>
            <a:r>
              <a:rPr sz="2800" b="1" spc="0" dirty="0" smtClean="0">
                <a:solidFill>
                  <a:srgbClr val="D01608"/>
                </a:solidFill>
                <a:latin typeface="Times New Roman"/>
                <a:cs typeface="Times New Roman"/>
              </a:rPr>
              <a:t>0</a:t>
            </a:r>
            <a:endParaRPr sz="2800">
              <a:latin typeface="Times New Roman"/>
              <a:cs typeface="Times New Roman"/>
            </a:endParaRPr>
          </a:p>
        </p:txBody>
      </p:sp>
      <p:sp>
        <p:nvSpPr>
          <p:cNvPr id="17" name="object 17"/>
          <p:cNvSpPr txBox="1"/>
          <p:nvPr/>
        </p:nvSpPr>
        <p:spPr>
          <a:xfrm>
            <a:off x="3771138"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6"/>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6" name="object 16"/>
          <p:cNvSpPr txBox="1"/>
          <p:nvPr/>
        </p:nvSpPr>
        <p:spPr>
          <a:xfrm>
            <a:off x="4038091"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a:p>
            <a:pPr marL="12700">
              <a:lnSpc>
                <a:spcPct val="95825"/>
              </a:lnSpc>
              <a:spcBef>
                <a:spcPts val="1336"/>
              </a:spcBef>
            </a:pPr>
            <a:r>
              <a:rPr sz="2800" b="1" spc="0" dirty="0" smtClean="0">
                <a:solidFill>
                  <a:srgbClr val="D01608"/>
                </a:solidFill>
                <a:latin typeface="Times New Roman"/>
                <a:cs typeface="Times New Roman"/>
              </a:rPr>
              <a:t>0</a:t>
            </a:r>
            <a:endParaRPr sz="2800">
              <a:latin typeface="Times New Roman"/>
              <a:cs typeface="Times New Roman"/>
            </a:endParaRPr>
          </a:p>
        </p:txBody>
      </p:sp>
      <p:sp>
        <p:nvSpPr>
          <p:cNvPr id="15" name="object 15"/>
          <p:cNvSpPr txBox="1"/>
          <p:nvPr/>
        </p:nvSpPr>
        <p:spPr>
          <a:xfrm>
            <a:off x="4304411"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a:p>
            <a:pPr marL="12700">
              <a:lnSpc>
                <a:spcPct val="95825"/>
              </a:lnSpc>
              <a:spcBef>
                <a:spcPts val="1336"/>
              </a:spcBef>
            </a:pPr>
            <a:r>
              <a:rPr sz="2800" b="1" spc="0" dirty="0" smtClean="0">
                <a:solidFill>
                  <a:srgbClr val="D01608"/>
                </a:solidFill>
                <a:latin typeface="Times New Roman"/>
                <a:cs typeface="Times New Roman"/>
              </a:rPr>
              <a:t>0</a:t>
            </a:r>
            <a:endParaRPr sz="2800">
              <a:latin typeface="Times New Roman"/>
              <a:cs typeface="Times New Roman"/>
            </a:endParaRPr>
          </a:p>
        </p:txBody>
      </p:sp>
      <p:sp>
        <p:nvSpPr>
          <p:cNvPr id="14" name="object 14"/>
          <p:cNvSpPr txBox="1"/>
          <p:nvPr/>
        </p:nvSpPr>
        <p:spPr>
          <a:xfrm>
            <a:off x="4571492"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6"/>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3" name="object 13"/>
          <p:cNvSpPr txBox="1"/>
          <p:nvPr/>
        </p:nvSpPr>
        <p:spPr>
          <a:xfrm>
            <a:off x="4837811"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6"/>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2" name="object 12"/>
          <p:cNvSpPr txBox="1"/>
          <p:nvPr/>
        </p:nvSpPr>
        <p:spPr>
          <a:xfrm>
            <a:off x="5104840"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6"/>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1" name="object 11"/>
          <p:cNvSpPr txBox="1"/>
          <p:nvPr/>
        </p:nvSpPr>
        <p:spPr>
          <a:xfrm>
            <a:off x="5371159" y="4570111"/>
            <a:ext cx="256209" cy="977900"/>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6"/>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0" name="object 10"/>
          <p:cNvSpPr txBox="1"/>
          <p:nvPr/>
        </p:nvSpPr>
        <p:spPr>
          <a:xfrm>
            <a:off x="3149346" y="5167519"/>
            <a:ext cx="281066"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a:t>
            </a:r>
            <a:endParaRPr sz="2800">
              <a:latin typeface="Times New Roman"/>
              <a:cs typeface="Times New Roman"/>
            </a:endParaRPr>
          </a:p>
        </p:txBody>
      </p:sp>
      <p:sp>
        <p:nvSpPr>
          <p:cNvPr id="9" name="object 9"/>
          <p:cNvSpPr txBox="1"/>
          <p:nvPr/>
        </p:nvSpPr>
        <p:spPr>
          <a:xfrm>
            <a:off x="3504438"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8" name="object 8"/>
          <p:cNvSpPr txBox="1"/>
          <p:nvPr/>
        </p:nvSpPr>
        <p:spPr>
          <a:xfrm>
            <a:off x="3770757"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7" name="object 7"/>
          <p:cNvSpPr txBox="1"/>
          <p:nvPr/>
        </p:nvSpPr>
        <p:spPr>
          <a:xfrm>
            <a:off x="4037786"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6" name="object 6"/>
          <p:cNvSpPr txBox="1"/>
          <p:nvPr/>
        </p:nvSpPr>
        <p:spPr>
          <a:xfrm>
            <a:off x="4304105"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5" name="object 5"/>
          <p:cNvSpPr txBox="1"/>
          <p:nvPr/>
        </p:nvSpPr>
        <p:spPr>
          <a:xfrm>
            <a:off x="4570424"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4" name="object 4"/>
          <p:cNvSpPr txBox="1"/>
          <p:nvPr/>
        </p:nvSpPr>
        <p:spPr>
          <a:xfrm>
            <a:off x="4837453"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3" name="object 3"/>
          <p:cNvSpPr txBox="1"/>
          <p:nvPr/>
        </p:nvSpPr>
        <p:spPr>
          <a:xfrm>
            <a:off x="5103772"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2" name="object 2"/>
          <p:cNvSpPr txBox="1"/>
          <p:nvPr/>
        </p:nvSpPr>
        <p:spPr>
          <a:xfrm>
            <a:off x="5370091" y="5748189"/>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Tree>
    <p:extLst>
      <p:ext uri="{BB962C8B-B14F-4D97-AF65-F5344CB8AC3E}">
        <p14:creationId xmlns:p14="http://schemas.microsoft.com/office/powerpoint/2010/main" xmlns="" val="956691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909637" y="1957451"/>
            <a:ext cx="7310374" cy="1311275"/>
          </a:xfrm>
          <a:custGeom>
            <a:avLst/>
            <a:gdLst/>
            <a:ahLst/>
            <a:cxnLst/>
            <a:rect l="l" t="t" r="r" b="b"/>
            <a:pathLst>
              <a:path w="7310374" h="1311275">
                <a:moveTo>
                  <a:pt x="0" y="1311275"/>
                </a:moveTo>
                <a:lnTo>
                  <a:pt x="7310374" y="1311275"/>
                </a:lnTo>
                <a:lnTo>
                  <a:pt x="7310374" y="0"/>
                </a:lnTo>
                <a:lnTo>
                  <a:pt x="0" y="0"/>
                </a:lnTo>
                <a:lnTo>
                  <a:pt x="0" y="1311275"/>
                </a:lnTo>
                <a:close/>
              </a:path>
            </a:pathLst>
          </a:custGeom>
          <a:solidFill>
            <a:srgbClr val="FFFF00"/>
          </a:solidFill>
        </p:spPr>
        <p:txBody>
          <a:bodyPr wrap="square" lIns="0" tIns="0" rIns="0" bIns="0" rtlCol="0">
            <a:noAutofit/>
          </a:bodyPr>
          <a:lstStyle/>
          <a:p>
            <a:endParaRPr/>
          </a:p>
        </p:txBody>
      </p:sp>
      <p:sp>
        <p:nvSpPr>
          <p:cNvPr id="11" name="object 11"/>
          <p:cNvSpPr/>
          <p:nvPr/>
        </p:nvSpPr>
        <p:spPr>
          <a:xfrm>
            <a:off x="968375" y="4127500"/>
            <a:ext cx="4686300" cy="708025"/>
          </a:xfrm>
          <a:custGeom>
            <a:avLst/>
            <a:gdLst/>
            <a:ahLst/>
            <a:cxnLst/>
            <a:rect l="l" t="t" r="r" b="b"/>
            <a:pathLst>
              <a:path w="4686300" h="708025">
                <a:moveTo>
                  <a:pt x="0" y="708025"/>
                </a:moveTo>
                <a:lnTo>
                  <a:pt x="4686300" y="708025"/>
                </a:lnTo>
                <a:lnTo>
                  <a:pt x="4686300" y="0"/>
                </a:lnTo>
                <a:lnTo>
                  <a:pt x="0" y="0"/>
                </a:lnTo>
                <a:lnTo>
                  <a:pt x="0" y="708025"/>
                </a:lnTo>
                <a:close/>
              </a:path>
            </a:pathLst>
          </a:custGeom>
          <a:ln w="28575">
            <a:solidFill>
              <a:srgbClr val="0000FF"/>
            </a:solidFill>
          </a:ln>
        </p:spPr>
        <p:txBody>
          <a:bodyPr wrap="square" lIns="0" tIns="0" rIns="0" bIns="0" rtlCol="0">
            <a:noAutofit/>
          </a:bodyPr>
          <a:lstStyle/>
          <a:p>
            <a:endParaRPr/>
          </a:p>
        </p:txBody>
      </p:sp>
      <p:sp>
        <p:nvSpPr>
          <p:cNvPr id="10" name="object 10"/>
          <p:cNvSpPr/>
          <p:nvPr/>
        </p:nvSpPr>
        <p:spPr>
          <a:xfrm>
            <a:off x="968375" y="5594350"/>
            <a:ext cx="4730750" cy="708025"/>
          </a:xfrm>
          <a:custGeom>
            <a:avLst/>
            <a:gdLst/>
            <a:ahLst/>
            <a:cxnLst/>
            <a:rect l="l" t="t" r="r" b="b"/>
            <a:pathLst>
              <a:path w="4730750" h="708025">
                <a:moveTo>
                  <a:pt x="0" y="708025"/>
                </a:moveTo>
                <a:lnTo>
                  <a:pt x="4730750" y="708025"/>
                </a:lnTo>
                <a:lnTo>
                  <a:pt x="4730750" y="0"/>
                </a:lnTo>
                <a:lnTo>
                  <a:pt x="0" y="0"/>
                </a:lnTo>
                <a:lnTo>
                  <a:pt x="0" y="708025"/>
                </a:lnTo>
                <a:close/>
              </a:path>
            </a:pathLst>
          </a:custGeom>
          <a:ln w="28575">
            <a:solidFill>
              <a:srgbClr val="0000FF"/>
            </a:solidFill>
          </a:ln>
        </p:spPr>
        <p:txBody>
          <a:bodyPr wrap="square" lIns="0" tIns="0" rIns="0" bIns="0" rtlCol="0">
            <a:noAutofit/>
          </a:bodyPr>
          <a:lstStyle/>
          <a:p>
            <a:endParaRPr/>
          </a:p>
        </p:txBody>
      </p:sp>
      <p:sp>
        <p:nvSpPr>
          <p:cNvPr id="8" name="object 8"/>
          <p:cNvSpPr txBox="1"/>
          <p:nvPr/>
        </p:nvSpPr>
        <p:spPr>
          <a:xfrm>
            <a:off x="3154426" y="319650"/>
            <a:ext cx="2931761"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Complements</a:t>
            </a:r>
            <a:endParaRPr sz="3600">
              <a:latin typeface="Book Antiqua"/>
              <a:cs typeface="Book Antiqua"/>
            </a:endParaRPr>
          </a:p>
        </p:txBody>
      </p:sp>
      <p:sp>
        <p:nvSpPr>
          <p:cNvPr id="7" name="object 7"/>
          <p:cNvSpPr txBox="1"/>
          <p:nvPr/>
        </p:nvSpPr>
        <p:spPr>
          <a:xfrm>
            <a:off x="385978" y="1376398"/>
            <a:ext cx="2787192"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Radix</a:t>
            </a:r>
            <a:r>
              <a:rPr sz="2400" spc="-9" dirty="0" smtClean="0">
                <a:latin typeface="Times New Roman"/>
                <a:cs typeface="Times New Roman"/>
              </a:rPr>
              <a:t> </a:t>
            </a:r>
            <a:r>
              <a:rPr sz="2400" spc="0" dirty="0" smtClean="0">
                <a:latin typeface="Times New Roman"/>
                <a:cs typeface="Times New Roman"/>
              </a:rPr>
              <a:t>Co</a:t>
            </a:r>
            <a:r>
              <a:rPr sz="2400" spc="-25"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ent</a:t>
            </a:r>
            <a:endParaRPr sz="2400">
              <a:latin typeface="Times New Roman"/>
              <a:cs typeface="Times New Roman"/>
            </a:endParaRPr>
          </a:p>
        </p:txBody>
      </p:sp>
      <p:sp>
        <p:nvSpPr>
          <p:cNvPr id="6" name="object 6"/>
          <p:cNvSpPr txBox="1"/>
          <p:nvPr/>
        </p:nvSpPr>
        <p:spPr>
          <a:xfrm>
            <a:off x="385978" y="3571212"/>
            <a:ext cx="2656179"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Exa</a:t>
            </a:r>
            <a:r>
              <a:rPr sz="2400" spc="-19"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0" dirty="0" smtClean="0">
                <a:latin typeface="Times New Roman"/>
                <a:cs typeface="Times New Roman"/>
              </a:rPr>
              <a:t>:</a:t>
            </a:r>
            <a:r>
              <a:rPr sz="2400" spc="-4" dirty="0" smtClean="0">
                <a:latin typeface="Times New Roman"/>
                <a:cs typeface="Times New Roman"/>
              </a:rPr>
              <a:t> </a:t>
            </a:r>
            <a:r>
              <a:rPr sz="2400" spc="0" dirty="0" smtClean="0">
                <a:latin typeface="Times New Roman"/>
                <a:cs typeface="Times New Roman"/>
              </a:rPr>
              <a:t>Bas</a:t>
            </a:r>
            <a:r>
              <a:rPr sz="2400" spc="9" dirty="0" smtClean="0">
                <a:latin typeface="Times New Roman"/>
                <a:cs typeface="Times New Roman"/>
              </a:rPr>
              <a:t>e</a:t>
            </a:r>
            <a:r>
              <a:rPr sz="2400" spc="4" dirty="0" smtClean="0">
                <a:latin typeface="Times New Roman"/>
                <a:cs typeface="Times New Roman"/>
              </a:rPr>
              <a:t>-</a:t>
            </a:r>
            <a:r>
              <a:rPr sz="2400" spc="0" dirty="0" smtClean="0">
                <a:latin typeface="Times New Roman"/>
                <a:cs typeface="Times New Roman"/>
              </a:rPr>
              <a:t>10</a:t>
            </a:r>
            <a:endParaRPr sz="2400">
              <a:latin typeface="Times New Roman"/>
              <a:cs typeface="Times New Roman"/>
            </a:endParaRPr>
          </a:p>
        </p:txBody>
      </p:sp>
      <p:sp>
        <p:nvSpPr>
          <p:cNvPr id="5" name="object 5"/>
          <p:cNvSpPr txBox="1"/>
          <p:nvPr/>
        </p:nvSpPr>
        <p:spPr>
          <a:xfrm>
            <a:off x="385978" y="5034887"/>
            <a:ext cx="2503779" cy="330199"/>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Exa</a:t>
            </a:r>
            <a:r>
              <a:rPr sz="2400" spc="-19"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0" dirty="0" smtClean="0">
                <a:latin typeface="Times New Roman"/>
                <a:cs typeface="Times New Roman"/>
              </a:rPr>
              <a:t>:</a:t>
            </a:r>
            <a:r>
              <a:rPr sz="2400" spc="-4" dirty="0" smtClean="0">
                <a:latin typeface="Times New Roman"/>
                <a:cs typeface="Times New Roman"/>
              </a:rPr>
              <a:t> </a:t>
            </a:r>
            <a:r>
              <a:rPr sz="2400" spc="0" dirty="0" smtClean="0">
                <a:latin typeface="Times New Roman"/>
                <a:cs typeface="Times New Roman"/>
              </a:rPr>
              <a:t>Bas</a:t>
            </a:r>
            <a:r>
              <a:rPr sz="2400" spc="9" dirty="0" smtClean="0">
                <a:latin typeface="Times New Roman"/>
                <a:cs typeface="Times New Roman"/>
              </a:rPr>
              <a:t>e</a:t>
            </a:r>
            <a:r>
              <a:rPr sz="2400" spc="4" dirty="0" smtClean="0">
                <a:latin typeface="Times New Roman"/>
                <a:cs typeface="Times New Roman"/>
              </a:rPr>
              <a:t>-</a:t>
            </a:r>
            <a:r>
              <a:rPr sz="2400" spc="0" dirty="0" smtClean="0">
                <a:latin typeface="Times New Roman"/>
                <a:cs typeface="Times New Roman"/>
              </a:rPr>
              <a:t>2</a:t>
            </a:r>
            <a:endParaRPr sz="2400">
              <a:latin typeface="Times New Roman"/>
              <a:cs typeface="Times New Roman"/>
            </a:endParaRPr>
          </a:p>
        </p:txBody>
      </p:sp>
      <p:sp>
        <p:nvSpPr>
          <p:cNvPr id="4" name="object 4"/>
          <p:cNvSpPr txBox="1"/>
          <p:nvPr/>
        </p:nvSpPr>
        <p:spPr>
          <a:xfrm>
            <a:off x="968375" y="5594350"/>
            <a:ext cx="4730750" cy="708025"/>
          </a:xfrm>
          <a:prstGeom prst="rect">
            <a:avLst/>
          </a:prstGeom>
        </p:spPr>
        <p:txBody>
          <a:bodyPr wrap="square" lIns="0" tIns="0" rIns="0" bIns="0" rtlCol="0">
            <a:noAutofit/>
          </a:bodyPr>
          <a:lstStyle/>
          <a:p>
            <a:pPr marL="91719">
              <a:lnSpc>
                <a:spcPct val="95825"/>
              </a:lnSpc>
              <a:spcBef>
                <a:spcPts val="459"/>
              </a:spcBef>
            </a:pPr>
            <a:r>
              <a:rPr sz="2000" spc="0" dirty="0" smtClean="0">
                <a:latin typeface="Times New Roman"/>
                <a:cs typeface="Times New Roman"/>
              </a:rPr>
              <a:t>The 2</a:t>
            </a:r>
            <a:r>
              <a:rPr sz="2000" spc="-9"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of </a:t>
            </a:r>
            <a:r>
              <a:rPr sz="2000" spc="-64" dirty="0" smtClean="0">
                <a:latin typeface="Times New Roman"/>
                <a:cs typeface="Times New Roman"/>
              </a:rPr>
              <a:t>1</a:t>
            </a:r>
            <a:r>
              <a:rPr sz="2000" spc="0" dirty="0" smtClean="0">
                <a:latin typeface="Times New Roman"/>
                <a:cs typeface="Times New Roman"/>
              </a:rPr>
              <a:t>1</a:t>
            </a:r>
            <a:r>
              <a:rPr sz="2000" spc="9" dirty="0" smtClean="0">
                <a:latin typeface="Times New Roman"/>
                <a:cs typeface="Times New Roman"/>
              </a:rPr>
              <a:t>0</a:t>
            </a:r>
            <a:r>
              <a:rPr sz="2000" spc="-64" dirty="0" smtClean="0">
                <a:latin typeface="Times New Roman"/>
                <a:cs typeface="Times New Roman"/>
              </a:rPr>
              <a:t>1</a:t>
            </a:r>
            <a:r>
              <a:rPr sz="2000" spc="0" dirty="0" smtClean="0">
                <a:latin typeface="Times New Roman"/>
                <a:cs typeface="Times New Roman"/>
              </a:rPr>
              <a:t>1</a:t>
            </a:r>
            <a:r>
              <a:rPr sz="2000" spc="-9" dirty="0" smtClean="0">
                <a:latin typeface="Times New Roman"/>
                <a:cs typeface="Times New Roman"/>
              </a:rPr>
              <a:t>0</a:t>
            </a:r>
            <a:r>
              <a:rPr sz="2000" spc="0" dirty="0" smtClean="0">
                <a:latin typeface="Times New Roman"/>
                <a:cs typeface="Times New Roman"/>
              </a:rPr>
              <a:t>0</a:t>
            </a:r>
            <a:r>
              <a:rPr sz="2000" spc="-34"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0</a:t>
            </a:r>
            <a:r>
              <a:rPr sz="2000" spc="9" dirty="0" smtClean="0">
                <a:latin typeface="Times New Roman"/>
                <a:cs typeface="Times New Roman"/>
              </a:rPr>
              <a:t>0</a:t>
            </a:r>
            <a:r>
              <a:rPr sz="2000" spc="0" dirty="0" smtClean="0">
                <a:latin typeface="Times New Roman"/>
                <a:cs typeface="Times New Roman"/>
              </a:rPr>
              <a:t>1</a:t>
            </a:r>
            <a:r>
              <a:rPr sz="2000" spc="9" dirty="0" smtClean="0">
                <a:latin typeface="Times New Roman"/>
                <a:cs typeface="Times New Roman"/>
              </a:rPr>
              <a:t>0</a:t>
            </a:r>
            <a:r>
              <a:rPr sz="2000" spc="0" dirty="0" smtClean="0">
                <a:latin typeface="Times New Roman"/>
                <a:cs typeface="Times New Roman"/>
              </a:rPr>
              <a:t>100</a:t>
            </a:r>
            <a:endParaRPr sz="2000">
              <a:latin typeface="Times New Roman"/>
              <a:cs typeface="Times New Roman"/>
            </a:endParaRPr>
          </a:p>
          <a:p>
            <a:pPr marL="91719">
              <a:lnSpc>
                <a:spcPct val="95825"/>
              </a:lnSpc>
              <a:spcBef>
                <a:spcPts val="100"/>
              </a:spcBef>
            </a:pPr>
            <a:r>
              <a:rPr sz="2000" spc="0" dirty="0" smtClean="0">
                <a:latin typeface="Times New Roman"/>
                <a:cs typeface="Times New Roman"/>
              </a:rPr>
              <a:t>The 2</a:t>
            </a:r>
            <a:r>
              <a:rPr sz="2000" spc="-9"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of 0</a:t>
            </a:r>
            <a:r>
              <a:rPr sz="2000" spc="-59" dirty="0" smtClean="0">
                <a:latin typeface="Times New Roman"/>
                <a:cs typeface="Times New Roman"/>
              </a:rPr>
              <a:t>1</a:t>
            </a:r>
            <a:r>
              <a:rPr sz="2000" spc="0" dirty="0" smtClean="0">
                <a:latin typeface="Times New Roman"/>
                <a:cs typeface="Times New Roman"/>
              </a:rPr>
              <a:t>1</a:t>
            </a:r>
            <a:r>
              <a:rPr sz="2000" spc="9" dirty="0" smtClean="0">
                <a:latin typeface="Times New Roman"/>
                <a:cs typeface="Times New Roman"/>
              </a:rPr>
              <a:t>0</a:t>
            </a:r>
            <a:r>
              <a:rPr sz="2000" spc="-79" dirty="0" smtClean="0">
                <a:latin typeface="Times New Roman"/>
                <a:cs typeface="Times New Roman"/>
              </a:rPr>
              <a:t>11</a:t>
            </a:r>
            <a:r>
              <a:rPr sz="2000" spc="0" dirty="0" smtClean="0">
                <a:latin typeface="Times New Roman"/>
                <a:cs typeface="Times New Roman"/>
              </a:rPr>
              <a:t>1</a:t>
            </a:r>
            <a:r>
              <a:rPr sz="2000" spc="-34"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0</a:t>
            </a:r>
            <a:r>
              <a:rPr sz="2000" spc="0" dirty="0" smtClean="0">
                <a:latin typeface="Times New Roman"/>
                <a:cs typeface="Times New Roman"/>
              </a:rPr>
              <a:t>0</a:t>
            </a:r>
            <a:r>
              <a:rPr sz="2000" spc="9" dirty="0" smtClean="0">
                <a:latin typeface="Times New Roman"/>
                <a:cs typeface="Times New Roman"/>
              </a:rPr>
              <a:t>1</a:t>
            </a:r>
            <a:r>
              <a:rPr sz="2000" spc="0" dirty="0" smtClean="0">
                <a:latin typeface="Times New Roman"/>
                <a:cs typeface="Times New Roman"/>
              </a:rPr>
              <a:t>001</a:t>
            </a:r>
            <a:endParaRPr sz="2000">
              <a:latin typeface="Times New Roman"/>
              <a:cs typeface="Times New Roman"/>
            </a:endParaRPr>
          </a:p>
        </p:txBody>
      </p:sp>
      <p:sp>
        <p:nvSpPr>
          <p:cNvPr id="3" name="object 3"/>
          <p:cNvSpPr txBox="1"/>
          <p:nvPr/>
        </p:nvSpPr>
        <p:spPr>
          <a:xfrm>
            <a:off x="968375" y="4127500"/>
            <a:ext cx="4686300" cy="708025"/>
          </a:xfrm>
          <a:prstGeom prst="rect">
            <a:avLst/>
          </a:prstGeom>
        </p:spPr>
        <p:txBody>
          <a:bodyPr wrap="square" lIns="0" tIns="0" rIns="0" bIns="0" rtlCol="0">
            <a:noAutofit/>
          </a:bodyPr>
          <a:lstStyle/>
          <a:p>
            <a:pPr marL="91719">
              <a:lnSpc>
                <a:spcPct val="95825"/>
              </a:lnSpc>
              <a:spcBef>
                <a:spcPts val="455"/>
              </a:spcBef>
            </a:pPr>
            <a:r>
              <a:rPr sz="2000" spc="0" dirty="0" smtClean="0">
                <a:latin typeface="Times New Roman"/>
                <a:cs typeface="Times New Roman"/>
              </a:rPr>
              <a:t>The 1</a:t>
            </a:r>
            <a:r>
              <a:rPr sz="2000" spc="4" dirty="0" smtClean="0">
                <a:latin typeface="Times New Roman"/>
                <a:cs typeface="Times New Roman"/>
              </a:rPr>
              <a:t>0</a:t>
            </a:r>
            <a:r>
              <a:rPr sz="2000" spc="-9" dirty="0" smtClean="0">
                <a:latin typeface="Times New Roman"/>
                <a:cs typeface="Times New Roman"/>
              </a:rPr>
              <a:t>'</a:t>
            </a:r>
            <a:r>
              <a:rPr sz="2000" spc="0" dirty="0" smtClean="0">
                <a:latin typeface="Times New Roman"/>
                <a:cs typeface="Times New Roman"/>
              </a:rPr>
              <a:t>s</a:t>
            </a:r>
            <a:r>
              <a:rPr sz="2000" spc="-4"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0" dirty="0" smtClean="0">
                <a:latin typeface="Times New Roman"/>
                <a:cs typeface="Times New Roman"/>
              </a:rPr>
              <a:t>0</a:t>
            </a:r>
            <a:r>
              <a:rPr sz="2000" spc="9" dirty="0" smtClean="0">
                <a:latin typeface="Times New Roman"/>
                <a:cs typeface="Times New Roman"/>
              </a:rPr>
              <a:t>1</a:t>
            </a:r>
            <a:r>
              <a:rPr sz="2000" spc="0" dirty="0" smtClean="0">
                <a:latin typeface="Times New Roman"/>
                <a:cs typeface="Times New Roman"/>
              </a:rPr>
              <a:t>2</a:t>
            </a:r>
            <a:r>
              <a:rPr sz="2000" spc="9" dirty="0" smtClean="0">
                <a:latin typeface="Times New Roman"/>
                <a:cs typeface="Times New Roman"/>
              </a:rPr>
              <a:t>3</a:t>
            </a:r>
            <a:r>
              <a:rPr sz="2000" spc="0" dirty="0" smtClean="0">
                <a:latin typeface="Times New Roman"/>
                <a:cs typeface="Times New Roman"/>
              </a:rPr>
              <a:t>98</a:t>
            </a:r>
            <a:r>
              <a:rPr sz="2000" spc="-29"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9</a:t>
            </a:r>
            <a:r>
              <a:rPr sz="2000" spc="9" dirty="0" smtClean="0">
                <a:latin typeface="Times New Roman"/>
                <a:cs typeface="Times New Roman"/>
              </a:rPr>
              <a:t>8</a:t>
            </a:r>
            <a:r>
              <a:rPr sz="2000" spc="0" dirty="0" smtClean="0">
                <a:latin typeface="Times New Roman"/>
                <a:cs typeface="Times New Roman"/>
              </a:rPr>
              <a:t>7</a:t>
            </a:r>
            <a:r>
              <a:rPr sz="2000" spc="9" dirty="0" smtClean="0">
                <a:latin typeface="Times New Roman"/>
                <a:cs typeface="Times New Roman"/>
              </a:rPr>
              <a:t>6</a:t>
            </a:r>
            <a:r>
              <a:rPr sz="2000" spc="0" dirty="0" smtClean="0">
                <a:latin typeface="Times New Roman"/>
                <a:cs typeface="Times New Roman"/>
              </a:rPr>
              <a:t>02</a:t>
            </a:r>
            <a:endParaRPr sz="2000">
              <a:latin typeface="Times New Roman"/>
              <a:cs typeface="Times New Roman"/>
            </a:endParaRPr>
          </a:p>
          <a:p>
            <a:pPr marL="91719">
              <a:lnSpc>
                <a:spcPct val="95825"/>
              </a:lnSpc>
              <a:spcBef>
                <a:spcPts val="100"/>
              </a:spcBef>
            </a:pPr>
            <a:r>
              <a:rPr sz="2000" spc="0" dirty="0" smtClean="0">
                <a:latin typeface="Times New Roman"/>
                <a:cs typeface="Times New Roman"/>
              </a:rPr>
              <a:t>The 1</a:t>
            </a:r>
            <a:r>
              <a:rPr sz="2000" spc="4" dirty="0" smtClean="0">
                <a:latin typeface="Times New Roman"/>
                <a:cs typeface="Times New Roman"/>
              </a:rPr>
              <a:t>0</a:t>
            </a:r>
            <a:r>
              <a:rPr sz="2000" spc="-9" dirty="0" smtClean="0">
                <a:latin typeface="Times New Roman"/>
                <a:cs typeface="Times New Roman"/>
              </a:rPr>
              <a:t>'</a:t>
            </a:r>
            <a:r>
              <a:rPr sz="2000" spc="0" dirty="0" smtClean="0">
                <a:latin typeface="Times New Roman"/>
                <a:cs typeface="Times New Roman"/>
              </a:rPr>
              <a:t>s</a:t>
            </a:r>
            <a:r>
              <a:rPr sz="2000" spc="-4"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0" dirty="0" smtClean="0">
                <a:latin typeface="Times New Roman"/>
                <a:cs typeface="Times New Roman"/>
              </a:rPr>
              <a:t>2</a:t>
            </a:r>
            <a:r>
              <a:rPr sz="2000" spc="9" dirty="0" smtClean="0">
                <a:latin typeface="Times New Roman"/>
                <a:cs typeface="Times New Roman"/>
              </a:rPr>
              <a:t>4</a:t>
            </a:r>
            <a:r>
              <a:rPr sz="2000" spc="0" dirty="0" smtClean="0">
                <a:latin typeface="Times New Roman"/>
                <a:cs typeface="Times New Roman"/>
              </a:rPr>
              <a:t>6</a:t>
            </a:r>
            <a:r>
              <a:rPr sz="2000" spc="9" dirty="0" smtClean="0">
                <a:latin typeface="Times New Roman"/>
                <a:cs typeface="Times New Roman"/>
              </a:rPr>
              <a:t>7</a:t>
            </a:r>
            <a:r>
              <a:rPr sz="2000" spc="0" dirty="0" smtClean="0">
                <a:latin typeface="Times New Roman"/>
                <a:cs typeface="Times New Roman"/>
              </a:rPr>
              <a:t>00</a:t>
            </a:r>
            <a:r>
              <a:rPr sz="2000" spc="-29"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7</a:t>
            </a:r>
            <a:r>
              <a:rPr sz="2000" spc="9" dirty="0" smtClean="0">
                <a:latin typeface="Times New Roman"/>
                <a:cs typeface="Times New Roman"/>
              </a:rPr>
              <a:t>5</a:t>
            </a:r>
            <a:r>
              <a:rPr sz="2000" spc="0" dirty="0" smtClean="0">
                <a:latin typeface="Times New Roman"/>
                <a:cs typeface="Times New Roman"/>
              </a:rPr>
              <a:t>3</a:t>
            </a:r>
            <a:r>
              <a:rPr sz="2000" spc="9" dirty="0" smtClean="0">
                <a:latin typeface="Times New Roman"/>
                <a:cs typeface="Times New Roman"/>
              </a:rPr>
              <a:t>3</a:t>
            </a:r>
            <a:r>
              <a:rPr sz="2000" spc="0" dirty="0" smtClean="0">
                <a:latin typeface="Times New Roman"/>
                <a:cs typeface="Times New Roman"/>
              </a:rPr>
              <a:t>00</a:t>
            </a:r>
            <a:endParaRPr sz="2000">
              <a:latin typeface="Times New Roman"/>
              <a:cs typeface="Times New Roman"/>
            </a:endParaRPr>
          </a:p>
        </p:txBody>
      </p:sp>
      <p:sp>
        <p:nvSpPr>
          <p:cNvPr id="2" name="object 2"/>
          <p:cNvSpPr txBox="1"/>
          <p:nvPr/>
        </p:nvSpPr>
        <p:spPr>
          <a:xfrm>
            <a:off x="909637" y="1957451"/>
            <a:ext cx="7310374" cy="1311275"/>
          </a:xfrm>
          <a:prstGeom prst="rect">
            <a:avLst/>
          </a:prstGeom>
        </p:spPr>
        <p:txBody>
          <a:bodyPr wrap="square" lIns="0" tIns="0" rIns="0" bIns="0" rtlCol="0">
            <a:noAutofit/>
          </a:bodyPr>
          <a:lstStyle/>
          <a:p>
            <a:pPr marL="91630" marR="126088">
              <a:lnSpc>
                <a:spcPts val="2541"/>
              </a:lnSpc>
              <a:spcBef>
                <a:spcPts val="425"/>
              </a:spcBef>
            </a:pPr>
            <a:r>
              <a:rPr sz="2000" spc="0" dirty="0" smtClean="0">
                <a:latin typeface="Times New Roman"/>
                <a:cs typeface="Times New Roman"/>
              </a:rPr>
              <a:t>The </a:t>
            </a:r>
            <a:r>
              <a:rPr sz="2000" i="1" spc="0" dirty="0" smtClean="0">
                <a:latin typeface="Times New Roman"/>
                <a:cs typeface="Times New Roman"/>
              </a:rPr>
              <a:t>r</a:t>
            </a:r>
            <a:r>
              <a:rPr sz="2000" spc="-9"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0" dirty="0" smtClean="0">
                <a:latin typeface="Times New Roman"/>
                <a:cs typeface="Times New Roman"/>
              </a:rPr>
              <a:t>an </a:t>
            </a:r>
            <a:r>
              <a:rPr sz="2000" i="1" spc="9" dirty="0" smtClean="0">
                <a:latin typeface="Times New Roman"/>
                <a:cs typeface="Times New Roman"/>
              </a:rPr>
              <a:t>n</a:t>
            </a:r>
            <a:r>
              <a:rPr sz="2000" spc="4" dirty="0" smtClean="0">
                <a:latin typeface="Times New Roman"/>
                <a:cs typeface="Times New Roman"/>
              </a:rPr>
              <a:t>-</a:t>
            </a:r>
            <a:r>
              <a:rPr sz="2000" spc="0" dirty="0" smtClean="0">
                <a:latin typeface="Times New Roman"/>
                <a:cs typeface="Times New Roman"/>
              </a:rPr>
              <a:t>di</a:t>
            </a:r>
            <a:r>
              <a:rPr sz="2000" spc="4" dirty="0" smtClean="0">
                <a:latin typeface="Times New Roman"/>
                <a:cs typeface="Times New Roman"/>
              </a:rPr>
              <a:t>g</a:t>
            </a:r>
            <a:r>
              <a:rPr sz="2000" spc="0" dirty="0" smtClean="0">
                <a:latin typeface="Times New Roman"/>
                <a:cs typeface="Times New Roman"/>
              </a:rPr>
              <a:t>it</a:t>
            </a:r>
            <a:r>
              <a:rPr sz="2000" spc="-54" dirty="0" smtClean="0">
                <a:latin typeface="Times New Roman"/>
                <a:cs typeface="Times New Roman"/>
              </a:rPr>
              <a:t> </a:t>
            </a:r>
            <a:r>
              <a:rPr sz="2000" spc="0" dirty="0" smtClean="0">
                <a:latin typeface="Times New Roman"/>
                <a:cs typeface="Times New Roman"/>
              </a:rPr>
              <a:t>n</a:t>
            </a:r>
            <a:r>
              <a:rPr sz="2000" spc="9" dirty="0" smtClean="0">
                <a:latin typeface="Times New Roman"/>
                <a:cs typeface="Times New Roman"/>
              </a:rPr>
              <a:t>u</a:t>
            </a:r>
            <a:r>
              <a:rPr sz="2000" spc="-25" dirty="0" smtClean="0">
                <a:latin typeface="Times New Roman"/>
                <a:cs typeface="Times New Roman"/>
              </a:rPr>
              <a:t>m</a:t>
            </a:r>
            <a:r>
              <a:rPr sz="2000" spc="0" dirty="0" smtClean="0">
                <a:latin typeface="Times New Roman"/>
                <a:cs typeface="Times New Roman"/>
              </a:rPr>
              <a:t>ber</a:t>
            </a:r>
            <a:r>
              <a:rPr sz="2000" spc="-4" dirty="0" smtClean="0">
                <a:latin typeface="Times New Roman"/>
                <a:cs typeface="Times New Roman"/>
              </a:rPr>
              <a:t> </a:t>
            </a:r>
            <a:r>
              <a:rPr sz="2000" i="1" spc="0" dirty="0" smtClean="0">
                <a:latin typeface="Times New Roman"/>
                <a:cs typeface="Times New Roman"/>
              </a:rPr>
              <a:t>N </a:t>
            </a:r>
            <a:r>
              <a:rPr sz="2000" spc="0" dirty="0" smtClean="0">
                <a:latin typeface="Times New Roman"/>
                <a:cs typeface="Times New Roman"/>
              </a:rPr>
              <a:t>in</a:t>
            </a:r>
            <a:r>
              <a:rPr sz="2000" spc="-4" dirty="0" smtClean="0">
                <a:latin typeface="Times New Roman"/>
                <a:cs typeface="Times New Roman"/>
              </a:rPr>
              <a:t> </a:t>
            </a:r>
            <a:r>
              <a:rPr sz="2000" spc="0" dirty="0" smtClean="0">
                <a:latin typeface="Times New Roman"/>
                <a:cs typeface="Times New Roman"/>
              </a:rPr>
              <a:t>base</a:t>
            </a:r>
            <a:r>
              <a:rPr sz="2000" spc="-4" dirty="0" smtClean="0">
                <a:latin typeface="Times New Roman"/>
                <a:cs typeface="Times New Roman"/>
              </a:rPr>
              <a:t> </a:t>
            </a:r>
            <a:r>
              <a:rPr sz="2000" i="1" spc="0" dirty="0" smtClean="0">
                <a:latin typeface="Times New Roman"/>
                <a:cs typeface="Times New Roman"/>
              </a:rPr>
              <a:t>r</a:t>
            </a:r>
            <a:r>
              <a:rPr sz="2000" i="1" spc="-9"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de</a:t>
            </a:r>
            <a:r>
              <a:rPr sz="2000" spc="4" dirty="0" smtClean="0">
                <a:latin typeface="Times New Roman"/>
                <a:cs typeface="Times New Roman"/>
              </a:rPr>
              <a:t>f</a:t>
            </a:r>
            <a:r>
              <a:rPr sz="2000" spc="0" dirty="0" smtClean="0">
                <a:latin typeface="Times New Roman"/>
                <a:cs typeface="Times New Roman"/>
              </a:rPr>
              <a:t>ined</a:t>
            </a:r>
            <a:r>
              <a:rPr sz="2000" spc="-25" dirty="0" smtClean="0">
                <a:latin typeface="Times New Roman"/>
                <a:cs typeface="Times New Roman"/>
              </a:rPr>
              <a:t> </a:t>
            </a:r>
            <a:r>
              <a:rPr sz="2000" spc="0" dirty="0" smtClean="0">
                <a:latin typeface="Times New Roman"/>
                <a:cs typeface="Times New Roman"/>
              </a:rPr>
              <a:t>as </a:t>
            </a:r>
            <a:r>
              <a:rPr sz="2000" i="1" spc="0" dirty="0" smtClean="0">
                <a:latin typeface="Times New Roman"/>
                <a:cs typeface="Times New Roman"/>
              </a:rPr>
              <a:t>r</a:t>
            </a:r>
            <a:r>
              <a:rPr sz="1950" i="1" spc="0" baseline="26758" dirty="0" smtClean="0">
                <a:latin typeface="Times New Roman"/>
                <a:cs typeface="Times New Roman"/>
              </a:rPr>
              <a:t>n</a:t>
            </a:r>
            <a:r>
              <a:rPr sz="1950" i="1" spc="172" baseline="26758" dirty="0" smtClean="0">
                <a:latin typeface="Times New Roman"/>
                <a:cs typeface="Times New Roman"/>
              </a:rPr>
              <a:t> </a:t>
            </a:r>
            <a:r>
              <a:rPr sz="2000" spc="0" dirty="0" smtClean="0">
                <a:latin typeface="Times New Roman"/>
                <a:cs typeface="Times New Roman"/>
              </a:rPr>
              <a:t>– </a:t>
            </a:r>
            <a:r>
              <a:rPr sz="2000" i="1" spc="0" dirty="0" smtClean="0">
                <a:latin typeface="Times New Roman"/>
                <a:cs typeface="Times New Roman"/>
              </a:rPr>
              <a:t>N</a:t>
            </a:r>
            <a:r>
              <a:rPr sz="2000" i="1" spc="9" dirty="0" smtClean="0">
                <a:latin typeface="Times New Roman"/>
                <a:cs typeface="Times New Roman"/>
              </a:rPr>
              <a:t> </a:t>
            </a:r>
            <a:r>
              <a:rPr sz="2000" spc="4" dirty="0" smtClean="0">
                <a:latin typeface="Times New Roman"/>
                <a:cs typeface="Times New Roman"/>
              </a:rPr>
              <a:t>fo</a:t>
            </a:r>
            <a:r>
              <a:rPr sz="2000" spc="0" dirty="0" smtClean="0">
                <a:latin typeface="Times New Roman"/>
                <a:cs typeface="Times New Roman"/>
              </a:rPr>
              <a:t>r</a:t>
            </a:r>
            <a:r>
              <a:rPr sz="2000" spc="-25" dirty="0" smtClean="0">
                <a:latin typeface="Times New Roman"/>
                <a:cs typeface="Times New Roman"/>
              </a:rPr>
              <a:t> </a:t>
            </a:r>
            <a:r>
              <a:rPr sz="2000" i="1" spc="0" dirty="0" smtClean="0">
                <a:latin typeface="Times New Roman"/>
                <a:cs typeface="Times New Roman"/>
              </a:rPr>
              <a:t>N </a:t>
            </a:r>
            <a:r>
              <a:rPr sz="2000" spc="0" dirty="0" smtClean="0">
                <a:latin typeface="Times New Roman"/>
                <a:cs typeface="Times New Roman"/>
              </a:rPr>
              <a:t>≠</a:t>
            </a:r>
            <a:r>
              <a:rPr sz="2000" spc="-4" dirty="0" smtClean="0">
                <a:latin typeface="Times New Roman"/>
                <a:cs typeface="Times New Roman"/>
              </a:rPr>
              <a:t> </a:t>
            </a:r>
            <a:r>
              <a:rPr sz="2000" spc="0" dirty="0" smtClean="0">
                <a:latin typeface="Times New Roman"/>
                <a:cs typeface="Times New Roman"/>
              </a:rPr>
              <a:t>0 </a:t>
            </a:r>
            <a:r>
              <a:rPr sz="2000" spc="-9" dirty="0" smtClean="0">
                <a:latin typeface="Times New Roman"/>
                <a:cs typeface="Times New Roman"/>
              </a:rPr>
              <a:t>a</a:t>
            </a:r>
            <a:r>
              <a:rPr sz="2000" spc="0" dirty="0" smtClean="0">
                <a:latin typeface="Times New Roman"/>
                <a:cs typeface="Times New Roman"/>
              </a:rPr>
              <a:t>nd as</a:t>
            </a:r>
            <a:r>
              <a:rPr sz="2000" spc="-9" dirty="0" smtClean="0">
                <a:latin typeface="Times New Roman"/>
                <a:cs typeface="Times New Roman"/>
              </a:rPr>
              <a:t> </a:t>
            </a:r>
            <a:r>
              <a:rPr sz="2000" spc="0" dirty="0" smtClean="0">
                <a:latin typeface="Times New Roman"/>
                <a:cs typeface="Times New Roman"/>
              </a:rPr>
              <a:t>0 for</a:t>
            </a:r>
            <a:r>
              <a:rPr sz="2000" spc="-19" dirty="0" smtClean="0">
                <a:latin typeface="Times New Roman"/>
                <a:cs typeface="Times New Roman"/>
              </a:rPr>
              <a:t> </a:t>
            </a:r>
            <a:r>
              <a:rPr sz="2000" i="1" spc="0" dirty="0" smtClean="0">
                <a:latin typeface="Times New Roman"/>
                <a:cs typeface="Times New Roman"/>
              </a:rPr>
              <a:t>N</a:t>
            </a:r>
            <a:r>
              <a:rPr sz="2000" i="1" spc="9"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0. </a:t>
            </a:r>
            <a:r>
              <a:rPr sz="2000" spc="-4" dirty="0" smtClean="0">
                <a:latin typeface="Times New Roman"/>
                <a:cs typeface="Times New Roman"/>
              </a:rPr>
              <a:t>C</a:t>
            </a:r>
            <a:r>
              <a:rPr sz="2000" spc="0" dirty="0" smtClean="0">
                <a:latin typeface="Times New Roman"/>
                <a:cs typeface="Times New Roman"/>
              </a:rPr>
              <a:t>o</a:t>
            </a:r>
            <a:r>
              <a:rPr sz="2000" spc="-19" dirty="0" smtClean="0">
                <a:latin typeface="Times New Roman"/>
                <a:cs typeface="Times New Roman"/>
              </a:rPr>
              <a:t>m</a:t>
            </a:r>
            <a:r>
              <a:rPr sz="2000" spc="0" dirty="0" smtClean="0">
                <a:latin typeface="Times New Roman"/>
                <a:cs typeface="Times New Roman"/>
              </a:rPr>
              <a:t>paring</a:t>
            </a:r>
            <a:r>
              <a:rPr sz="2000" spc="-25" dirty="0" smtClean="0">
                <a:latin typeface="Times New Roman"/>
                <a:cs typeface="Times New Roman"/>
              </a:rPr>
              <a:t> </a:t>
            </a:r>
            <a:r>
              <a:rPr sz="2000" spc="0" dirty="0" smtClean="0">
                <a:latin typeface="Times New Roman"/>
                <a:cs typeface="Times New Roman"/>
              </a:rPr>
              <a:t>wi</a:t>
            </a:r>
            <a:r>
              <a:rPr sz="2000" spc="-9" dirty="0" smtClean="0">
                <a:latin typeface="Times New Roman"/>
                <a:cs typeface="Times New Roman"/>
              </a:rPr>
              <a:t>t</a:t>
            </a:r>
            <a:r>
              <a:rPr sz="2000" spc="0" dirty="0" smtClean="0">
                <a:latin typeface="Times New Roman"/>
                <a:cs typeface="Times New Roman"/>
              </a:rPr>
              <a:t>h </a:t>
            </a:r>
            <a:r>
              <a:rPr sz="2000" spc="-9" dirty="0" smtClean="0">
                <a:latin typeface="Times New Roman"/>
                <a:cs typeface="Times New Roman"/>
              </a:rPr>
              <a:t>t</a:t>
            </a:r>
            <a:r>
              <a:rPr sz="2000" spc="0" dirty="0" smtClean="0">
                <a:latin typeface="Times New Roman"/>
                <a:cs typeface="Times New Roman"/>
              </a:rPr>
              <a:t>he</a:t>
            </a:r>
            <a:r>
              <a:rPr sz="2000" spc="-4"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r</a:t>
            </a:r>
            <a:r>
              <a:rPr sz="2000" i="1" spc="-19" dirty="0" smtClean="0">
                <a:latin typeface="Times New Roman"/>
                <a:cs typeface="Times New Roman"/>
              </a:rPr>
              <a:t> </a:t>
            </a:r>
            <a:r>
              <a:rPr sz="2000" spc="0" dirty="0" smtClean="0">
                <a:latin typeface="Symbol"/>
                <a:cs typeface="Symbol"/>
              </a:rPr>
              <a:t></a:t>
            </a:r>
            <a:r>
              <a:rPr sz="2000" spc="-4" dirty="0" smtClean="0">
                <a:latin typeface="Times New Roman"/>
                <a:cs typeface="Times New Roman"/>
              </a:rPr>
              <a:t> </a:t>
            </a:r>
            <a:r>
              <a:rPr sz="2000" spc="0" dirty="0" smtClean="0">
                <a:latin typeface="Times New Roman"/>
                <a:cs typeface="Times New Roman"/>
              </a:rPr>
              <a:t>1) </a:t>
            </a:r>
            <a:r>
              <a:rPr sz="2000" spc="-14" dirty="0" smtClean="0">
                <a:latin typeface="Times New Roman"/>
                <a:cs typeface="Times New Roman"/>
              </a:rPr>
              <a:t>'</a:t>
            </a:r>
            <a:r>
              <a:rPr sz="2000" spc="0" dirty="0" smtClean="0">
                <a:latin typeface="Times New Roman"/>
                <a:cs typeface="Times New Roman"/>
              </a:rPr>
              <a:t>s 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4" dirty="0" smtClean="0">
                <a:latin typeface="Times New Roman"/>
                <a:cs typeface="Times New Roman"/>
              </a:rPr>
              <a:t> </a:t>
            </a:r>
            <a:r>
              <a:rPr sz="2000" spc="0" dirty="0" smtClean="0">
                <a:latin typeface="Times New Roman"/>
                <a:cs typeface="Times New Roman"/>
              </a:rPr>
              <a:t>we</a:t>
            </a:r>
            <a:r>
              <a:rPr sz="2000" spc="4" dirty="0" smtClean="0">
                <a:latin typeface="Times New Roman"/>
                <a:cs typeface="Times New Roman"/>
              </a:rPr>
              <a:t> </a:t>
            </a:r>
            <a:r>
              <a:rPr sz="2000" spc="0" dirty="0" smtClean="0">
                <a:latin typeface="Times New Roman"/>
                <a:cs typeface="Times New Roman"/>
              </a:rPr>
              <a:t>n</a:t>
            </a:r>
            <a:r>
              <a:rPr sz="2000" spc="9" dirty="0" smtClean="0">
                <a:latin typeface="Times New Roman"/>
                <a:cs typeface="Times New Roman"/>
              </a:rPr>
              <a:t>o</a:t>
            </a:r>
            <a:r>
              <a:rPr sz="2000" spc="0" dirty="0" smtClean="0">
                <a:latin typeface="Times New Roman"/>
                <a:cs typeface="Times New Roman"/>
              </a:rPr>
              <a:t>te</a:t>
            </a:r>
            <a:r>
              <a:rPr sz="2000" spc="-25" dirty="0" smtClean="0">
                <a:latin typeface="Times New Roman"/>
                <a:cs typeface="Times New Roman"/>
              </a:rPr>
              <a:t> </a:t>
            </a:r>
            <a:r>
              <a:rPr sz="2000" spc="0" dirty="0" smtClean="0">
                <a:latin typeface="Times New Roman"/>
                <a:cs typeface="Times New Roman"/>
              </a:rPr>
              <a:t>that</a:t>
            </a:r>
            <a:r>
              <a:rPr sz="2000" spc="-25" dirty="0" smtClean="0">
                <a:latin typeface="Times New Roman"/>
                <a:cs typeface="Times New Roman"/>
              </a:rPr>
              <a:t> </a:t>
            </a:r>
            <a:r>
              <a:rPr sz="2000" spc="0" dirty="0" smtClean="0">
                <a:latin typeface="Times New Roman"/>
                <a:cs typeface="Times New Roman"/>
              </a:rPr>
              <a:t>the </a:t>
            </a:r>
            <a:r>
              <a:rPr sz="2000" i="1" spc="0" dirty="0" smtClean="0">
                <a:latin typeface="Times New Roman"/>
                <a:cs typeface="Times New Roman"/>
              </a:rPr>
              <a:t>r</a:t>
            </a:r>
            <a:r>
              <a:rPr sz="2000" spc="-9"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 is</a:t>
            </a:r>
            <a:r>
              <a:rPr sz="2000" spc="-9" dirty="0" smtClean="0">
                <a:latin typeface="Times New Roman"/>
                <a:cs typeface="Times New Roman"/>
              </a:rPr>
              <a:t> </a:t>
            </a:r>
            <a:r>
              <a:rPr sz="2000" spc="0" dirty="0" smtClean="0">
                <a:latin typeface="Times New Roman"/>
                <a:cs typeface="Times New Roman"/>
              </a:rPr>
              <a:t>o</a:t>
            </a:r>
            <a:r>
              <a:rPr sz="2000" spc="9" dirty="0" smtClean="0">
                <a:latin typeface="Times New Roman"/>
                <a:cs typeface="Times New Roman"/>
              </a:rPr>
              <a:t>b</a:t>
            </a:r>
            <a:r>
              <a:rPr sz="2000" spc="0" dirty="0" smtClean="0">
                <a:latin typeface="Times New Roman"/>
                <a:cs typeface="Times New Roman"/>
              </a:rPr>
              <a:t>t</a:t>
            </a:r>
            <a:r>
              <a:rPr sz="2000" spc="-4" dirty="0" smtClean="0">
                <a:latin typeface="Times New Roman"/>
                <a:cs typeface="Times New Roman"/>
              </a:rPr>
              <a:t>a</a:t>
            </a:r>
            <a:r>
              <a:rPr sz="2000" spc="0" dirty="0" smtClean="0">
                <a:latin typeface="Times New Roman"/>
                <a:cs typeface="Times New Roman"/>
              </a:rPr>
              <a:t>ined</a:t>
            </a:r>
            <a:r>
              <a:rPr sz="2000" spc="-39" dirty="0" smtClean="0">
                <a:latin typeface="Times New Roman"/>
                <a:cs typeface="Times New Roman"/>
              </a:rPr>
              <a:t> </a:t>
            </a:r>
            <a:r>
              <a:rPr sz="2000" spc="0" dirty="0" smtClean="0">
                <a:latin typeface="Times New Roman"/>
                <a:cs typeface="Times New Roman"/>
              </a:rPr>
              <a:t>by a</a:t>
            </a:r>
            <a:r>
              <a:rPr sz="2000" spc="4" dirty="0" smtClean="0">
                <a:latin typeface="Times New Roman"/>
                <a:cs typeface="Times New Roman"/>
              </a:rPr>
              <a:t>d</a:t>
            </a:r>
            <a:r>
              <a:rPr sz="2000" spc="0" dirty="0" smtClean="0">
                <a:latin typeface="Times New Roman"/>
                <a:cs typeface="Times New Roman"/>
              </a:rPr>
              <a:t>di</a:t>
            </a:r>
            <a:r>
              <a:rPr sz="2000" spc="4" dirty="0" smtClean="0">
                <a:latin typeface="Times New Roman"/>
                <a:cs typeface="Times New Roman"/>
              </a:rPr>
              <a:t>n</a:t>
            </a:r>
            <a:r>
              <a:rPr sz="2000" spc="0" dirty="0" smtClean="0">
                <a:latin typeface="Times New Roman"/>
                <a:cs typeface="Times New Roman"/>
              </a:rPr>
              <a:t>g</a:t>
            </a:r>
            <a:r>
              <a:rPr sz="2000" spc="-25" dirty="0" smtClean="0">
                <a:latin typeface="Times New Roman"/>
                <a:cs typeface="Times New Roman"/>
              </a:rPr>
              <a:t> </a:t>
            </a:r>
            <a:r>
              <a:rPr sz="2000" spc="0" dirty="0" smtClean="0">
                <a:latin typeface="Times New Roman"/>
                <a:cs typeface="Times New Roman"/>
              </a:rPr>
              <a:t>1 to</a:t>
            </a:r>
            <a:r>
              <a:rPr sz="2000" spc="-4"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4" dirty="0" smtClean="0">
                <a:latin typeface="Times New Roman"/>
                <a:cs typeface="Times New Roman"/>
              </a:rPr>
              <a:t>(</a:t>
            </a:r>
            <a:r>
              <a:rPr sz="2000" i="1" spc="0" dirty="0" smtClean="0">
                <a:latin typeface="Times New Roman"/>
                <a:cs typeface="Times New Roman"/>
              </a:rPr>
              <a:t>r</a:t>
            </a:r>
            <a:r>
              <a:rPr sz="2000" i="1" spc="-19" dirty="0" smtClean="0">
                <a:latin typeface="Times New Roman"/>
                <a:cs typeface="Times New Roman"/>
              </a:rPr>
              <a:t> </a:t>
            </a:r>
            <a:r>
              <a:rPr sz="2000" spc="0" dirty="0" smtClean="0">
                <a:latin typeface="Symbol"/>
                <a:cs typeface="Symbol"/>
              </a:rPr>
              <a:t></a:t>
            </a:r>
            <a:r>
              <a:rPr sz="2000" spc="0" dirty="0" smtClean="0">
                <a:latin typeface="Times New Roman"/>
                <a:cs typeface="Times New Roman"/>
              </a:rPr>
              <a:t> 1) </a:t>
            </a:r>
            <a:r>
              <a:rPr sz="2000" spc="-9"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4" dirty="0" smtClean="0">
                <a:latin typeface="Times New Roman"/>
                <a:cs typeface="Times New Roman"/>
              </a:rPr>
              <a:t> </a:t>
            </a:r>
            <a:r>
              <a:rPr sz="2000" spc="0" dirty="0" smtClean="0">
                <a:latin typeface="Times New Roman"/>
                <a:cs typeface="Times New Roman"/>
              </a:rPr>
              <a:t>since </a:t>
            </a:r>
            <a:r>
              <a:rPr sz="2000" i="1" spc="0" dirty="0" smtClean="0">
                <a:latin typeface="Times New Roman"/>
                <a:cs typeface="Times New Roman"/>
              </a:rPr>
              <a:t>r</a:t>
            </a:r>
            <a:r>
              <a:rPr sz="1950" i="1" spc="0" baseline="26758" dirty="0" smtClean="0">
                <a:latin typeface="Times New Roman"/>
                <a:cs typeface="Times New Roman"/>
              </a:rPr>
              <a:t>n</a:t>
            </a:r>
            <a:r>
              <a:rPr sz="1950" i="1" spc="172" baseline="26758" dirty="0" smtClean="0">
                <a:latin typeface="Times New Roman"/>
                <a:cs typeface="Times New Roman"/>
              </a:rPr>
              <a:t> </a:t>
            </a:r>
            <a:r>
              <a:rPr sz="2000" spc="0" dirty="0" smtClean="0">
                <a:latin typeface="Times New Roman"/>
                <a:cs typeface="Times New Roman"/>
              </a:rPr>
              <a:t>– </a:t>
            </a:r>
            <a:r>
              <a:rPr sz="2000" i="1" spc="0" dirty="0" smtClean="0">
                <a:latin typeface="Times New Roman"/>
                <a:cs typeface="Times New Roman"/>
              </a:rPr>
              <a:t>N </a:t>
            </a:r>
            <a:r>
              <a:rPr sz="2000" spc="0"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r</a:t>
            </a:r>
            <a:r>
              <a:rPr sz="1950" i="1" spc="0" baseline="26758" dirty="0" smtClean="0">
                <a:latin typeface="Times New Roman"/>
                <a:cs typeface="Times New Roman"/>
              </a:rPr>
              <a:t>n</a:t>
            </a:r>
            <a:r>
              <a:rPr sz="1950" i="1" spc="162" baseline="26758" dirty="0" smtClean="0">
                <a:latin typeface="Times New Roman"/>
                <a:cs typeface="Times New Roman"/>
              </a:rPr>
              <a:t> </a:t>
            </a:r>
            <a:r>
              <a:rPr sz="2000" spc="0" dirty="0" smtClean="0">
                <a:latin typeface="Symbol"/>
                <a:cs typeface="Symbol"/>
              </a:rPr>
              <a:t></a:t>
            </a:r>
            <a:r>
              <a:rPr sz="2000" spc="0" dirty="0" smtClean="0">
                <a:latin typeface="Times New Roman"/>
                <a:cs typeface="Times New Roman"/>
              </a:rPr>
              <a:t> 1)</a:t>
            </a:r>
            <a:r>
              <a:rPr sz="2000" spc="-9" dirty="0" smtClean="0">
                <a:latin typeface="Times New Roman"/>
                <a:cs typeface="Times New Roman"/>
              </a:rPr>
              <a:t> </a:t>
            </a:r>
            <a:r>
              <a:rPr sz="2000" spc="0" dirty="0" smtClean="0">
                <a:latin typeface="Times New Roman"/>
                <a:cs typeface="Times New Roman"/>
              </a:rPr>
              <a:t>– </a:t>
            </a:r>
            <a:r>
              <a:rPr sz="2000" i="1" spc="-4" dirty="0" smtClean="0">
                <a:latin typeface="Times New Roman"/>
                <a:cs typeface="Times New Roman"/>
              </a:rPr>
              <a:t>N</a:t>
            </a:r>
            <a:r>
              <a:rPr sz="2000" spc="0" dirty="0" smtClean="0">
                <a:latin typeface="Times New Roman"/>
                <a:cs typeface="Times New Roman"/>
              </a:rPr>
              <a:t>]</a:t>
            </a:r>
            <a:r>
              <a:rPr sz="2000" spc="-4" dirty="0" smtClean="0">
                <a:latin typeface="Times New Roman"/>
                <a:cs typeface="Times New Roman"/>
              </a:rPr>
              <a:t> </a:t>
            </a:r>
            <a:r>
              <a:rPr sz="2000" spc="0" dirty="0" smtClean="0">
                <a:latin typeface="Times New Roman"/>
                <a:cs typeface="Times New Roman"/>
              </a:rPr>
              <a:t>+ </a:t>
            </a:r>
            <a:r>
              <a:rPr sz="2000" spc="9" dirty="0" smtClean="0">
                <a:latin typeface="Times New Roman"/>
                <a:cs typeface="Times New Roman"/>
              </a:rPr>
              <a:t>1</a:t>
            </a:r>
            <a:r>
              <a:rPr sz="2000" spc="0" dirty="0" smtClean="0">
                <a:latin typeface="Times New Roman"/>
                <a:cs typeface="Times New Roman"/>
              </a:rPr>
              <a:t>.</a:t>
            </a:r>
            <a:endParaRPr sz="2000">
              <a:latin typeface="Times New Roman"/>
              <a:cs typeface="Times New Roman"/>
            </a:endParaRPr>
          </a:p>
        </p:txBody>
      </p:sp>
    </p:spTree>
    <p:extLst>
      <p:ext uri="{BB962C8B-B14F-4D97-AF65-F5344CB8AC3E}">
        <p14:creationId xmlns:p14="http://schemas.microsoft.com/office/powerpoint/2010/main" xmlns="" val="3393132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2232025" y="5049774"/>
            <a:ext cx="2700401" cy="126"/>
          </a:xfrm>
          <a:custGeom>
            <a:avLst/>
            <a:gdLst/>
            <a:ahLst/>
            <a:cxnLst/>
            <a:rect l="l" t="t" r="r" b="b"/>
            <a:pathLst>
              <a:path w="2700401" h="126">
                <a:moveTo>
                  <a:pt x="2700401" y="0"/>
                </a:moveTo>
                <a:lnTo>
                  <a:pt x="0" y="126"/>
                </a:lnTo>
              </a:path>
            </a:pathLst>
          </a:custGeom>
          <a:ln w="38100">
            <a:solidFill>
              <a:srgbClr val="000000"/>
            </a:solidFill>
          </a:ln>
        </p:spPr>
        <p:txBody>
          <a:bodyPr wrap="square" lIns="0" tIns="0" rIns="0" bIns="0" rtlCol="0">
            <a:noAutofit/>
          </a:bodyPr>
          <a:lstStyle/>
          <a:p>
            <a:endParaRPr/>
          </a:p>
        </p:txBody>
      </p:sp>
      <p:sp>
        <p:nvSpPr>
          <p:cNvPr id="25" name="object 25"/>
          <p:cNvSpPr txBox="1"/>
          <p:nvPr/>
        </p:nvSpPr>
        <p:spPr>
          <a:xfrm>
            <a:off x="509727" y="319650"/>
            <a:ext cx="5576460" cy="1548701"/>
          </a:xfrm>
          <a:prstGeom prst="rect">
            <a:avLst/>
          </a:prstGeom>
        </p:spPr>
        <p:txBody>
          <a:bodyPr wrap="square" lIns="0" tIns="0" rIns="0" bIns="0" rtlCol="0">
            <a:noAutofit/>
          </a:bodyPr>
          <a:lstStyle/>
          <a:p>
            <a:pPr marL="2657398">
              <a:lnSpc>
                <a:spcPts val="3875"/>
              </a:lnSpc>
              <a:spcBef>
                <a:spcPts val="193"/>
              </a:spcBef>
            </a:pPr>
            <a:r>
              <a:rPr sz="5400" spc="0" baseline="3725" dirty="0" smtClean="0">
                <a:latin typeface="Book Antiqua"/>
                <a:cs typeface="Book Antiqua"/>
              </a:rPr>
              <a:t>Complements</a:t>
            </a:r>
            <a:endParaRPr sz="3600" dirty="0">
              <a:latin typeface="Book Antiqua"/>
              <a:cs typeface="Book Antiqua"/>
            </a:endParaRPr>
          </a:p>
          <a:p>
            <a:pPr marL="12700" marR="68625">
              <a:lnSpc>
                <a:spcPct val="95825"/>
              </a:lnSpc>
              <a:spcBef>
                <a:spcPts val="241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2’s Co</a:t>
            </a:r>
            <a:r>
              <a:rPr sz="2400" spc="-14"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ent </a:t>
            </a:r>
            <a:r>
              <a:rPr sz="2400" spc="9" dirty="0" smtClean="0">
                <a:latin typeface="Times New Roman"/>
                <a:cs typeface="Times New Roman"/>
              </a:rPr>
              <a:t>(</a:t>
            </a:r>
            <a:r>
              <a:rPr sz="2400" i="1" spc="0" dirty="0" smtClean="0">
                <a:latin typeface="Times New Roman"/>
                <a:cs typeface="Times New Roman"/>
              </a:rPr>
              <a:t>Radix</a:t>
            </a:r>
            <a:r>
              <a:rPr sz="2400" i="1" spc="-14" dirty="0" smtClean="0">
                <a:latin typeface="Times New Roman"/>
                <a:cs typeface="Times New Roman"/>
              </a:rPr>
              <a:t> </a:t>
            </a:r>
            <a:r>
              <a:rPr sz="2400" spc="0" dirty="0" smtClean="0">
                <a:latin typeface="Times New Roman"/>
                <a:cs typeface="Times New Roman"/>
              </a:rPr>
              <a:t>Co</a:t>
            </a:r>
            <a:r>
              <a:rPr sz="2400" spc="-25"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en</a:t>
            </a:r>
            <a:r>
              <a:rPr sz="2400" spc="4" dirty="0" smtClean="0">
                <a:latin typeface="Times New Roman"/>
                <a:cs typeface="Times New Roman"/>
              </a:rPr>
              <a:t>t</a:t>
            </a:r>
            <a:r>
              <a:rPr sz="2400" spc="0" dirty="0" smtClean="0">
                <a:latin typeface="Times New Roman"/>
                <a:cs typeface="Times New Roman"/>
              </a:rPr>
              <a:t>)</a:t>
            </a:r>
            <a:endParaRPr sz="2400" dirty="0">
              <a:latin typeface="Times New Roman"/>
              <a:cs typeface="Times New Roman"/>
            </a:endParaRPr>
          </a:p>
          <a:p>
            <a:pPr marL="469899" marR="68625">
              <a:lnSpc>
                <a:spcPct val="95825"/>
              </a:lnSpc>
              <a:spcBef>
                <a:spcPts val="589"/>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Take</a:t>
            </a:r>
            <a:r>
              <a:rPr sz="2000" spc="-4"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9" dirty="0" smtClean="0">
                <a:latin typeface="Times New Roman"/>
                <a:cs typeface="Times New Roman"/>
              </a:rPr>
              <a:t> </a:t>
            </a:r>
            <a:r>
              <a:rPr sz="2000" spc="0" dirty="0" smtClean="0">
                <a:latin typeface="Times New Roman"/>
                <a:cs typeface="Times New Roman"/>
              </a:rPr>
              <a:t>then</a:t>
            </a:r>
            <a:r>
              <a:rPr sz="2000" spc="-14" dirty="0" smtClean="0">
                <a:latin typeface="Times New Roman"/>
                <a:cs typeface="Times New Roman"/>
              </a:rPr>
              <a:t> </a:t>
            </a:r>
            <a:r>
              <a:rPr sz="2000" spc="0" dirty="0" smtClean="0">
                <a:latin typeface="Times New Roman"/>
                <a:cs typeface="Times New Roman"/>
              </a:rPr>
              <a:t>add 1</a:t>
            </a:r>
            <a:endParaRPr sz="2000" dirty="0">
              <a:latin typeface="Times New Roman"/>
              <a:cs typeface="Times New Roman"/>
            </a:endParaRPr>
          </a:p>
        </p:txBody>
      </p:sp>
      <p:sp>
        <p:nvSpPr>
          <p:cNvPr id="24" name="object 24"/>
          <p:cNvSpPr txBox="1"/>
          <p:nvPr/>
        </p:nvSpPr>
        <p:spPr>
          <a:xfrm>
            <a:off x="966927" y="1954204"/>
            <a:ext cx="5796559" cy="1377441"/>
          </a:xfrm>
          <a:prstGeom prst="rect">
            <a:avLst/>
          </a:prstGeom>
        </p:spPr>
        <p:txBody>
          <a:bodyPr wrap="square" lIns="0" tIns="0" rIns="0" bIns="0" rtlCol="0">
            <a:noAutofit/>
          </a:bodyPr>
          <a:lstStyle/>
          <a:p>
            <a:pPr marL="12700">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To</a:t>
            </a:r>
            <a:r>
              <a:rPr sz="2000" spc="9" dirty="0" smtClean="0">
                <a:latin typeface="Times New Roman"/>
                <a:cs typeface="Times New Roman"/>
              </a:rPr>
              <a:t>g</a:t>
            </a:r>
            <a:r>
              <a:rPr sz="2000" spc="0" dirty="0" smtClean="0">
                <a:latin typeface="Times New Roman"/>
                <a:cs typeface="Times New Roman"/>
              </a:rPr>
              <a:t>gle</a:t>
            </a:r>
            <a:r>
              <a:rPr sz="2000" spc="-19" dirty="0" smtClean="0">
                <a:latin typeface="Times New Roman"/>
                <a:cs typeface="Times New Roman"/>
              </a:rPr>
              <a:t> </a:t>
            </a:r>
            <a:r>
              <a:rPr sz="2000" spc="0" dirty="0" smtClean="0">
                <a:latin typeface="Times New Roman"/>
                <a:cs typeface="Times New Roman"/>
              </a:rPr>
              <a:t>a</a:t>
            </a:r>
            <a:r>
              <a:rPr sz="2000" spc="-4" dirty="0" smtClean="0">
                <a:latin typeface="Times New Roman"/>
                <a:cs typeface="Times New Roman"/>
              </a:rPr>
              <a:t>l</a:t>
            </a:r>
            <a:r>
              <a:rPr sz="2000" spc="0" dirty="0" smtClean="0">
                <a:latin typeface="Times New Roman"/>
                <a:cs typeface="Times New Roman"/>
              </a:rPr>
              <a:t>l</a:t>
            </a:r>
            <a:r>
              <a:rPr sz="2000" spc="-14" dirty="0" smtClean="0">
                <a:latin typeface="Times New Roman"/>
                <a:cs typeface="Times New Roman"/>
              </a:rPr>
              <a:t> </a:t>
            </a:r>
            <a:r>
              <a:rPr sz="2000" spc="0" dirty="0" smtClean="0">
                <a:latin typeface="Times New Roman"/>
                <a:cs typeface="Times New Roman"/>
              </a:rPr>
              <a:t>bits</a:t>
            </a:r>
            <a:r>
              <a:rPr sz="2000" spc="-25" dirty="0" smtClean="0">
                <a:latin typeface="Times New Roman"/>
                <a:cs typeface="Times New Roman"/>
              </a:rPr>
              <a:t> </a:t>
            </a:r>
            <a:r>
              <a:rPr sz="2000" spc="0" dirty="0" smtClean="0">
                <a:latin typeface="Times New Roman"/>
                <a:cs typeface="Times New Roman"/>
              </a:rPr>
              <a:t>to</a:t>
            </a:r>
            <a:r>
              <a:rPr sz="2000" spc="-4"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0" dirty="0" smtClean="0">
                <a:latin typeface="Times New Roman"/>
                <a:cs typeface="Times New Roman"/>
              </a:rPr>
              <a:t>l</a:t>
            </a:r>
            <a:r>
              <a:rPr sz="2000" spc="-4" dirty="0" smtClean="0">
                <a:latin typeface="Times New Roman"/>
                <a:cs typeface="Times New Roman"/>
              </a:rPr>
              <a:t>e</a:t>
            </a:r>
            <a:r>
              <a:rPr sz="2000" spc="0" dirty="0" smtClean="0">
                <a:latin typeface="Times New Roman"/>
                <a:cs typeface="Times New Roman"/>
              </a:rPr>
              <a:t>ft</a:t>
            </a:r>
            <a:r>
              <a:rPr sz="2000" spc="-19" dirty="0" smtClean="0">
                <a:latin typeface="Times New Roman"/>
                <a:cs typeface="Times New Roman"/>
              </a:rPr>
              <a:t> </a:t>
            </a:r>
            <a:r>
              <a:rPr sz="2000" spc="0" dirty="0" smtClean="0">
                <a:latin typeface="Times New Roman"/>
                <a:cs typeface="Times New Roman"/>
              </a:rPr>
              <a:t>of</a:t>
            </a:r>
            <a:r>
              <a:rPr sz="2000" spc="-9"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0" dirty="0" smtClean="0">
                <a:latin typeface="Times New Roman"/>
                <a:cs typeface="Times New Roman"/>
              </a:rPr>
              <a:t>first</a:t>
            </a:r>
            <a:r>
              <a:rPr sz="2000" spc="-19"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1</a:t>
            </a:r>
            <a:r>
              <a:rPr sz="2000" spc="0" dirty="0" smtClean="0">
                <a:latin typeface="Times New Roman"/>
                <a:cs typeface="Times New Roman"/>
              </a:rPr>
              <a:t>’</a:t>
            </a:r>
            <a:r>
              <a:rPr sz="2000" spc="-25" dirty="0" smtClean="0">
                <a:latin typeface="Times New Roman"/>
                <a:cs typeface="Times New Roman"/>
              </a:rPr>
              <a:t> </a:t>
            </a:r>
            <a:r>
              <a:rPr sz="2000" spc="0" dirty="0" smtClean="0">
                <a:latin typeface="Times New Roman"/>
                <a:cs typeface="Times New Roman"/>
              </a:rPr>
              <a:t>f</a:t>
            </a:r>
            <a:r>
              <a:rPr sz="2000" spc="9" dirty="0" smtClean="0">
                <a:latin typeface="Times New Roman"/>
                <a:cs typeface="Times New Roman"/>
              </a:rPr>
              <a:t>r</a:t>
            </a:r>
            <a:r>
              <a:rPr sz="2000" spc="0" dirty="0" smtClean="0">
                <a:latin typeface="Times New Roman"/>
                <a:cs typeface="Times New Roman"/>
              </a:rPr>
              <a:t>om</a:t>
            </a:r>
            <a:r>
              <a:rPr sz="2000" spc="-25" dirty="0" smtClean="0">
                <a:latin typeface="Times New Roman"/>
                <a:cs typeface="Times New Roman"/>
              </a:rPr>
              <a:t> </a:t>
            </a:r>
            <a:r>
              <a:rPr sz="2000" spc="0" dirty="0" smtClean="0">
                <a:latin typeface="Times New Roman"/>
                <a:cs typeface="Times New Roman"/>
              </a:rPr>
              <a:t>the</a:t>
            </a:r>
            <a:r>
              <a:rPr sz="2000" spc="-19" dirty="0" smtClean="0">
                <a:latin typeface="Times New Roman"/>
                <a:cs typeface="Times New Roman"/>
              </a:rPr>
              <a:t> </a:t>
            </a:r>
            <a:r>
              <a:rPr sz="2000" spc="0" dirty="0" smtClean="0">
                <a:latin typeface="Times New Roman"/>
                <a:cs typeface="Times New Roman"/>
              </a:rPr>
              <a:t>rig</a:t>
            </a:r>
            <a:r>
              <a:rPr sz="2000" spc="9" dirty="0" smtClean="0">
                <a:latin typeface="Times New Roman"/>
                <a:cs typeface="Times New Roman"/>
              </a:rPr>
              <a:t>h</a:t>
            </a:r>
            <a:r>
              <a:rPr sz="2000" spc="0" dirty="0" smtClean="0">
                <a:latin typeface="Times New Roman"/>
                <a:cs typeface="Times New Roman"/>
              </a:rPr>
              <a:t>t</a:t>
            </a:r>
            <a:endParaRPr sz="2000">
              <a:latin typeface="Times New Roman"/>
              <a:cs typeface="Times New Roman"/>
            </a:endParaRPr>
          </a:p>
          <a:p>
            <a:pPr marL="12700" marR="4777450">
              <a:lnSpc>
                <a:spcPts val="2299"/>
              </a:lnSpc>
              <a:spcBef>
                <a:spcPts val="474"/>
              </a:spcBef>
            </a:pPr>
            <a:r>
              <a:rPr sz="2000" i="1" spc="0" dirty="0" smtClean="0">
                <a:solidFill>
                  <a:srgbClr val="FF6600"/>
                </a:solidFill>
                <a:latin typeface="Times New Roman"/>
                <a:cs typeface="Times New Roman"/>
              </a:rPr>
              <a:t>Exa</a:t>
            </a:r>
            <a:r>
              <a:rPr sz="2000" i="1" spc="4" dirty="0" smtClean="0">
                <a:solidFill>
                  <a:srgbClr val="FF6600"/>
                </a:solidFill>
                <a:latin typeface="Times New Roman"/>
                <a:cs typeface="Times New Roman"/>
              </a:rPr>
              <a:t>m</a:t>
            </a:r>
            <a:r>
              <a:rPr sz="2000" i="1" spc="0" dirty="0" smtClean="0">
                <a:solidFill>
                  <a:srgbClr val="FF6600"/>
                </a:solidFill>
                <a:latin typeface="Times New Roman"/>
                <a:cs typeface="Times New Roman"/>
              </a:rPr>
              <a:t>pl</a:t>
            </a:r>
            <a:r>
              <a:rPr sz="2000" i="1" spc="4" dirty="0" smtClean="0">
                <a:solidFill>
                  <a:srgbClr val="FF6600"/>
                </a:solidFill>
                <a:latin typeface="Times New Roman"/>
                <a:cs typeface="Times New Roman"/>
              </a:rPr>
              <a:t>e</a:t>
            </a:r>
            <a:r>
              <a:rPr sz="2000" spc="0" dirty="0" smtClean="0">
                <a:solidFill>
                  <a:srgbClr val="FF6600"/>
                </a:solidFill>
                <a:latin typeface="Times New Roman"/>
                <a:cs typeface="Times New Roman"/>
              </a:rPr>
              <a:t>: </a:t>
            </a:r>
            <a:endParaRPr sz="2000">
              <a:latin typeface="Times New Roman"/>
              <a:cs typeface="Times New Roman"/>
            </a:endParaRPr>
          </a:p>
          <a:p>
            <a:pPr marL="12700" marR="4777450">
              <a:lnSpc>
                <a:spcPts val="2299"/>
              </a:lnSpc>
              <a:spcBef>
                <a:spcPts val="579"/>
              </a:spcBef>
            </a:pPr>
            <a:r>
              <a:rPr sz="2000" spc="0" dirty="0" smtClean="0">
                <a:latin typeface="Times New Roman"/>
                <a:cs typeface="Times New Roman"/>
              </a:rPr>
              <a:t>N</a:t>
            </a:r>
            <a:r>
              <a:rPr sz="2000" spc="9" dirty="0" smtClean="0">
                <a:latin typeface="Times New Roman"/>
                <a:cs typeface="Times New Roman"/>
              </a:rPr>
              <a:t>u</a:t>
            </a:r>
            <a:r>
              <a:rPr sz="2000" spc="-25" dirty="0" smtClean="0">
                <a:latin typeface="Times New Roman"/>
                <a:cs typeface="Times New Roman"/>
              </a:rPr>
              <a:t>m</a:t>
            </a:r>
            <a:r>
              <a:rPr sz="2000" spc="0" dirty="0" smtClean="0">
                <a:latin typeface="Times New Roman"/>
                <a:cs typeface="Times New Roman"/>
              </a:rPr>
              <a:t>be</a:t>
            </a:r>
            <a:r>
              <a:rPr sz="2000" spc="4" dirty="0" smtClean="0">
                <a:latin typeface="Times New Roman"/>
                <a:cs typeface="Times New Roman"/>
              </a:rPr>
              <a:t>r</a:t>
            </a:r>
            <a:r>
              <a:rPr sz="2000" spc="0" dirty="0" smtClean="0">
                <a:latin typeface="Times New Roman"/>
                <a:cs typeface="Times New Roman"/>
              </a:rPr>
              <a:t>:</a:t>
            </a:r>
            <a:endParaRPr sz="2000">
              <a:latin typeface="Times New Roman"/>
              <a:cs typeface="Times New Roman"/>
            </a:endParaRPr>
          </a:p>
          <a:p>
            <a:pPr marL="12700" marR="38176">
              <a:lnSpc>
                <a:spcPct val="95825"/>
              </a:lnSpc>
              <a:spcBef>
                <a:spcPts val="599"/>
              </a:spcBef>
            </a:pPr>
            <a:r>
              <a:rPr sz="2000" spc="0" dirty="0" smtClean="0">
                <a:solidFill>
                  <a:srgbClr val="FF9900"/>
                </a:solidFill>
                <a:latin typeface="Times New Roman"/>
                <a:cs typeface="Times New Roman"/>
              </a:rPr>
              <a:t>1</a:t>
            </a:r>
            <a:r>
              <a:rPr sz="2000" spc="9" dirty="0" smtClean="0">
                <a:solidFill>
                  <a:srgbClr val="FF9900"/>
                </a:solidFill>
                <a:latin typeface="Times New Roman"/>
                <a:cs typeface="Times New Roman"/>
              </a:rPr>
              <a:t>’</a:t>
            </a:r>
            <a:r>
              <a:rPr sz="2000" spc="0" dirty="0" smtClean="0">
                <a:solidFill>
                  <a:srgbClr val="FF9900"/>
                </a:solidFill>
                <a:latin typeface="Times New Roman"/>
                <a:cs typeface="Times New Roman"/>
              </a:rPr>
              <a:t>s</a:t>
            </a:r>
            <a:r>
              <a:rPr sz="2000" spc="-14" dirty="0" smtClean="0">
                <a:solidFill>
                  <a:srgbClr val="FF9900"/>
                </a:solidFill>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a:t>
            </a:r>
            <a:r>
              <a:rPr sz="2000" spc="4" dirty="0" smtClean="0">
                <a:latin typeface="Times New Roman"/>
                <a:cs typeface="Times New Roman"/>
              </a:rPr>
              <a:t>.</a:t>
            </a:r>
            <a:r>
              <a:rPr sz="2000" spc="0" dirty="0" smtClean="0">
                <a:latin typeface="Times New Roman"/>
                <a:cs typeface="Times New Roman"/>
              </a:rPr>
              <a:t>:</a:t>
            </a:r>
            <a:endParaRPr sz="2000">
              <a:latin typeface="Times New Roman"/>
              <a:cs typeface="Times New Roman"/>
            </a:endParaRPr>
          </a:p>
        </p:txBody>
      </p:sp>
      <p:sp>
        <p:nvSpPr>
          <p:cNvPr id="23" name="object 23"/>
          <p:cNvSpPr txBox="1"/>
          <p:nvPr/>
        </p:nvSpPr>
        <p:spPr>
          <a:xfrm>
            <a:off x="496925" y="2072910"/>
            <a:ext cx="445563" cy="279908"/>
          </a:xfrm>
          <a:prstGeom prst="rect">
            <a:avLst/>
          </a:prstGeom>
        </p:spPr>
        <p:txBody>
          <a:bodyPr wrap="square" lIns="0" tIns="0" rIns="0" bIns="0" rtlCol="0">
            <a:noAutofit/>
          </a:bodyPr>
          <a:lstStyle/>
          <a:p>
            <a:pPr marL="12700">
              <a:lnSpc>
                <a:spcPts val="2150"/>
              </a:lnSpc>
              <a:spcBef>
                <a:spcPts val="107"/>
              </a:spcBef>
            </a:pPr>
            <a:r>
              <a:rPr sz="2000" b="1" spc="0" dirty="0" smtClean="0">
                <a:solidFill>
                  <a:srgbClr val="D01608"/>
                </a:solidFill>
                <a:latin typeface="Arial"/>
                <a:cs typeface="Arial"/>
              </a:rPr>
              <a:t>OR</a:t>
            </a:r>
            <a:endParaRPr sz="2000">
              <a:latin typeface="Arial"/>
              <a:cs typeface="Arial"/>
            </a:endParaRPr>
          </a:p>
        </p:txBody>
      </p:sp>
      <p:sp>
        <p:nvSpPr>
          <p:cNvPr id="22" name="object 22"/>
          <p:cNvSpPr txBox="1"/>
          <p:nvPr/>
        </p:nvSpPr>
        <p:spPr>
          <a:xfrm>
            <a:off x="2694559" y="3361579"/>
            <a:ext cx="256407" cy="978340"/>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a:p>
            <a:pPr marL="12700">
              <a:lnSpc>
                <a:spcPct val="95825"/>
              </a:lnSpc>
              <a:spcBef>
                <a:spcPts val="1339"/>
              </a:spcBef>
            </a:pPr>
            <a:r>
              <a:rPr sz="2800" b="1" spc="0" dirty="0" smtClean="0">
                <a:solidFill>
                  <a:srgbClr val="D01608"/>
                </a:solidFill>
                <a:latin typeface="Times New Roman"/>
                <a:cs typeface="Times New Roman"/>
              </a:rPr>
              <a:t>0</a:t>
            </a:r>
            <a:endParaRPr sz="2800">
              <a:latin typeface="Times New Roman"/>
              <a:cs typeface="Times New Roman"/>
            </a:endParaRPr>
          </a:p>
        </p:txBody>
      </p:sp>
      <p:sp>
        <p:nvSpPr>
          <p:cNvPr id="21" name="object 21"/>
          <p:cNvSpPr txBox="1"/>
          <p:nvPr/>
        </p:nvSpPr>
        <p:spPr>
          <a:xfrm>
            <a:off x="2961259" y="3361579"/>
            <a:ext cx="256407" cy="978340"/>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9"/>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20" name="object 20"/>
          <p:cNvSpPr txBox="1"/>
          <p:nvPr/>
        </p:nvSpPr>
        <p:spPr>
          <a:xfrm>
            <a:off x="3227959" y="3361579"/>
            <a:ext cx="256407" cy="978340"/>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a:p>
            <a:pPr marL="12700">
              <a:lnSpc>
                <a:spcPct val="95825"/>
              </a:lnSpc>
              <a:spcBef>
                <a:spcPts val="1339"/>
              </a:spcBef>
            </a:pPr>
            <a:r>
              <a:rPr sz="2800" b="1" spc="0" dirty="0" smtClean="0">
                <a:solidFill>
                  <a:srgbClr val="D01608"/>
                </a:solidFill>
                <a:latin typeface="Times New Roman"/>
                <a:cs typeface="Times New Roman"/>
              </a:rPr>
              <a:t>0</a:t>
            </a:r>
            <a:endParaRPr sz="2800">
              <a:latin typeface="Times New Roman"/>
              <a:cs typeface="Times New Roman"/>
            </a:endParaRPr>
          </a:p>
        </p:txBody>
      </p:sp>
      <p:sp>
        <p:nvSpPr>
          <p:cNvPr id="19" name="object 19"/>
          <p:cNvSpPr txBox="1"/>
          <p:nvPr/>
        </p:nvSpPr>
        <p:spPr>
          <a:xfrm>
            <a:off x="3494278" y="3361579"/>
            <a:ext cx="256636" cy="978340"/>
          </a:xfrm>
          <a:prstGeom prst="rect">
            <a:avLst/>
          </a:prstGeom>
        </p:spPr>
        <p:txBody>
          <a:bodyPr wrap="square" lIns="0" tIns="0" rIns="0" bIns="0" rtlCol="0">
            <a:noAutofit/>
          </a:bodyPr>
          <a:lstStyle/>
          <a:p>
            <a:pPr marL="12700" marR="426">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a:p>
            <a:pPr marL="12928">
              <a:lnSpc>
                <a:spcPct val="95825"/>
              </a:lnSpc>
              <a:spcBef>
                <a:spcPts val="1339"/>
              </a:spcBef>
            </a:pPr>
            <a:r>
              <a:rPr sz="2800" b="1" spc="0" dirty="0" smtClean="0">
                <a:solidFill>
                  <a:srgbClr val="D01608"/>
                </a:solidFill>
                <a:latin typeface="Times New Roman"/>
                <a:cs typeface="Times New Roman"/>
              </a:rPr>
              <a:t>0</a:t>
            </a:r>
            <a:endParaRPr sz="2800">
              <a:latin typeface="Times New Roman"/>
              <a:cs typeface="Times New Roman"/>
            </a:endParaRPr>
          </a:p>
        </p:txBody>
      </p:sp>
      <p:sp>
        <p:nvSpPr>
          <p:cNvPr id="18" name="object 18"/>
          <p:cNvSpPr txBox="1"/>
          <p:nvPr/>
        </p:nvSpPr>
        <p:spPr>
          <a:xfrm>
            <a:off x="3761613" y="3361579"/>
            <a:ext cx="256407" cy="978340"/>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a:lnSpc>
                <a:spcPct val="95825"/>
              </a:lnSpc>
              <a:spcBef>
                <a:spcPts val="1339"/>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7" name="object 17"/>
          <p:cNvSpPr txBox="1"/>
          <p:nvPr/>
        </p:nvSpPr>
        <p:spPr>
          <a:xfrm>
            <a:off x="4027932" y="3361579"/>
            <a:ext cx="256636" cy="978340"/>
          </a:xfrm>
          <a:prstGeom prst="rect">
            <a:avLst/>
          </a:prstGeom>
        </p:spPr>
        <p:txBody>
          <a:bodyPr wrap="square" lIns="0" tIns="0" rIns="0" bIns="0" rtlCol="0">
            <a:noAutofit/>
          </a:bodyPr>
          <a:lstStyle/>
          <a:p>
            <a:pPr marL="12700" marR="426">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928">
              <a:lnSpc>
                <a:spcPct val="95825"/>
              </a:lnSpc>
              <a:spcBef>
                <a:spcPts val="1339"/>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6" name="object 16"/>
          <p:cNvSpPr txBox="1"/>
          <p:nvPr/>
        </p:nvSpPr>
        <p:spPr>
          <a:xfrm>
            <a:off x="4294708" y="3361579"/>
            <a:ext cx="256462" cy="978340"/>
          </a:xfrm>
          <a:prstGeom prst="rect">
            <a:avLst/>
          </a:prstGeom>
        </p:spPr>
        <p:txBody>
          <a:bodyPr wrap="square" lIns="0" tIns="0" rIns="0" bIns="0" rtlCol="0">
            <a:noAutofit/>
          </a:bodyPr>
          <a:lstStyle/>
          <a:p>
            <a:pPr marL="12952">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2700" marR="54">
              <a:lnSpc>
                <a:spcPct val="95825"/>
              </a:lnSpc>
              <a:spcBef>
                <a:spcPts val="1339"/>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5" name="object 15"/>
          <p:cNvSpPr txBox="1"/>
          <p:nvPr/>
        </p:nvSpPr>
        <p:spPr>
          <a:xfrm>
            <a:off x="4560607" y="3361579"/>
            <a:ext cx="257056" cy="1575689"/>
          </a:xfrm>
          <a:prstGeom prst="rect">
            <a:avLst/>
          </a:prstGeom>
        </p:spPr>
        <p:txBody>
          <a:bodyPr wrap="square" lIns="0" tIns="0" rIns="0" bIns="0" rtlCol="0">
            <a:noAutofit/>
          </a:bodyPr>
          <a:lstStyle/>
          <a:p>
            <a:pPr marL="13373" marR="173">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a:p>
            <a:pPr marL="13348">
              <a:lnSpc>
                <a:spcPct val="95825"/>
              </a:lnSpc>
              <a:spcBef>
                <a:spcPts val="1339"/>
              </a:spcBef>
            </a:pPr>
            <a:r>
              <a:rPr sz="2800" b="1" spc="0" dirty="0" smtClean="0">
                <a:solidFill>
                  <a:srgbClr val="000082"/>
                </a:solidFill>
                <a:latin typeface="Times New Roman"/>
                <a:cs typeface="Times New Roman"/>
              </a:rPr>
              <a:t>1</a:t>
            </a:r>
            <a:endParaRPr sz="2800">
              <a:latin typeface="Times New Roman"/>
              <a:cs typeface="Times New Roman"/>
            </a:endParaRPr>
          </a:p>
          <a:p>
            <a:pPr marL="12700" marR="846">
              <a:lnSpc>
                <a:spcPct val="95825"/>
              </a:lnSpc>
              <a:spcBef>
                <a:spcPts val="1484"/>
              </a:spcBef>
            </a:pPr>
            <a:r>
              <a:rPr sz="2800" b="1" spc="0" dirty="0" smtClean="0">
                <a:solidFill>
                  <a:srgbClr val="000082"/>
                </a:solidFill>
                <a:latin typeface="Times New Roman"/>
                <a:cs typeface="Times New Roman"/>
              </a:rPr>
              <a:t>1</a:t>
            </a:r>
            <a:endParaRPr sz="2800">
              <a:latin typeface="Times New Roman"/>
              <a:cs typeface="Times New Roman"/>
            </a:endParaRPr>
          </a:p>
        </p:txBody>
      </p:sp>
      <p:sp>
        <p:nvSpPr>
          <p:cNvPr id="14" name="object 14"/>
          <p:cNvSpPr txBox="1"/>
          <p:nvPr/>
        </p:nvSpPr>
        <p:spPr>
          <a:xfrm>
            <a:off x="6117717" y="3365008"/>
            <a:ext cx="789609" cy="380491"/>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r>
              <a:rPr sz="2800" b="1" spc="-13" dirty="0" smtClean="0">
                <a:solidFill>
                  <a:srgbClr val="D01608"/>
                </a:solidFill>
                <a:latin typeface="Times New Roman"/>
                <a:cs typeface="Times New Roman"/>
              </a:rPr>
              <a:t> </a:t>
            </a:r>
            <a:r>
              <a:rPr sz="2800" b="1" spc="0" dirty="0" smtClean="0">
                <a:solidFill>
                  <a:srgbClr val="000082"/>
                </a:solidFill>
                <a:latin typeface="Times New Roman"/>
                <a:cs typeface="Times New Roman"/>
              </a:rPr>
              <a:t>0</a:t>
            </a:r>
            <a:r>
              <a:rPr sz="2800" b="1" spc="-13" dirty="0" smtClean="0">
                <a:solidFill>
                  <a:srgbClr val="000082"/>
                </a:solidFill>
                <a:latin typeface="Times New Roman"/>
                <a:cs typeface="Times New Roman"/>
              </a:rPr>
              <a:t> </a:t>
            </a:r>
            <a:r>
              <a:rPr sz="2800" b="1" spc="0" dirty="0" smtClean="0">
                <a:solidFill>
                  <a:srgbClr val="D01608"/>
                </a:solidFill>
                <a:latin typeface="Times New Roman"/>
                <a:cs typeface="Times New Roman"/>
              </a:rPr>
              <a:t>1</a:t>
            </a:r>
            <a:endParaRPr sz="2800">
              <a:latin typeface="Times New Roman"/>
              <a:cs typeface="Times New Roman"/>
            </a:endParaRPr>
          </a:p>
        </p:txBody>
      </p:sp>
      <p:sp>
        <p:nvSpPr>
          <p:cNvPr id="13" name="object 13"/>
          <p:cNvSpPr txBox="1"/>
          <p:nvPr/>
        </p:nvSpPr>
        <p:spPr>
          <a:xfrm>
            <a:off x="6917436" y="3365008"/>
            <a:ext cx="1323338" cy="380491"/>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r>
              <a:rPr sz="2800" b="1" spc="-4" dirty="0" smtClean="0">
                <a:solidFill>
                  <a:srgbClr val="D01608"/>
                </a:solidFill>
                <a:latin typeface="Times New Roman"/>
                <a:cs typeface="Times New Roman"/>
              </a:rPr>
              <a:t> </a:t>
            </a:r>
            <a:r>
              <a:rPr sz="2800" b="1" spc="0" dirty="0" smtClean="0">
                <a:solidFill>
                  <a:srgbClr val="000082"/>
                </a:solidFill>
                <a:latin typeface="Times New Roman"/>
                <a:cs typeface="Times New Roman"/>
              </a:rPr>
              <a:t>0</a:t>
            </a:r>
            <a:r>
              <a:rPr sz="2800" b="1" spc="-13" dirty="0" smtClean="0">
                <a:solidFill>
                  <a:srgbClr val="000082"/>
                </a:solidFill>
                <a:latin typeface="Times New Roman"/>
                <a:cs typeface="Times New Roman"/>
              </a:rPr>
              <a:t> </a:t>
            </a:r>
            <a:r>
              <a:rPr sz="2800" b="1" spc="0" dirty="0" smtClean="0">
                <a:solidFill>
                  <a:srgbClr val="000082"/>
                </a:solidFill>
                <a:latin typeface="Times New Roman"/>
                <a:cs typeface="Times New Roman"/>
              </a:rPr>
              <a:t>0</a:t>
            </a:r>
            <a:r>
              <a:rPr sz="2800" b="1" spc="-13" dirty="0" smtClean="0">
                <a:solidFill>
                  <a:srgbClr val="000082"/>
                </a:solidFill>
                <a:latin typeface="Times New Roman"/>
                <a:cs typeface="Times New Roman"/>
              </a:rPr>
              <a:t> </a:t>
            </a:r>
            <a:r>
              <a:rPr sz="2800" b="1" spc="0" dirty="0" smtClean="0">
                <a:solidFill>
                  <a:srgbClr val="000082"/>
                </a:solidFill>
                <a:latin typeface="Times New Roman"/>
                <a:cs typeface="Times New Roman"/>
              </a:rPr>
              <a:t>0</a:t>
            </a:r>
            <a:r>
              <a:rPr sz="2800" b="1" spc="-13" dirty="0" smtClean="0">
                <a:solidFill>
                  <a:srgbClr val="000082"/>
                </a:solidFill>
                <a:latin typeface="Times New Roman"/>
                <a:cs typeface="Times New Roman"/>
              </a:rPr>
              <a:t> </a:t>
            </a:r>
            <a:r>
              <a:rPr sz="2800" b="1" spc="0" dirty="0" smtClean="0">
                <a:solidFill>
                  <a:srgbClr val="000082"/>
                </a:solidFill>
                <a:latin typeface="Times New Roman"/>
                <a:cs typeface="Times New Roman"/>
              </a:rPr>
              <a:t>0</a:t>
            </a:r>
            <a:endParaRPr sz="2800">
              <a:latin typeface="Times New Roman"/>
              <a:cs typeface="Times New Roman"/>
            </a:endParaRPr>
          </a:p>
        </p:txBody>
      </p:sp>
      <p:sp>
        <p:nvSpPr>
          <p:cNvPr id="12" name="object 12"/>
          <p:cNvSpPr txBox="1"/>
          <p:nvPr/>
        </p:nvSpPr>
        <p:spPr>
          <a:xfrm>
            <a:off x="2225167" y="4556776"/>
            <a:ext cx="281066" cy="380491"/>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a:t>
            </a:r>
            <a:endParaRPr sz="2800">
              <a:latin typeface="Times New Roman"/>
              <a:cs typeface="Times New Roman"/>
            </a:endParaRPr>
          </a:p>
        </p:txBody>
      </p:sp>
      <p:sp>
        <p:nvSpPr>
          <p:cNvPr id="11" name="object 11"/>
          <p:cNvSpPr txBox="1"/>
          <p:nvPr/>
        </p:nvSpPr>
        <p:spPr>
          <a:xfrm>
            <a:off x="2696337"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p:txBody>
      </p:sp>
      <p:sp>
        <p:nvSpPr>
          <p:cNvPr id="10" name="object 10"/>
          <p:cNvSpPr txBox="1"/>
          <p:nvPr/>
        </p:nvSpPr>
        <p:spPr>
          <a:xfrm>
            <a:off x="2963037"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p:txBody>
      </p:sp>
      <p:sp>
        <p:nvSpPr>
          <p:cNvPr id="9" name="object 9"/>
          <p:cNvSpPr txBox="1"/>
          <p:nvPr/>
        </p:nvSpPr>
        <p:spPr>
          <a:xfrm>
            <a:off x="3229737"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endParaRPr sz="2800">
              <a:latin typeface="Times New Roman"/>
              <a:cs typeface="Times New Roman"/>
            </a:endParaRPr>
          </a:p>
        </p:txBody>
      </p:sp>
      <p:sp>
        <p:nvSpPr>
          <p:cNvPr id="8" name="object 8"/>
          <p:cNvSpPr txBox="1"/>
          <p:nvPr/>
        </p:nvSpPr>
        <p:spPr>
          <a:xfrm>
            <a:off x="3496437"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endParaRPr sz="2800">
              <a:latin typeface="Times New Roman"/>
              <a:cs typeface="Times New Roman"/>
            </a:endParaRPr>
          </a:p>
        </p:txBody>
      </p:sp>
      <p:sp>
        <p:nvSpPr>
          <p:cNvPr id="7" name="object 7"/>
          <p:cNvSpPr txBox="1"/>
          <p:nvPr/>
        </p:nvSpPr>
        <p:spPr>
          <a:xfrm>
            <a:off x="3763137"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6" name="object 6"/>
          <p:cNvSpPr txBox="1"/>
          <p:nvPr/>
        </p:nvSpPr>
        <p:spPr>
          <a:xfrm>
            <a:off x="4029456"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5" name="object 5"/>
          <p:cNvSpPr txBox="1"/>
          <p:nvPr/>
        </p:nvSpPr>
        <p:spPr>
          <a:xfrm>
            <a:off x="4296485"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4" name="object 4"/>
          <p:cNvSpPr txBox="1"/>
          <p:nvPr/>
        </p:nvSpPr>
        <p:spPr>
          <a:xfrm>
            <a:off x="4562804" y="523216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3" name="object 3"/>
          <p:cNvSpPr txBox="1"/>
          <p:nvPr/>
        </p:nvSpPr>
        <p:spPr>
          <a:xfrm>
            <a:off x="6100318" y="5232162"/>
            <a:ext cx="796086"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000082"/>
                </a:solidFill>
                <a:latin typeface="Times New Roman"/>
                <a:cs typeface="Times New Roman"/>
              </a:rPr>
              <a:t>0</a:t>
            </a:r>
            <a:r>
              <a:rPr sz="2800" b="1" spc="-63" dirty="0" smtClean="0">
                <a:solidFill>
                  <a:srgbClr val="000082"/>
                </a:solidFill>
                <a:latin typeface="Times New Roman"/>
                <a:cs typeface="Times New Roman"/>
              </a:rPr>
              <a:t> </a:t>
            </a:r>
            <a:r>
              <a:rPr sz="2800" b="1" spc="0" dirty="0" smtClean="0">
                <a:solidFill>
                  <a:srgbClr val="D01608"/>
                </a:solidFill>
                <a:latin typeface="Times New Roman"/>
                <a:cs typeface="Times New Roman"/>
              </a:rPr>
              <a:t>1</a:t>
            </a:r>
            <a:r>
              <a:rPr sz="2800" b="1" spc="90" dirty="0" smtClean="0">
                <a:solidFill>
                  <a:srgbClr val="D01608"/>
                </a:solidFill>
                <a:latin typeface="Times New Roman"/>
                <a:cs typeface="Times New Roman"/>
              </a:rPr>
              <a:t> </a:t>
            </a:r>
            <a:r>
              <a:rPr sz="2800" b="1" spc="0" dirty="0" smtClean="0">
                <a:solidFill>
                  <a:srgbClr val="000082"/>
                </a:solidFill>
                <a:latin typeface="Times New Roman"/>
                <a:cs typeface="Times New Roman"/>
              </a:rPr>
              <a:t>0</a:t>
            </a:r>
            <a:endParaRPr sz="2800">
              <a:latin typeface="Times New Roman"/>
              <a:cs typeface="Times New Roman"/>
            </a:endParaRPr>
          </a:p>
        </p:txBody>
      </p:sp>
      <p:sp>
        <p:nvSpPr>
          <p:cNvPr id="2" name="object 2"/>
          <p:cNvSpPr txBox="1"/>
          <p:nvPr/>
        </p:nvSpPr>
        <p:spPr>
          <a:xfrm>
            <a:off x="6900418" y="5232162"/>
            <a:ext cx="1337741"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D01608"/>
                </a:solidFill>
                <a:latin typeface="Times New Roman"/>
                <a:cs typeface="Times New Roman"/>
              </a:rPr>
              <a:t>1</a:t>
            </a:r>
            <a:r>
              <a:rPr sz="2800" b="1" spc="-13" dirty="0" smtClean="0">
                <a:solidFill>
                  <a:srgbClr val="D01608"/>
                </a:solidFill>
                <a:latin typeface="Times New Roman"/>
                <a:cs typeface="Times New Roman"/>
              </a:rPr>
              <a:t> </a:t>
            </a:r>
            <a:r>
              <a:rPr sz="2800" b="1" spc="0" dirty="0" smtClean="0">
                <a:latin typeface="Times New Roman"/>
                <a:cs typeface="Times New Roman"/>
              </a:rPr>
              <a:t>0</a:t>
            </a:r>
            <a:r>
              <a:rPr sz="2800" b="1" spc="40" dirty="0" smtClean="0">
                <a:latin typeface="Times New Roman"/>
                <a:cs typeface="Times New Roman"/>
              </a:rPr>
              <a:t> </a:t>
            </a:r>
            <a:r>
              <a:rPr sz="2800" b="1" spc="0" dirty="0" smtClean="0">
                <a:latin typeface="Times New Roman"/>
                <a:cs typeface="Times New Roman"/>
              </a:rPr>
              <a:t>0</a:t>
            </a:r>
            <a:r>
              <a:rPr sz="2800" b="1" spc="-13" dirty="0" smtClean="0">
                <a:latin typeface="Times New Roman"/>
                <a:cs typeface="Times New Roman"/>
              </a:rPr>
              <a:t> </a:t>
            </a:r>
            <a:r>
              <a:rPr sz="2800" b="1" spc="0" dirty="0" smtClean="0">
                <a:latin typeface="Times New Roman"/>
                <a:cs typeface="Times New Roman"/>
              </a:rPr>
              <a:t>0</a:t>
            </a:r>
            <a:r>
              <a:rPr sz="2800" b="1" spc="50" dirty="0" smtClean="0">
                <a:latin typeface="Times New Roman"/>
                <a:cs typeface="Times New Roman"/>
              </a:rPr>
              <a:t> </a:t>
            </a:r>
            <a:r>
              <a:rPr sz="2800" b="1" spc="0" dirty="0" smtClean="0">
                <a:latin typeface="Times New Roman"/>
                <a:cs typeface="Times New Roman"/>
              </a:rPr>
              <a:t>0</a:t>
            </a:r>
            <a:endParaRPr sz="2800">
              <a:latin typeface="Times New Roman"/>
              <a:cs typeface="Times New Roman"/>
            </a:endParaRPr>
          </a:p>
        </p:txBody>
      </p:sp>
    </p:spTree>
    <p:extLst>
      <p:ext uri="{BB962C8B-B14F-4D97-AF65-F5344CB8AC3E}">
        <p14:creationId xmlns:p14="http://schemas.microsoft.com/office/powerpoint/2010/main" xmlns="" val="1052417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40327" y="2609850"/>
            <a:ext cx="7874198" cy="3973278"/>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txBox="1"/>
          <p:nvPr/>
        </p:nvSpPr>
        <p:spPr>
          <a:xfrm>
            <a:off x="3154426" y="319650"/>
            <a:ext cx="2931761"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Complements</a:t>
            </a:r>
            <a:endParaRPr sz="3600">
              <a:latin typeface="Book Antiqua"/>
              <a:cs typeface="Book Antiqua"/>
            </a:endParaRPr>
          </a:p>
        </p:txBody>
      </p:sp>
      <p:sp>
        <p:nvSpPr>
          <p:cNvPr id="3" name="object 3"/>
          <p:cNvSpPr txBox="1"/>
          <p:nvPr/>
        </p:nvSpPr>
        <p:spPr>
          <a:xfrm>
            <a:off x="385978" y="1376398"/>
            <a:ext cx="8114676" cy="1003128"/>
          </a:xfrm>
          <a:prstGeom prst="rect">
            <a:avLst/>
          </a:prstGeom>
        </p:spPr>
        <p:txBody>
          <a:bodyPr wrap="square" lIns="0" tIns="0" rIns="0" bIns="0" rtlCol="0">
            <a:noAutofit/>
          </a:bodyPr>
          <a:lstStyle/>
          <a:p>
            <a:pPr marL="12700" marR="31111">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Subt</a:t>
            </a:r>
            <a:r>
              <a:rPr sz="2400" spc="4" dirty="0" smtClean="0">
                <a:latin typeface="Times New Roman"/>
                <a:cs typeface="Times New Roman"/>
              </a:rPr>
              <a:t>r</a:t>
            </a:r>
            <a:r>
              <a:rPr sz="2400" spc="0" dirty="0" smtClean="0">
                <a:latin typeface="Times New Roman"/>
                <a:cs typeface="Times New Roman"/>
              </a:rPr>
              <a:t>ac</a:t>
            </a:r>
            <a:r>
              <a:rPr sz="2400" spc="4" dirty="0" smtClean="0">
                <a:latin typeface="Times New Roman"/>
                <a:cs typeface="Times New Roman"/>
              </a:rPr>
              <a:t>t</a:t>
            </a:r>
            <a:r>
              <a:rPr sz="2400" spc="0" dirty="0" smtClean="0">
                <a:latin typeface="Times New Roman"/>
                <a:cs typeface="Times New Roman"/>
              </a:rPr>
              <a:t>ion</a:t>
            </a:r>
            <a:r>
              <a:rPr sz="2400" spc="-29" dirty="0" smtClean="0">
                <a:latin typeface="Times New Roman"/>
                <a:cs typeface="Times New Roman"/>
              </a:rPr>
              <a:t> </a:t>
            </a:r>
            <a:r>
              <a:rPr sz="2400" spc="0" dirty="0" smtClean="0">
                <a:latin typeface="Times New Roman"/>
                <a:cs typeface="Times New Roman"/>
              </a:rPr>
              <a:t>with </a:t>
            </a:r>
            <a:r>
              <a:rPr sz="2400" spc="-9" dirty="0" smtClean="0">
                <a:latin typeface="Times New Roman"/>
                <a:cs typeface="Times New Roman"/>
              </a:rPr>
              <a:t>C</a:t>
            </a:r>
            <a:r>
              <a:rPr sz="2400" spc="0" dirty="0" smtClean="0">
                <a:latin typeface="Times New Roman"/>
                <a:cs typeface="Times New Roman"/>
              </a:rPr>
              <a:t>o</a:t>
            </a:r>
            <a:r>
              <a:rPr sz="2400" spc="-19"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19" dirty="0" smtClean="0">
                <a:latin typeface="Times New Roman"/>
                <a:cs typeface="Times New Roman"/>
              </a:rPr>
              <a:t>m</a:t>
            </a:r>
            <a:r>
              <a:rPr sz="2400" spc="0" dirty="0" smtClean="0">
                <a:latin typeface="Times New Roman"/>
                <a:cs typeface="Times New Roman"/>
              </a:rPr>
              <a:t>en</a:t>
            </a:r>
            <a:r>
              <a:rPr sz="2400" spc="4" dirty="0" smtClean="0">
                <a:latin typeface="Times New Roman"/>
                <a:cs typeface="Times New Roman"/>
              </a:rPr>
              <a:t>t</a:t>
            </a:r>
            <a:r>
              <a:rPr sz="2400" spc="0" dirty="0" smtClean="0">
                <a:latin typeface="Times New Roman"/>
                <a:cs typeface="Times New Roman"/>
              </a:rPr>
              <a:t>s</a:t>
            </a:r>
            <a:endParaRPr sz="2400">
              <a:latin typeface="Times New Roman"/>
              <a:cs typeface="Times New Roman"/>
            </a:endParaRPr>
          </a:p>
          <a:p>
            <a:pPr marL="756412" indent="-286512">
              <a:lnSpc>
                <a:spcPct val="100041"/>
              </a:lnSpc>
              <a:spcBef>
                <a:spcPts val="46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The su</a:t>
            </a:r>
            <a:r>
              <a:rPr sz="2000" spc="4" dirty="0" smtClean="0">
                <a:latin typeface="Times New Roman"/>
                <a:cs typeface="Times New Roman"/>
              </a:rPr>
              <a:t>b</a:t>
            </a:r>
            <a:r>
              <a:rPr sz="2000" spc="0" dirty="0" smtClean="0">
                <a:latin typeface="Times New Roman"/>
                <a:cs typeface="Times New Roman"/>
              </a:rPr>
              <a:t>trac</a:t>
            </a:r>
            <a:r>
              <a:rPr sz="2000" spc="-9" dirty="0" smtClean="0">
                <a:latin typeface="Times New Roman"/>
                <a:cs typeface="Times New Roman"/>
              </a:rPr>
              <a:t>t</a:t>
            </a:r>
            <a:r>
              <a:rPr sz="2000" spc="0" dirty="0" smtClean="0">
                <a:latin typeface="Times New Roman"/>
                <a:cs typeface="Times New Roman"/>
              </a:rPr>
              <a:t>i</a:t>
            </a:r>
            <a:r>
              <a:rPr sz="2000" spc="-9" dirty="0" smtClean="0">
                <a:latin typeface="Times New Roman"/>
                <a:cs typeface="Times New Roman"/>
              </a:rPr>
              <a:t>o</a:t>
            </a:r>
            <a:r>
              <a:rPr sz="2000" spc="0" dirty="0" smtClean="0">
                <a:latin typeface="Times New Roman"/>
                <a:cs typeface="Times New Roman"/>
              </a:rPr>
              <a:t>n</a:t>
            </a:r>
            <a:r>
              <a:rPr sz="2000" spc="-34" dirty="0" smtClean="0">
                <a:latin typeface="Times New Roman"/>
                <a:cs typeface="Times New Roman"/>
              </a:rPr>
              <a:t> </a:t>
            </a:r>
            <a:r>
              <a:rPr sz="2000" spc="0" dirty="0" smtClean="0">
                <a:latin typeface="Times New Roman"/>
                <a:cs typeface="Times New Roman"/>
              </a:rPr>
              <a:t>of</a:t>
            </a:r>
            <a:r>
              <a:rPr sz="2000" spc="-9" dirty="0" smtClean="0">
                <a:latin typeface="Times New Roman"/>
                <a:cs typeface="Times New Roman"/>
              </a:rPr>
              <a:t> </a:t>
            </a:r>
            <a:r>
              <a:rPr sz="2000" spc="0" dirty="0" smtClean="0">
                <a:latin typeface="Times New Roman"/>
                <a:cs typeface="Times New Roman"/>
              </a:rPr>
              <a:t>two </a:t>
            </a:r>
            <a:r>
              <a:rPr sz="2000" i="1" spc="4" dirty="0" smtClean="0">
                <a:latin typeface="Times New Roman"/>
                <a:cs typeface="Times New Roman"/>
              </a:rPr>
              <a:t>n</a:t>
            </a:r>
            <a:r>
              <a:rPr sz="2000" spc="4" dirty="0" smtClean="0">
                <a:latin typeface="Times New Roman"/>
                <a:cs typeface="Times New Roman"/>
              </a:rPr>
              <a:t>-</a:t>
            </a:r>
            <a:r>
              <a:rPr sz="2000" spc="0" dirty="0" smtClean="0">
                <a:latin typeface="Times New Roman"/>
                <a:cs typeface="Times New Roman"/>
              </a:rPr>
              <a:t>di</a:t>
            </a:r>
            <a:r>
              <a:rPr sz="2000" spc="4" dirty="0" smtClean="0">
                <a:latin typeface="Times New Roman"/>
                <a:cs typeface="Times New Roman"/>
              </a:rPr>
              <a:t>g</a:t>
            </a:r>
            <a:r>
              <a:rPr sz="2000" spc="0" dirty="0" smtClean="0">
                <a:latin typeface="Times New Roman"/>
                <a:cs typeface="Times New Roman"/>
              </a:rPr>
              <a:t>it</a:t>
            </a:r>
            <a:r>
              <a:rPr sz="2000" spc="-39" dirty="0" smtClean="0">
                <a:latin typeface="Times New Roman"/>
                <a:cs typeface="Times New Roman"/>
              </a:rPr>
              <a:t> </a:t>
            </a:r>
            <a:r>
              <a:rPr sz="2000" spc="0" dirty="0" smtClean="0">
                <a:latin typeface="Times New Roman"/>
                <a:cs typeface="Times New Roman"/>
              </a:rPr>
              <a:t>u</a:t>
            </a:r>
            <a:r>
              <a:rPr sz="2000" spc="9" dirty="0" smtClean="0">
                <a:latin typeface="Times New Roman"/>
                <a:cs typeface="Times New Roman"/>
              </a:rPr>
              <a:t>n</a:t>
            </a:r>
            <a:r>
              <a:rPr sz="2000" spc="0" dirty="0" smtClean="0">
                <a:latin typeface="Times New Roman"/>
                <a:cs typeface="Times New Roman"/>
              </a:rPr>
              <a:t>sign</a:t>
            </a:r>
            <a:r>
              <a:rPr sz="2000" spc="-4" dirty="0" smtClean="0">
                <a:latin typeface="Times New Roman"/>
                <a:cs typeface="Times New Roman"/>
              </a:rPr>
              <a:t>e</a:t>
            </a:r>
            <a:r>
              <a:rPr sz="2000" spc="0" dirty="0" smtClean="0">
                <a:latin typeface="Times New Roman"/>
                <a:cs typeface="Times New Roman"/>
              </a:rPr>
              <a:t>d</a:t>
            </a:r>
            <a:r>
              <a:rPr sz="2000" spc="-34" dirty="0" smtClean="0">
                <a:latin typeface="Times New Roman"/>
                <a:cs typeface="Times New Roman"/>
              </a:rPr>
              <a:t> </a:t>
            </a:r>
            <a:r>
              <a:rPr sz="2000" spc="0" dirty="0" smtClean="0">
                <a:latin typeface="Times New Roman"/>
                <a:cs typeface="Times New Roman"/>
              </a:rPr>
              <a:t>n</a:t>
            </a:r>
            <a:r>
              <a:rPr sz="2000" spc="9" dirty="0" smtClean="0">
                <a:latin typeface="Times New Roman"/>
                <a:cs typeface="Times New Roman"/>
              </a:rPr>
              <a:t>u</a:t>
            </a:r>
            <a:r>
              <a:rPr sz="2000" spc="-25" dirty="0" smtClean="0">
                <a:latin typeface="Times New Roman"/>
                <a:cs typeface="Times New Roman"/>
              </a:rPr>
              <a:t>m</a:t>
            </a:r>
            <a:r>
              <a:rPr sz="2000" spc="0" dirty="0" smtClean="0">
                <a:latin typeface="Times New Roman"/>
                <a:cs typeface="Times New Roman"/>
              </a:rPr>
              <a:t>be</a:t>
            </a:r>
            <a:r>
              <a:rPr sz="2000" spc="4" dirty="0" smtClean="0">
                <a:latin typeface="Times New Roman"/>
                <a:cs typeface="Times New Roman"/>
              </a:rPr>
              <a:t>r</a:t>
            </a:r>
            <a:r>
              <a:rPr sz="2000" spc="0" dirty="0" smtClean="0">
                <a:latin typeface="Times New Roman"/>
                <a:cs typeface="Times New Roman"/>
              </a:rPr>
              <a:t>s</a:t>
            </a:r>
            <a:r>
              <a:rPr sz="2000" spc="-4" dirty="0" smtClean="0">
                <a:latin typeface="Times New Roman"/>
                <a:cs typeface="Times New Roman"/>
              </a:rPr>
              <a:t> </a:t>
            </a:r>
            <a:r>
              <a:rPr sz="2000" i="1" spc="0" dirty="0" smtClean="0">
                <a:latin typeface="Times New Roman"/>
                <a:cs typeface="Times New Roman"/>
              </a:rPr>
              <a:t>M</a:t>
            </a:r>
            <a:r>
              <a:rPr sz="2000" i="1" spc="-9" dirty="0" smtClean="0">
                <a:latin typeface="Times New Roman"/>
                <a:cs typeface="Times New Roman"/>
              </a:rPr>
              <a:t> </a:t>
            </a:r>
            <a:r>
              <a:rPr sz="2000" spc="0" dirty="0" smtClean="0">
                <a:latin typeface="Times New Roman"/>
                <a:cs typeface="Times New Roman"/>
              </a:rPr>
              <a:t>– </a:t>
            </a:r>
            <a:r>
              <a:rPr sz="2000" i="1" spc="0" dirty="0" smtClean="0">
                <a:latin typeface="Times New Roman"/>
                <a:cs typeface="Times New Roman"/>
              </a:rPr>
              <a:t>N </a:t>
            </a:r>
            <a:r>
              <a:rPr sz="2000" spc="0" dirty="0" smtClean="0">
                <a:latin typeface="Times New Roman"/>
                <a:cs typeface="Times New Roman"/>
              </a:rPr>
              <a:t>in</a:t>
            </a:r>
            <a:r>
              <a:rPr sz="2000" spc="-4" dirty="0" smtClean="0">
                <a:latin typeface="Times New Roman"/>
                <a:cs typeface="Times New Roman"/>
              </a:rPr>
              <a:t> </a:t>
            </a:r>
            <a:r>
              <a:rPr sz="2000" spc="0" dirty="0" smtClean="0">
                <a:latin typeface="Times New Roman"/>
                <a:cs typeface="Times New Roman"/>
              </a:rPr>
              <a:t>base</a:t>
            </a:r>
            <a:r>
              <a:rPr sz="2000" spc="-14" dirty="0" smtClean="0">
                <a:latin typeface="Times New Roman"/>
                <a:cs typeface="Times New Roman"/>
              </a:rPr>
              <a:t> </a:t>
            </a:r>
            <a:r>
              <a:rPr sz="2000" i="1" spc="0" dirty="0" smtClean="0">
                <a:latin typeface="Times New Roman"/>
                <a:cs typeface="Times New Roman"/>
              </a:rPr>
              <a:t>r </a:t>
            </a:r>
            <a:r>
              <a:rPr sz="2000" spc="0" dirty="0" smtClean="0">
                <a:latin typeface="Times New Roman"/>
                <a:cs typeface="Times New Roman"/>
              </a:rPr>
              <a:t>can</a:t>
            </a:r>
            <a:r>
              <a:rPr sz="2000" spc="-4" dirty="0" smtClean="0">
                <a:latin typeface="Times New Roman"/>
                <a:cs typeface="Times New Roman"/>
              </a:rPr>
              <a:t> </a:t>
            </a:r>
            <a:r>
              <a:rPr sz="2000" spc="0" dirty="0" smtClean="0">
                <a:latin typeface="Times New Roman"/>
                <a:cs typeface="Times New Roman"/>
              </a:rPr>
              <a:t>be d</a:t>
            </a:r>
            <a:r>
              <a:rPr sz="2000" spc="9" dirty="0" smtClean="0">
                <a:latin typeface="Times New Roman"/>
                <a:cs typeface="Times New Roman"/>
              </a:rPr>
              <a:t>o</a:t>
            </a:r>
            <a:r>
              <a:rPr sz="2000" spc="0" dirty="0" smtClean="0">
                <a:latin typeface="Times New Roman"/>
                <a:cs typeface="Times New Roman"/>
              </a:rPr>
              <a:t>ne</a:t>
            </a:r>
            <a:r>
              <a:rPr sz="2000" spc="-14" dirty="0" smtClean="0">
                <a:latin typeface="Times New Roman"/>
                <a:cs typeface="Times New Roman"/>
              </a:rPr>
              <a:t> </a:t>
            </a:r>
            <a:r>
              <a:rPr sz="2000" spc="0" dirty="0" smtClean="0">
                <a:latin typeface="Times New Roman"/>
                <a:cs typeface="Times New Roman"/>
              </a:rPr>
              <a:t>as</a:t>
            </a:r>
            <a:r>
              <a:rPr sz="2000" spc="-9" dirty="0" smtClean="0">
                <a:latin typeface="Times New Roman"/>
                <a:cs typeface="Times New Roman"/>
              </a:rPr>
              <a:t> </a:t>
            </a:r>
            <a:r>
              <a:rPr sz="2000" spc="0" dirty="0" smtClean="0">
                <a:latin typeface="Times New Roman"/>
                <a:cs typeface="Times New Roman"/>
              </a:rPr>
              <a:t>f</a:t>
            </a:r>
            <a:r>
              <a:rPr sz="2000" spc="9" dirty="0" smtClean="0">
                <a:latin typeface="Times New Roman"/>
                <a:cs typeface="Times New Roman"/>
              </a:rPr>
              <a:t>o</a:t>
            </a:r>
            <a:r>
              <a:rPr sz="2000" spc="0" dirty="0" smtClean="0">
                <a:latin typeface="Times New Roman"/>
                <a:cs typeface="Times New Roman"/>
              </a:rPr>
              <a:t>l</a:t>
            </a:r>
            <a:r>
              <a:rPr sz="2000" spc="-9" dirty="0" smtClean="0">
                <a:latin typeface="Times New Roman"/>
                <a:cs typeface="Times New Roman"/>
              </a:rPr>
              <a:t>l</a:t>
            </a:r>
            <a:r>
              <a:rPr sz="2000" spc="0" dirty="0" smtClean="0">
                <a:latin typeface="Times New Roman"/>
                <a:cs typeface="Times New Roman"/>
              </a:rPr>
              <a:t>o</a:t>
            </a:r>
            <a:r>
              <a:rPr sz="2000" spc="9" dirty="0" smtClean="0">
                <a:latin typeface="Times New Roman"/>
                <a:cs typeface="Times New Roman"/>
              </a:rPr>
              <a:t>w</a:t>
            </a:r>
            <a:r>
              <a:rPr sz="2000" spc="0" dirty="0" smtClean="0">
                <a:latin typeface="Times New Roman"/>
                <a:cs typeface="Times New Roman"/>
              </a:rPr>
              <a:t>s:</a:t>
            </a:r>
            <a:endParaRPr sz="2000">
              <a:latin typeface="Times New Roman"/>
              <a:cs typeface="Times New Roman"/>
            </a:endParaRPr>
          </a:p>
        </p:txBody>
      </p:sp>
      <p:sp>
        <p:nvSpPr>
          <p:cNvPr id="2" name="object 2"/>
          <p:cNvSpPr txBox="1"/>
          <p:nvPr/>
        </p:nvSpPr>
        <p:spPr>
          <a:xfrm>
            <a:off x="1185862" y="2609850"/>
            <a:ext cx="7242175" cy="234315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xmlns="" val="3947230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179512" y="2231898"/>
            <a:ext cx="3481324" cy="1725676"/>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165225" y="2217674"/>
            <a:ext cx="3509899" cy="1754251"/>
          </a:xfrm>
          <a:custGeom>
            <a:avLst/>
            <a:gdLst/>
            <a:ahLst/>
            <a:cxnLst/>
            <a:rect l="l" t="t" r="r" b="b"/>
            <a:pathLst>
              <a:path w="3509899" h="1754251">
                <a:moveTo>
                  <a:pt x="0" y="1754251"/>
                </a:moveTo>
                <a:lnTo>
                  <a:pt x="3509899" y="1754251"/>
                </a:lnTo>
                <a:lnTo>
                  <a:pt x="3509899" y="0"/>
                </a:lnTo>
                <a:lnTo>
                  <a:pt x="0" y="0"/>
                </a:lnTo>
                <a:lnTo>
                  <a:pt x="0" y="1754251"/>
                </a:lnTo>
                <a:close/>
              </a:path>
            </a:pathLst>
          </a:custGeom>
          <a:ln w="28575">
            <a:solidFill>
              <a:srgbClr val="1B1BFF"/>
            </a:solidFill>
          </a:ln>
        </p:spPr>
        <p:txBody>
          <a:bodyPr wrap="square" lIns="0" tIns="0" rIns="0" bIns="0" rtlCol="0">
            <a:noAutofit/>
          </a:bodyPr>
          <a:lstStyle/>
          <a:p>
            <a:endParaRPr/>
          </a:p>
        </p:txBody>
      </p:sp>
      <p:sp>
        <p:nvSpPr>
          <p:cNvPr id="14" name="object 14"/>
          <p:cNvSpPr/>
          <p:nvPr/>
        </p:nvSpPr>
        <p:spPr>
          <a:xfrm>
            <a:off x="1169987" y="4984750"/>
            <a:ext cx="3657600" cy="1054100"/>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155700" y="4970462"/>
            <a:ext cx="3686175" cy="1082675"/>
          </a:xfrm>
          <a:custGeom>
            <a:avLst/>
            <a:gdLst/>
            <a:ahLst/>
            <a:cxnLst/>
            <a:rect l="l" t="t" r="r" b="b"/>
            <a:pathLst>
              <a:path w="3686175" h="1082675">
                <a:moveTo>
                  <a:pt x="0" y="1082675"/>
                </a:moveTo>
                <a:lnTo>
                  <a:pt x="3686175" y="1082675"/>
                </a:lnTo>
                <a:lnTo>
                  <a:pt x="3686175" y="0"/>
                </a:lnTo>
                <a:lnTo>
                  <a:pt x="0" y="0"/>
                </a:lnTo>
                <a:lnTo>
                  <a:pt x="0" y="1082675"/>
                </a:lnTo>
                <a:close/>
              </a:path>
            </a:pathLst>
          </a:custGeom>
          <a:ln w="28575">
            <a:solidFill>
              <a:srgbClr val="1B1BFF"/>
            </a:solidFill>
          </a:ln>
        </p:spPr>
        <p:txBody>
          <a:bodyPr wrap="square" lIns="0" tIns="0" rIns="0" bIns="0" rtlCol="0">
            <a:noAutofit/>
          </a:bodyPr>
          <a:lstStyle/>
          <a:p>
            <a:endParaRPr/>
          </a:p>
        </p:txBody>
      </p:sp>
      <p:sp>
        <p:nvSpPr>
          <p:cNvPr id="13" name="object 13"/>
          <p:cNvSpPr/>
          <p:nvPr/>
        </p:nvSpPr>
        <p:spPr>
          <a:xfrm>
            <a:off x="5024501" y="5395976"/>
            <a:ext cx="830199" cy="215836"/>
          </a:xfrm>
          <a:custGeom>
            <a:avLst/>
            <a:gdLst/>
            <a:ahLst/>
            <a:cxnLst/>
            <a:rect l="l" t="t" r="r" b="b"/>
            <a:pathLst>
              <a:path w="830199" h="215836">
                <a:moveTo>
                  <a:pt x="605282" y="53975"/>
                </a:moveTo>
                <a:lnTo>
                  <a:pt x="0" y="53975"/>
                </a:lnTo>
                <a:lnTo>
                  <a:pt x="112395" y="107950"/>
                </a:lnTo>
                <a:lnTo>
                  <a:pt x="0" y="161925"/>
                </a:lnTo>
                <a:lnTo>
                  <a:pt x="605282" y="161925"/>
                </a:lnTo>
                <a:lnTo>
                  <a:pt x="605282" y="215836"/>
                </a:lnTo>
                <a:lnTo>
                  <a:pt x="830199" y="107950"/>
                </a:lnTo>
                <a:lnTo>
                  <a:pt x="605282" y="0"/>
                </a:lnTo>
                <a:lnTo>
                  <a:pt x="605282" y="53975"/>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5921375" y="5311775"/>
            <a:ext cx="2357501" cy="400050"/>
          </a:xfrm>
          <a:custGeom>
            <a:avLst/>
            <a:gdLst/>
            <a:ahLst/>
            <a:cxnLst/>
            <a:rect l="l" t="t" r="r" b="b"/>
            <a:pathLst>
              <a:path w="2357501" h="400050">
                <a:moveTo>
                  <a:pt x="0" y="400050"/>
                </a:moveTo>
                <a:lnTo>
                  <a:pt x="2357501" y="400050"/>
                </a:lnTo>
                <a:lnTo>
                  <a:pt x="2357501" y="0"/>
                </a:lnTo>
                <a:lnTo>
                  <a:pt x="0" y="0"/>
                </a:lnTo>
                <a:lnTo>
                  <a:pt x="0" y="400050"/>
                </a:lnTo>
                <a:close/>
              </a:path>
            </a:pathLst>
          </a:custGeom>
          <a:solidFill>
            <a:srgbClr val="FFFF00"/>
          </a:solidFill>
        </p:spPr>
        <p:txBody>
          <a:bodyPr wrap="square" lIns="0" tIns="0" rIns="0" bIns="0" rtlCol="0">
            <a:noAutofit/>
          </a:bodyPr>
          <a:lstStyle/>
          <a:p>
            <a:endParaRPr/>
          </a:p>
        </p:txBody>
      </p:sp>
      <p:sp>
        <p:nvSpPr>
          <p:cNvPr id="11" name="object 11"/>
          <p:cNvSpPr/>
          <p:nvPr/>
        </p:nvSpPr>
        <p:spPr>
          <a:xfrm>
            <a:off x="1106487" y="6308725"/>
            <a:ext cx="830262" cy="215900"/>
          </a:xfrm>
          <a:custGeom>
            <a:avLst/>
            <a:gdLst/>
            <a:ahLst/>
            <a:cxnLst/>
            <a:rect l="l" t="t" r="r" b="b"/>
            <a:pathLst>
              <a:path w="830262" h="215900">
                <a:moveTo>
                  <a:pt x="605345" y="53975"/>
                </a:moveTo>
                <a:lnTo>
                  <a:pt x="0" y="53975"/>
                </a:lnTo>
                <a:lnTo>
                  <a:pt x="112433" y="107950"/>
                </a:lnTo>
                <a:lnTo>
                  <a:pt x="0" y="161925"/>
                </a:lnTo>
                <a:lnTo>
                  <a:pt x="605345" y="161925"/>
                </a:lnTo>
                <a:lnTo>
                  <a:pt x="605345" y="215900"/>
                </a:lnTo>
                <a:lnTo>
                  <a:pt x="830262" y="107950"/>
                </a:lnTo>
                <a:lnTo>
                  <a:pt x="605345" y="0"/>
                </a:lnTo>
                <a:lnTo>
                  <a:pt x="605345" y="53975"/>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2101850" y="6234112"/>
            <a:ext cx="6369050" cy="369887"/>
          </a:xfrm>
          <a:custGeom>
            <a:avLst/>
            <a:gdLst/>
            <a:ahLst/>
            <a:cxnLst/>
            <a:rect l="l" t="t" r="r" b="b"/>
            <a:pathLst>
              <a:path w="6369050" h="369887">
                <a:moveTo>
                  <a:pt x="0" y="369887"/>
                </a:moveTo>
                <a:lnTo>
                  <a:pt x="6369050" y="369887"/>
                </a:lnTo>
                <a:lnTo>
                  <a:pt x="6369050" y="0"/>
                </a:lnTo>
                <a:lnTo>
                  <a:pt x="0" y="0"/>
                </a:lnTo>
                <a:lnTo>
                  <a:pt x="0" y="369887"/>
                </a:lnTo>
                <a:close/>
              </a:path>
            </a:pathLst>
          </a:custGeom>
          <a:solidFill>
            <a:srgbClr val="FFFF00"/>
          </a:solidFill>
        </p:spPr>
        <p:txBody>
          <a:bodyPr wrap="square" lIns="0" tIns="0" rIns="0" bIns="0" rtlCol="0">
            <a:noAutofit/>
          </a:bodyPr>
          <a:lstStyle/>
          <a:p>
            <a:endParaRPr/>
          </a:p>
        </p:txBody>
      </p:sp>
      <p:sp>
        <p:nvSpPr>
          <p:cNvPr id="8" name="object 8"/>
          <p:cNvSpPr txBox="1"/>
          <p:nvPr/>
        </p:nvSpPr>
        <p:spPr>
          <a:xfrm>
            <a:off x="3154426" y="319650"/>
            <a:ext cx="2931761"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Complements</a:t>
            </a:r>
            <a:endParaRPr sz="3600">
              <a:latin typeface="Book Antiqua"/>
              <a:cs typeface="Book Antiqua"/>
            </a:endParaRPr>
          </a:p>
        </p:txBody>
      </p:sp>
      <p:sp>
        <p:nvSpPr>
          <p:cNvPr id="7" name="object 7"/>
          <p:cNvSpPr txBox="1"/>
          <p:nvPr/>
        </p:nvSpPr>
        <p:spPr>
          <a:xfrm>
            <a:off x="385978" y="1376398"/>
            <a:ext cx="5650026" cy="698328"/>
          </a:xfrm>
          <a:prstGeom prst="rect">
            <a:avLst/>
          </a:prstGeom>
        </p:spPr>
        <p:txBody>
          <a:bodyPr wrap="square" lIns="0" tIns="0" rIns="0" bIns="0" rtlCol="0">
            <a:noAutofit/>
          </a:bodyPr>
          <a:lstStyle/>
          <a:p>
            <a:pPr marL="12700" marR="38176">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Exa</a:t>
            </a:r>
            <a:r>
              <a:rPr sz="2400" spc="-19" dirty="0" smtClean="0">
                <a:latin typeface="Times New Roman"/>
                <a:cs typeface="Times New Roman"/>
              </a:rPr>
              <a:t>m</a:t>
            </a:r>
            <a:r>
              <a:rPr sz="2400" spc="0" dirty="0" smtClean="0">
                <a:latin typeface="Times New Roman"/>
                <a:cs typeface="Times New Roman"/>
              </a:rPr>
              <a:t>ple</a:t>
            </a:r>
            <a:r>
              <a:rPr sz="2400" spc="-4" dirty="0" smtClean="0">
                <a:latin typeface="Times New Roman"/>
                <a:cs typeface="Times New Roman"/>
              </a:rPr>
              <a:t> </a:t>
            </a:r>
            <a:r>
              <a:rPr sz="2400" spc="0" dirty="0" smtClean="0">
                <a:latin typeface="Times New Roman"/>
                <a:cs typeface="Times New Roman"/>
              </a:rPr>
              <a:t>1.5</a:t>
            </a:r>
            <a:endParaRPr sz="2400">
              <a:latin typeface="Times New Roman"/>
              <a:cs typeface="Times New Roman"/>
            </a:endParaRPr>
          </a:p>
          <a:p>
            <a:pPr marL="469900">
              <a:lnSpc>
                <a:spcPct val="95825"/>
              </a:lnSpc>
              <a:spcBef>
                <a:spcPts val="46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Usi</a:t>
            </a:r>
            <a:r>
              <a:rPr sz="2000" spc="4" dirty="0" smtClean="0">
                <a:latin typeface="Times New Roman"/>
                <a:cs typeface="Times New Roman"/>
              </a:rPr>
              <a:t>n</a:t>
            </a:r>
            <a:r>
              <a:rPr sz="2000" spc="0" dirty="0" smtClean="0">
                <a:latin typeface="Times New Roman"/>
                <a:cs typeface="Times New Roman"/>
              </a:rPr>
              <a:t>g</a:t>
            </a:r>
            <a:r>
              <a:rPr sz="2000" spc="-14"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0</a:t>
            </a:r>
            <a:r>
              <a:rPr sz="2000" spc="-9" dirty="0" smtClean="0">
                <a:latin typeface="Times New Roman"/>
                <a:cs typeface="Times New Roman"/>
              </a:rPr>
              <a:t>'</a:t>
            </a:r>
            <a:r>
              <a:rPr sz="2000" spc="0" dirty="0" smtClean="0">
                <a:latin typeface="Times New Roman"/>
                <a:cs typeface="Times New Roman"/>
              </a:rPr>
              <a:t>s</a:t>
            </a:r>
            <a:r>
              <a:rPr sz="2000" spc="-4"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4" dirty="0" smtClean="0">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btract</a:t>
            </a:r>
            <a:r>
              <a:rPr sz="2000" spc="-34" dirty="0" smtClean="0">
                <a:latin typeface="Times New Roman"/>
                <a:cs typeface="Times New Roman"/>
              </a:rPr>
              <a:t> </a:t>
            </a:r>
            <a:r>
              <a:rPr sz="2000" spc="0" dirty="0" smtClean="0">
                <a:latin typeface="Times New Roman"/>
                <a:cs typeface="Times New Roman"/>
              </a:rPr>
              <a:t>7</a:t>
            </a:r>
            <a:r>
              <a:rPr sz="2000" spc="9" dirty="0" smtClean="0">
                <a:latin typeface="Times New Roman"/>
                <a:cs typeface="Times New Roman"/>
              </a:rPr>
              <a:t>2</a:t>
            </a:r>
            <a:r>
              <a:rPr sz="2000" spc="0" dirty="0" smtClean="0">
                <a:latin typeface="Times New Roman"/>
                <a:cs typeface="Times New Roman"/>
              </a:rPr>
              <a:t>5</a:t>
            </a:r>
            <a:r>
              <a:rPr sz="2000" spc="9" dirty="0" smtClean="0">
                <a:latin typeface="Times New Roman"/>
                <a:cs typeface="Times New Roman"/>
              </a:rPr>
              <a:t>3</a:t>
            </a:r>
            <a:r>
              <a:rPr sz="2000" spc="0" dirty="0" smtClean="0">
                <a:latin typeface="Times New Roman"/>
                <a:cs typeface="Times New Roman"/>
              </a:rPr>
              <a:t>2</a:t>
            </a:r>
            <a:r>
              <a:rPr sz="2000" spc="-25"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3250.</a:t>
            </a:r>
            <a:endParaRPr sz="2000">
              <a:latin typeface="Times New Roman"/>
              <a:cs typeface="Times New Roman"/>
            </a:endParaRPr>
          </a:p>
        </p:txBody>
      </p:sp>
      <p:sp>
        <p:nvSpPr>
          <p:cNvPr id="6" name="object 6"/>
          <p:cNvSpPr txBox="1"/>
          <p:nvPr/>
        </p:nvSpPr>
        <p:spPr>
          <a:xfrm>
            <a:off x="385978" y="4156809"/>
            <a:ext cx="5649523" cy="698328"/>
          </a:xfrm>
          <a:prstGeom prst="rect">
            <a:avLst/>
          </a:prstGeom>
        </p:spPr>
        <p:txBody>
          <a:bodyPr wrap="square" lIns="0" tIns="0" rIns="0" bIns="0" rtlCol="0">
            <a:noAutofit/>
          </a:bodyPr>
          <a:lstStyle/>
          <a:p>
            <a:pPr marL="12700" marR="38176">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Exa</a:t>
            </a:r>
            <a:r>
              <a:rPr sz="2400" spc="-19" dirty="0" smtClean="0">
                <a:latin typeface="Times New Roman"/>
                <a:cs typeface="Times New Roman"/>
              </a:rPr>
              <a:t>m</a:t>
            </a:r>
            <a:r>
              <a:rPr sz="2400" spc="0" dirty="0" smtClean="0">
                <a:latin typeface="Times New Roman"/>
                <a:cs typeface="Times New Roman"/>
              </a:rPr>
              <a:t>ple</a:t>
            </a:r>
            <a:r>
              <a:rPr sz="2400" spc="-4" dirty="0" smtClean="0">
                <a:latin typeface="Times New Roman"/>
                <a:cs typeface="Times New Roman"/>
              </a:rPr>
              <a:t> </a:t>
            </a:r>
            <a:r>
              <a:rPr sz="2400" spc="0" dirty="0" smtClean="0">
                <a:latin typeface="Times New Roman"/>
                <a:cs typeface="Times New Roman"/>
              </a:rPr>
              <a:t>1.6</a:t>
            </a:r>
            <a:endParaRPr sz="2400">
              <a:latin typeface="Times New Roman"/>
              <a:cs typeface="Times New Roman"/>
            </a:endParaRPr>
          </a:p>
          <a:p>
            <a:pPr marL="469900">
              <a:lnSpc>
                <a:spcPct val="95825"/>
              </a:lnSpc>
              <a:spcBef>
                <a:spcPts val="46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Usi</a:t>
            </a:r>
            <a:r>
              <a:rPr sz="2000" spc="4" dirty="0" smtClean="0">
                <a:latin typeface="Times New Roman"/>
                <a:cs typeface="Times New Roman"/>
              </a:rPr>
              <a:t>n</a:t>
            </a:r>
            <a:r>
              <a:rPr sz="2000" spc="0" dirty="0" smtClean="0">
                <a:latin typeface="Times New Roman"/>
                <a:cs typeface="Times New Roman"/>
              </a:rPr>
              <a:t>g</a:t>
            </a:r>
            <a:r>
              <a:rPr sz="2000" spc="-14"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0</a:t>
            </a:r>
            <a:r>
              <a:rPr sz="2000" spc="-9" dirty="0" smtClean="0">
                <a:latin typeface="Times New Roman"/>
                <a:cs typeface="Times New Roman"/>
              </a:rPr>
              <a:t>'</a:t>
            </a:r>
            <a:r>
              <a:rPr sz="2000" spc="0" dirty="0" smtClean="0">
                <a:latin typeface="Times New Roman"/>
                <a:cs typeface="Times New Roman"/>
              </a:rPr>
              <a:t>s</a:t>
            </a:r>
            <a:r>
              <a:rPr sz="2000" spc="-4"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4" dirty="0" smtClean="0">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btract</a:t>
            </a:r>
            <a:r>
              <a:rPr sz="2000" spc="-34" dirty="0" smtClean="0">
                <a:latin typeface="Times New Roman"/>
                <a:cs typeface="Times New Roman"/>
              </a:rPr>
              <a:t> </a:t>
            </a:r>
            <a:r>
              <a:rPr sz="2000" spc="0" dirty="0" smtClean="0">
                <a:latin typeface="Times New Roman"/>
                <a:cs typeface="Times New Roman"/>
              </a:rPr>
              <a:t>3</a:t>
            </a:r>
            <a:r>
              <a:rPr sz="2000" spc="9" dirty="0" smtClean="0">
                <a:latin typeface="Times New Roman"/>
                <a:cs typeface="Times New Roman"/>
              </a:rPr>
              <a:t>2</a:t>
            </a:r>
            <a:r>
              <a:rPr sz="2000" spc="0" dirty="0" smtClean="0">
                <a:latin typeface="Times New Roman"/>
                <a:cs typeface="Times New Roman"/>
              </a:rPr>
              <a:t>50</a:t>
            </a:r>
            <a:r>
              <a:rPr sz="2000" spc="-9" dirty="0" smtClean="0">
                <a:latin typeface="Times New Roman"/>
                <a:cs typeface="Times New Roman"/>
              </a:rPr>
              <a:t> </a:t>
            </a:r>
            <a:r>
              <a:rPr sz="2000" spc="0" dirty="0" smtClean="0">
                <a:latin typeface="Times New Roman"/>
                <a:cs typeface="Times New Roman"/>
              </a:rPr>
              <a:t>– 7</a:t>
            </a:r>
            <a:r>
              <a:rPr sz="2000" spc="9" dirty="0" smtClean="0">
                <a:latin typeface="Times New Roman"/>
                <a:cs typeface="Times New Roman"/>
              </a:rPr>
              <a:t>2</a:t>
            </a:r>
            <a:r>
              <a:rPr sz="2000" spc="0" dirty="0" smtClean="0">
                <a:latin typeface="Times New Roman"/>
                <a:cs typeface="Times New Roman"/>
              </a:rPr>
              <a:t>5</a:t>
            </a:r>
            <a:r>
              <a:rPr sz="2000" spc="9" dirty="0" smtClean="0">
                <a:latin typeface="Times New Roman"/>
                <a:cs typeface="Times New Roman"/>
              </a:rPr>
              <a:t>3</a:t>
            </a:r>
            <a:r>
              <a:rPr sz="2000" spc="0" dirty="0" smtClean="0">
                <a:latin typeface="Times New Roman"/>
                <a:cs typeface="Times New Roman"/>
              </a:rPr>
              <a:t>2.</a:t>
            </a:r>
            <a:endParaRPr sz="2000">
              <a:latin typeface="Times New Roman"/>
              <a:cs typeface="Times New Roman"/>
            </a:endParaRPr>
          </a:p>
        </p:txBody>
      </p:sp>
      <p:sp>
        <p:nvSpPr>
          <p:cNvPr id="5" name="object 5"/>
          <p:cNvSpPr txBox="1"/>
          <p:nvPr/>
        </p:nvSpPr>
        <p:spPr>
          <a:xfrm>
            <a:off x="2101850" y="6234112"/>
            <a:ext cx="6369050" cy="369887"/>
          </a:xfrm>
          <a:prstGeom prst="rect">
            <a:avLst/>
          </a:prstGeom>
        </p:spPr>
        <p:txBody>
          <a:bodyPr wrap="square" lIns="0" tIns="0" rIns="0" bIns="0" rtlCol="0">
            <a:noAutofit/>
          </a:bodyPr>
          <a:lstStyle/>
          <a:p>
            <a:pPr marL="91820">
              <a:lnSpc>
                <a:spcPct val="102091"/>
              </a:lnSpc>
              <a:spcBef>
                <a:spcPts val="315"/>
              </a:spcBef>
            </a:pPr>
            <a:r>
              <a:rPr sz="1800" spc="0" dirty="0" smtClean="0">
                <a:latin typeface="Times New Roman"/>
                <a:cs typeface="Times New Roman"/>
              </a:rPr>
              <a:t>Th</a:t>
            </a:r>
            <a:r>
              <a:rPr sz="1800" spc="4" dirty="0" smtClean="0">
                <a:latin typeface="Times New Roman"/>
                <a:cs typeface="Times New Roman"/>
              </a:rPr>
              <a:t>e</a:t>
            </a:r>
            <a:r>
              <a:rPr sz="1800" spc="0" dirty="0" smtClean="0">
                <a:latin typeface="Times New Roman"/>
                <a:cs typeface="Times New Roman"/>
              </a:rPr>
              <a:t>r</a:t>
            </a:r>
            <a:r>
              <a:rPr sz="1800" spc="4" dirty="0" smtClean="0">
                <a:latin typeface="Times New Roman"/>
                <a:cs typeface="Times New Roman"/>
              </a:rPr>
              <a:t>e</a:t>
            </a:r>
            <a:r>
              <a:rPr sz="1800" spc="0" dirty="0" smtClean="0">
                <a:latin typeface="Times New Roman"/>
                <a:cs typeface="Times New Roman"/>
              </a:rPr>
              <a:t>for</a:t>
            </a:r>
            <a:r>
              <a:rPr sz="1800" spc="4" dirty="0" smtClean="0">
                <a:latin typeface="Times New Roman"/>
                <a:cs typeface="Times New Roman"/>
              </a:rPr>
              <a:t>e</a:t>
            </a:r>
            <a:r>
              <a:rPr sz="1800" spc="0" dirty="0" smtClean="0">
                <a:latin typeface="Times New Roman"/>
                <a:cs typeface="Times New Roman"/>
              </a:rPr>
              <a:t>,</a:t>
            </a:r>
            <a:r>
              <a:rPr sz="1800" spc="-14" dirty="0" smtClean="0">
                <a:latin typeface="Times New Roman"/>
                <a:cs typeface="Times New Roman"/>
              </a:rPr>
              <a:t> </a:t>
            </a:r>
            <a:r>
              <a:rPr sz="1800" spc="0" dirty="0" smtClean="0">
                <a:latin typeface="Times New Roman"/>
                <a:cs typeface="Times New Roman"/>
              </a:rPr>
              <a:t>the</a:t>
            </a:r>
            <a:r>
              <a:rPr sz="1800" spc="-9" dirty="0" smtClean="0">
                <a:latin typeface="Times New Roman"/>
                <a:cs typeface="Times New Roman"/>
              </a:rPr>
              <a:t> </a:t>
            </a:r>
            <a:r>
              <a:rPr sz="1800" spc="0" dirty="0" smtClean="0">
                <a:latin typeface="Times New Roman"/>
                <a:cs typeface="Times New Roman"/>
              </a:rPr>
              <a:t>answer</a:t>
            </a:r>
            <a:r>
              <a:rPr sz="1800" spc="4" dirty="0" smtClean="0">
                <a:latin typeface="Times New Roman"/>
                <a:cs typeface="Times New Roman"/>
              </a:rPr>
              <a:t> </a:t>
            </a:r>
            <a:r>
              <a:rPr sz="1800" spc="0" dirty="0" smtClean="0">
                <a:latin typeface="Times New Roman"/>
                <a:cs typeface="Times New Roman"/>
              </a:rPr>
              <a:t>is</a:t>
            </a:r>
            <a:r>
              <a:rPr sz="1800" spc="19" dirty="0" smtClean="0">
                <a:latin typeface="Times New Roman"/>
                <a:cs typeface="Times New Roman"/>
              </a:rPr>
              <a:t> </a:t>
            </a:r>
            <a:r>
              <a:rPr sz="1800" spc="0" dirty="0" smtClean="0">
                <a:latin typeface="Times New Roman"/>
                <a:cs typeface="Times New Roman"/>
              </a:rPr>
              <a:t>– (10</a:t>
            </a:r>
            <a:r>
              <a:rPr sz="1800" spc="9" dirty="0" smtClean="0">
                <a:latin typeface="Times New Roman"/>
                <a:cs typeface="Times New Roman"/>
              </a:rPr>
              <a:t>'</a:t>
            </a:r>
            <a:r>
              <a:rPr sz="1800" spc="0" dirty="0" smtClean="0">
                <a:latin typeface="Times New Roman"/>
                <a:cs typeface="Times New Roman"/>
              </a:rPr>
              <a:t>s</a:t>
            </a:r>
            <a:r>
              <a:rPr sz="1800" spc="-9" dirty="0" smtClean="0">
                <a:latin typeface="Times New Roman"/>
                <a:cs typeface="Times New Roman"/>
              </a:rPr>
              <a:t> </a:t>
            </a:r>
            <a:r>
              <a:rPr sz="1800" spc="0" dirty="0" smtClean="0">
                <a:latin typeface="Times New Roman"/>
                <a:cs typeface="Times New Roman"/>
              </a:rPr>
              <a:t>complement of 30718)</a:t>
            </a:r>
            <a:r>
              <a:rPr sz="1800" spc="-4" dirty="0" smtClean="0">
                <a:latin typeface="Times New Roman"/>
                <a:cs typeface="Times New Roman"/>
              </a:rPr>
              <a:t> </a:t>
            </a:r>
            <a:r>
              <a:rPr sz="1800" spc="0" dirty="0" smtClean="0">
                <a:latin typeface="Times New Roman"/>
                <a:cs typeface="Times New Roman"/>
              </a:rPr>
              <a:t>=</a:t>
            </a:r>
            <a:r>
              <a:rPr sz="1800" spc="4" dirty="0" smtClean="0">
                <a:latin typeface="Times New Roman"/>
                <a:cs typeface="Times New Roman"/>
              </a:rPr>
              <a:t> </a:t>
            </a:r>
            <a:r>
              <a:rPr sz="1800" spc="0" dirty="0" smtClean="0">
                <a:latin typeface="Symbol"/>
                <a:cs typeface="Symbol"/>
              </a:rPr>
              <a:t></a:t>
            </a:r>
            <a:r>
              <a:rPr sz="1800" spc="0" dirty="0" smtClean="0">
                <a:latin typeface="Times New Roman"/>
                <a:cs typeface="Times New Roman"/>
              </a:rPr>
              <a:t> 69282.</a:t>
            </a:r>
            <a:endParaRPr sz="1800">
              <a:latin typeface="Times New Roman"/>
              <a:cs typeface="Times New Roman"/>
            </a:endParaRPr>
          </a:p>
        </p:txBody>
      </p:sp>
      <p:sp>
        <p:nvSpPr>
          <p:cNvPr id="4" name="object 4"/>
          <p:cNvSpPr txBox="1"/>
          <p:nvPr/>
        </p:nvSpPr>
        <p:spPr>
          <a:xfrm>
            <a:off x="5921375" y="5311775"/>
            <a:ext cx="2357501" cy="400050"/>
          </a:xfrm>
          <a:prstGeom prst="rect">
            <a:avLst/>
          </a:prstGeom>
        </p:spPr>
        <p:txBody>
          <a:bodyPr wrap="square" lIns="0" tIns="0" rIns="0" bIns="0" rtlCol="0">
            <a:noAutofit/>
          </a:bodyPr>
          <a:lstStyle/>
          <a:p>
            <a:pPr marL="92583">
              <a:lnSpc>
                <a:spcPct val="95825"/>
              </a:lnSpc>
              <a:spcBef>
                <a:spcPts val="445"/>
              </a:spcBef>
            </a:pPr>
            <a:r>
              <a:rPr sz="2000" spc="0" dirty="0" smtClean="0">
                <a:latin typeface="Times New Roman"/>
                <a:cs typeface="Times New Roman"/>
              </a:rPr>
              <a:t>The</a:t>
            </a:r>
            <a:r>
              <a:rPr sz="2000" spc="4" dirty="0" smtClean="0">
                <a:latin typeface="Times New Roman"/>
                <a:cs typeface="Times New Roman"/>
              </a:rPr>
              <a:t>r</a:t>
            </a:r>
            <a:r>
              <a:rPr sz="2000" spc="0" dirty="0" smtClean="0">
                <a:latin typeface="Times New Roman"/>
                <a:cs typeface="Times New Roman"/>
              </a:rPr>
              <a:t>e</a:t>
            </a:r>
            <a:r>
              <a:rPr sz="2000" spc="-14" dirty="0" smtClean="0">
                <a:latin typeface="Times New Roman"/>
                <a:cs typeface="Times New Roman"/>
              </a:rPr>
              <a:t> </a:t>
            </a:r>
            <a:r>
              <a:rPr sz="2000" spc="0" dirty="0" smtClean="0">
                <a:latin typeface="Times New Roman"/>
                <a:cs typeface="Times New Roman"/>
              </a:rPr>
              <a:t>is</a:t>
            </a:r>
            <a:r>
              <a:rPr sz="2000" spc="-14" dirty="0" smtClean="0">
                <a:latin typeface="Times New Roman"/>
                <a:cs typeface="Times New Roman"/>
              </a:rPr>
              <a:t> </a:t>
            </a:r>
            <a:r>
              <a:rPr sz="2000" spc="0" dirty="0" smtClean="0">
                <a:latin typeface="Times New Roman"/>
                <a:cs typeface="Times New Roman"/>
              </a:rPr>
              <a:t>no </a:t>
            </a:r>
            <a:r>
              <a:rPr sz="2000" spc="-9" dirty="0" smtClean="0">
                <a:latin typeface="Times New Roman"/>
                <a:cs typeface="Times New Roman"/>
              </a:rPr>
              <a:t>e</a:t>
            </a:r>
            <a:r>
              <a:rPr sz="2000" spc="0" dirty="0" smtClean="0">
                <a:latin typeface="Times New Roman"/>
                <a:cs typeface="Times New Roman"/>
              </a:rPr>
              <a:t>nd c</a:t>
            </a:r>
            <a:r>
              <a:rPr sz="2000" spc="-9" dirty="0" smtClean="0">
                <a:latin typeface="Times New Roman"/>
                <a:cs typeface="Times New Roman"/>
              </a:rPr>
              <a:t>ar</a:t>
            </a:r>
            <a:r>
              <a:rPr sz="2000" spc="0" dirty="0" smtClean="0">
                <a:latin typeface="Times New Roman"/>
                <a:cs typeface="Times New Roman"/>
              </a:rPr>
              <a:t>r</a:t>
            </a:r>
            <a:r>
              <a:rPr sz="2000" spc="-134" dirty="0" smtClean="0">
                <a:latin typeface="Times New Roman"/>
                <a:cs typeface="Times New Roman"/>
              </a:rPr>
              <a:t>y</a:t>
            </a:r>
            <a:r>
              <a:rPr sz="2000" spc="0" dirty="0" smtClean="0">
                <a:latin typeface="Times New Roman"/>
                <a:cs typeface="Times New Roman"/>
              </a:rPr>
              <a:t>.</a:t>
            </a:r>
            <a:endParaRPr sz="2000">
              <a:latin typeface="Times New Roman"/>
              <a:cs typeface="Times New Roman"/>
            </a:endParaRPr>
          </a:p>
        </p:txBody>
      </p:sp>
      <p:sp>
        <p:nvSpPr>
          <p:cNvPr id="3" name="object 3"/>
          <p:cNvSpPr txBox="1"/>
          <p:nvPr/>
        </p:nvSpPr>
        <p:spPr>
          <a:xfrm>
            <a:off x="1155700" y="4970462"/>
            <a:ext cx="3686175" cy="1082675"/>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165225" y="2217674"/>
            <a:ext cx="3509899" cy="1754251"/>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xmlns="" val="1761862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76287" y="5068887"/>
            <a:ext cx="4572000" cy="124142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762000" y="5054600"/>
            <a:ext cx="4600575" cy="1270000"/>
          </a:xfrm>
          <a:custGeom>
            <a:avLst/>
            <a:gdLst/>
            <a:ahLst/>
            <a:cxnLst/>
            <a:rect l="l" t="t" r="r" b="b"/>
            <a:pathLst>
              <a:path w="4600575" h="1270000">
                <a:moveTo>
                  <a:pt x="0" y="1270000"/>
                </a:moveTo>
                <a:lnTo>
                  <a:pt x="4600575" y="1270000"/>
                </a:lnTo>
                <a:lnTo>
                  <a:pt x="4600575" y="0"/>
                </a:lnTo>
                <a:lnTo>
                  <a:pt x="0" y="0"/>
                </a:lnTo>
                <a:lnTo>
                  <a:pt x="0" y="1270000"/>
                </a:lnTo>
                <a:close/>
              </a:path>
            </a:pathLst>
          </a:custGeom>
          <a:ln w="28575">
            <a:solidFill>
              <a:srgbClr val="1B1BFF"/>
            </a:solidFill>
          </a:ln>
        </p:spPr>
        <p:txBody>
          <a:bodyPr wrap="square" lIns="0" tIns="0" rIns="0" bIns="0" rtlCol="0">
            <a:noAutofit/>
          </a:bodyPr>
          <a:lstStyle/>
          <a:p>
            <a:endParaRPr/>
          </a:p>
        </p:txBody>
      </p:sp>
      <p:sp>
        <p:nvSpPr>
          <p:cNvPr id="10" name="object 10"/>
          <p:cNvSpPr/>
          <p:nvPr/>
        </p:nvSpPr>
        <p:spPr>
          <a:xfrm>
            <a:off x="776287" y="2805049"/>
            <a:ext cx="4668774" cy="2073275"/>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762000" y="2790825"/>
            <a:ext cx="4697349" cy="2101850"/>
          </a:xfrm>
          <a:custGeom>
            <a:avLst/>
            <a:gdLst/>
            <a:ahLst/>
            <a:cxnLst/>
            <a:rect l="l" t="t" r="r" b="b"/>
            <a:pathLst>
              <a:path w="4697349" h="2101850">
                <a:moveTo>
                  <a:pt x="0" y="2101850"/>
                </a:moveTo>
                <a:lnTo>
                  <a:pt x="4697349" y="2101850"/>
                </a:lnTo>
                <a:lnTo>
                  <a:pt x="4697349" y="0"/>
                </a:lnTo>
                <a:lnTo>
                  <a:pt x="0" y="0"/>
                </a:lnTo>
                <a:lnTo>
                  <a:pt x="0" y="2101850"/>
                </a:lnTo>
                <a:close/>
              </a:path>
            </a:pathLst>
          </a:custGeom>
          <a:ln w="28575">
            <a:solidFill>
              <a:srgbClr val="1B1BFF"/>
            </a:solidFill>
          </a:ln>
        </p:spPr>
        <p:txBody>
          <a:bodyPr wrap="square" lIns="0" tIns="0" rIns="0" bIns="0" rtlCol="0">
            <a:noAutofit/>
          </a:bodyPr>
          <a:lstStyle/>
          <a:p>
            <a:endParaRPr/>
          </a:p>
        </p:txBody>
      </p:sp>
      <p:sp>
        <p:nvSpPr>
          <p:cNvPr id="12" name="object 12"/>
          <p:cNvSpPr/>
          <p:nvPr/>
        </p:nvSpPr>
        <p:spPr>
          <a:xfrm>
            <a:off x="4296283" y="3538601"/>
            <a:ext cx="1140078" cy="1524"/>
          </a:xfrm>
          <a:custGeom>
            <a:avLst/>
            <a:gdLst/>
            <a:ahLst/>
            <a:cxnLst/>
            <a:rect l="l" t="t" r="r" b="b"/>
            <a:pathLst>
              <a:path w="1140078" h="1524">
                <a:moveTo>
                  <a:pt x="1140078" y="1524"/>
                </a:moveTo>
                <a:lnTo>
                  <a:pt x="0" y="0"/>
                </a:lnTo>
              </a:path>
            </a:pathLst>
          </a:custGeom>
          <a:ln w="12700">
            <a:solidFill>
              <a:srgbClr val="1B1BFF"/>
            </a:solidFill>
          </a:ln>
        </p:spPr>
        <p:txBody>
          <a:bodyPr wrap="square" lIns="0" tIns="0" rIns="0" bIns="0" rtlCol="0">
            <a:noAutofit/>
          </a:bodyPr>
          <a:lstStyle/>
          <a:p>
            <a:endParaRPr/>
          </a:p>
        </p:txBody>
      </p:sp>
      <p:sp>
        <p:nvSpPr>
          <p:cNvPr id="9" name="object 9"/>
          <p:cNvSpPr/>
          <p:nvPr/>
        </p:nvSpPr>
        <p:spPr>
          <a:xfrm>
            <a:off x="5522976" y="5581650"/>
            <a:ext cx="830199" cy="215900"/>
          </a:xfrm>
          <a:custGeom>
            <a:avLst/>
            <a:gdLst/>
            <a:ahLst/>
            <a:cxnLst/>
            <a:rect l="l" t="t" r="r" b="b"/>
            <a:pathLst>
              <a:path w="830199" h="215900">
                <a:moveTo>
                  <a:pt x="605282" y="53975"/>
                </a:moveTo>
                <a:lnTo>
                  <a:pt x="0" y="53975"/>
                </a:lnTo>
                <a:lnTo>
                  <a:pt x="112395" y="107950"/>
                </a:lnTo>
                <a:lnTo>
                  <a:pt x="0" y="161925"/>
                </a:lnTo>
                <a:lnTo>
                  <a:pt x="605282" y="161925"/>
                </a:lnTo>
                <a:lnTo>
                  <a:pt x="605282" y="215900"/>
                </a:lnTo>
                <a:lnTo>
                  <a:pt x="830199" y="107950"/>
                </a:lnTo>
                <a:lnTo>
                  <a:pt x="605282" y="0"/>
                </a:lnTo>
                <a:lnTo>
                  <a:pt x="605282" y="53975"/>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6504051" y="5154612"/>
            <a:ext cx="2433574" cy="1077912"/>
          </a:xfrm>
          <a:custGeom>
            <a:avLst/>
            <a:gdLst/>
            <a:ahLst/>
            <a:cxnLst/>
            <a:rect l="l" t="t" r="r" b="b"/>
            <a:pathLst>
              <a:path w="2433574" h="1077912">
                <a:moveTo>
                  <a:pt x="0" y="1077912"/>
                </a:moveTo>
                <a:lnTo>
                  <a:pt x="2433574" y="1077912"/>
                </a:lnTo>
                <a:lnTo>
                  <a:pt x="2433574" y="0"/>
                </a:lnTo>
                <a:lnTo>
                  <a:pt x="0" y="0"/>
                </a:lnTo>
                <a:lnTo>
                  <a:pt x="0" y="1077912"/>
                </a:lnTo>
                <a:close/>
              </a:path>
            </a:pathLst>
          </a:custGeom>
          <a:solidFill>
            <a:srgbClr val="FFFF00"/>
          </a:solidFill>
        </p:spPr>
        <p:txBody>
          <a:bodyPr wrap="square" lIns="0" tIns="0" rIns="0" bIns="0" rtlCol="0">
            <a:noAutofit/>
          </a:bodyPr>
          <a:lstStyle/>
          <a:p>
            <a:endParaRPr/>
          </a:p>
        </p:txBody>
      </p:sp>
      <p:sp>
        <p:nvSpPr>
          <p:cNvPr id="6" name="object 6"/>
          <p:cNvSpPr txBox="1"/>
          <p:nvPr/>
        </p:nvSpPr>
        <p:spPr>
          <a:xfrm>
            <a:off x="3154426" y="319650"/>
            <a:ext cx="2931761"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Complements</a:t>
            </a:r>
            <a:endParaRPr sz="3600">
              <a:latin typeface="Book Antiqua"/>
              <a:cs typeface="Book Antiqua"/>
            </a:endParaRPr>
          </a:p>
        </p:txBody>
      </p:sp>
      <p:sp>
        <p:nvSpPr>
          <p:cNvPr id="5" name="object 5"/>
          <p:cNvSpPr txBox="1"/>
          <p:nvPr/>
        </p:nvSpPr>
        <p:spPr>
          <a:xfrm>
            <a:off x="385978" y="1376398"/>
            <a:ext cx="8378472" cy="1004652"/>
          </a:xfrm>
          <a:prstGeom prst="rect">
            <a:avLst/>
          </a:prstGeom>
        </p:spPr>
        <p:txBody>
          <a:bodyPr wrap="square" lIns="0" tIns="0" rIns="0" bIns="0" rtlCol="0">
            <a:noAutofit/>
          </a:bodyPr>
          <a:lstStyle/>
          <a:p>
            <a:pPr marL="12700" marR="33976">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Exa</a:t>
            </a:r>
            <a:r>
              <a:rPr sz="2400" spc="-19" dirty="0" smtClean="0">
                <a:latin typeface="Times New Roman"/>
                <a:cs typeface="Times New Roman"/>
              </a:rPr>
              <a:t>m</a:t>
            </a:r>
            <a:r>
              <a:rPr sz="2400" spc="0" dirty="0" smtClean="0">
                <a:latin typeface="Times New Roman"/>
                <a:cs typeface="Times New Roman"/>
              </a:rPr>
              <a:t>ple</a:t>
            </a:r>
            <a:r>
              <a:rPr sz="2400" spc="-4" dirty="0" smtClean="0">
                <a:latin typeface="Times New Roman"/>
                <a:cs typeface="Times New Roman"/>
              </a:rPr>
              <a:t> </a:t>
            </a:r>
            <a:r>
              <a:rPr sz="2400" spc="0" dirty="0" smtClean="0">
                <a:latin typeface="Times New Roman"/>
                <a:cs typeface="Times New Roman"/>
              </a:rPr>
              <a:t>1.7</a:t>
            </a:r>
            <a:endParaRPr sz="2400">
              <a:latin typeface="Times New Roman"/>
              <a:cs typeface="Times New Roman"/>
            </a:endParaRPr>
          </a:p>
          <a:p>
            <a:pPr marL="756412" indent="-286512">
              <a:lnSpc>
                <a:spcPts val="2410"/>
              </a:lnSpc>
              <a:spcBef>
                <a:spcPts val="521"/>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Given</a:t>
            </a:r>
            <a:r>
              <a:rPr sz="2000" spc="-9"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0" dirty="0" smtClean="0">
                <a:latin typeface="Times New Roman"/>
                <a:cs typeface="Times New Roman"/>
              </a:rPr>
              <a:t>two</a:t>
            </a:r>
            <a:r>
              <a:rPr sz="2000" spc="-14" dirty="0" smtClean="0">
                <a:latin typeface="Times New Roman"/>
                <a:cs typeface="Times New Roman"/>
              </a:rPr>
              <a:t> </a:t>
            </a:r>
            <a:r>
              <a:rPr sz="2000" spc="0" dirty="0" smtClean="0">
                <a:latin typeface="Times New Roman"/>
                <a:cs typeface="Times New Roman"/>
              </a:rPr>
              <a:t>bi</a:t>
            </a:r>
            <a:r>
              <a:rPr sz="2000" spc="4" dirty="0" smtClean="0">
                <a:latin typeface="Times New Roman"/>
                <a:cs typeface="Times New Roman"/>
              </a:rPr>
              <a:t>n</a:t>
            </a:r>
            <a:r>
              <a:rPr sz="2000" spc="0" dirty="0" smtClean="0">
                <a:latin typeface="Times New Roman"/>
                <a:cs typeface="Times New Roman"/>
              </a:rPr>
              <a:t>ary</a:t>
            </a:r>
            <a:r>
              <a:rPr sz="2000" spc="-25" dirty="0" smtClean="0">
                <a:latin typeface="Times New Roman"/>
                <a:cs typeface="Times New Roman"/>
              </a:rPr>
              <a:t> </a:t>
            </a:r>
            <a:r>
              <a:rPr sz="2000" spc="0" dirty="0" smtClean="0">
                <a:latin typeface="Times New Roman"/>
                <a:cs typeface="Times New Roman"/>
              </a:rPr>
              <a:t>n</a:t>
            </a:r>
            <a:r>
              <a:rPr sz="2000" spc="9" dirty="0" smtClean="0">
                <a:latin typeface="Times New Roman"/>
                <a:cs typeface="Times New Roman"/>
              </a:rPr>
              <a:t>u</a:t>
            </a:r>
            <a:r>
              <a:rPr sz="2000" spc="-25" dirty="0" smtClean="0">
                <a:latin typeface="Times New Roman"/>
                <a:cs typeface="Times New Roman"/>
              </a:rPr>
              <a:t>m</a:t>
            </a:r>
            <a:r>
              <a:rPr sz="2000" spc="0" dirty="0" smtClean="0">
                <a:latin typeface="Times New Roman"/>
                <a:cs typeface="Times New Roman"/>
              </a:rPr>
              <a:t>be</a:t>
            </a:r>
            <a:r>
              <a:rPr sz="2000" spc="4" dirty="0" smtClean="0">
                <a:latin typeface="Times New Roman"/>
                <a:cs typeface="Times New Roman"/>
              </a:rPr>
              <a:t>r</a:t>
            </a:r>
            <a:r>
              <a:rPr sz="2000" spc="0" dirty="0" smtClean="0">
                <a:latin typeface="Times New Roman"/>
                <a:cs typeface="Times New Roman"/>
              </a:rPr>
              <a:t>s</a:t>
            </a:r>
            <a:r>
              <a:rPr sz="2000" spc="-4" dirty="0" smtClean="0">
                <a:latin typeface="Times New Roman"/>
                <a:cs typeface="Times New Roman"/>
              </a:rPr>
              <a:t> </a:t>
            </a:r>
            <a:r>
              <a:rPr sz="2000" i="1" spc="0" dirty="0" smtClean="0">
                <a:latin typeface="Times New Roman"/>
                <a:cs typeface="Times New Roman"/>
              </a:rPr>
              <a:t>X</a:t>
            </a:r>
            <a:r>
              <a:rPr sz="2000" i="1" spc="-9"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1</a:t>
            </a:r>
            <a:r>
              <a:rPr sz="2000" spc="0" dirty="0" smtClean="0">
                <a:latin typeface="Times New Roman"/>
                <a:cs typeface="Times New Roman"/>
              </a:rPr>
              <a:t>0</a:t>
            </a:r>
            <a:r>
              <a:rPr sz="2000" spc="9" dirty="0" smtClean="0">
                <a:latin typeface="Times New Roman"/>
                <a:cs typeface="Times New Roman"/>
              </a:rPr>
              <a:t>1</a:t>
            </a:r>
            <a:r>
              <a:rPr sz="2000" spc="0" dirty="0" smtClean="0">
                <a:latin typeface="Times New Roman"/>
                <a:cs typeface="Times New Roman"/>
              </a:rPr>
              <a:t>0</a:t>
            </a:r>
            <a:r>
              <a:rPr sz="2000" spc="9" dirty="0" smtClean="0">
                <a:latin typeface="Times New Roman"/>
                <a:cs typeface="Times New Roman"/>
              </a:rPr>
              <a:t>1</a:t>
            </a:r>
            <a:r>
              <a:rPr sz="2000" spc="0" dirty="0" smtClean="0">
                <a:latin typeface="Times New Roman"/>
                <a:cs typeface="Times New Roman"/>
              </a:rPr>
              <a:t>00</a:t>
            </a:r>
            <a:r>
              <a:rPr sz="2000" spc="-44" dirty="0" smtClean="0">
                <a:latin typeface="Times New Roman"/>
                <a:cs typeface="Times New Roman"/>
              </a:rPr>
              <a:t> </a:t>
            </a:r>
            <a:r>
              <a:rPr sz="2000" spc="0" dirty="0" smtClean="0">
                <a:latin typeface="Times New Roman"/>
                <a:cs typeface="Times New Roman"/>
              </a:rPr>
              <a:t>and </a:t>
            </a:r>
            <a:r>
              <a:rPr sz="2000" i="1" spc="0" dirty="0" smtClean="0">
                <a:latin typeface="Times New Roman"/>
                <a:cs typeface="Times New Roman"/>
              </a:rPr>
              <a:t>Y</a:t>
            </a:r>
            <a:r>
              <a:rPr sz="2000" i="1" spc="4"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0</a:t>
            </a:r>
            <a:r>
              <a:rPr sz="2000" spc="0" dirty="0" smtClean="0">
                <a:latin typeface="Times New Roman"/>
                <a:cs typeface="Times New Roman"/>
              </a:rPr>
              <a:t>0</a:t>
            </a:r>
            <a:r>
              <a:rPr sz="2000" spc="9" dirty="0" smtClean="0">
                <a:latin typeface="Times New Roman"/>
                <a:cs typeface="Times New Roman"/>
              </a:rPr>
              <a:t>0</a:t>
            </a:r>
            <a:r>
              <a:rPr sz="2000" spc="0" dirty="0" smtClean="0">
                <a:latin typeface="Times New Roman"/>
                <a:cs typeface="Times New Roman"/>
              </a:rPr>
              <a:t>011,</a:t>
            </a:r>
            <a:r>
              <a:rPr sz="2000" spc="-34" dirty="0" smtClean="0">
                <a:latin typeface="Times New Roman"/>
                <a:cs typeface="Times New Roman"/>
              </a:rPr>
              <a:t> </a:t>
            </a:r>
            <a:r>
              <a:rPr sz="2000" spc="0" dirty="0" smtClean="0">
                <a:latin typeface="Times New Roman"/>
                <a:cs typeface="Times New Roman"/>
              </a:rPr>
              <a:t>pe</a:t>
            </a:r>
            <a:r>
              <a:rPr sz="2000" spc="4" dirty="0" smtClean="0">
                <a:latin typeface="Times New Roman"/>
                <a:cs typeface="Times New Roman"/>
              </a:rPr>
              <a:t>r</a:t>
            </a:r>
            <a:r>
              <a:rPr sz="2000" spc="0" dirty="0" smtClean="0">
                <a:latin typeface="Times New Roman"/>
                <a:cs typeface="Times New Roman"/>
              </a:rPr>
              <a:t>f</a:t>
            </a:r>
            <a:r>
              <a:rPr sz="2000" spc="9" dirty="0" smtClean="0">
                <a:latin typeface="Times New Roman"/>
                <a:cs typeface="Times New Roman"/>
              </a:rPr>
              <a:t>o</a:t>
            </a:r>
            <a:r>
              <a:rPr sz="2000" spc="-9" dirty="0" smtClean="0">
                <a:latin typeface="Times New Roman"/>
                <a:cs typeface="Times New Roman"/>
              </a:rPr>
              <a:t>r</a:t>
            </a:r>
            <a:r>
              <a:rPr sz="2000" spc="0" dirty="0" smtClean="0">
                <a:latin typeface="Times New Roman"/>
                <a:cs typeface="Times New Roman"/>
              </a:rPr>
              <a:t>m</a:t>
            </a:r>
            <a:r>
              <a:rPr sz="2000" spc="-44" dirty="0" smtClean="0">
                <a:latin typeface="Times New Roman"/>
                <a:cs typeface="Times New Roman"/>
              </a:rPr>
              <a:t> </a:t>
            </a:r>
            <a:r>
              <a:rPr sz="2000" spc="0" dirty="0" smtClean="0">
                <a:latin typeface="Times New Roman"/>
                <a:cs typeface="Times New Roman"/>
              </a:rPr>
              <a:t>the s</a:t>
            </a:r>
            <a:r>
              <a:rPr sz="2000" spc="4" dirty="0" smtClean="0">
                <a:latin typeface="Times New Roman"/>
                <a:cs typeface="Times New Roman"/>
              </a:rPr>
              <a:t>u</a:t>
            </a:r>
            <a:r>
              <a:rPr sz="2000" spc="0" dirty="0" smtClean="0">
                <a:latin typeface="Times New Roman"/>
                <a:cs typeface="Times New Roman"/>
              </a:rPr>
              <a:t>btract</a:t>
            </a:r>
            <a:r>
              <a:rPr sz="2000" spc="-9" dirty="0" smtClean="0">
                <a:latin typeface="Times New Roman"/>
                <a:cs typeface="Times New Roman"/>
              </a:rPr>
              <a:t>i</a:t>
            </a:r>
            <a:r>
              <a:rPr sz="2000" spc="0" dirty="0" smtClean="0">
                <a:latin typeface="Times New Roman"/>
                <a:cs typeface="Times New Roman"/>
              </a:rPr>
              <a:t>on</a:t>
            </a:r>
            <a:r>
              <a:rPr sz="2000" spc="-44" dirty="0" smtClean="0">
                <a:latin typeface="Times New Roman"/>
                <a:cs typeface="Times New Roman"/>
              </a:rPr>
              <a:t> </a:t>
            </a:r>
            <a:r>
              <a:rPr sz="2000" spc="0" dirty="0" smtClean="0">
                <a:latin typeface="Times New Roman"/>
                <a:cs typeface="Times New Roman"/>
              </a:rPr>
              <a:t>(a)</a:t>
            </a:r>
            <a:r>
              <a:rPr sz="2000" spc="-9" dirty="0" smtClean="0">
                <a:latin typeface="Times New Roman"/>
                <a:cs typeface="Times New Roman"/>
              </a:rPr>
              <a:t> </a:t>
            </a:r>
            <a:r>
              <a:rPr sz="2000" i="1" spc="0" dirty="0" smtClean="0">
                <a:latin typeface="Times New Roman"/>
                <a:cs typeface="Times New Roman"/>
              </a:rPr>
              <a:t>X </a:t>
            </a:r>
            <a:r>
              <a:rPr sz="2000" spc="0" dirty="0" smtClean="0">
                <a:latin typeface="Times New Roman"/>
                <a:cs typeface="Times New Roman"/>
              </a:rPr>
              <a:t>– </a:t>
            </a:r>
            <a:r>
              <a:rPr sz="2000" i="1" spc="0" dirty="0" smtClean="0">
                <a:latin typeface="Times New Roman"/>
                <a:cs typeface="Times New Roman"/>
              </a:rPr>
              <a:t>Y</a:t>
            </a:r>
            <a:r>
              <a:rPr sz="2000" i="1" spc="-4" dirty="0" smtClean="0">
                <a:latin typeface="Times New Roman"/>
                <a:cs typeface="Times New Roman"/>
              </a:rPr>
              <a:t> </a:t>
            </a:r>
            <a:r>
              <a:rPr sz="2000" spc="0" dirty="0" smtClean="0">
                <a:latin typeface="Times New Roman"/>
                <a:cs typeface="Times New Roman"/>
              </a:rPr>
              <a:t>; and</a:t>
            </a:r>
            <a:r>
              <a:rPr sz="2000" spc="-14"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b</a:t>
            </a:r>
            <a:r>
              <a:rPr sz="2000" spc="0" dirty="0" smtClean="0">
                <a:latin typeface="Times New Roman"/>
                <a:cs typeface="Times New Roman"/>
              </a:rPr>
              <a:t>)</a:t>
            </a:r>
            <a:r>
              <a:rPr sz="2000" spc="-9" dirty="0" smtClean="0">
                <a:latin typeface="Times New Roman"/>
                <a:cs typeface="Times New Roman"/>
              </a:rPr>
              <a:t> </a:t>
            </a:r>
            <a:r>
              <a:rPr sz="2000" i="1" spc="0" dirty="0" smtClean="0">
                <a:latin typeface="Times New Roman"/>
                <a:cs typeface="Times New Roman"/>
              </a:rPr>
              <a:t>Y</a:t>
            </a:r>
            <a:r>
              <a:rPr sz="2000" i="1" spc="-4" dirty="0" smtClean="0">
                <a:latin typeface="Times New Roman"/>
                <a:cs typeface="Times New Roman"/>
              </a:rPr>
              <a:t> </a:t>
            </a:r>
            <a:r>
              <a:rPr sz="2000" spc="0" dirty="0" smtClean="0">
                <a:latin typeface="Symbol"/>
                <a:cs typeface="Symbol"/>
              </a:rPr>
              <a:t></a:t>
            </a:r>
            <a:r>
              <a:rPr sz="2000" spc="0" dirty="0" smtClean="0">
                <a:latin typeface="Times New Roman"/>
                <a:cs typeface="Times New Roman"/>
              </a:rPr>
              <a:t> </a:t>
            </a:r>
            <a:r>
              <a:rPr sz="2000" i="1" spc="0" dirty="0" smtClean="0">
                <a:latin typeface="Times New Roman"/>
                <a:cs typeface="Times New Roman"/>
              </a:rPr>
              <a:t>X</a:t>
            </a:r>
            <a:r>
              <a:rPr sz="2000" spc="0" dirty="0" smtClean="0">
                <a:latin typeface="Times New Roman"/>
                <a:cs typeface="Times New Roman"/>
              </a:rPr>
              <a:t>, </a:t>
            </a:r>
            <a:r>
              <a:rPr sz="2000" spc="9" dirty="0" smtClean="0">
                <a:latin typeface="Times New Roman"/>
                <a:cs typeface="Times New Roman"/>
              </a:rPr>
              <a:t>b</a:t>
            </a:r>
            <a:r>
              <a:rPr sz="2000" spc="0" dirty="0" smtClean="0">
                <a:latin typeface="Times New Roman"/>
                <a:cs typeface="Times New Roman"/>
              </a:rPr>
              <a:t>y</a:t>
            </a:r>
            <a:r>
              <a:rPr sz="2000" spc="-14" dirty="0" smtClean="0">
                <a:latin typeface="Times New Roman"/>
                <a:cs typeface="Times New Roman"/>
              </a:rPr>
              <a:t> </a:t>
            </a:r>
            <a:r>
              <a:rPr sz="2000" spc="0" dirty="0" smtClean="0">
                <a:latin typeface="Times New Roman"/>
                <a:cs typeface="Times New Roman"/>
              </a:rPr>
              <a:t>u</a:t>
            </a:r>
            <a:r>
              <a:rPr sz="2000" spc="4" dirty="0" smtClean="0">
                <a:latin typeface="Times New Roman"/>
                <a:cs typeface="Times New Roman"/>
              </a:rPr>
              <a:t>s</a:t>
            </a:r>
            <a:r>
              <a:rPr sz="2000" spc="0" dirty="0" smtClean="0">
                <a:latin typeface="Times New Roman"/>
                <a:cs typeface="Times New Roman"/>
              </a:rPr>
              <a:t>ing</a:t>
            </a:r>
            <a:r>
              <a:rPr sz="2000" spc="-25" dirty="0" smtClean="0">
                <a:latin typeface="Times New Roman"/>
                <a:cs typeface="Times New Roman"/>
              </a:rPr>
              <a:t> </a:t>
            </a:r>
            <a:r>
              <a:rPr sz="2000" spc="0" dirty="0" smtClean="0">
                <a:latin typeface="Times New Roman"/>
                <a:cs typeface="Times New Roman"/>
              </a:rPr>
              <a:t>2</a:t>
            </a:r>
            <a:r>
              <a:rPr sz="2000" spc="-4"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endParaRPr sz="2000">
              <a:latin typeface="Times New Roman"/>
              <a:cs typeface="Times New Roman"/>
            </a:endParaRPr>
          </a:p>
        </p:txBody>
      </p:sp>
      <p:sp>
        <p:nvSpPr>
          <p:cNvPr id="4" name="object 4"/>
          <p:cNvSpPr txBox="1"/>
          <p:nvPr/>
        </p:nvSpPr>
        <p:spPr>
          <a:xfrm>
            <a:off x="6504051" y="5154612"/>
            <a:ext cx="2433574" cy="1077912"/>
          </a:xfrm>
          <a:prstGeom prst="rect">
            <a:avLst/>
          </a:prstGeom>
        </p:spPr>
        <p:txBody>
          <a:bodyPr wrap="square" lIns="0" tIns="0" rIns="0" bIns="0" rtlCol="0">
            <a:noAutofit/>
          </a:bodyPr>
          <a:lstStyle/>
          <a:p>
            <a:pPr marL="92455">
              <a:lnSpc>
                <a:spcPct val="95825"/>
              </a:lnSpc>
              <a:spcBef>
                <a:spcPts val="465"/>
              </a:spcBef>
            </a:pPr>
            <a:r>
              <a:rPr sz="1600" spc="0" dirty="0" smtClean="0">
                <a:latin typeface="Times New Roman"/>
                <a:cs typeface="Times New Roman"/>
              </a:rPr>
              <a:t>There</a:t>
            </a:r>
            <a:r>
              <a:rPr sz="1600" spc="-22" dirty="0" smtClean="0">
                <a:latin typeface="Times New Roman"/>
                <a:cs typeface="Times New Roman"/>
              </a:rPr>
              <a:t> </a:t>
            </a:r>
            <a:r>
              <a:rPr sz="1600" spc="0" dirty="0" smtClean="0">
                <a:latin typeface="Times New Roman"/>
                <a:cs typeface="Times New Roman"/>
              </a:rPr>
              <a:t>is </a:t>
            </a:r>
            <a:r>
              <a:rPr sz="1600" spc="4" dirty="0" smtClean="0">
                <a:latin typeface="Times New Roman"/>
                <a:cs typeface="Times New Roman"/>
              </a:rPr>
              <a:t>n</a:t>
            </a:r>
            <a:r>
              <a:rPr sz="1600" spc="0" dirty="0" smtClean="0">
                <a:latin typeface="Times New Roman"/>
                <a:cs typeface="Times New Roman"/>
              </a:rPr>
              <a:t>o</a:t>
            </a:r>
            <a:r>
              <a:rPr sz="1600" spc="-25" dirty="0" smtClean="0">
                <a:latin typeface="Times New Roman"/>
                <a:cs typeface="Times New Roman"/>
              </a:rPr>
              <a:t> </a:t>
            </a:r>
            <a:r>
              <a:rPr sz="1600" spc="0" dirty="0" smtClean="0">
                <a:latin typeface="Times New Roman"/>
                <a:cs typeface="Times New Roman"/>
              </a:rPr>
              <a:t>e</a:t>
            </a:r>
            <a:r>
              <a:rPr sz="1600" spc="4" dirty="0" smtClean="0">
                <a:latin typeface="Times New Roman"/>
                <a:cs typeface="Times New Roman"/>
              </a:rPr>
              <a:t>n</a:t>
            </a:r>
            <a:r>
              <a:rPr sz="1600" spc="0" dirty="0" smtClean="0">
                <a:latin typeface="Times New Roman"/>
                <a:cs typeface="Times New Roman"/>
              </a:rPr>
              <a:t>d</a:t>
            </a:r>
            <a:r>
              <a:rPr sz="1600" spc="-23" dirty="0" smtClean="0">
                <a:latin typeface="Times New Roman"/>
                <a:cs typeface="Times New Roman"/>
              </a:rPr>
              <a:t> </a:t>
            </a:r>
            <a:r>
              <a:rPr sz="1600" spc="0" dirty="0" smtClean="0">
                <a:latin typeface="Times New Roman"/>
                <a:cs typeface="Times New Roman"/>
              </a:rPr>
              <a:t>ca</a:t>
            </a:r>
            <a:r>
              <a:rPr sz="1600" spc="-9" dirty="0" smtClean="0">
                <a:latin typeface="Times New Roman"/>
                <a:cs typeface="Times New Roman"/>
              </a:rPr>
              <a:t>r</a:t>
            </a:r>
            <a:r>
              <a:rPr sz="1600" spc="0" dirty="0" smtClean="0">
                <a:latin typeface="Times New Roman"/>
                <a:cs typeface="Times New Roman"/>
              </a:rPr>
              <a:t>r</a:t>
            </a:r>
            <a:r>
              <a:rPr sz="1600" spc="-119" dirty="0" smtClean="0">
                <a:latin typeface="Times New Roman"/>
                <a:cs typeface="Times New Roman"/>
              </a:rPr>
              <a:t>y</a:t>
            </a:r>
            <a:r>
              <a:rPr sz="1600" spc="0" dirty="0" smtClean="0">
                <a:latin typeface="Times New Roman"/>
                <a:cs typeface="Times New Roman"/>
              </a:rPr>
              <a:t>.</a:t>
            </a:r>
            <a:endParaRPr sz="1600">
              <a:latin typeface="Times New Roman"/>
              <a:cs typeface="Times New Roman"/>
            </a:endParaRPr>
          </a:p>
          <a:p>
            <a:pPr marL="92455">
              <a:lnSpc>
                <a:spcPct val="95825"/>
              </a:lnSpc>
              <a:spcBef>
                <a:spcPts val="80"/>
              </a:spcBef>
            </a:pPr>
            <a:r>
              <a:rPr sz="1600" spc="0" dirty="0" smtClean="0">
                <a:latin typeface="Times New Roman"/>
                <a:cs typeface="Times New Roman"/>
              </a:rPr>
              <a:t>The</a:t>
            </a:r>
            <a:r>
              <a:rPr sz="1600" spc="-4" dirty="0" smtClean="0">
                <a:latin typeface="Times New Roman"/>
                <a:cs typeface="Times New Roman"/>
              </a:rPr>
              <a:t>r</a:t>
            </a:r>
            <a:r>
              <a:rPr sz="1600" spc="0" dirty="0" smtClean="0">
                <a:latin typeface="Times New Roman"/>
                <a:cs typeface="Times New Roman"/>
              </a:rPr>
              <a:t>e</a:t>
            </a:r>
            <a:r>
              <a:rPr sz="1600" spc="4" dirty="0" smtClean="0">
                <a:latin typeface="Times New Roman"/>
                <a:cs typeface="Times New Roman"/>
              </a:rPr>
              <a:t>fo</a:t>
            </a:r>
            <a:r>
              <a:rPr sz="1600" spc="0" dirty="0" smtClean="0">
                <a:latin typeface="Times New Roman"/>
                <a:cs typeface="Times New Roman"/>
              </a:rPr>
              <a:t>r</a:t>
            </a:r>
            <a:r>
              <a:rPr sz="1600" spc="-4" dirty="0" smtClean="0">
                <a:latin typeface="Times New Roman"/>
                <a:cs typeface="Times New Roman"/>
              </a:rPr>
              <a:t>e</a:t>
            </a:r>
            <a:r>
              <a:rPr sz="1600" spc="0" dirty="0" smtClean="0">
                <a:latin typeface="Times New Roman"/>
                <a:cs typeface="Times New Roman"/>
              </a:rPr>
              <a:t>,</a:t>
            </a:r>
            <a:r>
              <a:rPr sz="1600" spc="12" dirty="0" smtClean="0">
                <a:latin typeface="Times New Roman"/>
                <a:cs typeface="Times New Roman"/>
              </a:rPr>
              <a:t> </a:t>
            </a:r>
            <a:r>
              <a:rPr sz="1600" spc="0" dirty="0" smtClean="0">
                <a:latin typeface="Times New Roman"/>
                <a:cs typeface="Times New Roman"/>
              </a:rPr>
              <a:t>the</a:t>
            </a:r>
            <a:r>
              <a:rPr sz="1600" spc="9" dirty="0" smtClean="0">
                <a:latin typeface="Times New Roman"/>
                <a:cs typeface="Times New Roman"/>
              </a:rPr>
              <a:t> </a:t>
            </a:r>
            <a:r>
              <a:rPr sz="1600" spc="0" dirty="0" smtClean="0">
                <a:latin typeface="Times New Roman"/>
                <a:cs typeface="Times New Roman"/>
              </a:rPr>
              <a:t>an</a:t>
            </a:r>
            <a:r>
              <a:rPr sz="1600" spc="4" dirty="0" smtClean="0">
                <a:latin typeface="Times New Roman"/>
                <a:cs typeface="Times New Roman"/>
              </a:rPr>
              <a:t>s</a:t>
            </a:r>
            <a:r>
              <a:rPr sz="1600" spc="0" dirty="0" smtClean="0">
                <a:latin typeface="Times New Roman"/>
                <a:cs typeface="Times New Roman"/>
              </a:rPr>
              <a:t>wer</a:t>
            </a:r>
            <a:r>
              <a:rPr sz="1600" spc="-45" dirty="0" smtClean="0">
                <a:latin typeface="Times New Roman"/>
                <a:cs typeface="Times New Roman"/>
              </a:rPr>
              <a:t> </a:t>
            </a:r>
            <a:r>
              <a:rPr sz="1600" spc="0" dirty="0" smtClean="0">
                <a:latin typeface="Times New Roman"/>
                <a:cs typeface="Times New Roman"/>
              </a:rPr>
              <a:t>is</a:t>
            </a:r>
            <a:endParaRPr sz="1600">
              <a:latin typeface="Times New Roman"/>
              <a:cs typeface="Times New Roman"/>
            </a:endParaRPr>
          </a:p>
          <a:p>
            <a:pPr marL="92455" marR="102758">
              <a:lnSpc>
                <a:spcPts val="1920"/>
              </a:lnSpc>
              <a:spcBef>
                <a:spcPts val="131"/>
              </a:spcBef>
            </a:pPr>
            <a:r>
              <a:rPr sz="1600" spc="0" dirty="0" smtClean="0">
                <a:latin typeface="Times New Roman"/>
                <a:cs typeface="Times New Roman"/>
              </a:rPr>
              <a:t>Y</a:t>
            </a:r>
            <a:r>
              <a:rPr sz="1600" spc="-76" dirty="0" smtClean="0">
                <a:latin typeface="Times New Roman"/>
                <a:cs typeface="Times New Roman"/>
              </a:rPr>
              <a:t> </a:t>
            </a:r>
            <a:r>
              <a:rPr sz="1600" spc="0" dirty="0" smtClean="0">
                <a:latin typeface="Times New Roman"/>
                <a:cs typeface="Times New Roman"/>
              </a:rPr>
              <a:t>–</a:t>
            </a:r>
            <a:r>
              <a:rPr sz="1600" spc="-7" dirty="0" smtClean="0">
                <a:latin typeface="Times New Roman"/>
                <a:cs typeface="Times New Roman"/>
              </a:rPr>
              <a:t> </a:t>
            </a:r>
            <a:r>
              <a:rPr sz="1600" spc="0" dirty="0" smtClean="0">
                <a:latin typeface="Times New Roman"/>
                <a:cs typeface="Times New Roman"/>
              </a:rPr>
              <a:t>X</a:t>
            </a:r>
            <a:r>
              <a:rPr sz="1600" spc="-11" dirty="0" smtClean="0">
                <a:latin typeface="Times New Roman"/>
                <a:cs typeface="Times New Roman"/>
              </a:rPr>
              <a:t> </a:t>
            </a:r>
            <a:r>
              <a:rPr sz="1600" spc="0" dirty="0" smtClean="0">
                <a:latin typeface="Times New Roman"/>
                <a:cs typeface="Times New Roman"/>
              </a:rPr>
              <a:t>=</a:t>
            </a:r>
            <a:r>
              <a:rPr sz="1600" spc="-4" dirty="0" smtClean="0">
                <a:latin typeface="Times New Roman"/>
                <a:cs typeface="Times New Roman"/>
              </a:rPr>
              <a:t> </a:t>
            </a:r>
            <a:r>
              <a:rPr sz="1600" spc="0" dirty="0" smtClean="0">
                <a:latin typeface="Symbol"/>
                <a:cs typeface="Symbol"/>
              </a:rPr>
              <a:t></a:t>
            </a:r>
            <a:r>
              <a:rPr sz="1600" spc="-13" dirty="0" smtClean="0">
                <a:latin typeface="Times New Roman"/>
                <a:cs typeface="Times New Roman"/>
              </a:rPr>
              <a:t> </a:t>
            </a:r>
            <a:r>
              <a:rPr sz="1600" spc="0" dirty="0" smtClean="0">
                <a:latin typeface="Times New Roman"/>
                <a:cs typeface="Times New Roman"/>
              </a:rPr>
              <a:t>(2's</a:t>
            </a:r>
            <a:r>
              <a:rPr sz="1600" spc="-12" dirty="0" smtClean="0">
                <a:latin typeface="Times New Roman"/>
                <a:cs typeface="Times New Roman"/>
              </a:rPr>
              <a:t> </a:t>
            </a:r>
            <a:r>
              <a:rPr sz="1600" spc="0" dirty="0" smtClean="0">
                <a:latin typeface="Times New Roman"/>
                <a:cs typeface="Times New Roman"/>
              </a:rPr>
              <a:t>c</a:t>
            </a:r>
            <a:r>
              <a:rPr sz="1600" spc="4" dirty="0" smtClean="0">
                <a:latin typeface="Times New Roman"/>
                <a:cs typeface="Times New Roman"/>
              </a:rPr>
              <a:t>o</a:t>
            </a:r>
            <a:r>
              <a:rPr sz="1600" spc="-29" dirty="0" smtClean="0">
                <a:latin typeface="Times New Roman"/>
                <a:cs typeface="Times New Roman"/>
              </a:rPr>
              <a:t>m</a:t>
            </a:r>
            <a:r>
              <a:rPr sz="1600" spc="4" dirty="0" smtClean="0">
                <a:latin typeface="Times New Roman"/>
                <a:cs typeface="Times New Roman"/>
              </a:rPr>
              <a:t>p</a:t>
            </a:r>
            <a:r>
              <a:rPr sz="1600" spc="0" dirty="0" smtClean="0">
                <a:latin typeface="Times New Roman"/>
                <a:cs typeface="Times New Roman"/>
              </a:rPr>
              <a:t>l</a:t>
            </a:r>
            <a:r>
              <a:rPr sz="1600" spc="9" dirty="0" smtClean="0">
                <a:latin typeface="Times New Roman"/>
                <a:cs typeface="Times New Roman"/>
              </a:rPr>
              <a:t>e</a:t>
            </a:r>
            <a:r>
              <a:rPr sz="1600" spc="-19" dirty="0" smtClean="0">
                <a:latin typeface="Times New Roman"/>
                <a:cs typeface="Times New Roman"/>
              </a:rPr>
              <a:t>m</a:t>
            </a:r>
            <a:r>
              <a:rPr sz="1600" spc="0" dirty="0" smtClean="0">
                <a:latin typeface="Times New Roman"/>
                <a:cs typeface="Times New Roman"/>
              </a:rPr>
              <a:t>e</a:t>
            </a:r>
            <a:r>
              <a:rPr sz="1600" spc="4" dirty="0" smtClean="0">
                <a:latin typeface="Times New Roman"/>
                <a:cs typeface="Times New Roman"/>
              </a:rPr>
              <a:t>n</a:t>
            </a:r>
            <a:r>
              <a:rPr sz="1600" spc="0" dirty="0" smtClean="0">
                <a:latin typeface="Times New Roman"/>
                <a:cs typeface="Times New Roman"/>
              </a:rPr>
              <a:t>t </a:t>
            </a:r>
            <a:r>
              <a:rPr sz="1600" spc="4" dirty="0" smtClean="0">
                <a:latin typeface="Times New Roman"/>
                <a:cs typeface="Times New Roman"/>
              </a:rPr>
              <a:t>o</a:t>
            </a:r>
            <a:r>
              <a:rPr sz="1600" spc="0" dirty="0" smtClean="0">
                <a:latin typeface="Times New Roman"/>
                <a:cs typeface="Times New Roman"/>
              </a:rPr>
              <a:t>f</a:t>
            </a:r>
            <a:r>
              <a:rPr sz="1600" spc="-8" dirty="0" smtClean="0">
                <a:latin typeface="Times New Roman"/>
                <a:cs typeface="Times New Roman"/>
              </a:rPr>
              <a:t> </a:t>
            </a:r>
            <a:r>
              <a:rPr sz="1600" spc="-54" dirty="0" smtClean="0">
                <a:latin typeface="Times New Roman"/>
                <a:cs typeface="Times New Roman"/>
              </a:rPr>
              <a:t>1</a:t>
            </a:r>
            <a:r>
              <a:rPr sz="1600" spc="4" dirty="0" smtClean="0">
                <a:latin typeface="Times New Roman"/>
                <a:cs typeface="Times New Roman"/>
              </a:rPr>
              <a:t>10</a:t>
            </a:r>
            <a:r>
              <a:rPr sz="1600" spc="-54" dirty="0" smtClean="0">
                <a:latin typeface="Times New Roman"/>
                <a:cs typeface="Times New Roman"/>
              </a:rPr>
              <a:t>111</a:t>
            </a:r>
            <a:r>
              <a:rPr sz="1600" spc="4" dirty="0" smtClean="0">
                <a:latin typeface="Times New Roman"/>
                <a:cs typeface="Times New Roman"/>
              </a:rPr>
              <a:t>1</a:t>
            </a:r>
            <a:r>
              <a:rPr sz="1600" spc="0" dirty="0" smtClean="0">
                <a:latin typeface="Times New Roman"/>
                <a:cs typeface="Times New Roman"/>
              </a:rPr>
              <a:t>)</a:t>
            </a:r>
            <a:r>
              <a:rPr sz="1600" spc="-81" dirty="0" smtClean="0">
                <a:latin typeface="Times New Roman"/>
                <a:cs typeface="Times New Roman"/>
              </a:rPr>
              <a:t> </a:t>
            </a:r>
            <a:r>
              <a:rPr sz="1600" spc="0" dirty="0" smtClean="0">
                <a:latin typeface="Times New Roman"/>
                <a:cs typeface="Times New Roman"/>
              </a:rPr>
              <a:t>=</a:t>
            </a:r>
            <a:r>
              <a:rPr sz="1600" spc="-4" dirty="0" smtClean="0">
                <a:latin typeface="Times New Roman"/>
                <a:cs typeface="Times New Roman"/>
              </a:rPr>
              <a:t> </a:t>
            </a:r>
            <a:r>
              <a:rPr sz="1600" spc="0" dirty="0" smtClean="0">
                <a:latin typeface="Symbol"/>
                <a:cs typeface="Symbol"/>
              </a:rPr>
              <a:t></a:t>
            </a:r>
            <a:r>
              <a:rPr sz="1600" spc="-13" dirty="0" smtClean="0">
                <a:latin typeface="Times New Roman"/>
                <a:cs typeface="Times New Roman"/>
              </a:rPr>
              <a:t> </a:t>
            </a:r>
            <a:r>
              <a:rPr sz="1600" spc="4" dirty="0" smtClean="0">
                <a:latin typeface="Times New Roman"/>
                <a:cs typeface="Times New Roman"/>
              </a:rPr>
              <a:t>0010001.</a:t>
            </a:r>
            <a:endParaRPr sz="1600">
              <a:latin typeface="Times New Roman"/>
              <a:cs typeface="Times New Roman"/>
            </a:endParaRPr>
          </a:p>
        </p:txBody>
      </p:sp>
      <p:sp>
        <p:nvSpPr>
          <p:cNvPr id="3" name="object 3"/>
          <p:cNvSpPr txBox="1"/>
          <p:nvPr/>
        </p:nvSpPr>
        <p:spPr>
          <a:xfrm>
            <a:off x="762000" y="5054600"/>
            <a:ext cx="4600575" cy="12700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762000" y="2790825"/>
            <a:ext cx="4697349" cy="210185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xmlns="" val="1778858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1160462" y="3098800"/>
            <a:ext cx="3549650" cy="1943100"/>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1146175" y="3084449"/>
            <a:ext cx="3578225" cy="1971675"/>
          </a:xfrm>
          <a:custGeom>
            <a:avLst/>
            <a:gdLst/>
            <a:ahLst/>
            <a:cxnLst/>
            <a:rect l="l" t="t" r="r" b="b"/>
            <a:pathLst>
              <a:path w="3578225" h="1971675">
                <a:moveTo>
                  <a:pt x="0" y="1971675"/>
                </a:moveTo>
                <a:lnTo>
                  <a:pt x="3578225" y="1971675"/>
                </a:lnTo>
                <a:lnTo>
                  <a:pt x="3578225" y="0"/>
                </a:lnTo>
                <a:lnTo>
                  <a:pt x="0" y="0"/>
                </a:lnTo>
                <a:lnTo>
                  <a:pt x="0" y="1971675"/>
                </a:lnTo>
                <a:close/>
              </a:path>
            </a:pathLst>
          </a:custGeom>
          <a:ln w="28575">
            <a:solidFill>
              <a:srgbClr val="1B1BFF"/>
            </a:solidFill>
          </a:ln>
        </p:spPr>
        <p:txBody>
          <a:bodyPr wrap="square" lIns="0" tIns="0" rIns="0" bIns="0" rtlCol="0">
            <a:noAutofit/>
          </a:bodyPr>
          <a:lstStyle/>
          <a:p>
            <a:endParaRPr/>
          </a:p>
        </p:txBody>
      </p:sp>
      <p:sp>
        <p:nvSpPr>
          <p:cNvPr id="10" name="object 10"/>
          <p:cNvSpPr/>
          <p:nvPr/>
        </p:nvSpPr>
        <p:spPr>
          <a:xfrm>
            <a:off x="1169987" y="5340350"/>
            <a:ext cx="3595624" cy="125888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155700" y="5326126"/>
            <a:ext cx="3624199" cy="1287399"/>
          </a:xfrm>
          <a:custGeom>
            <a:avLst/>
            <a:gdLst/>
            <a:ahLst/>
            <a:cxnLst/>
            <a:rect l="l" t="t" r="r" b="b"/>
            <a:pathLst>
              <a:path w="3624199" h="1287399">
                <a:moveTo>
                  <a:pt x="0" y="1287399"/>
                </a:moveTo>
                <a:lnTo>
                  <a:pt x="3624199" y="1287399"/>
                </a:lnTo>
                <a:lnTo>
                  <a:pt x="3624199" y="0"/>
                </a:lnTo>
                <a:lnTo>
                  <a:pt x="0" y="0"/>
                </a:lnTo>
                <a:lnTo>
                  <a:pt x="0" y="1287399"/>
                </a:lnTo>
                <a:close/>
              </a:path>
            </a:pathLst>
          </a:custGeom>
          <a:ln w="28575">
            <a:solidFill>
              <a:srgbClr val="1B1BFF"/>
            </a:solidFill>
          </a:ln>
        </p:spPr>
        <p:txBody>
          <a:bodyPr wrap="square" lIns="0" tIns="0" rIns="0" bIns="0" rtlCol="0">
            <a:noAutofit/>
          </a:bodyPr>
          <a:lstStyle/>
          <a:p>
            <a:endParaRPr/>
          </a:p>
        </p:txBody>
      </p:sp>
      <p:sp>
        <p:nvSpPr>
          <p:cNvPr id="9" name="object 9"/>
          <p:cNvSpPr/>
          <p:nvPr/>
        </p:nvSpPr>
        <p:spPr>
          <a:xfrm>
            <a:off x="5005451" y="5864225"/>
            <a:ext cx="831850" cy="215900"/>
          </a:xfrm>
          <a:custGeom>
            <a:avLst/>
            <a:gdLst/>
            <a:ahLst/>
            <a:cxnLst/>
            <a:rect l="l" t="t" r="r" b="b"/>
            <a:pathLst>
              <a:path w="831850" h="215900">
                <a:moveTo>
                  <a:pt x="606551" y="53975"/>
                </a:moveTo>
                <a:lnTo>
                  <a:pt x="0" y="53975"/>
                </a:lnTo>
                <a:lnTo>
                  <a:pt x="112522" y="107950"/>
                </a:lnTo>
                <a:lnTo>
                  <a:pt x="0" y="161925"/>
                </a:lnTo>
                <a:lnTo>
                  <a:pt x="606551" y="161925"/>
                </a:lnTo>
                <a:lnTo>
                  <a:pt x="606551" y="215900"/>
                </a:lnTo>
                <a:lnTo>
                  <a:pt x="831850" y="107950"/>
                </a:lnTo>
                <a:lnTo>
                  <a:pt x="606551" y="0"/>
                </a:lnTo>
                <a:lnTo>
                  <a:pt x="606551" y="53975"/>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5965825" y="5424487"/>
            <a:ext cx="2644775" cy="1077912"/>
          </a:xfrm>
          <a:custGeom>
            <a:avLst/>
            <a:gdLst/>
            <a:ahLst/>
            <a:cxnLst/>
            <a:rect l="l" t="t" r="r" b="b"/>
            <a:pathLst>
              <a:path w="2644775" h="1077912">
                <a:moveTo>
                  <a:pt x="0" y="1077912"/>
                </a:moveTo>
                <a:lnTo>
                  <a:pt x="2644775" y="1077912"/>
                </a:lnTo>
                <a:lnTo>
                  <a:pt x="2644775" y="0"/>
                </a:lnTo>
                <a:lnTo>
                  <a:pt x="0" y="0"/>
                </a:lnTo>
                <a:lnTo>
                  <a:pt x="0" y="1077912"/>
                </a:lnTo>
                <a:close/>
              </a:path>
            </a:pathLst>
          </a:custGeom>
          <a:solidFill>
            <a:srgbClr val="FFFF00"/>
          </a:solidFill>
        </p:spPr>
        <p:txBody>
          <a:bodyPr wrap="square" lIns="0" tIns="0" rIns="0" bIns="0" rtlCol="0">
            <a:noAutofit/>
          </a:bodyPr>
          <a:lstStyle/>
          <a:p>
            <a:endParaRPr/>
          </a:p>
        </p:txBody>
      </p:sp>
      <p:sp>
        <p:nvSpPr>
          <p:cNvPr id="6" name="object 6"/>
          <p:cNvSpPr txBox="1"/>
          <p:nvPr/>
        </p:nvSpPr>
        <p:spPr>
          <a:xfrm>
            <a:off x="3154426" y="319650"/>
            <a:ext cx="2931761"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Complements</a:t>
            </a:r>
            <a:endParaRPr sz="3600">
              <a:latin typeface="Book Antiqua"/>
              <a:cs typeface="Book Antiqua"/>
            </a:endParaRPr>
          </a:p>
        </p:txBody>
      </p:sp>
      <p:sp>
        <p:nvSpPr>
          <p:cNvPr id="5" name="object 5"/>
          <p:cNvSpPr txBox="1"/>
          <p:nvPr/>
        </p:nvSpPr>
        <p:spPr>
          <a:xfrm>
            <a:off x="385978" y="1395657"/>
            <a:ext cx="8240143" cy="1588409"/>
          </a:xfrm>
          <a:prstGeom prst="rect">
            <a:avLst/>
          </a:prstGeom>
        </p:spPr>
        <p:txBody>
          <a:bodyPr wrap="square" lIns="0" tIns="0" rIns="0" bIns="0" rtlCol="0">
            <a:noAutofit/>
          </a:bodyPr>
          <a:lstStyle/>
          <a:p>
            <a:pPr marL="12700" marR="31111">
              <a:lnSpc>
                <a:spcPts val="2185"/>
              </a:lnSpc>
              <a:spcBef>
                <a:spcPts val="109"/>
              </a:spcBef>
            </a:pPr>
            <a:r>
              <a:rPr sz="1800" spc="0" dirty="0" smtClean="0">
                <a:solidFill>
                  <a:srgbClr val="0000FF"/>
                </a:solidFill>
                <a:latin typeface="Wingdings 2"/>
                <a:cs typeface="Wingdings 2"/>
              </a:rPr>
              <a:t></a:t>
            </a:r>
            <a:r>
              <a:rPr sz="1800" spc="0" dirty="0" smtClean="0">
                <a:solidFill>
                  <a:srgbClr val="0000FF"/>
                </a:solidFill>
                <a:latin typeface="Times New Roman"/>
                <a:cs typeface="Times New Roman"/>
              </a:rPr>
              <a:t> </a:t>
            </a:r>
            <a:r>
              <a:rPr sz="1800" spc="194" dirty="0" smtClean="0">
                <a:solidFill>
                  <a:srgbClr val="0000FF"/>
                </a:solidFill>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btract</a:t>
            </a:r>
            <a:r>
              <a:rPr sz="2000" spc="-9" dirty="0" smtClean="0">
                <a:latin typeface="Times New Roman"/>
                <a:cs typeface="Times New Roman"/>
              </a:rPr>
              <a:t>i</a:t>
            </a:r>
            <a:r>
              <a:rPr sz="2000" spc="0" dirty="0" smtClean="0">
                <a:latin typeface="Times New Roman"/>
                <a:cs typeface="Times New Roman"/>
              </a:rPr>
              <a:t>on</a:t>
            </a:r>
            <a:r>
              <a:rPr sz="2000" spc="-44" dirty="0" smtClean="0">
                <a:latin typeface="Times New Roman"/>
                <a:cs typeface="Times New Roman"/>
              </a:rPr>
              <a:t> </a:t>
            </a:r>
            <a:r>
              <a:rPr sz="2000" spc="0" dirty="0" smtClean="0">
                <a:latin typeface="Times New Roman"/>
                <a:cs typeface="Times New Roman"/>
              </a:rPr>
              <a:t>of u</a:t>
            </a:r>
            <a:r>
              <a:rPr sz="2000" spc="9" dirty="0" smtClean="0">
                <a:latin typeface="Times New Roman"/>
                <a:cs typeface="Times New Roman"/>
              </a:rPr>
              <a:t>n</a:t>
            </a:r>
            <a:r>
              <a:rPr sz="2000" spc="0" dirty="0" smtClean="0">
                <a:latin typeface="Times New Roman"/>
                <a:cs typeface="Times New Roman"/>
              </a:rPr>
              <a:t>sign</a:t>
            </a:r>
            <a:r>
              <a:rPr sz="2000" spc="-4" dirty="0" smtClean="0">
                <a:latin typeface="Times New Roman"/>
                <a:cs typeface="Times New Roman"/>
              </a:rPr>
              <a:t>e</a:t>
            </a:r>
            <a:r>
              <a:rPr sz="2000" spc="0" dirty="0" smtClean="0">
                <a:latin typeface="Times New Roman"/>
                <a:cs typeface="Times New Roman"/>
              </a:rPr>
              <a:t>d</a:t>
            </a:r>
            <a:r>
              <a:rPr sz="2000" spc="-34" dirty="0" smtClean="0">
                <a:latin typeface="Times New Roman"/>
                <a:cs typeface="Times New Roman"/>
              </a:rPr>
              <a:t> </a:t>
            </a:r>
            <a:r>
              <a:rPr sz="2000" spc="0" dirty="0" smtClean="0">
                <a:latin typeface="Times New Roman"/>
                <a:cs typeface="Times New Roman"/>
              </a:rPr>
              <a:t>n</a:t>
            </a:r>
            <a:r>
              <a:rPr sz="2000" spc="9" dirty="0" smtClean="0">
                <a:latin typeface="Times New Roman"/>
                <a:cs typeface="Times New Roman"/>
              </a:rPr>
              <a:t>u</a:t>
            </a:r>
            <a:r>
              <a:rPr sz="2000" spc="-25" dirty="0" smtClean="0">
                <a:latin typeface="Times New Roman"/>
                <a:cs typeface="Times New Roman"/>
              </a:rPr>
              <a:t>m</a:t>
            </a:r>
            <a:r>
              <a:rPr sz="2000" spc="0" dirty="0" smtClean="0">
                <a:latin typeface="Times New Roman"/>
                <a:cs typeface="Times New Roman"/>
              </a:rPr>
              <a:t>be</a:t>
            </a:r>
            <a:r>
              <a:rPr sz="2000" spc="4" dirty="0" smtClean="0">
                <a:latin typeface="Times New Roman"/>
                <a:cs typeface="Times New Roman"/>
              </a:rPr>
              <a:t>r</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can</a:t>
            </a:r>
            <a:r>
              <a:rPr sz="2000" spc="-4" dirty="0" smtClean="0">
                <a:latin typeface="Times New Roman"/>
                <a:cs typeface="Times New Roman"/>
              </a:rPr>
              <a:t> </a:t>
            </a:r>
            <a:r>
              <a:rPr sz="2000" spc="0" dirty="0" smtClean="0">
                <a:latin typeface="Times New Roman"/>
                <a:cs typeface="Times New Roman"/>
              </a:rPr>
              <a:t>a</a:t>
            </a:r>
            <a:r>
              <a:rPr sz="2000" spc="-4" dirty="0" smtClean="0">
                <a:latin typeface="Times New Roman"/>
                <a:cs typeface="Times New Roman"/>
              </a:rPr>
              <a:t>l</a:t>
            </a:r>
            <a:r>
              <a:rPr sz="2000" spc="0" dirty="0" smtClean="0">
                <a:latin typeface="Times New Roman"/>
                <a:cs typeface="Times New Roman"/>
              </a:rPr>
              <a:t>so</a:t>
            </a:r>
            <a:r>
              <a:rPr sz="2000" spc="-14" dirty="0" smtClean="0">
                <a:latin typeface="Times New Roman"/>
                <a:cs typeface="Times New Roman"/>
              </a:rPr>
              <a:t> </a:t>
            </a:r>
            <a:r>
              <a:rPr sz="2000" spc="0" dirty="0" smtClean="0">
                <a:latin typeface="Times New Roman"/>
                <a:cs typeface="Times New Roman"/>
              </a:rPr>
              <a:t>be d</a:t>
            </a:r>
            <a:r>
              <a:rPr sz="2000" spc="4" dirty="0" smtClean="0">
                <a:latin typeface="Times New Roman"/>
                <a:cs typeface="Times New Roman"/>
              </a:rPr>
              <a:t>o</a:t>
            </a:r>
            <a:r>
              <a:rPr sz="2000" spc="0" dirty="0" smtClean="0">
                <a:latin typeface="Times New Roman"/>
                <a:cs typeface="Times New Roman"/>
              </a:rPr>
              <a:t>ne</a:t>
            </a:r>
            <a:r>
              <a:rPr sz="2000" spc="-14" dirty="0" smtClean="0">
                <a:latin typeface="Times New Roman"/>
                <a:cs typeface="Times New Roman"/>
              </a:rPr>
              <a:t> </a:t>
            </a:r>
            <a:r>
              <a:rPr sz="2000" spc="0" dirty="0" smtClean="0">
                <a:latin typeface="Times New Roman"/>
                <a:cs typeface="Times New Roman"/>
              </a:rPr>
              <a:t>by</a:t>
            </a:r>
            <a:r>
              <a:rPr sz="2000" spc="-4" dirty="0" smtClean="0">
                <a:latin typeface="Times New Roman"/>
                <a:cs typeface="Times New Roman"/>
              </a:rPr>
              <a:t> </a:t>
            </a:r>
            <a:r>
              <a:rPr sz="2000" spc="-25" dirty="0" smtClean="0">
                <a:latin typeface="Times New Roman"/>
                <a:cs typeface="Times New Roman"/>
              </a:rPr>
              <a:t>m</a:t>
            </a:r>
            <a:r>
              <a:rPr sz="2000" spc="0" dirty="0" smtClean="0">
                <a:latin typeface="Times New Roman"/>
                <a:cs typeface="Times New Roman"/>
              </a:rPr>
              <a:t>eans </a:t>
            </a:r>
            <a:r>
              <a:rPr sz="2000" spc="9"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25" dirty="0" smtClean="0">
                <a:latin typeface="Times New Roman"/>
                <a:cs typeface="Times New Roman"/>
              </a:rPr>
              <a:t>(</a:t>
            </a:r>
            <a:r>
              <a:rPr sz="2000" i="1" spc="0" dirty="0" smtClean="0">
                <a:latin typeface="Times New Roman"/>
                <a:cs typeface="Times New Roman"/>
              </a:rPr>
              <a:t>r</a:t>
            </a:r>
            <a:r>
              <a:rPr sz="2000" i="1" spc="-19" dirty="0" smtClean="0">
                <a:latin typeface="Times New Roman"/>
                <a:cs typeface="Times New Roman"/>
              </a:rPr>
              <a:t> </a:t>
            </a:r>
            <a:r>
              <a:rPr sz="2000" spc="0" dirty="0" smtClean="0">
                <a:latin typeface="Symbol"/>
                <a:cs typeface="Symbol"/>
              </a:rPr>
              <a:t></a:t>
            </a:r>
            <a:r>
              <a:rPr sz="2000" spc="9"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a:t>
            </a:r>
            <a:r>
              <a:rPr sz="2000" spc="-9" dirty="0" smtClean="0">
                <a:latin typeface="Times New Roman"/>
                <a:cs typeface="Times New Roman"/>
              </a:rPr>
              <a:t>'</a:t>
            </a:r>
            <a:r>
              <a:rPr sz="2000" spc="0" dirty="0" smtClean="0">
                <a:latin typeface="Times New Roman"/>
                <a:cs typeface="Times New Roman"/>
              </a:rPr>
              <a:t>s</a:t>
            </a:r>
            <a:endParaRPr sz="2000">
              <a:latin typeface="Times New Roman"/>
              <a:cs typeface="Times New Roman"/>
            </a:endParaRPr>
          </a:p>
          <a:p>
            <a:pPr marL="355600">
              <a:lnSpc>
                <a:spcPts val="2390"/>
              </a:lnSpc>
              <a:spcBef>
                <a:spcPts val="55"/>
              </a:spcBef>
            </a:pPr>
            <a:r>
              <a:rPr sz="2000" spc="0" dirty="0" smtClean="0">
                <a:latin typeface="Times New Roman"/>
                <a:cs typeface="Times New Roman"/>
              </a:rPr>
              <a:t>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r>
              <a:rPr sz="2000" spc="-4" dirty="0" smtClean="0">
                <a:latin typeface="Times New Roman"/>
                <a:cs typeface="Times New Roman"/>
              </a:rPr>
              <a:t> </a:t>
            </a:r>
            <a:r>
              <a:rPr sz="2000" spc="0" dirty="0" smtClean="0">
                <a:latin typeface="Times New Roman"/>
                <a:cs typeface="Times New Roman"/>
              </a:rPr>
              <a:t>R</a:t>
            </a:r>
            <a:r>
              <a:rPr sz="2000" spc="-4" dirty="0" smtClean="0">
                <a:latin typeface="Times New Roman"/>
                <a:cs typeface="Times New Roman"/>
              </a:rPr>
              <a:t>e</a:t>
            </a:r>
            <a:r>
              <a:rPr sz="2000" spc="-25" dirty="0" smtClean="0">
                <a:latin typeface="Times New Roman"/>
                <a:cs typeface="Times New Roman"/>
              </a:rPr>
              <a:t>m</a:t>
            </a:r>
            <a:r>
              <a:rPr sz="2000" spc="0" dirty="0" smtClean="0">
                <a:latin typeface="Times New Roman"/>
                <a:cs typeface="Times New Roman"/>
              </a:rPr>
              <a:t>e</a:t>
            </a:r>
            <a:r>
              <a:rPr sz="2000" spc="-25" dirty="0" smtClean="0">
                <a:latin typeface="Times New Roman"/>
                <a:cs typeface="Times New Roman"/>
              </a:rPr>
              <a:t>m</a:t>
            </a:r>
            <a:r>
              <a:rPr sz="2000" spc="0" dirty="0" smtClean="0">
                <a:latin typeface="Times New Roman"/>
                <a:cs typeface="Times New Roman"/>
              </a:rPr>
              <a:t>ber</a:t>
            </a:r>
            <a:r>
              <a:rPr sz="2000" spc="19" dirty="0" smtClean="0">
                <a:latin typeface="Times New Roman"/>
                <a:cs typeface="Times New Roman"/>
              </a:rPr>
              <a:t> </a:t>
            </a:r>
            <a:r>
              <a:rPr sz="2000" spc="0" dirty="0" smtClean="0">
                <a:latin typeface="Times New Roman"/>
                <a:cs typeface="Times New Roman"/>
              </a:rPr>
              <a:t>that</a:t>
            </a:r>
            <a:r>
              <a:rPr sz="2000" spc="-14"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r</a:t>
            </a:r>
            <a:r>
              <a:rPr sz="2000" i="1" spc="-19" dirty="0" smtClean="0">
                <a:latin typeface="Times New Roman"/>
                <a:cs typeface="Times New Roman"/>
              </a:rPr>
              <a:t> </a:t>
            </a:r>
            <a:r>
              <a:rPr sz="2000" spc="0" dirty="0" smtClean="0">
                <a:latin typeface="Symbol"/>
                <a:cs typeface="Symbol"/>
              </a:rPr>
              <a:t></a:t>
            </a:r>
            <a:r>
              <a:rPr sz="2000" spc="0" dirty="0" smtClean="0">
                <a:latin typeface="Times New Roman"/>
                <a:cs typeface="Times New Roman"/>
              </a:rPr>
              <a:t> 1) </a:t>
            </a:r>
            <a:r>
              <a:rPr sz="2000" spc="-9" dirty="0" smtClean="0">
                <a:latin typeface="Times New Roman"/>
                <a:cs typeface="Times New Roman"/>
              </a:rPr>
              <a:t>'</a:t>
            </a:r>
            <a:r>
              <a:rPr sz="2000" spc="0" dirty="0" smtClean="0">
                <a:latin typeface="Times New Roman"/>
                <a:cs typeface="Times New Roman"/>
              </a:rPr>
              <a:t>s c</a:t>
            </a:r>
            <a:r>
              <a:rPr sz="2000" spc="4" dirty="0" smtClean="0">
                <a:latin typeface="Times New Roman"/>
                <a:cs typeface="Times New Roman"/>
              </a:rPr>
              <a:t>o</a:t>
            </a:r>
            <a:r>
              <a:rPr sz="2000" spc="-25"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 is</a:t>
            </a:r>
            <a:r>
              <a:rPr sz="2000" spc="-9" dirty="0" smtClean="0">
                <a:latin typeface="Times New Roman"/>
                <a:cs typeface="Times New Roman"/>
              </a:rPr>
              <a:t> </a:t>
            </a:r>
            <a:r>
              <a:rPr sz="2000" spc="0" dirty="0" smtClean="0">
                <a:latin typeface="Times New Roman"/>
                <a:cs typeface="Times New Roman"/>
              </a:rPr>
              <a:t>o</a:t>
            </a:r>
            <a:r>
              <a:rPr sz="2000" spc="9" dirty="0" smtClean="0">
                <a:latin typeface="Times New Roman"/>
                <a:cs typeface="Times New Roman"/>
              </a:rPr>
              <a:t>n</a:t>
            </a:r>
            <a:r>
              <a:rPr sz="2000" spc="0" dirty="0" smtClean="0">
                <a:latin typeface="Times New Roman"/>
                <a:cs typeface="Times New Roman"/>
              </a:rPr>
              <a:t>e</a:t>
            </a:r>
            <a:r>
              <a:rPr sz="2000" spc="-19" dirty="0" smtClean="0">
                <a:latin typeface="Times New Roman"/>
                <a:cs typeface="Times New Roman"/>
              </a:rPr>
              <a:t> </a:t>
            </a:r>
            <a:r>
              <a:rPr sz="2000" spc="0" dirty="0" smtClean="0">
                <a:latin typeface="Times New Roman"/>
                <a:cs typeface="Times New Roman"/>
              </a:rPr>
              <a:t>l</a:t>
            </a:r>
            <a:r>
              <a:rPr sz="2000" spc="-4" dirty="0" smtClean="0">
                <a:latin typeface="Times New Roman"/>
                <a:cs typeface="Times New Roman"/>
              </a:rPr>
              <a:t>e</a:t>
            </a:r>
            <a:r>
              <a:rPr sz="2000" spc="0" dirty="0" smtClean="0">
                <a:latin typeface="Times New Roman"/>
                <a:cs typeface="Times New Roman"/>
              </a:rPr>
              <a:t>ss</a:t>
            </a:r>
            <a:r>
              <a:rPr sz="2000" spc="-4" dirty="0" smtClean="0">
                <a:latin typeface="Times New Roman"/>
                <a:cs typeface="Times New Roman"/>
              </a:rPr>
              <a:t> </a:t>
            </a:r>
            <a:r>
              <a:rPr sz="2000" spc="0" dirty="0" smtClean="0">
                <a:latin typeface="Times New Roman"/>
                <a:cs typeface="Times New Roman"/>
              </a:rPr>
              <a:t>then</a:t>
            </a:r>
            <a:r>
              <a:rPr sz="2000" spc="-14" dirty="0" smtClean="0">
                <a:latin typeface="Times New Roman"/>
                <a:cs typeface="Times New Roman"/>
              </a:rPr>
              <a:t> </a:t>
            </a:r>
            <a:r>
              <a:rPr sz="2000" spc="0" dirty="0" smtClean="0">
                <a:latin typeface="Times New Roman"/>
                <a:cs typeface="Times New Roman"/>
              </a:rPr>
              <a:t>the</a:t>
            </a:r>
            <a:r>
              <a:rPr sz="2000" spc="-9" dirty="0" smtClean="0">
                <a:latin typeface="Times New Roman"/>
                <a:cs typeface="Times New Roman"/>
              </a:rPr>
              <a:t> </a:t>
            </a:r>
            <a:r>
              <a:rPr sz="2000" i="1" spc="0" dirty="0" smtClean="0">
                <a:latin typeface="Times New Roman"/>
                <a:cs typeface="Times New Roman"/>
              </a:rPr>
              <a:t>r</a:t>
            </a:r>
            <a:r>
              <a:rPr sz="2000" spc="-9" dirty="0" smtClean="0">
                <a:latin typeface="Times New Roman"/>
                <a:cs typeface="Times New Roman"/>
              </a:rPr>
              <a:t>'</a:t>
            </a:r>
            <a:r>
              <a:rPr sz="2000" spc="0" dirty="0" smtClean="0">
                <a:latin typeface="Times New Roman"/>
                <a:cs typeface="Times New Roman"/>
              </a:rPr>
              <a:t>s co</a:t>
            </a:r>
            <a:r>
              <a:rPr sz="2000" spc="-19" dirty="0" smtClean="0">
                <a:latin typeface="Times New Roman"/>
                <a:cs typeface="Times New Roman"/>
              </a:rPr>
              <a:t>m</a:t>
            </a:r>
            <a:r>
              <a:rPr sz="2000" spc="0" dirty="0" smtClean="0">
                <a:latin typeface="Times New Roman"/>
                <a:cs typeface="Times New Roman"/>
              </a:rPr>
              <a:t>ple</a:t>
            </a:r>
            <a:r>
              <a:rPr sz="2000" spc="-25" dirty="0" smtClean="0">
                <a:latin typeface="Times New Roman"/>
                <a:cs typeface="Times New Roman"/>
              </a:rPr>
              <a:t>m</a:t>
            </a:r>
            <a:r>
              <a:rPr sz="2000" spc="0" dirty="0" smtClean="0">
                <a:latin typeface="Times New Roman"/>
                <a:cs typeface="Times New Roman"/>
              </a:rPr>
              <a:t>ent.</a:t>
            </a:r>
            <a:endParaRPr sz="2000">
              <a:latin typeface="Times New Roman"/>
              <a:cs typeface="Times New Roman"/>
            </a:endParaRPr>
          </a:p>
          <a:p>
            <a:pPr marL="12700" marR="31111">
              <a:lnSpc>
                <a:spcPct val="95825"/>
              </a:lnSpc>
              <a:spcBef>
                <a:spcPts val="418"/>
              </a:spcBef>
            </a:pPr>
            <a:r>
              <a:rPr sz="1800" spc="0" dirty="0" smtClean="0">
                <a:solidFill>
                  <a:srgbClr val="0000FF"/>
                </a:solidFill>
                <a:latin typeface="Wingdings 2"/>
                <a:cs typeface="Wingdings 2"/>
              </a:rPr>
              <a:t></a:t>
            </a:r>
            <a:r>
              <a:rPr sz="1800" spc="0" dirty="0" smtClean="0">
                <a:solidFill>
                  <a:srgbClr val="0000FF"/>
                </a:solidFill>
                <a:latin typeface="Times New Roman"/>
                <a:cs typeface="Times New Roman"/>
              </a:rPr>
              <a:t> </a:t>
            </a:r>
            <a:r>
              <a:rPr sz="1800" spc="194" dirty="0" smtClean="0">
                <a:solidFill>
                  <a:srgbClr val="0000FF"/>
                </a:solidFill>
                <a:latin typeface="Times New Roman"/>
                <a:cs typeface="Times New Roman"/>
              </a:rPr>
              <a:t> </a:t>
            </a:r>
            <a:r>
              <a:rPr sz="2000" spc="0" dirty="0" smtClean="0">
                <a:latin typeface="Times New Roman"/>
                <a:cs typeface="Times New Roman"/>
              </a:rPr>
              <a:t>Exa</a:t>
            </a:r>
            <a:r>
              <a:rPr sz="2000" spc="-25" dirty="0" smtClean="0">
                <a:latin typeface="Times New Roman"/>
                <a:cs typeface="Times New Roman"/>
              </a:rPr>
              <a:t>m</a:t>
            </a:r>
            <a:r>
              <a:rPr sz="2000" spc="0" dirty="0" smtClean="0">
                <a:latin typeface="Times New Roman"/>
                <a:cs typeface="Times New Roman"/>
              </a:rPr>
              <a:t>ple</a:t>
            </a:r>
            <a:r>
              <a:rPr sz="2000" spc="-9" dirty="0" smtClean="0">
                <a:latin typeface="Times New Roman"/>
                <a:cs typeface="Times New Roman"/>
              </a:rPr>
              <a:t> </a:t>
            </a:r>
            <a:r>
              <a:rPr sz="2000" spc="0" dirty="0" smtClean="0">
                <a:latin typeface="Times New Roman"/>
                <a:cs typeface="Times New Roman"/>
              </a:rPr>
              <a:t>1</a:t>
            </a:r>
            <a:r>
              <a:rPr sz="2000" spc="4" dirty="0" smtClean="0">
                <a:latin typeface="Times New Roman"/>
                <a:cs typeface="Times New Roman"/>
              </a:rPr>
              <a:t>.</a:t>
            </a:r>
            <a:r>
              <a:rPr sz="2000" spc="0" dirty="0" smtClean="0">
                <a:latin typeface="Times New Roman"/>
                <a:cs typeface="Times New Roman"/>
              </a:rPr>
              <a:t>8</a:t>
            </a:r>
            <a:endParaRPr sz="2000">
              <a:latin typeface="Times New Roman"/>
              <a:cs typeface="Times New Roman"/>
            </a:endParaRPr>
          </a:p>
          <a:p>
            <a:pPr marL="469900" marR="31111">
              <a:lnSpc>
                <a:spcPct val="95825"/>
              </a:lnSpc>
              <a:spcBef>
                <a:spcPts val="526"/>
              </a:spcBef>
            </a:pPr>
            <a:r>
              <a:rPr sz="1250" spc="0" dirty="0" smtClean="0">
                <a:solidFill>
                  <a:srgbClr val="FF9900"/>
                </a:solidFill>
                <a:latin typeface="Wingdings"/>
                <a:cs typeface="Wingdings"/>
              </a:rPr>
              <a:t></a:t>
            </a:r>
            <a:r>
              <a:rPr sz="1250" spc="0" dirty="0" smtClean="0">
                <a:solidFill>
                  <a:srgbClr val="FF9900"/>
                </a:solidFill>
                <a:latin typeface="Times New Roman"/>
                <a:cs typeface="Times New Roman"/>
              </a:rPr>
              <a:t>  </a:t>
            </a:r>
            <a:r>
              <a:rPr sz="1250" spc="75" dirty="0" smtClean="0">
                <a:solidFill>
                  <a:srgbClr val="FF9900"/>
                </a:solidFill>
                <a:latin typeface="Times New Roman"/>
                <a:cs typeface="Times New Roman"/>
              </a:rPr>
              <a:t> </a:t>
            </a:r>
            <a:r>
              <a:rPr sz="1800" spc="0" dirty="0" smtClean="0">
                <a:latin typeface="Times New Roman"/>
                <a:cs typeface="Times New Roman"/>
              </a:rPr>
              <a:t>Rep</a:t>
            </a:r>
            <a:r>
              <a:rPr sz="1800" spc="4" dirty="0" smtClean="0">
                <a:latin typeface="Times New Roman"/>
                <a:cs typeface="Times New Roman"/>
              </a:rPr>
              <a:t>e</a:t>
            </a:r>
            <a:r>
              <a:rPr sz="1800" spc="0" dirty="0" smtClean="0">
                <a:latin typeface="Times New Roman"/>
                <a:cs typeface="Times New Roman"/>
              </a:rPr>
              <a:t>at</a:t>
            </a:r>
            <a:r>
              <a:rPr sz="1800" spc="-9" dirty="0" smtClean="0">
                <a:latin typeface="Times New Roman"/>
                <a:cs typeface="Times New Roman"/>
              </a:rPr>
              <a:t> </a:t>
            </a:r>
            <a:r>
              <a:rPr sz="1800" spc="0" dirty="0" smtClean="0">
                <a:latin typeface="Times New Roman"/>
                <a:cs typeface="Times New Roman"/>
              </a:rPr>
              <a:t>Ex</a:t>
            </a:r>
            <a:r>
              <a:rPr sz="1800" spc="4" dirty="0" smtClean="0">
                <a:latin typeface="Times New Roman"/>
                <a:cs typeface="Times New Roman"/>
              </a:rPr>
              <a:t>a</a:t>
            </a:r>
            <a:r>
              <a:rPr sz="1800" spc="-9" dirty="0" smtClean="0">
                <a:latin typeface="Times New Roman"/>
                <a:cs typeface="Times New Roman"/>
              </a:rPr>
              <a:t>m</a:t>
            </a:r>
            <a:r>
              <a:rPr sz="1800" spc="0" dirty="0" smtClean="0">
                <a:latin typeface="Times New Roman"/>
                <a:cs typeface="Times New Roman"/>
              </a:rPr>
              <a:t>ple 1</a:t>
            </a:r>
            <a:r>
              <a:rPr sz="1800" spc="4" dirty="0" smtClean="0">
                <a:latin typeface="Times New Roman"/>
                <a:cs typeface="Times New Roman"/>
              </a:rPr>
              <a:t>.</a:t>
            </a:r>
            <a:r>
              <a:rPr sz="1800" spc="0" dirty="0" smtClean="0">
                <a:latin typeface="Times New Roman"/>
                <a:cs typeface="Times New Roman"/>
              </a:rPr>
              <a:t>7, but this</a:t>
            </a:r>
            <a:r>
              <a:rPr sz="1800" spc="-4" dirty="0" smtClean="0">
                <a:latin typeface="Times New Roman"/>
                <a:cs typeface="Times New Roman"/>
              </a:rPr>
              <a:t> </a:t>
            </a:r>
            <a:r>
              <a:rPr sz="1800" spc="0" dirty="0" smtClean="0">
                <a:latin typeface="Times New Roman"/>
                <a:cs typeface="Times New Roman"/>
              </a:rPr>
              <a:t>t</a:t>
            </a:r>
            <a:r>
              <a:rPr sz="1800" spc="4" dirty="0" smtClean="0">
                <a:latin typeface="Times New Roman"/>
                <a:cs typeface="Times New Roman"/>
              </a:rPr>
              <a:t>i</a:t>
            </a:r>
            <a:r>
              <a:rPr sz="1800" spc="-9" dirty="0" smtClean="0">
                <a:latin typeface="Times New Roman"/>
                <a:cs typeface="Times New Roman"/>
              </a:rPr>
              <a:t>m</a:t>
            </a:r>
            <a:r>
              <a:rPr sz="1800" spc="0" dirty="0" smtClean="0">
                <a:latin typeface="Times New Roman"/>
                <a:cs typeface="Times New Roman"/>
              </a:rPr>
              <a:t>e using 1</a:t>
            </a:r>
            <a:r>
              <a:rPr sz="1800" spc="14" dirty="0" smtClean="0">
                <a:latin typeface="Times New Roman"/>
                <a:cs typeface="Times New Roman"/>
              </a:rPr>
              <a:t>'</a:t>
            </a:r>
            <a:r>
              <a:rPr sz="1800" spc="0" dirty="0" smtClean="0">
                <a:latin typeface="Times New Roman"/>
                <a:cs typeface="Times New Roman"/>
              </a:rPr>
              <a:t>s</a:t>
            </a:r>
            <a:r>
              <a:rPr sz="1800" spc="-19" dirty="0" smtClean="0">
                <a:latin typeface="Times New Roman"/>
                <a:cs typeface="Times New Roman"/>
              </a:rPr>
              <a:t> </a:t>
            </a:r>
            <a:r>
              <a:rPr sz="1800" spc="0" dirty="0" smtClean="0">
                <a:latin typeface="Times New Roman"/>
                <a:cs typeface="Times New Roman"/>
              </a:rPr>
              <a:t>complement.</a:t>
            </a:r>
            <a:endParaRPr sz="1800">
              <a:latin typeface="Times New Roman"/>
              <a:cs typeface="Times New Roman"/>
            </a:endParaRPr>
          </a:p>
        </p:txBody>
      </p:sp>
      <p:sp>
        <p:nvSpPr>
          <p:cNvPr id="4" name="object 4"/>
          <p:cNvSpPr txBox="1"/>
          <p:nvPr/>
        </p:nvSpPr>
        <p:spPr>
          <a:xfrm>
            <a:off x="5965825" y="5424487"/>
            <a:ext cx="2644775" cy="1077912"/>
          </a:xfrm>
          <a:prstGeom prst="rect">
            <a:avLst/>
          </a:prstGeom>
        </p:spPr>
        <p:txBody>
          <a:bodyPr wrap="square" lIns="0" tIns="0" rIns="0" bIns="0" rtlCol="0">
            <a:noAutofit/>
          </a:bodyPr>
          <a:lstStyle/>
          <a:p>
            <a:pPr marL="92328" marR="212468">
              <a:lnSpc>
                <a:spcPct val="103316"/>
              </a:lnSpc>
              <a:spcBef>
                <a:spcPts val="465"/>
              </a:spcBef>
            </a:pPr>
            <a:r>
              <a:rPr sz="1600" spc="0" dirty="0" smtClean="0">
                <a:latin typeface="Times New Roman"/>
                <a:cs typeface="Times New Roman"/>
              </a:rPr>
              <a:t>T</a:t>
            </a:r>
            <a:r>
              <a:rPr sz="1600" spc="4" dirty="0" smtClean="0">
                <a:latin typeface="Times New Roman"/>
                <a:cs typeface="Times New Roman"/>
              </a:rPr>
              <a:t>h</a:t>
            </a:r>
            <a:r>
              <a:rPr sz="1600" spc="0" dirty="0" smtClean="0">
                <a:latin typeface="Times New Roman"/>
                <a:cs typeface="Times New Roman"/>
              </a:rPr>
              <a:t>ere</a:t>
            </a:r>
            <a:r>
              <a:rPr sz="1600" spc="-22" dirty="0" smtClean="0">
                <a:latin typeface="Times New Roman"/>
                <a:cs typeface="Times New Roman"/>
              </a:rPr>
              <a:t> </a:t>
            </a:r>
            <a:r>
              <a:rPr sz="1600" spc="0" dirty="0" smtClean="0">
                <a:latin typeface="Times New Roman"/>
                <a:cs typeface="Times New Roman"/>
              </a:rPr>
              <a:t>is </a:t>
            </a:r>
            <a:r>
              <a:rPr sz="1600" spc="4" dirty="0" smtClean="0">
                <a:latin typeface="Times New Roman"/>
                <a:cs typeface="Times New Roman"/>
              </a:rPr>
              <a:t>n</a:t>
            </a:r>
            <a:r>
              <a:rPr sz="1600" spc="0" dirty="0" smtClean="0">
                <a:latin typeface="Times New Roman"/>
                <a:cs typeface="Times New Roman"/>
              </a:rPr>
              <a:t>o</a:t>
            </a:r>
            <a:r>
              <a:rPr sz="1600" spc="-25" dirty="0" smtClean="0">
                <a:latin typeface="Times New Roman"/>
                <a:cs typeface="Times New Roman"/>
              </a:rPr>
              <a:t> </a:t>
            </a:r>
            <a:r>
              <a:rPr sz="1600" spc="0" dirty="0" smtClean="0">
                <a:latin typeface="Times New Roman"/>
                <a:cs typeface="Times New Roman"/>
              </a:rPr>
              <a:t>e</a:t>
            </a:r>
            <a:r>
              <a:rPr sz="1600" spc="4" dirty="0" smtClean="0">
                <a:latin typeface="Times New Roman"/>
                <a:cs typeface="Times New Roman"/>
              </a:rPr>
              <a:t>n</a:t>
            </a:r>
            <a:r>
              <a:rPr sz="1600" spc="0" dirty="0" smtClean="0">
                <a:latin typeface="Times New Roman"/>
                <a:cs typeface="Times New Roman"/>
              </a:rPr>
              <a:t>d</a:t>
            </a:r>
            <a:r>
              <a:rPr sz="1600" spc="-23" dirty="0" smtClean="0">
                <a:latin typeface="Times New Roman"/>
                <a:cs typeface="Times New Roman"/>
              </a:rPr>
              <a:t> </a:t>
            </a:r>
            <a:r>
              <a:rPr sz="1600" spc="0" dirty="0" smtClean="0">
                <a:latin typeface="Times New Roman"/>
                <a:cs typeface="Times New Roman"/>
              </a:rPr>
              <a:t>ca</a:t>
            </a:r>
            <a:r>
              <a:rPr sz="1600" spc="-9" dirty="0" smtClean="0">
                <a:latin typeface="Times New Roman"/>
                <a:cs typeface="Times New Roman"/>
              </a:rPr>
              <a:t>r</a:t>
            </a:r>
            <a:r>
              <a:rPr sz="1600" spc="0" dirty="0" smtClean="0">
                <a:latin typeface="Times New Roman"/>
                <a:cs typeface="Times New Roman"/>
              </a:rPr>
              <a:t>r</a:t>
            </a:r>
            <a:r>
              <a:rPr sz="1600" spc="-119" dirty="0" smtClean="0">
                <a:latin typeface="Times New Roman"/>
                <a:cs typeface="Times New Roman"/>
              </a:rPr>
              <a:t>y</a:t>
            </a:r>
            <a:r>
              <a:rPr sz="1600" spc="0" dirty="0" smtClean="0">
                <a:latin typeface="Times New Roman"/>
                <a:cs typeface="Times New Roman"/>
              </a:rPr>
              <a:t>, T</a:t>
            </a:r>
            <a:r>
              <a:rPr sz="1600" spc="4" dirty="0" smtClean="0">
                <a:latin typeface="Times New Roman"/>
                <a:cs typeface="Times New Roman"/>
              </a:rPr>
              <a:t>h</a:t>
            </a:r>
            <a:r>
              <a:rPr sz="1600" spc="0" dirty="0" smtClean="0">
                <a:latin typeface="Times New Roman"/>
                <a:cs typeface="Times New Roman"/>
              </a:rPr>
              <a:t>eref</a:t>
            </a:r>
            <a:r>
              <a:rPr sz="1600" spc="9" dirty="0" smtClean="0">
                <a:latin typeface="Times New Roman"/>
                <a:cs typeface="Times New Roman"/>
              </a:rPr>
              <a:t>o</a:t>
            </a:r>
            <a:r>
              <a:rPr sz="1600" spc="0" dirty="0" smtClean="0">
                <a:latin typeface="Times New Roman"/>
                <a:cs typeface="Times New Roman"/>
              </a:rPr>
              <a:t>re,</a:t>
            </a:r>
            <a:r>
              <a:rPr sz="1600" spc="-41" dirty="0" smtClean="0">
                <a:latin typeface="Times New Roman"/>
                <a:cs typeface="Times New Roman"/>
              </a:rPr>
              <a:t> </a:t>
            </a:r>
            <a:r>
              <a:rPr sz="1600" spc="0" dirty="0" smtClean="0">
                <a:latin typeface="Times New Roman"/>
                <a:cs typeface="Times New Roman"/>
              </a:rPr>
              <a:t>t</a:t>
            </a:r>
            <a:r>
              <a:rPr sz="1600" spc="4" dirty="0" smtClean="0">
                <a:latin typeface="Times New Roman"/>
                <a:cs typeface="Times New Roman"/>
              </a:rPr>
              <a:t>h</a:t>
            </a:r>
            <a:r>
              <a:rPr sz="1600" spc="0" dirty="0" smtClean="0">
                <a:latin typeface="Times New Roman"/>
                <a:cs typeface="Times New Roman"/>
              </a:rPr>
              <a:t>e</a:t>
            </a:r>
            <a:r>
              <a:rPr sz="1600" spc="-14" dirty="0" smtClean="0">
                <a:latin typeface="Times New Roman"/>
                <a:cs typeface="Times New Roman"/>
              </a:rPr>
              <a:t> </a:t>
            </a:r>
            <a:r>
              <a:rPr sz="1600" spc="0" dirty="0" smtClean="0">
                <a:latin typeface="Times New Roman"/>
                <a:cs typeface="Times New Roman"/>
              </a:rPr>
              <a:t>a</a:t>
            </a:r>
            <a:r>
              <a:rPr sz="1600" spc="4" dirty="0" smtClean="0">
                <a:latin typeface="Times New Roman"/>
                <a:cs typeface="Times New Roman"/>
              </a:rPr>
              <a:t>n</a:t>
            </a:r>
            <a:r>
              <a:rPr sz="1600" spc="0" dirty="0" smtClean="0">
                <a:latin typeface="Times New Roman"/>
                <a:cs typeface="Times New Roman"/>
              </a:rPr>
              <a:t>s</a:t>
            </a:r>
            <a:r>
              <a:rPr sz="1600" spc="4" dirty="0" smtClean="0">
                <a:latin typeface="Times New Roman"/>
                <a:cs typeface="Times New Roman"/>
              </a:rPr>
              <a:t>w</a:t>
            </a:r>
            <a:r>
              <a:rPr sz="1600" spc="0" dirty="0" smtClean="0">
                <a:latin typeface="Times New Roman"/>
                <a:cs typeface="Times New Roman"/>
              </a:rPr>
              <a:t>er</a:t>
            </a:r>
            <a:r>
              <a:rPr sz="1600" spc="-45" dirty="0" smtClean="0">
                <a:latin typeface="Times New Roman"/>
                <a:cs typeface="Times New Roman"/>
              </a:rPr>
              <a:t> </a:t>
            </a:r>
            <a:r>
              <a:rPr sz="1600" spc="0" dirty="0" smtClean="0">
                <a:latin typeface="Times New Roman"/>
                <a:cs typeface="Times New Roman"/>
              </a:rPr>
              <a:t>is</a:t>
            </a:r>
            <a:r>
              <a:rPr sz="1600" spc="-60" dirty="0" smtClean="0">
                <a:latin typeface="Times New Roman"/>
                <a:cs typeface="Times New Roman"/>
              </a:rPr>
              <a:t> </a:t>
            </a:r>
            <a:r>
              <a:rPr sz="1600" spc="0" dirty="0" smtClean="0">
                <a:latin typeface="Times New Roman"/>
                <a:cs typeface="Times New Roman"/>
              </a:rPr>
              <a:t>Y</a:t>
            </a:r>
            <a:r>
              <a:rPr sz="1600" spc="-61" dirty="0" smtClean="0">
                <a:latin typeface="Times New Roman"/>
                <a:cs typeface="Times New Roman"/>
              </a:rPr>
              <a:t> </a:t>
            </a:r>
            <a:r>
              <a:rPr sz="1600" spc="0" dirty="0" smtClean="0">
                <a:latin typeface="Times New Roman"/>
                <a:cs typeface="Times New Roman"/>
              </a:rPr>
              <a:t>– X</a:t>
            </a:r>
            <a:r>
              <a:rPr sz="1600" spc="-11" dirty="0" smtClean="0">
                <a:latin typeface="Times New Roman"/>
                <a:cs typeface="Times New Roman"/>
              </a:rPr>
              <a:t> </a:t>
            </a:r>
            <a:r>
              <a:rPr sz="1600" spc="0" dirty="0" smtClean="0">
                <a:latin typeface="Times New Roman"/>
                <a:cs typeface="Times New Roman"/>
              </a:rPr>
              <a:t>=</a:t>
            </a:r>
            <a:r>
              <a:rPr sz="1600" spc="-13" dirty="0" smtClean="0">
                <a:latin typeface="Times New Roman"/>
                <a:cs typeface="Times New Roman"/>
              </a:rPr>
              <a:t> </a:t>
            </a:r>
            <a:r>
              <a:rPr sz="1600" spc="0" dirty="0" smtClean="0">
                <a:latin typeface="Symbol"/>
                <a:cs typeface="Symbol"/>
              </a:rPr>
              <a:t></a:t>
            </a:r>
            <a:r>
              <a:rPr sz="1600" spc="1" dirty="0" smtClean="0">
                <a:latin typeface="Times New Roman"/>
                <a:cs typeface="Times New Roman"/>
              </a:rPr>
              <a:t> </a:t>
            </a:r>
            <a:r>
              <a:rPr sz="1600" spc="0" dirty="0" smtClean="0">
                <a:latin typeface="Times New Roman"/>
                <a:cs typeface="Times New Roman"/>
              </a:rPr>
              <a:t>(1's</a:t>
            </a:r>
            <a:r>
              <a:rPr sz="1600" spc="-12" dirty="0" smtClean="0">
                <a:latin typeface="Times New Roman"/>
                <a:cs typeface="Times New Roman"/>
              </a:rPr>
              <a:t> </a:t>
            </a:r>
            <a:r>
              <a:rPr sz="1600" spc="0" dirty="0" smtClean="0">
                <a:latin typeface="Times New Roman"/>
                <a:cs typeface="Times New Roman"/>
              </a:rPr>
              <a:t>c</a:t>
            </a:r>
            <a:r>
              <a:rPr sz="1600" spc="4" dirty="0" smtClean="0">
                <a:latin typeface="Times New Roman"/>
                <a:cs typeface="Times New Roman"/>
              </a:rPr>
              <a:t>o</a:t>
            </a:r>
            <a:r>
              <a:rPr sz="1600" spc="-25" dirty="0" smtClean="0">
                <a:latin typeface="Times New Roman"/>
                <a:cs typeface="Times New Roman"/>
              </a:rPr>
              <a:t>m</a:t>
            </a:r>
            <a:r>
              <a:rPr sz="1600" spc="4" dirty="0" smtClean="0">
                <a:latin typeface="Times New Roman"/>
                <a:cs typeface="Times New Roman"/>
              </a:rPr>
              <a:t>p</a:t>
            </a:r>
            <a:r>
              <a:rPr sz="1600" spc="0" dirty="0" smtClean="0">
                <a:latin typeface="Times New Roman"/>
                <a:cs typeface="Times New Roman"/>
              </a:rPr>
              <a:t>l</a:t>
            </a:r>
            <a:r>
              <a:rPr sz="1600" spc="9" dirty="0" smtClean="0">
                <a:latin typeface="Times New Roman"/>
                <a:cs typeface="Times New Roman"/>
              </a:rPr>
              <a:t>e</a:t>
            </a:r>
            <a:r>
              <a:rPr sz="1600" spc="-14" dirty="0" smtClean="0">
                <a:latin typeface="Times New Roman"/>
                <a:cs typeface="Times New Roman"/>
              </a:rPr>
              <a:t>m</a:t>
            </a:r>
            <a:r>
              <a:rPr sz="1600" spc="0" dirty="0" smtClean="0">
                <a:latin typeface="Times New Roman"/>
                <a:cs typeface="Times New Roman"/>
              </a:rPr>
              <a:t>e</a:t>
            </a:r>
            <a:r>
              <a:rPr sz="1600" spc="4" dirty="0" smtClean="0">
                <a:latin typeface="Times New Roman"/>
                <a:cs typeface="Times New Roman"/>
              </a:rPr>
              <a:t>n</a:t>
            </a:r>
            <a:r>
              <a:rPr sz="1600" spc="0" dirty="0" smtClean="0">
                <a:latin typeface="Times New Roman"/>
                <a:cs typeface="Times New Roman"/>
              </a:rPr>
              <a:t>t</a:t>
            </a:r>
            <a:r>
              <a:rPr sz="1600" spc="-8" dirty="0" smtClean="0">
                <a:latin typeface="Times New Roman"/>
                <a:cs typeface="Times New Roman"/>
              </a:rPr>
              <a:t> </a:t>
            </a:r>
            <a:r>
              <a:rPr sz="1600" spc="4" dirty="0" smtClean="0">
                <a:latin typeface="Times New Roman"/>
                <a:cs typeface="Times New Roman"/>
              </a:rPr>
              <a:t>o</a:t>
            </a:r>
            <a:r>
              <a:rPr sz="1600" spc="0" dirty="0" smtClean="0">
                <a:latin typeface="Times New Roman"/>
                <a:cs typeface="Times New Roman"/>
              </a:rPr>
              <a:t>f</a:t>
            </a:r>
            <a:endParaRPr sz="1600">
              <a:latin typeface="Times New Roman"/>
              <a:cs typeface="Times New Roman"/>
            </a:endParaRPr>
          </a:p>
          <a:p>
            <a:pPr marL="92328">
              <a:lnSpc>
                <a:spcPts val="1900"/>
              </a:lnSpc>
              <a:spcBef>
                <a:spcPts val="95"/>
              </a:spcBef>
            </a:pPr>
            <a:r>
              <a:rPr sz="2400" spc="-54" baseline="-1811" dirty="0" smtClean="0">
                <a:latin typeface="Times New Roman"/>
                <a:cs typeface="Times New Roman"/>
              </a:rPr>
              <a:t>1</a:t>
            </a:r>
            <a:r>
              <a:rPr sz="2400" spc="4" baseline="-1811" dirty="0" smtClean="0">
                <a:latin typeface="Times New Roman"/>
                <a:cs typeface="Times New Roman"/>
              </a:rPr>
              <a:t>10</a:t>
            </a:r>
            <a:r>
              <a:rPr sz="2400" spc="-54" baseline="-1811" dirty="0" smtClean="0">
                <a:latin typeface="Times New Roman"/>
                <a:cs typeface="Times New Roman"/>
              </a:rPr>
              <a:t>11</a:t>
            </a:r>
            <a:r>
              <a:rPr sz="2400" spc="4" baseline="-1811" dirty="0" smtClean="0">
                <a:latin typeface="Times New Roman"/>
                <a:cs typeface="Times New Roman"/>
              </a:rPr>
              <a:t>10</a:t>
            </a:r>
            <a:r>
              <a:rPr sz="2400" spc="0" baseline="-1811" dirty="0" smtClean="0">
                <a:latin typeface="Times New Roman"/>
                <a:cs typeface="Times New Roman"/>
              </a:rPr>
              <a:t>)</a:t>
            </a:r>
            <a:r>
              <a:rPr sz="2400" spc="-81" baseline="-1811" dirty="0" smtClean="0">
                <a:latin typeface="Times New Roman"/>
                <a:cs typeface="Times New Roman"/>
              </a:rPr>
              <a:t> </a:t>
            </a:r>
            <a:r>
              <a:rPr sz="2400" spc="0" baseline="-1811" dirty="0" smtClean="0">
                <a:latin typeface="Times New Roman"/>
                <a:cs typeface="Times New Roman"/>
              </a:rPr>
              <a:t>=</a:t>
            </a:r>
            <a:r>
              <a:rPr sz="2400" spc="4" baseline="-1811" dirty="0" smtClean="0">
                <a:latin typeface="Times New Roman"/>
                <a:cs typeface="Times New Roman"/>
              </a:rPr>
              <a:t> </a:t>
            </a:r>
            <a:r>
              <a:rPr sz="2400" spc="0" baseline="-1700" dirty="0" smtClean="0">
                <a:latin typeface="Symbol"/>
                <a:cs typeface="Symbol"/>
              </a:rPr>
              <a:t></a:t>
            </a:r>
            <a:r>
              <a:rPr sz="2400" spc="-4" baseline="-1811" dirty="0" smtClean="0">
                <a:latin typeface="Times New Roman"/>
                <a:cs typeface="Times New Roman"/>
              </a:rPr>
              <a:t> </a:t>
            </a:r>
            <a:r>
              <a:rPr sz="2400" spc="4" baseline="-1811" dirty="0" smtClean="0">
                <a:latin typeface="Times New Roman"/>
                <a:cs typeface="Times New Roman"/>
              </a:rPr>
              <a:t>0010001.</a:t>
            </a:r>
            <a:endParaRPr sz="1600">
              <a:latin typeface="Times New Roman"/>
              <a:cs typeface="Times New Roman"/>
            </a:endParaRPr>
          </a:p>
        </p:txBody>
      </p:sp>
      <p:sp>
        <p:nvSpPr>
          <p:cNvPr id="3" name="object 3"/>
          <p:cNvSpPr txBox="1"/>
          <p:nvPr/>
        </p:nvSpPr>
        <p:spPr>
          <a:xfrm>
            <a:off x="1155700" y="5326126"/>
            <a:ext cx="3624199" cy="128739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146175" y="3084449"/>
            <a:ext cx="3578225" cy="1971675"/>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xmlns="" val="425129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578608" y="319650"/>
            <a:ext cx="4355592" cy="482904"/>
          </a:xfrm>
          <a:prstGeom prst="rect">
            <a:avLst/>
          </a:prstGeom>
        </p:spPr>
        <p:txBody>
          <a:bodyPr wrap="square" lIns="0" tIns="0" rIns="0" bIns="0" rtlCol="0">
            <a:noAutofit/>
          </a:bodyPr>
          <a:lstStyle/>
          <a:p>
            <a:pPr marL="12700">
              <a:lnSpc>
                <a:spcPts val="3800"/>
              </a:lnSpc>
              <a:spcBef>
                <a:spcPts val="190"/>
              </a:spcBef>
            </a:pPr>
            <a:r>
              <a:rPr lang="en-US" sz="5400" spc="0" baseline="2980" dirty="0" smtClean="0">
                <a:latin typeface="Book Antiqua"/>
                <a:cs typeface="Book Antiqua"/>
              </a:rPr>
              <a:t>Data Representation</a:t>
            </a:r>
            <a:endParaRPr sz="3600">
              <a:latin typeface="Book Antiqua"/>
              <a:cs typeface="Book Antiqua"/>
            </a:endParaRPr>
          </a:p>
        </p:txBody>
      </p:sp>
      <p:sp>
        <p:nvSpPr>
          <p:cNvPr id="14" name="object 5"/>
          <p:cNvSpPr txBox="1"/>
          <p:nvPr/>
        </p:nvSpPr>
        <p:spPr>
          <a:xfrm>
            <a:off x="385979" y="1395657"/>
            <a:ext cx="8224621" cy="3481143"/>
          </a:xfrm>
          <a:prstGeom prst="rect">
            <a:avLst/>
          </a:prstGeom>
        </p:spPr>
        <p:txBody>
          <a:bodyPr wrap="square" lIns="0" tIns="0" rIns="0" bIns="0" rtlCol="0">
            <a:noAutofit/>
          </a:bodyPr>
          <a:lstStyle/>
          <a:p>
            <a:pPr marL="12700" marR="31111">
              <a:lnSpc>
                <a:spcPts val="2185"/>
              </a:lnSpc>
              <a:spcBef>
                <a:spcPts val="109"/>
              </a:spcBef>
            </a:pPr>
            <a:r>
              <a:rPr lang="en-US" sz="2000" dirty="0" smtClean="0">
                <a:latin typeface="Times New Roman"/>
                <a:cs typeface="Times New Roman"/>
              </a:rPr>
              <a:t>The ways to represent the data are:</a:t>
            </a:r>
            <a:endParaRPr sz="2000">
              <a:latin typeface="Times New Roman"/>
              <a:cs typeface="Times New Roman"/>
            </a:endParaRPr>
          </a:p>
          <a:p>
            <a:pPr marL="12700" marR="31111">
              <a:lnSpc>
                <a:spcPct val="95825"/>
              </a:lnSpc>
              <a:spcBef>
                <a:spcPts val="418"/>
              </a:spcBef>
            </a:pPr>
            <a:r>
              <a:rPr sz="1800" spc="0" smtClean="0">
                <a:latin typeface="Wingdings 2"/>
                <a:cs typeface="Wingdings 2"/>
              </a:rPr>
              <a:t></a:t>
            </a:r>
            <a:r>
              <a:rPr sz="1800" spc="0" smtClean="0">
                <a:solidFill>
                  <a:srgbClr val="0000FF"/>
                </a:solidFill>
                <a:latin typeface="Times New Roman"/>
                <a:cs typeface="Times New Roman"/>
              </a:rPr>
              <a:t> </a:t>
            </a:r>
            <a:r>
              <a:rPr sz="1800" spc="194" smtClean="0">
                <a:solidFill>
                  <a:srgbClr val="0000FF"/>
                </a:solidFill>
                <a:latin typeface="Times New Roman"/>
                <a:cs typeface="Times New Roman"/>
              </a:rPr>
              <a:t> </a:t>
            </a:r>
            <a:r>
              <a:rPr lang="en-US" sz="2000" spc="0" dirty="0" smtClean="0">
                <a:latin typeface="Times New Roman"/>
                <a:cs typeface="Times New Roman"/>
              </a:rPr>
              <a:t>Unsigned Representation</a:t>
            </a:r>
          </a:p>
          <a:p>
            <a:pPr marL="12700" marR="31111">
              <a:lnSpc>
                <a:spcPct val="95825"/>
              </a:lnSpc>
              <a:spcBef>
                <a:spcPts val="418"/>
              </a:spcBef>
              <a:buFont typeface="Wingdings 2"/>
              <a:buChar char="©"/>
            </a:pPr>
            <a:r>
              <a:rPr lang="en-US" sz="2000" dirty="0" smtClean="0">
                <a:latin typeface="Times New Roman"/>
                <a:cs typeface="Times New Roman"/>
              </a:rPr>
              <a:t> Signed Representation</a:t>
            </a:r>
          </a:p>
          <a:p>
            <a:pPr marL="469900" marR="31111" lvl="1">
              <a:lnSpc>
                <a:spcPct val="95825"/>
              </a:lnSpc>
              <a:spcBef>
                <a:spcPts val="418"/>
              </a:spcBef>
            </a:pPr>
            <a:r>
              <a:rPr lang="en-US" sz="2000" dirty="0" smtClean="0">
                <a:latin typeface="Times New Roman"/>
                <a:cs typeface="Times New Roman"/>
              </a:rPr>
              <a:t>- Signed magnitude representation</a:t>
            </a:r>
          </a:p>
          <a:p>
            <a:pPr marL="469900" marR="31111" lvl="1">
              <a:lnSpc>
                <a:spcPct val="95825"/>
              </a:lnSpc>
              <a:spcBef>
                <a:spcPts val="418"/>
              </a:spcBef>
            </a:pPr>
            <a:r>
              <a:rPr lang="en-US" sz="2000" dirty="0" smtClean="0">
                <a:latin typeface="Times New Roman"/>
                <a:cs typeface="Times New Roman"/>
              </a:rPr>
              <a:t>- Signed 1’s complement representation</a:t>
            </a:r>
          </a:p>
          <a:p>
            <a:pPr marL="469900" marR="31111" lvl="1">
              <a:lnSpc>
                <a:spcPct val="95825"/>
              </a:lnSpc>
              <a:spcBef>
                <a:spcPts val="418"/>
              </a:spcBef>
            </a:pPr>
            <a:r>
              <a:rPr lang="en-US" sz="2000" dirty="0" smtClean="0">
                <a:latin typeface="Times New Roman"/>
                <a:cs typeface="Times New Roman"/>
              </a:rPr>
              <a:t>- Signed 2’s complement Representation</a:t>
            </a:r>
          </a:p>
          <a:p>
            <a:pPr marL="12700" marR="31111">
              <a:lnSpc>
                <a:spcPct val="95825"/>
              </a:lnSpc>
              <a:spcBef>
                <a:spcPts val="418"/>
              </a:spcBef>
            </a:pPr>
            <a:endParaRPr sz="2000">
              <a:latin typeface="Times New Roman"/>
              <a:cs typeface="Times New Roman"/>
            </a:endParaRPr>
          </a:p>
          <a:p>
            <a:pPr marL="469900" marR="31111">
              <a:lnSpc>
                <a:spcPct val="95825"/>
              </a:lnSpc>
              <a:spcBef>
                <a:spcPts val="526"/>
              </a:spcBef>
            </a:pPr>
            <a:endParaRPr sz="1800">
              <a:latin typeface="Times New Roman"/>
              <a:cs typeface="Times New Roman"/>
            </a:endParaRPr>
          </a:p>
        </p:txBody>
      </p:sp>
    </p:spTree>
    <p:extLst>
      <p:ext uri="{BB962C8B-B14F-4D97-AF65-F5344CB8AC3E}">
        <p14:creationId xmlns:p14="http://schemas.microsoft.com/office/powerpoint/2010/main" xmlns="" val="425129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685800" y="4367276"/>
            <a:ext cx="6248400" cy="1319149"/>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671512" y="4352988"/>
            <a:ext cx="6276975" cy="1347724"/>
          </a:xfrm>
          <a:custGeom>
            <a:avLst/>
            <a:gdLst/>
            <a:ahLst/>
            <a:cxnLst/>
            <a:rect l="l" t="t" r="r" b="b"/>
            <a:pathLst>
              <a:path w="6276975" h="1347724">
                <a:moveTo>
                  <a:pt x="0" y="1347724"/>
                </a:moveTo>
                <a:lnTo>
                  <a:pt x="6276975" y="1347724"/>
                </a:lnTo>
                <a:lnTo>
                  <a:pt x="6276975" y="0"/>
                </a:lnTo>
                <a:lnTo>
                  <a:pt x="0" y="0"/>
                </a:lnTo>
                <a:lnTo>
                  <a:pt x="0" y="1347724"/>
                </a:lnTo>
                <a:close/>
              </a:path>
            </a:pathLst>
          </a:custGeom>
          <a:ln w="28575">
            <a:solidFill>
              <a:srgbClr val="1B1BFF"/>
            </a:solidFill>
          </a:ln>
        </p:spPr>
        <p:txBody>
          <a:bodyPr wrap="square" lIns="0" tIns="0" rIns="0" bIns="0" rtlCol="0">
            <a:noAutofit/>
          </a:bodyPr>
          <a:lstStyle/>
          <a:p>
            <a:endParaRPr/>
          </a:p>
        </p:txBody>
      </p:sp>
      <p:sp>
        <p:nvSpPr>
          <p:cNvPr id="19" name="object 19"/>
          <p:cNvSpPr txBox="1"/>
          <p:nvPr/>
        </p:nvSpPr>
        <p:spPr>
          <a:xfrm>
            <a:off x="1680464" y="319650"/>
            <a:ext cx="666363"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1.6</a:t>
            </a:r>
            <a:endParaRPr sz="3600">
              <a:latin typeface="Book Antiqua"/>
              <a:cs typeface="Book Antiqua"/>
            </a:endParaRPr>
          </a:p>
        </p:txBody>
      </p:sp>
      <p:sp>
        <p:nvSpPr>
          <p:cNvPr id="18" name="object 18"/>
          <p:cNvSpPr txBox="1"/>
          <p:nvPr/>
        </p:nvSpPr>
        <p:spPr>
          <a:xfrm>
            <a:off x="2595118" y="319650"/>
            <a:ext cx="4970033"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Signed</a:t>
            </a:r>
            <a:r>
              <a:rPr sz="5400" spc="14" baseline="2980" dirty="0" smtClean="0">
                <a:latin typeface="Book Antiqua"/>
                <a:cs typeface="Book Antiqua"/>
              </a:rPr>
              <a:t> </a:t>
            </a:r>
            <a:r>
              <a:rPr sz="5400" spc="0" baseline="2980" dirty="0" smtClean="0">
                <a:latin typeface="Book Antiqua"/>
                <a:cs typeface="Book Antiqua"/>
              </a:rPr>
              <a:t>Binary</a:t>
            </a:r>
            <a:r>
              <a:rPr sz="5400" spc="9" baseline="2980" dirty="0" smtClean="0">
                <a:latin typeface="Book Antiqua"/>
                <a:cs typeface="Book Antiqua"/>
              </a:rPr>
              <a:t> </a:t>
            </a:r>
            <a:r>
              <a:rPr sz="5400" spc="0" baseline="2980" dirty="0" smtClean="0">
                <a:latin typeface="Book Antiqua"/>
                <a:cs typeface="Book Antiqua"/>
              </a:rPr>
              <a:t>Numbe</a:t>
            </a:r>
            <a:r>
              <a:rPr sz="5400" spc="14" baseline="2980" dirty="0" smtClean="0">
                <a:latin typeface="Book Antiqua"/>
                <a:cs typeface="Book Antiqua"/>
              </a:rPr>
              <a:t>r</a:t>
            </a:r>
            <a:r>
              <a:rPr sz="5400" spc="0" baseline="2980" dirty="0" smtClean="0">
                <a:latin typeface="Book Antiqua"/>
                <a:cs typeface="Book Antiqua"/>
              </a:rPr>
              <a:t>s</a:t>
            </a:r>
            <a:endParaRPr sz="3600">
              <a:latin typeface="Book Antiqua"/>
              <a:cs typeface="Book Antiqua"/>
            </a:endParaRPr>
          </a:p>
        </p:txBody>
      </p:sp>
      <p:sp>
        <p:nvSpPr>
          <p:cNvPr id="17" name="object 17"/>
          <p:cNvSpPr txBox="1"/>
          <p:nvPr/>
        </p:nvSpPr>
        <p:spPr>
          <a:xfrm>
            <a:off x="385978" y="1376398"/>
            <a:ext cx="7994395" cy="1500886"/>
          </a:xfrm>
          <a:prstGeom prst="rect">
            <a:avLst/>
          </a:prstGeom>
        </p:spPr>
        <p:txBody>
          <a:bodyPr wrap="square" lIns="0" tIns="0" rIns="0" bIns="0" rtlCol="0">
            <a:noAutofit/>
          </a:bodyPr>
          <a:lstStyle/>
          <a:p>
            <a:pPr marL="12700">
              <a:lnSpc>
                <a:spcPts val="2550"/>
              </a:lnSpc>
              <a:spcBef>
                <a:spcPts val="127"/>
              </a:spcBef>
            </a:pPr>
            <a:r>
              <a:rPr sz="2150" dirty="0" smtClean="0">
                <a:solidFill>
                  <a:srgbClr val="0000FF"/>
                </a:solidFill>
                <a:latin typeface="Wingdings 2"/>
                <a:cs typeface="Wingdings 2"/>
              </a:rPr>
              <a:t></a:t>
            </a:r>
            <a:r>
              <a:rPr sz="2150" spc="-384" dirty="0" smtClean="0">
                <a:solidFill>
                  <a:srgbClr val="0000FF"/>
                </a:solidFill>
                <a:latin typeface="Times New Roman"/>
                <a:cs typeface="Times New Roman"/>
              </a:rPr>
              <a:t> </a:t>
            </a:r>
            <a:r>
              <a:rPr sz="2400" spc="0" dirty="0" smtClean="0">
                <a:latin typeface="Times New Roman"/>
                <a:cs typeface="Times New Roman"/>
              </a:rPr>
              <a:t>To rep</a:t>
            </a:r>
            <a:r>
              <a:rPr sz="2400" spc="4" dirty="0" smtClean="0">
                <a:latin typeface="Times New Roman"/>
                <a:cs typeface="Times New Roman"/>
              </a:rPr>
              <a:t>r</a:t>
            </a:r>
            <a:r>
              <a:rPr sz="2400" spc="0" dirty="0" smtClean="0">
                <a:latin typeface="Times New Roman"/>
                <a:cs typeface="Times New Roman"/>
              </a:rPr>
              <a:t>es</a:t>
            </a:r>
            <a:r>
              <a:rPr sz="2400" spc="4" dirty="0" smtClean="0">
                <a:latin typeface="Times New Roman"/>
                <a:cs typeface="Times New Roman"/>
              </a:rPr>
              <a:t>e</a:t>
            </a:r>
            <a:r>
              <a:rPr sz="2400" spc="0" dirty="0" smtClean="0">
                <a:latin typeface="Times New Roman"/>
                <a:cs typeface="Times New Roman"/>
              </a:rPr>
              <a:t>nt</a:t>
            </a:r>
            <a:r>
              <a:rPr sz="2400" spc="-29" dirty="0" smtClean="0">
                <a:latin typeface="Times New Roman"/>
                <a:cs typeface="Times New Roman"/>
              </a:rPr>
              <a:t> </a:t>
            </a:r>
            <a:r>
              <a:rPr sz="2400" spc="0" dirty="0" smtClean="0">
                <a:latin typeface="Times New Roman"/>
                <a:cs typeface="Times New Roman"/>
              </a:rPr>
              <a:t>nega</a:t>
            </a:r>
            <a:r>
              <a:rPr sz="2400" spc="4" dirty="0" smtClean="0">
                <a:latin typeface="Times New Roman"/>
                <a:cs typeface="Times New Roman"/>
              </a:rPr>
              <a:t>t</a:t>
            </a:r>
            <a:r>
              <a:rPr sz="2400" spc="0" dirty="0" smtClean="0">
                <a:latin typeface="Times New Roman"/>
                <a:cs typeface="Times New Roman"/>
              </a:rPr>
              <a:t>ive</a:t>
            </a:r>
            <a:r>
              <a:rPr sz="2400" spc="-29" dirty="0" smtClean="0">
                <a:latin typeface="Times New Roman"/>
                <a:cs typeface="Times New Roman"/>
              </a:rPr>
              <a:t> </a:t>
            </a:r>
            <a:r>
              <a:rPr sz="2400" spc="0" dirty="0" smtClean="0">
                <a:latin typeface="Times New Roman"/>
                <a:cs typeface="Times New Roman"/>
              </a:rPr>
              <a:t>in</a:t>
            </a:r>
            <a:r>
              <a:rPr sz="2400" spc="4" dirty="0" smtClean="0">
                <a:latin typeface="Times New Roman"/>
                <a:cs typeface="Times New Roman"/>
              </a:rPr>
              <a:t>t</a:t>
            </a:r>
            <a:r>
              <a:rPr sz="2400" spc="0" dirty="0" smtClean="0">
                <a:latin typeface="Times New Roman"/>
                <a:cs typeface="Times New Roman"/>
              </a:rPr>
              <a:t>ege</a:t>
            </a:r>
            <a:r>
              <a:rPr sz="2400" spc="4" dirty="0" smtClean="0">
                <a:latin typeface="Times New Roman"/>
                <a:cs typeface="Times New Roman"/>
              </a:rPr>
              <a:t>r</a:t>
            </a:r>
            <a:r>
              <a:rPr sz="2400" spc="0" dirty="0" smtClean="0">
                <a:latin typeface="Times New Roman"/>
                <a:cs typeface="Times New Roman"/>
              </a:rPr>
              <a:t>s,</a:t>
            </a:r>
            <a:r>
              <a:rPr sz="2400" spc="-19" dirty="0" smtClean="0">
                <a:latin typeface="Times New Roman"/>
                <a:cs typeface="Times New Roman"/>
              </a:rPr>
              <a:t> </a:t>
            </a:r>
            <a:r>
              <a:rPr sz="2400" spc="0" dirty="0" smtClean="0">
                <a:latin typeface="Times New Roman"/>
                <a:cs typeface="Times New Roman"/>
              </a:rPr>
              <a:t>we need</a:t>
            </a:r>
            <a:r>
              <a:rPr sz="2400" spc="-9" dirty="0" smtClean="0">
                <a:latin typeface="Times New Roman"/>
                <a:cs typeface="Times New Roman"/>
              </a:rPr>
              <a:t> </a:t>
            </a:r>
            <a:r>
              <a:rPr sz="2400" spc="0" dirty="0" smtClean="0">
                <a:latin typeface="Times New Roman"/>
                <a:cs typeface="Times New Roman"/>
              </a:rPr>
              <a:t>a</a:t>
            </a:r>
            <a:r>
              <a:rPr sz="2400" spc="-9" dirty="0" smtClean="0">
                <a:latin typeface="Times New Roman"/>
                <a:cs typeface="Times New Roman"/>
              </a:rPr>
              <a:t> </a:t>
            </a:r>
            <a:r>
              <a:rPr sz="2400" spc="0" dirty="0" smtClean="0">
                <a:latin typeface="Times New Roman"/>
                <a:cs typeface="Times New Roman"/>
              </a:rPr>
              <a:t>not</a:t>
            </a:r>
            <a:r>
              <a:rPr sz="2400" spc="4" dirty="0" smtClean="0">
                <a:latin typeface="Times New Roman"/>
                <a:cs typeface="Times New Roman"/>
              </a:rPr>
              <a:t>a</a:t>
            </a:r>
            <a:r>
              <a:rPr sz="2400" spc="0" dirty="0" smtClean="0">
                <a:latin typeface="Times New Roman"/>
                <a:cs typeface="Times New Roman"/>
              </a:rPr>
              <a:t>t</a:t>
            </a:r>
            <a:r>
              <a:rPr sz="2400" spc="4" dirty="0" smtClean="0">
                <a:latin typeface="Times New Roman"/>
                <a:cs typeface="Times New Roman"/>
              </a:rPr>
              <a:t>i</a:t>
            </a:r>
            <a:r>
              <a:rPr sz="2400" spc="0" dirty="0" smtClean="0">
                <a:latin typeface="Times New Roman"/>
                <a:cs typeface="Times New Roman"/>
              </a:rPr>
              <a:t>on</a:t>
            </a:r>
            <a:r>
              <a:rPr sz="2400" spc="-25" dirty="0" smtClean="0">
                <a:latin typeface="Times New Roman"/>
                <a:cs typeface="Times New Roman"/>
              </a:rPr>
              <a:t> </a:t>
            </a:r>
            <a:r>
              <a:rPr sz="2400" spc="0" dirty="0" smtClean="0">
                <a:latin typeface="Times New Roman"/>
                <a:cs typeface="Times New Roman"/>
              </a:rPr>
              <a:t>for negat</a:t>
            </a:r>
            <a:r>
              <a:rPr sz="2400" spc="9" dirty="0" smtClean="0">
                <a:latin typeface="Times New Roman"/>
                <a:cs typeface="Times New Roman"/>
              </a:rPr>
              <a:t>i</a:t>
            </a:r>
            <a:r>
              <a:rPr sz="2400" spc="0" dirty="0" smtClean="0">
                <a:latin typeface="Times New Roman"/>
                <a:cs typeface="Times New Roman"/>
              </a:rPr>
              <a:t>ve</a:t>
            </a:r>
            <a:endParaRPr sz="2400">
              <a:latin typeface="Times New Roman"/>
              <a:cs typeface="Times New Roman"/>
            </a:endParaRPr>
          </a:p>
          <a:p>
            <a:pPr marL="276352" marR="45720">
              <a:lnSpc>
                <a:spcPct val="95825"/>
              </a:lnSpc>
            </a:pPr>
            <a:r>
              <a:rPr sz="2400" spc="0" dirty="0" smtClean="0">
                <a:latin typeface="Times New Roman"/>
                <a:cs typeface="Times New Roman"/>
              </a:rPr>
              <a:t>va</a:t>
            </a:r>
            <a:r>
              <a:rPr sz="2400" spc="4" dirty="0" smtClean="0">
                <a:latin typeface="Times New Roman"/>
                <a:cs typeface="Times New Roman"/>
              </a:rPr>
              <a:t>l</a:t>
            </a:r>
            <a:r>
              <a:rPr sz="2400" spc="0" dirty="0" smtClean="0">
                <a:latin typeface="Times New Roman"/>
                <a:cs typeface="Times New Roman"/>
              </a:rPr>
              <a:t>ues.</a:t>
            </a:r>
            <a:endParaRPr sz="2400">
              <a:latin typeface="Times New Roman"/>
              <a:cs typeface="Times New Roman"/>
            </a:endParaRPr>
          </a:p>
          <a:p>
            <a:pPr marL="276352" marR="465180" indent="-263652">
              <a:lnSpc>
                <a:spcPct val="100041"/>
              </a:lnSpc>
              <a:spcBef>
                <a:spcPts val="698"/>
              </a:spcBef>
            </a:pPr>
            <a:r>
              <a:rPr sz="2150" dirty="0" smtClean="0">
                <a:solidFill>
                  <a:srgbClr val="0000FF"/>
                </a:solidFill>
                <a:latin typeface="Wingdings 2"/>
                <a:cs typeface="Wingdings 2"/>
              </a:rPr>
              <a:t></a:t>
            </a:r>
            <a:r>
              <a:rPr sz="2150" spc="-384" dirty="0" smtClean="0">
                <a:solidFill>
                  <a:srgbClr val="0000FF"/>
                </a:solidFill>
                <a:latin typeface="Times New Roman"/>
                <a:cs typeface="Times New Roman"/>
              </a:rPr>
              <a:t> </a:t>
            </a:r>
            <a:r>
              <a:rPr sz="2400" spc="0" dirty="0" smtClean="0">
                <a:latin typeface="Times New Roman"/>
                <a:cs typeface="Times New Roman"/>
              </a:rPr>
              <a:t>It is custo</a:t>
            </a:r>
            <a:r>
              <a:rPr sz="2400" spc="-14" dirty="0" smtClean="0">
                <a:latin typeface="Times New Roman"/>
                <a:cs typeface="Times New Roman"/>
              </a:rPr>
              <a:t>m</a:t>
            </a:r>
            <a:r>
              <a:rPr sz="2400" spc="0" dirty="0" smtClean="0">
                <a:latin typeface="Times New Roman"/>
                <a:cs typeface="Times New Roman"/>
              </a:rPr>
              <a:t>a</a:t>
            </a:r>
            <a:r>
              <a:rPr sz="2400" spc="4" dirty="0" smtClean="0">
                <a:latin typeface="Times New Roman"/>
                <a:cs typeface="Times New Roman"/>
              </a:rPr>
              <a:t>r</a:t>
            </a:r>
            <a:r>
              <a:rPr sz="2400" spc="0" dirty="0" smtClean="0">
                <a:latin typeface="Times New Roman"/>
                <a:cs typeface="Times New Roman"/>
              </a:rPr>
              <a:t>y to</a:t>
            </a:r>
            <a:r>
              <a:rPr sz="2400" spc="-4" dirty="0" smtClean="0">
                <a:latin typeface="Times New Roman"/>
                <a:cs typeface="Times New Roman"/>
              </a:rPr>
              <a:t> </a:t>
            </a:r>
            <a:r>
              <a:rPr sz="2400" spc="0" dirty="0" smtClean="0">
                <a:latin typeface="Times New Roman"/>
                <a:cs typeface="Times New Roman"/>
              </a:rPr>
              <a:t>r</a:t>
            </a:r>
            <a:r>
              <a:rPr sz="2400" spc="4" dirty="0" smtClean="0">
                <a:latin typeface="Times New Roman"/>
                <a:cs typeface="Times New Roman"/>
              </a:rPr>
              <a:t>e</a:t>
            </a:r>
            <a:r>
              <a:rPr sz="2400" spc="0" dirty="0" smtClean="0">
                <a:latin typeface="Times New Roman"/>
                <a:cs typeface="Times New Roman"/>
              </a:rPr>
              <a:t>pr</a:t>
            </a:r>
            <a:r>
              <a:rPr sz="2400" spc="4" dirty="0" smtClean="0">
                <a:latin typeface="Times New Roman"/>
                <a:cs typeface="Times New Roman"/>
              </a:rPr>
              <a:t>e</a:t>
            </a:r>
            <a:r>
              <a:rPr sz="2400" spc="0" dirty="0" smtClean="0">
                <a:latin typeface="Times New Roman"/>
                <a:cs typeface="Times New Roman"/>
              </a:rPr>
              <a:t>sent</a:t>
            </a:r>
            <a:r>
              <a:rPr sz="2400" spc="-29" dirty="0" smtClean="0">
                <a:latin typeface="Times New Roman"/>
                <a:cs typeface="Times New Roman"/>
              </a:rPr>
              <a:t> </a:t>
            </a:r>
            <a:r>
              <a:rPr sz="2400" spc="0" dirty="0" smtClean="0">
                <a:latin typeface="Times New Roman"/>
                <a:cs typeface="Times New Roman"/>
              </a:rPr>
              <a:t>the</a:t>
            </a:r>
            <a:r>
              <a:rPr sz="2400" spc="-4" dirty="0" smtClean="0">
                <a:latin typeface="Times New Roman"/>
                <a:cs typeface="Times New Roman"/>
              </a:rPr>
              <a:t> </a:t>
            </a:r>
            <a:r>
              <a:rPr sz="2400" spc="0" dirty="0" smtClean="0">
                <a:latin typeface="Times New Roman"/>
                <a:cs typeface="Times New Roman"/>
              </a:rPr>
              <a:t>sign </a:t>
            </a:r>
            <a:r>
              <a:rPr sz="2400" spc="-9" dirty="0" smtClean="0">
                <a:latin typeface="Times New Roman"/>
                <a:cs typeface="Times New Roman"/>
              </a:rPr>
              <a:t>w</a:t>
            </a:r>
            <a:r>
              <a:rPr sz="2400" spc="0" dirty="0" smtClean="0">
                <a:latin typeface="Times New Roman"/>
                <a:cs typeface="Times New Roman"/>
              </a:rPr>
              <a:t>i</a:t>
            </a:r>
            <a:r>
              <a:rPr sz="2400" spc="4" dirty="0" smtClean="0">
                <a:latin typeface="Times New Roman"/>
                <a:cs typeface="Times New Roman"/>
              </a:rPr>
              <a:t>t</a:t>
            </a:r>
            <a:r>
              <a:rPr sz="2400" spc="0" dirty="0" smtClean="0">
                <a:latin typeface="Times New Roman"/>
                <a:cs typeface="Times New Roman"/>
              </a:rPr>
              <a:t>h</a:t>
            </a:r>
            <a:r>
              <a:rPr sz="2400" spc="-9" dirty="0" smtClean="0">
                <a:latin typeface="Times New Roman"/>
                <a:cs typeface="Times New Roman"/>
              </a:rPr>
              <a:t> </a:t>
            </a:r>
            <a:r>
              <a:rPr sz="2400" spc="0" dirty="0" smtClean="0">
                <a:latin typeface="Times New Roman"/>
                <a:cs typeface="Times New Roman"/>
              </a:rPr>
              <a:t>a b</a:t>
            </a:r>
            <a:r>
              <a:rPr sz="2400" spc="4" dirty="0" smtClean="0">
                <a:latin typeface="Times New Roman"/>
                <a:cs typeface="Times New Roman"/>
              </a:rPr>
              <a:t>i</a:t>
            </a:r>
            <a:r>
              <a:rPr sz="2400" spc="0" dirty="0" smtClean="0">
                <a:latin typeface="Times New Roman"/>
                <a:cs typeface="Times New Roman"/>
              </a:rPr>
              <a:t>t</a:t>
            </a:r>
            <a:r>
              <a:rPr sz="2400" spc="-19" dirty="0" smtClean="0">
                <a:latin typeface="Times New Roman"/>
                <a:cs typeface="Times New Roman"/>
              </a:rPr>
              <a:t> </a:t>
            </a:r>
            <a:r>
              <a:rPr sz="2400" spc="0" dirty="0" smtClean="0">
                <a:latin typeface="Times New Roman"/>
                <a:cs typeface="Times New Roman"/>
              </a:rPr>
              <a:t>pl</a:t>
            </a:r>
            <a:r>
              <a:rPr sz="2400" spc="4" dirty="0" smtClean="0">
                <a:latin typeface="Times New Roman"/>
                <a:cs typeface="Times New Roman"/>
              </a:rPr>
              <a:t>a</a:t>
            </a:r>
            <a:r>
              <a:rPr sz="2400" spc="0" dirty="0" smtClean="0">
                <a:latin typeface="Times New Roman"/>
                <a:cs typeface="Times New Roman"/>
              </a:rPr>
              <a:t>ced</a:t>
            </a:r>
            <a:r>
              <a:rPr sz="2400" spc="-19" dirty="0" smtClean="0">
                <a:latin typeface="Times New Roman"/>
                <a:cs typeface="Times New Roman"/>
              </a:rPr>
              <a:t> </a:t>
            </a:r>
            <a:r>
              <a:rPr sz="2400" spc="0" dirty="0" smtClean="0">
                <a:latin typeface="Times New Roman"/>
                <a:cs typeface="Times New Roman"/>
              </a:rPr>
              <a:t>in</a:t>
            </a:r>
            <a:r>
              <a:rPr sz="2400" spc="-4" dirty="0" smtClean="0">
                <a:latin typeface="Times New Roman"/>
                <a:cs typeface="Times New Roman"/>
              </a:rPr>
              <a:t> </a:t>
            </a:r>
            <a:r>
              <a:rPr sz="2400" spc="0" dirty="0" smtClean="0">
                <a:latin typeface="Times New Roman"/>
                <a:cs typeface="Times New Roman"/>
              </a:rPr>
              <a:t>the l</a:t>
            </a:r>
            <a:r>
              <a:rPr sz="2400" spc="4" dirty="0" smtClean="0">
                <a:latin typeface="Times New Roman"/>
                <a:cs typeface="Times New Roman"/>
              </a:rPr>
              <a:t>e</a:t>
            </a:r>
            <a:r>
              <a:rPr sz="2400" spc="0" dirty="0" smtClean="0">
                <a:latin typeface="Times New Roman"/>
                <a:cs typeface="Times New Roman"/>
              </a:rPr>
              <a:t>ft</a:t>
            </a:r>
            <a:r>
              <a:rPr sz="2400" spc="-19" dirty="0" smtClean="0">
                <a:latin typeface="Times New Roman"/>
                <a:cs typeface="Times New Roman"/>
              </a:rPr>
              <a:t>m</a:t>
            </a:r>
            <a:r>
              <a:rPr sz="2400" spc="0" dirty="0" smtClean="0">
                <a:latin typeface="Times New Roman"/>
                <a:cs typeface="Times New Roman"/>
              </a:rPr>
              <a:t>ost posit</a:t>
            </a:r>
            <a:r>
              <a:rPr sz="2400" spc="9" dirty="0" smtClean="0">
                <a:latin typeface="Times New Roman"/>
                <a:cs typeface="Times New Roman"/>
              </a:rPr>
              <a:t>i</a:t>
            </a:r>
            <a:r>
              <a:rPr sz="2400" spc="0" dirty="0" smtClean="0">
                <a:latin typeface="Times New Roman"/>
                <a:cs typeface="Times New Roman"/>
              </a:rPr>
              <a:t>on</a:t>
            </a:r>
            <a:r>
              <a:rPr sz="2400" spc="-25" dirty="0" smtClean="0">
                <a:latin typeface="Times New Roman"/>
                <a:cs typeface="Times New Roman"/>
              </a:rPr>
              <a:t> </a:t>
            </a:r>
            <a:r>
              <a:rPr sz="2400" spc="0" dirty="0" smtClean="0">
                <a:latin typeface="Times New Roman"/>
                <a:cs typeface="Times New Roman"/>
              </a:rPr>
              <a:t>of the</a:t>
            </a:r>
            <a:r>
              <a:rPr sz="2400" spc="-19" dirty="0" smtClean="0">
                <a:latin typeface="Times New Roman"/>
                <a:cs typeface="Times New Roman"/>
              </a:rPr>
              <a:t> </a:t>
            </a:r>
            <a:r>
              <a:rPr sz="2400" spc="0" dirty="0" smtClean="0">
                <a:latin typeface="Times New Roman"/>
                <a:cs typeface="Times New Roman"/>
              </a:rPr>
              <a:t>nu</a:t>
            </a:r>
            <a:r>
              <a:rPr sz="2400" spc="-19" dirty="0" smtClean="0">
                <a:latin typeface="Times New Roman"/>
                <a:cs typeface="Times New Roman"/>
              </a:rPr>
              <a:t>m</a:t>
            </a:r>
            <a:r>
              <a:rPr sz="2400" spc="0" dirty="0" smtClean="0">
                <a:latin typeface="Times New Roman"/>
                <a:cs typeface="Times New Roman"/>
              </a:rPr>
              <a:t>ber</a:t>
            </a:r>
            <a:r>
              <a:rPr sz="2400" spc="14" dirty="0" smtClean="0">
                <a:latin typeface="Times New Roman"/>
                <a:cs typeface="Times New Roman"/>
              </a:rPr>
              <a:t> </a:t>
            </a:r>
            <a:r>
              <a:rPr sz="2400" spc="0" dirty="0" smtClean="0">
                <a:latin typeface="Times New Roman"/>
                <a:cs typeface="Times New Roman"/>
              </a:rPr>
              <a:t>sin</a:t>
            </a:r>
            <a:r>
              <a:rPr sz="2400" spc="4" dirty="0" smtClean="0">
                <a:latin typeface="Times New Roman"/>
                <a:cs typeface="Times New Roman"/>
              </a:rPr>
              <a:t>c</a:t>
            </a:r>
            <a:r>
              <a:rPr sz="2400" spc="0" dirty="0" smtClean="0">
                <a:latin typeface="Times New Roman"/>
                <a:cs typeface="Times New Roman"/>
              </a:rPr>
              <a:t>e</a:t>
            </a:r>
            <a:r>
              <a:rPr sz="2400" spc="-19" dirty="0" smtClean="0">
                <a:latin typeface="Times New Roman"/>
                <a:cs typeface="Times New Roman"/>
              </a:rPr>
              <a:t> </a:t>
            </a:r>
            <a:r>
              <a:rPr sz="2400" spc="0" dirty="0" smtClean="0">
                <a:latin typeface="Times New Roman"/>
                <a:cs typeface="Times New Roman"/>
              </a:rPr>
              <a:t>bin</a:t>
            </a:r>
            <a:r>
              <a:rPr sz="2400" spc="4" dirty="0" smtClean="0">
                <a:latin typeface="Times New Roman"/>
                <a:cs typeface="Times New Roman"/>
              </a:rPr>
              <a:t>a</a:t>
            </a:r>
            <a:r>
              <a:rPr sz="2400" spc="0" dirty="0" smtClean="0">
                <a:latin typeface="Times New Roman"/>
                <a:cs typeface="Times New Roman"/>
              </a:rPr>
              <a:t>ry digi</a:t>
            </a:r>
            <a:r>
              <a:rPr sz="2400" spc="4" dirty="0" smtClean="0">
                <a:latin typeface="Times New Roman"/>
                <a:cs typeface="Times New Roman"/>
              </a:rPr>
              <a:t>t</a:t>
            </a:r>
            <a:r>
              <a:rPr sz="2400" spc="0" dirty="0" smtClean="0">
                <a:latin typeface="Times New Roman"/>
                <a:cs typeface="Times New Roman"/>
              </a:rPr>
              <a:t>s.</a:t>
            </a:r>
            <a:endParaRPr sz="2400">
              <a:latin typeface="Times New Roman"/>
              <a:cs typeface="Times New Roman"/>
            </a:endParaRPr>
          </a:p>
        </p:txBody>
      </p:sp>
      <p:sp>
        <p:nvSpPr>
          <p:cNvPr id="16" name="object 16"/>
          <p:cNvSpPr txBox="1"/>
          <p:nvPr/>
        </p:nvSpPr>
        <p:spPr>
          <a:xfrm>
            <a:off x="385978" y="2985996"/>
            <a:ext cx="2238857" cy="1135312"/>
          </a:xfrm>
          <a:prstGeom prst="rect">
            <a:avLst/>
          </a:prstGeom>
        </p:spPr>
        <p:txBody>
          <a:bodyPr wrap="square" lIns="0" tIns="0" rIns="0" bIns="0" rtlCol="0">
            <a:noAutofit/>
          </a:bodyPr>
          <a:lstStyle/>
          <a:p>
            <a:pPr marL="12700">
              <a:lnSpc>
                <a:spcPts val="2550"/>
              </a:lnSpc>
              <a:spcBef>
                <a:spcPts val="127"/>
              </a:spcBef>
            </a:pPr>
            <a:r>
              <a:rPr sz="2150" dirty="0" smtClean="0">
                <a:solidFill>
                  <a:srgbClr val="0000FF"/>
                </a:solidFill>
                <a:latin typeface="Wingdings 2"/>
                <a:cs typeface="Wingdings 2"/>
              </a:rPr>
              <a:t></a:t>
            </a:r>
            <a:r>
              <a:rPr sz="2150" spc="-384" dirty="0" smtClean="0">
                <a:solidFill>
                  <a:srgbClr val="0000FF"/>
                </a:solidFill>
                <a:latin typeface="Times New Roman"/>
                <a:cs typeface="Times New Roman"/>
              </a:rPr>
              <a:t> </a:t>
            </a:r>
            <a:r>
              <a:rPr sz="2400" spc="0" dirty="0" smtClean="0">
                <a:latin typeface="Times New Roman"/>
                <a:cs typeface="Times New Roman"/>
              </a:rPr>
              <a:t>The</a:t>
            </a:r>
            <a:r>
              <a:rPr sz="2400" spc="-9" dirty="0" smtClean="0">
                <a:latin typeface="Times New Roman"/>
                <a:cs typeface="Times New Roman"/>
              </a:rPr>
              <a:t> </a:t>
            </a:r>
            <a:r>
              <a:rPr sz="2400" spc="0" dirty="0" smtClean="0">
                <a:latin typeface="Times New Roman"/>
                <a:cs typeface="Times New Roman"/>
              </a:rPr>
              <a:t>conven</a:t>
            </a:r>
            <a:r>
              <a:rPr sz="2400" spc="4" dirty="0" smtClean="0">
                <a:latin typeface="Times New Roman"/>
                <a:cs typeface="Times New Roman"/>
              </a:rPr>
              <a:t>t</a:t>
            </a:r>
            <a:r>
              <a:rPr sz="2400" spc="0" dirty="0" smtClean="0">
                <a:latin typeface="Times New Roman"/>
                <a:cs typeface="Times New Roman"/>
              </a:rPr>
              <a:t>ion</a:t>
            </a:r>
            <a:endParaRPr sz="2400">
              <a:latin typeface="Times New Roman"/>
              <a:cs typeface="Times New Roman"/>
            </a:endParaRPr>
          </a:p>
          <a:p>
            <a:pPr marL="276352" marR="45719">
              <a:lnSpc>
                <a:spcPct val="95825"/>
              </a:lnSpc>
            </a:pPr>
            <a:r>
              <a:rPr sz="2400" spc="0" dirty="0" smtClean="0">
                <a:solidFill>
                  <a:srgbClr val="00AF50"/>
                </a:solidFill>
                <a:latin typeface="Times New Roman"/>
                <a:cs typeface="Times New Roman"/>
              </a:rPr>
              <a:t>nega</a:t>
            </a:r>
            <a:r>
              <a:rPr sz="2400" spc="4" dirty="0" smtClean="0">
                <a:solidFill>
                  <a:srgbClr val="00AF50"/>
                </a:solidFill>
                <a:latin typeface="Times New Roman"/>
                <a:cs typeface="Times New Roman"/>
              </a:rPr>
              <a:t>t</a:t>
            </a:r>
            <a:r>
              <a:rPr sz="2400" spc="0" dirty="0" smtClean="0">
                <a:solidFill>
                  <a:srgbClr val="00AF50"/>
                </a:solidFill>
                <a:latin typeface="Times New Roman"/>
                <a:cs typeface="Times New Roman"/>
              </a:rPr>
              <a:t>iv</a:t>
            </a:r>
            <a:r>
              <a:rPr sz="2400" spc="9" dirty="0" smtClean="0">
                <a:solidFill>
                  <a:srgbClr val="00AF50"/>
                </a:solidFill>
                <a:latin typeface="Times New Roman"/>
                <a:cs typeface="Times New Roman"/>
              </a:rPr>
              <a:t>e</a:t>
            </a:r>
            <a:r>
              <a:rPr sz="2400" spc="0" dirty="0" smtClean="0">
                <a:latin typeface="Times New Roman"/>
                <a:cs typeface="Times New Roman"/>
              </a:rPr>
              <a:t>.</a:t>
            </a:r>
            <a:endParaRPr sz="2400">
              <a:latin typeface="Times New Roman"/>
              <a:cs typeface="Times New Roman"/>
            </a:endParaRPr>
          </a:p>
          <a:p>
            <a:pPr marL="12700" marR="45719">
              <a:lnSpc>
                <a:spcPct val="95825"/>
              </a:lnSpc>
              <a:spcBef>
                <a:spcPts val="699"/>
              </a:spcBef>
            </a:pPr>
            <a:r>
              <a:rPr sz="2150" dirty="0" smtClean="0">
                <a:solidFill>
                  <a:srgbClr val="0000FF"/>
                </a:solidFill>
                <a:latin typeface="Wingdings 2"/>
                <a:cs typeface="Wingdings 2"/>
              </a:rPr>
              <a:t></a:t>
            </a:r>
            <a:r>
              <a:rPr sz="2150" spc="-389" dirty="0" smtClean="0">
                <a:solidFill>
                  <a:srgbClr val="0000FF"/>
                </a:solidFill>
                <a:latin typeface="Times New Roman"/>
                <a:cs typeface="Times New Roman"/>
              </a:rPr>
              <a:t> </a:t>
            </a:r>
            <a:r>
              <a:rPr sz="2400" spc="0" dirty="0" smtClean="0">
                <a:latin typeface="Times New Roman"/>
                <a:cs typeface="Times New Roman"/>
              </a:rPr>
              <a:t>Exa</a:t>
            </a:r>
            <a:r>
              <a:rPr sz="2400" spc="-25" dirty="0" smtClean="0">
                <a:latin typeface="Times New Roman"/>
                <a:cs typeface="Times New Roman"/>
              </a:rPr>
              <a:t>m</a:t>
            </a:r>
            <a:r>
              <a:rPr sz="2400" spc="0" dirty="0" smtClean="0">
                <a:latin typeface="Times New Roman"/>
                <a:cs typeface="Times New Roman"/>
              </a:rPr>
              <a:t>ple:</a:t>
            </a:r>
            <a:endParaRPr sz="2400">
              <a:latin typeface="Times New Roman"/>
              <a:cs typeface="Times New Roman"/>
            </a:endParaRPr>
          </a:p>
        </p:txBody>
      </p:sp>
      <p:sp>
        <p:nvSpPr>
          <p:cNvPr id="15" name="object 15"/>
          <p:cNvSpPr txBox="1"/>
          <p:nvPr/>
        </p:nvSpPr>
        <p:spPr>
          <a:xfrm>
            <a:off x="2627477" y="2985996"/>
            <a:ext cx="274421"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is</a:t>
            </a:r>
            <a:endParaRPr sz="2400">
              <a:latin typeface="Times New Roman"/>
              <a:cs typeface="Times New Roman"/>
            </a:endParaRPr>
          </a:p>
        </p:txBody>
      </p:sp>
      <p:sp>
        <p:nvSpPr>
          <p:cNvPr id="14" name="object 14"/>
          <p:cNvSpPr txBox="1"/>
          <p:nvPr/>
        </p:nvSpPr>
        <p:spPr>
          <a:xfrm>
            <a:off x="2906979" y="2985996"/>
            <a:ext cx="308254"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to</a:t>
            </a:r>
            <a:endParaRPr sz="2400">
              <a:latin typeface="Times New Roman"/>
              <a:cs typeface="Times New Roman"/>
            </a:endParaRPr>
          </a:p>
        </p:txBody>
      </p:sp>
      <p:sp>
        <p:nvSpPr>
          <p:cNvPr id="13" name="object 13"/>
          <p:cNvSpPr txBox="1"/>
          <p:nvPr/>
        </p:nvSpPr>
        <p:spPr>
          <a:xfrm>
            <a:off x="3218789" y="2985996"/>
            <a:ext cx="728878" cy="330200"/>
          </a:xfrm>
          <a:prstGeom prst="rect">
            <a:avLst/>
          </a:prstGeom>
        </p:spPr>
        <p:txBody>
          <a:bodyPr wrap="square" lIns="0" tIns="0" rIns="0" bIns="0" rtlCol="0">
            <a:noAutofit/>
          </a:bodyPr>
          <a:lstStyle/>
          <a:p>
            <a:pPr marL="12700">
              <a:lnSpc>
                <a:spcPts val="2550"/>
              </a:lnSpc>
              <a:spcBef>
                <a:spcPts val="127"/>
              </a:spcBef>
            </a:pPr>
            <a:r>
              <a:rPr sz="2400" spc="-19" dirty="0" smtClean="0">
                <a:latin typeface="Times New Roman"/>
                <a:cs typeface="Times New Roman"/>
              </a:rPr>
              <a:t>m</a:t>
            </a:r>
            <a:r>
              <a:rPr sz="2400" spc="0" dirty="0" smtClean="0">
                <a:latin typeface="Times New Roman"/>
                <a:cs typeface="Times New Roman"/>
              </a:rPr>
              <a:t>ake</a:t>
            </a:r>
            <a:endParaRPr sz="2400">
              <a:latin typeface="Times New Roman"/>
              <a:cs typeface="Times New Roman"/>
            </a:endParaRPr>
          </a:p>
        </p:txBody>
      </p:sp>
      <p:sp>
        <p:nvSpPr>
          <p:cNvPr id="12" name="object 12"/>
          <p:cNvSpPr txBox="1"/>
          <p:nvPr/>
        </p:nvSpPr>
        <p:spPr>
          <a:xfrm>
            <a:off x="3954576" y="2985996"/>
            <a:ext cx="443585"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the</a:t>
            </a:r>
            <a:endParaRPr sz="2400">
              <a:latin typeface="Times New Roman"/>
              <a:cs typeface="Times New Roman"/>
            </a:endParaRPr>
          </a:p>
        </p:txBody>
      </p:sp>
      <p:sp>
        <p:nvSpPr>
          <p:cNvPr id="11" name="object 11"/>
          <p:cNvSpPr txBox="1"/>
          <p:nvPr/>
        </p:nvSpPr>
        <p:spPr>
          <a:xfrm>
            <a:off x="4403852" y="2985996"/>
            <a:ext cx="579221"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sign</a:t>
            </a:r>
            <a:endParaRPr sz="2400">
              <a:latin typeface="Times New Roman"/>
              <a:cs typeface="Times New Roman"/>
            </a:endParaRPr>
          </a:p>
        </p:txBody>
      </p:sp>
      <p:sp>
        <p:nvSpPr>
          <p:cNvPr id="10" name="object 10"/>
          <p:cNvSpPr txBox="1"/>
          <p:nvPr/>
        </p:nvSpPr>
        <p:spPr>
          <a:xfrm>
            <a:off x="4988153" y="2985996"/>
            <a:ext cx="392988"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bit</a:t>
            </a:r>
            <a:endParaRPr sz="2400">
              <a:latin typeface="Times New Roman"/>
              <a:cs typeface="Times New Roman"/>
            </a:endParaRPr>
          </a:p>
        </p:txBody>
      </p:sp>
      <p:sp>
        <p:nvSpPr>
          <p:cNvPr id="9" name="object 9"/>
          <p:cNvSpPr txBox="1"/>
          <p:nvPr/>
        </p:nvSpPr>
        <p:spPr>
          <a:xfrm>
            <a:off x="5383783" y="2985996"/>
            <a:ext cx="223520"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0</a:t>
            </a:r>
            <a:endParaRPr sz="2400">
              <a:latin typeface="Times New Roman"/>
              <a:cs typeface="Times New Roman"/>
            </a:endParaRPr>
          </a:p>
        </p:txBody>
      </p:sp>
      <p:sp>
        <p:nvSpPr>
          <p:cNvPr id="8" name="object 8"/>
          <p:cNvSpPr txBox="1"/>
          <p:nvPr/>
        </p:nvSpPr>
        <p:spPr>
          <a:xfrm>
            <a:off x="5612383" y="2985996"/>
            <a:ext cx="426516"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for</a:t>
            </a:r>
            <a:endParaRPr sz="2400">
              <a:latin typeface="Times New Roman"/>
              <a:cs typeface="Times New Roman"/>
            </a:endParaRPr>
          </a:p>
        </p:txBody>
      </p:sp>
      <p:sp>
        <p:nvSpPr>
          <p:cNvPr id="7" name="object 7"/>
          <p:cNvSpPr txBox="1"/>
          <p:nvPr/>
        </p:nvSpPr>
        <p:spPr>
          <a:xfrm>
            <a:off x="6044895" y="2985996"/>
            <a:ext cx="1037945"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pos</a:t>
            </a:r>
            <a:r>
              <a:rPr sz="2400" spc="4" dirty="0" smtClean="0">
                <a:solidFill>
                  <a:srgbClr val="00AF50"/>
                </a:solidFill>
                <a:latin typeface="Times New Roman"/>
                <a:cs typeface="Times New Roman"/>
              </a:rPr>
              <a:t>i</a:t>
            </a:r>
            <a:r>
              <a:rPr sz="2400" spc="0" dirty="0" smtClean="0">
                <a:solidFill>
                  <a:srgbClr val="00AF50"/>
                </a:solidFill>
                <a:latin typeface="Times New Roman"/>
                <a:cs typeface="Times New Roman"/>
              </a:rPr>
              <a:t>t</a:t>
            </a:r>
            <a:r>
              <a:rPr sz="2400" spc="4" dirty="0" smtClean="0">
                <a:solidFill>
                  <a:srgbClr val="00AF50"/>
                </a:solidFill>
                <a:latin typeface="Times New Roman"/>
                <a:cs typeface="Times New Roman"/>
              </a:rPr>
              <a:t>i</a:t>
            </a:r>
            <a:r>
              <a:rPr sz="2400" spc="0" dirty="0" smtClean="0">
                <a:solidFill>
                  <a:srgbClr val="00AF50"/>
                </a:solidFill>
                <a:latin typeface="Times New Roman"/>
                <a:cs typeface="Times New Roman"/>
              </a:rPr>
              <a:t>ve</a:t>
            </a:r>
            <a:endParaRPr sz="2400">
              <a:latin typeface="Times New Roman"/>
              <a:cs typeface="Times New Roman"/>
            </a:endParaRPr>
          </a:p>
        </p:txBody>
      </p:sp>
      <p:sp>
        <p:nvSpPr>
          <p:cNvPr id="6" name="object 6"/>
          <p:cNvSpPr txBox="1"/>
          <p:nvPr/>
        </p:nvSpPr>
        <p:spPr>
          <a:xfrm>
            <a:off x="7084822" y="2985996"/>
            <a:ext cx="511251"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and</a:t>
            </a:r>
            <a:endParaRPr sz="2400">
              <a:latin typeface="Times New Roman"/>
              <a:cs typeface="Times New Roman"/>
            </a:endParaRPr>
          </a:p>
        </p:txBody>
      </p:sp>
      <p:sp>
        <p:nvSpPr>
          <p:cNvPr id="5" name="object 5"/>
          <p:cNvSpPr txBox="1"/>
          <p:nvPr/>
        </p:nvSpPr>
        <p:spPr>
          <a:xfrm>
            <a:off x="7600315" y="2985996"/>
            <a:ext cx="223520"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1</a:t>
            </a:r>
            <a:endParaRPr sz="2400">
              <a:latin typeface="Times New Roman"/>
              <a:cs typeface="Times New Roman"/>
            </a:endParaRPr>
          </a:p>
        </p:txBody>
      </p:sp>
      <p:sp>
        <p:nvSpPr>
          <p:cNvPr id="4" name="object 4"/>
          <p:cNvSpPr txBox="1"/>
          <p:nvPr/>
        </p:nvSpPr>
        <p:spPr>
          <a:xfrm>
            <a:off x="7828915" y="2985996"/>
            <a:ext cx="426516"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00AF50"/>
                </a:solidFill>
                <a:latin typeface="Times New Roman"/>
                <a:cs typeface="Times New Roman"/>
              </a:rPr>
              <a:t>for</a:t>
            </a:r>
            <a:endParaRPr sz="2400">
              <a:latin typeface="Times New Roman"/>
              <a:cs typeface="Times New Roman"/>
            </a:endParaRPr>
          </a:p>
        </p:txBody>
      </p:sp>
      <p:sp>
        <p:nvSpPr>
          <p:cNvPr id="2" name="object 2"/>
          <p:cNvSpPr txBox="1"/>
          <p:nvPr/>
        </p:nvSpPr>
        <p:spPr>
          <a:xfrm>
            <a:off x="671512" y="4352988"/>
            <a:ext cx="6276975" cy="1347724"/>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xmlns="" val="2206996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323528" y="319650"/>
            <a:ext cx="8701012" cy="589070"/>
          </a:xfrm>
          <a:prstGeom prst="rect">
            <a:avLst/>
          </a:prstGeom>
        </p:spPr>
        <p:txBody>
          <a:bodyPr wrap="square" lIns="0" tIns="0" rIns="0" bIns="0" rtlCol="0">
            <a:noAutofit/>
          </a:bodyPr>
          <a:lstStyle/>
          <a:p>
            <a:pPr marL="12700">
              <a:lnSpc>
                <a:spcPts val="3800"/>
              </a:lnSpc>
              <a:spcBef>
                <a:spcPts val="190"/>
              </a:spcBef>
            </a:pPr>
            <a:r>
              <a:rPr lang="en-US" sz="4400" dirty="0" smtClean="0">
                <a:solidFill>
                  <a:schemeClr val="tx2"/>
                </a:solidFill>
                <a:latin typeface="+mn-lt"/>
                <a:cs typeface="Book Antiqua"/>
              </a:rPr>
              <a:t>Weighted and Non weighted Code</a:t>
            </a:r>
            <a:endParaRPr lang="en-US" sz="4400" dirty="0">
              <a:solidFill>
                <a:schemeClr val="tx2"/>
              </a:solidFill>
              <a:latin typeface="+mn-lt"/>
              <a:cs typeface="Book Antiqua"/>
            </a:endParaRPr>
          </a:p>
        </p:txBody>
      </p:sp>
      <p:sp>
        <p:nvSpPr>
          <p:cNvPr id="7" name="object 7"/>
          <p:cNvSpPr txBox="1"/>
          <p:nvPr/>
        </p:nvSpPr>
        <p:spPr>
          <a:xfrm>
            <a:off x="179512" y="908720"/>
            <a:ext cx="8845028" cy="4997414"/>
          </a:xfrm>
          <a:prstGeom prst="rect">
            <a:avLst/>
          </a:prstGeom>
        </p:spPr>
        <p:txBody>
          <a:bodyPr wrap="square" lIns="0" tIns="0" rIns="0" bIns="0" rtlCol="0">
            <a:noAutofit/>
          </a:bodyPr>
          <a:lstStyle/>
          <a:p>
            <a:pPr marL="342900" indent="-342900">
              <a:buFont typeface="Wingdings" panose="05000000000000000000" pitchFamily="2" charset="2"/>
              <a:buChar char="v"/>
            </a:pPr>
            <a:r>
              <a:rPr lang="en-US" sz="2000" b="1" dirty="0">
                <a:latin typeface="+mn-lt"/>
              </a:rPr>
              <a:t>Weighted Code:-</a:t>
            </a:r>
          </a:p>
          <a:p>
            <a:pPr marL="800100" lvl="1" indent="-342900">
              <a:buFont typeface="Wingdings" panose="05000000000000000000" pitchFamily="2" charset="2"/>
              <a:buChar char="Ø"/>
            </a:pPr>
            <a:r>
              <a:rPr lang="en-US" sz="2000" dirty="0">
                <a:latin typeface="+mn-lt"/>
              </a:rPr>
              <a:t>In weighted code, each digit position has a weight or value. The sum of all digits multiplied by a weight gives the total amount being represented.</a:t>
            </a:r>
          </a:p>
          <a:p>
            <a:pPr marL="800100" lvl="1" indent="-342900">
              <a:buFont typeface="Wingdings" panose="05000000000000000000" pitchFamily="2" charset="2"/>
              <a:buChar char="Ø"/>
            </a:pPr>
            <a:r>
              <a:rPr lang="en-US" sz="2000" dirty="0">
                <a:latin typeface="+mn-lt"/>
              </a:rPr>
              <a:t>We can express any decimal number in tens, hundreds, thousands and so on.</a:t>
            </a:r>
          </a:p>
          <a:p>
            <a:pPr marL="800100" lvl="1" indent="-342900">
              <a:buFont typeface="Wingdings" panose="05000000000000000000" pitchFamily="2" charset="2"/>
              <a:buChar char="Ø"/>
            </a:pPr>
            <a:r>
              <a:rPr lang="en-US" sz="2000" dirty="0" err="1">
                <a:latin typeface="+mn-lt"/>
              </a:rPr>
              <a:t>Eg</a:t>
            </a:r>
            <a:r>
              <a:rPr lang="en-US" sz="2000" dirty="0">
                <a:latin typeface="+mn-lt"/>
              </a:rPr>
              <a:t>:- Decimal number 4327 can be written as </a:t>
            </a:r>
          </a:p>
          <a:p>
            <a:pPr lvl="1"/>
            <a:r>
              <a:rPr lang="en-US" sz="2000" dirty="0">
                <a:latin typeface="+mn-lt"/>
              </a:rPr>
              <a:t>		4327= 4000+300+20+7</a:t>
            </a:r>
          </a:p>
          <a:p>
            <a:pPr marL="800100" lvl="1" indent="-342900">
              <a:buFont typeface="Wingdings" panose="05000000000000000000" pitchFamily="2" charset="2"/>
              <a:buChar char="Ø"/>
            </a:pPr>
            <a:r>
              <a:rPr lang="en-US" sz="2000" dirty="0">
                <a:latin typeface="+mn-lt"/>
              </a:rPr>
              <a:t>In the power of 10, it becomes</a:t>
            </a:r>
          </a:p>
          <a:p>
            <a:pPr lvl="1"/>
            <a:r>
              <a:rPr lang="en-US" sz="2000" dirty="0">
                <a:latin typeface="+mn-lt"/>
              </a:rPr>
              <a:t>		4327= 4(10³)+3(10²)+2(10¹)+7(100)</a:t>
            </a:r>
          </a:p>
          <a:p>
            <a:pPr marL="800100" lvl="1" indent="-342900">
              <a:buFont typeface="Wingdings" panose="05000000000000000000" pitchFamily="2" charset="2"/>
              <a:buChar char="Ø"/>
            </a:pPr>
            <a:r>
              <a:rPr lang="en-US" sz="2000" dirty="0">
                <a:latin typeface="+mn-lt"/>
              </a:rPr>
              <a:t>BCD or 8421 is a type of weighted code where each digit position is being assigned a specific weight.</a:t>
            </a:r>
          </a:p>
          <a:p>
            <a:pPr marL="342900" indent="-342900">
              <a:buFont typeface="Wingdings" panose="05000000000000000000" pitchFamily="2" charset="2"/>
              <a:buChar char="v"/>
            </a:pPr>
            <a:endParaRPr lang="en-US" sz="2000" b="1" dirty="0" smtClean="0">
              <a:latin typeface="+mn-lt"/>
            </a:endParaRPr>
          </a:p>
          <a:p>
            <a:pPr marL="342900" indent="-342900">
              <a:buFont typeface="Wingdings" panose="05000000000000000000" pitchFamily="2" charset="2"/>
              <a:buChar char="v"/>
            </a:pPr>
            <a:r>
              <a:rPr lang="en-US" sz="2000" b="1" dirty="0" smtClean="0">
                <a:latin typeface="+mn-lt"/>
              </a:rPr>
              <a:t>Non-weighted </a:t>
            </a:r>
            <a:r>
              <a:rPr lang="en-US" sz="2000" b="1" dirty="0">
                <a:latin typeface="+mn-lt"/>
              </a:rPr>
              <a:t>code:-</a:t>
            </a:r>
          </a:p>
          <a:p>
            <a:pPr marL="800100" lvl="1" indent="-342900">
              <a:buFont typeface="Wingdings" panose="05000000000000000000" pitchFamily="2" charset="2"/>
              <a:buChar char="Ø"/>
            </a:pPr>
            <a:r>
              <a:rPr lang="en-US" sz="2000" dirty="0">
                <a:latin typeface="+mn-lt"/>
              </a:rPr>
              <a:t>In non-weighted code, there is no positional weight i.e. each position within the binary number is not assigned a prefixed value. No specific weights are assigned to bit position in non –weighted code.</a:t>
            </a:r>
          </a:p>
          <a:p>
            <a:pPr marL="800100" lvl="1" indent="-342900">
              <a:buFont typeface="Wingdings" panose="05000000000000000000" pitchFamily="2" charset="2"/>
              <a:buChar char="Ø"/>
            </a:pPr>
            <a:r>
              <a:rPr lang="en-US" sz="2000" dirty="0">
                <a:latin typeface="+mn-lt"/>
              </a:rPr>
              <a:t>The non-weighted codes are:-</a:t>
            </a:r>
          </a:p>
          <a:p>
            <a:pPr lvl="2"/>
            <a:r>
              <a:rPr lang="en-US" sz="2000" dirty="0">
                <a:latin typeface="+mn-lt"/>
              </a:rPr>
              <a:t>a) The Gray code b) The Excess-3 code</a:t>
            </a:r>
          </a:p>
          <a:p>
            <a:pPr marL="342900" indent="-342900">
              <a:buFont typeface="Wingdings" panose="05000000000000000000" pitchFamily="2" charset="2"/>
              <a:buChar char="v"/>
            </a:pPr>
            <a:endParaRPr lang="en-US" sz="2000" b="1" dirty="0" smtClean="0">
              <a:latin typeface="+mn-lt"/>
            </a:endParaRPr>
          </a:p>
        </p:txBody>
      </p:sp>
    </p:spTree>
    <p:extLst>
      <p:ext uri="{BB962C8B-B14F-4D97-AF65-F5344CB8AC3E}">
        <p14:creationId xmlns:p14="http://schemas.microsoft.com/office/powerpoint/2010/main" xmlns="" val="2926249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8" name="object 38"/>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5" name="object 35"/>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6" name="object 36"/>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3" name="object 33"/>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4" name="object 34"/>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2" name="object 32"/>
          <p:cNvSpPr/>
          <p:nvPr/>
        </p:nvSpPr>
        <p:spPr>
          <a:xfrm>
            <a:off x="7453376" y="3071876"/>
            <a:ext cx="179324" cy="180975"/>
          </a:xfrm>
          <a:custGeom>
            <a:avLst/>
            <a:gdLst/>
            <a:ahLst/>
            <a:cxnLst/>
            <a:rect l="l" t="t" r="r" b="b"/>
            <a:pathLst>
              <a:path w="179324" h="180975">
                <a:moveTo>
                  <a:pt x="0" y="90424"/>
                </a:moveTo>
                <a:lnTo>
                  <a:pt x="1244" y="105555"/>
                </a:lnTo>
                <a:lnTo>
                  <a:pt x="4691" y="119421"/>
                </a:lnTo>
                <a:lnTo>
                  <a:pt x="10157" y="132344"/>
                </a:lnTo>
                <a:lnTo>
                  <a:pt x="17462" y="144142"/>
                </a:lnTo>
                <a:lnTo>
                  <a:pt x="26422" y="154629"/>
                </a:lnTo>
                <a:lnTo>
                  <a:pt x="36854" y="163623"/>
                </a:lnTo>
                <a:lnTo>
                  <a:pt x="48577" y="170938"/>
                </a:lnTo>
                <a:lnTo>
                  <a:pt x="61408" y="176391"/>
                </a:lnTo>
                <a:lnTo>
                  <a:pt x="75163" y="179798"/>
                </a:lnTo>
                <a:lnTo>
                  <a:pt x="89662" y="180975"/>
                </a:lnTo>
                <a:lnTo>
                  <a:pt x="90164" y="180973"/>
                </a:lnTo>
                <a:lnTo>
                  <a:pt x="104640" y="179718"/>
                </a:lnTo>
                <a:lnTo>
                  <a:pt x="118367" y="176239"/>
                </a:lnTo>
                <a:lnTo>
                  <a:pt x="131163" y="170719"/>
                </a:lnTo>
                <a:lnTo>
                  <a:pt x="142845" y="163344"/>
                </a:lnTo>
                <a:lnTo>
                  <a:pt x="153231" y="154297"/>
                </a:lnTo>
                <a:lnTo>
                  <a:pt x="162137" y="143762"/>
                </a:lnTo>
                <a:lnTo>
                  <a:pt x="169383" y="131923"/>
                </a:lnTo>
                <a:lnTo>
                  <a:pt x="174784" y="118964"/>
                </a:lnTo>
                <a:lnTo>
                  <a:pt x="178158" y="105070"/>
                </a:lnTo>
                <a:lnTo>
                  <a:pt x="179324" y="90424"/>
                </a:lnTo>
                <a:lnTo>
                  <a:pt x="179323" y="90022"/>
                </a:lnTo>
                <a:lnTo>
                  <a:pt x="178094" y="75387"/>
                </a:lnTo>
                <a:lnTo>
                  <a:pt x="174658" y="61516"/>
                </a:lnTo>
                <a:lnTo>
                  <a:pt x="169197" y="48592"/>
                </a:lnTo>
                <a:lnTo>
                  <a:pt x="161896" y="36798"/>
                </a:lnTo>
                <a:lnTo>
                  <a:pt x="152936" y="26316"/>
                </a:lnTo>
                <a:lnTo>
                  <a:pt x="142500" y="17330"/>
                </a:lnTo>
                <a:lnTo>
                  <a:pt x="130772" y="10022"/>
                </a:lnTo>
                <a:lnTo>
                  <a:pt x="117934" y="4576"/>
                </a:lnTo>
                <a:lnTo>
                  <a:pt x="104170" y="1174"/>
                </a:lnTo>
                <a:lnTo>
                  <a:pt x="89662" y="0"/>
                </a:lnTo>
                <a:lnTo>
                  <a:pt x="89264" y="0"/>
                </a:lnTo>
                <a:lnTo>
                  <a:pt x="74773" y="1237"/>
                </a:lnTo>
                <a:lnTo>
                  <a:pt x="61031" y="4696"/>
                </a:lnTo>
                <a:lnTo>
                  <a:pt x="48221" y="10195"/>
                </a:lnTo>
                <a:lnTo>
                  <a:pt x="36525" y="17550"/>
                </a:lnTo>
                <a:lnTo>
                  <a:pt x="26126" y="26579"/>
                </a:lnTo>
                <a:lnTo>
                  <a:pt x="17209" y="37098"/>
                </a:lnTo>
                <a:lnTo>
                  <a:pt x="9954" y="48925"/>
                </a:lnTo>
                <a:lnTo>
                  <a:pt x="4546" y="61877"/>
                </a:lnTo>
                <a:lnTo>
                  <a:pt x="1167" y="75771"/>
                </a:lnTo>
                <a:lnTo>
                  <a:pt x="0" y="90424"/>
                </a:lnTo>
                <a:close/>
              </a:path>
            </a:pathLst>
          </a:custGeom>
          <a:solidFill>
            <a:srgbClr val="000000"/>
          </a:solidFill>
        </p:spPr>
        <p:txBody>
          <a:bodyPr wrap="square" lIns="0" tIns="0" rIns="0" bIns="0" rtlCol="0">
            <a:noAutofit/>
          </a:bodyPr>
          <a:lstStyle/>
          <a:p>
            <a:endParaRPr/>
          </a:p>
        </p:txBody>
      </p:sp>
      <p:sp>
        <p:nvSpPr>
          <p:cNvPr id="30" name="object 30"/>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1" name="object 31"/>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28" name="object 28"/>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29" name="object 29"/>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26" name="object 26"/>
          <p:cNvSpPr txBox="1"/>
          <p:nvPr/>
        </p:nvSpPr>
        <p:spPr>
          <a:xfrm>
            <a:off x="2337562" y="607841"/>
            <a:ext cx="6081776" cy="732927"/>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Octal Numb</a:t>
            </a:r>
            <a:r>
              <a:rPr sz="5400" spc="9" baseline="2980" dirty="0" smtClean="0">
                <a:latin typeface="Book Antiqua"/>
                <a:cs typeface="Book Antiqua"/>
              </a:rPr>
              <a:t>e</a:t>
            </a:r>
            <a:r>
              <a:rPr sz="5400" spc="0" baseline="2980" dirty="0" smtClean="0">
                <a:latin typeface="Book Antiqua"/>
                <a:cs typeface="Book Antiqua"/>
              </a:rPr>
              <a:t>r</a:t>
            </a:r>
            <a:r>
              <a:rPr lang="en-US" sz="5400" spc="0" baseline="2980" dirty="0" smtClean="0">
                <a:latin typeface="Book Antiqua"/>
                <a:cs typeface="Book Antiqua"/>
              </a:rPr>
              <a:t> System</a:t>
            </a:r>
            <a:endParaRPr sz="3600" dirty="0">
              <a:latin typeface="Book Antiqua"/>
              <a:cs typeface="Book Antiqua"/>
            </a:endParaRPr>
          </a:p>
        </p:txBody>
      </p:sp>
      <p:sp>
        <p:nvSpPr>
          <p:cNvPr id="24" name="object 24"/>
          <p:cNvSpPr txBox="1"/>
          <p:nvPr/>
        </p:nvSpPr>
        <p:spPr>
          <a:xfrm>
            <a:off x="509727" y="1170023"/>
            <a:ext cx="3713260" cy="1134872"/>
          </a:xfrm>
          <a:prstGeom prst="rect">
            <a:avLst/>
          </a:prstGeom>
        </p:spPr>
        <p:txBody>
          <a:bodyPr wrap="square" lIns="0" tIns="0" rIns="0" bIns="0" rtlCol="0">
            <a:noAutofit/>
          </a:bodyPr>
          <a:lstStyle/>
          <a:p>
            <a:pPr marL="12700" marR="38176">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Base = 8</a:t>
            </a:r>
            <a:endParaRPr sz="2400">
              <a:latin typeface="Times New Roman"/>
              <a:cs typeface="Times New Roman"/>
            </a:endParaRPr>
          </a:p>
          <a:p>
            <a:pPr marL="469899">
              <a:lnSpc>
                <a:spcPct val="95825"/>
              </a:lnSpc>
              <a:spcBef>
                <a:spcPts val="46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8 digi</a:t>
            </a:r>
            <a:r>
              <a:rPr sz="2000" spc="-4" dirty="0" smtClean="0">
                <a:latin typeface="Times New Roman"/>
                <a:cs typeface="Times New Roman"/>
              </a:rPr>
              <a:t>t</a:t>
            </a:r>
            <a:r>
              <a:rPr sz="2000" spc="0" dirty="0" smtClean="0">
                <a:latin typeface="Times New Roman"/>
                <a:cs typeface="Times New Roman"/>
              </a:rPr>
              <a:t>s</a:t>
            </a:r>
            <a:r>
              <a:rPr sz="2000" spc="-29"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0</a:t>
            </a:r>
            <a:r>
              <a:rPr sz="2000" spc="0" dirty="0" smtClean="0">
                <a:latin typeface="Times New Roman"/>
                <a:cs typeface="Times New Roman"/>
              </a:rPr>
              <a:t>, 1, 2,</a:t>
            </a:r>
            <a:r>
              <a:rPr sz="2000" spc="-14" dirty="0" smtClean="0">
                <a:latin typeface="Times New Roman"/>
                <a:cs typeface="Times New Roman"/>
              </a:rPr>
              <a:t> </a:t>
            </a:r>
            <a:r>
              <a:rPr sz="2000" spc="0" dirty="0" smtClean="0">
                <a:latin typeface="Times New Roman"/>
                <a:cs typeface="Times New Roman"/>
              </a:rPr>
              <a:t>3, 4, 5,</a:t>
            </a:r>
            <a:r>
              <a:rPr sz="2000" spc="-14" dirty="0" smtClean="0">
                <a:latin typeface="Times New Roman"/>
                <a:cs typeface="Times New Roman"/>
              </a:rPr>
              <a:t> </a:t>
            </a:r>
            <a:r>
              <a:rPr sz="2000" spc="0" dirty="0" smtClean="0">
                <a:latin typeface="Times New Roman"/>
                <a:cs typeface="Times New Roman"/>
              </a:rPr>
              <a:t>6, 7</a:t>
            </a:r>
            <a:endParaRPr sz="2000">
              <a:latin typeface="Times New Roman"/>
              <a:cs typeface="Times New Roman"/>
            </a:endParaRPr>
          </a:p>
          <a:p>
            <a:pPr marL="12700" marR="38176">
              <a:lnSpc>
                <a:spcPct val="95825"/>
              </a:lnSpc>
              <a:spcBef>
                <a:spcPts val="686"/>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19" dirty="0" smtClean="0">
                <a:latin typeface="Times New Roman"/>
                <a:cs typeface="Times New Roman"/>
              </a:rPr>
              <a:t>W</a:t>
            </a:r>
            <a:r>
              <a:rPr sz="2400" spc="0" dirty="0" smtClean="0">
                <a:latin typeface="Times New Roman"/>
                <a:cs typeface="Times New Roman"/>
              </a:rPr>
              <a:t>e</a:t>
            </a:r>
            <a:r>
              <a:rPr sz="2400" spc="4" dirty="0" smtClean="0">
                <a:latin typeface="Times New Roman"/>
                <a:cs typeface="Times New Roman"/>
              </a:rPr>
              <a:t>i</a:t>
            </a:r>
            <a:r>
              <a:rPr sz="2400" spc="0" dirty="0" smtClean="0">
                <a:latin typeface="Times New Roman"/>
                <a:cs typeface="Times New Roman"/>
              </a:rPr>
              <a:t>ghts</a:t>
            </a:r>
            <a:endParaRPr sz="2400">
              <a:latin typeface="Times New Roman"/>
              <a:cs typeface="Times New Roman"/>
            </a:endParaRPr>
          </a:p>
        </p:txBody>
      </p:sp>
      <p:sp>
        <p:nvSpPr>
          <p:cNvPr id="23" name="object 23"/>
          <p:cNvSpPr txBox="1"/>
          <p:nvPr/>
        </p:nvSpPr>
        <p:spPr>
          <a:xfrm>
            <a:off x="4223038" y="1588444"/>
            <a:ext cx="185740"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a:t>
            </a:r>
            <a:endParaRPr sz="2000">
              <a:latin typeface="Times New Roman"/>
              <a:cs typeface="Times New Roman"/>
            </a:endParaRPr>
          </a:p>
        </p:txBody>
      </p:sp>
      <p:sp>
        <p:nvSpPr>
          <p:cNvPr id="22" name="object 22"/>
          <p:cNvSpPr txBox="1"/>
          <p:nvPr/>
        </p:nvSpPr>
        <p:spPr>
          <a:xfrm>
            <a:off x="2995676" y="2335298"/>
            <a:ext cx="616628" cy="194563"/>
          </a:xfrm>
          <a:prstGeom prst="rect">
            <a:avLst/>
          </a:prstGeom>
        </p:spPr>
        <p:txBody>
          <a:bodyPr wrap="square" lIns="0" tIns="0" rIns="0" bIns="0" rtlCol="0">
            <a:noAutofit/>
          </a:bodyPr>
          <a:lstStyle/>
          <a:p>
            <a:pPr marL="12700">
              <a:lnSpc>
                <a:spcPts val="1455"/>
              </a:lnSpc>
              <a:spcBef>
                <a:spcPts val="72"/>
              </a:spcBef>
            </a:pPr>
            <a:r>
              <a:rPr sz="1300" i="1" spc="0" dirty="0" smtClean="0">
                <a:latin typeface="Times New Roman"/>
                <a:cs typeface="Times New Roman"/>
              </a:rPr>
              <a:t>P</a:t>
            </a:r>
            <a:r>
              <a:rPr sz="1300" i="1" spc="5" dirty="0" smtClean="0">
                <a:latin typeface="Times New Roman"/>
                <a:cs typeface="Times New Roman"/>
              </a:rPr>
              <a:t>o</a:t>
            </a:r>
            <a:r>
              <a:rPr sz="1300" i="1" spc="0" dirty="0" smtClean="0">
                <a:latin typeface="Times New Roman"/>
                <a:cs typeface="Times New Roman"/>
              </a:rPr>
              <a:t>siti</a:t>
            </a:r>
            <a:r>
              <a:rPr sz="1300" i="1" spc="10" dirty="0" smtClean="0">
                <a:latin typeface="Times New Roman"/>
                <a:cs typeface="Times New Roman"/>
              </a:rPr>
              <a:t>o</a:t>
            </a:r>
            <a:r>
              <a:rPr sz="1300" i="1" spc="0" dirty="0" smtClean="0">
                <a:latin typeface="Times New Roman"/>
                <a:cs typeface="Times New Roman"/>
              </a:rPr>
              <a:t>n</a:t>
            </a:r>
            <a:endParaRPr sz="1300">
              <a:latin typeface="Times New Roman"/>
              <a:cs typeface="Times New Roman"/>
            </a:endParaRPr>
          </a:p>
        </p:txBody>
      </p:sp>
      <p:sp>
        <p:nvSpPr>
          <p:cNvPr id="21" name="object 21"/>
          <p:cNvSpPr txBox="1"/>
          <p:nvPr/>
        </p:nvSpPr>
        <p:spPr>
          <a:xfrm>
            <a:off x="5860796" y="2372415"/>
            <a:ext cx="312674" cy="254000"/>
          </a:xfrm>
          <a:prstGeom prst="rect">
            <a:avLst/>
          </a:prstGeom>
        </p:spPr>
        <p:txBody>
          <a:bodyPr wrap="square" lIns="0" tIns="0" rIns="0" bIns="0" rtlCol="0">
            <a:noAutofit/>
          </a:bodyPr>
          <a:lstStyle/>
          <a:p>
            <a:pPr marL="12700">
              <a:lnSpc>
                <a:spcPts val="1939"/>
              </a:lnSpc>
              <a:spcBef>
                <a:spcPts val="97"/>
              </a:spcBef>
            </a:pPr>
            <a:r>
              <a:rPr sz="1800" b="1" i="1" spc="-4" dirty="0" smtClean="0">
                <a:solidFill>
                  <a:srgbClr val="0066CC"/>
                </a:solidFill>
                <a:latin typeface="Arial"/>
                <a:cs typeface="Arial"/>
              </a:rPr>
              <a:t>64</a:t>
            </a:r>
            <a:endParaRPr sz="1800">
              <a:latin typeface="Arial"/>
              <a:cs typeface="Arial"/>
            </a:endParaRPr>
          </a:p>
        </p:txBody>
      </p:sp>
      <p:sp>
        <p:nvSpPr>
          <p:cNvPr id="20" name="object 20"/>
          <p:cNvSpPr txBox="1"/>
          <p:nvPr/>
        </p:nvSpPr>
        <p:spPr>
          <a:xfrm>
            <a:off x="6477381" y="237241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8</a:t>
            </a:r>
            <a:endParaRPr sz="1800">
              <a:latin typeface="Arial"/>
              <a:cs typeface="Arial"/>
            </a:endParaRPr>
          </a:p>
        </p:txBody>
      </p:sp>
      <p:sp>
        <p:nvSpPr>
          <p:cNvPr id="19" name="object 19"/>
          <p:cNvSpPr txBox="1"/>
          <p:nvPr/>
        </p:nvSpPr>
        <p:spPr>
          <a:xfrm>
            <a:off x="7018782" y="237241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a:t>
            </a:r>
            <a:endParaRPr sz="1800">
              <a:latin typeface="Arial"/>
              <a:cs typeface="Arial"/>
            </a:endParaRPr>
          </a:p>
        </p:txBody>
      </p:sp>
      <p:sp>
        <p:nvSpPr>
          <p:cNvPr id="18" name="object 18"/>
          <p:cNvSpPr txBox="1"/>
          <p:nvPr/>
        </p:nvSpPr>
        <p:spPr>
          <a:xfrm>
            <a:off x="7823073" y="2372415"/>
            <a:ext cx="967790"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1/8 </a:t>
            </a:r>
            <a:r>
              <a:rPr sz="1800" b="1" i="1" spc="154" dirty="0" smtClean="0">
                <a:solidFill>
                  <a:srgbClr val="0066CC"/>
                </a:solidFill>
                <a:latin typeface="Arial"/>
                <a:cs typeface="Arial"/>
              </a:rPr>
              <a:t> </a:t>
            </a:r>
            <a:r>
              <a:rPr sz="1800" b="1" i="1" spc="0" dirty="0" smtClean="0">
                <a:solidFill>
                  <a:srgbClr val="0066CC"/>
                </a:solidFill>
                <a:latin typeface="Arial"/>
                <a:cs typeface="Arial"/>
              </a:rPr>
              <a:t>1/</a:t>
            </a:r>
            <a:r>
              <a:rPr sz="1800" b="1" i="1" spc="-4" dirty="0" smtClean="0">
                <a:solidFill>
                  <a:srgbClr val="0066CC"/>
                </a:solidFill>
                <a:latin typeface="Arial"/>
                <a:cs typeface="Arial"/>
              </a:rPr>
              <a:t>6</a:t>
            </a:r>
            <a:r>
              <a:rPr sz="1800" b="1" i="1" spc="0" dirty="0" smtClean="0">
                <a:solidFill>
                  <a:srgbClr val="0066CC"/>
                </a:solidFill>
                <a:latin typeface="Arial"/>
                <a:cs typeface="Arial"/>
              </a:rPr>
              <a:t>4</a:t>
            </a:r>
            <a:endParaRPr sz="1800">
              <a:latin typeface="Arial"/>
              <a:cs typeface="Arial"/>
            </a:endParaRPr>
          </a:p>
        </p:txBody>
      </p:sp>
      <p:sp>
        <p:nvSpPr>
          <p:cNvPr id="17" name="object 17"/>
          <p:cNvSpPr txBox="1"/>
          <p:nvPr/>
        </p:nvSpPr>
        <p:spPr>
          <a:xfrm>
            <a:off x="509727" y="2393370"/>
            <a:ext cx="2488959"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14" dirty="0" smtClean="0">
                <a:latin typeface="Times New Roman"/>
                <a:cs typeface="Times New Roman"/>
              </a:rPr>
              <a:t>W</a:t>
            </a:r>
            <a:r>
              <a:rPr sz="2000" spc="0" dirty="0" smtClean="0">
                <a:latin typeface="Times New Roman"/>
                <a:cs typeface="Times New Roman"/>
              </a:rPr>
              <a:t>e</a:t>
            </a:r>
            <a:r>
              <a:rPr sz="2000" spc="-4" dirty="0" smtClean="0">
                <a:latin typeface="Times New Roman"/>
                <a:cs typeface="Times New Roman"/>
              </a:rPr>
              <a:t>i</a:t>
            </a:r>
            <a:r>
              <a:rPr sz="2000" spc="0" dirty="0" smtClean="0">
                <a:latin typeface="Times New Roman"/>
                <a:cs typeface="Times New Roman"/>
              </a:rPr>
              <a:t>g</a:t>
            </a:r>
            <a:r>
              <a:rPr sz="2000" spc="9" dirty="0" smtClean="0">
                <a:latin typeface="Times New Roman"/>
                <a:cs typeface="Times New Roman"/>
              </a:rPr>
              <a:t>h</a:t>
            </a:r>
            <a:r>
              <a:rPr sz="2000" spc="0" dirty="0" smtClean="0">
                <a:latin typeface="Times New Roman"/>
                <a:cs typeface="Times New Roman"/>
              </a:rPr>
              <a:t>t</a:t>
            </a:r>
            <a:r>
              <a:rPr sz="2000" spc="-50" dirty="0" smtClean="0">
                <a:latin typeface="Times New Roman"/>
                <a:cs typeface="Times New Roman"/>
              </a:rPr>
              <a:t> </a:t>
            </a:r>
            <a:r>
              <a:rPr sz="2000" spc="0"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Base)</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Magn</a:t>
            </a:r>
            <a:r>
              <a:rPr sz="2400" spc="4" dirty="0" smtClean="0">
                <a:latin typeface="Times New Roman"/>
                <a:cs typeface="Times New Roman"/>
              </a:rPr>
              <a:t>i</a:t>
            </a:r>
            <a:r>
              <a:rPr sz="2400" spc="0" dirty="0" smtClean="0">
                <a:latin typeface="Times New Roman"/>
                <a:cs typeface="Times New Roman"/>
              </a:rPr>
              <a:t>tude</a:t>
            </a:r>
            <a:endParaRPr sz="2400">
              <a:latin typeface="Times New Roman"/>
              <a:cs typeface="Times New Roman"/>
            </a:endParaRPr>
          </a:p>
        </p:txBody>
      </p:sp>
      <p:sp>
        <p:nvSpPr>
          <p:cNvPr id="16" name="object 16"/>
          <p:cNvSpPr txBox="1"/>
          <p:nvPr/>
        </p:nvSpPr>
        <p:spPr>
          <a:xfrm>
            <a:off x="509727" y="3198042"/>
            <a:ext cx="3331816"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m</a:t>
            </a:r>
            <a:r>
              <a:rPr sz="2000" spc="-25" dirty="0" smtClean="0">
                <a:latin typeface="Times New Roman"/>
                <a:cs typeface="Times New Roman"/>
              </a:rPr>
              <a: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4" dirty="0" smtClean="0">
                <a:latin typeface="Times New Roman"/>
                <a:cs typeface="Times New Roman"/>
              </a:rPr>
              <a:t>“</a:t>
            </a:r>
            <a:r>
              <a:rPr sz="2000" i="1" spc="0" dirty="0" smtClean="0">
                <a:latin typeface="Times New Roman"/>
                <a:cs typeface="Times New Roman"/>
              </a:rPr>
              <a:t>Digit</a:t>
            </a:r>
            <a:r>
              <a:rPr sz="2000" i="1" spc="-25" dirty="0" smtClean="0">
                <a:latin typeface="Times New Roman"/>
                <a:cs typeface="Times New Roman"/>
              </a:rPr>
              <a:t> </a:t>
            </a:r>
            <a:r>
              <a:rPr sz="2000" spc="0" dirty="0" smtClean="0">
                <a:latin typeface="Times New Roman"/>
                <a:cs typeface="Times New Roman"/>
              </a:rPr>
              <a:t>x </a:t>
            </a:r>
            <a:r>
              <a:rPr sz="2000" i="1" spc="0" dirty="0" smtClean="0">
                <a:latin typeface="Times New Roman"/>
                <a:cs typeface="Times New Roman"/>
              </a:rPr>
              <a:t>We</a:t>
            </a:r>
            <a:r>
              <a:rPr sz="2000" i="1" spc="-9" dirty="0" smtClean="0">
                <a:latin typeface="Times New Roman"/>
                <a:cs typeface="Times New Roman"/>
              </a:rPr>
              <a:t>i</a:t>
            </a:r>
            <a:r>
              <a:rPr sz="2000" i="1" spc="0" dirty="0" smtClean="0">
                <a:latin typeface="Times New Roman"/>
                <a:cs typeface="Times New Roman"/>
              </a:rPr>
              <a:t>g</a:t>
            </a:r>
            <a:r>
              <a:rPr sz="2000" i="1" spc="9" dirty="0" smtClean="0">
                <a:latin typeface="Times New Roman"/>
                <a:cs typeface="Times New Roman"/>
              </a:rPr>
              <a:t>h</a:t>
            </a:r>
            <a:r>
              <a:rPr sz="2000" i="1" spc="0" dirty="0" smtClean="0">
                <a:latin typeface="Times New Roman"/>
                <a:cs typeface="Times New Roman"/>
              </a:rPr>
              <a:t>t</a:t>
            </a:r>
            <a:r>
              <a:rPr sz="2000" spc="0" dirty="0" smtClean="0">
                <a:latin typeface="Times New Roman"/>
                <a:cs typeface="Times New Roman"/>
              </a:rPr>
              <a:t>”</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For</a:t>
            </a:r>
            <a:r>
              <a:rPr sz="2400" spc="-14" dirty="0" smtClean="0">
                <a:latin typeface="Times New Roman"/>
                <a:cs typeface="Times New Roman"/>
              </a:rPr>
              <a:t>m</a:t>
            </a:r>
            <a:r>
              <a:rPr sz="2400" spc="0" dirty="0" smtClean="0">
                <a:latin typeface="Times New Roman"/>
                <a:cs typeface="Times New Roman"/>
              </a:rPr>
              <a:t>al Notat</a:t>
            </a:r>
            <a:r>
              <a:rPr sz="2400" spc="9" dirty="0" smtClean="0">
                <a:latin typeface="Times New Roman"/>
                <a:cs typeface="Times New Roman"/>
              </a:rPr>
              <a:t>i</a:t>
            </a:r>
            <a:r>
              <a:rPr sz="2400" spc="0" dirty="0" smtClean="0">
                <a:latin typeface="Times New Roman"/>
                <a:cs typeface="Times New Roman"/>
              </a:rPr>
              <a:t>on</a:t>
            </a:r>
            <a:endParaRPr sz="2400">
              <a:latin typeface="Times New Roman"/>
              <a:cs typeface="Times New Roman"/>
            </a:endParaRPr>
          </a:p>
        </p:txBody>
      </p:sp>
      <p:sp>
        <p:nvSpPr>
          <p:cNvPr id="15" name="object 15"/>
          <p:cNvSpPr txBox="1"/>
          <p:nvPr/>
        </p:nvSpPr>
        <p:spPr>
          <a:xfrm>
            <a:off x="5460238" y="3358577"/>
            <a:ext cx="910532" cy="708995"/>
          </a:xfrm>
          <a:prstGeom prst="rect">
            <a:avLst/>
          </a:prstGeom>
        </p:spPr>
        <p:txBody>
          <a:bodyPr wrap="square" lIns="0" tIns="0" rIns="0" bIns="0" rtlCol="0">
            <a:noAutofit/>
          </a:bodyPr>
          <a:lstStyle/>
          <a:p>
            <a:pPr marL="489712" marR="46776">
              <a:lnSpc>
                <a:spcPts val="1939"/>
              </a:lnSpc>
              <a:spcBef>
                <a:spcPts val="97"/>
              </a:spcBef>
            </a:pPr>
            <a:r>
              <a:rPr sz="1800" b="1" i="1" spc="0" dirty="0" smtClean="0">
                <a:latin typeface="Arial"/>
                <a:cs typeface="Arial"/>
              </a:rPr>
              <a:t>2</a:t>
            </a:r>
            <a:endParaRPr sz="1800">
              <a:latin typeface="Arial"/>
              <a:cs typeface="Arial"/>
            </a:endParaRPr>
          </a:p>
          <a:p>
            <a:pPr marL="12700">
              <a:lnSpc>
                <a:spcPts val="2316"/>
              </a:lnSpc>
              <a:spcBef>
                <a:spcPts val="844"/>
              </a:spcBef>
            </a:pPr>
            <a:r>
              <a:rPr sz="2000" b="1" i="1" spc="0" dirty="0" smtClean="0">
                <a:solidFill>
                  <a:srgbClr val="D01608"/>
                </a:solidFill>
                <a:latin typeface="Arial"/>
                <a:cs typeface="Arial"/>
              </a:rPr>
              <a:t>5 </a:t>
            </a:r>
            <a:r>
              <a:rPr sz="2000" b="1" spc="0" dirty="0" smtClean="0">
                <a:latin typeface="Arial"/>
                <a:cs typeface="Arial"/>
              </a:rPr>
              <a:t>*</a:t>
            </a:r>
            <a:r>
              <a:rPr sz="2000" b="1" i="1" spc="4" dirty="0" smtClean="0">
                <a:latin typeface="Arial"/>
                <a:cs typeface="Arial"/>
              </a:rPr>
              <a:t>8</a:t>
            </a:r>
            <a:r>
              <a:rPr sz="1950" b="1" spc="4" baseline="44596" dirty="0" smtClean="0">
                <a:solidFill>
                  <a:srgbClr val="000082"/>
                </a:solidFill>
                <a:latin typeface="Arial"/>
                <a:cs typeface="Arial"/>
              </a:rPr>
              <a:t>2</a:t>
            </a:r>
            <a:r>
              <a:rPr sz="2000" b="1" spc="4" dirty="0" smtClean="0">
                <a:latin typeface="Arial"/>
                <a:cs typeface="Arial"/>
              </a:rPr>
              <a:t>+</a:t>
            </a:r>
            <a:r>
              <a:rPr sz="2000" b="1" i="1" spc="0" dirty="0" smtClean="0">
                <a:solidFill>
                  <a:srgbClr val="D01608"/>
                </a:solidFill>
                <a:latin typeface="Arial"/>
                <a:cs typeface="Arial"/>
              </a:rPr>
              <a:t>1</a:t>
            </a:r>
            <a:endParaRPr sz="2000">
              <a:latin typeface="Arial"/>
              <a:cs typeface="Arial"/>
            </a:endParaRPr>
          </a:p>
        </p:txBody>
      </p:sp>
      <p:sp>
        <p:nvSpPr>
          <p:cNvPr id="14" name="object 14"/>
          <p:cNvSpPr txBox="1"/>
          <p:nvPr/>
        </p:nvSpPr>
        <p:spPr>
          <a:xfrm>
            <a:off x="6477381"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13" name="object 13"/>
          <p:cNvSpPr txBox="1"/>
          <p:nvPr/>
        </p:nvSpPr>
        <p:spPr>
          <a:xfrm>
            <a:off x="7018782"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0</a:t>
            </a:r>
            <a:endParaRPr sz="1800">
              <a:latin typeface="Arial"/>
              <a:cs typeface="Arial"/>
            </a:endParaRPr>
          </a:p>
        </p:txBody>
      </p:sp>
      <p:sp>
        <p:nvSpPr>
          <p:cNvPr id="12" name="object 12"/>
          <p:cNvSpPr txBox="1"/>
          <p:nvPr/>
        </p:nvSpPr>
        <p:spPr>
          <a:xfrm>
            <a:off x="7880984" y="335857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11" name="object 11"/>
          <p:cNvSpPr txBox="1"/>
          <p:nvPr/>
        </p:nvSpPr>
        <p:spPr>
          <a:xfrm>
            <a:off x="8419338" y="335857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-2</a:t>
            </a:r>
            <a:endParaRPr sz="1800">
              <a:latin typeface="Arial"/>
              <a:cs typeface="Arial"/>
            </a:endParaRPr>
          </a:p>
        </p:txBody>
      </p:sp>
      <p:sp>
        <p:nvSpPr>
          <p:cNvPr id="10" name="object 10"/>
          <p:cNvSpPr txBox="1"/>
          <p:nvPr/>
        </p:nvSpPr>
        <p:spPr>
          <a:xfrm>
            <a:off x="6364351" y="3730327"/>
            <a:ext cx="1390465" cy="337244"/>
          </a:xfrm>
          <a:prstGeom prst="rect">
            <a:avLst/>
          </a:prstGeom>
        </p:spPr>
        <p:txBody>
          <a:bodyPr wrap="square" lIns="0" tIns="0" rIns="0" bIns="0" rtlCol="0">
            <a:noAutofit/>
          </a:bodyPr>
          <a:lstStyle/>
          <a:p>
            <a:pPr marL="12700">
              <a:lnSpc>
                <a:spcPts val="2600"/>
              </a:lnSpc>
              <a:spcBef>
                <a:spcPts val="130"/>
              </a:spcBef>
            </a:pPr>
            <a:r>
              <a:rPr sz="3000" b="1" spc="0" baseline="-2898" dirty="0" smtClean="0">
                <a:latin typeface="Arial"/>
                <a:cs typeface="Arial"/>
              </a:rPr>
              <a:t>*</a:t>
            </a:r>
            <a:r>
              <a:rPr sz="3000" b="1" i="1" spc="0" baseline="-2898" dirty="0" smtClean="0">
                <a:latin typeface="Arial"/>
                <a:cs typeface="Arial"/>
              </a:rPr>
              <a:t>8</a:t>
            </a:r>
            <a:r>
              <a:rPr sz="1950" b="1" spc="4" baseline="40137" dirty="0" smtClean="0">
                <a:solidFill>
                  <a:srgbClr val="000082"/>
                </a:solidFill>
                <a:latin typeface="Arial"/>
                <a:cs typeface="Arial"/>
              </a:rPr>
              <a:t>1</a:t>
            </a:r>
            <a:r>
              <a:rPr sz="3000" b="1" spc="4" baseline="-2898" dirty="0" smtClean="0">
                <a:latin typeface="Arial"/>
                <a:cs typeface="Arial"/>
              </a:rPr>
              <a:t>+</a:t>
            </a:r>
            <a:r>
              <a:rPr sz="3000" b="1" i="1" spc="0" baseline="-2898" dirty="0" smtClean="0">
                <a:solidFill>
                  <a:srgbClr val="D01608"/>
                </a:solidFill>
                <a:latin typeface="Arial"/>
                <a:cs typeface="Arial"/>
              </a:rPr>
              <a:t>2</a:t>
            </a:r>
            <a:r>
              <a:rPr sz="3000" b="1" i="1" spc="-20"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8</a:t>
            </a:r>
            <a:r>
              <a:rPr sz="1950" b="1" spc="4" baseline="40137" dirty="0" smtClean="0">
                <a:solidFill>
                  <a:srgbClr val="000082"/>
                </a:solidFill>
                <a:latin typeface="Arial"/>
                <a:cs typeface="Arial"/>
              </a:rPr>
              <a:t>0</a:t>
            </a:r>
            <a:r>
              <a:rPr sz="3000" b="1" spc="9" baseline="-2898" dirty="0" smtClean="0">
                <a:latin typeface="Arial"/>
                <a:cs typeface="Arial"/>
              </a:rPr>
              <a:t>+</a:t>
            </a:r>
            <a:r>
              <a:rPr sz="3000" b="1" i="1" spc="0" baseline="-2898" dirty="0" smtClean="0">
                <a:solidFill>
                  <a:srgbClr val="D01608"/>
                </a:solidFill>
                <a:latin typeface="Arial"/>
                <a:cs typeface="Arial"/>
              </a:rPr>
              <a:t>7</a:t>
            </a:r>
            <a:endParaRPr sz="2000">
              <a:latin typeface="Arial"/>
              <a:cs typeface="Arial"/>
            </a:endParaRPr>
          </a:p>
        </p:txBody>
      </p:sp>
      <p:sp>
        <p:nvSpPr>
          <p:cNvPr id="9" name="object 9"/>
          <p:cNvSpPr txBox="1"/>
          <p:nvPr/>
        </p:nvSpPr>
        <p:spPr>
          <a:xfrm>
            <a:off x="7748397" y="3730327"/>
            <a:ext cx="1119108" cy="337244"/>
          </a:xfrm>
          <a:prstGeom prst="rect">
            <a:avLst/>
          </a:prstGeom>
        </p:spPr>
        <p:txBody>
          <a:bodyPr wrap="square" lIns="0" tIns="0" rIns="0" bIns="0" rtlCol="0">
            <a:noAutofit/>
          </a:bodyPr>
          <a:lstStyle/>
          <a:p>
            <a:pPr marL="12700">
              <a:lnSpc>
                <a:spcPts val="2600"/>
              </a:lnSpc>
              <a:spcBef>
                <a:spcPts val="130"/>
              </a:spcBef>
            </a:pPr>
            <a:r>
              <a:rPr sz="3000" b="1" spc="0" baseline="-2898" dirty="0" smtClean="0">
                <a:latin typeface="Arial"/>
                <a:cs typeface="Arial"/>
              </a:rPr>
              <a:t>*</a:t>
            </a:r>
            <a:r>
              <a:rPr sz="3000" b="1" i="1" spc="0" baseline="-2898" dirty="0" smtClean="0">
                <a:latin typeface="Arial"/>
                <a:cs typeface="Arial"/>
              </a:rPr>
              <a:t>8</a:t>
            </a:r>
            <a:r>
              <a:rPr sz="1950" b="1" spc="0" baseline="40137" dirty="0" smtClean="0">
                <a:solidFill>
                  <a:srgbClr val="000082"/>
                </a:solidFill>
                <a:latin typeface="Arial"/>
                <a:cs typeface="Arial"/>
              </a:rPr>
              <a:t>-</a:t>
            </a:r>
            <a:r>
              <a:rPr sz="1950" b="1" spc="4" baseline="40137" dirty="0" smtClean="0">
                <a:solidFill>
                  <a:srgbClr val="000082"/>
                </a:solidFill>
                <a:latin typeface="Arial"/>
                <a:cs typeface="Arial"/>
              </a:rPr>
              <a:t>1</a:t>
            </a:r>
            <a:r>
              <a:rPr sz="3000" b="1" spc="4" baseline="-2898" dirty="0" smtClean="0">
                <a:latin typeface="Arial"/>
                <a:cs typeface="Arial"/>
              </a:rPr>
              <a:t>+</a:t>
            </a:r>
            <a:r>
              <a:rPr sz="3000" b="1" i="1" spc="0" baseline="-2898" dirty="0" smtClean="0">
                <a:solidFill>
                  <a:srgbClr val="D01608"/>
                </a:solidFill>
                <a:latin typeface="Arial"/>
                <a:cs typeface="Arial"/>
              </a:rPr>
              <a:t>4</a:t>
            </a:r>
            <a:r>
              <a:rPr sz="3000" b="1" i="1" spc="-1"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8</a:t>
            </a:r>
            <a:r>
              <a:rPr sz="1950" b="1" spc="0" baseline="40137" dirty="0" smtClean="0">
                <a:solidFill>
                  <a:srgbClr val="000082"/>
                </a:solidFill>
                <a:latin typeface="Arial"/>
                <a:cs typeface="Arial"/>
              </a:rPr>
              <a:t>-</a:t>
            </a:r>
            <a:endParaRPr sz="1300">
              <a:latin typeface="Arial"/>
              <a:cs typeface="Arial"/>
            </a:endParaRPr>
          </a:p>
        </p:txBody>
      </p:sp>
      <p:sp>
        <p:nvSpPr>
          <p:cNvPr id="8" name="object 8"/>
          <p:cNvSpPr txBox="1"/>
          <p:nvPr/>
        </p:nvSpPr>
        <p:spPr>
          <a:xfrm>
            <a:off x="5460238" y="3933019"/>
            <a:ext cx="144829" cy="194563"/>
          </a:xfrm>
          <a:prstGeom prst="rect">
            <a:avLst/>
          </a:prstGeom>
        </p:spPr>
        <p:txBody>
          <a:bodyPr wrap="square" lIns="0" tIns="0" rIns="0" bIns="0" rtlCol="0">
            <a:noAutofit/>
          </a:bodyPr>
          <a:lstStyle/>
          <a:p>
            <a:pPr marL="12700">
              <a:lnSpc>
                <a:spcPts val="1455"/>
              </a:lnSpc>
              <a:spcBef>
                <a:spcPts val="72"/>
              </a:spcBef>
            </a:pPr>
            <a:r>
              <a:rPr sz="1300" b="1" spc="0" dirty="0" smtClean="0">
                <a:solidFill>
                  <a:srgbClr val="000082"/>
                </a:solidFill>
                <a:latin typeface="Arial"/>
                <a:cs typeface="Arial"/>
              </a:rPr>
              <a:t>2</a:t>
            </a:r>
            <a:endParaRPr sz="1300">
              <a:latin typeface="Arial"/>
              <a:cs typeface="Arial"/>
            </a:endParaRPr>
          </a:p>
        </p:txBody>
      </p:sp>
      <p:sp>
        <p:nvSpPr>
          <p:cNvPr id="7" name="object 7"/>
          <p:cNvSpPr txBox="1"/>
          <p:nvPr/>
        </p:nvSpPr>
        <p:spPr>
          <a:xfrm>
            <a:off x="6303391" y="4431188"/>
            <a:ext cx="1957276" cy="825308"/>
          </a:xfrm>
          <a:prstGeom prst="rect">
            <a:avLst/>
          </a:prstGeom>
        </p:spPr>
        <p:txBody>
          <a:bodyPr wrap="square" lIns="0" tIns="0" rIns="0" bIns="0" rtlCol="0">
            <a:noAutofit/>
          </a:bodyPr>
          <a:lstStyle/>
          <a:p>
            <a:pPr marL="12700">
              <a:lnSpc>
                <a:spcPts val="2985"/>
              </a:lnSpc>
              <a:spcBef>
                <a:spcPts val="149"/>
              </a:spcBef>
            </a:pPr>
            <a:r>
              <a:rPr sz="3600" b="1" spc="0" baseline="8454" dirty="0" smtClean="0">
                <a:latin typeface="Arial"/>
                <a:cs typeface="Arial"/>
              </a:rPr>
              <a:t>=(330.9375)</a:t>
            </a:r>
            <a:r>
              <a:rPr sz="2400" b="1" spc="0" baseline="-9058" dirty="0" smtClean="0">
                <a:solidFill>
                  <a:srgbClr val="000082"/>
                </a:solidFill>
                <a:latin typeface="Arial"/>
                <a:cs typeface="Arial"/>
              </a:rPr>
              <a:t>10</a:t>
            </a:r>
            <a:endParaRPr sz="1600">
              <a:latin typeface="Arial"/>
              <a:cs typeface="Arial"/>
            </a:endParaRPr>
          </a:p>
          <a:p>
            <a:pPr marL="418718" marR="54054">
              <a:lnSpc>
                <a:spcPts val="2759"/>
              </a:lnSpc>
              <a:spcBef>
                <a:spcPts val="120"/>
              </a:spcBef>
            </a:pPr>
            <a:r>
              <a:rPr sz="2400" b="1" spc="4" dirty="0" smtClean="0">
                <a:latin typeface="Arial"/>
                <a:cs typeface="Arial"/>
              </a:rPr>
              <a:t>(</a:t>
            </a:r>
            <a:r>
              <a:rPr sz="2400" b="1" spc="-4" dirty="0" smtClean="0">
                <a:solidFill>
                  <a:srgbClr val="D01608"/>
                </a:solidFill>
                <a:latin typeface="Arial"/>
                <a:cs typeface="Arial"/>
              </a:rPr>
              <a:t>512</a:t>
            </a:r>
            <a:r>
              <a:rPr sz="2400" b="1" spc="4" dirty="0" smtClean="0">
                <a:latin typeface="Arial"/>
                <a:cs typeface="Arial"/>
              </a:rPr>
              <a:t>.</a:t>
            </a:r>
            <a:r>
              <a:rPr sz="2400" b="1" spc="-4" dirty="0" smtClean="0">
                <a:solidFill>
                  <a:srgbClr val="D01608"/>
                </a:solidFill>
                <a:latin typeface="Arial"/>
                <a:cs typeface="Arial"/>
              </a:rPr>
              <a:t>74</a:t>
            </a:r>
            <a:r>
              <a:rPr sz="2400" b="1" spc="4" dirty="0" smtClean="0">
                <a:latin typeface="Arial"/>
                <a:cs typeface="Arial"/>
              </a:rPr>
              <a:t>)</a:t>
            </a:r>
            <a:r>
              <a:rPr sz="2400" b="1" spc="0" baseline="-21740" dirty="0" smtClean="0">
                <a:solidFill>
                  <a:srgbClr val="000082"/>
                </a:solidFill>
                <a:latin typeface="Arial"/>
                <a:cs typeface="Arial"/>
              </a:rPr>
              <a:t>8</a:t>
            </a:r>
            <a:endParaRPr sz="1600">
              <a:latin typeface="Arial"/>
              <a:cs typeface="Arial"/>
            </a:endParaRPr>
          </a:p>
        </p:txBody>
      </p:sp>
      <p:sp>
        <p:nvSpPr>
          <p:cNvPr id="6" name="object 6"/>
          <p:cNvSpPr txBox="1"/>
          <p:nvPr/>
        </p:nvSpPr>
        <p:spPr>
          <a:xfrm>
            <a:off x="8351901" y="2712974"/>
            <a:ext cx="360362" cy="539750"/>
          </a:xfrm>
          <a:prstGeom prst="rect">
            <a:avLst/>
          </a:prstGeom>
        </p:spPr>
        <p:txBody>
          <a:bodyPr wrap="square" lIns="0" tIns="0" rIns="0" bIns="0" rtlCol="0">
            <a:noAutofit/>
          </a:bodyPr>
          <a:lstStyle/>
          <a:p>
            <a:pPr marL="81660">
              <a:lnSpc>
                <a:spcPct val="95825"/>
              </a:lnSpc>
              <a:spcBef>
                <a:spcPts val="355"/>
              </a:spcBef>
            </a:pPr>
            <a:r>
              <a:rPr sz="2800" b="1" spc="0" dirty="0" smtClean="0">
                <a:solidFill>
                  <a:srgbClr val="D01608"/>
                </a:solidFill>
                <a:latin typeface="Arial"/>
                <a:cs typeface="Arial"/>
              </a:rPr>
              <a:t>4</a:t>
            </a:r>
            <a:endParaRPr sz="2800">
              <a:latin typeface="Arial"/>
              <a:cs typeface="Arial"/>
            </a:endParaRPr>
          </a:p>
        </p:txBody>
      </p:sp>
      <p:sp>
        <p:nvSpPr>
          <p:cNvPr id="5" name="object 5"/>
          <p:cNvSpPr txBox="1"/>
          <p:nvPr/>
        </p:nvSpPr>
        <p:spPr>
          <a:xfrm>
            <a:off x="7813675" y="2712974"/>
            <a:ext cx="360362" cy="539750"/>
          </a:xfrm>
          <a:prstGeom prst="rect">
            <a:avLst/>
          </a:prstGeom>
        </p:spPr>
        <p:txBody>
          <a:bodyPr wrap="square" lIns="0" tIns="0" rIns="0" bIns="0" rtlCol="0">
            <a:noAutofit/>
          </a:bodyPr>
          <a:lstStyle/>
          <a:p>
            <a:pPr marL="79755">
              <a:lnSpc>
                <a:spcPct val="95825"/>
              </a:lnSpc>
              <a:spcBef>
                <a:spcPts val="355"/>
              </a:spcBef>
            </a:pPr>
            <a:r>
              <a:rPr sz="2800" b="1" spc="0" dirty="0" smtClean="0">
                <a:solidFill>
                  <a:srgbClr val="D01608"/>
                </a:solidFill>
                <a:latin typeface="Arial"/>
                <a:cs typeface="Arial"/>
              </a:rPr>
              <a:t>7</a:t>
            </a:r>
            <a:endParaRPr sz="2800">
              <a:latin typeface="Arial"/>
              <a:cs typeface="Arial"/>
            </a:endParaRPr>
          </a:p>
        </p:txBody>
      </p:sp>
      <p:sp>
        <p:nvSpPr>
          <p:cNvPr id="4" name="object 4"/>
          <p:cNvSpPr txBox="1"/>
          <p:nvPr/>
        </p:nvSpPr>
        <p:spPr>
          <a:xfrm>
            <a:off x="6913626" y="2712974"/>
            <a:ext cx="360362" cy="539750"/>
          </a:xfrm>
          <a:prstGeom prst="rect">
            <a:avLst/>
          </a:prstGeom>
        </p:spPr>
        <p:txBody>
          <a:bodyPr wrap="square" lIns="0" tIns="0" rIns="0" bIns="0" rtlCol="0">
            <a:noAutofit/>
          </a:bodyPr>
          <a:lstStyle/>
          <a:p>
            <a:pPr marL="80264">
              <a:lnSpc>
                <a:spcPct val="95825"/>
              </a:lnSpc>
              <a:spcBef>
                <a:spcPts val="355"/>
              </a:spcBef>
            </a:pPr>
            <a:r>
              <a:rPr sz="2800" b="1" spc="0" dirty="0" smtClean="0">
                <a:solidFill>
                  <a:srgbClr val="D01608"/>
                </a:solidFill>
                <a:latin typeface="Arial"/>
                <a:cs typeface="Arial"/>
              </a:rPr>
              <a:t>2</a:t>
            </a:r>
            <a:endParaRPr sz="2800">
              <a:latin typeface="Arial"/>
              <a:cs typeface="Arial"/>
            </a:endParaRPr>
          </a:p>
        </p:txBody>
      </p:sp>
      <p:sp>
        <p:nvSpPr>
          <p:cNvPr id="3" name="object 3"/>
          <p:cNvSpPr txBox="1"/>
          <p:nvPr/>
        </p:nvSpPr>
        <p:spPr>
          <a:xfrm>
            <a:off x="6372225" y="2712974"/>
            <a:ext cx="360362" cy="539750"/>
          </a:xfrm>
          <a:prstGeom prst="rect">
            <a:avLst/>
          </a:prstGeom>
        </p:spPr>
        <p:txBody>
          <a:bodyPr wrap="square" lIns="0" tIns="0" rIns="0" bIns="0" rtlCol="0">
            <a:noAutofit/>
          </a:bodyPr>
          <a:lstStyle/>
          <a:p>
            <a:pPr marL="81914">
              <a:lnSpc>
                <a:spcPct val="95825"/>
              </a:lnSpc>
              <a:spcBef>
                <a:spcPts val="355"/>
              </a:spcBef>
            </a:pPr>
            <a:r>
              <a:rPr sz="2800" b="1" spc="0" dirty="0" smtClean="0">
                <a:solidFill>
                  <a:srgbClr val="D01608"/>
                </a:solidFill>
                <a:latin typeface="Arial"/>
                <a:cs typeface="Arial"/>
              </a:rPr>
              <a:t>1</a:t>
            </a:r>
            <a:endParaRPr sz="2800">
              <a:latin typeface="Arial"/>
              <a:cs typeface="Arial"/>
            </a:endParaRPr>
          </a:p>
        </p:txBody>
      </p:sp>
      <p:sp>
        <p:nvSpPr>
          <p:cNvPr id="2" name="object 2"/>
          <p:cNvSpPr txBox="1"/>
          <p:nvPr/>
        </p:nvSpPr>
        <p:spPr>
          <a:xfrm>
            <a:off x="5832475" y="2708275"/>
            <a:ext cx="360362" cy="539750"/>
          </a:xfrm>
          <a:prstGeom prst="rect">
            <a:avLst/>
          </a:prstGeom>
        </p:spPr>
        <p:txBody>
          <a:bodyPr wrap="square" lIns="0" tIns="0" rIns="0" bIns="0" rtlCol="0">
            <a:noAutofit/>
          </a:bodyPr>
          <a:lstStyle/>
          <a:p>
            <a:pPr marL="81534">
              <a:lnSpc>
                <a:spcPct val="95825"/>
              </a:lnSpc>
              <a:spcBef>
                <a:spcPts val="390"/>
              </a:spcBef>
            </a:pPr>
            <a:r>
              <a:rPr sz="2800" b="1" spc="0" dirty="0" smtClean="0">
                <a:solidFill>
                  <a:srgbClr val="D01608"/>
                </a:solidFill>
                <a:latin typeface="Arial"/>
                <a:cs typeface="Arial"/>
              </a:rPr>
              <a:t>5</a:t>
            </a:r>
            <a:endParaRPr sz="2800">
              <a:latin typeface="Arial"/>
              <a:cs typeface="Arial"/>
            </a:endParaRPr>
          </a:p>
        </p:txBody>
      </p:sp>
    </p:spTree>
    <p:extLst>
      <p:ext uri="{BB962C8B-B14F-4D97-AF65-F5344CB8AC3E}">
        <p14:creationId xmlns:p14="http://schemas.microsoft.com/office/powerpoint/2010/main" xmlns="" val="2127623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5202301" y="1570101"/>
            <a:ext cx="3554349" cy="4783074"/>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3669538" y="319650"/>
            <a:ext cx="1436829"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Binary</a:t>
            </a:r>
            <a:endParaRPr sz="3600">
              <a:latin typeface="Book Antiqua"/>
              <a:cs typeface="Book Antiqua"/>
            </a:endParaRPr>
          </a:p>
        </p:txBody>
      </p:sp>
      <p:sp>
        <p:nvSpPr>
          <p:cNvPr id="8" name="object 8"/>
          <p:cNvSpPr txBox="1"/>
          <p:nvPr/>
        </p:nvSpPr>
        <p:spPr>
          <a:xfrm>
            <a:off x="5128063" y="319650"/>
            <a:ext cx="1361692"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Cod</a:t>
            </a:r>
            <a:r>
              <a:rPr sz="5400" spc="9" baseline="2980" dirty="0" smtClean="0">
                <a:latin typeface="Book Antiqua"/>
                <a:cs typeface="Book Antiqua"/>
              </a:rPr>
              <a:t>e</a:t>
            </a:r>
            <a:r>
              <a:rPr sz="5400" spc="0" baseline="2980" dirty="0" smtClean="0">
                <a:latin typeface="Book Antiqua"/>
                <a:cs typeface="Book Antiqua"/>
              </a:rPr>
              <a:t>s</a:t>
            </a:r>
            <a:endParaRPr sz="3600">
              <a:latin typeface="Book Antiqua"/>
              <a:cs typeface="Book Antiqua"/>
            </a:endParaRPr>
          </a:p>
        </p:txBody>
      </p:sp>
      <p:sp>
        <p:nvSpPr>
          <p:cNvPr id="6" name="object 6"/>
          <p:cNvSpPr txBox="1"/>
          <p:nvPr/>
        </p:nvSpPr>
        <p:spPr>
          <a:xfrm>
            <a:off x="287528" y="802554"/>
            <a:ext cx="4566941" cy="5866805"/>
          </a:xfrm>
          <a:prstGeom prst="rect">
            <a:avLst/>
          </a:prstGeom>
        </p:spPr>
        <p:txBody>
          <a:bodyPr wrap="square" lIns="0" tIns="0" rIns="0" bIns="0" rtlCol="0">
            <a:noAutofit/>
          </a:bodyPr>
          <a:lstStyle/>
          <a:p>
            <a:r>
              <a:rPr lang="en-US" sz="2000" b="1" dirty="0">
                <a:latin typeface="+mn-lt"/>
              </a:rPr>
              <a:t>BCD or 8421 code:-</a:t>
            </a:r>
          </a:p>
          <a:p>
            <a:pPr marL="342900" indent="-342900">
              <a:buFont typeface="Wingdings" panose="05000000000000000000" pitchFamily="2" charset="2"/>
              <a:buChar char="v"/>
            </a:pPr>
            <a:r>
              <a:rPr lang="en-US" sz="2000" dirty="0">
                <a:latin typeface="+mn-lt"/>
              </a:rPr>
              <a:t>It is composed of four bits representing </a:t>
            </a:r>
            <a:r>
              <a:rPr lang="en-US" sz="2000" dirty="0" smtClean="0">
                <a:latin typeface="+mn-lt"/>
              </a:rPr>
              <a:t>the decimal </a:t>
            </a:r>
            <a:r>
              <a:rPr lang="en-US" sz="2000" dirty="0">
                <a:latin typeface="+mn-lt"/>
              </a:rPr>
              <a:t>digits 0 through 9. </a:t>
            </a:r>
            <a:endParaRPr lang="en-US" sz="2000" dirty="0" smtClean="0">
              <a:latin typeface="+mn-lt"/>
            </a:endParaRPr>
          </a:p>
          <a:p>
            <a:pPr marL="342900" indent="-342900">
              <a:buFont typeface="Wingdings" panose="05000000000000000000" pitchFamily="2" charset="2"/>
              <a:buChar char="v"/>
            </a:pPr>
            <a:r>
              <a:rPr lang="en-US" sz="2000" dirty="0" smtClean="0">
                <a:latin typeface="+mn-lt"/>
              </a:rPr>
              <a:t>The </a:t>
            </a:r>
            <a:r>
              <a:rPr lang="en-US" sz="2000" dirty="0">
                <a:latin typeface="+mn-lt"/>
              </a:rPr>
              <a:t>8421 </a:t>
            </a:r>
            <a:r>
              <a:rPr lang="en-US" sz="2000" dirty="0" smtClean="0">
                <a:latin typeface="+mn-lt"/>
              </a:rPr>
              <a:t>indicates the </a:t>
            </a:r>
            <a:r>
              <a:rPr lang="en-US" sz="2000" dirty="0">
                <a:latin typeface="+mn-lt"/>
              </a:rPr>
              <a:t>binary weights of the four bits(2³,2²,2¹,20).</a:t>
            </a:r>
          </a:p>
          <a:p>
            <a:pPr marL="355600" marR="31111" indent="-342900">
              <a:lnSpc>
                <a:spcPts val="2145"/>
              </a:lnSpc>
              <a:spcBef>
                <a:spcPts val="107"/>
              </a:spcBef>
              <a:buFont typeface="Wingdings" panose="05000000000000000000" pitchFamily="2" charset="2"/>
              <a:buChar char="v"/>
            </a:pPr>
            <a:r>
              <a:rPr sz="2000" spc="0" dirty="0" smtClean="0">
                <a:latin typeface="+mn-lt"/>
                <a:cs typeface="Times New Roman"/>
              </a:rPr>
              <a:t>A n</a:t>
            </a:r>
            <a:r>
              <a:rPr sz="2000" spc="4" dirty="0" smtClean="0">
                <a:latin typeface="+mn-lt"/>
                <a:cs typeface="Times New Roman"/>
              </a:rPr>
              <a:t>u</a:t>
            </a:r>
            <a:r>
              <a:rPr sz="2000" spc="-25" dirty="0" smtClean="0">
                <a:latin typeface="+mn-lt"/>
                <a:cs typeface="Times New Roman"/>
              </a:rPr>
              <a:t>m</a:t>
            </a:r>
            <a:r>
              <a:rPr sz="2000" spc="0" dirty="0" smtClean="0">
                <a:latin typeface="+mn-lt"/>
                <a:cs typeface="Times New Roman"/>
              </a:rPr>
              <a:t>ber</a:t>
            </a:r>
            <a:r>
              <a:rPr sz="2000" spc="-14" dirty="0" smtClean="0">
                <a:latin typeface="+mn-lt"/>
                <a:cs typeface="Times New Roman"/>
              </a:rPr>
              <a:t> </a:t>
            </a:r>
            <a:r>
              <a:rPr sz="2000" spc="0" dirty="0" smtClean="0">
                <a:latin typeface="+mn-lt"/>
                <a:cs typeface="Times New Roman"/>
              </a:rPr>
              <a:t>with</a:t>
            </a:r>
            <a:r>
              <a:rPr sz="2000" spc="-4" dirty="0" smtClean="0">
                <a:latin typeface="+mn-lt"/>
                <a:cs typeface="Times New Roman"/>
              </a:rPr>
              <a:t> </a:t>
            </a:r>
            <a:r>
              <a:rPr sz="2000" spc="0" dirty="0" smtClean="0">
                <a:latin typeface="+mn-lt"/>
                <a:cs typeface="Times New Roman"/>
              </a:rPr>
              <a:t>k deci</a:t>
            </a:r>
            <a:r>
              <a:rPr sz="2000" spc="-29" dirty="0" smtClean="0">
                <a:latin typeface="+mn-lt"/>
                <a:cs typeface="Times New Roman"/>
              </a:rPr>
              <a:t>m</a:t>
            </a:r>
            <a:r>
              <a:rPr sz="2000" spc="0" dirty="0" smtClean="0">
                <a:latin typeface="+mn-lt"/>
                <a:cs typeface="Times New Roman"/>
              </a:rPr>
              <a:t>al</a:t>
            </a:r>
            <a:r>
              <a:rPr sz="2000" spc="-4" dirty="0" smtClean="0">
                <a:latin typeface="+mn-lt"/>
                <a:cs typeface="Times New Roman"/>
              </a:rPr>
              <a:t> </a:t>
            </a:r>
            <a:r>
              <a:rPr sz="2000" spc="4" dirty="0" smtClean="0">
                <a:latin typeface="+mn-lt"/>
                <a:cs typeface="Times New Roman"/>
              </a:rPr>
              <a:t>d</a:t>
            </a:r>
            <a:r>
              <a:rPr sz="2000" spc="0" dirty="0" smtClean="0">
                <a:latin typeface="+mn-lt"/>
                <a:cs typeface="Times New Roman"/>
              </a:rPr>
              <a:t>igi</a:t>
            </a:r>
            <a:r>
              <a:rPr sz="2000" spc="-9" dirty="0" smtClean="0">
                <a:latin typeface="+mn-lt"/>
                <a:cs typeface="Times New Roman"/>
              </a:rPr>
              <a:t>t</a:t>
            </a:r>
            <a:r>
              <a:rPr sz="2000" spc="0" dirty="0" smtClean="0">
                <a:latin typeface="+mn-lt"/>
                <a:cs typeface="Times New Roman"/>
              </a:rPr>
              <a:t>s</a:t>
            </a:r>
            <a:r>
              <a:rPr sz="2000" spc="-29" dirty="0" smtClean="0">
                <a:latin typeface="+mn-lt"/>
                <a:cs typeface="Times New Roman"/>
              </a:rPr>
              <a:t> </a:t>
            </a:r>
            <a:r>
              <a:rPr sz="2000" spc="0" dirty="0" smtClean="0">
                <a:latin typeface="+mn-lt"/>
                <a:cs typeface="Times New Roman"/>
              </a:rPr>
              <a:t>will</a:t>
            </a:r>
            <a:endParaRPr sz="2000" dirty="0">
              <a:latin typeface="+mn-lt"/>
              <a:cs typeface="Times New Roman"/>
            </a:endParaRPr>
          </a:p>
          <a:p>
            <a:pPr marL="355600" marR="31111" indent="-342900">
              <a:lnSpc>
                <a:spcPct val="95825"/>
              </a:lnSpc>
              <a:buFont typeface="Wingdings" panose="05000000000000000000" pitchFamily="2" charset="2"/>
              <a:buChar char="v"/>
            </a:pPr>
            <a:r>
              <a:rPr sz="2000" spc="0" dirty="0" smtClean="0">
                <a:latin typeface="+mn-lt"/>
                <a:cs typeface="Times New Roman"/>
              </a:rPr>
              <a:t>re</a:t>
            </a:r>
            <a:r>
              <a:rPr sz="2000" spc="4" dirty="0" smtClean="0">
                <a:latin typeface="+mn-lt"/>
                <a:cs typeface="Times New Roman"/>
              </a:rPr>
              <a:t>q</a:t>
            </a:r>
            <a:r>
              <a:rPr sz="2000" spc="0" dirty="0" smtClean="0">
                <a:latin typeface="+mn-lt"/>
                <a:cs typeface="Times New Roman"/>
              </a:rPr>
              <a:t>uire</a:t>
            </a:r>
            <a:r>
              <a:rPr sz="2000" spc="-39" dirty="0" smtClean="0">
                <a:latin typeface="+mn-lt"/>
                <a:cs typeface="Times New Roman"/>
              </a:rPr>
              <a:t> </a:t>
            </a:r>
            <a:r>
              <a:rPr sz="2000" spc="0" dirty="0" smtClean="0">
                <a:latin typeface="+mn-lt"/>
                <a:cs typeface="Times New Roman"/>
              </a:rPr>
              <a:t>4k bits</a:t>
            </a:r>
            <a:r>
              <a:rPr sz="2000" spc="-25" dirty="0" smtClean="0">
                <a:latin typeface="+mn-lt"/>
                <a:cs typeface="Times New Roman"/>
              </a:rPr>
              <a:t> </a:t>
            </a:r>
            <a:r>
              <a:rPr sz="2000" spc="0" dirty="0" smtClean="0">
                <a:latin typeface="+mn-lt"/>
                <a:cs typeface="Times New Roman"/>
              </a:rPr>
              <a:t>in</a:t>
            </a:r>
            <a:r>
              <a:rPr sz="2000" spc="-4" dirty="0" smtClean="0">
                <a:latin typeface="+mn-lt"/>
                <a:cs typeface="Times New Roman"/>
              </a:rPr>
              <a:t> </a:t>
            </a:r>
            <a:r>
              <a:rPr sz="2000" spc="0" dirty="0" smtClean="0">
                <a:latin typeface="+mn-lt"/>
                <a:cs typeface="Times New Roman"/>
              </a:rPr>
              <a:t>B</a:t>
            </a:r>
            <a:r>
              <a:rPr sz="2000" spc="-9" dirty="0" smtClean="0">
                <a:latin typeface="+mn-lt"/>
                <a:cs typeface="Times New Roman"/>
              </a:rPr>
              <a:t>C</a:t>
            </a:r>
            <a:r>
              <a:rPr sz="2000" spc="0" dirty="0" smtClean="0">
                <a:latin typeface="+mn-lt"/>
                <a:cs typeface="Times New Roman"/>
              </a:rPr>
              <a:t>D.</a:t>
            </a:r>
            <a:endParaRPr sz="2000" dirty="0">
              <a:latin typeface="+mn-lt"/>
              <a:cs typeface="Times New Roman"/>
            </a:endParaRPr>
          </a:p>
          <a:p>
            <a:pPr marL="355600" marR="5090" indent="-342900">
              <a:lnSpc>
                <a:spcPct val="100041"/>
              </a:lnSpc>
              <a:spcBef>
                <a:spcPts val="582"/>
              </a:spcBef>
              <a:buFont typeface="Wingdings" panose="05000000000000000000" pitchFamily="2" charset="2"/>
              <a:buChar char="v"/>
            </a:pPr>
            <a:r>
              <a:rPr sz="2000" spc="0" dirty="0" smtClean="0">
                <a:latin typeface="+mn-lt"/>
                <a:cs typeface="Times New Roman"/>
              </a:rPr>
              <a:t>Deci</a:t>
            </a:r>
            <a:r>
              <a:rPr sz="2000" spc="-25" dirty="0" smtClean="0">
                <a:latin typeface="+mn-lt"/>
                <a:cs typeface="Times New Roman"/>
              </a:rPr>
              <a:t>m</a:t>
            </a:r>
            <a:r>
              <a:rPr sz="2000" spc="0" dirty="0" smtClean="0">
                <a:latin typeface="+mn-lt"/>
                <a:cs typeface="Times New Roman"/>
              </a:rPr>
              <a:t>al</a:t>
            </a:r>
            <a:r>
              <a:rPr sz="2000" spc="-4" dirty="0" smtClean="0">
                <a:latin typeface="+mn-lt"/>
                <a:cs typeface="Times New Roman"/>
              </a:rPr>
              <a:t> </a:t>
            </a:r>
            <a:r>
              <a:rPr sz="2000" spc="4" dirty="0" smtClean="0">
                <a:latin typeface="+mn-lt"/>
                <a:cs typeface="Times New Roman"/>
              </a:rPr>
              <a:t>3</a:t>
            </a:r>
            <a:r>
              <a:rPr sz="2000" spc="0" dirty="0" smtClean="0">
                <a:latin typeface="+mn-lt"/>
                <a:cs typeface="Times New Roman"/>
              </a:rPr>
              <a:t>96</a:t>
            </a:r>
            <a:r>
              <a:rPr sz="2000" spc="-9" dirty="0" smtClean="0">
                <a:latin typeface="+mn-lt"/>
                <a:cs typeface="Times New Roman"/>
              </a:rPr>
              <a:t> </a:t>
            </a:r>
            <a:r>
              <a:rPr sz="2000" spc="0" dirty="0" smtClean="0">
                <a:latin typeface="+mn-lt"/>
                <a:cs typeface="Times New Roman"/>
              </a:rPr>
              <a:t>is</a:t>
            </a:r>
            <a:r>
              <a:rPr sz="2000" spc="-14" dirty="0" smtClean="0">
                <a:latin typeface="+mn-lt"/>
                <a:cs typeface="Times New Roman"/>
              </a:rPr>
              <a:t> </a:t>
            </a:r>
            <a:r>
              <a:rPr sz="2000" spc="0" dirty="0" smtClean="0">
                <a:latin typeface="+mn-lt"/>
                <a:cs typeface="Times New Roman"/>
              </a:rPr>
              <a:t>re</a:t>
            </a:r>
            <a:r>
              <a:rPr sz="2000" spc="4" dirty="0" smtClean="0">
                <a:latin typeface="+mn-lt"/>
                <a:cs typeface="Times New Roman"/>
              </a:rPr>
              <a:t>p</a:t>
            </a:r>
            <a:r>
              <a:rPr sz="2000" spc="0" dirty="0" smtClean="0">
                <a:latin typeface="+mn-lt"/>
                <a:cs typeface="Times New Roman"/>
              </a:rPr>
              <a:t>rese</a:t>
            </a:r>
            <a:r>
              <a:rPr sz="2000" spc="4" dirty="0" smtClean="0">
                <a:latin typeface="+mn-lt"/>
                <a:cs typeface="Times New Roman"/>
              </a:rPr>
              <a:t>n</a:t>
            </a:r>
            <a:r>
              <a:rPr sz="2000" spc="-19" dirty="0" smtClean="0">
                <a:latin typeface="+mn-lt"/>
                <a:cs typeface="Times New Roman"/>
              </a:rPr>
              <a:t>t</a:t>
            </a:r>
            <a:r>
              <a:rPr sz="2000" spc="0" dirty="0" smtClean="0">
                <a:latin typeface="+mn-lt"/>
                <a:cs typeface="Times New Roman"/>
              </a:rPr>
              <a:t>ed</a:t>
            </a:r>
            <a:r>
              <a:rPr sz="2000" spc="-39" dirty="0" smtClean="0">
                <a:latin typeface="+mn-lt"/>
                <a:cs typeface="Times New Roman"/>
              </a:rPr>
              <a:t> </a:t>
            </a:r>
            <a:r>
              <a:rPr sz="2000" spc="0" dirty="0" smtClean="0">
                <a:latin typeface="+mn-lt"/>
                <a:cs typeface="Times New Roman"/>
              </a:rPr>
              <a:t>in</a:t>
            </a:r>
            <a:r>
              <a:rPr sz="2000" spc="-4" dirty="0" smtClean="0">
                <a:latin typeface="+mn-lt"/>
                <a:cs typeface="Times New Roman"/>
              </a:rPr>
              <a:t> </a:t>
            </a:r>
            <a:r>
              <a:rPr sz="2000" spc="0" dirty="0" smtClean="0">
                <a:latin typeface="+mn-lt"/>
                <a:cs typeface="Times New Roman"/>
              </a:rPr>
              <a:t>B</a:t>
            </a:r>
            <a:r>
              <a:rPr sz="2000" spc="-9" dirty="0" smtClean="0">
                <a:latin typeface="+mn-lt"/>
                <a:cs typeface="Times New Roman"/>
              </a:rPr>
              <a:t>C</a:t>
            </a:r>
            <a:r>
              <a:rPr sz="2000" spc="0" dirty="0" smtClean="0">
                <a:latin typeface="+mn-lt"/>
                <a:cs typeface="Times New Roman"/>
              </a:rPr>
              <a:t>D with</a:t>
            </a:r>
            <a:r>
              <a:rPr sz="2000" spc="-19" dirty="0" smtClean="0">
                <a:latin typeface="+mn-lt"/>
                <a:cs typeface="Times New Roman"/>
              </a:rPr>
              <a:t> </a:t>
            </a:r>
            <a:r>
              <a:rPr sz="2000" spc="0" dirty="0" smtClean="0">
                <a:latin typeface="+mn-lt"/>
                <a:cs typeface="Times New Roman"/>
              </a:rPr>
              <a:t>1</a:t>
            </a:r>
            <a:r>
              <a:rPr sz="2000" spc="9" dirty="0" smtClean="0">
                <a:latin typeface="+mn-lt"/>
                <a:cs typeface="Times New Roman"/>
              </a:rPr>
              <a:t>2</a:t>
            </a:r>
            <a:r>
              <a:rPr sz="2000" spc="0" dirty="0" smtClean="0">
                <a:latin typeface="+mn-lt"/>
                <a:cs typeface="Times New Roman"/>
              </a:rPr>
              <a:t>bits</a:t>
            </a:r>
            <a:r>
              <a:rPr sz="2000" spc="-34" dirty="0" smtClean="0">
                <a:latin typeface="+mn-lt"/>
                <a:cs typeface="Times New Roman"/>
              </a:rPr>
              <a:t> </a:t>
            </a:r>
            <a:r>
              <a:rPr sz="2000" spc="0" dirty="0" smtClean="0">
                <a:latin typeface="+mn-lt"/>
                <a:cs typeface="Times New Roman"/>
              </a:rPr>
              <a:t>as </a:t>
            </a:r>
            <a:r>
              <a:rPr sz="2000" spc="4" dirty="0" smtClean="0">
                <a:latin typeface="+mn-lt"/>
                <a:cs typeface="Times New Roman"/>
              </a:rPr>
              <a:t>0</a:t>
            </a:r>
            <a:r>
              <a:rPr sz="2000" spc="0" dirty="0" smtClean="0">
                <a:latin typeface="+mn-lt"/>
                <a:cs typeface="Times New Roman"/>
              </a:rPr>
              <a:t>0</a:t>
            </a:r>
            <a:r>
              <a:rPr sz="2000" spc="9" dirty="0" smtClean="0">
                <a:latin typeface="+mn-lt"/>
                <a:cs typeface="Times New Roman"/>
              </a:rPr>
              <a:t>1</a:t>
            </a:r>
            <a:r>
              <a:rPr sz="2000" spc="0" dirty="0" smtClean="0">
                <a:latin typeface="+mn-lt"/>
                <a:cs typeface="Times New Roman"/>
              </a:rPr>
              <a:t>1</a:t>
            </a:r>
            <a:r>
              <a:rPr sz="2000" spc="-25" dirty="0" smtClean="0">
                <a:latin typeface="+mn-lt"/>
                <a:cs typeface="Times New Roman"/>
              </a:rPr>
              <a:t> </a:t>
            </a:r>
            <a:r>
              <a:rPr sz="2000" spc="0" dirty="0" smtClean="0">
                <a:latin typeface="+mn-lt"/>
                <a:cs typeface="Times New Roman"/>
              </a:rPr>
              <a:t>1</a:t>
            </a:r>
            <a:r>
              <a:rPr sz="2000" spc="9" dirty="0" smtClean="0">
                <a:latin typeface="+mn-lt"/>
                <a:cs typeface="Times New Roman"/>
              </a:rPr>
              <a:t>0</a:t>
            </a:r>
            <a:r>
              <a:rPr sz="2000" spc="0" dirty="0" smtClean="0">
                <a:latin typeface="+mn-lt"/>
                <a:cs typeface="Times New Roman"/>
              </a:rPr>
              <a:t>01</a:t>
            </a:r>
            <a:r>
              <a:rPr sz="2000" spc="-19" dirty="0" smtClean="0">
                <a:latin typeface="+mn-lt"/>
                <a:cs typeface="Times New Roman"/>
              </a:rPr>
              <a:t> </a:t>
            </a:r>
            <a:r>
              <a:rPr sz="2000" spc="0" dirty="0" smtClean="0">
                <a:latin typeface="+mn-lt"/>
                <a:cs typeface="Times New Roman"/>
              </a:rPr>
              <a:t>0</a:t>
            </a:r>
            <a:r>
              <a:rPr sz="2000" spc="9" dirty="0" smtClean="0">
                <a:latin typeface="+mn-lt"/>
                <a:cs typeface="Times New Roman"/>
              </a:rPr>
              <a:t>1</a:t>
            </a:r>
            <a:r>
              <a:rPr sz="2000" spc="0" dirty="0" smtClean="0">
                <a:latin typeface="+mn-lt"/>
                <a:cs typeface="Times New Roman"/>
              </a:rPr>
              <a:t>1</a:t>
            </a:r>
            <a:r>
              <a:rPr sz="2000" spc="9" dirty="0" smtClean="0">
                <a:latin typeface="+mn-lt"/>
                <a:cs typeface="Times New Roman"/>
              </a:rPr>
              <a:t>0</a:t>
            </a:r>
            <a:r>
              <a:rPr sz="2000" spc="0" dirty="0" smtClean="0">
                <a:latin typeface="+mn-lt"/>
                <a:cs typeface="Times New Roman"/>
              </a:rPr>
              <a:t>,</a:t>
            </a:r>
            <a:r>
              <a:rPr sz="2000" spc="-39" dirty="0" smtClean="0">
                <a:latin typeface="+mn-lt"/>
                <a:cs typeface="Times New Roman"/>
              </a:rPr>
              <a:t> </a:t>
            </a:r>
            <a:r>
              <a:rPr sz="2000" spc="0" dirty="0" smtClean="0">
                <a:latin typeface="+mn-lt"/>
                <a:cs typeface="Times New Roman"/>
              </a:rPr>
              <a:t>with each</a:t>
            </a:r>
            <a:r>
              <a:rPr sz="2000" spc="-4" dirty="0" smtClean="0">
                <a:latin typeface="+mn-lt"/>
                <a:cs typeface="Times New Roman"/>
              </a:rPr>
              <a:t> </a:t>
            </a:r>
            <a:r>
              <a:rPr sz="2000" spc="0" dirty="0" smtClean="0">
                <a:latin typeface="+mn-lt"/>
                <a:cs typeface="Times New Roman"/>
              </a:rPr>
              <a:t>g</a:t>
            </a:r>
            <a:r>
              <a:rPr sz="2000" spc="9" dirty="0" smtClean="0">
                <a:latin typeface="+mn-lt"/>
                <a:cs typeface="Times New Roman"/>
              </a:rPr>
              <a:t>r</a:t>
            </a:r>
            <a:r>
              <a:rPr sz="2000" spc="0" dirty="0" smtClean="0">
                <a:latin typeface="+mn-lt"/>
                <a:cs typeface="Times New Roman"/>
              </a:rPr>
              <a:t>o</a:t>
            </a:r>
            <a:r>
              <a:rPr sz="2000" spc="9" dirty="0" smtClean="0">
                <a:latin typeface="+mn-lt"/>
                <a:cs typeface="Times New Roman"/>
              </a:rPr>
              <a:t>u</a:t>
            </a:r>
            <a:r>
              <a:rPr sz="2000" spc="0" dirty="0" smtClean="0">
                <a:latin typeface="+mn-lt"/>
                <a:cs typeface="Times New Roman"/>
              </a:rPr>
              <a:t>p</a:t>
            </a:r>
            <a:r>
              <a:rPr sz="2000" spc="-34" dirty="0" smtClean="0">
                <a:latin typeface="+mn-lt"/>
                <a:cs typeface="Times New Roman"/>
              </a:rPr>
              <a:t> </a:t>
            </a:r>
            <a:r>
              <a:rPr sz="2000" spc="0" dirty="0" smtClean="0">
                <a:latin typeface="+mn-lt"/>
                <a:cs typeface="Times New Roman"/>
              </a:rPr>
              <a:t>of</a:t>
            </a:r>
            <a:r>
              <a:rPr sz="2000" spc="-9" dirty="0" smtClean="0">
                <a:latin typeface="+mn-lt"/>
                <a:cs typeface="Times New Roman"/>
              </a:rPr>
              <a:t> </a:t>
            </a:r>
            <a:r>
              <a:rPr sz="2000" spc="0" dirty="0" smtClean="0">
                <a:latin typeface="+mn-lt"/>
                <a:cs typeface="Times New Roman"/>
              </a:rPr>
              <a:t>4 bi</a:t>
            </a:r>
            <a:r>
              <a:rPr sz="2000" spc="-9" dirty="0" smtClean="0">
                <a:latin typeface="+mn-lt"/>
                <a:cs typeface="Times New Roman"/>
              </a:rPr>
              <a:t>t</a:t>
            </a:r>
            <a:r>
              <a:rPr sz="2000" spc="0" dirty="0" smtClean="0">
                <a:latin typeface="+mn-lt"/>
                <a:cs typeface="Times New Roman"/>
              </a:rPr>
              <a:t>s</a:t>
            </a:r>
            <a:r>
              <a:rPr sz="2000" spc="-4" dirty="0" smtClean="0">
                <a:latin typeface="+mn-lt"/>
                <a:cs typeface="Times New Roman"/>
              </a:rPr>
              <a:t> </a:t>
            </a:r>
            <a:r>
              <a:rPr sz="2000" spc="0" dirty="0" smtClean="0">
                <a:latin typeface="+mn-lt"/>
                <a:cs typeface="Times New Roman"/>
              </a:rPr>
              <a:t>re</a:t>
            </a:r>
            <a:r>
              <a:rPr sz="2000" spc="4" dirty="0" smtClean="0">
                <a:latin typeface="+mn-lt"/>
                <a:cs typeface="Times New Roman"/>
              </a:rPr>
              <a:t>p</a:t>
            </a:r>
            <a:r>
              <a:rPr sz="2000" spc="0" dirty="0" smtClean="0">
                <a:latin typeface="+mn-lt"/>
                <a:cs typeface="Times New Roman"/>
              </a:rPr>
              <a:t>resen</a:t>
            </a:r>
            <a:r>
              <a:rPr sz="2000" spc="-9" dirty="0" smtClean="0">
                <a:latin typeface="+mn-lt"/>
                <a:cs typeface="Times New Roman"/>
              </a:rPr>
              <a:t>t</a:t>
            </a:r>
            <a:r>
              <a:rPr sz="2000" spc="0" dirty="0" smtClean="0">
                <a:latin typeface="+mn-lt"/>
                <a:cs typeface="Times New Roman"/>
              </a:rPr>
              <a:t>i</a:t>
            </a:r>
            <a:r>
              <a:rPr sz="2000" spc="-9" dirty="0" smtClean="0">
                <a:latin typeface="+mn-lt"/>
                <a:cs typeface="Times New Roman"/>
              </a:rPr>
              <a:t>n</a:t>
            </a:r>
            <a:r>
              <a:rPr sz="2000" spc="0" dirty="0" smtClean="0">
                <a:latin typeface="+mn-lt"/>
                <a:cs typeface="Times New Roman"/>
              </a:rPr>
              <a:t>g</a:t>
            </a:r>
            <a:r>
              <a:rPr sz="2000" spc="-34" dirty="0" smtClean="0">
                <a:latin typeface="+mn-lt"/>
                <a:cs typeface="Times New Roman"/>
              </a:rPr>
              <a:t> </a:t>
            </a:r>
            <a:r>
              <a:rPr sz="2000" spc="0" dirty="0" smtClean="0">
                <a:latin typeface="+mn-lt"/>
                <a:cs typeface="Times New Roman"/>
              </a:rPr>
              <a:t>o</a:t>
            </a:r>
            <a:r>
              <a:rPr sz="2000" spc="9" dirty="0" smtClean="0">
                <a:latin typeface="+mn-lt"/>
                <a:cs typeface="Times New Roman"/>
              </a:rPr>
              <a:t>n</a:t>
            </a:r>
            <a:r>
              <a:rPr sz="2000" spc="0" dirty="0" smtClean="0">
                <a:latin typeface="+mn-lt"/>
                <a:cs typeface="Times New Roman"/>
              </a:rPr>
              <a:t>e deci</a:t>
            </a:r>
            <a:r>
              <a:rPr sz="2000" spc="-25" dirty="0" smtClean="0">
                <a:latin typeface="+mn-lt"/>
                <a:cs typeface="Times New Roman"/>
              </a:rPr>
              <a:t>m</a:t>
            </a:r>
            <a:r>
              <a:rPr sz="2000" spc="0" dirty="0" smtClean="0">
                <a:latin typeface="+mn-lt"/>
                <a:cs typeface="Times New Roman"/>
              </a:rPr>
              <a:t>al</a:t>
            </a:r>
            <a:r>
              <a:rPr sz="2000" spc="-4" dirty="0" smtClean="0">
                <a:latin typeface="+mn-lt"/>
                <a:cs typeface="Times New Roman"/>
              </a:rPr>
              <a:t> </a:t>
            </a:r>
            <a:r>
              <a:rPr sz="2000" spc="4" dirty="0" smtClean="0">
                <a:latin typeface="+mn-lt"/>
                <a:cs typeface="Times New Roman"/>
              </a:rPr>
              <a:t>d</a:t>
            </a:r>
            <a:r>
              <a:rPr sz="2000" spc="0" dirty="0" smtClean="0">
                <a:latin typeface="+mn-lt"/>
                <a:cs typeface="Times New Roman"/>
              </a:rPr>
              <a:t>igi</a:t>
            </a:r>
            <a:r>
              <a:rPr sz="2000" spc="-9" dirty="0" smtClean="0">
                <a:latin typeface="+mn-lt"/>
                <a:cs typeface="Times New Roman"/>
              </a:rPr>
              <a:t>t</a:t>
            </a:r>
            <a:r>
              <a:rPr sz="2000" spc="0" dirty="0" smtClean="0">
                <a:latin typeface="+mn-lt"/>
                <a:cs typeface="Times New Roman"/>
              </a:rPr>
              <a:t>.</a:t>
            </a:r>
            <a:endParaRPr sz="2000" dirty="0">
              <a:latin typeface="+mn-lt"/>
              <a:cs typeface="Times New Roman"/>
            </a:endParaRPr>
          </a:p>
          <a:p>
            <a:pPr marL="355600" indent="-342900">
              <a:lnSpc>
                <a:spcPct val="100041"/>
              </a:lnSpc>
              <a:spcBef>
                <a:spcPts val="484"/>
              </a:spcBef>
              <a:buFont typeface="Wingdings" panose="05000000000000000000" pitchFamily="2" charset="2"/>
              <a:buChar char="v"/>
            </a:pPr>
            <a:r>
              <a:rPr sz="2000" spc="0" dirty="0" smtClean="0">
                <a:latin typeface="+mn-lt"/>
                <a:cs typeface="Times New Roman"/>
              </a:rPr>
              <a:t>A dec</a:t>
            </a:r>
            <a:r>
              <a:rPr sz="2000" spc="-4" dirty="0" smtClean="0">
                <a:latin typeface="+mn-lt"/>
                <a:cs typeface="Times New Roman"/>
              </a:rPr>
              <a:t>i</a:t>
            </a:r>
            <a:r>
              <a:rPr sz="2000" spc="-25" dirty="0" smtClean="0">
                <a:latin typeface="+mn-lt"/>
                <a:cs typeface="Times New Roman"/>
              </a:rPr>
              <a:t>m</a:t>
            </a:r>
            <a:r>
              <a:rPr sz="2000" spc="0" dirty="0" smtClean="0">
                <a:latin typeface="+mn-lt"/>
                <a:cs typeface="Times New Roman"/>
              </a:rPr>
              <a:t>al</a:t>
            </a:r>
            <a:r>
              <a:rPr sz="2000" spc="-4" dirty="0" smtClean="0">
                <a:latin typeface="+mn-lt"/>
                <a:cs typeface="Times New Roman"/>
              </a:rPr>
              <a:t> </a:t>
            </a:r>
            <a:r>
              <a:rPr sz="2000" spc="4" dirty="0" smtClean="0">
                <a:latin typeface="+mn-lt"/>
                <a:cs typeface="Times New Roman"/>
              </a:rPr>
              <a:t>n</a:t>
            </a:r>
            <a:r>
              <a:rPr sz="2000" spc="0" dirty="0" smtClean="0">
                <a:latin typeface="+mn-lt"/>
                <a:cs typeface="Times New Roman"/>
              </a:rPr>
              <a:t>u</a:t>
            </a:r>
            <a:r>
              <a:rPr sz="2000" spc="-19" dirty="0" smtClean="0">
                <a:latin typeface="+mn-lt"/>
                <a:cs typeface="Times New Roman"/>
              </a:rPr>
              <a:t>m</a:t>
            </a:r>
            <a:r>
              <a:rPr sz="2000" spc="0" dirty="0" smtClean="0">
                <a:latin typeface="+mn-lt"/>
                <a:cs typeface="Times New Roman"/>
              </a:rPr>
              <a:t>ber</a:t>
            </a:r>
            <a:r>
              <a:rPr sz="2000" spc="-14" dirty="0" smtClean="0">
                <a:latin typeface="+mn-lt"/>
                <a:cs typeface="Times New Roman"/>
              </a:rPr>
              <a:t> </a:t>
            </a:r>
            <a:r>
              <a:rPr sz="2000" spc="0" dirty="0" smtClean="0">
                <a:latin typeface="+mn-lt"/>
                <a:cs typeface="Times New Roman"/>
              </a:rPr>
              <a:t>in</a:t>
            </a:r>
            <a:r>
              <a:rPr sz="2000" spc="-9" dirty="0" smtClean="0">
                <a:latin typeface="+mn-lt"/>
                <a:cs typeface="Times New Roman"/>
              </a:rPr>
              <a:t> </a:t>
            </a:r>
            <a:r>
              <a:rPr sz="2000" spc="-4" dirty="0" smtClean="0">
                <a:latin typeface="+mn-lt"/>
                <a:cs typeface="Times New Roman"/>
              </a:rPr>
              <a:t>BC</a:t>
            </a:r>
            <a:r>
              <a:rPr sz="2000" spc="0" dirty="0" smtClean="0">
                <a:latin typeface="+mn-lt"/>
                <a:cs typeface="Times New Roman"/>
              </a:rPr>
              <a:t>D is</a:t>
            </a:r>
            <a:r>
              <a:rPr sz="2000" spc="-9" dirty="0" smtClean="0">
                <a:latin typeface="+mn-lt"/>
                <a:cs typeface="Times New Roman"/>
              </a:rPr>
              <a:t> </a:t>
            </a:r>
            <a:r>
              <a:rPr sz="2000" spc="0" dirty="0" smtClean="0">
                <a:latin typeface="+mn-lt"/>
                <a:cs typeface="Times New Roman"/>
              </a:rPr>
              <a:t>the sa</a:t>
            </a:r>
            <a:r>
              <a:rPr sz="2000" spc="-25" dirty="0" smtClean="0">
                <a:latin typeface="+mn-lt"/>
                <a:cs typeface="Times New Roman"/>
              </a:rPr>
              <a:t>m</a:t>
            </a:r>
            <a:r>
              <a:rPr sz="2000" spc="0" dirty="0" smtClean="0">
                <a:latin typeface="+mn-lt"/>
                <a:cs typeface="Times New Roman"/>
              </a:rPr>
              <a:t>e as i</a:t>
            </a:r>
            <a:r>
              <a:rPr sz="2000" spc="-9" dirty="0" smtClean="0">
                <a:latin typeface="+mn-lt"/>
                <a:cs typeface="Times New Roman"/>
              </a:rPr>
              <a:t>t</a:t>
            </a:r>
            <a:r>
              <a:rPr sz="2000" spc="0" dirty="0" smtClean="0">
                <a:latin typeface="+mn-lt"/>
                <a:cs typeface="Times New Roman"/>
              </a:rPr>
              <a:t>s</a:t>
            </a:r>
            <a:r>
              <a:rPr sz="2000" spc="-19" dirty="0" smtClean="0">
                <a:latin typeface="+mn-lt"/>
                <a:cs typeface="Times New Roman"/>
              </a:rPr>
              <a:t> </a:t>
            </a:r>
            <a:r>
              <a:rPr sz="2000" spc="0" dirty="0" smtClean="0">
                <a:latin typeface="+mn-lt"/>
                <a:cs typeface="Times New Roman"/>
              </a:rPr>
              <a:t>eq</a:t>
            </a:r>
            <a:r>
              <a:rPr sz="2000" spc="9" dirty="0" smtClean="0">
                <a:latin typeface="+mn-lt"/>
                <a:cs typeface="Times New Roman"/>
              </a:rPr>
              <a:t>u</a:t>
            </a:r>
            <a:r>
              <a:rPr sz="2000" spc="0" dirty="0" smtClean="0">
                <a:latin typeface="+mn-lt"/>
                <a:cs typeface="Times New Roman"/>
              </a:rPr>
              <a:t>ival</a:t>
            </a:r>
            <a:r>
              <a:rPr sz="2000" spc="-9" dirty="0" smtClean="0">
                <a:latin typeface="+mn-lt"/>
                <a:cs typeface="Times New Roman"/>
              </a:rPr>
              <a:t>e</a:t>
            </a:r>
            <a:r>
              <a:rPr sz="2000" spc="0" dirty="0" smtClean="0">
                <a:latin typeface="+mn-lt"/>
                <a:cs typeface="Times New Roman"/>
              </a:rPr>
              <a:t>nt</a:t>
            </a:r>
            <a:r>
              <a:rPr sz="2000" spc="-29" dirty="0" smtClean="0">
                <a:latin typeface="+mn-lt"/>
                <a:cs typeface="Times New Roman"/>
              </a:rPr>
              <a:t> </a:t>
            </a:r>
            <a:r>
              <a:rPr sz="2000" spc="0" dirty="0" smtClean="0">
                <a:latin typeface="+mn-lt"/>
                <a:cs typeface="Times New Roman"/>
              </a:rPr>
              <a:t>bi</a:t>
            </a:r>
            <a:r>
              <a:rPr sz="2000" spc="4" dirty="0" smtClean="0">
                <a:latin typeface="+mn-lt"/>
                <a:cs typeface="Times New Roman"/>
              </a:rPr>
              <a:t>n</a:t>
            </a:r>
            <a:r>
              <a:rPr sz="2000" spc="0" dirty="0" smtClean="0">
                <a:latin typeface="+mn-lt"/>
                <a:cs typeface="Times New Roman"/>
              </a:rPr>
              <a:t>ary</a:t>
            </a:r>
            <a:r>
              <a:rPr sz="2000" spc="-25" dirty="0" smtClean="0">
                <a:latin typeface="+mn-lt"/>
                <a:cs typeface="Times New Roman"/>
              </a:rPr>
              <a:t> </a:t>
            </a:r>
            <a:r>
              <a:rPr sz="2000" spc="0" dirty="0" smtClean="0">
                <a:latin typeface="+mn-lt"/>
                <a:cs typeface="Times New Roman"/>
              </a:rPr>
              <a:t>n</a:t>
            </a:r>
            <a:r>
              <a:rPr sz="2000" spc="9" dirty="0" smtClean="0">
                <a:latin typeface="+mn-lt"/>
                <a:cs typeface="Times New Roman"/>
              </a:rPr>
              <a:t>u</a:t>
            </a:r>
            <a:r>
              <a:rPr sz="2000" spc="-25" dirty="0" smtClean="0">
                <a:latin typeface="+mn-lt"/>
                <a:cs typeface="Times New Roman"/>
              </a:rPr>
              <a:t>m</a:t>
            </a:r>
            <a:r>
              <a:rPr sz="2000" spc="0" dirty="0" smtClean="0">
                <a:latin typeface="+mn-lt"/>
                <a:cs typeface="Times New Roman"/>
              </a:rPr>
              <a:t>ber o</a:t>
            </a:r>
            <a:r>
              <a:rPr sz="2000" spc="9" dirty="0" smtClean="0">
                <a:latin typeface="+mn-lt"/>
                <a:cs typeface="Times New Roman"/>
              </a:rPr>
              <a:t>n</a:t>
            </a:r>
            <a:r>
              <a:rPr sz="2000" spc="0" dirty="0" smtClean="0">
                <a:latin typeface="+mn-lt"/>
                <a:cs typeface="Times New Roman"/>
              </a:rPr>
              <a:t>ly</a:t>
            </a:r>
            <a:r>
              <a:rPr sz="2000" spc="-29" dirty="0" smtClean="0">
                <a:latin typeface="+mn-lt"/>
                <a:cs typeface="Times New Roman"/>
              </a:rPr>
              <a:t> </a:t>
            </a:r>
            <a:r>
              <a:rPr sz="2000" spc="0" dirty="0" smtClean="0">
                <a:latin typeface="+mn-lt"/>
                <a:cs typeface="Times New Roman"/>
              </a:rPr>
              <a:t>w</a:t>
            </a:r>
            <a:r>
              <a:rPr sz="2000" spc="9" dirty="0" smtClean="0">
                <a:latin typeface="+mn-lt"/>
                <a:cs typeface="Times New Roman"/>
              </a:rPr>
              <a:t>h</a:t>
            </a:r>
            <a:r>
              <a:rPr sz="2000" spc="0" dirty="0" smtClean="0">
                <a:latin typeface="+mn-lt"/>
                <a:cs typeface="Times New Roman"/>
              </a:rPr>
              <a:t>en </a:t>
            </a:r>
            <a:r>
              <a:rPr sz="2000" spc="-9" dirty="0" smtClean="0">
                <a:latin typeface="+mn-lt"/>
                <a:cs typeface="Times New Roman"/>
              </a:rPr>
              <a:t>t</a:t>
            </a:r>
            <a:r>
              <a:rPr sz="2000" spc="0" dirty="0" smtClean="0">
                <a:latin typeface="+mn-lt"/>
                <a:cs typeface="Times New Roman"/>
              </a:rPr>
              <a:t>he</a:t>
            </a:r>
            <a:r>
              <a:rPr sz="2000" spc="-14" dirty="0" smtClean="0">
                <a:latin typeface="+mn-lt"/>
                <a:cs typeface="Times New Roman"/>
              </a:rPr>
              <a:t> </a:t>
            </a:r>
            <a:r>
              <a:rPr sz="2000" spc="0" dirty="0" smtClean="0">
                <a:latin typeface="+mn-lt"/>
                <a:cs typeface="Times New Roman"/>
              </a:rPr>
              <a:t>n</a:t>
            </a:r>
            <a:r>
              <a:rPr sz="2000" spc="9" dirty="0" smtClean="0">
                <a:latin typeface="+mn-lt"/>
                <a:cs typeface="Times New Roman"/>
              </a:rPr>
              <a:t>u</a:t>
            </a:r>
            <a:r>
              <a:rPr sz="2000" spc="-25" dirty="0" smtClean="0">
                <a:latin typeface="+mn-lt"/>
                <a:cs typeface="Times New Roman"/>
              </a:rPr>
              <a:t>m</a:t>
            </a:r>
            <a:r>
              <a:rPr sz="2000" spc="0" dirty="0" smtClean="0">
                <a:latin typeface="+mn-lt"/>
                <a:cs typeface="Times New Roman"/>
              </a:rPr>
              <a:t>ber</a:t>
            </a:r>
            <a:r>
              <a:rPr sz="2000" spc="-14" dirty="0" smtClean="0">
                <a:latin typeface="+mn-lt"/>
                <a:cs typeface="Times New Roman"/>
              </a:rPr>
              <a:t> </a:t>
            </a:r>
            <a:r>
              <a:rPr sz="2000" spc="0" dirty="0" smtClean="0">
                <a:latin typeface="+mn-lt"/>
                <a:cs typeface="Times New Roman"/>
              </a:rPr>
              <a:t>is between</a:t>
            </a:r>
            <a:r>
              <a:rPr sz="2000" spc="-25" dirty="0" smtClean="0">
                <a:latin typeface="+mn-lt"/>
                <a:cs typeface="Times New Roman"/>
              </a:rPr>
              <a:t> </a:t>
            </a:r>
            <a:r>
              <a:rPr sz="2000" spc="0" dirty="0" smtClean="0">
                <a:latin typeface="+mn-lt"/>
                <a:cs typeface="Times New Roman"/>
              </a:rPr>
              <a:t>0 and</a:t>
            </a:r>
            <a:r>
              <a:rPr sz="2000" spc="-9" dirty="0" smtClean="0">
                <a:latin typeface="+mn-lt"/>
                <a:cs typeface="Times New Roman"/>
              </a:rPr>
              <a:t> </a:t>
            </a:r>
            <a:r>
              <a:rPr sz="2000" spc="0" dirty="0" smtClean="0">
                <a:latin typeface="+mn-lt"/>
                <a:cs typeface="Times New Roman"/>
              </a:rPr>
              <a:t>9.</a:t>
            </a:r>
            <a:endParaRPr sz="2000" dirty="0">
              <a:latin typeface="+mn-lt"/>
              <a:cs typeface="Times New Roman"/>
            </a:endParaRPr>
          </a:p>
          <a:p>
            <a:pPr marL="355600" marR="142269" indent="-342900">
              <a:lnSpc>
                <a:spcPct val="100041"/>
              </a:lnSpc>
              <a:spcBef>
                <a:spcPts val="480"/>
              </a:spcBef>
              <a:buFont typeface="Wingdings" panose="05000000000000000000" pitchFamily="2" charset="2"/>
              <a:buChar char="v"/>
            </a:pPr>
            <a:r>
              <a:rPr sz="2000" spc="0" dirty="0" smtClean="0">
                <a:latin typeface="+mn-lt"/>
                <a:cs typeface="Times New Roman"/>
              </a:rPr>
              <a:t>The binary</a:t>
            </a:r>
            <a:r>
              <a:rPr sz="2000" spc="-19" dirty="0" smtClean="0">
                <a:latin typeface="+mn-lt"/>
                <a:cs typeface="Times New Roman"/>
              </a:rPr>
              <a:t> </a:t>
            </a:r>
            <a:r>
              <a:rPr sz="2000" spc="0" dirty="0" smtClean="0">
                <a:latin typeface="+mn-lt"/>
                <a:cs typeface="Times New Roman"/>
              </a:rPr>
              <a:t>co</a:t>
            </a:r>
            <a:r>
              <a:rPr sz="2000" spc="-19" dirty="0" smtClean="0">
                <a:latin typeface="+mn-lt"/>
                <a:cs typeface="Times New Roman"/>
              </a:rPr>
              <a:t>m</a:t>
            </a:r>
            <a:r>
              <a:rPr sz="2000" spc="0" dirty="0" smtClean="0">
                <a:latin typeface="+mn-lt"/>
                <a:cs typeface="Times New Roman"/>
              </a:rPr>
              <a:t>bi</a:t>
            </a:r>
            <a:r>
              <a:rPr sz="2000" spc="4" dirty="0" smtClean="0">
                <a:latin typeface="+mn-lt"/>
                <a:cs typeface="Times New Roman"/>
              </a:rPr>
              <a:t>n</a:t>
            </a:r>
            <a:r>
              <a:rPr sz="2000" spc="0" dirty="0" smtClean="0">
                <a:latin typeface="+mn-lt"/>
                <a:cs typeface="Times New Roman"/>
              </a:rPr>
              <a:t>a</a:t>
            </a:r>
            <a:r>
              <a:rPr sz="2000" spc="-4" dirty="0" smtClean="0">
                <a:latin typeface="+mn-lt"/>
                <a:cs typeface="Times New Roman"/>
              </a:rPr>
              <a:t>t</a:t>
            </a:r>
            <a:r>
              <a:rPr sz="2000" spc="0" dirty="0" smtClean="0">
                <a:latin typeface="+mn-lt"/>
                <a:cs typeface="Times New Roman"/>
              </a:rPr>
              <a:t>io</a:t>
            </a:r>
            <a:r>
              <a:rPr sz="2000" spc="4" dirty="0" smtClean="0">
                <a:latin typeface="+mn-lt"/>
                <a:cs typeface="Times New Roman"/>
              </a:rPr>
              <a:t>n</a:t>
            </a:r>
            <a:r>
              <a:rPr sz="2000" spc="0" dirty="0" smtClean="0">
                <a:latin typeface="+mn-lt"/>
                <a:cs typeface="Times New Roman"/>
              </a:rPr>
              <a:t>s</a:t>
            </a:r>
            <a:r>
              <a:rPr sz="2000" spc="-44" dirty="0" smtClean="0">
                <a:latin typeface="+mn-lt"/>
                <a:cs typeface="Times New Roman"/>
              </a:rPr>
              <a:t> </a:t>
            </a:r>
            <a:r>
              <a:rPr sz="2000" spc="0" dirty="0" smtClean="0">
                <a:latin typeface="+mn-lt"/>
                <a:cs typeface="Times New Roman"/>
              </a:rPr>
              <a:t>1</a:t>
            </a:r>
            <a:r>
              <a:rPr sz="2000" spc="9" dirty="0" smtClean="0">
                <a:latin typeface="+mn-lt"/>
                <a:cs typeface="Times New Roman"/>
              </a:rPr>
              <a:t>0</a:t>
            </a:r>
            <a:r>
              <a:rPr sz="2000" spc="0" dirty="0" smtClean="0">
                <a:latin typeface="+mn-lt"/>
                <a:cs typeface="Times New Roman"/>
              </a:rPr>
              <a:t>10 thr</a:t>
            </a:r>
            <a:r>
              <a:rPr sz="2000" spc="9" dirty="0" smtClean="0">
                <a:latin typeface="+mn-lt"/>
                <a:cs typeface="Times New Roman"/>
              </a:rPr>
              <a:t>o</a:t>
            </a:r>
            <a:r>
              <a:rPr sz="2000" spc="0" dirty="0" smtClean="0">
                <a:latin typeface="+mn-lt"/>
                <a:cs typeface="Times New Roman"/>
              </a:rPr>
              <a:t>ugh</a:t>
            </a:r>
            <a:r>
              <a:rPr sz="2000" spc="-34" dirty="0" smtClean="0">
                <a:latin typeface="+mn-lt"/>
                <a:cs typeface="Times New Roman"/>
              </a:rPr>
              <a:t> </a:t>
            </a:r>
            <a:r>
              <a:rPr sz="2000" spc="0" dirty="0" smtClean="0">
                <a:latin typeface="+mn-lt"/>
                <a:cs typeface="Times New Roman"/>
              </a:rPr>
              <a:t>1</a:t>
            </a:r>
            <a:r>
              <a:rPr sz="2000" spc="9" dirty="0" smtClean="0">
                <a:latin typeface="+mn-lt"/>
                <a:cs typeface="Times New Roman"/>
              </a:rPr>
              <a:t>1</a:t>
            </a:r>
            <a:r>
              <a:rPr sz="2000" spc="0" dirty="0" smtClean="0">
                <a:latin typeface="+mn-lt"/>
                <a:cs typeface="Times New Roman"/>
              </a:rPr>
              <a:t>11</a:t>
            </a:r>
            <a:r>
              <a:rPr sz="2000" spc="-19" dirty="0" smtClean="0">
                <a:latin typeface="+mn-lt"/>
                <a:cs typeface="Times New Roman"/>
              </a:rPr>
              <a:t> </a:t>
            </a:r>
            <a:r>
              <a:rPr sz="2000" spc="0" dirty="0" smtClean="0">
                <a:latin typeface="+mn-lt"/>
                <a:cs typeface="Times New Roman"/>
              </a:rPr>
              <a:t>are</a:t>
            </a:r>
            <a:r>
              <a:rPr sz="2000" spc="-4" dirty="0" smtClean="0">
                <a:latin typeface="+mn-lt"/>
                <a:cs typeface="Times New Roman"/>
              </a:rPr>
              <a:t> </a:t>
            </a:r>
            <a:r>
              <a:rPr sz="2000" spc="0" dirty="0" smtClean="0">
                <a:latin typeface="+mn-lt"/>
                <a:cs typeface="Times New Roman"/>
              </a:rPr>
              <a:t>n</a:t>
            </a:r>
            <a:r>
              <a:rPr sz="2000" spc="9" dirty="0" smtClean="0">
                <a:latin typeface="+mn-lt"/>
                <a:cs typeface="Times New Roman"/>
              </a:rPr>
              <a:t>o</a:t>
            </a:r>
            <a:r>
              <a:rPr sz="2000" spc="0" dirty="0" smtClean="0">
                <a:latin typeface="+mn-lt"/>
                <a:cs typeface="Times New Roman"/>
              </a:rPr>
              <a:t>t</a:t>
            </a:r>
            <a:r>
              <a:rPr sz="2000" spc="-25" dirty="0" smtClean="0">
                <a:latin typeface="+mn-lt"/>
                <a:cs typeface="Times New Roman"/>
              </a:rPr>
              <a:t> </a:t>
            </a:r>
            <a:r>
              <a:rPr sz="2000" spc="0" dirty="0" smtClean="0">
                <a:latin typeface="+mn-lt"/>
                <a:cs typeface="Times New Roman"/>
              </a:rPr>
              <a:t>u</a:t>
            </a:r>
            <a:r>
              <a:rPr sz="2000" spc="4" dirty="0" smtClean="0">
                <a:latin typeface="+mn-lt"/>
                <a:cs typeface="Times New Roman"/>
              </a:rPr>
              <a:t>s</a:t>
            </a:r>
            <a:r>
              <a:rPr sz="2000" spc="0" dirty="0" smtClean="0">
                <a:latin typeface="+mn-lt"/>
                <a:cs typeface="Times New Roman"/>
              </a:rPr>
              <a:t>ed</a:t>
            </a:r>
            <a:r>
              <a:rPr sz="2000" spc="-14" dirty="0" smtClean="0">
                <a:latin typeface="+mn-lt"/>
                <a:cs typeface="Times New Roman"/>
              </a:rPr>
              <a:t> </a:t>
            </a:r>
            <a:r>
              <a:rPr sz="2000" spc="0" dirty="0" smtClean="0">
                <a:latin typeface="+mn-lt"/>
                <a:cs typeface="Times New Roman"/>
              </a:rPr>
              <a:t>and ha</a:t>
            </a:r>
            <a:r>
              <a:rPr sz="2000" spc="9" dirty="0" smtClean="0">
                <a:latin typeface="+mn-lt"/>
                <a:cs typeface="Times New Roman"/>
              </a:rPr>
              <a:t>v</a:t>
            </a:r>
            <a:r>
              <a:rPr sz="2000" spc="0" dirty="0" smtClean="0">
                <a:latin typeface="+mn-lt"/>
                <a:cs typeface="Times New Roman"/>
              </a:rPr>
              <a:t>e no</a:t>
            </a:r>
            <a:r>
              <a:rPr sz="2000" spc="-9" dirty="0" smtClean="0">
                <a:latin typeface="+mn-lt"/>
                <a:cs typeface="Times New Roman"/>
              </a:rPr>
              <a:t> </a:t>
            </a:r>
            <a:r>
              <a:rPr sz="2000" spc="-25" dirty="0" smtClean="0">
                <a:latin typeface="+mn-lt"/>
                <a:cs typeface="Times New Roman"/>
              </a:rPr>
              <a:t>m</a:t>
            </a:r>
            <a:r>
              <a:rPr sz="2000" spc="0" dirty="0" smtClean="0">
                <a:latin typeface="+mn-lt"/>
                <a:cs typeface="Times New Roman"/>
              </a:rPr>
              <a:t>eaning in</a:t>
            </a:r>
            <a:r>
              <a:rPr sz="2000" spc="-4" dirty="0" smtClean="0">
                <a:latin typeface="+mn-lt"/>
                <a:cs typeface="Times New Roman"/>
              </a:rPr>
              <a:t> </a:t>
            </a:r>
            <a:r>
              <a:rPr sz="2000" spc="0" dirty="0" smtClean="0">
                <a:latin typeface="+mn-lt"/>
                <a:cs typeface="Times New Roman"/>
              </a:rPr>
              <a:t>B</a:t>
            </a:r>
            <a:r>
              <a:rPr sz="2000" spc="-9" dirty="0" smtClean="0">
                <a:latin typeface="+mn-lt"/>
                <a:cs typeface="Times New Roman"/>
              </a:rPr>
              <a:t>C</a:t>
            </a:r>
            <a:r>
              <a:rPr sz="2000" spc="0" dirty="0" smtClean="0">
                <a:latin typeface="+mn-lt"/>
                <a:cs typeface="Times New Roman"/>
              </a:rPr>
              <a:t>D.</a:t>
            </a:r>
            <a:endParaRPr sz="2000" dirty="0">
              <a:latin typeface="+mn-lt"/>
              <a:cs typeface="Times New Roman"/>
            </a:endParaRPr>
          </a:p>
        </p:txBody>
      </p:sp>
      <p:sp>
        <p:nvSpPr>
          <p:cNvPr id="4" name="object 4"/>
          <p:cNvSpPr txBox="1"/>
          <p:nvPr/>
        </p:nvSpPr>
        <p:spPr>
          <a:xfrm>
            <a:off x="744728" y="2526009"/>
            <a:ext cx="227957" cy="203708"/>
          </a:xfrm>
          <a:prstGeom prst="rect">
            <a:avLst/>
          </a:prstGeom>
        </p:spPr>
        <p:txBody>
          <a:bodyPr wrap="square" lIns="0" tIns="0" rIns="0" bIns="0" rtlCol="0">
            <a:noAutofit/>
          </a:bodyPr>
          <a:lstStyle/>
          <a:p>
            <a:pPr marL="12700">
              <a:lnSpc>
                <a:spcPts val="1530"/>
              </a:lnSpc>
              <a:spcBef>
                <a:spcPts val="76"/>
              </a:spcBef>
            </a:pPr>
            <a:endParaRPr sz="1400" dirty="0">
              <a:latin typeface="Wingdings"/>
              <a:cs typeface="Wingdings"/>
            </a:endParaRPr>
          </a:p>
        </p:txBody>
      </p:sp>
    </p:spTree>
    <p:extLst>
      <p:ext uri="{BB962C8B-B14F-4D97-AF65-F5344CB8AC3E}">
        <p14:creationId xmlns:p14="http://schemas.microsoft.com/office/powerpoint/2010/main" xmlns="" val="3654190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137918" y="319650"/>
            <a:ext cx="5818458" cy="482904"/>
          </a:xfrm>
          <a:prstGeom prst="rect">
            <a:avLst/>
          </a:prstGeom>
        </p:spPr>
        <p:txBody>
          <a:bodyPr wrap="square" lIns="0" tIns="0" rIns="0" bIns="0" rtlCol="0">
            <a:noAutofit/>
          </a:bodyPr>
          <a:lstStyle/>
          <a:p>
            <a:pPr marL="12700">
              <a:lnSpc>
                <a:spcPts val="3800"/>
              </a:lnSpc>
              <a:spcBef>
                <a:spcPts val="190"/>
              </a:spcBef>
            </a:pPr>
            <a:r>
              <a:rPr lang="en-US" sz="4400" b="1" dirty="0" smtClean="0">
                <a:latin typeface="+mj-lt"/>
                <a:cs typeface="Book Antiqua"/>
              </a:rPr>
              <a:t>BCD or 8421 Code</a:t>
            </a:r>
            <a:endParaRPr lang="en-US" sz="4400" b="1" dirty="0">
              <a:latin typeface="+mj-lt"/>
              <a:cs typeface="Book Antiqua"/>
            </a:endParaRPr>
          </a:p>
        </p:txBody>
      </p:sp>
      <p:sp>
        <p:nvSpPr>
          <p:cNvPr id="7" name="object 7"/>
          <p:cNvSpPr txBox="1"/>
          <p:nvPr/>
        </p:nvSpPr>
        <p:spPr>
          <a:xfrm>
            <a:off x="179512" y="1340768"/>
            <a:ext cx="8845028" cy="4997414"/>
          </a:xfrm>
          <a:prstGeom prst="rect">
            <a:avLst/>
          </a:prstGeom>
        </p:spPr>
        <p:txBody>
          <a:bodyPr wrap="square" lIns="0" tIns="0" rIns="0" bIns="0" rtlCol="0">
            <a:noAutofit/>
          </a:bodyPr>
          <a:lstStyle/>
          <a:p>
            <a:pPr marL="342900" indent="-342900">
              <a:buFont typeface="Wingdings" panose="05000000000000000000" pitchFamily="2" charset="2"/>
              <a:buChar char="v"/>
            </a:pPr>
            <a:r>
              <a:rPr lang="en-US" sz="2400" dirty="0">
                <a:latin typeface="+mn-lt"/>
              </a:rPr>
              <a:t>Convert following to BCD form</a:t>
            </a:r>
          </a:p>
          <a:p>
            <a:r>
              <a:rPr lang="pt-BR" sz="2400" dirty="0" smtClean="0">
                <a:latin typeface="+mn-lt"/>
              </a:rPr>
              <a:t>	a)47310 </a:t>
            </a:r>
            <a:r>
              <a:rPr lang="pt-BR" sz="2400" dirty="0">
                <a:latin typeface="+mn-lt"/>
              </a:rPr>
              <a:t>b) 31210 c) 25710 d) 11210</a:t>
            </a:r>
          </a:p>
          <a:p>
            <a:pPr marL="342900" indent="-342900">
              <a:buFont typeface="Wingdings" panose="05000000000000000000" pitchFamily="2" charset="2"/>
              <a:buChar char="v"/>
            </a:pPr>
            <a:r>
              <a:rPr lang="en-US" sz="2400" dirty="0">
                <a:latin typeface="+mn-lt"/>
              </a:rPr>
              <a:t>Convert following BCD to their decimal equivalent</a:t>
            </a:r>
          </a:p>
          <a:p>
            <a:r>
              <a:rPr lang="en-US" sz="2400" dirty="0" smtClean="0">
                <a:latin typeface="+mn-lt"/>
              </a:rPr>
              <a:t>	a)10000110 </a:t>
            </a:r>
            <a:r>
              <a:rPr lang="en-US" sz="2400" dirty="0">
                <a:latin typeface="+mn-lt"/>
              </a:rPr>
              <a:t>b) 00110010.10010100</a:t>
            </a:r>
          </a:p>
          <a:p>
            <a:pPr marL="342900" indent="-342900">
              <a:buFont typeface="Wingdings" panose="05000000000000000000" pitchFamily="2" charset="2"/>
              <a:buChar char="v"/>
            </a:pPr>
            <a:r>
              <a:rPr lang="en-US" sz="2400" dirty="0">
                <a:latin typeface="+mn-lt"/>
              </a:rPr>
              <a:t>Convert the following binary number numbers </a:t>
            </a:r>
            <a:r>
              <a:rPr lang="en-US" sz="2400" dirty="0" smtClean="0">
                <a:latin typeface="+mn-lt"/>
              </a:rPr>
              <a:t>to their </a:t>
            </a:r>
            <a:r>
              <a:rPr lang="en-US" sz="2400" dirty="0">
                <a:latin typeface="+mn-lt"/>
              </a:rPr>
              <a:t>BCD equivalent.</a:t>
            </a:r>
          </a:p>
          <a:p>
            <a:r>
              <a:rPr lang="en-US" sz="2400" dirty="0" smtClean="0">
                <a:latin typeface="+mn-lt"/>
              </a:rPr>
              <a:t>	a)1101.012 </a:t>
            </a:r>
            <a:r>
              <a:rPr lang="en-US" sz="2400" dirty="0">
                <a:latin typeface="+mn-lt"/>
              </a:rPr>
              <a:t>b) 11.0112</a:t>
            </a:r>
          </a:p>
          <a:p>
            <a:r>
              <a:rPr lang="en-US" sz="2400" dirty="0" smtClean="0">
                <a:latin typeface="+mn-lt"/>
              </a:rPr>
              <a:t>	(</a:t>
            </a:r>
            <a:r>
              <a:rPr lang="en-US" sz="2400" dirty="0">
                <a:latin typeface="+mn-lt"/>
              </a:rPr>
              <a:t>Binary to </a:t>
            </a:r>
            <a:r>
              <a:rPr lang="en-US" sz="2400" dirty="0" smtClean="0">
                <a:latin typeface="+mn-lt"/>
              </a:rPr>
              <a:t>decimal </a:t>
            </a:r>
            <a:r>
              <a:rPr lang="en-US" sz="2400" dirty="0" err="1" smtClean="0">
                <a:latin typeface="+mn-lt"/>
              </a:rPr>
              <a:t>Decimal</a:t>
            </a:r>
            <a:r>
              <a:rPr lang="en-US" sz="2400" dirty="0" smtClean="0">
                <a:latin typeface="+mn-lt"/>
              </a:rPr>
              <a:t> </a:t>
            </a:r>
            <a:r>
              <a:rPr lang="en-US" sz="2400" dirty="0">
                <a:latin typeface="+mn-lt"/>
              </a:rPr>
              <a:t>to BCD)</a:t>
            </a:r>
          </a:p>
        </p:txBody>
      </p:sp>
    </p:spTree>
    <p:extLst>
      <p:ext uri="{BB962C8B-B14F-4D97-AF65-F5344CB8AC3E}">
        <p14:creationId xmlns:p14="http://schemas.microsoft.com/office/powerpoint/2010/main" xmlns="" val="1159116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619672" y="319650"/>
            <a:ext cx="6538538" cy="661078"/>
          </a:xfrm>
          <a:prstGeom prst="rect">
            <a:avLst/>
          </a:prstGeom>
        </p:spPr>
        <p:txBody>
          <a:bodyPr wrap="square" lIns="0" tIns="0" rIns="0" bIns="0" rtlCol="0">
            <a:noAutofit/>
          </a:bodyPr>
          <a:lstStyle/>
          <a:p>
            <a:r>
              <a:rPr lang="en-US" sz="3200" b="1" dirty="0">
                <a:solidFill>
                  <a:schemeClr val="tx2"/>
                </a:solidFill>
                <a:latin typeface="+mn-lt"/>
              </a:rPr>
              <a:t>Comparison of BCD with Binary</a:t>
            </a:r>
          </a:p>
        </p:txBody>
      </p:sp>
      <p:sp>
        <p:nvSpPr>
          <p:cNvPr id="7" name="object 7"/>
          <p:cNvSpPr txBox="1"/>
          <p:nvPr/>
        </p:nvSpPr>
        <p:spPr>
          <a:xfrm>
            <a:off x="179512" y="980728"/>
            <a:ext cx="8856984" cy="5357454"/>
          </a:xfrm>
          <a:prstGeom prst="rect">
            <a:avLst/>
          </a:prstGeom>
        </p:spPr>
        <p:txBody>
          <a:bodyPr wrap="square" lIns="0" tIns="0" rIns="0" bIns="0" rtlCol="0">
            <a:noAutofit/>
          </a:bodyPr>
          <a:lstStyle/>
          <a:p>
            <a:r>
              <a:rPr lang="en-US" sz="2400" dirty="0" smtClean="0">
                <a:latin typeface="+mn-lt"/>
              </a:rPr>
              <a:t>1</a:t>
            </a:r>
            <a:r>
              <a:rPr lang="en-US" sz="2400" dirty="0">
                <a:latin typeface="+mn-lt"/>
              </a:rPr>
              <a:t>. BCD is less efficient than binary</a:t>
            </a:r>
          </a:p>
          <a:p>
            <a:r>
              <a:rPr lang="en-US" sz="2400" dirty="0" err="1">
                <a:latin typeface="+mn-lt"/>
              </a:rPr>
              <a:t>eg</a:t>
            </a:r>
            <a:r>
              <a:rPr lang="en-US" sz="2400" dirty="0">
                <a:latin typeface="+mn-lt"/>
              </a:rPr>
              <a:t>:- (78)10 </a:t>
            </a:r>
            <a:r>
              <a:rPr lang="en-US" sz="2400" dirty="0" smtClean="0">
                <a:latin typeface="+mn-lt"/>
              </a:rPr>
              <a:t>= </a:t>
            </a:r>
            <a:r>
              <a:rPr lang="en-US" sz="2400" dirty="0">
                <a:latin typeface="+mn-lt"/>
              </a:rPr>
              <a:t>(0111 1000)BCD</a:t>
            </a:r>
          </a:p>
          <a:p>
            <a:r>
              <a:rPr lang="en-US" sz="2400" dirty="0">
                <a:latin typeface="+mn-lt"/>
              </a:rPr>
              <a:t>	</a:t>
            </a:r>
            <a:r>
              <a:rPr lang="en-US" sz="2400" dirty="0" smtClean="0">
                <a:latin typeface="+mn-lt"/>
              </a:rPr>
              <a:t>	=(</a:t>
            </a:r>
            <a:r>
              <a:rPr lang="en-US" sz="2400" dirty="0">
                <a:latin typeface="+mn-lt"/>
              </a:rPr>
              <a:t>1001110)2</a:t>
            </a:r>
          </a:p>
          <a:p>
            <a:r>
              <a:rPr lang="en-US" sz="2400" dirty="0">
                <a:latin typeface="+mn-lt"/>
              </a:rPr>
              <a:t>To encode the same decimal number , BCD </a:t>
            </a:r>
            <a:r>
              <a:rPr lang="en-US" sz="2400" dirty="0" smtClean="0">
                <a:latin typeface="+mn-lt"/>
              </a:rPr>
              <a:t>needs more </a:t>
            </a:r>
            <a:r>
              <a:rPr lang="en-US" sz="2400" dirty="0">
                <a:latin typeface="+mn-lt"/>
              </a:rPr>
              <a:t>no. of bits than binary . Hence BCD is </a:t>
            </a:r>
            <a:r>
              <a:rPr lang="en-US" sz="2400" dirty="0" smtClean="0">
                <a:latin typeface="+mn-lt"/>
              </a:rPr>
              <a:t>less efficient </a:t>
            </a:r>
            <a:r>
              <a:rPr lang="en-US" sz="2400" dirty="0">
                <a:latin typeface="+mn-lt"/>
              </a:rPr>
              <a:t>as compared to Binary</a:t>
            </a:r>
          </a:p>
          <a:p>
            <a:r>
              <a:rPr lang="en-US" sz="2400" dirty="0">
                <a:latin typeface="+mn-lt"/>
              </a:rPr>
              <a:t>2. BCD arithmetic is more complicated than </a:t>
            </a:r>
            <a:r>
              <a:rPr lang="en-US" sz="2400" dirty="0" smtClean="0">
                <a:latin typeface="+mn-lt"/>
              </a:rPr>
              <a:t>binary arithmetic</a:t>
            </a:r>
            <a:r>
              <a:rPr lang="en-US" sz="2400" dirty="0">
                <a:latin typeface="+mn-lt"/>
              </a:rPr>
              <a:t>.</a:t>
            </a:r>
          </a:p>
          <a:p>
            <a:r>
              <a:rPr lang="en-US" sz="2400" dirty="0">
                <a:latin typeface="+mn-lt"/>
              </a:rPr>
              <a:t>3. Advantage of a BCD code is that the </a:t>
            </a:r>
            <a:r>
              <a:rPr lang="en-US" sz="2400" dirty="0" smtClean="0">
                <a:latin typeface="+mn-lt"/>
              </a:rPr>
              <a:t>conversion from </a:t>
            </a:r>
            <a:r>
              <a:rPr lang="en-US" sz="2400" dirty="0">
                <a:latin typeface="+mn-lt"/>
              </a:rPr>
              <a:t>decimal to BCD or vice versa is simple.</a:t>
            </a:r>
          </a:p>
        </p:txBody>
      </p:sp>
    </p:spTree>
    <p:extLst>
      <p:ext uri="{BB962C8B-B14F-4D97-AF65-F5344CB8AC3E}">
        <p14:creationId xmlns:p14="http://schemas.microsoft.com/office/powerpoint/2010/main" xmlns="" val="3055055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137918" y="319650"/>
            <a:ext cx="5818458" cy="482904"/>
          </a:xfrm>
          <a:prstGeom prst="rect">
            <a:avLst/>
          </a:prstGeom>
        </p:spPr>
        <p:txBody>
          <a:bodyPr wrap="square" lIns="0" tIns="0" rIns="0" bIns="0" rtlCol="0">
            <a:noAutofit/>
          </a:bodyPr>
          <a:lstStyle/>
          <a:p>
            <a:pPr marL="12700">
              <a:lnSpc>
                <a:spcPts val="3800"/>
              </a:lnSpc>
              <a:spcBef>
                <a:spcPts val="190"/>
              </a:spcBef>
            </a:pPr>
            <a:r>
              <a:rPr lang="en-US" sz="4400" b="1" dirty="0" smtClean="0">
                <a:latin typeface="+mj-lt"/>
                <a:cs typeface="Book Antiqua"/>
              </a:rPr>
              <a:t>BCD or 8421 Code</a:t>
            </a:r>
            <a:endParaRPr lang="en-US" sz="4400" b="1" dirty="0">
              <a:latin typeface="+mj-lt"/>
              <a:cs typeface="Book Antiqua"/>
            </a:endParaRPr>
          </a:p>
        </p:txBody>
      </p:sp>
      <p:graphicFrame>
        <p:nvGraphicFramePr>
          <p:cNvPr id="5" name="Table 4"/>
          <p:cNvGraphicFramePr>
            <a:graphicFrameLocks noGrp="1"/>
          </p:cNvGraphicFramePr>
          <p:nvPr/>
        </p:nvGraphicFramePr>
        <p:xfrm>
          <a:off x="1447800" y="1066800"/>
          <a:ext cx="3276600" cy="5400040"/>
        </p:xfrm>
        <a:graphic>
          <a:graphicData uri="http://schemas.openxmlformats.org/drawingml/2006/table">
            <a:tbl>
              <a:tblPr firstRow="1" bandRow="1">
                <a:tableStyleId>{F5AB1C69-6EDB-4FF4-983F-18BD219EF322}</a:tableStyleId>
              </a:tblPr>
              <a:tblGrid>
                <a:gridCol w="1524000"/>
                <a:gridCol w="1752600"/>
              </a:tblGrid>
              <a:tr h="370840">
                <a:tc>
                  <a:txBody>
                    <a:bodyPr/>
                    <a:lstStyle/>
                    <a:p>
                      <a:pPr algn="ctr"/>
                      <a:r>
                        <a:rPr lang="en-US" dirty="0" smtClean="0">
                          <a:solidFill>
                            <a:schemeClr val="tx1"/>
                          </a:solidFill>
                          <a:latin typeface="+mj-lt"/>
                        </a:rPr>
                        <a:t>Decimal</a:t>
                      </a:r>
                      <a:endParaRPr lang="en-US" dirty="0">
                        <a:solidFill>
                          <a:schemeClr val="tx1"/>
                        </a:solidFill>
                        <a:latin typeface="+mj-lt"/>
                      </a:endParaRPr>
                    </a:p>
                  </a:txBody>
                  <a:tcPr/>
                </a:tc>
                <a:tc>
                  <a:txBody>
                    <a:bodyPr/>
                    <a:lstStyle/>
                    <a:p>
                      <a:pPr algn="ctr"/>
                      <a:r>
                        <a:rPr lang="en-US" dirty="0" smtClean="0">
                          <a:solidFill>
                            <a:schemeClr val="tx1"/>
                          </a:solidFill>
                          <a:latin typeface="+mj-lt"/>
                        </a:rPr>
                        <a:t>BCD</a:t>
                      </a:r>
                      <a:endParaRPr lang="en-US" dirty="0">
                        <a:solidFill>
                          <a:schemeClr val="tx1"/>
                        </a:solidFill>
                        <a:latin typeface="+mj-lt"/>
                      </a:endParaRPr>
                    </a:p>
                  </a:txBody>
                  <a:tcPr/>
                </a:tc>
              </a:tr>
              <a:tr h="370840">
                <a:tc>
                  <a:txBody>
                    <a:bodyPr/>
                    <a:lstStyle/>
                    <a:p>
                      <a:pPr algn="ctr"/>
                      <a:r>
                        <a:rPr lang="en-US" dirty="0" smtClean="0">
                          <a:solidFill>
                            <a:srgbClr val="C00000"/>
                          </a:solidFill>
                          <a:latin typeface="+mj-lt"/>
                        </a:rPr>
                        <a:t>weight</a:t>
                      </a:r>
                      <a:endParaRPr lang="en-US" dirty="0">
                        <a:solidFill>
                          <a:srgbClr val="C00000"/>
                        </a:solidFill>
                        <a:latin typeface="+mj-lt"/>
                      </a:endParaRPr>
                    </a:p>
                  </a:txBody>
                  <a:tcPr/>
                </a:tc>
                <a:tc>
                  <a:txBody>
                    <a:bodyPr/>
                    <a:lstStyle/>
                    <a:p>
                      <a:pPr algn="ctr"/>
                      <a:r>
                        <a:rPr lang="en-US" sz="2400" dirty="0" smtClean="0">
                          <a:solidFill>
                            <a:srgbClr val="C00000"/>
                          </a:solidFill>
                          <a:latin typeface="+mj-lt"/>
                        </a:rPr>
                        <a:t>8  4  2   1</a:t>
                      </a:r>
                      <a:endParaRPr lang="en-US" sz="2400" dirty="0">
                        <a:solidFill>
                          <a:srgbClr val="C00000"/>
                        </a:solidFill>
                        <a:latin typeface="+mj-lt"/>
                      </a:endParaRPr>
                    </a:p>
                  </a:txBody>
                  <a:tcPr/>
                </a:tc>
              </a:tr>
              <a:tr h="370840">
                <a:tc>
                  <a:txBody>
                    <a:bodyPr/>
                    <a:lstStyle/>
                    <a:p>
                      <a:pPr algn="ctr"/>
                      <a:r>
                        <a:rPr lang="en-US" sz="2400" dirty="0" smtClean="0">
                          <a:latin typeface="+mj-lt"/>
                        </a:rPr>
                        <a:t>0</a:t>
                      </a:r>
                    </a:p>
                  </a:txBody>
                  <a:tcPr/>
                </a:tc>
                <a:tc>
                  <a:txBody>
                    <a:bodyPr/>
                    <a:lstStyle/>
                    <a:p>
                      <a:pPr algn="ctr"/>
                      <a:r>
                        <a:rPr lang="en-US" sz="2400" dirty="0" smtClean="0">
                          <a:latin typeface="+mj-lt"/>
                        </a:rPr>
                        <a:t>0  0  0  0</a:t>
                      </a:r>
                      <a:endParaRPr lang="en-US" sz="2400" dirty="0">
                        <a:latin typeface="+mj-lt"/>
                      </a:endParaRPr>
                    </a:p>
                  </a:txBody>
                  <a:tcPr/>
                </a:tc>
              </a:tr>
              <a:tr h="370840">
                <a:tc>
                  <a:txBody>
                    <a:bodyPr/>
                    <a:lstStyle/>
                    <a:p>
                      <a:pPr algn="ctr"/>
                      <a:r>
                        <a:rPr lang="en-US" sz="2400" dirty="0" smtClean="0">
                          <a:latin typeface="+mj-lt"/>
                        </a:rPr>
                        <a:t>1</a:t>
                      </a:r>
                      <a:endParaRPr lang="en-US" sz="2400" dirty="0">
                        <a:latin typeface="+mj-lt"/>
                      </a:endParaRPr>
                    </a:p>
                  </a:txBody>
                  <a:tcPr/>
                </a:tc>
                <a:tc>
                  <a:txBody>
                    <a:bodyPr/>
                    <a:lstStyle/>
                    <a:p>
                      <a:pPr algn="ctr"/>
                      <a:r>
                        <a:rPr lang="en-US" sz="2400" dirty="0" smtClean="0">
                          <a:latin typeface="+mj-lt"/>
                        </a:rPr>
                        <a:t>0  0  0  1</a:t>
                      </a:r>
                      <a:endParaRPr lang="en-US" sz="2400" dirty="0">
                        <a:latin typeface="+mj-lt"/>
                      </a:endParaRPr>
                    </a:p>
                  </a:txBody>
                  <a:tcPr/>
                </a:tc>
              </a:tr>
              <a:tr h="370840">
                <a:tc>
                  <a:txBody>
                    <a:bodyPr/>
                    <a:lstStyle/>
                    <a:p>
                      <a:pPr algn="ctr"/>
                      <a:r>
                        <a:rPr lang="en-US" sz="2400" dirty="0" smtClean="0">
                          <a:latin typeface="+mj-lt"/>
                        </a:rPr>
                        <a:t>2</a:t>
                      </a:r>
                      <a:endParaRPr lang="en-US" sz="2400" dirty="0">
                        <a:latin typeface="+mj-lt"/>
                      </a:endParaRPr>
                    </a:p>
                  </a:txBody>
                  <a:tcPr/>
                </a:tc>
                <a:tc>
                  <a:txBody>
                    <a:bodyPr/>
                    <a:lstStyle/>
                    <a:p>
                      <a:pPr algn="ctr"/>
                      <a:r>
                        <a:rPr lang="en-US" sz="2400" dirty="0" smtClean="0">
                          <a:latin typeface="+mj-lt"/>
                        </a:rPr>
                        <a:t>0  0  1  0</a:t>
                      </a:r>
                      <a:endParaRPr lang="en-US" sz="2400" dirty="0">
                        <a:latin typeface="+mj-lt"/>
                      </a:endParaRPr>
                    </a:p>
                  </a:txBody>
                  <a:tcPr/>
                </a:tc>
              </a:tr>
              <a:tr h="370840">
                <a:tc>
                  <a:txBody>
                    <a:bodyPr/>
                    <a:lstStyle/>
                    <a:p>
                      <a:pPr algn="ctr"/>
                      <a:r>
                        <a:rPr lang="en-US" sz="2400" dirty="0" smtClean="0">
                          <a:latin typeface="+mj-lt"/>
                        </a:rPr>
                        <a:t>3</a:t>
                      </a:r>
                      <a:endParaRPr lang="en-US" sz="2400" dirty="0">
                        <a:latin typeface="+mj-lt"/>
                      </a:endParaRPr>
                    </a:p>
                  </a:txBody>
                  <a:tcPr/>
                </a:tc>
                <a:tc>
                  <a:txBody>
                    <a:bodyPr/>
                    <a:lstStyle/>
                    <a:p>
                      <a:pPr algn="ctr"/>
                      <a:r>
                        <a:rPr lang="en-US" sz="2400" dirty="0" smtClean="0">
                          <a:latin typeface="+mj-lt"/>
                        </a:rPr>
                        <a:t>0  0  1  1</a:t>
                      </a:r>
                      <a:endParaRPr lang="en-US" sz="2400" dirty="0">
                        <a:latin typeface="+mj-lt"/>
                      </a:endParaRPr>
                    </a:p>
                  </a:txBody>
                  <a:tcPr/>
                </a:tc>
              </a:tr>
              <a:tr h="370840">
                <a:tc>
                  <a:txBody>
                    <a:bodyPr/>
                    <a:lstStyle/>
                    <a:p>
                      <a:pPr algn="ctr"/>
                      <a:r>
                        <a:rPr lang="en-US" sz="2400" dirty="0" smtClean="0">
                          <a:latin typeface="+mj-lt"/>
                        </a:rPr>
                        <a:t>4</a:t>
                      </a:r>
                      <a:endParaRPr lang="en-US" sz="2400" dirty="0">
                        <a:latin typeface="+mj-lt"/>
                      </a:endParaRPr>
                    </a:p>
                  </a:txBody>
                  <a:tcPr/>
                </a:tc>
                <a:tc>
                  <a:txBody>
                    <a:bodyPr/>
                    <a:lstStyle/>
                    <a:p>
                      <a:pPr algn="ctr"/>
                      <a:r>
                        <a:rPr lang="en-US" sz="2400" dirty="0" smtClean="0">
                          <a:latin typeface="+mj-lt"/>
                        </a:rPr>
                        <a:t>0  1  0  0</a:t>
                      </a:r>
                      <a:endParaRPr lang="en-US" sz="2400" dirty="0">
                        <a:latin typeface="+mj-lt"/>
                      </a:endParaRPr>
                    </a:p>
                  </a:txBody>
                  <a:tcPr/>
                </a:tc>
              </a:tr>
              <a:tr h="370840">
                <a:tc>
                  <a:txBody>
                    <a:bodyPr/>
                    <a:lstStyle/>
                    <a:p>
                      <a:pPr algn="ctr"/>
                      <a:r>
                        <a:rPr lang="en-US" sz="2400" dirty="0" smtClean="0">
                          <a:latin typeface="+mj-lt"/>
                        </a:rPr>
                        <a:t>5</a:t>
                      </a:r>
                      <a:endParaRPr lang="en-US" sz="2400" dirty="0">
                        <a:latin typeface="+mj-lt"/>
                      </a:endParaRPr>
                    </a:p>
                  </a:txBody>
                  <a:tcPr/>
                </a:tc>
                <a:tc>
                  <a:txBody>
                    <a:bodyPr/>
                    <a:lstStyle/>
                    <a:p>
                      <a:pPr algn="ctr"/>
                      <a:r>
                        <a:rPr lang="en-US" sz="2400" dirty="0" smtClean="0">
                          <a:latin typeface="+mj-lt"/>
                        </a:rPr>
                        <a:t>0  1  0  1</a:t>
                      </a:r>
                      <a:endParaRPr lang="en-US" sz="2400" dirty="0">
                        <a:latin typeface="+mj-lt"/>
                      </a:endParaRPr>
                    </a:p>
                  </a:txBody>
                  <a:tcPr/>
                </a:tc>
              </a:tr>
              <a:tr h="370840">
                <a:tc>
                  <a:txBody>
                    <a:bodyPr/>
                    <a:lstStyle/>
                    <a:p>
                      <a:pPr algn="ctr"/>
                      <a:r>
                        <a:rPr lang="en-US" sz="2400" dirty="0" smtClean="0">
                          <a:latin typeface="+mj-lt"/>
                        </a:rPr>
                        <a:t>6</a:t>
                      </a:r>
                      <a:endParaRPr lang="en-US" sz="2400" dirty="0">
                        <a:latin typeface="+mj-lt"/>
                      </a:endParaRPr>
                    </a:p>
                  </a:txBody>
                  <a:tcPr/>
                </a:tc>
                <a:tc>
                  <a:txBody>
                    <a:bodyPr/>
                    <a:lstStyle/>
                    <a:p>
                      <a:pPr algn="ctr"/>
                      <a:r>
                        <a:rPr lang="en-US" sz="2400" dirty="0" smtClean="0">
                          <a:latin typeface="+mj-lt"/>
                        </a:rPr>
                        <a:t>0  1  1  0</a:t>
                      </a:r>
                      <a:endParaRPr lang="en-US" sz="2400" dirty="0">
                        <a:latin typeface="+mj-lt"/>
                      </a:endParaRPr>
                    </a:p>
                  </a:txBody>
                  <a:tcPr/>
                </a:tc>
              </a:tr>
              <a:tr h="370840">
                <a:tc>
                  <a:txBody>
                    <a:bodyPr/>
                    <a:lstStyle/>
                    <a:p>
                      <a:pPr algn="ctr"/>
                      <a:r>
                        <a:rPr lang="en-US" sz="2400" dirty="0" smtClean="0">
                          <a:latin typeface="+mj-lt"/>
                        </a:rPr>
                        <a:t>7</a:t>
                      </a:r>
                      <a:endParaRPr lang="en-US" sz="2400" dirty="0">
                        <a:latin typeface="+mj-lt"/>
                      </a:endParaRPr>
                    </a:p>
                  </a:txBody>
                  <a:tcPr/>
                </a:tc>
                <a:tc>
                  <a:txBody>
                    <a:bodyPr/>
                    <a:lstStyle/>
                    <a:p>
                      <a:pPr algn="ctr"/>
                      <a:r>
                        <a:rPr lang="en-US" sz="2400" dirty="0" smtClean="0">
                          <a:latin typeface="+mj-lt"/>
                        </a:rPr>
                        <a:t>0  1  1  1</a:t>
                      </a:r>
                      <a:endParaRPr lang="en-US" sz="2400" dirty="0">
                        <a:latin typeface="+mj-lt"/>
                      </a:endParaRPr>
                    </a:p>
                  </a:txBody>
                  <a:tcPr/>
                </a:tc>
              </a:tr>
              <a:tr h="370840">
                <a:tc>
                  <a:txBody>
                    <a:bodyPr/>
                    <a:lstStyle/>
                    <a:p>
                      <a:pPr algn="ctr"/>
                      <a:r>
                        <a:rPr lang="en-US" sz="2400" dirty="0" smtClean="0">
                          <a:latin typeface="+mj-lt"/>
                        </a:rPr>
                        <a:t>8</a:t>
                      </a:r>
                      <a:endParaRPr lang="en-US" sz="2400" dirty="0">
                        <a:latin typeface="+mj-lt"/>
                      </a:endParaRPr>
                    </a:p>
                  </a:txBody>
                  <a:tcPr/>
                </a:tc>
                <a:tc>
                  <a:txBody>
                    <a:bodyPr/>
                    <a:lstStyle/>
                    <a:p>
                      <a:pPr algn="ctr"/>
                      <a:r>
                        <a:rPr lang="en-US" sz="2400" dirty="0" smtClean="0">
                          <a:latin typeface="+mj-lt"/>
                        </a:rPr>
                        <a:t>1  0  0  0</a:t>
                      </a:r>
                      <a:endParaRPr lang="en-US" sz="2400" dirty="0">
                        <a:latin typeface="+mj-lt"/>
                      </a:endParaRPr>
                    </a:p>
                  </a:txBody>
                  <a:tcPr/>
                </a:tc>
              </a:tr>
              <a:tr h="370840">
                <a:tc>
                  <a:txBody>
                    <a:bodyPr/>
                    <a:lstStyle/>
                    <a:p>
                      <a:pPr algn="ctr"/>
                      <a:r>
                        <a:rPr lang="en-US" sz="2400" dirty="0" smtClean="0">
                          <a:latin typeface="+mj-lt"/>
                        </a:rPr>
                        <a:t>9</a:t>
                      </a:r>
                      <a:endParaRPr lang="en-US" sz="2400" dirty="0">
                        <a:latin typeface="+mj-lt"/>
                      </a:endParaRPr>
                    </a:p>
                  </a:txBody>
                  <a:tcPr/>
                </a:tc>
                <a:tc>
                  <a:txBody>
                    <a:bodyPr/>
                    <a:lstStyle/>
                    <a:p>
                      <a:pPr algn="ctr"/>
                      <a:r>
                        <a:rPr lang="en-US" sz="2400" dirty="0" smtClean="0">
                          <a:latin typeface="+mj-lt"/>
                        </a:rPr>
                        <a:t>1  0  0  1</a:t>
                      </a:r>
                      <a:endParaRPr lang="en-US" sz="2400" dirty="0">
                        <a:latin typeface="+mj-lt"/>
                      </a:endParaRPr>
                    </a:p>
                  </a:txBody>
                  <a:tcPr/>
                </a:tc>
              </a:tr>
            </a:tbl>
          </a:graphicData>
        </a:graphic>
      </p:graphicFrame>
      <p:sp>
        <p:nvSpPr>
          <p:cNvPr id="6" name="TextBox 5"/>
          <p:cNvSpPr txBox="1"/>
          <p:nvPr/>
        </p:nvSpPr>
        <p:spPr>
          <a:xfrm>
            <a:off x="4876800" y="2667000"/>
            <a:ext cx="4267200" cy="2554545"/>
          </a:xfrm>
          <a:prstGeom prst="rect">
            <a:avLst/>
          </a:prstGeom>
          <a:noFill/>
        </p:spPr>
        <p:txBody>
          <a:bodyPr wrap="square" rtlCol="0">
            <a:spAutoFit/>
          </a:bodyPr>
          <a:lstStyle/>
          <a:p>
            <a:r>
              <a:rPr lang="en-US" sz="2000" b="1" dirty="0" smtClean="0"/>
              <a:t>Unused or Don’t care conditions</a:t>
            </a:r>
          </a:p>
          <a:p>
            <a:endParaRPr lang="en-US" sz="2000" b="1" dirty="0" smtClean="0"/>
          </a:p>
          <a:p>
            <a:pPr algn="ctr"/>
            <a:r>
              <a:rPr lang="en-US" sz="2000" b="1" dirty="0" smtClean="0"/>
              <a:t>1010</a:t>
            </a:r>
          </a:p>
          <a:p>
            <a:pPr algn="ctr"/>
            <a:r>
              <a:rPr lang="en-US" sz="2000" b="1" dirty="0" smtClean="0"/>
              <a:t>1011</a:t>
            </a:r>
          </a:p>
          <a:p>
            <a:pPr algn="ctr"/>
            <a:r>
              <a:rPr lang="en-US" sz="2000" b="1" dirty="0" smtClean="0"/>
              <a:t>1100</a:t>
            </a:r>
          </a:p>
          <a:p>
            <a:pPr algn="ctr"/>
            <a:r>
              <a:rPr lang="en-US" sz="2000" b="1" dirty="0" smtClean="0"/>
              <a:t>1101</a:t>
            </a:r>
          </a:p>
          <a:p>
            <a:pPr algn="ctr"/>
            <a:r>
              <a:rPr lang="en-US" sz="2000" b="1" dirty="0" smtClean="0"/>
              <a:t>1110</a:t>
            </a:r>
          </a:p>
          <a:p>
            <a:pPr algn="ctr"/>
            <a:r>
              <a:rPr lang="en-US" sz="2000" b="1" dirty="0" smtClean="0"/>
              <a:t>1111</a:t>
            </a:r>
            <a:endParaRPr lang="en-US" sz="2000" b="1" dirty="0"/>
          </a:p>
        </p:txBody>
      </p:sp>
    </p:spTree>
    <p:extLst>
      <p:ext uri="{BB962C8B-B14F-4D97-AF65-F5344CB8AC3E}">
        <p14:creationId xmlns="" xmlns:p14="http://schemas.microsoft.com/office/powerpoint/2010/main" val="1159116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619672" y="319650"/>
            <a:ext cx="6538538" cy="661078"/>
          </a:xfrm>
          <a:prstGeom prst="rect">
            <a:avLst/>
          </a:prstGeom>
        </p:spPr>
        <p:txBody>
          <a:bodyPr wrap="square" lIns="0" tIns="0" rIns="0" bIns="0" rtlCol="0">
            <a:noAutofit/>
          </a:bodyPr>
          <a:lstStyle/>
          <a:p>
            <a:r>
              <a:rPr lang="en-US" sz="3200" b="1" dirty="0">
                <a:solidFill>
                  <a:schemeClr val="tx2"/>
                </a:solidFill>
                <a:latin typeface="+mn-lt"/>
              </a:rPr>
              <a:t>Comparison of BCD with Binary</a:t>
            </a:r>
          </a:p>
        </p:txBody>
      </p:sp>
      <p:sp>
        <p:nvSpPr>
          <p:cNvPr id="7" name="object 7"/>
          <p:cNvSpPr txBox="1"/>
          <p:nvPr/>
        </p:nvSpPr>
        <p:spPr>
          <a:xfrm>
            <a:off x="179512" y="980728"/>
            <a:ext cx="8856984" cy="5357454"/>
          </a:xfrm>
          <a:prstGeom prst="rect">
            <a:avLst/>
          </a:prstGeom>
        </p:spPr>
        <p:txBody>
          <a:bodyPr wrap="square" lIns="0" tIns="0" rIns="0" bIns="0" rtlCol="0">
            <a:noAutofit/>
          </a:bodyPr>
          <a:lstStyle/>
          <a:p>
            <a:r>
              <a:rPr lang="en-US" sz="2400" dirty="0" smtClean="0">
                <a:latin typeface="+mn-lt"/>
              </a:rPr>
              <a:t>1</a:t>
            </a:r>
            <a:r>
              <a:rPr lang="en-US" sz="2400" dirty="0">
                <a:latin typeface="+mn-lt"/>
              </a:rPr>
              <a:t>. BCD is less efficient than binary</a:t>
            </a:r>
          </a:p>
          <a:p>
            <a:r>
              <a:rPr lang="en-US" sz="2400" dirty="0" err="1">
                <a:latin typeface="+mn-lt"/>
              </a:rPr>
              <a:t>eg</a:t>
            </a:r>
            <a:r>
              <a:rPr lang="en-US" sz="2400" dirty="0">
                <a:latin typeface="+mn-lt"/>
              </a:rPr>
              <a:t>:- (78)10 </a:t>
            </a:r>
            <a:r>
              <a:rPr lang="en-US" sz="2400" dirty="0" smtClean="0">
                <a:latin typeface="+mn-lt"/>
              </a:rPr>
              <a:t>= </a:t>
            </a:r>
            <a:r>
              <a:rPr lang="en-US" sz="2400" dirty="0">
                <a:latin typeface="+mn-lt"/>
              </a:rPr>
              <a:t>(0111 1000)BCD</a:t>
            </a:r>
          </a:p>
          <a:p>
            <a:r>
              <a:rPr lang="en-US" sz="2400" dirty="0">
                <a:latin typeface="+mn-lt"/>
              </a:rPr>
              <a:t>	</a:t>
            </a:r>
            <a:r>
              <a:rPr lang="en-US" sz="2400" dirty="0" smtClean="0">
                <a:latin typeface="+mn-lt"/>
              </a:rPr>
              <a:t>	=(</a:t>
            </a:r>
            <a:r>
              <a:rPr lang="en-US" sz="2400" dirty="0">
                <a:latin typeface="+mn-lt"/>
              </a:rPr>
              <a:t>1001110)2</a:t>
            </a:r>
          </a:p>
          <a:p>
            <a:r>
              <a:rPr lang="en-US" sz="2400" dirty="0">
                <a:latin typeface="+mn-lt"/>
              </a:rPr>
              <a:t>To encode the same decimal number , BCD </a:t>
            </a:r>
            <a:r>
              <a:rPr lang="en-US" sz="2400" dirty="0" smtClean="0">
                <a:latin typeface="+mn-lt"/>
              </a:rPr>
              <a:t>needs more </a:t>
            </a:r>
            <a:r>
              <a:rPr lang="en-US" sz="2400" dirty="0">
                <a:latin typeface="+mn-lt"/>
              </a:rPr>
              <a:t>no. of bits than binary . Hence BCD is </a:t>
            </a:r>
            <a:r>
              <a:rPr lang="en-US" sz="2400" dirty="0" smtClean="0">
                <a:latin typeface="+mn-lt"/>
              </a:rPr>
              <a:t>less efficient </a:t>
            </a:r>
            <a:r>
              <a:rPr lang="en-US" sz="2400" dirty="0">
                <a:latin typeface="+mn-lt"/>
              </a:rPr>
              <a:t>as compared to Binary</a:t>
            </a:r>
          </a:p>
          <a:p>
            <a:r>
              <a:rPr lang="en-US" sz="2400" dirty="0">
                <a:latin typeface="+mn-lt"/>
              </a:rPr>
              <a:t>2. BCD arithmetic is more complicated than </a:t>
            </a:r>
            <a:r>
              <a:rPr lang="en-US" sz="2400" dirty="0" smtClean="0">
                <a:latin typeface="+mn-lt"/>
              </a:rPr>
              <a:t>binary arithmetic</a:t>
            </a:r>
            <a:r>
              <a:rPr lang="en-US" sz="2400" dirty="0">
                <a:latin typeface="+mn-lt"/>
              </a:rPr>
              <a:t>.</a:t>
            </a:r>
          </a:p>
          <a:p>
            <a:r>
              <a:rPr lang="en-US" sz="2400" dirty="0">
                <a:latin typeface="+mn-lt"/>
              </a:rPr>
              <a:t>3. Advantage of a BCD code is that the </a:t>
            </a:r>
            <a:r>
              <a:rPr lang="en-US" sz="2400" dirty="0" smtClean="0">
                <a:latin typeface="+mn-lt"/>
              </a:rPr>
              <a:t>conversion from </a:t>
            </a:r>
            <a:r>
              <a:rPr lang="en-US" sz="2400" dirty="0">
                <a:latin typeface="+mn-lt"/>
              </a:rPr>
              <a:t>decimal to BCD or vice versa is simple.</a:t>
            </a:r>
          </a:p>
        </p:txBody>
      </p:sp>
    </p:spTree>
    <p:extLst>
      <p:ext uri="{BB962C8B-B14F-4D97-AF65-F5344CB8AC3E}">
        <p14:creationId xmlns="" xmlns:p14="http://schemas.microsoft.com/office/powerpoint/2010/main" val="3055055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895600" y="319650"/>
            <a:ext cx="5060776" cy="482904"/>
          </a:xfrm>
          <a:prstGeom prst="rect">
            <a:avLst/>
          </a:prstGeom>
        </p:spPr>
        <p:txBody>
          <a:bodyPr wrap="square" lIns="0" tIns="0" rIns="0" bIns="0" rtlCol="0">
            <a:noAutofit/>
          </a:bodyPr>
          <a:lstStyle/>
          <a:p>
            <a:pPr marL="12700">
              <a:lnSpc>
                <a:spcPts val="3800"/>
              </a:lnSpc>
              <a:spcBef>
                <a:spcPts val="190"/>
              </a:spcBef>
            </a:pPr>
            <a:r>
              <a:rPr lang="en-US" sz="4400" b="1" dirty="0" smtClean="0">
                <a:latin typeface="+mj-lt"/>
                <a:cs typeface="Book Antiqua"/>
              </a:rPr>
              <a:t>8 4 -2 -1 Code</a:t>
            </a:r>
            <a:endParaRPr lang="en-US" sz="4400" b="1" dirty="0">
              <a:latin typeface="+mj-lt"/>
              <a:cs typeface="Book Antiqua"/>
            </a:endParaRPr>
          </a:p>
        </p:txBody>
      </p:sp>
      <p:graphicFrame>
        <p:nvGraphicFramePr>
          <p:cNvPr id="5" name="Table 4"/>
          <p:cNvGraphicFramePr>
            <a:graphicFrameLocks noGrp="1"/>
          </p:cNvGraphicFramePr>
          <p:nvPr/>
        </p:nvGraphicFramePr>
        <p:xfrm>
          <a:off x="1447800" y="1066800"/>
          <a:ext cx="3276600" cy="5400040"/>
        </p:xfrm>
        <a:graphic>
          <a:graphicData uri="http://schemas.openxmlformats.org/drawingml/2006/table">
            <a:tbl>
              <a:tblPr firstRow="1" bandRow="1">
                <a:tableStyleId>{F5AB1C69-6EDB-4FF4-983F-18BD219EF322}</a:tableStyleId>
              </a:tblPr>
              <a:tblGrid>
                <a:gridCol w="1524000"/>
                <a:gridCol w="1752600"/>
              </a:tblGrid>
              <a:tr h="370840">
                <a:tc>
                  <a:txBody>
                    <a:bodyPr/>
                    <a:lstStyle/>
                    <a:p>
                      <a:pPr algn="ctr"/>
                      <a:r>
                        <a:rPr lang="en-US" dirty="0" smtClean="0">
                          <a:solidFill>
                            <a:schemeClr val="tx1"/>
                          </a:solidFill>
                          <a:latin typeface="+mj-lt"/>
                        </a:rPr>
                        <a:t>Decimal</a:t>
                      </a:r>
                      <a:endParaRPr lang="en-US" dirty="0">
                        <a:solidFill>
                          <a:schemeClr val="tx1"/>
                        </a:solidFill>
                        <a:latin typeface="+mj-lt"/>
                      </a:endParaRPr>
                    </a:p>
                  </a:txBody>
                  <a:tcPr/>
                </a:tc>
                <a:tc>
                  <a:txBody>
                    <a:bodyPr/>
                    <a:lstStyle/>
                    <a:p>
                      <a:pPr algn="ctr"/>
                      <a:r>
                        <a:rPr lang="en-US" dirty="0" smtClean="0">
                          <a:solidFill>
                            <a:schemeClr val="tx1"/>
                          </a:solidFill>
                          <a:latin typeface="+mj-lt"/>
                        </a:rPr>
                        <a:t>84-2-1 code</a:t>
                      </a:r>
                      <a:endParaRPr lang="en-US" dirty="0">
                        <a:solidFill>
                          <a:schemeClr val="tx1"/>
                        </a:solidFill>
                        <a:latin typeface="+mj-lt"/>
                      </a:endParaRPr>
                    </a:p>
                  </a:txBody>
                  <a:tcPr/>
                </a:tc>
              </a:tr>
              <a:tr h="370840">
                <a:tc>
                  <a:txBody>
                    <a:bodyPr/>
                    <a:lstStyle/>
                    <a:p>
                      <a:pPr algn="ctr"/>
                      <a:r>
                        <a:rPr lang="en-US" dirty="0" smtClean="0">
                          <a:solidFill>
                            <a:srgbClr val="C00000"/>
                          </a:solidFill>
                          <a:latin typeface="+mj-lt"/>
                        </a:rPr>
                        <a:t>weight</a:t>
                      </a:r>
                      <a:endParaRPr lang="en-US" dirty="0">
                        <a:solidFill>
                          <a:srgbClr val="C00000"/>
                        </a:solidFill>
                        <a:latin typeface="+mj-lt"/>
                      </a:endParaRPr>
                    </a:p>
                  </a:txBody>
                  <a:tcPr/>
                </a:tc>
                <a:tc>
                  <a:txBody>
                    <a:bodyPr/>
                    <a:lstStyle/>
                    <a:p>
                      <a:pPr algn="ctr"/>
                      <a:r>
                        <a:rPr lang="en-US" sz="2400" dirty="0" smtClean="0">
                          <a:solidFill>
                            <a:srgbClr val="C00000"/>
                          </a:solidFill>
                          <a:latin typeface="+mj-lt"/>
                        </a:rPr>
                        <a:t>8  4 -2  -1</a:t>
                      </a:r>
                      <a:endParaRPr lang="en-US" sz="2400" dirty="0">
                        <a:solidFill>
                          <a:srgbClr val="C00000"/>
                        </a:solidFill>
                        <a:latin typeface="+mj-lt"/>
                      </a:endParaRPr>
                    </a:p>
                  </a:txBody>
                  <a:tcPr/>
                </a:tc>
              </a:tr>
              <a:tr h="370840">
                <a:tc>
                  <a:txBody>
                    <a:bodyPr/>
                    <a:lstStyle/>
                    <a:p>
                      <a:pPr algn="ctr"/>
                      <a:r>
                        <a:rPr lang="en-US" sz="2400" dirty="0" smtClean="0">
                          <a:latin typeface="+mj-lt"/>
                        </a:rPr>
                        <a:t>0</a:t>
                      </a:r>
                    </a:p>
                  </a:txBody>
                  <a:tcPr/>
                </a:tc>
                <a:tc>
                  <a:txBody>
                    <a:bodyPr/>
                    <a:lstStyle/>
                    <a:p>
                      <a:pPr algn="ctr"/>
                      <a:r>
                        <a:rPr lang="en-US" sz="2400" dirty="0" smtClean="0">
                          <a:latin typeface="+mj-lt"/>
                        </a:rPr>
                        <a:t>0  0  0  0</a:t>
                      </a:r>
                      <a:endParaRPr lang="en-US" sz="2400" dirty="0">
                        <a:latin typeface="+mj-lt"/>
                      </a:endParaRPr>
                    </a:p>
                  </a:txBody>
                  <a:tcPr/>
                </a:tc>
              </a:tr>
              <a:tr h="370840">
                <a:tc>
                  <a:txBody>
                    <a:bodyPr/>
                    <a:lstStyle/>
                    <a:p>
                      <a:pPr algn="ctr"/>
                      <a:r>
                        <a:rPr lang="en-US" sz="2400" dirty="0" smtClean="0">
                          <a:latin typeface="+mj-lt"/>
                        </a:rPr>
                        <a:t>1</a:t>
                      </a:r>
                      <a:endParaRPr lang="en-US" sz="2400" dirty="0">
                        <a:latin typeface="+mj-lt"/>
                      </a:endParaRPr>
                    </a:p>
                  </a:txBody>
                  <a:tcPr/>
                </a:tc>
                <a:tc>
                  <a:txBody>
                    <a:bodyPr/>
                    <a:lstStyle/>
                    <a:p>
                      <a:pPr algn="ctr"/>
                      <a:r>
                        <a:rPr lang="en-US" sz="2400" dirty="0" smtClean="0">
                          <a:latin typeface="+mj-lt"/>
                        </a:rPr>
                        <a:t>0  1  1  1</a:t>
                      </a:r>
                      <a:endParaRPr lang="en-US" sz="2400" dirty="0">
                        <a:latin typeface="+mj-lt"/>
                      </a:endParaRPr>
                    </a:p>
                  </a:txBody>
                  <a:tcPr/>
                </a:tc>
              </a:tr>
              <a:tr h="370840">
                <a:tc>
                  <a:txBody>
                    <a:bodyPr/>
                    <a:lstStyle/>
                    <a:p>
                      <a:pPr algn="ctr"/>
                      <a:r>
                        <a:rPr lang="en-US" sz="2400" dirty="0" smtClean="0">
                          <a:latin typeface="+mj-lt"/>
                        </a:rPr>
                        <a:t>2</a:t>
                      </a:r>
                      <a:endParaRPr lang="en-US" sz="2400" dirty="0">
                        <a:latin typeface="+mj-lt"/>
                      </a:endParaRPr>
                    </a:p>
                  </a:txBody>
                  <a:tcPr/>
                </a:tc>
                <a:tc>
                  <a:txBody>
                    <a:bodyPr/>
                    <a:lstStyle/>
                    <a:p>
                      <a:pPr algn="ctr"/>
                      <a:r>
                        <a:rPr lang="en-US" sz="2400" dirty="0" smtClean="0">
                          <a:latin typeface="+mj-lt"/>
                        </a:rPr>
                        <a:t>0  1  1  0</a:t>
                      </a:r>
                      <a:endParaRPr lang="en-US" sz="2400" dirty="0">
                        <a:latin typeface="+mj-lt"/>
                      </a:endParaRPr>
                    </a:p>
                  </a:txBody>
                  <a:tcPr/>
                </a:tc>
              </a:tr>
              <a:tr h="370840">
                <a:tc>
                  <a:txBody>
                    <a:bodyPr/>
                    <a:lstStyle/>
                    <a:p>
                      <a:pPr algn="ctr"/>
                      <a:r>
                        <a:rPr lang="en-US" sz="2400" dirty="0" smtClean="0">
                          <a:latin typeface="+mj-lt"/>
                        </a:rPr>
                        <a:t>3</a:t>
                      </a:r>
                      <a:endParaRPr lang="en-US" sz="2400" dirty="0">
                        <a:latin typeface="+mj-lt"/>
                      </a:endParaRPr>
                    </a:p>
                  </a:txBody>
                  <a:tcPr/>
                </a:tc>
                <a:tc>
                  <a:txBody>
                    <a:bodyPr/>
                    <a:lstStyle/>
                    <a:p>
                      <a:pPr algn="ctr"/>
                      <a:r>
                        <a:rPr lang="en-US" sz="2400" dirty="0" smtClean="0">
                          <a:latin typeface="+mj-lt"/>
                        </a:rPr>
                        <a:t>0  1  0  1</a:t>
                      </a:r>
                      <a:endParaRPr lang="en-US" sz="2400" dirty="0">
                        <a:latin typeface="+mj-lt"/>
                      </a:endParaRPr>
                    </a:p>
                  </a:txBody>
                  <a:tcPr/>
                </a:tc>
              </a:tr>
              <a:tr h="370840">
                <a:tc>
                  <a:txBody>
                    <a:bodyPr/>
                    <a:lstStyle/>
                    <a:p>
                      <a:pPr algn="ctr"/>
                      <a:r>
                        <a:rPr lang="en-US" sz="2400" dirty="0" smtClean="0">
                          <a:latin typeface="+mj-lt"/>
                        </a:rPr>
                        <a:t>4</a:t>
                      </a:r>
                      <a:endParaRPr lang="en-US" sz="2400" dirty="0">
                        <a:latin typeface="+mj-lt"/>
                      </a:endParaRPr>
                    </a:p>
                  </a:txBody>
                  <a:tcPr/>
                </a:tc>
                <a:tc>
                  <a:txBody>
                    <a:bodyPr/>
                    <a:lstStyle/>
                    <a:p>
                      <a:pPr algn="ctr"/>
                      <a:r>
                        <a:rPr lang="en-US" sz="2400" dirty="0" smtClean="0">
                          <a:latin typeface="+mj-lt"/>
                        </a:rPr>
                        <a:t>0  1  0  0</a:t>
                      </a:r>
                      <a:endParaRPr lang="en-US" sz="2400" dirty="0">
                        <a:latin typeface="+mj-lt"/>
                      </a:endParaRPr>
                    </a:p>
                  </a:txBody>
                  <a:tcPr/>
                </a:tc>
              </a:tr>
              <a:tr h="370840">
                <a:tc>
                  <a:txBody>
                    <a:bodyPr/>
                    <a:lstStyle/>
                    <a:p>
                      <a:pPr algn="ctr"/>
                      <a:r>
                        <a:rPr lang="en-US" sz="2400" dirty="0" smtClean="0">
                          <a:solidFill>
                            <a:srgbClr val="FF0000"/>
                          </a:solidFill>
                          <a:latin typeface="+mj-lt"/>
                        </a:rPr>
                        <a:t>5</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1  0  1 1</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6</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1  0  1  0</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7</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1  0  0  1</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8</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1  0  0  0</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9</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1  1  1  1</a:t>
                      </a:r>
                      <a:endParaRPr lang="en-US" sz="2400" dirty="0">
                        <a:solidFill>
                          <a:srgbClr val="FF0000"/>
                        </a:solidFill>
                        <a:latin typeface="+mj-lt"/>
                      </a:endParaRPr>
                    </a:p>
                  </a:txBody>
                  <a:tcPr/>
                </a:tc>
              </a:tr>
            </a:tbl>
          </a:graphicData>
        </a:graphic>
      </p:graphicFrame>
      <p:sp>
        <p:nvSpPr>
          <p:cNvPr id="6" name="TextBox 5"/>
          <p:cNvSpPr txBox="1"/>
          <p:nvPr/>
        </p:nvSpPr>
        <p:spPr>
          <a:xfrm>
            <a:off x="4876800" y="2667000"/>
            <a:ext cx="4267200" cy="2554545"/>
          </a:xfrm>
          <a:prstGeom prst="rect">
            <a:avLst/>
          </a:prstGeom>
          <a:noFill/>
        </p:spPr>
        <p:txBody>
          <a:bodyPr wrap="square" rtlCol="0">
            <a:spAutoFit/>
          </a:bodyPr>
          <a:lstStyle/>
          <a:p>
            <a:r>
              <a:rPr lang="en-US" sz="2000" b="1" dirty="0" smtClean="0"/>
              <a:t>Unused or Don’t care conditions</a:t>
            </a:r>
          </a:p>
          <a:p>
            <a:endParaRPr lang="en-US" sz="2000" b="1" dirty="0" smtClean="0"/>
          </a:p>
          <a:p>
            <a:pPr algn="ctr"/>
            <a:r>
              <a:rPr lang="en-US" sz="2000" b="1" dirty="0" smtClean="0"/>
              <a:t>0001</a:t>
            </a:r>
          </a:p>
          <a:p>
            <a:pPr algn="ctr"/>
            <a:r>
              <a:rPr lang="en-US" sz="2000" b="1" dirty="0" smtClean="0"/>
              <a:t>0010</a:t>
            </a:r>
          </a:p>
          <a:p>
            <a:pPr algn="ctr"/>
            <a:r>
              <a:rPr lang="en-US" sz="2000" b="1" dirty="0" smtClean="0"/>
              <a:t>0011</a:t>
            </a:r>
          </a:p>
          <a:p>
            <a:pPr algn="ctr"/>
            <a:r>
              <a:rPr lang="en-US" sz="2000" b="1" dirty="0" smtClean="0"/>
              <a:t>1100</a:t>
            </a:r>
          </a:p>
          <a:p>
            <a:pPr algn="ctr"/>
            <a:r>
              <a:rPr lang="en-US" sz="2000" b="1" dirty="0" smtClean="0"/>
              <a:t>1101</a:t>
            </a:r>
          </a:p>
          <a:p>
            <a:pPr algn="ctr"/>
            <a:r>
              <a:rPr lang="en-US" sz="2000" b="1" dirty="0" smtClean="0"/>
              <a:t>1110</a:t>
            </a:r>
            <a:endParaRPr lang="en-US" sz="2000" b="1" dirty="0"/>
          </a:p>
        </p:txBody>
      </p:sp>
    </p:spTree>
    <p:extLst>
      <p:ext uri="{BB962C8B-B14F-4D97-AF65-F5344CB8AC3E}">
        <p14:creationId xmlns="" xmlns:p14="http://schemas.microsoft.com/office/powerpoint/2010/main" val="1159116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3200400" y="319650"/>
            <a:ext cx="4755976" cy="482904"/>
          </a:xfrm>
          <a:prstGeom prst="rect">
            <a:avLst/>
          </a:prstGeom>
        </p:spPr>
        <p:txBody>
          <a:bodyPr wrap="square" lIns="0" tIns="0" rIns="0" bIns="0" rtlCol="0">
            <a:noAutofit/>
          </a:bodyPr>
          <a:lstStyle/>
          <a:p>
            <a:pPr marL="12700">
              <a:lnSpc>
                <a:spcPts val="3800"/>
              </a:lnSpc>
              <a:spcBef>
                <a:spcPts val="190"/>
              </a:spcBef>
            </a:pPr>
            <a:r>
              <a:rPr lang="en-US" sz="4400" b="1" dirty="0" smtClean="0">
                <a:latin typeface="+mj-lt"/>
                <a:cs typeface="Book Antiqua"/>
              </a:rPr>
              <a:t>2421 Code</a:t>
            </a:r>
            <a:endParaRPr lang="en-US" sz="4400" b="1" dirty="0">
              <a:latin typeface="+mj-lt"/>
              <a:cs typeface="Book Antiqua"/>
            </a:endParaRPr>
          </a:p>
        </p:txBody>
      </p:sp>
      <p:graphicFrame>
        <p:nvGraphicFramePr>
          <p:cNvPr id="5" name="Table 4"/>
          <p:cNvGraphicFramePr>
            <a:graphicFrameLocks noGrp="1"/>
          </p:cNvGraphicFramePr>
          <p:nvPr/>
        </p:nvGraphicFramePr>
        <p:xfrm>
          <a:off x="1447800" y="1066800"/>
          <a:ext cx="3276600" cy="5400040"/>
        </p:xfrm>
        <a:graphic>
          <a:graphicData uri="http://schemas.openxmlformats.org/drawingml/2006/table">
            <a:tbl>
              <a:tblPr firstRow="1" bandRow="1">
                <a:tableStyleId>{F5AB1C69-6EDB-4FF4-983F-18BD219EF322}</a:tableStyleId>
              </a:tblPr>
              <a:tblGrid>
                <a:gridCol w="1524000"/>
                <a:gridCol w="1752600"/>
              </a:tblGrid>
              <a:tr h="370840">
                <a:tc>
                  <a:txBody>
                    <a:bodyPr/>
                    <a:lstStyle/>
                    <a:p>
                      <a:pPr algn="ctr"/>
                      <a:r>
                        <a:rPr lang="en-US" dirty="0" smtClean="0">
                          <a:solidFill>
                            <a:schemeClr val="tx1"/>
                          </a:solidFill>
                          <a:latin typeface="+mj-lt"/>
                        </a:rPr>
                        <a:t>Decimal</a:t>
                      </a:r>
                      <a:endParaRPr lang="en-US" dirty="0">
                        <a:solidFill>
                          <a:schemeClr val="tx1"/>
                        </a:solidFill>
                        <a:latin typeface="+mj-lt"/>
                      </a:endParaRPr>
                    </a:p>
                  </a:txBody>
                  <a:tcPr/>
                </a:tc>
                <a:tc>
                  <a:txBody>
                    <a:bodyPr/>
                    <a:lstStyle/>
                    <a:p>
                      <a:pPr algn="ctr"/>
                      <a:r>
                        <a:rPr lang="en-US" dirty="0" smtClean="0">
                          <a:solidFill>
                            <a:schemeClr val="tx1"/>
                          </a:solidFill>
                          <a:latin typeface="+mj-lt"/>
                        </a:rPr>
                        <a:t>2421 Code</a:t>
                      </a:r>
                      <a:endParaRPr lang="en-US" dirty="0">
                        <a:solidFill>
                          <a:schemeClr val="tx1"/>
                        </a:solidFill>
                        <a:latin typeface="+mj-lt"/>
                      </a:endParaRPr>
                    </a:p>
                  </a:txBody>
                  <a:tcPr/>
                </a:tc>
              </a:tr>
              <a:tr h="370840">
                <a:tc>
                  <a:txBody>
                    <a:bodyPr/>
                    <a:lstStyle/>
                    <a:p>
                      <a:pPr algn="ctr"/>
                      <a:r>
                        <a:rPr lang="en-US" dirty="0" smtClean="0">
                          <a:solidFill>
                            <a:srgbClr val="C00000"/>
                          </a:solidFill>
                          <a:latin typeface="+mj-lt"/>
                        </a:rPr>
                        <a:t>weight</a:t>
                      </a:r>
                      <a:endParaRPr lang="en-US" dirty="0">
                        <a:solidFill>
                          <a:srgbClr val="C00000"/>
                        </a:solidFill>
                        <a:latin typeface="+mj-lt"/>
                      </a:endParaRPr>
                    </a:p>
                  </a:txBody>
                  <a:tcPr/>
                </a:tc>
                <a:tc>
                  <a:txBody>
                    <a:bodyPr/>
                    <a:lstStyle/>
                    <a:p>
                      <a:pPr algn="ctr"/>
                      <a:r>
                        <a:rPr lang="en-US" sz="2400" dirty="0" smtClean="0">
                          <a:solidFill>
                            <a:srgbClr val="C00000"/>
                          </a:solidFill>
                          <a:latin typeface="+mj-lt"/>
                        </a:rPr>
                        <a:t>2  4  2  1</a:t>
                      </a:r>
                      <a:endParaRPr lang="en-US" sz="2400" dirty="0">
                        <a:solidFill>
                          <a:srgbClr val="C00000"/>
                        </a:solidFill>
                        <a:latin typeface="+mj-lt"/>
                      </a:endParaRPr>
                    </a:p>
                  </a:txBody>
                  <a:tcPr/>
                </a:tc>
              </a:tr>
              <a:tr h="370840">
                <a:tc>
                  <a:txBody>
                    <a:bodyPr/>
                    <a:lstStyle/>
                    <a:p>
                      <a:pPr algn="ctr"/>
                      <a:r>
                        <a:rPr lang="en-US" sz="2400" dirty="0" smtClean="0">
                          <a:latin typeface="+mj-lt"/>
                        </a:rPr>
                        <a:t>0</a:t>
                      </a:r>
                    </a:p>
                  </a:txBody>
                  <a:tcPr/>
                </a:tc>
                <a:tc>
                  <a:txBody>
                    <a:bodyPr/>
                    <a:lstStyle/>
                    <a:p>
                      <a:pPr algn="ctr"/>
                      <a:r>
                        <a:rPr lang="en-US" sz="2400" dirty="0" smtClean="0">
                          <a:latin typeface="+mj-lt"/>
                        </a:rPr>
                        <a:t>0  0  0  0</a:t>
                      </a:r>
                      <a:endParaRPr lang="en-US" sz="2400" dirty="0">
                        <a:latin typeface="+mj-lt"/>
                      </a:endParaRPr>
                    </a:p>
                  </a:txBody>
                  <a:tcPr/>
                </a:tc>
              </a:tr>
              <a:tr h="370840">
                <a:tc>
                  <a:txBody>
                    <a:bodyPr/>
                    <a:lstStyle/>
                    <a:p>
                      <a:pPr algn="ctr"/>
                      <a:r>
                        <a:rPr lang="en-US" sz="2400" dirty="0" smtClean="0">
                          <a:latin typeface="+mj-lt"/>
                        </a:rPr>
                        <a:t>1</a:t>
                      </a:r>
                      <a:endParaRPr lang="en-US" sz="2400" dirty="0">
                        <a:latin typeface="+mj-lt"/>
                      </a:endParaRPr>
                    </a:p>
                  </a:txBody>
                  <a:tcPr/>
                </a:tc>
                <a:tc>
                  <a:txBody>
                    <a:bodyPr/>
                    <a:lstStyle/>
                    <a:p>
                      <a:pPr algn="ctr"/>
                      <a:r>
                        <a:rPr lang="en-US" sz="2400" dirty="0" smtClean="0">
                          <a:latin typeface="+mj-lt"/>
                        </a:rPr>
                        <a:t>0  0  0  1</a:t>
                      </a:r>
                      <a:endParaRPr lang="en-US" sz="2400" dirty="0">
                        <a:latin typeface="+mj-lt"/>
                      </a:endParaRPr>
                    </a:p>
                  </a:txBody>
                  <a:tcPr/>
                </a:tc>
              </a:tr>
              <a:tr h="370840">
                <a:tc>
                  <a:txBody>
                    <a:bodyPr/>
                    <a:lstStyle/>
                    <a:p>
                      <a:pPr algn="ctr"/>
                      <a:r>
                        <a:rPr lang="en-US" sz="2400" dirty="0" smtClean="0">
                          <a:latin typeface="+mj-lt"/>
                        </a:rPr>
                        <a:t>2</a:t>
                      </a:r>
                      <a:endParaRPr lang="en-US" sz="2400" dirty="0">
                        <a:latin typeface="+mj-lt"/>
                      </a:endParaRPr>
                    </a:p>
                  </a:txBody>
                  <a:tcPr/>
                </a:tc>
                <a:tc>
                  <a:txBody>
                    <a:bodyPr/>
                    <a:lstStyle/>
                    <a:p>
                      <a:pPr algn="ctr"/>
                      <a:r>
                        <a:rPr lang="en-US" sz="2400" dirty="0" smtClean="0">
                          <a:latin typeface="+mj-lt"/>
                        </a:rPr>
                        <a:t>0  0  1  0</a:t>
                      </a:r>
                      <a:endParaRPr lang="en-US" sz="2400" dirty="0">
                        <a:latin typeface="+mj-lt"/>
                      </a:endParaRPr>
                    </a:p>
                  </a:txBody>
                  <a:tcPr/>
                </a:tc>
              </a:tr>
              <a:tr h="370840">
                <a:tc>
                  <a:txBody>
                    <a:bodyPr/>
                    <a:lstStyle/>
                    <a:p>
                      <a:pPr algn="ctr"/>
                      <a:r>
                        <a:rPr lang="en-US" sz="2400" dirty="0" smtClean="0">
                          <a:latin typeface="+mj-lt"/>
                        </a:rPr>
                        <a:t>3</a:t>
                      </a:r>
                      <a:endParaRPr lang="en-US" sz="2400" dirty="0">
                        <a:latin typeface="+mj-lt"/>
                      </a:endParaRPr>
                    </a:p>
                  </a:txBody>
                  <a:tcPr/>
                </a:tc>
                <a:tc>
                  <a:txBody>
                    <a:bodyPr/>
                    <a:lstStyle/>
                    <a:p>
                      <a:pPr algn="ctr"/>
                      <a:r>
                        <a:rPr lang="en-US" sz="2400" dirty="0" smtClean="0">
                          <a:latin typeface="+mj-lt"/>
                        </a:rPr>
                        <a:t>0  0  1  1</a:t>
                      </a:r>
                      <a:endParaRPr lang="en-US" sz="2400" dirty="0">
                        <a:latin typeface="+mj-lt"/>
                      </a:endParaRPr>
                    </a:p>
                  </a:txBody>
                  <a:tcPr/>
                </a:tc>
              </a:tr>
              <a:tr h="370840">
                <a:tc>
                  <a:txBody>
                    <a:bodyPr/>
                    <a:lstStyle/>
                    <a:p>
                      <a:pPr algn="ctr"/>
                      <a:r>
                        <a:rPr lang="en-US" sz="2400" dirty="0" smtClean="0">
                          <a:latin typeface="+mj-lt"/>
                        </a:rPr>
                        <a:t>4</a:t>
                      </a:r>
                      <a:endParaRPr lang="en-US" sz="2400" dirty="0">
                        <a:latin typeface="+mj-lt"/>
                      </a:endParaRPr>
                    </a:p>
                  </a:txBody>
                  <a:tcPr/>
                </a:tc>
                <a:tc>
                  <a:txBody>
                    <a:bodyPr/>
                    <a:lstStyle/>
                    <a:p>
                      <a:pPr algn="ctr"/>
                      <a:r>
                        <a:rPr lang="en-US" sz="2400" dirty="0" smtClean="0">
                          <a:latin typeface="+mj-lt"/>
                        </a:rPr>
                        <a:t>0  1  0  0</a:t>
                      </a:r>
                      <a:endParaRPr lang="en-US" sz="2400" dirty="0">
                        <a:latin typeface="+mj-lt"/>
                      </a:endParaRPr>
                    </a:p>
                  </a:txBody>
                  <a:tcPr/>
                </a:tc>
              </a:tr>
              <a:tr h="370840">
                <a:tc>
                  <a:txBody>
                    <a:bodyPr/>
                    <a:lstStyle/>
                    <a:p>
                      <a:pPr algn="ctr"/>
                      <a:r>
                        <a:rPr lang="en-US" sz="2400" dirty="0" smtClean="0">
                          <a:solidFill>
                            <a:srgbClr val="FF0000"/>
                          </a:solidFill>
                          <a:latin typeface="+mj-lt"/>
                        </a:rPr>
                        <a:t>5</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1  0  1 1</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6</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1  1  0  0</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7</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1  1  0  1</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8</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1  1  1  0</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9</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1  1  1  1</a:t>
                      </a:r>
                      <a:endParaRPr lang="en-US" sz="2400" dirty="0">
                        <a:solidFill>
                          <a:srgbClr val="FF0000"/>
                        </a:solidFill>
                        <a:latin typeface="+mj-lt"/>
                      </a:endParaRPr>
                    </a:p>
                  </a:txBody>
                  <a:tcPr/>
                </a:tc>
              </a:tr>
            </a:tbl>
          </a:graphicData>
        </a:graphic>
      </p:graphicFrame>
      <p:sp>
        <p:nvSpPr>
          <p:cNvPr id="6" name="TextBox 5"/>
          <p:cNvSpPr txBox="1"/>
          <p:nvPr/>
        </p:nvSpPr>
        <p:spPr>
          <a:xfrm>
            <a:off x="4876800" y="2667000"/>
            <a:ext cx="4267200" cy="2554545"/>
          </a:xfrm>
          <a:prstGeom prst="rect">
            <a:avLst/>
          </a:prstGeom>
          <a:noFill/>
        </p:spPr>
        <p:txBody>
          <a:bodyPr wrap="square" rtlCol="0">
            <a:spAutoFit/>
          </a:bodyPr>
          <a:lstStyle/>
          <a:p>
            <a:r>
              <a:rPr lang="en-US" sz="2000" b="1" dirty="0" smtClean="0"/>
              <a:t>Unused or Don’t care conditions</a:t>
            </a:r>
          </a:p>
          <a:p>
            <a:endParaRPr lang="en-US" sz="2000" b="1" dirty="0" smtClean="0"/>
          </a:p>
          <a:p>
            <a:pPr algn="ctr"/>
            <a:r>
              <a:rPr lang="en-US" sz="2000" b="1" dirty="0" smtClean="0"/>
              <a:t>0101</a:t>
            </a:r>
          </a:p>
          <a:p>
            <a:pPr algn="ctr"/>
            <a:r>
              <a:rPr lang="en-US" sz="2000" b="1" dirty="0" smtClean="0"/>
              <a:t>0110</a:t>
            </a:r>
          </a:p>
          <a:p>
            <a:pPr algn="ctr"/>
            <a:r>
              <a:rPr lang="en-US" sz="2000" b="1" dirty="0" smtClean="0"/>
              <a:t>0111</a:t>
            </a:r>
          </a:p>
          <a:p>
            <a:pPr algn="ctr"/>
            <a:r>
              <a:rPr lang="en-US" sz="2000" b="1" dirty="0" smtClean="0"/>
              <a:t>1000</a:t>
            </a:r>
          </a:p>
          <a:p>
            <a:pPr algn="ctr"/>
            <a:r>
              <a:rPr lang="en-US" sz="2000" b="1" dirty="0" smtClean="0"/>
              <a:t>1001</a:t>
            </a:r>
          </a:p>
          <a:p>
            <a:pPr algn="ctr"/>
            <a:r>
              <a:rPr lang="en-US" sz="2000" b="1" dirty="0" smtClean="0"/>
              <a:t>1010</a:t>
            </a:r>
            <a:endParaRPr lang="en-US" sz="2000" b="1" dirty="0"/>
          </a:p>
        </p:txBody>
      </p:sp>
    </p:spTree>
    <p:extLst>
      <p:ext uri="{BB962C8B-B14F-4D97-AF65-F5344CB8AC3E}">
        <p14:creationId xmlns="" xmlns:p14="http://schemas.microsoft.com/office/powerpoint/2010/main" val="1159116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971800" y="319650"/>
            <a:ext cx="4984576" cy="482904"/>
          </a:xfrm>
          <a:prstGeom prst="rect">
            <a:avLst/>
          </a:prstGeom>
        </p:spPr>
        <p:txBody>
          <a:bodyPr wrap="square" lIns="0" tIns="0" rIns="0" bIns="0" rtlCol="0">
            <a:noAutofit/>
          </a:bodyPr>
          <a:lstStyle/>
          <a:p>
            <a:pPr marL="12700">
              <a:lnSpc>
                <a:spcPts val="3800"/>
              </a:lnSpc>
              <a:spcBef>
                <a:spcPts val="190"/>
              </a:spcBef>
            </a:pPr>
            <a:r>
              <a:rPr lang="en-US" sz="4400" b="1" dirty="0" smtClean="0">
                <a:latin typeface="+mj-lt"/>
                <a:cs typeface="Book Antiqua"/>
              </a:rPr>
              <a:t>Excess-3 Code</a:t>
            </a:r>
            <a:endParaRPr lang="en-US" sz="4400" b="1" dirty="0">
              <a:latin typeface="+mj-lt"/>
              <a:cs typeface="Book Antiqua"/>
            </a:endParaRPr>
          </a:p>
        </p:txBody>
      </p:sp>
      <p:graphicFrame>
        <p:nvGraphicFramePr>
          <p:cNvPr id="5" name="Table 4"/>
          <p:cNvGraphicFramePr>
            <a:graphicFrameLocks noGrp="1"/>
          </p:cNvGraphicFramePr>
          <p:nvPr/>
        </p:nvGraphicFramePr>
        <p:xfrm>
          <a:off x="1447800" y="1066800"/>
          <a:ext cx="3276600" cy="5400040"/>
        </p:xfrm>
        <a:graphic>
          <a:graphicData uri="http://schemas.openxmlformats.org/drawingml/2006/table">
            <a:tbl>
              <a:tblPr firstRow="1" bandRow="1">
                <a:tableStyleId>{F5AB1C69-6EDB-4FF4-983F-18BD219EF322}</a:tableStyleId>
              </a:tblPr>
              <a:tblGrid>
                <a:gridCol w="1524000"/>
                <a:gridCol w="1752600"/>
              </a:tblGrid>
              <a:tr h="370840">
                <a:tc>
                  <a:txBody>
                    <a:bodyPr/>
                    <a:lstStyle/>
                    <a:p>
                      <a:pPr algn="ctr"/>
                      <a:r>
                        <a:rPr lang="en-US" dirty="0" smtClean="0">
                          <a:solidFill>
                            <a:schemeClr val="tx1"/>
                          </a:solidFill>
                          <a:latin typeface="+mj-lt"/>
                        </a:rPr>
                        <a:t>Decimal</a:t>
                      </a:r>
                      <a:endParaRPr lang="en-US" dirty="0">
                        <a:solidFill>
                          <a:schemeClr val="tx1"/>
                        </a:solidFill>
                        <a:latin typeface="+mj-lt"/>
                      </a:endParaRPr>
                    </a:p>
                  </a:txBody>
                  <a:tcPr/>
                </a:tc>
                <a:tc>
                  <a:txBody>
                    <a:bodyPr/>
                    <a:lstStyle/>
                    <a:p>
                      <a:pPr algn="ctr"/>
                      <a:r>
                        <a:rPr lang="en-US" dirty="0" smtClean="0">
                          <a:solidFill>
                            <a:schemeClr val="tx1"/>
                          </a:solidFill>
                          <a:latin typeface="+mj-lt"/>
                        </a:rPr>
                        <a:t>Excess-3 code</a:t>
                      </a:r>
                      <a:endParaRPr lang="en-US" dirty="0">
                        <a:solidFill>
                          <a:schemeClr val="tx1"/>
                        </a:solidFill>
                        <a:latin typeface="+mj-lt"/>
                      </a:endParaRPr>
                    </a:p>
                  </a:txBody>
                  <a:tcPr/>
                </a:tc>
              </a:tr>
              <a:tr h="370840">
                <a:tc>
                  <a:txBody>
                    <a:bodyPr/>
                    <a:lstStyle/>
                    <a:p>
                      <a:endParaRPr lang="en-US" dirty="0">
                        <a:solidFill>
                          <a:srgbClr val="C00000"/>
                        </a:solidFill>
                        <a:latin typeface="+mj-lt"/>
                      </a:endParaRPr>
                    </a:p>
                  </a:txBody>
                  <a:tcPr/>
                </a:tc>
                <a:tc>
                  <a:txBody>
                    <a:bodyPr/>
                    <a:lstStyle/>
                    <a:p>
                      <a:pPr algn="ctr"/>
                      <a:endParaRPr lang="en-US" sz="2400" dirty="0">
                        <a:solidFill>
                          <a:srgbClr val="C00000"/>
                        </a:solidFill>
                        <a:latin typeface="+mj-lt"/>
                      </a:endParaRPr>
                    </a:p>
                  </a:txBody>
                  <a:tcPr/>
                </a:tc>
              </a:tr>
              <a:tr h="370840">
                <a:tc>
                  <a:txBody>
                    <a:bodyPr/>
                    <a:lstStyle/>
                    <a:p>
                      <a:pPr algn="ctr"/>
                      <a:r>
                        <a:rPr lang="en-US" sz="2400" dirty="0" smtClean="0">
                          <a:latin typeface="+mj-lt"/>
                        </a:rPr>
                        <a:t>0</a:t>
                      </a:r>
                    </a:p>
                  </a:txBody>
                  <a:tcPr/>
                </a:tc>
                <a:tc>
                  <a:txBody>
                    <a:bodyPr/>
                    <a:lstStyle/>
                    <a:p>
                      <a:pPr algn="ctr"/>
                      <a:r>
                        <a:rPr lang="en-US" sz="2400" dirty="0" smtClean="0">
                          <a:latin typeface="+mj-lt"/>
                        </a:rPr>
                        <a:t>0  0  1  1</a:t>
                      </a:r>
                      <a:endParaRPr lang="en-US" sz="2400" dirty="0">
                        <a:latin typeface="+mj-lt"/>
                      </a:endParaRPr>
                    </a:p>
                  </a:txBody>
                  <a:tcPr/>
                </a:tc>
              </a:tr>
              <a:tr h="370840">
                <a:tc>
                  <a:txBody>
                    <a:bodyPr/>
                    <a:lstStyle/>
                    <a:p>
                      <a:pPr algn="ctr"/>
                      <a:r>
                        <a:rPr lang="en-US" sz="2400" dirty="0" smtClean="0">
                          <a:latin typeface="+mj-lt"/>
                        </a:rPr>
                        <a:t>1</a:t>
                      </a:r>
                      <a:endParaRPr lang="en-US" sz="2400" dirty="0">
                        <a:latin typeface="+mj-lt"/>
                      </a:endParaRPr>
                    </a:p>
                  </a:txBody>
                  <a:tcPr/>
                </a:tc>
                <a:tc>
                  <a:txBody>
                    <a:bodyPr/>
                    <a:lstStyle/>
                    <a:p>
                      <a:pPr algn="ctr"/>
                      <a:r>
                        <a:rPr lang="en-US" sz="2400" dirty="0" smtClean="0">
                          <a:latin typeface="+mj-lt"/>
                        </a:rPr>
                        <a:t>0  1  0  0</a:t>
                      </a:r>
                      <a:endParaRPr lang="en-US" sz="2400" dirty="0">
                        <a:latin typeface="+mj-lt"/>
                      </a:endParaRPr>
                    </a:p>
                  </a:txBody>
                  <a:tcPr/>
                </a:tc>
              </a:tr>
              <a:tr h="370840">
                <a:tc>
                  <a:txBody>
                    <a:bodyPr/>
                    <a:lstStyle/>
                    <a:p>
                      <a:pPr algn="ctr"/>
                      <a:r>
                        <a:rPr lang="en-US" sz="2400" dirty="0" smtClean="0">
                          <a:latin typeface="+mj-lt"/>
                        </a:rPr>
                        <a:t>2</a:t>
                      </a:r>
                      <a:endParaRPr lang="en-US" sz="2400" dirty="0">
                        <a:latin typeface="+mj-lt"/>
                      </a:endParaRPr>
                    </a:p>
                  </a:txBody>
                  <a:tcPr/>
                </a:tc>
                <a:tc>
                  <a:txBody>
                    <a:bodyPr/>
                    <a:lstStyle/>
                    <a:p>
                      <a:pPr algn="ctr"/>
                      <a:r>
                        <a:rPr lang="en-US" sz="2400" dirty="0" smtClean="0">
                          <a:latin typeface="+mj-lt"/>
                        </a:rPr>
                        <a:t>0  1  0  1</a:t>
                      </a:r>
                      <a:endParaRPr lang="en-US" sz="2400" dirty="0">
                        <a:latin typeface="+mj-lt"/>
                      </a:endParaRPr>
                    </a:p>
                  </a:txBody>
                  <a:tcPr/>
                </a:tc>
              </a:tr>
              <a:tr h="370840">
                <a:tc>
                  <a:txBody>
                    <a:bodyPr/>
                    <a:lstStyle/>
                    <a:p>
                      <a:pPr algn="ctr"/>
                      <a:r>
                        <a:rPr lang="en-US" sz="2400" dirty="0" smtClean="0">
                          <a:latin typeface="+mj-lt"/>
                        </a:rPr>
                        <a:t>3</a:t>
                      </a:r>
                      <a:endParaRPr lang="en-US" sz="2400" dirty="0">
                        <a:latin typeface="+mj-lt"/>
                      </a:endParaRPr>
                    </a:p>
                  </a:txBody>
                  <a:tcPr/>
                </a:tc>
                <a:tc>
                  <a:txBody>
                    <a:bodyPr/>
                    <a:lstStyle/>
                    <a:p>
                      <a:pPr algn="ctr"/>
                      <a:r>
                        <a:rPr lang="en-US" sz="2400" dirty="0" smtClean="0">
                          <a:latin typeface="+mj-lt"/>
                        </a:rPr>
                        <a:t>0  1  1  0</a:t>
                      </a:r>
                      <a:endParaRPr lang="en-US" sz="2400" dirty="0">
                        <a:latin typeface="+mj-lt"/>
                      </a:endParaRPr>
                    </a:p>
                  </a:txBody>
                  <a:tcPr/>
                </a:tc>
              </a:tr>
              <a:tr h="370840">
                <a:tc>
                  <a:txBody>
                    <a:bodyPr/>
                    <a:lstStyle/>
                    <a:p>
                      <a:pPr algn="ctr"/>
                      <a:r>
                        <a:rPr lang="en-US" sz="2400" dirty="0" smtClean="0">
                          <a:latin typeface="+mj-lt"/>
                        </a:rPr>
                        <a:t>4</a:t>
                      </a:r>
                      <a:endParaRPr lang="en-US" sz="2400" dirty="0">
                        <a:latin typeface="+mj-lt"/>
                      </a:endParaRPr>
                    </a:p>
                  </a:txBody>
                  <a:tcPr/>
                </a:tc>
                <a:tc>
                  <a:txBody>
                    <a:bodyPr/>
                    <a:lstStyle/>
                    <a:p>
                      <a:pPr algn="ctr"/>
                      <a:r>
                        <a:rPr lang="en-US" sz="2400" dirty="0" smtClean="0">
                          <a:latin typeface="+mj-lt"/>
                        </a:rPr>
                        <a:t>0  1  1  1</a:t>
                      </a:r>
                      <a:endParaRPr lang="en-US" sz="2400" dirty="0">
                        <a:latin typeface="+mj-lt"/>
                      </a:endParaRPr>
                    </a:p>
                  </a:txBody>
                  <a:tcPr/>
                </a:tc>
              </a:tr>
              <a:tr h="370840">
                <a:tc>
                  <a:txBody>
                    <a:bodyPr/>
                    <a:lstStyle/>
                    <a:p>
                      <a:pPr algn="ctr"/>
                      <a:r>
                        <a:rPr lang="en-US" sz="2400" dirty="0" smtClean="0">
                          <a:solidFill>
                            <a:srgbClr val="FF0000"/>
                          </a:solidFill>
                          <a:latin typeface="+mj-lt"/>
                        </a:rPr>
                        <a:t>5</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1  0  0  0</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6</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1  0  0  1</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7</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1  0  1  0</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8</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1  0  1  1</a:t>
                      </a:r>
                      <a:endParaRPr lang="en-US" sz="2400" dirty="0">
                        <a:solidFill>
                          <a:srgbClr val="FF0000"/>
                        </a:solidFill>
                        <a:latin typeface="+mj-lt"/>
                      </a:endParaRPr>
                    </a:p>
                  </a:txBody>
                  <a:tcPr/>
                </a:tc>
              </a:tr>
              <a:tr h="370840">
                <a:tc>
                  <a:txBody>
                    <a:bodyPr/>
                    <a:lstStyle/>
                    <a:p>
                      <a:pPr algn="ctr"/>
                      <a:r>
                        <a:rPr lang="en-US" sz="2400" dirty="0" smtClean="0">
                          <a:solidFill>
                            <a:srgbClr val="FF0000"/>
                          </a:solidFill>
                          <a:latin typeface="+mj-lt"/>
                        </a:rPr>
                        <a:t>9</a:t>
                      </a:r>
                      <a:endParaRPr lang="en-US" sz="2400" dirty="0">
                        <a:solidFill>
                          <a:srgbClr val="FF0000"/>
                        </a:solidFill>
                        <a:latin typeface="+mj-lt"/>
                      </a:endParaRPr>
                    </a:p>
                  </a:txBody>
                  <a:tcPr/>
                </a:tc>
                <a:tc>
                  <a:txBody>
                    <a:bodyPr/>
                    <a:lstStyle/>
                    <a:p>
                      <a:pPr algn="ctr"/>
                      <a:r>
                        <a:rPr lang="en-US" sz="2400" dirty="0" smtClean="0">
                          <a:solidFill>
                            <a:srgbClr val="FF0000"/>
                          </a:solidFill>
                          <a:latin typeface="+mj-lt"/>
                        </a:rPr>
                        <a:t>1  1  0  0</a:t>
                      </a:r>
                      <a:endParaRPr lang="en-US" sz="2400" dirty="0">
                        <a:solidFill>
                          <a:srgbClr val="FF0000"/>
                        </a:solidFill>
                        <a:latin typeface="+mj-lt"/>
                      </a:endParaRPr>
                    </a:p>
                  </a:txBody>
                  <a:tcPr/>
                </a:tc>
              </a:tr>
            </a:tbl>
          </a:graphicData>
        </a:graphic>
      </p:graphicFrame>
      <p:sp>
        <p:nvSpPr>
          <p:cNvPr id="6" name="TextBox 5"/>
          <p:cNvSpPr txBox="1"/>
          <p:nvPr/>
        </p:nvSpPr>
        <p:spPr>
          <a:xfrm>
            <a:off x="4876800" y="2667000"/>
            <a:ext cx="4267200" cy="2554545"/>
          </a:xfrm>
          <a:prstGeom prst="rect">
            <a:avLst/>
          </a:prstGeom>
          <a:noFill/>
        </p:spPr>
        <p:txBody>
          <a:bodyPr wrap="square" rtlCol="0">
            <a:spAutoFit/>
          </a:bodyPr>
          <a:lstStyle/>
          <a:p>
            <a:r>
              <a:rPr lang="en-US" sz="2000" b="1" dirty="0" smtClean="0"/>
              <a:t>Unused or Don’t care conditions</a:t>
            </a:r>
          </a:p>
          <a:p>
            <a:endParaRPr lang="en-US" sz="2000" b="1" dirty="0" smtClean="0"/>
          </a:p>
          <a:p>
            <a:pPr algn="ctr"/>
            <a:r>
              <a:rPr lang="en-US" sz="2000" b="1" dirty="0" smtClean="0"/>
              <a:t>0000</a:t>
            </a:r>
          </a:p>
          <a:p>
            <a:pPr algn="ctr"/>
            <a:r>
              <a:rPr lang="en-US" sz="2000" b="1" dirty="0" smtClean="0"/>
              <a:t>0001</a:t>
            </a:r>
          </a:p>
          <a:p>
            <a:pPr algn="ctr"/>
            <a:r>
              <a:rPr lang="en-US" sz="2000" b="1" dirty="0" smtClean="0"/>
              <a:t>0010</a:t>
            </a:r>
          </a:p>
          <a:p>
            <a:pPr algn="ctr"/>
            <a:r>
              <a:rPr lang="en-US" sz="2000" b="1" dirty="0" smtClean="0"/>
              <a:t>1101</a:t>
            </a:r>
          </a:p>
          <a:p>
            <a:pPr algn="ctr"/>
            <a:r>
              <a:rPr lang="en-US" sz="2000" b="1" dirty="0" smtClean="0"/>
              <a:t>1110</a:t>
            </a:r>
          </a:p>
          <a:p>
            <a:pPr algn="ctr"/>
            <a:r>
              <a:rPr lang="en-US" sz="2000" b="1" dirty="0" smtClean="0"/>
              <a:t>1111</a:t>
            </a:r>
            <a:endParaRPr lang="en-US" sz="2000" b="1" dirty="0"/>
          </a:p>
        </p:txBody>
      </p:sp>
    </p:spTree>
    <p:extLst>
      <p:ext uri="{BB962C8B-B14F-4D97-AF65-F5344CB8AC3E}">
        <p14:creationId xmlns="" xmlns:p14="http://schemas.microsoft.com/office/powerpoint/2010/main" val="1159116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28600" y="533398"/>
          <a:ext cx="8686800" cy="6075684"/>
        </p:xfrm>
        <a:graphic>
          <a:graphicData uri="http://schemas.openxmlformats.org/drawingml/2006/table">
            <a:tbl>
              <a:tblPr firstRow="1" bandRow="1">
                <a:tableStyleId>{F5AB1C69-6EDB-4FF4-983F-18BD219EF322}</a:tableStyleId>
              </a:tblPr>
              <a:tblGrid>
                <a:gridCol w="1737360"/>
                <a:gridCol w="1737360"/>
                <a:gridCol w="1737360"/>
                <a:gridCol w="1737360"/>
                <a:gridCol w="1737360"/>
              </a:tblGrid>
              <a:tr h="380382">
                <a:tc>
                  <a:txBody>
                    <a:bodyPr/>
                    <a:lstStyle/>
                    <a:p>
                      <a:pPr algn="ctr"/>
                      <a:r>
                        <a:rPr lang="en-US" dirty="0" smtClean="0">
                          <a:solidFill>
                            <a:schemeClr val="tx1"/>
                          </a:solidFill>
                          <a:latin typeface="+mj-lt"/>
                        </a:rPr>
                        <a:t>Decimal</a:t>
                      </a:r>
                      <a:endParaRPr lang="en-US" dirty="0">
                        <a:solidFill>
                          <a:schemeClr val="tx1"/>
                        </a:solidFill>
                        <a:latin typeface="+mj-lt"/>
                      </a:endParaRPr>
                    </a:p>
                  </a:txBody>
                  <a:tcPr/>
                </a:tc>
                <a:tc>
                  <a:txBody>
                    <a:bodyPr/>
                    <a:lstStyle/>
                    <a:p>
                      <a:pPr algn="ctr"/>
                      <a:r>
                        <a:rPr lang="en-US" dirty="0" smtClean="0">
                          <a:solidFill>
                            <a:schemeClr val="tx1"/>
                          </a:solidFill>
                          <a:latin typeface="+mj-lt"/>
                        </a:rPr>
                        <a:t>BCD</a:t>
                      </a:r>
                      <a:endParaRPr lang="en-US" dirty="0">
                        <a:solidFill>
                          <a:schemeClr val="tx1"/>
                        </a:solidFill>
                        <a:latin typeface="+mj-lt"/>
                      </a:endParaRPr>
                    </a:p>
                  </a:txBody>
                  <a:tcPr/>
                </a:tc>
                <a:tc>
                  <a:txBody>
                    <a:bodyPr/>
                    <a:lstStyle/>
                    <a:p>
                      <a:pPr algn="ctr"/>
                      <a:r>
                        <a:rPr lang="en-US" dirty="0" smtClean="0">
                          <a:solidFill>
                            <a:schemeClr val="tx1"/>
                          </a:solidFill>
                          <a:latin typeface="+mj-lt"/>
                        </a:rPr>
                        <a:t>Excess-3</a:t>
                      </a:r>
                      <a:endParaRPr lang="en-US" dirty="0">
                        <a:solidFill>
                          <a:schemeClr val="tx1"/>
                        </a:solidFill>
                        <a:latin typeface="+mj-lt"/>
                      </a:endParaRPr>
                    </a:p>
                  </a:txBody>
                  <a:tcPr/>
                </a:tc>
                <a:tc>
                  <a:txBody>
                    <a:bodyPr/>
                    <a:lstStyle/>
                    <a:p>
                      <a:pPr algn="ctr"/>
                      <a:r>
                        <a:rPr lang="en-US" dirty="0" smtClean="0">
                          <a:solidFill>
                            <a:schemeClr val="tx1"/>
                          </a:solidFill>
                          <a:latin typeface="+mj-lt"/>
                        </a:rPr>
                        <a:t>8 4 -2 -1</a:t>
                      </a:r>
                      <a:endParaRPr lang="en-US" dirty="0">
                        <a:solidFill>
                          <a:schemeClr val="tx1"/>
                        </a:solidFill>
                        <a:latin typeface="+mj-lt"/>
                      </a:endParaRPr>
                    </a:p>
                  </a:txBody>
                  <a:tcPr/>
                </a:tc>
                <a:tc>
                  <a:txBody>
                    <a:bodyPr/>
                    <a:lstStyle/>
                    <a:p>
                      <a:pPr algn="ctr"/>
                      <a:r>
                        <a:rPr lang="en-US" dirty="0" smtClean="0">
                          <a:solidFill>
                            <a:schemeClr val="tx1"/>
                          </a:solidFill>
                          <a:latin typeface="+mj-lt"/>
                        </a:rPr>
                        <a:t>2 4 2 1</a:t>
                      </a:r>
                      <a:endParaRPr lang="en-US" dirty="0">
                        <a:solidFill>
                          <a:schemeClr val="tx1"/>
                        </a:solidFill>
                        <a:latin typeface="+mj-lt"/>
                      </a:endParaRPr>
                    </a:p>
                  </a:txBody>
                  <a:tcPr/>
                </a:tc>
              </a:tr>
              <a:tr h="380382">
                <a:tc>
                  <a:txBody>
                    <a:bodyPr/>
                    <a:lstStyle/>
                    <a:p>
                      <a:pPr algn="ctr"/>
                      <a:endParaRPr lang="en-US" dirty="0">
                        <a:solidFill>
                          <a:schemeClr val="tx1"/>
                        </a:solidFill>
                        <a:latin typeface="+mj-lt"/>
                      </a:endParaRPr>
                    </a:p>
                  </a:txBody>
                  <a:tcPr/>
                </a:tc>
                <a:tc>
                  <a:txBody>
                    <a:bodyPr/>
                    <a:lstStyle/>
                    <a:p>
                      <a:pPr algn="ctr"/>
                      <a:endParaRPr lang="en-US" dirty="0">
                        <a:solidFill>
                          <a:schemeClr val="tx1"/>
                        </a:solidFill>
                        <a:latin typeface="+mj-lt"/>
                      </a:endParaRPr>
                    </a:p>
                  </a:txBody>
                  <a:tcPr/>
                </a:tc>
                <a:tc>
                  <a:txBody>
                    <a:bodyPr/>
                    <a:lstStyle/>
                    <a:p>
                      <a:pPr algn="ctr"/>
                      <a:endParaRPr lang="en-US">
                        <a:solidFill>
                          <a:schemeClr val="tx1"/>
                        </a:solidFill>
                        <a:latin typeface="+mj-lt"/>
                      </a:endParaRPr>
                    </a:p>
                  </a:txBody>
                  <a:tcPr/>
                </a:tc>
                <a:tc>
                  <a:txBody>
                    <a:bodyPr/>
                    <a:lstStyle/>
                    <a:p>
                      <a:pPr algn="ctr"/>
                      <a:endParaRPr lang="en-US">
                        <a:solidFill>
                          <a:schemeClr val="tx1"/>
                        </a:solidFill>
                        <a:latin typeface="+mj-lt"/>
                      </a:endParaRPr>
                    </a:p>
                  </a:txBody>
                  <a:tcPr/>
                </a:tc>
                <a:tc>
                  <a:txBody>
                    <a:bodyPr/>
                    <a:lstStyle/>
                    <a:p>
                      <a:pPr algn="ctr"/>
                      <a:endParaRPr lang="en-US">
                        <a:solidFill>
                          <a:schemeClr val="tx1"/>
                        </a:solidFill>
                        <a:latin typeface="+mj-lt"/>
                      </a:endParaRPr>
                    </a:p>
                  </a:txBody>
                  <a:tcPr/>
                </a:tc>
              </a:tr>
              <a:tr h="531492">
                <a:tc>
                  <a:txBody>
                    <a:bodyPr/>
                    <a:lstStyle/>
                    <a:p>
                      <a:pPr algn="ctr"/>
                      <a:r>
                        <a:rPr lang="en-US" sz="2800" dirty="0" smtClean="0">
                          <a:solidFill>
                            <a:schemeClr val="tx1"/>
                          </a:solidFill>
                          <a:latin typeface="+mj-lt"/>
                        </a:rPr>
                        <a:t>0</a:t>
                      </a:r>
                      <a:endParaRPr lang="en-US" sz="2800" dirty="0">
                        <a:solidFill>
                          <a:schemeClr val="tx1"/>
                        </a:solidFill>
                        <a:latin typeface="+mj-lt"/>
                      </a:endParaRPr>
                    </a:p>
                  </a:txBody>
                  <a:tcPr/>
                </a:tc>
                <a:tc>
                  <a:txBody>
                    <a:bodyPr/>
                    <a:lstStyle/>
                    <a:p>
                      <a:pPr algn="ctr"/>
                      <a:r>
                        <a:rPr lang="en-US" sz="2400" dirty="0" smtClean="0">
                          <a:latin typeface="+mj-lt"/>
                        </a:rPr>
                        <a:t>0  0  0  0</a:t>
                      </a:r>
                      <a:endParaRPr lang="en-US" sz="2400" dirty="0">
                        <a:latin typeface="+mj-lt"/>
                      </a:endParaRPr>
                    </a:p>
                  </a:txBody>
                  <a:tcPr/>
                </a:tc>
                <a:tc>
                  <a:txBody>
                    <a:bodyPr/>
                    <a:lstStyle/>
                    <a:p>
                      <a:pPr algn="ctr"/>
                      <a:r>
                        <a:rPr lang="en-US" sz="2400" dirty="0" smtClean="0">
                          <a:solidFill>
                            <a:schemeClr val="tx1"/>
                          </a:solidFill>
                          <a:latin typeface="+mj-lt"/>
                        </a:rPr>
                        <a:t>0  0  1  1</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0  0  0  0</a:t>
                      </a:r>
                      <a:endParaRPr lang="en-US" sz="2400" dirty="0">
                        <a:solidFill>
                          <a:schemeClr val="tx1"/>
                        </a:solidFill>
                        <a:latin typeface="+mj-lt"/>
                      </a:endParaRPr>
                    </a:p>
                  </a:txBody>
                  <a:tcPr/>
                </a:tc>
                <a:tc>
                  <a:txBody>
                    <a:bodyPr/>
                    <a:lstStyle/>
                    <a:p>
                      <a:pPr algn="ctr"/>
                      <a:r>
                        <a:rPr lang="en-US" sz="2400" dirty="0" smtClean="0">
                          <a:latin typeface="+mj-lt"/>
                        </a:rPr>
                        <a:t>0  0  0  0</a:t>
                      </a:r>
                      <a:endParaRPr lang="en-US" sz="2400" dirty="0">
                        <a:latin typeface="+mj-lt"/>
                      </a:endParaRPr>
                    </a:p>
                  </a:txBody>
                  <a:tcPr/>
                </a:tc>
              </a:tr>
              <a:tr h="531492">
                <a:tc>
                  <a:txBody>
                    <a:bodyPr/>
                    <a:lstStyle/>
                    <a:p>
                      <a:pPr algn="ctr"/>
                      <a:r>
                        <a:rPr lang="en-US" sz="2800" dirty="0" smtClean="0">
                          <a:solidFill>
                            <a:schemeClr val="tx1"/>
                          </a:solidFill>
                          <a:latin typeface="+mj-lt"/>
                        </a:rPr>
                        <a:t>1</a:t>
                      </a:r>
                      <a:endParaRPr lang="en-US" sz="2800" dirty="0">
                        <a:solidFill>
                          <a:schemeClr val="tx1"/>
                        </a:solidFill>
                        <a:latin typeface="+mj-lt"/>
                      </a:endParaRPr>
                    </a:p>
                  </a:txBody>
                  <a:tcPr/>
                </a:tc>
                <a:tc>
                  <a:txBody>
                    <a:bodyPr/>
                    <a:lstStyle/>
                    <a:p>
                      <a:pPr algn="ctr"/>
                      <a:r>
                        <a:rPr lang="en-US" sz="2400" dirty="0" smtClean="0">
                          <a:latin typeface="+mj-lt"/>
                        </a:rPr>
                        <a:t>0  0  0  1</a:t>
                      </a:r>
                      <a:endParaRPr lang="en-US" sz="2400" dirty="0">
                        <a:latin typeface="+mj-lt"/>
                      </a:endParaRPr>
                    </a:p>
                  </a:txBody>
                  <a:tcPr/>
                </a:tc>
                <a:tc>
                  <a:txBody>
                    <a:bodyPr/>
                    <a:lstStyle/>
                    <a:p>
                      <a:pPr algn="ctr"/>
                      <a:r>
                        <a:rPr lang="en-US" sz="2400" dirty="0" smtClean="0">
                          <a:solidFill>
                            <a:schemeClr val="tx1"/>
                          </a:solidFill>
                          <a:latin typeface="+mj-lt"/>
                        </a:rPr>
                        <a:t>0  1  0  0</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0  1  1  1</a:t>
                      </a:r>
                      <a:endParaRPr lang="en-US" sz="2400" dirty="0">
                        <a:solidFill>
                          <a:schemeClr val="tx1"/>
                        </a:solidFill>
                        <a:latin typeface="+mj-lt"/>
                      </a:endParaRPr>
                    </a:p>
                  </a:txBody>
                  <a:tcPr/>
                </a:tc>
                <a:tc>
                  <a:txBody>
                    <a:bodyPr/>
                    <a:lstStyle/>
                    <a:p>
                      <a:pPr algn="ctr"/>
                      <a:r>
                        <a:rPr lang="en-US" sz="2400" dirty="0" smtClean="0">
                          <a:latin typeface="+mj-lt"/>
                        </a:rPr>
                        <a:t>0  0  0  1</a:t>
                      </a:r>
                      <a:endParaRPr lang="en-US" sz="2400" dirty="0">
                        <a:latin typeface="+mj-lt"/>
                      </a:endParaRPr>
                    </a:p>
                  </a:txBody>
                  <a:tcPr/>
                </a:tc>
              </a:tr>
              <a:tr h="531492">
                <a:tc>
                  <a:txBody>
                    <a:bodyPr/>
                    <a:lstStyle/>
                    <a:p>
                      <a:pPr algn="ctr"/>
                      <a:r>
                        <a:rPr lang="en-US" sz="2800" dirty="0" smtClean="0">
                          <a:solidFill>
                            <a:schemeClr val="tx1"/>
                          </a:solidFill>
                          <a:latin typeface="+mj-lt"/>
                        </a:rPr>
                        <a:t>2</a:t>
                      </a:r>
                      <a:endParaRPr lang="en-US" sz="2800" dirty="0">
                        <a:solidFill>
                          <a:schemeClr val="tx1"/>
                        </a:solidFill>
                        <a:latin typeface="+mj-lt"/>
                      </a:endParaRPr>
                    </a:p>
                  </a:txBody>
                  <a:tcPr/>
                </a:tc>
                <a:tc>
                  <a:txBody>
                    <a:bodyPr/>
                    <a:lstStyle/>
                    <a:p>
                      <a:pPr algn="ctr"/>
                      <a:r>
                        <a:rPr lang="en-US" sz="2400" dirty="0" smtClean="0">
                          <a:latin typeface="+mj-lt"/>
                        </a:rPr>
                        <a:t>0  0  1  0</a:t>
                      </a:r>
                      <a:endParaRPr lang="en-US" sz="2400" dirty="0">
                        <a:latin typeface="+mj-lt"/>
                      </a:endParaRPr>
                    </a:p>
                  </a:txBody>
                  <a:tcPr/>
                </a:tc>
                <a:tc>
                  <a:txBody>
                    <a:bodyPr/>
                    <a:lstStyle/>
                    <a:p>
                      <a:pPr algn="ctr"/>
                      <a:r>
                        <a:rPr lang="en-US" sz="2400" dirty="0" smtClean="0">
                          <a:solidFill>
                            <a:schemeClr val="tx1"/>
                          </a:solidFill>
                          <a:latin typeface="+mj-lt"/>
                        </a:rPr>
                        <a:t>0  1  0  1</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0  1  1  0</a:t>
                      </a:r>
                      <a:endParaRPr lang="en-US" sz="2400" dirty="0">
                        <a:solidFill>
                          <a:schemeClr val="tx1"/>
                        </a:solidFill>
                        <a:latin typeface="+mj-lt"/>
                      </a:endParaRPr>
                    </a:p>
                  </a:txBody>
                  <a:tcPr/>
                </a:tc>
                <a:tc>
                  <a:txBody>
                    <a:bodyPr/>
                    <a:lstStyle/>
                    <a:p>
                      <a:pPr algn="ctr"/>
                      <a:r>
                        <a:rPr lang="en-US" sz="2400" dirty="0" smtClean="0">
                          <a:latin typeface="+mj-lt"/>
                        </a:rPr>
                        <a:t>0  0  1  0</a:t>
                      </a:r>
                      <a:endParaRPr lang="en-US" sz="2400" dirty="0">
                        <a:latin typeface="+mj-lt"/>
                      </a:endParaRPr>
                    </a:p>
                  </a:txBody>
                  <a:tcPr/>
                </a:tc>
              </a:tr>
              <a:tr h="531492">
                <a:tc>
                  <a:txBody>
                    <a:bodyPr/>
                    <a:lstStyle/>
                    <a:p>
                      <a:pPr algn="ctr"/>
                      <a:r>
                        <a:rPr lang="en-US" sz="2800" dirty="0" smtClean="0">
                          <a:solidFill>
                            <a:schemeClr val="tx1"/>
                          </a:solidFill>
                          <a:latin typeface="+mj-lt"/>
                        </a:rPr>
                        <a:t>3</a:t>
                      </a:r>
                      <a:endParaRPr lang="en-US" sz="2800" dirty="0">
                        <a:solidFill>
                          <a:schemeClr val="tx1"/>
                        </a:solidFill>
                        <a:latin typeface="+mj-lt"/>
                      </a:endParaRPr>
                    </a:p>
                  </a:txBody>
                  <a:tcPr/>
                </a:tc>
                <a:tc>
                  <a:txBody>
                    <a:bodyPr/>
                    <a:lstStyle/>
                    <a:p>
                      <a:pPr algn="ctr"/>
                      <a:r>
                        <a:rPr lang="en-US" sz="2400" dirty="0" smtClean="0">
                          <a:latin typeface="+mj-lt"/>
                        </a:rPr>
                        <a:t>0  0  1  1</a:t>
                      </a:r>
                      <a:endParaRPr lang="en-US" sz="2400" dirty="0">
                        <a:latin typeface="+mj-lt"/>
                      </a:endParaRPr>
                    </a:p>
                  </a:txBody>
                  <a:tcPr/>
                </a:tc>
                <a:tc>
                  <a:txBody>
                    <a:bodyPr/>
                    <a:lstStyle/>
                    <a:p>
                      <a:pPr algn="ctr"/>
                      <a:r>
                        <a:rPr lang="en-US" sz="2400" dirty="0" smtClean="0">
                          <a:solidFill>
                            <a:schemeClr val="tx1"/>
                          </a:solidFill>
                          <a:latin typeface="+mj-lt"/>
                        </a:rPr>
                        <a:t>0  1  1  0</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0  1  0  1</a:t>
                      </a:r>
                      <a:endParaRPr lang="en-US" sz="2400" dirty="0">
                        <a:solidFill>
                          <a:schemeClr val="tx1"/>
                        </a:solidFill>
                        <a:latin typeface="+mj-lt"/>
                      </a:endParaRPr>
                    </a:p>
                  </a:txBody>
                  <a:tcPr/>
                </a:tc>
                <a:tc>
                  <a:txBody>
                    <a:bodyPr/>
                    <a:lstStyle/>
                    <a:p>
                      <a:pPr algn="ctr"/>
                      <a:r>
                        <a:rPr lang="en-US" sz="2400" dirty="0" smtClean="0">
                          <a:latin typeface="+mj-lt"/>
                        </a:rPr>
                        <a:t>0  0  1  1</a:t>
                      </a:r>
                      <a:endParaRPr lang="en-US" sz="2400" dirty="0">
                        <a:latin typeface="+mj-lt"/>
                      </a:endParaRPr>
                    </a:p>
                  </a:txBody>
                  <a:tcPr/>
                </a:tc>
              </a:tr>
              <a:tr h="531492">
                <a:tc>
                  <a:txBody>
                    <a:bodyPr/>
                    <a:lstStyle/>
                    <a:p>
                      <a:pPr algn="ctr"/>
                      <a:r>
                        <a:rPr lang="en-US" sz="2800" dirty="0" smtClean="0">
                          <a:solidFill>
                            <a:schemeClr val="tx1"/>
                          </a:solidFill>
                          <a:latin typeface="+mj-lt"/>
                        </a:rPr>
                        <a:t>4</a:t>
                      </a:r>
                      <a:endParaRPr lang="en-US" sz="2800" dirty="0">
                        <a:solidFill>
                          <a:schemeClr val="tx1"/>
                        </a:solidFill>
                        <a:latin typeface="+mj-lt"/>
                      </a:endParaRPr>
                    </a:p>
                  </a:txBody>
                  <a:tcPr/>
                </a:tc>
                <a:tc>
                  <a:txBody>
                    <a:bodyPr/>
                    <a:lstStyle/>
                    <a:p>
                      <a:pPr algn="ctr"/>
                      <a:r>
                        <a:rPr lang="en-US" sz="2400" dirty="0" smtClean="0">
                          <a:latin typeface="+mj-lt"/>
                        </a:rPr>
                        <a:t>0  1  0  0</a:t>
                      </a:r>
                      <a:endParaRPr lang="en-US" sz="2400" dirty="0">
                        <a:latin typeface="+mj-lt"/>
                      </a:endParaRPr>
                    </a:p>
                  </a:txBody>
                  <a:tcPr/>
                </a:tc>
                <a:tc>
                  <a:txBody>
                    <a:bodyPr/>
                    <a:lstStyle/>
                    <a:p>
                      <a:pPr algn="ctr"/>
                      <a:r>
                        <a:rPr lang="en-US" sz="2400" dirty="0" smtClean="0">
                          <a:solidFill>
                            <a:schemeClr val="tx1"/>
                          </a:solidFill>
                          <a:latin typeface="+mj-lt"/>
                        </a:rPr>
                        <a:t>0  1  1  1</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0  1  0  0</a:t>
                      </a:r>
                      <a:endParaRPr lang="en-US" sz="2400" dirty="0">
                        <a:solidFill>
                          <a:schemeClr val="tx1"/>
                        </a:solidFill>
                        <a:latin typeface="+mj-lt"/>
                      </a:endParaRPr>
                    </a:p>
                  </a:txBody>
                  <a:tcPr/>
                </a:tc>
                <a:tc>
                  <a:txBody>
                    <a:bodyPr/>
                    <a:lstStyle/>
                    <a:p>
                      <a:pPr algn="ctr"/>
                      <a:r>
                        <a:rPr lang="en-US" sz="2400" dirty="0" smtClean="0">
                          <a:latin typeface="+mj-lt"/>
                        </a:rPr>
                        <a:t>0  1  0  0</a:t>
                      </a:r>
                      <a:endParaRPr lang="en-US" sz="2400" dirty="0">
                        <a:latin typeface="+mj-lt"/>
                      </a:endParaRPr>
                    </a:p>
                  </a:txBody>
                  <a:tcPr/>
                </a:tc>
              </a:tr>
              <a:tr h="531492">
                <a:tc>
                  <a:txBody>
                    <a:bodyPr/>
                    <a:lstStyle/>
                    <a:p>
                      <a:pPr algn="ctr"/>
                      <a:r>
                        <a:rPr lang="en-US" sz="2800" dirty="0" smtClean="0">
                          <a:solidFill>
                            <a:schemeClr val="tx1"/>
                          </a:solidFill>
                          <a:latin typeface="+mj-lt"/>
                        </a:rPr>
                        <a:t>5</a:t>
                      </a:r>
                      <a:endParaRPr lang="en-US" sz="2800" dirty="0">
                        <a:solidFill>
                          <a:schemeClr val="tx1"/>
                        </a:solidFill>
                        <a:latin typeface="+mj-lt"/>
                      </a:endParaRPr>
                    </a:p>
                  </a:txBody>
                  <a:tcPr/>
                </a:tc>
                <a:tc>
                  <a:txBody>
                    <a:bodyPr/>
                    <a:lstStyle/>
                    <a:p>
                      <a:pPr algn="ctr"/>
                      <a:r>
                        <a:rPr lang="en-US" sz="2400" dirty="0" smtClean="0">
                          <a:latin typeface="+mj-lt"/>
                        </a:rPr>
                        <a:t>0  1  0  1</a:t>
                      </a:r>
                      <a:endParaRPr lang="en-US" sz="2400" dirty="0">
                        <a:latin typeface="+mj-lt"/>
                      </a:endParaRPr>
                    </a:p>
                  </a:txBody>
                  <a:tcPr/>
                </a:tc>
                <a:tc>
                  <a:txBody>
                    <a:bodyPr/>
                    <a:lstStyle/>
                    <a:p>
                      <a:pPr algn="ctr"/>
                      <a:r>
                        <a:rPr lang="en-US" sz="2400" dirty="0" smtClean="0">
                          <a:solidFill>
                            <a:schemeClr val="tx1"/>
                          </a:solidFill>
                          <a:latin typeface="+mj-lt"/>
                        </a:rPr>
                        <a:t>1  0  0  0</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1  0  1 1</a:t>
                      </a:r>
                      <a:endParaRPr lang="en-US" sz="2400" dirty="0">
                        <a:solidFill>
                          <a:schemeClr val="tx1"/>
                        </a:solidFill>
                        <a:latin typeface="+mj-lt"/>
                      </a:endParaRPr>
                    </a:p>
                  </a:txBody>
                  <a:tcPr/>
                </a:tc>
                <a:tc>
                  <a:txBody>
                    <a:bodyPr/>
                    <a:lstStyle/>
                    <a:p>
                      <a:pPr algn="ctr"/>
                      <a:r>
                        <a:rPr lang="en-US" sz="2400" dirty="0" smtClean="0">
                          <a:latin typeface="+mj-lt"/>
                        </a:rPr>
                        <a:t>1  0  1 1</a:t>
                      </a:r>
                      <a:endParaRPr lang="en-US" sz="2400" dirty="0">
                        <a:latin typeface="+mj-lt"/>
                      </a:endParaRPr>
                    </a:p>
                  </a:txBody>
                  <a:tcPr/>
                </a:tc>
              </a:tr>
              <a:tr h="531492">
                <a:tc>
                  <a:txBody>
                    <a:bodyPr/>
                    <a:lstStyle/>
                    <a:p>
                      <a:pPr algn="ctr"/>
                      <a:r>
                        <a:rPr lang="en-US" sz="2800" dirty="0" smtClean="0">
                          <a:solidFill>
                            <a:schemeClr val="tx1"/>
                          </a:solidFill>
                          <a:latin typeface="+mj-lt"/>
                        </a:rPr>
                        <a:t>6</a:t>
                      </a:r>
                      <a:endParaRPr lang="en-US" sz="2800" dirty="0">
                        <a:solidFill>
                          <a:schemeClr val="tx1"/>
                        </a:solidFill>
                        <a:latin typeface="+mj-lt"/>
                      </a:endParaRPr>
                    </a:p>
                  </a:txBody>
                  <a:tcPr/>
                </a:tc>
                <a:tc>
                  <a:txBody>
                    <a:bodyPr/>
                    <a:lstStyle/>
                    <a:p>
                      <a:pPr algn="ctr"/>
                      <a:r>
                        <a:rPr lang="en-US" sz="2400" dirty="0" smtClean="0">
                          <a:latin typeface="+mj-lt"/>
                        </a:rPr>
                        <a:t>0  1  1  0</a:t>
                      </a:r>
                      <a:endParaRPr lang="en-US" sz="2400" dirty="0">
                        <a:latin typeface="+mj-lt"/>
                      </a:endParaRPr>
                    </a:p>
                  </a:txBody>
                  <a:tcPr/>
                </a:tc>
                <a:tc>
                  <a:txBody>
                    <a:bodyPr/>
                    <a:lstStyle/>
                    <a:p>
                      <a:pPr algn="ctr"/>
                      <a:r>
                        <a:rPr lang="en-US" sz="2400" dirty="0" smtClean="0">
                          <a:solidFill>
                            <a:schemeClr val="tx1"/>
                          </a:solidFill>
                          <a:latin typeface="+mj-lt"/>
                        </a:rPr>
                        <a:t>1  0  0  1</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1  0  1  0</a:t>
                      </a:r>
                      <a:endParaRPr lang="en-US" sz="2400" dirty="0">
                        <a:solidFill>
                          <a:schemeClr val="tx1"/>
                        </a:solidFill>
                        <a:latin typeface="+mj-lt"/>
                      </a:endParaRPr>
                    </a:p>
                  </a:txBody>
                  <a:tcPr/>
                </a:tc>
                <a:tc>
                  <a:txBody>
                    <a:bodyPr/>
                    <a:lstStyle/>
                    <a:p>
                      <a:pPr algn="ctr"/>
                      <a:r>
                        <a:rPr lang="en-US" sz="2400" dirty="0" smtClean="0">
                          <a:latin typeface="+mj-lt"/>
                        </a:rPr>
                        <a:t>1  1  0  0</a:t>
                      </a:r>
                      <a:endParaRPr lang="en-US" sz="2400" dirty="0">
                        <a:latin typeface="+mj-lt"/>
                      </a:endParaRPr>
                    </a:p>
                  </a:txBody>
                  <a:tcPr/>
                </a:tc>
              </a:tr>
              <a:tr h="531492">
                <a:tc>
                  <a:txBody>
                    <a:bodyPr/>
                    <a:lstStyle/>
                    <a:p>
                      <a:pPr algn="ctr"/>
                      <a:r>
                        <a:rPr lang="en-US" sz="2800" dirty="0" smtClean="0">
                          <a:solidFill>
                            <a:schemeClr val="tx1"/>
                          </a:solidFill>
                          <a:latin typeface="+mj-lt"/>
                        </a:rPr>
                        <a:t>7</a:t>
                      </a:r>
                      <a:endParaRPr lang="en-US" sz="2800" dirty="0">
                        <a:solidFill>
                          <a:schemeClr val="tx1"/>
                        </a:solidFill>
                        <a:latin typeface="+mj-lt"/>
                      </a:endParaRPr>
                    </a:p>
                  </a:txBody>
                  <a:tcPr/>
                </a:tc>
                <a:tc>
                  <a:txBody>
                    <a:bodyPr/>
                    <a:lstStyle/>
                    <a:p>
                      <a:pPr algn="ctr"/>
                      <a:r>
                        <a:rPr lang="en-US" sz="2400" dirty="0" smtClean="0">
                          <a:latin typeface="+mj-lt"/>
                        </a:rPr>
                        <a:t>0  1  1  1</a:t>
                      </a:r>
                      <a:endParaRPr lang="en-US" sz="2400" dirty="0">
                        <a:latin typeface="+mj-lt"/>
                      </a:endParaRPr>
                    </a:p>
                  </a:txBody>
                  <a:tcPr/>
                </a:tc>
                <a:tc>
                  <a:txBody>
                    <a:bodyPr/>
                    <a:lstStyle/>
                    <a:p>
                      <a:pPr algn="ctr"/>
                      <a:r>
                        <a:rPr lang="en-US" sz="2400" dirty="0" smtClean="0">
                          <a:solidFill>
                            <a:schemeClr val="tx1"/>
                          </a:solidFill>
                          <a:latin typeface="+mj-lt"/>
                        </a:rPr>
                        <a:t>1  0  1  0</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1  0  0  1</a:t>
                      </a:r>
                      <a:endParaRPr lang="en-US" sz="2400" dirty="0">
                        <a:solidFill>
                          <a:schemeClr val="tx1"/>
                        </a:solidFill>
                        <a:latin typeface="+mj-lt"/>
                      </a:endParaRPr>
                    </a:p>
                  </a:txBody>
                  <a:tcPr/>
                </a:tc>
                <a:tc>
                  <a:txBody>
                    <a:bodyPr/>
                    <a:lstStyle/>
                    <a:p>
                      <a:pPr algn="ctr"/>
                      <a:r>
                        <a:rPr lang="en-US" sz="2400" dirty="0" smtClean="0">
                          <a:latin typeface="+mj-lt"/>
                        </a:rPr>
                        <a:t>1  1  0  1</a:t>
                      </a:r>
                      <a:endParaRPr lang="en-US" sz="2400" dirty="0">
                        <a:latin typeface="+mj-lt"/>
                      </a:endParaRPr>
                    </a:p>
                  </a:txBody>
                  <a:tcPr/>
                </a:tc>
              </a:tr>
              <a:tr h="531492">
                <a:tc>
                  <a:txBody>
                    <a:bodyPr/>
                    <a:lstStyle/>
                    <a:p>
                      <a:pPr algn="ctr"/>
                      <a:r>
                        <a:rPr lang="en-US" sz="2800" dirty="0" smtClean="0">
                          <a:solidFill>
                            <a:schemeClr val="tx1"/>
                          </a:solidFill>
                          <a:latin typeface="+mj-lt"/>
                        </a:rPr>
                        <a:t>8</a:t>
                      </a:r>
                      <a:endParaRPr lang="en-US" sz="2800" dirty="0">
                        <a:solidFill>
                          <a:schemeClr val="tx1"/>
                        </a:solidFill>
                        <a:latin typeface="+mj-lt"/>
                      </a:endParaRPr>
                    </a:p>
                  </a:txBody>
                  <a:tcPr/>
                </a:tc>
                <a:tc>
                  <a:txBody>
                    <a:bodyPr/>
                    <a:lstStyle/>
                    <a:p>
                      <a:pPr algn="ctr"/>
                      <a:r>
                        <a:rPr lang="en-US" sz="2400" dirty="0" smtClean="0">
                          <a:latin typeface="+mj-lt"/>
                        </a:rPr>
                        <a:t>1  0  0  0</a:t>
                      </a:r>
                      <a:endParaRPr lang="en-US" sz="2400" dirty="0">
                        <a:latin typeface="+mj-lt"/>
                      </a:endParaRPr>
                    </a:p>
                  </a:txBody>
                  <a:tcPr/>
                </a:tc>
                <a:tc>
                  <a:txBody>
                    <a:bodyPr/>
                    <a:lstStyle/>
                    <a:p>
                      <a:pPr algn="ctr"/>
                      <a:r>
                        <a:rPr lang="en-US" sz="2400" dirty="0" smtClean="0">
                          <a:solidFill>
                            <a:schemeClr val="tx1"/>
                          </a:solidFill>
                          <a:latin typeface="+mj-lt"/>
                        </a:rPr>
                        <a:t>1  0  1  1</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1  0  0  0</a:t>
                      </a:r>
                      <a:endParaRPr lang="en-US" sz="2400" dirty="0">
                        <a:solidFill>
                          <a:schemeClr val="tx1"/>
                        </a:solidFill>
                        <a:latin typeface="+mj-lt"/>
                      </a:endParaRPr>
                    </a:p>
                  </a:txBody>
                  <a:tcPr/>
                </a:tc>
                <a:tc>
                  <a:txBody>
                    <a:bodyPr/>
                    <a:lstStyle/>
                    <a:p>
                      <a:pPr algn="ctr"/>
                      <a:r>
                        <a:rPr lang="en-US" sz="2400" dirty="0" smtClean="0">
                          <a:latin typeface="+mj-lt"/>
                        </a:rPr>
                        <a:t>1  1  1  0</a:t>
                      </a:r>
                      <a:endParaRPr lang="en-US" sz="2400" dirty="0">
                        <a:latin typeface="+mj-lt"/>
                      </a:endParaRPr>
                    </a:p>
                  </a:txBody>
                  <a:tcPr/>
                </a:tc>
              </a:tr>
              <a:tr h="531492">
                <a:tc>
                  <a:txBody>
                    <a:bodyPr/>
                    <a:lstStyle/>
                    <a:p>
                      <a:pPr algn="ctr"/>
                      <a:r>
                        <a:rPr lang="en-US" sz="2800" dirty="0" smtClean="0">
                          <a:solidFill>
                            <a:schemeClr val="tx1"/>
                          </a:solidFill>
                          <a:latin typeface="+mj-lt"/>
                        </a:rPr>
                        <a:t>9</a:t>
                      </a:r>
                      <a:endParaRPr lang="en-US" sz="2800" dirty="0">
                        <a:solidFill>
                          <a:schemeClr val="tx1"/>
                        </a:solidFill>
                        <a:latin typeface="+mj-lt"/>
                      </a:endParaRPr>
                    </a:p>
                  </a:txBody>
                  <a:tcPr/>
                </a:tc>
                <a:tc>
                  <a:txBody>
                    <a:bodyPr/>
                    <a:lstStyle/>
                    <a:p>
                      <a:pPr algn="ctr"/>
                      <a:r>
                        <a:rPr lang="en-US" sz="2400" dirty="0" smtClean="0">
                          <a:latin typeface="+mj-lt"/>
                        </a:rPr>
                        <a:t>1  0  0  1</a:t>
                      </a:r>
                      <a:endParaRPr lang="en-US" sz="2400" dirty="0">
                        <a:latin typeface="+mj-lt"/>
                      </a:endParaRPr>
                    </a:p>
                  </a:txBody>
                  <a:tcPr/>
                </a:tc>
                <a:tc>
                  <a:txBody>
                    <a:bodyPr/>
                    <a:lstStyle/>
                    <a:p>
                      <a:pPr algn="ctr"/>
                      <a:r>
                        <a:rPr lang="en-US" sz="2400" dirty="0" smtClean="0">
                          <a:solidFill>
                            <a:schemeClr val="tx1"/>
                          </a:solidFill>
                          <a:latin typeface="+mj-lt"/>
                        </a:rPr>
                        <a:t>1  1  0  0</a:t>
                      </a:r>
                      <a:endParaRPr lang="en-US" sz="2400" dirty="0">
                        <a:solidFill>
                          <a:schemeClr val="tx1"/>
                        </a:solidFill>
                        <a:latin typeface="+mj-lt"/>
                      </a:endParaRPr>
                    </a:p>
                  </a:txBody>
                  <a:tcPr/>
                </a:tc>
                <a:tc>
                  <a:txBody>
                    <a:bodyPr/>
                    <a:lstStyle/>
                    <a:p>
                      <a:pPr algn="ctr"/>
                      <a:r>
                        <a:rPr lang="en-US" sz="2400" dirty="0" smtClean="0">
                          <a:solidFill>
                            <a:schemeClr val="tx1"/>
                          </a:solidFill>
                          <a:latin typeface="+mj-lt"/>
                        </a:rPr>
                        <a:t>1  1  1  1</a:t>
                      </a:r>
                      <a:endParaRPr lang="en-US" sz="2400" dirty="0">
                        <a:solidFill>
                          <a:schemeClr val="tx1"/>
                        </a:solidFill>
                        <a:latin typeface="+mj-lt"/>
                      </a:endParaRPr>
                    </a:p>
                  </a:txBody>
                  <a:tcPr/>
                </a:tc>
                <a:tc>
                  <a:txBody>
                    <a:bodyPr/>
                    <a:lstStyle/>
                    <a:p>
                      <a:pPr algn="ctr"/>
                      <a:r>
                        <a:rPr lang="en-US" sz="2400" dirty="0" smtClean="0">
                          <a:latin typeface="+mj-lt"/>
                        </a:rPr>
                        <a:t>1  1  1  1</a:t>
                      </a:r>
                      <a:endParaRPr lang="en-US" sz="2400" dirty="0">
                        <a:latin typeface="+mj-lt"/>
                      </a:endParaRPr>
                    </a:p>
                  </a:txBody>
                  <a:tcPr/>
                </a:tc>
              </a:tr>
            </a:tbl>
          </a:graphicData>
        </a:graphic>
      </p:graphicFrame>
    </p:spTree>
    <p:extLst>
      <p:ext uri="{BB962C8B-B14F-4D97-AF65-F5344CB8AC3E}">
        <p14:creationId xmlns="" xmlns:p14="http://schemas.microsoft.com/office/powerpoint/2010/main" val="1159116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475656" y="188640"/>
            <a:ext cx="6538538" cy="661078"/>
          </a:xfrm>
          <a:prstGeom prst="rect">
            <a:avLst/>
          </a:prstGeom>
        </p:spPr>
        <p:txBody>
          <a:bodyPr wrap="square" lIns="0" tIns="0" rIns="0" bIns="0" rtlCol="0">
            <a:noAutofit/>
          </a:bodyPr>
          <a:lstStyle/>
          <a:p>
            <a:pPr algn="ctr"/>
            <a:r>
              <a:rPr lang="en-US" sz="3200" b="1" dirty="0" smtClean="0">
                <a:solidFill>
                  <a:schemeClr val="tx2"/>
                </a:solidFill>
                <a:latin typeface="+mn-lt"/>
              </a:rPr>
              <a:t>The </a:t>
            </a:r>
            <a:r>
              <a:rPr lang="en-US" sz="3200" b="1" dirty="0">
                <a:solidFill>
                  <a:schemeClr val="tx2"/>
                </a:solidFill>
                <a:latin typeface="+mn-lt"/>
              </a:rPr>
              <a:t>Gray code</a:t>
            </a:r>
          </a:p>
        </p:txBody>
      </p:sp>
      <p:sp>
        <p:nvSpPr>
          <p:cNvPr id="7" name="object 7"/>
          <p:cNvSpPr txBox="1"/>
          <p:nvPr/>
        </p:nvSpPr>
        <p:spPr>
          <a:xfrm>
            <a:off x="179512" y="980728"/>
            <a:ext cx="8856984" cy="5357454"/>
          </a:xfrm>
          <a:prstGeom prst="rect">
            <a:avLst/>
          </a:prstGeom>
        </p:spPr>
        <p:txBody>
          <a:bodyPr wrap="square" lIns="0" tIns="0" rIns="0" bIns="0" rtlCol="0">
            <a:noAutofit/>
          </a:bodyPr>
          <a:lstStyle/>
          <a:p>
            <a:pPr marL="342900" indent="-342900">
              <a:buFont typeface="Wingdings" panose="05000000000000000000" pitchFamily="2" charset="2"/>
              <a:buChar char="v"/>
            </a:pPr>
            <a:r>
              <a:rPr lang="en-US" sz="2400" b="1" dirty="0" smtClean="0">
                <a:latin typeface="+mn-lt"/>
              </a:rPr>
              <a:t>Introduction:</a:t>
            </a:r>
            <a:endParaRPr lang="en-US" sz="2400" b="1" dirty="0">
              <a:latin typeface="+mn-lt"/>
            </a:endParaRPr>
          </a:p>
          <a:p>
            <a:r>
              <a:rPr lang="en-US" sz="2400" dirty="0" smtClean="0">
                <a:latin typeface="+mn-lt"/>
              </a:rPr>
              <a:t>	It </a:t>
            </a:r>
            <a:r>
              <a:rPr lang="en-US" sz="2400" dirty="0">
                <a:latin typeface="+mn-lt"/>
              </a:rPr>
              <a:t>is non weighted code in which each </a:t>
            </a:r>
            <a:r>
              <a:rPr lang="en-US" sz="2400" dirty="0" smtClean="0">
                <a:latin typeface="+mn-lt"/>
              </a:rPr>
              <a:t>number differs </a:t>
            </a:r>
            <a:r>
              <a:rPr lang="en-US" sz="2400" dirty="0">
                <a:latin typeface="+mn-lt"/>
              </a:rPr>
              <a:t>from </a:t>
            </a:r>
            <a:r>
              <a:rPr lang="en-US" sz="2400" dirty="0" smtClean="0">
                <a:latin typeface="+mn-lt"/>
              </a:rPr>
              <a:t>	previous </a:t>
            </a:r>
            <a:r>
              <a:rPr lang="en-US" sz="2400" dirty="0">
                <a:latin typeface="+mn-lt"/>
              </a:rPr>
              <a:t>number by a single bit</a:t>
            </a:r>
            <a:r>
              <a:rPr lang="en-US" sz="2400" dirty="0" smtClean="0">
                <a:latin typeface="+mn-lt"/>
              </a:rPr>
              <a:t>.</a:t>
            </a:r>
          </a:p>
          <a:p>
            <a:pPr algn="ctr"/>
            <a:r>
              <a:rPr lang="en-US" sz="2400" dirty="0" smtClean="0">
                <a:latin typeface="+mn-lt"/>
              </a:rPr>
              <a:t>or</a:t>
            </a:r>
          </a:p>
          <a:p>
            <a:r>
              <a:rPr lang="en-US" sz="2400" dirty="0" smtClean="0">
                <a:latin typeface="+mn-lt"/>
              </a:rPr>
              <a:t>	Only one bit is changed as we move from one number to 	another successive number.</a:t>
            </a:r>
          </a:p>
          <a:p>
            <a:pPr marL="342900" indent="-342900"/>
            <a:endParaRPr lang="en-US" sz="2400" dirty="0">
              <a:latin typeface="+mn-lt"/>
            </a:endParaRPr>
          </a:p>
        </p:txBody>
      </p:sp>
      <p:graphicFrame>
        <p:nvGraphicFramePr>
          <p:cNvPr id="6" name="Table 5"/>
          <p:cNvGraphicFramePr>
            <a:graphicFrameLocks noGrp="1"/>
          </p:cNvGraphicFramePr>
          <p:nvPr/>
        </p:nvGraphicFramePr>
        <p:xfrm>
          <a:off x="3035808" y="3508248"/>
          <a:ext cx="774192" cy="758952"/>
        </p:xfrm>
        <a:graphic>
          <a:graphicData uri="http://schemas.openxmlformats.org/drawingml/2006/table">
            <a:tbl>
              <a:tblPr/>
              <a:tblGrid>
                <a:gridCol w="774192"/>
              </a:tblGrid>
              <a:tr h="758952">
                <a:tc>
                  <a:txBody>
                    <a:bodyPr/>
                    <a:lstStyle/>
                    <a:p>
                      <a:r>
                        <a:rPr lang="en-US" dirty="0" smtClean="0"/>
                        <a:t>0</a:t>
                      </a:r>
                    </a:p>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8" name="Table 7"/>
          <p:cNvGraphicFramePr>
            <a:graphicFrameLocks noGrp="1"/>
          </p:cNvGraphicFramePr>
          <p:nvPr/>
        </p:nvGraphicFramePr>
        <p:xfrm>
          <a:off x="3810000" y="3505200"/>
          <a:ext cx="774192" cy="758952"/>
        </p:xfrm>
        <a:graphic>
          <a:graphicData uri="http://schemas.openxmlformats.org/drawingml/2006/table">
            <a:tbl>
              <a:tblPr/>
              <a:tblGrid>
                <a:gridCol w="774192"/>
              </a:tblGrid>
              <a:tr h="758952">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0" name="Table 9"/>
          <p:cNvGraphicFramePr>
            <a:graphicFrameLocks noGrp="1"/>
          </p:cNvGraphicFramePr>
          <p:nvPr/>
        </p:nvGraphicFramePr>
        <p:xfrm>
          <a:off x="4572000" y="3505200"/>
          <a:ext cx="774192" cy="758952"/>
        </p:xfrm>
        <a:graphic>
          <a:graphicData uri="http://schemas.openxmlformats.org/drawingml/2006/table">
            <a:tbl>
              <a:tblPr/>
              <a:tblGrid>
                <a:gridCol w="774192"/>
              </a:tblGrid>
              <a:tr h="758952">
                <a:tc>
                  <a:txBody>
                    <a:bodyPr/>
                    <a:lstStyle/>
                    <a:p>
                      <a:r>
                        <a:rPr lang="en-US" dirty="0" smtClean="0"/>
                        <a:t>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1" name="Table 10"/>
          <p:cNvGraphicFramePr>
            <a:graphicFrameLocks noGrp="1"/>
          </p:cNvGraphicFramePr>
          <p:nvPr/>
        </p:nvGraphicFramePr>
        <p:xfrm>
          <a:off x="5334000" y="3505200"/>
          <a:ext cx="774192" cy="758952"/>
        </p:xfrm>
        <a:graphic>
          <a:graphicData uri="http://schemas.openxmlformats.org/drawingml/2006/table">
            <a:tbl>
              <a:tblPr/>
              <a:tblGrid>
                <a:gridCol w="774192"/>
              </a:tblGrid>
              <a:tr h="758952">
                <a:tc>
                  <a:txBody>
                    <a:bodyPr/>
                    <a:lstStyle/>
                    <a:p>
                      <a:r>
                        <a:rPr lang="en-US" dirty="0" smtClean="0"/>
                        <a:t>3</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2" name="Table 11"/>
          <p:cNvGraphicFramePr>
            <a:graphicFrameLocks noGrp="1"/>
          </p:cNvGraphicFramePr>
          <p:nvPr/>
        </p:nvGraphicFramePr>
        <p:xfrm>
          <a:off x="3035808" y="4270248"/>
          <a:ext cx="774192" cy="758952"/>
        </p:xfrm>
        <a:graphic>
          <a:graphicData uri="http://schemas.openxmlformats.org/drawingml/2006/table">
            <a:tbl>
              <a:tblPr/>
              <a:tblGrid>
                <a:gridCol w="774192"/>
              </a:tblGrid>
              <a:tr h="758952">
                <a:tc>
                  <a:txBody>
                    <a:bodyPr/>
                    <a:lstStyle/>
                    <a:p>
                      <a:r>
                        <a:rPr lang="en-US" dirty="0" smtClean="0"/>
                        <a:t>7</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a:graphicFrameLocks noGrp="1"/>
          </p:cNvGraphicFramePr>
          <p:nvPr/>
        </p:nvGraphicFramePr>
        <p:xfrm>
          <a:off x="3810000" y="4267200"/>
          <a:ext cx="774192" cy="758952"/>
        </p:xfrm>
        <a:graphic>
          <a:graphicData uri="http://schemas.openxmlformats.org/drawingml/2006/table">
            <a:tbl>
              <a:tblPr/>
              <a:tblGrid>
                <a:gridCol w="774192"/>
              </a:tblGrid>
              <a:tr h="758952">
                <a:tc>
                  <a:txBody>
                    <a:bodyPr/>
                    <a:lstStyle/>
                    <a:p>
                      <a:r>
                        <a:rPr lang="en-US" dirty="0" smtClean="0"/>
                        <a:t>6</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4" name="Table 13"/>
          <p:cNvGraphicFramePr>
            <a:graphicFrameLocks noGrp="1"/>
          </p:cNvGraphicFramePr>
          <p:nvPr/>
        </p:nvGraphicFramePr>
        <p:xfrm>
          <a:off x="4572000" y="4267200"/>
          <a:ext cx="774192" cy="758952"/>
        </p:xfrm>
        <a:graphic>
          <a:graphicData uri="http://schemas.openxmlformats.org/drawingml/2006/table">
            <a:tbl>
              <a:tblPr/>
              <a:tblGrid>
                <a:gridCol w="774192"/>
              </a:tblGrid>
              <a:tr h="758952">
                <a:tc>
                  <a:txBody>
                    <a:bodyPr/>
                    <a:lstStyle/>
                    <a:p>
                      <a:r>
                        <a:rPr lang="en-US" dirty="0" smtClean="0"/>
                        <a:t>5</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5" name="Table 14"/>
          <p:cNvGraphicFramePr>
            <a:graphicFrameLocks noGrp="1"/>
          </p:cNvGraphicFramePr>
          <p:nvPr/>
        </p:nvGraphicFramePr>
        <p:xfrm>
          <a:off x="5334000" y="4267200"/>
          <a:ext cx="774192" cy="758952"/>
        </p:xfrm>
        <a:graphic>
          <a:graphicData uri="http://schemas.openxmlformats.org/drawingml/2006/table">
            <a:tbl>
              <a:tblPr/>
              <a:tblGrid>
                <a:gridCol w="774192"/>
              </a:tblGrid>
              <a:tr h="758952">
                <a:tc>
                  <a:txBody>
                    <a:bodyPr/>
                    <a:lstStyle/>
                    <a:p>
                      <a:r>
                        <a:rPr lang="en-US" dirty="0" smtClean="0"/>
                        <a:t>4</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6" name="Table 15"/>
          <p:cNvGraphicFramePr>
            <a:graphicFrameLocks noGrp="1"/>
          </p:cNvGraphicFramePr>
          <p:nvPr/>
        </p:nvGraphicFramePr>
        <p:xfrm>
          <a:off x="3035808" y="5032248"/>
          <a:ext cx="774192" cy="758952"/>
        </p:xfrm>
        <a:graphic>
          <a:graphicData uri="http://schemas.openxmlformats.org/drawingml/2006/table">
            <a:tbl>
              <a:tblPr/>
              <a:tblGrid>
                <a:gridCol w="774192"/>
              </a:tblGrid>
              <a:tr h="758952">
                <a:tc>
                  <a:txBody>
                    <a:bodyPr/>
                    <a:lstStyle/>
                    <a:p>
                      <a:r>
                        <a:rPr lang="en-US" dirty="0" smtClean="0"/>
                        <a:t>8</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7" name="Table 16"/>
          <p:cNvGraphicFramePr>
            <a:graphicFrameLocks noGrp="1"/>
          </p:cNvGraphicFramePr>
          <p:nvPr/>
        </p:nvGraphicFramePr>
        <p:xfrm>
          <a:off x="3810000" y="5029200"/>
          <a:ext cx="774192" cy="758952"/>
        </p:xfrm>
        <a:graphic>
          <a:graphicData uri="http://schemas.openxmlformats.org/drawingml/2006/table">
            <a:tbl>
              <a:tblPr/>
              <a:tblGrid>
                <a:gridCol w="774192"/>
              </a:tblGrid>
              <a:tr h="758952">
                <a:tc>
                  <a:txBody>
                    <a:bodyPr/>
                    <a:lstStyle/>
                    <a:p>
                      <a:r>
                        <a:rPr lang="en-US" dirty="0" smtClean="0"/>
                        <a:t>9</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8" name="Table 17"/>
          <p:cNvGraphicFramePr>
            <a:graphicFrameLocks noGrp="1"/>
          </p:cNvGraphicFramePr>
          <p:nvPr/>
        </p:nvGraphicFramePr>
        <p:xfrm>
          <a:off x="4572000" y="5029200"/>
          <a:ext cx="774192" cy="758952"/>
        </p:xfrm>
        <a:graphic>
          <a:graphicData uri="http://schemas.openxmlformats.org/drawingml/2006/table">
            <a:tbl>
              <a:tblPr/>
              <a:tblGrid>
                <a:gridCol w="774192"/>
              </a:tblGrid>
              <a:tr h="758952">
                <a:tc>
                  <a:txBody>
                    <a:bodyPr/>
                    <a:lstStyle/>
                    <a:p>
                      <a:r>
                        <a:rPr lang="en-US" dirty="0" smtClean="0"/>
                        <a:t>10</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19" name="Table 18"/>
          <p:cNvGraphicFramePr>
            <a:graphicFrameLocks noGrp="1"/>
          </p:cNvGraphicFramePr>
          <p:nvPr/>
        </p:nvGraphicFramePr>
        <p:xfrm>
          <a:off x="5334000" y="5029200"/>
          <a:ext cx="774192" cy="758952"/>
        </p:xfrm>
        <a:graphic>
          <a:graphicData uri="http://schemas.openxmlformats.org/drawingml/2006/table">
            <a:tbl>
              <a:tblPr/>
              <a:tblGrid>
                <a:gridCol w="774192"/>
              </a:tblGrid>
              <a:tr h="758952">
                <a:tc>
                  <a:txBody>
                    <a:bodyPr/>
                    <a:lstStyle/>
                    <a:p>
                      <a:r>
                        <a:rPr lang="en-US" dirty="0" smtClean="0"/>
                        <a:t>11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20" name="Table 19"/>
          <p:cNvGraphicFramePr>
            <a:graphicFrameLocks noGrp="1"/>
          </p:cNvGraphicFramePr>
          <p:nvPr/>
        </p:nvGraphicFramePr>
        <p:xfrm>
          <a:off x="3035808" y="5794248"/>
          <a:ext cx="774192" cy="758952"/>
        </p:xfrm>
        <a:graphic>
          <a:graphicData uri="http://schemas.openxmlformats.org/drawingml/2006/table">
            <a:tbl>
              <a:tblPr/>
              <a:tblGrid>
                <a:gridCol w="774192"/>
              </a:tblGrid>
              <a:tr h="758952">
                <a:tc>
                  <a:txBody>
                    <a:bodyPr/>
                    <a:lstStyle/>
                    <a:p>
                      <a:r>
                        <a:rPr lang="en-US" dirty="0" smtClean="0"/>
                        <a:t>15</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21" name="Table 20"/>
          <p:cNvGraphicFramePr>
            <a:graphicFrameLocks noGrp="1"/>
          </p:cNvGraphicFramePr>
          <p:nvPr/>
        </p:nvGraphicFramePr>
        <p:xfrm>
          <a:off x="3810000" y="5791200"/>
          <a:ext cx="774192" cy="758952"/>
        </p:xfrm>
        <a:graphic>
          <a:graphicData uri="http://schemas.openxmlformats.org/drawingml/2006/table">
            <a:tbl>
              <a:tblPr/>
              <a:tblGrid>
                <a:gridCol w="774192"/>
              </a:tblGrid>
              <a:tr h="758952">
                <a:tc>
                  <a:txBody>
                    <a:bodyPr/>
                    <a:lstStyle/>
                    <a:p>
                      <a:r>
                        <a:rPr lang="en-US" dirty="0" smtClean="0"/>
                        <a:t>14</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22" name="Table 21"/>
          <p:cNvGraphicFramePr>
            <a:graphicFrameLocks noGrp="1"/>
          </p:cNvGraphicFramePr>
          <p:nvPr/>
        </p:nvGraphicFramePr>
        <p:xfrm>
          <a:off x="4572000" y="5791200"/>
          <a:ext cx="774192" cy="758952"/>
        </p:xfrm>
        <a:graphic>
          <a:graphicData uri="http://schemas.openxmlformats.org/drawingml/2006/table">
            <a:tbl>
              <a:tblPr/>
              <a:tblGrid>
                <a:gridCol w="774192"/>
              </a:tblGrid>
              <a:tr h="758952">
                <a:tc>
                  <a:txBody>
                    <a:bodyPr/>
                    <a:lstStyle/>
                    <a:p>
                      <a:r>
                        <a:rPr lang="en-US" dirty="0" smtClean="0"/>
                        <a:t>13</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graphicFrame>
        <p:nvGraphicFramePr>
          <p:cNvPr id="23" name="Table 22"/>
          <p:cNvGraphicFramePr>
            <a:graphicFrameLocks noGrp="1"/>
          </p:cNvGraphicFramePr>
          <p:nvPr/>
        </p:nvGraphicFramePr>
        <p:xfrm>
          <a:off x="5334000" y="5791200"/>
          <a:ext cx="774192" cy="758952"/>
        </p:xfrm>
        <a:graphic>
          <a:graphicData uri="http://schemas.openxmlformats.org/drawingml/2006/table">
            <a:tbl>
              <a:tblPr/>
              <a:tblGrid>
                <a:gridCol w="774192"/>
              </a:tblGrid>
              <a:tr h="758952">
                <a:tc>
                  <a:txBody>
                    <a:bodyPr/>
                    <a:lstStyle/>
                    <a:p>
                      <a:r>
                        <a:rPr lang="en-US" dirty="0" smtClean="0"/>
                        <a:t>12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r>
            </a:tbl>
          </a:graphicData>
        </a:graphic>
      </p:graphicFrame>
      <p:cxnSp>
        <p:nvCxnSpPr>
          <p:cNvPr id="25" name="Straight Connector 24"/>
          <p:cNvCxnSpPr/>
          <p:nvPr/>
        </p:nvCxnSpPr>
        <p:spPr>
          <a:xfrm>
            <a:off x="2667000" y="3200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514624" y="3319046"/>
            <a:ext cx="457176" cy="338554"/>
          </a:xfrm>
          <a:prstGeom prst="rect">
            <a:avLst/>
          </a:prstGeom>
          <a:noFill/>
        </p:spPr>
        <p:txBody>
          <a:bodyPr wrap="none" rtlCol="0">
            <a:spAutoFit/>
          </a:bodyPr>
          <a:lstStyle/>
          <a:p>
            <a:r>
              <a:rPr lang="en-US" sz="1600" dirty="0" smtClean="0"/>
              <a:t>AB</a:t>
            </a:r>
            <a:endParaRPr lang="en-US" sz="1600" dirty="0"/>
          </a:p>
        </p:txBody>
      </p:sp>
      <p:sp>
        <p:nvSpPr>
          <p:cNvPr id="27" name="TextBox 26"/>
          <p:cNvSpPr txBox="1"/>
          <p:nvPr/>
        </p:nvSpPr>
        <p:spPr>
          <a:xfrm>
            <a:off x="2743200" y="3124200"/>
            <a:ext cx="479618" cy="338554"/>
          </a:xfrm>
          <a:prstGeom prst="rect">
            <a:avLst/>
          </a:prstGeom>
          <a:noFill/>
        </p:spPr>
        <p:txBody>
          <a:bodyPr wrap="none" rtlCol="0">
            <a:spAutoFit/>
          </a:bodyPr>
          <a:lstStyle/>
          <a:p>
            <a:r>
              <a:rPr lang="en-US" sz="1600" dirty="0" smtClean="0"/>
              <a:t>CD</a:t>
            </a:r>
            <a:endParaRPr lang="en-US" sz="1600" dirty="0"/>
          </a:p>
        </p:txBody>
      </p:sp>
      <p:sp>
        <p:nvSpPr>
          <p:cNvPr id="28" name="TextBox 27"/>
          <p:cNvSpPr txBox="1"/>
          <p:nvPr/>
        </p:nvSpPr>
        <p:spPr>
          <a:xfrm>
            <a:off x="2667000" y="3733800"/>
            <a:ext cx="412292" cy="338554"/>
          </a:xfrm>
          <a:prstGeom prst="rect">
            <a:avLst/>
          </a:prstGeom>
          <a:noFill/>
        </p:spPr>
        <p:txBody>
          <a:bodyPr wrap="none" rtlCol="0">
            <a:spAutoFit/>
          </a:bodyPr>
          <a:lstStyle/>
          <a:p>
            <a:r>
              <a:rPr lang="en-US" sz="1600" dirty="0" smtClean="0"/>
              <a:t>00</a:t>
            </a:r>
            <a:endParaRPr lang="en-US" sz="1600" dirty="0"/>
          </a:p>
        </p:txBody>
      </p:sp>
      <p:sp>
        <p:nvSpPr>
          <p:cNvPr id="29" name="TextBox 28"/>
          <p:cNvSpPr txBox="1"/>
          <p:nvPr/>
        </p:nvSpPr>
        <p:spPr>
          <a:xfrm>
            <a:off x="2667000" y="5257800"/>
            <a:ext cx="397032" cy="338554"/>
          </a:xfrm>
          <a:prstGeom prst="rect">
            <a:avLst/>
          </a:prstGeom>
          <a:noFill/>
        </p:spPr>
        <p:txBody>
          <a:bodyPr wrap="none" rtlCol="0">
            <a:spAutoFit/>
          </a:bodyPr>
          <a:lstStyle/>
          <a:p>
            <a:r>
              <a:rPr lang="en-US" sz="1600" dirty="0" smtClean="0"/>
              <a:t>11</a:t>
            </a:r>
            <a:endParaRPr lang="en-US" sz="1600" dirty="0"/>
          </a:p>
        </p:txBody>
      </p:sp>
      <p:sp>
        <p:nvSpPr>
          <p:cNvPr id="30" name="TextBox 29"/>
          <p:cNvSpPr txBox="1"/>
          <p:nvPr/>
        </p:nvSpPr>
        <p:spPr>
          <a:xfrm>
            <a:off x="2667000" y="4419600"/>
            <a:ext cx="412292" cy="338554"/>
          </a:xfrm>
          <a:prstGeom prst="rect">
            <a:avLst/>
          </a:prstGeom>
          <a:noFill/>
        </p:spPr>
        <p:txBody>
          <a:bodyPr wrap="none" rtlCol="0">
            <a:spAutoFit/>
          </a:bodyPr>
          <a:lstStyle/>
          <a:p>
            <a:r>
              <a:rPr lang="en-US" sz="1600" dirty="0" smtClean="0"/>
              <a:t>01</a:t>
            </a:r>
            <a:endParaRPr lang="en-US" sz="1600" dirty="0"/>
          </a:p>
        </p:txBody>
      </p:sp>
      <p:sp>
        <p:nvSpPr>
          <p:cNvPr id="31" name="TextBox 30"/>
          <p:cNvSpPr txBox="1"/>
          <p:nvPr/>
        </p:nvSpPr>
        <p:spPr>
          <a:xfrm>
            <a:off x="2667000" y="6019800"/>
            <a:ext cx="412292" cy="338554"/>
          </a:xfrm>
          <a:prstGeom prst="rect">
            <a:avLst/>
          </a:prstGeom>
          <a:noFill/>
        </p:spPr>
        <p:txBody>
          <a:bodyPr wrap="none" rtlCol="0">
            <a:spAutoFit/>
          </a:bodyPr>
          <a:lstStyle/>
          <a:p>
            <a:r>
              <a:rPr lang="en-US" sz="1600" dirty="0" smtClean="0"/>
              <a:t>10</a:t>
            </a:r>
            <a:endParaRPr lang="en-US" sz="1600" dirty="0"/>
          </a:p>
        </p:txBody>
      </p:sp>
      <p:sp>
        <p:nvSpPr>
          <p:cNvPr id="32" name="TextBox 31"/>
          <p:cNvSpPr txBox="1"/>
          <p:nvPr/>
        </p:nvSpPr>
        <p:spPr>
          <a:xfrm>
            <a:off x="3200400" y="3200400"/>
            <a:ext cx="412292" cy="338554"/>
          </a:xfrm>
          <a:prstGeom prst="rect">
            <a:avLst/>
          </a:prstGeom>
          <a:noFill/>
        </p:spPr>
        <p:txBody>
          <a:bodyPr wrap="none" rtlCol="0">
            <a:spAutoFit/>
          </a:bodyPr>
          <a:lstStyle/>
          <a:p>
            <a:r>
              <a:rPr lang="en-US" sz="1600" dirty="0" smtClean="0"/>
              <a:t>00</a:t>
            </a:r>
            <a:endParaRPr lang="en-US" sz="1600" dirty="0"/>
          </a:p>
        </p:txBody>
      </p:sp>
      <p:sp>
        <p:nvSpPr>
          <p:cNvPr id="33" name="TextBox 32"/>
          <p:cNvSpPr txBox="1"/>
          <p:nvPr/>
        </p:nvSpPr>
        <p:spPr>
          <a:xfrm>
            <a:off x="3962400" y="3200400"/>
            <a:ext cx="412292" cy="338554"/>
          </a:xfrm>
          <a:prstGeom prst="rect">
            <a:avLst/>
          </a:prstGeom>
          <a:noFill/>
        </p:spPr>
        <p:txBody>
          <a:bodyPr wrap="none" rtlCol="0">
            <a:spAutoFit/>
          </a:bodyPr>
          <a:lstStyle/>
          <a:p>
            <a:r>
              <a:rPr lang="en-US" sz="1600" dirty="0" smtClean="0"/>
              <a:t>01</a:t>
            </a:r>
            <a:endParaRPr lang="en-US" sz="1600" dirty="0"/>
          </a:p>
        </p:txBody>
      </p:sp>
      <p:sp>
        <p:nvSpPr>
          <p:cNvPr id="34" name="TextBox 33"/>
          <p:cNvSpPr txBox="1"/>
          <p:nvPr/>
        </p:nvSpPr>
        <p:spPr>
          <a:xfrm>
            <a:off x="4724400" y="3200400"/>
            <a:ext cx="397032" cy="338554"/>
          </a:xfrm>
          <a:prstGeom prst="rect">
            <a:avLst/>
          </a:prstGeom>
          <a:noFill/>
        </p:spPr>
        <p:txBody>
          <a:bodyPr wrap="none" rtlCol="0">
            <a:spAutoFit/>
          </a:bodyPr>
          <a:lstStyle/>
          <a:p>
            <a:r>
              <a:rPr lang="en-US" sz="1600" dirty="0" smtClean="0"/>
              <a:t>11</a:t>
            </a:r>
            <a:endParaRPr lang="en-US" sz="1600" dirty="0"/>
          </a:p>
        </p:txBody>
      </p:sp>
      <p:sp>
        <p:nvSpPr>
          <p:cNvPr id="35" name="TextBox 34"/>
          <p:cNvSpPr txBox="1"/>
          <p:nvPr/>
        </p:nvSpPr>
        <p:spPr>
          <a:xfrm>
            <a:off x="5486400" y="3200400"/>
            <a:ext cx="412292" cy="338554"/>
          </a:xfrm>
          <a:prstGeom prst="rect">
            <a:avLst/>
          </a:prstGeom>
          <a:noFill/>
        </p:spPr>
        <p:txBody>
          <a:bodyPr wrap="none" rtlCol="0">
            <a:spAutoFit/>
          </a:bodyPr>
          <a:lstStyle/>
          <a:p>
            <a:r>
              <a:rPr lang="en-US" sz="1600" dirty="0" smtClean="0"/>
              <a:t>10</a:t>
            </a:r>
            <a:endParaRPr lang="en-US" sz="1600" dirty="0"/>
          </a:p>
        </p:txBody>
      </p:sp>
    </p:spTree>
    <p:extLst>
      <p:ext uri="{BB962C8B-B14F-4D97-AF65-F5344CB8AC3E}">
        <p14:creationId xmlns:p14="http://schemas.microsoft.com/office/powerpoint/2010/main" xmlns="" val="407292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45" name="object 45"/>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42" name="object 42"/>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43" name="object 43"/>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40" name="object 40"/>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41" name="object 41"/>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9" name="object 39"/>
          <p:cNvSpPr/>
          <p:nvPr/>
        </p:nvSpPr>
        <p:spPr>
          <a:xfrm>
            <a:off x="7453376" y="3071876"/>
            <a:ext cx="179324" cy="180975"/>
          </a:xfrm>
          <a:custGeom>
            <a:avLst/>
            <a:gdLst/>
            <a:ahLst/>
            <a:cxnLst/>
            <a:rect l="l" t="t" r="r" b="b"/>
            <a:pathLst>
              <a:path w="179324" h="180975">
                <a:moveTo>
                  <a:pt x="0" y="90424"/>
                </a:moveTo>
                <a:lnTo>
                  <a:pt x="1244" y="105555"/>
                </a:lnTo>
                <a:lnTo>
                  <a:pt x="4691" y="119421"/>
                </a:lnTo>
                <a:lnTo>
                  <a:pt x="10157" y="132344"/>
                </a:lnTo>
                <a:lnTo>
                  <a:pt x="17462" y="144142"/>
                </a:lnTo>
                <a:lnTo>
                  <a:pt x="26422" y="154629"/>
                </a:lnTo>
                <a:lnTo>
                  <a:pt x="36854" y="163623"/>
                </a:lnTo>
                <a:lnTo>
                  <a:pt x="48577" y="170938"/>
                </a:lnTo>
                <a:lnTo>
                  <a:pt x="61408" y="176391"/>
                </a:lnTo>
                <a:lnTo>
                  <a:pt x="75163" y="179798"/>
                </a:lnTo>
                <a:lnTo>
                  <a:pt x="89662" y="180975"/>
                </a:lnTo>
                <a:lnTo>
                  <a:pt x="90164" y="180973"/>
                </a:lnTo>
                <a:lnTo>
                  <a:pt x="104640" y="179718"/>
                </a:lnTo>
                <a:lnTo>
                  <a:pt x="118367" y="176239"/>
                </a:lnTo>
                <a:lnTo>
                  <a:pt x="131163" y="170719"/>
                </a:lnTo>
                <a:lnTo>
                  <a:pt x="142845" y="163344"/>
                </a:lnTo>
                <a:lnTo>
                  <a:pt x="153231" y="154297"/>
                </a:lnTo>
                <a:lnTo>
                  <a:pt x="162137" y="143762"/>
                </a:lnTo>
                <a:lnTo>
                  <a:pt x="169383" y="131923"/>
                </a:lnTo>
                <a:lnTo>
                  <a:pt x="174784" y="118964"/>
                </a:lnTo>
                <a:lnTo>
                  <a:pt x="178158" y="105070"/>
                </a:lnTo>
                <a:lnTo>
                  <a:pt x="179324" y="90424"/>
                </a:lnTo>
                <a:lnTo>
                  <a:pt x="179323" y="90022"/>
                </a:lnTo>
                <a:lnTo>
                  <a:pt x="178094" y="75387"/>
                </a:lnTo>
                <a:lnTo>
                  <a:pt x="174658" y="61516"/>
                </a:lnTo>
                <a:lnTo>
                  <a:pt x="169197" y="48592"/>
                </a:lnTo>
                <a:lnTo>
                  <a:pt x="161896" y="36798"/>
                </a:lnTo>
                <a:lnTo>
                  <a:pt x="152936" y="26316"/>
                </a:lnTo>
                <a:lnTo>
                  <a:pt x="142500" y="17330"/>
                </a:lnTo>
                <a:lnTo>
                  <a:pt x="130772" y="10022"/>
                </a:lnTo>
                <a:lnTo>
                  <a:pt x="117934" y="4576"/>
                </a:lnTo>
                <a:lnTo>
                  <a:pt x="104170" y="1174"/>
                </a:lnTo>
                <a:lnTo>
                  <a:pt x="89662" y="0"/>
                </a:lnTo>
                <a:lnTo>
                  <a:pt x="89264" y="0"/>
                </a:lnTo>
                <a:lnTo>
                  <a:pt x="74773" y="1237"/>
                </a:lnTo>
                <a:lnTo>
                  <a:pt x="61031" y="4696"/>
                </a:lnTo>
                <a:lnTo>
                  <a:pt x="48221" y="10195"/>
                </a:lnTo>
                <a:lnTo>
                  <a:pt x="36525" y="17550"/>
                </a:lnTo>
                <a:lnTo>
                  <a:pt x="26126" y="26579"/>
                </a:lnTo>
                <a:lnTo>
                  <a:pt x="17209" y="37098"/>
                </a:lnTo>
                <a:lnTo>
                  <a:pt x="9954" y="48925"/>
                </a:lnTo>
                <a:lnTo>
                  <a:pt x="4546" y="61877"/>
                </a:lnTo>
                <a:lnTo>
                  <a:pt x="1167" y="75771"/>
                </a:lnTo>
                <a:lnTo>
                  <a:pt x="0" y="90424"/>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8" name="object 38"/>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5" name="object 35"/>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6" name="object 36"/>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3" name="object 33"/>
          <p:cNvSpPr/>
          <p:nvPr/>
        </p:nvSpPr>
        <p:spPr>
          <a:xfrm>
            <a:off x="6011926" y="5453062"/>
            <a:ext cx="1081087" cy="357187"/>
          </a:xfrm>
          <a:custGeom>
            <a:avLst/>
            <a:gdLst/>
            <a:ahLst/>
            <a:cxnLst/>
            <a:rect l="l" t="t" r="r" b="b"/>
            <a:pathLst>
              <a:path w="1081087" h="357187">
                <a:moveTo>
                  <a:pt x="0" y="357187"/>
                </a:moveTo>
                <a:lnTo>
                  <a:pt x="1081087" y="357187"/>
                </a:lnTo>
                <a:lnTo>
                  <a:pt x="1081087" y="0"/>
                </a:lnTo>
                <a:lnTo>
                  <a:pt x="0" y="0"/>
                </a:lnTo>
                <a:lnTo>
                  <a:pt x="0" y="357187"/>
                </a:lnTo>
                <a:close/>
              </a:path>
            </a:pathLst>
          </a:custGeom>
          <a:solidFill>
            <a:srgbClr val="FFFF00"/>
          </a:solidFill>
        </p:spPr>
        <p:txBody>
          <a:bodyPr wrap="square" lIns="0" tIns="0" rIns="0" bIns="0" rtlCol="0">
            <a:noAutofit/>
          </a:bodyPr>
          <a:lstStyle/>
          <a:p>
            <a:endParaRPr/>
          </a:p>
        </p:txBody>
      </p:sp>
      <p:sp>
        <p:nvSpPr>
          <p:cNvPr id="34" name="object 34"/>
          <p:cNvSpPr/>
          <p:nvPr/>
        </p:nvSpPr>
        <p:spPr>
          <a:xfrm>
            <a:off x="6011926" y="5453062"/>
            <a:ext cx="1081087" cy="357187"/>
          </a:xfrm>
          <a:custGeom>
            <a:avLst/>
            <a:gdLst/>
            <a:ahLst/>
            <a:cxnLst/>
            <a:rect l="l" t="t" r="r" b="b"/>
            <a:pathLst>
              <a:path w="1081087" h="357187">
                <a:moveTo>
                  <a:pt x="0" y="357187"/>
                </a:moveTo>
                <a:lnTo>
                  <a:pt x="1081087" y="357187"/>
                </a:lnTo>
                <a:lnTo>
                  <a:pt x="1081087" y="0"/>
                </a:lnTo>
                <a:lnTo>
                  <a:pt x="0" y="0"/>
                </a:lnTo>
                <a:lnTo>
                  <a:pt x="0" y="357187"/>
                </a:lnTo>
                <a:close/>
              </a:path>
            </a:pathLst>
          </a:custGeom>
          <a:ln w="28575">
            <a:solidFill>
              <a:srgbClr val="000082"/>
            </a:solidFill>
          </a:ln>
        </p:spPr>
        <p:txBody>
          <a:bodyPr wrap="square" lIns="0" tIns="0" rIns="0" bIns="0" rtlCol="0">
            <a:noAutofit/>
          </a:bodyPr>
          <a:lstStyle/>
          <a:p>
            <a:endParaRPr/>
          </a:p>
        </p:txBody>
      </p:sp>
      <p:sp>
        <p:nvSpPr>
          <p:cNvPr id="31" name="object 31"/>
          <p:cNvSpPr/>
          <p:nvPr/>
        </p:nvSpPr>
        <p:spPr>
          <a:xfrm>
            <a:off x="6011926" y="6110287"/>
            <a:ext cx="2160524" cy="357187"/>
          </a:xfrm>
          <a:custGeom>
            <a:avLst/>
            <a:gdLst/>
            <a:ahLst/>
            <a:cxnLst/>
            <a:rect l="l" t="t" r="r" b="b"/>
            <a:pathLst>
              <a:path w="2160524" h="357187">
                <a:moveTo>
                  <a:pt x="0" y="357187"/>
                </a:moveTo>
                <a:lnTo>
                  <a:pt x="2160524" y="357187"/>
                </a:lnTo>
                <a:lnTo>
                  <a:pt x="2160524" y="0"/>
                </a:lnTo>
                <a:lnTo>
                  <a:pt x="0" y="0"/>
                </a:lnTo>
                <a:lnTo>
                  <a:pt x="0" y="357187"/>
                </a:lnTo>
                <a:close/>
              </a:path>
            </a:pathLst>
          </a:custGeom>
          <a:solidFill>
            <a:srgbClr val="FFFF00"/>
          </a:solidFill>
        </p:spPr>
        <p:txBody>
          <a:bodyPr wrap="square" lIns="0" tIns="0" rIns="0" bIns="0" rtlCol="0">
            <a:noAutofit/>
          </a:bodyPr>
          <a:lstStyle/>
          <a:p>
            <a:endParaRPr/>
          </a:p>
        </p:txBody>
      </p:sp>
      <p:sp>
        <p:nvSpPr>
          <p:cNvPr id="32" name="object 32"/>
          <p:cNvSpPr/>
          <p:nvPr/>
        </p:nvSpPr>
        <p:spPr>
          <a:xfrm>
            <a:off x="6011926" y="6110287"/>
            <a:ext cx="2160524" cy="357187"/>
          </a:xfrm>
          <a:custGeom>
            <a:avLst/>
            <a:gdLst/>
            <a:ahLst/>
            <a:cxnLst/>
            <a:rect l="l" t="t" r="r" b="b"/>
            <a:pathLst>
              <a:path w="2160524" h="357187">
                <a:moveTo>
                  <a:pt x="0" y="357187"/>
                </a:moveTo>
                <a:lnTo>
                  <a:pt x="2160524" y="357187"/>
                </a:lnTo>
                <a:lnTo>
                  <a:pt x="2160524" y="0"/>
                </a:lnTo>
                <a:lnTo>
                  <a:pt x="0" y="0"/>
                </a:lnTo>
                <a:lnTo>
                  <a:pt x="0" y="357187"/>
                </a:lnTo>
                <a:close/>
              </a:path>
            </a:pathLst>
          </a:custGeom>
          <a:ln w="28575">
            <a:solidFill>
              <a:srgbClr val="000082"/>
            </a:solidFill>
          </a:ln>
        </p:spPr>
        <p:txBody>
          <a:bodyPr wrap="square" lIns="0" tIns="0" rIns="0" bIns="0" rtlCol="0">
            <a:noAutofit/>
          </a:bodyPr>
          <a:lstStyle/>
          <a:p>
            <a:endParaRPr/>
          </a:p>
        </p:txBody>
      </p:sp>
      <p:sp>
        <p:nvSpPr>
          <p:cNvPr id="29" name="object 29"/>
          <p:cNvSpPr txBox="1"/>
          <p:nvPr/>
        </p:nvSpPr>
        <p:spPr>
          <a:xfrm>
            <a:off x="2218116" y="576567"/>
            <a:ext cx="4841467"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Binary</a:t>
            </a:r>
            <a:r>
              <a:rPr sz="5400" spc="9" baseline="2980" dirty="0" smtClean="0">
                <a:latin typeface="Book Antiqua"/>
                <a:cs typeface="Book Antiqua"/>
              </a:rPr>
              <a:t> </a:t>
            </a:r>
            <a:r>
              <a:rPr sz="5400" spc="0" baseline="2980" dirty="0" smtClean="0">
                <a:latin typeface="Book Antiqua"/>
                <a:cs typeface="Book Antiqua"/>
              </a:rPr>
              <a:t>Number</a:t>
            </a:r>
            <a:r>
              <a:rPr sz="5400" spc="14" baseline="2980" dirty="0" smtClean="0">
                <a:latin typeface="Book Antiqua"/>
                <a:cs typeface="Book Antiqua"/>
              </a:rPr>
              <a:t> </a:t>
            </a:r>
            <a:r>
              <a:rPr sz="5400" spc="-14" baseline="2980" dirty="0" smtClean="0">
                <a:latin typeface="Book Antiqua"/>
                <a:cs typeface="Book Antiqua"/>
              </a:rPr>
              <a:t>S</a:t>
            </a:r>
            <a:r>
              <a:rPr sz="5400" spc="0" baseline="2980" dirty="0" smtClean="0">
                <a:latin typeface="Book Antiqua"/>
                <a:cs typeface="Book Antiqua"/>
              </a:rPr>
              <a:t>yst</a:t>
            </a:r>
            <a:r>
              <a:rPr sz="5400" spc="4" baseline="2980" dirty="0" smtClean="0">
                <a:latin typeface="Book Antiqua"/>
                <a:cs typeface="Book Antiqua"/>
              </a:rPr>
              <a:t>e</a:t>
            </a:r>
            <a:r>
              <a:rPr sz="5400" spc="0" baseline="2980" dirty="0" smtClean="0">
                <a:latin typeface="Book Antiqua"/>
                <a:cs typeface="Book Antiqua"/>
              </a:rPr>
              <a:t>m</a:t>
            </a:r>
            <a:endParaRPr sz="3600" dirty="0">
              <a:latin typeface="Book Antiqua"/>
              <a:cs typeface="Book Antiqua"/>
            </a:endParaRPr>
          </a:p>
        </p:txBody>
      </p:sp>
      <p:sp>
        <p:nvSpPr>
          <p:cNvPr id="28" name="object 28"/>
          <p:cNvSpPr txBox="1"/>
          <p:nvPr/>
        </p:nvSpPr>
        <p:spPr>
          <a:xfrm>
            <a:off x="509727" y="1170023"/>
            <a:ext cx="5458101" cy="1208024"/>
          </a:xfrm>
          <a:prstGeom prst="rect">
            <a:avLst/>
          </a:prstGeom>
        </p:spPr>
        <p:txBody>
          <a:bodyPr wrap="square" lIns="0" tIns="0" rIns="0" bIns="0" rtlCol="0">
            <a:noAutofit/>
          </a:bodyPr>
          <a:lstStyle/>
          <a:p>
            <a:pPr marL="12700" marR="4572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Base = 2</a:t>
            </a:r>
            <a:endParaRPr sz="2400">
              <a:latin typeface="Times New Roman"/>
              <a:cs typeface="Times New Roman"/>
            </a:endParaRPr>
          </a:p>
          <a:p>
            <a:pPr marL="469899">
              <a:lnSpc>
                <a:spcPct val="95825"/>
              </a:lnSpc>
              <a:spcBef>
                <a:spcPts val="568"/>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2 digi</a:t>
            </a:r>
            <a:r>
              <a:rPr sz="2000" spc="-4" dirty="0" smtClean="0">
                <a:latin typeface="Times New Roman"/>
                <a:cs typeface="Times New Roman"/>
              </a:rPr>
              <a:t>t</a:t>
            </a:r>
            <a:r>
              <a:rPr sz="2000" spc="0" dirty="0" smtClean="0">
                <a:latin typeface="Times New Roman"/>
                <a:cs typeface="Times New Roman"/>
              </a:rPr>
              <a:t>s</a:t>
            </a:r>
            <a:r>
              <a:rPr sz="2000" spc="-29"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0</a:t>
            </a:r>
            <a:r>
              <a:rPr sz="2000" spc="0" dirty="0" smtClean="0">
                <a:latin typeface="Times New Roman"/>
                <a:cs typeface="Times New Roman"/>
              </a:rPr>
              <a:t>, 1</a:t>
            </a:r>
            <a:r>
              <a:rPr sz="2000" spc="-4" dirty="0" smtClean="0">
                <a:latin typeface="Times New Roman"/>
                <a:cs typeface="Times New Roman"/>
              </a:rPr>
              <a:t> </a:t>
            </a:r>
            <a:r>
              <a:rPr sz="2000" spc="0" dirty="0" smtClean="0">
                <a:latin typeface="Times New Roman"/>
                <a:cs typeface="Times New Roman"/>
              </a:rPr>
              <a:t>}, cal</a:t>
            </a:r>
            <a:r>
              <a:rPr sz="2000" spc="-9" dirty="0" smtClean="0">
                <a:latin typeface="Times New Roman"/>
                <a:cs typeface="Times New Roman"/>
              </a:rPr>
              <a:t>l</a:t>
            </a:r>
            <a:r>
              <a:rPr sz="2000" spc="0" dirty="0" smtClean="0">
                <a:latin typeface="Times New Roman"/>
                <a:cs typeface="Times New Roman"/>
              </a:rPr>
              <a:t>ed</a:t>
            </a:r>
            <a:r>
              <a:rPr sz="2000" spc="-9" dirty="0" smtClean="0">
                <a:latin typeface="Times New Roman"/>
                <a:cs typeface="Times New Roman"/>
              </a:rPr>
              <a:t> </a:t>
            </a:r>
            <a:r>
              <a:rPr sz="2400" i="1" spc="0" dirty="0" smtClean="0">
                <a:solidFill>
                  <a:srgbClr val="D01608"/>
                </a:solidFill>
                <a:latin typeface="Times New Roman"/>
                <a:cs typeface="Times New Roman"/>
              </a:rPr>
              <a:t>b</a:t>
            </a:r>
            <a:r>
              <a:rPr sz="2000" spc="0" dirty="0" smtClean="0">
                <a:latin typeface="Times New Roman"/>
                <a:cs typeface="Times New Roman"/>
              </a:rPr>
              <a:t>inary</a:t>
            </a:r>
            <a:r>
              <a:rPr sz="2000" spc="-25" dirty="0" smtClean="0">
                <a:latin typeface="Times New Roman"/>
                <a:cs typeface="Times New Roman"/>
              </a:rPr>
              <a:t> </a:t>
            </a:r>
            <a:r>
              <a:rPr sz="2000" spc="0" dirty="0" smtClean="0">
                <a:latin typeface="Times New Roman"/>
                <a:cs typeface="Times New Roman"/>
              </a:rPr>
              <a:t>di</a:t>
            </a:r>
            <a:r>
              <a:rPr sz="2000" spc="9" dirty="0" smtClean="0">
                <a:latin typeface="Times New Roman"/>
                <a:cs typeface="Times New Roman"/>
              </a:rPr>
              <a:t>g</a:t>
            </a:r>
            <a:r>
              <a:rPr sz="2400" i="1" spc="4" dirty="0" smtClean="0">
                <a:solidFill>
                  <a:srgbClr val="D01608"/>
                </a:solidFill>
                <a:latin typeface="Times New Roman"/>
                <a:cs typeface="Times New Roman"/>
              </a:rPr>
              <a:t>it</a:t>
            </a:r>
            <a:r>
              <a:rPr sz="2400" i="1" spc="0" dirty="0" smtClean="0">
                <a:solidFill>
                  <a:srgbClr val="D01608"/>
                </a:solidFill>
                <a:latin typeface="Times New Roman"/>
                <a:cs typeface="Times New Roman"/>
              </a:rPr>
              <a:t>s</a:t>
            </a:r>
            <a:r>
              <a:rPr sz="2400" i="1" spc="-129" dirty="0" smtClean="0">
                <a:solidFill>
                  <a:srgbClr val="D01608"/>
                </a:solidFill>
                <a:latin typeface="Times New Roman"/>
                <a:cs typeface="Times New Roman"/>
              </a:rPr>
              <a:t> </a:t>
            </a:r>
            <a:r>
              <a:rPr sz="2000" spc="0" dirty="0" smtClean="0">
                <a:latin typeface="Times New Roman"/>
                <a:cs typeface="Times New Roman"/>
              </a:rPr>
              <a:t>or</a:t>
            </a:r>
            <a:r>
              <a:rPr sz="2000" spc="-9" dirty="0" smtClean="0">
                <a:latin typeface="Times New Roman"/>
                <a:cs typeface="Times New Roman"/>
              </a:rPr>
              <a:t> </a:t>
            </a:r>
            <a:r>
              <a:rPr sz="2000" spc="4" dirty="0" smtClean="0">
                <a:latin typeface="Times New Roman"/>
                <a:cs typeface="Times New Roman"/>
              </a:rPr>
              <a:t>“</a:t>
            </a:r>
            <a:r>
              <a:rPr sz="2000" i="1" spc="0" dirty="0" smtClean="0">
                <a:solidFill>
                  <a:srgbClr val="D01608"/>
                </a:solidFill>
                <a:latin typeface="Times New Roman"/>
                <a:cs typeface="Times New Roman"/>
              </a:rPr>
              <a:t>bit</a:t>
            </a:r>
            <a:r>
              <a:rPr sz="2000" i="1" spc="-4" dirty="0" smtClean="0">
                <a:solidFill>
                  <a:srgbClr val="D01608"/>
                </a:solidFill>
                <a:latin typeface="Times New Roman"/>
                <a:cs typeface="Times New Roman"/>
              </a:rPr>
              <a:t>s</a:t>
            </a:r>
            <a:r>
              <a:rPr sz="2000" spc="0" dirty="0" smtClean="0">
                <a:latin typeface="Times New Roman"/>
                <a:cs typeface="Times New Roman"/>
              </a:rPr>
              <a:t>”</a:t>
            </a:r>
            <a:endParaRPr sz="2000">
              <a:latin typeface="Times New Roman"/>
              <a:cs typeface="Times New Roman"/>
            </a:endParaRPr>
          </a:p>
          <a:p>
            <a:pPr marL="12700" marR="45720">
              <a:lnSpc>
                <a:spcPct val="95825"/>
              </a:lnSpc>
              <a:spcBef>
                <a:spcPts val="696"/>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19" dirty="0" smtClean="0">
                <a:latin typeface="Times New Roman"/>
                <a:cs typeface="Times New Roman"/>
              </a:rPr>
              <a:t>W</a:t>
            </a:r>
            <a:r>
              <a:rPr sz="2400" spc="0" dirty="0" smtClean="0">
                <a:latin typeface="Times New Roman"/>
                <a:cs typeface="Times New Roman"/>
              </a:rPr>
              <a:t>e</a:t>
            </a:r>
            <a:r>
              <a:rPr sz="2400" spc="4" dirty="0" smtClean="0">
                <a:latin typeface="Times New Roman"/>
                <a:cs typeface="Times New Roman"/>
              </a:rPr>
              <a:t>i</a:t>
            </a:r>
            <a:r>
              <a:rPr sz="2400" spc="0" dirty="0" smtClean="0">
                <a:latin typeface="Times New Roman"/>
                <a:cs typeface="Times New Roman"/>
              </a:rPr>
              <a:t>ghts</a:t>
            </a:r>
            <a:endParaRPr sz="2400">
              <a:latin typeface="Times New Roman"/>
              <a:cs typeface="Times New Roman"/>
            </a:endParaRPr>
          </a:p>
        </p:txBody>
      </p:sp>
      <p:sp>
        <p:nvSpPr>
          <p:cNvPr id="27" name="object 27"/>
          <p:cNvSpPr txBox="1"/>
          <p:nvPr/>
        </p:nvSpPr>
        <p:spPr>
          <a:xfrm>
            <a:off x="5923280" y="237241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4</a:t>
            </a:r>
            <a:endParaRPr sz="1800">
              <a:latin typeface="Arial"/>
              <a:cs typeface="Arial"/>
            </a:endParaRPr>
          </a:p>
        </p:txBody>
      </p:sp>
      <p:sp>
        <p:nvSpPr>
          <p:cNvPr id="26" name="object 26"/>
          <p:cNvSpPr txBox="1"/>
          <p:nvPr/>
        </p:nvSpPr>
        <p:spPr>
          <a:xfrm>
            <a:off x="6477381" y="237241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2</a:t>
            </a:r>
            <a:endParaRPr sz="1800">
              <a:latin typeface="Arial"/>
              <a:cs typeface="Arial"/>
            </a:endParaRPr>
          </a:p>
        </p:txBody>
      </p:sp>
      <p:sp>
        <p:nvSpPr>
          <p:cNvPr id="25" name="object 25"/>
          <p:cNvSpPr txBox="1"/>
          <p:nvPr/>
        </p:nvSpPr>
        <p:spPr>
          <a:xfrm>
            <a:off x="7018782" y="237241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a:t>
            </a:r>
            <a:endParaRPr sz="1800">
              <a:latin typeface="Arial"/>
              <a:cs typeface="Arial"/>
            </a:endParaRPr>
          </a:p>
        </p:txBody>
      </p:sp>
      <p:sp>
        <p:nvSpPr>
          <p:cNvPr id="24" name="object 24"/>
          <p:cNvSpPr txBox="1"/>
          <p:nvPr/>
        </p:nvSpPr>
        <p:spPr>
          <a:xfrm>
            <a:off x="7823073" y="2372415"/>
            <a:ext cx="377444"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1/2</a:t>
            </a:r>
            <a:endParaRPr sz="1800">
              <a:latin typeface="Arial"/>
              <a:cs typeface="Arial"/>
            </a:endParaRPr>
          </a:p>
        </p:txBody>
      </p:sp>
      <p:sp>
        <p:nvSpPr>
          <p:cNvPr id="23" name="object 23"/>
          <p:cNvSpPr txBox="1"/>
          <p:nvPr/>
        </p:nvSpPr>
        <p:spPr>
          <a:xfrm>
            <a:off x="8351011" y="2372415"/>
            <a:ext cx="377444"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1/4</a:t>
            </a:r>
            <a:endParaRPr sz="1800">
              <a:latin typeface="Arial"/>
              <a:cs typeface="Arial"/>
            </a:endParaRPr>
          </a:p>
        </p:txBody>
      </p:sp>
      <p:sp>
        <p:nvSpPr>
          <p:cNvPr id="22" name="object 22"/>
          <p:cNvSpPr txBox="1"/>
          <p:nvPr/>
        </p:nvSpPr>
        <p:spPr>
          <a:xfrm>
            <a:off x="2995676" y="2408450"/>
            <a:ext cx="616628" cy="194563"/>
          </a:xfrm>
          <a:prstGeom prst="rect">
            <a:avLst/>
          </a:prstGeom>
        </p:spPr>
        <p:txBody>
          <a:bodyPr wrap="square" lIns="0" tIns="0" rIns="0" bIns="0" rtlCol="0">
            <a:noAutofit/>
          </a:bodyPr>
          <a:lstStyle/>
          <a:p>
            <a:pPr marL="12700">
              <a:lnSpc>
                <a:spcPts val="1455"/>
              </a:lnSpc>
              <a:spcBef>
                <a:spcPts val="72"/>
              </a:spcBef>
            </a:pPr>
            <a:r>
              <a:rPr sz="1300" i="1" spc="0" dirty="0" smtClean="0">
                <a:latin typeface="Times New Roman"/>
                <a:cs typeface="Times New Roman"/>
              </a:rPr>
              <a:t>P</a:t>
            </a:r>
            <a:r>
              <a:rPr sz="1300" i="1" spc="5" dirty="0" smtClean="0">
                <a:latin typeface="Times New Roman"/>
                <a:cs typeface="Times New Roman"/>
              </a:rPr>
              <a:t>o</a:t>
            </a:r>
            <a:r>
              <a:rPr sz="1300" i="1" spc="0" dirty="0" smtClean="0">
                <a:latin typeface="Times New Roman"/>
                <a:cs typeface="Times New Roman"/>
              </a:rPr>
              <a:t>siti</a:t>
            </a:r>
            <a:r>
              <a:rPr sz="1300" i="1" spc="10" dirty="0" smtClean="0">
                <a:latin typeface="Times New Roman"/>
                <a:cs typeface="Times New Roman"/>
              </a:rPr>
              <a:t>o</a:t>
            </a:r>
            <a:r>
              <a:rPr sz="1300" i="1" spc="0" dirty="0" smtClean="0">
                <a:latin typeface="Times New Roman"/>
                <a:cs typeface="Times New Roman"/>
              </a:rPr>
              <a:t>n</a:t>
            </a:r>
            <a:endParaRPr sz="1300">
              <a:latin typeface="Times New Roman"/>
              <a:cs typeface="Times New Roman"/>
            </a:endParaRPr>
          </a:p>
        </p:txBody>
      </p:sp>
      <p:sp>
        <p:nvSpPr>
          <p:cNvPr id="21" name="object 21"/>
          <p:cNvSpPr txBox="1"/>
          <p:nvPr/>
        </p:nvSpPr>
        <p:spPr>
          <a:xfrm>
            <a:off x="509727" y="2466276"/>
            <a:ext cx="2489699" cy="716696"/>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9" dirty="0" smtClean="0">
                <a:latin typeface="Times New Roman"/>
                <a:cs typeface="Times New Roman"/>
              </a:rPr>
              <a:t>W</a:t>
            </a:r>
            <a:r>
              <a:rPr sz="2000" spc="0" dirty="0" smtClean="0">
                <a:latin typeface="Times New Roman"/>
                <a:cs typeface="Times New Roman"/>
              </a:rPr>
              <a:t>e</a:t>
            </a:r>
            <a:r>
              <a:rPr sz="2000" spc="-9" dirty="0" smtClean="0">
                <a:latin typeface="Times New Roman"/>
                <a:cs typeface="Times New Roman"/>
              </a:rPr>
              <a:t>i</a:t>
            </a:r>
            <a:r>
              <a:rPr sz="2000" spc="0" dirty="0" smtClean="0">
                <a:latin typeface="Times New Roman"/>
                <a:cs typeface="Times New Roman"/>
              </a:rPr>
              <a:t>g</a:t>
            </a:r>
            <a:r>
              <a:rPr sz="2000" spc="9" dirty="0" smtClean="0">
                <a:latin typeface="Times New Roman"/>
                <a:cs typeface="Times New Roman"/>
              </a:rPr>
              <a:t>h</a:t>
            </a:r>
            <a:r>
              <a:rPr sz="2000" spc="0" dirty="0" smtClean="0">
                <a:latin typeface="Times New Roman"/>
                <a:cs typeface="Times New Roman"/>
              </a:rPr>
              <a:t>t</a:t>
            </a:r>
            <a:r>
              <a:rPr sz="2000" spc="-50" dirty="0" smtClean="0">
                <a:latin typeface="Times New Roman"/>
                <a:cs typeface="Times New Roman"/>
              </a:rPr>
              <a:t> </a:t>
            </a:r>
            <a:r>
              <a:rPr sz="2000" spc="0"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Base)</a:t>
            </a:r>
            <a:endParaRPr sz="2000">
              <a:latin typeface="Times New Roman"/>
              <a:cs typeface="Times New Roman"/>
            </a:endParaRPr>
          </a:p>
          <a:p>
            <a:pPr marL="12700" marR="38221">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Magn</a:t>
            </a:r>
            <a:r>
              <a:rPr sz="2400" spc="4" dirty="0" smtClean="0">
                <a:latin typeface="Times New Roman"/>
                <a:cs typeface="Times New Roman"/>
              </a:rPr>
              <a:t>i</a:t>
            </a:r>
            <a:r>
              <a:rPr sz="2400" spc="0" dirty="0" smtClean="0">
                <a:latin typeface="Times New Roman"/>
                <a:cs typeface="Times New Roman"/>
              </a:rPr>
              <a:t>tude</a:t>
            </a:r>
            <a:endParaRPr sz="2400">
              <a:latin typeface="Times New Roman"/>
              <a:cs typeface="Times New Roman"/>
            </a:endParaRPr>
          </a:p>
        </p:txBody>
      </p:sp>
      <p:sp>
        <p:nvSpPr>
          <p:cNvPr id="20" name="object 20"/>
          <p:cNvSpPr txBox="1"/>
          <p:nvPr/>
        </p:nvSpPr>
        <p:spPr>
          <a:xfrm>
            <a:off x="509727" y="3271194"/>
            <a:ext cx="3106264"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m</a:t>
            </a:r>
            <a:r>
              <a:rPr sz="2000" spc="-25" dirty="0" smtClean="0">
                <a:latin typeface="Times New Roman"/>
                <a:cs typeface="Times New Roman"/>
              </a:rPr>
              <a: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4" dirty="0" smtClean="0">
                <a:latin typeface="Times New Roman"/>
                <a:cs typeface="Times New Roman"/>
              </a:rPr>
              <a:t>“</a:t>
            </a:r>
            <a:r>
              <a:rPr sz="2000" i="1" spc="0" dirty="0" smtClean="0">
                <a:latin typeface="Times New Roman"/>
                <a:cs typeface="Times New Roman"/>
              </a:rPr>
              <a:t>Bit</a:t>
            </a:r>
            <a:r>
              <a:rPr sz="2000" i="1" spc="-19" dirty="0" smtClean="0">
                <a:latin typeface="Times New Roman"/>
                <a:cs typeface="Times New Roman"/>
              </a:rPr>
              <a:t> </a:t>
            </a:r>
            <a:r>
              <a:rPr sz="2000" spc="0" dirty="0" smtClean="0">
                <a:latin typeface="Times New Roman"/>
                <a:cs typeface="Times New Roman"/>
              </a:rPr>
              <a:t>x </a:t>
            </a:r>
            <a:r>
              <a:rPr sz="2000" i="1" spc="0" dirty="0" smtClean="0">
                <a:latin typeface="Times New Roman"/>
                <a:cs typeface="Times New Roman"/>
              </a:rPr>
              <a:t>We</a:t>
            </a:r>
            <a:r>
              <a:rPr sz="2000" i="1" spc="-9" dirty="0" smtClean="0">
                <a:latin typeface="Times New Roman"/>
                <a:cs typeface="Times New Roman"/>
              </a:rPr>
              <a:t>i</a:t>
            </a:r>
            <a:r>
              <a:rPr sz="2000" i="1" spc="0" dirty="0" smtClean="0">
                <a:latin typeface="Times New Roman"/>
                <a:cs typeface="Times New Roman"/>
              </a:rPr>
              <a:t>g</a:t>
            </a:r>
            <a:r>
              <a:rPr sz="2000" i="1" spc="9" dirty="0" smtClean="0">
                <a:latin typeface="Times New Roman"/>
                <a:cs typeface="Times New Roman"/>
              </a:rPr>
              <a:t>h</a:t>
            </a:r>
            <a:r>
              <a:rPr sz="2000" i="1" spc="0" dirty="0" smtClean="0">
                <a:latin typeface="Times New Roman"/>
                <a:cs typeface="Times New Roman"/>
              </a:rPr>
              <a:t>t</a:t>
            </a:r>
            <a:r>
              <a:rPr sz="2000" spc="0" dirty="0" smtClean="0">
                <a:latin typeface="Times New Roman"/>
                <a:cs typeface="Times New Roman"/>
              </a:rPr>
              <a:t>”</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For</a:t>
            </a:r>
            <a:r>
              <a:rPr sz="2400" spc="-14" dirty="0" smtClean="0">
                <a:latin typeface="Times New Roman"/>
                <a:cs typeface="Times New Roman"/>
              </a:rPr>
              <a:t>m</a:t>
            </a:r>
            <a:r>
              <a:rPr sz="2400" spc="0" dirty="0" smtClean="0">
                <a:latin typeface="Times New Roman"/>
                <a:cs typeface="Times New Roman"/>
              </a:rPr>
              <a:t>al Notat</a:t>
            </a:r>
            <a:r>
              <a:rPr sz="2400" spc="9" dirty="0" smtClean="0">
                <a:latin typeface="Times New Roman"/>
                <a:cs typeface="Times New Roman"/>
              </a:rPr>
              <a:t>i</a:t>
            </a:r>
            <a:r>
              <a:rPr sz="2400" spc="0" dirty="0" smtClean="0">
                <a:latin typeface="Times New Roman"/>
                <a:cs typeface="Times New Roman"/>
              </a:rPr>
              <a:t>on</a:t>
            </a:r>
            <a:endParaRPr sz="2400">
              <a:latin typeface="Times New Roman"/>
              <a:cs typeface="Times New Roman"/>
            </a:endParaRPr>
          </a:p>
        </p:txBody>
      </p:sp>
      <p:sp>
        <p:nvSpPr>
          <p:cNvPr id="19" name="object 19"/>
          <p:cNvSpPr txBox="1"/>
          <p:nvPr/>
        </p:nvSpPr>
        <p:spPr>
          <a:xfrm>
            <a:off x="5460238" y="3358577"/>
            <a:ext cx="910532" cy="708995"/>
          </a:xfrm>
          <a:prstGeom prst="rect">
            <a:avLst/>
          </a:prstGeom>
        </p:spPr>
        <p:txBody>
          <a:bodyPr wrap="square" lIns="0" tIns="0" rIns="0" bIns="0" rtlCol="0">
            <a:noAutofit/>
          </a:bodyPr>
          <a:lstStyle/>
          <a:p>
            <a:pPr marL="489712" marR="46776">
              <a:lnSpc>
                <a:spcPts val="1939"/>
              </a:lnSpc>
              <a:spcBef>
                <a:spcPts val="97"/>
              </a:spcBef>
            </a:pPr>
            <a:r>
              <a:rPr sz="1800" b="1" i="1" spc="0" dirty="0" smtClean="0">
                <a:latin typeface="Arial"/>
                <a:cs typeface="Arial"/>
              </a:rPr>
              <a:t>2</a:t>
            </a:r>
            <a:endParaRPr sz="1800">
              <a:latin typeface="Arial"/>
              <a:cs typeface="Arial"/>
            </a:endParaRPr>
          </a:p>
          <a:p>
            <a:pPr marL="12700">
              <a:lnSpc>
                <a:spcPts val="2316"/>
              </a:lnSpc>
              <a:spcBef>
                <a:spcPts val="844"/>
              </a:spcBef>
            </a:pPr>
            <a:r>
              <a:rPr sz="2000" b="1" i="1" spc="0" dirty="0" smtClean="0">
                <a:solidFill>
                  <a:srgbClr val="D01608"/>
                </a:solidFill>
                <a:latin typeface="Arial"/>
                <a:cs typeface="Arial"/>
              </a:rPr>
              <a:t>1 </a:t>
            </a:r>
            <a:r>
              <a:rPr sz="2000" b="1" spc="0" dirty="0" smtClean="0">
                <a:latin typeface="Arial"/>
                <a:cs typeface="Arial"/>
              </a:rPr>
              <a:t>*</a:t>
            </a:r>
            <a:r>
              <a:rPr sz="2000" b="1" i="1" spc="4" dirty="0" smtClean="0">
                <a:latin typeface="Arial"/>
                <a:cs typeface="Arial"/>
              </a:rPr>
              <a:t>2</a:t>
            </a:r>
            <a:r>
              <a:rPr sz="1950" b="1" spc="4" baseline="44596" dirty="0" smtClean="0">
                <a:solidFill>
                  <a:srgbClr val="000082"/>
                </a:solidFill>
                <a:latin typeface="Arial"/>
                <a:cs typeface="Arial"/>
              </a:rPr>
              <a:t>2</a:t>
            </a:r>
            <a:r>
              <a:rPr sz="2000" b="1" spc="4" dirty="0" smtClean="0">
                <a:latin typeface="Arial"/>
                <a:cs typeface="Arial"/>
              </a:rPr>
              <a:t>+</a:t>
            </a:r>
            <a:r>
              <a:rPr sz="2000" b="1" i="1" spc="0" dirty="0" smtClean="0">
                <a:solidFill>
                  <a:srgbClr val="D01608"/>
                </a:solidFill>
                <a:latin typeface="Arial"/>
                <a:cs typeface="Arial"/>
              </a:rPr>
              <a:t>0</a:t>
            </a:r>
            <a:endParaRPr sz="2000">
              <a:latin typeface="Arial"/>
              <a:cs typeface="Arial"/>
            </a:endParaRPr>
          </a:p>
        </p:txBody>
      </p:sp>
      <p:sp>
        <p:nvSpPr>
          <p:cNvPr id="18" name="object 18"/>
          <p:cNvSpPr txBox="1"/>
          <p:nvPr/>
        </p:nvSpPr>
        <p:spPr>
          <a:xfrm>
            <a:off x="6477381"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17" name="object 17"/>
          <p:cNvSpPr txBox="1"/>
          <p:nvPr/>
        </p:nvSpPr>
        <p:spPr>
          <a:xfrm>
            <a:off x="7018782"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0</a:t>
            </a:r>
            <a:endParaRPr sz="1800">
              <a:latin typeface="Arial"/>
              <a:cs typeface="Arial"/>
            </a:endParaRPr>
          </a:p>
        </p:txBody>
      </p:sp>
      <p:sp>
        <p:nvSpPr>
          <p:cNvPr id="16" name="object 16"/>
          <p:cNvSpPr txBox="1"/>
          <p:nvPr/>
        </p:nvSpPr>
        <p:spPr>
          <a:xfrm>
            <a:off x="7880984" y="335857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15" name="object 15"/>
          <p:cNvSpPr txBox="1"/>
          <p:nvPr/>
        </p:nvSpPr>
        <p:spPr>
          <a:xfrm>
            <a:off x="8419338" y="335857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-2</a:t>
            </a:r>
            <a:endParaRPr sz="1800">
              <a:latin typeface="Arial"/>
              <a:cs typeface="Arial"/>
            </a:endParaRPr>
          </a:p>
        </p:txBody>
      </p:sp>
      <p:sp>
        <p:nvSpPr>
          <p:cNvPr id="14" name="object 14"/>
          <p:cNvSpPr txBox="1"/>
          <p:nvPr/>
        </p:nvSpPr>
        <p:spPr>
          <a:xfrm>
            <a:off x="6364351" y="3730327"/>
            <a:ext cx="1390465" cy="337244"/>
          </a:xfrm>
          <a:prstGeom prst="rect">
            <a:avLst/>
          </a:prstGeom>
        </p:spPr>
        <p:txBody>
          <a:bodyPr wrap="square" lIns="0" tIns="0" rIns="0" bIns="0" rtlCol="0">
            <a:noAutofit/>
          </a:bodyPr>
          <a:lstStyle/>
          <a:p>
            <a:pPr marL="12700">
              <a:lnSpc>
                <a:spcPts val="2600"/>
              </a:lnSpc>
              <a:spcBef>
                <a:spcPts val="130"/>
              </a:spcBef>
            </a:pPr>
            <a:r>
              <a:rPr sz="3000" b="1" spc="0" baseline="-2898" dirty="0" smtClean="0">
                <a:latin typeface="Arial"/>
                <a:cs typeface="Arial"/>
              </a:rPr>
              <a:t>*</a:t>
            </a:r>
            <a:r>
              <a:rPr sz="3000" b="1" i="1" spc="0" baseline="-2898" dirty="0" smtClean="0">
                <a:latin typeface="Arial"/>
                <a:cs typeface="Arial"/>
              </a:rPr>
              <a:t>2</a:t>
            </a:r>
            <a:r>
              <a:rPr sz="1950" b="1" spc="4" baseline="40137" dirty="0" smtClean="0">
                <a:solidFill>
                  <a:srgbClr val="000082"/>
                </a:solidFill>
                <a:latin typeface="Arial"/>
                <a:cs typeface="Arial"/>
              </a:rPr>
              <a:t>1</a:t>
            </a:r>
            <a:r>
              <a:rPr sz="3000" b="1" spc="4" baseline="-2898" dirty="0" smtClean="0">
                <a:latin typeface="Arial"/>
                <a:cs typeface="Arial"/>
              </a:rPr>
              <a:t>+</a:t>
            </a:r>
            <a:r>
              <a:rPr sz="3000" b="1" i="1" spc="0" baseline="-2898" dirty="0" smtClean="0">
                <a:solidFill>
                  <a:srgbClr val="D01608"/>
                </a:solidFill>
                <a:latin typeface="Arial"/>
                <a:cs typeface="Arial"/>
              </a:rPr>
              <a:t>1</a:t>
            </a:r>
            <a:r>
              <a:rPr sz="3000" b="1" i="1" spc="-20"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2</a:t>
            </a:r>
            <a:r>
              <a:rPr sz="1950" b="1" spc="4" baseline="40137" dirty="0" smtClean="0">
                <a:solidFill>
                  <a:srgbClr val="000082"/>
                </a:solidFill>
                <a:latin typeface="Arial"/>
                <a:cs typeface="Arial"/>
              </a:rPr>
              <a:t>0</a:t>
            </a:r>
            <a:r>
              <a:rPr sz="3000" b="1" spc="9" baseline="-2898" dirty="0" smtClean="0">
                <a:latin typeface="Arial"/>
                <a:cs typeface="Arial"/>
              </a:rPr>
              <a:t>+</a:t>
            </a:r>
            <a:r>
              <a:rPr sz="3000" b="1" i="1" spc="0" baseline="-2898" dirty="0" smtClean="0">
                <a:solidFill>
                  <a:srgbClr val="D01608"/>
                </a:solidFill>
                <a:latin typeface="Arial"/>
                <a:cs typeface="Arial"/>
              </a:rPr>
              <a:t>0</a:t>
            </a:r>
            <a:endParaRPr sz="2000">
              <a:latin typeface="Arial"/>
              <a:cs typeface="Arial"/>
            </a:endParaRPr>
          </a:p>
        </p:txBody>
      </p:sp>
      <p:sp>
        <p:nvSpPr>
          <p:cNvPr id="13" name="object 13"/>
          <p:cNvSpPr txBox="1"/>
          <p:nvPr/>
        </p:nvSpPr>
        <p:spPr>
          <a:xfrm>
            <a:off x="7748397" y="3730327"/>
            <a:ext cx="1119108" cy="337244"/>
          </a:xfrm>
          <a:prstGeom prst="rect">
            <a:avLst/>
          </a:prstGeom>
        </p:spPr>
        <p:txBody>
          <a:bodyPr wrap="square" lIns="0" tIns="0" rIns="0" bIns="0" rtlCol="0">
            <a:noAutofit/>
          </a:bodyPr>
          <a:lstStyle/>
          <a:p>
            <a:pPr marL="12700">
              <a:lnSpc>
                <a:spcPts val="2600"/>
              </a:lnSpc>
              <a:spcBef>
                <a:spcPts val="130"/>
              </a:spcBef>
            </a:pPr>
            <a:r>
              <a:rPr sz="3000" b="1" spc="0" baseline="-2898" dirty="0" smtClean="0">
                <a:latin typeface="Arial"/>
                <a:cs typeface="Arial"/>
              </a:rPr>
              <a:t>*</a:t>
            </a:r>
            <a:r>
              <a:rPr sz="3000" b="1" i="1" spc="0" baseline="-2898" dirty="0" smtClean="0">
                <a:latin typeface="Arial"/>
                <a:cs typeface="Arial"/>
              </a:rPr>
              <a:t>2</a:t>
            </a:r>
            <a:r>
              <a:rPr sz="1950" b="1" spc="0" baseline="40137" dirty="0" smtClean="0">
                <a:solidFill>
                  <a:srgbClr val="000082"/>
                </a:solidFill>
                <a:latin typeface="Arial"/>
                <a:cs typeface="Arial"/>
              </a:rPr>
              <a:t>-</a:t>
            </a:r>
            <a:r>
              <a:rPr sz="1950" b="1" spc="4" baseline="40137" dirty="0" smtClean="0">
                <a:solidFill>
                  <a:srgbClr val="000082"/>
                </a:solidFill>
                <a:latin typeface="Arial"/>
                <a:cs typeface="Arial"/>
              </a:rPr>
              <a:t>1</a:t>
            </a:r>
            <a:r>
              <a:rPr sz="3000" b="1" spc="4" baseline="-2898" dirty="0" smtClean="0">
                <a:latin typeface="Arial"/>
                <a:cs typeface="Arial"/>
              </a:rPr>
              <a:t>+</a:t>
            </a:r>
            <a:r>
              <a:rPr sz="3000" b="1" i="1" spc="0" baseline="-2898" dirty="0" smtClean="0">
                <a:solidFill>
                  <a:srgbClr val="D01608"/>
                </a:solidFill>
                <a:latin typeface="Arial"/>
                <a:cs typeface="Arial"/>
              </a:rPr>
              <a:t>1</a:t>
            </a:r>
            <a:r>
              <a:rPr sz="3000" b="1" i="1" spc="-1"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2</a:t>
            </a:r>
            <a:r>
              <a:rPr sz="1950" b="1" spc="0" baseline="40137" dirty="0" smtClean="0">
                <a:solidFill>
                  <a:srgbClr val="000082"/>
                </a:solidFill>
                <a:latin typeface="Arial"/>
                <a:cs typeface="Arial"/>
              </a:rPr>
              <a:t>-</a:t>
            </a:r>
            <a:endParaRPr sz="1300">
              <a:latin typeface="Arial"/>
              <a:cs typeface="Arial"/>
            </a:endParaRPr>
          </a:p>
        </p:txBody>
      </p:sp>
      <p:sp>
        <p:nvSpPr>
          <p:cNvPr id="12" name="object 12"/>
          <p:cNvSpPr txBox="1"/>
          <p:nvPr/>
        </p:nvSpPr>
        <p:spPr>
          <a:xfrm>
            <a:off x="5460238" y="3933019"/>
            <a:ext cx="144829" cy="194563"/>
          </a:xfrm>
          <a:prstGeom prst="rect">
            <a:avLst/>
          </a:prstGeom>
        </p:spPr>
        <p:txBody>
          <a:bodyPr wrap="square" lIns="0" tIns="0" rIns="0" bIns="0" rtlCol="0">
            <a:noAutofit/>
          </a:bodyPr>
          <a:lstStyle/>
          <a:p>
            <a:pPr marL="12700">
              <a:lnSpc>
                <a:spcPts val="1455"/>
              </a:lnSpc>
              <a:spcBef>
                <a:spcPts val="72"/>
              </a:spcBef>
            </a:pPr>
            <a:r>
              <a:rPr sz="1300" b="1" spc="0" dirty="0" smtClean="0">
                <a:solidFill>
                  <a:srgbClr val="000082"/>
                </a:solidFill>
                <a:latin typeface="Arial"/>
                <a:cs typeface="Arial"/>
              </a:rPr>
              <a:t>2</a:t>
            </a:r>
            <a:endParaRPr sz="1300">
              <a:latin typeface="Arial"/>
              <a:cs typeface="Arial"/>
            </a:endParaRPr>
          </a:p>
        </p:txBody>
      </p:sp>
      <p:sp>
        <p:nvSpPr>
          <p:cNvPr id="11" name="object 11"/>
          <p:cNvSpPr txBox="1"/>
          <p:nvPr/>
        </p:nvSpPr>
        <p:spPr>
          <a:xfrm>
            <a:off x="509727" y="4096738"/>
            <a:ext cx="2159609"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Groups</a:t>
            </a:r>
            <a:r>
              <a:rPr sz="2400" spc="9" dirty="0" smtClean="0">
                <a:latin typeface="Times New Roman"/>
                <a:cs typeface="Times New Roman"/>
              </a:rPr>
              <a:t> </a:t>
            </a:r>
            <a:r>
              <a:rPr sz="2400" spc="0" dirty="0" smtClean="0">
                <a:latin typeface="Times New Roman"/>
                <a:cs typeface="Times New Roman"/>
              </a:rPr>
              <a:t>of</a:t>
            </a:r>
            <a:r>
              <a:rPr sz="2400" spc="-4" dirty="0" smtClean="0">
                <a:latin typeface="Times New Roman"/>
                <a:cs typeface="Times New Roman"/>
              </a:rPr>
              <a:t> </a:t>
            </a:r>
            <a:r>
              <a:rPr sz="2400" spc="0" dirty="0" smtClean="0">
                <a:latin typeface="Times New Roman"/>
                <a:cs typeface="Times New Roman"/>
              </a:rPr>
              <a:t>bi</a:t>
            </a:r>
            <a:r>
              <a:rPr sz="2400" spc="4" dirty="0" smtClean="0">
                <a:latin typeface="Times New Roman"/>
                <a:cs typeface="Times New Roman"/>
              </a:rPr>
              <a:t>t</a:t>
            </a:r>
            <a:r>
              <a:rPr sz="2400" spc="0" dirty="0" smtClean="0">
                <a:latin typeface="Times New Roman"/>
                <a:cs typeface="Times New Roman"/>
              </a:rPr>
              <a:t>s</a:t>
            </a:r>
            <a:endParaRPr sz="2400">
              <a:latin typeface="Times New Roman"/>
              <a:cs typeface="Times New Roman"/>
            </a:endParaRPr>
          </a:p>
        </p:txBody>
      </p:sp>
      <p:sp>
        <p:nvSpPr>
          <p:cNvPr id="10" name="object 10"/>
          <p:cNvSpPr txBox="1"/>
          <p:nvPr/>
        </p:nvSpPr>
        <p:spPr>
          <a:xfrm>
            <a:off x="3131312" y="4137207"/>
            <a:ext cx="1547998" cy="718819"/>
          </a:xfrm>
          <a:prstGeom prst="rect">
            <a:avLst/>
          </a:prstGeom>
        </p:spPr>
        <p:txBody>
          <a:bodyPr wrap="square" lIns="0" tIns="0" rIns="0" bIns="0" rtlCol="0">
            <a:noAutofit/>
          </a:bodyPr>
          <a:lstStyle/>
          <a:p>
            <a:pPr algn="ctr">
              <a:lnSpc>
                <a:spcPts val="2145"/>
              </a:lnSpc>
              <a:spcBef>
                <a:spcPts val="107"/>
              </a:spcBef>
            </a:pPr>
            <a:r>
              <a:rPr sz="2000" spc="0" dirty="0" smtClean="0">
                <a:latin typeface="Times New Roman"/>
                <a:cs typeface="Times New Roman"/>
              </a:rPr>
              <a:t>4 bi</a:t>
            </a:r>
            <a:r>
              <a:rPr sz="2000" spc="-9" dirty="0" smtClean="0">
                <a:latin typeface="Times New Roman"/>
                <a:cs typeface="Times New Roman"/>
              </a:rPr>
              <a:t>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 </a:t>
            </a:r>
            <a:r>
              <a:rPr sz="2000" i="1" spc="0" dirty="0" smtClean="0">
                <a:latin typeface="Times New Roman"/>
                <a:cs typeface="Times New Roman"/>
              </a:rPr>
              <a:t>N</a:t>
            </a:r>
            <a:r>
              <a:rPr sz="2000" i="1" spc="-9" dirty="0" smtClean="0">
                <a:latin typeface="Times New Roman"/>
                <a:cs typeface="Times New Roman"/>
              </a:rPr>
              <a:t>i</a:t>
            </a:r>
            <a:r>
              <a:rPr sz="2000" i="1" spc="0" dirty="0" smtClean="0">
                <a:latin typeface="Times New Roman"/>
                <a:cs typeface="Times New Roman"/>
              </a:rPr>
              <a:t>b</a:t>
            </a:r>
            <a:r>
              <a:rPr sz="2000" i="1" spc="9" dirty="0" smtClean="0">
                <a:latin typeface="Times New Roman"/>
                <a:cs typeface="Times New Roman"/>
              </a:rPr>
              <a:t>b</a:t>
            </a:r>
            <a:r>
              <a:rPr sz="2000" i="1" spc="0" dirty="0" smtClean="0">
                <a:latin typeface="Times New Roman"/>
                <a:cs typeface="Times New Roman"/>
              </a:rPr>
              <a:t>le</a:t>
            </a:r>
            <a:endParaRPr sz="2000">
              <a:latin typeface="Times New Roman"/>
              <a:cs typeface="Times New Roman"/>
            </a:endParaRPr>
          </a:p>
          <a:p>
            <a:pPr marL="102831" marR="104086" algn="ctr">
              <a:lnSpc>
                <a:spcPct val="95825"/>
              </a:lnSpc>
              <a:spcBef>
                <a:spcPts val="1048"/>
              </a:spcBef>
            </a:pPr>
            <a:r>
              <a:rPr sz="2000" spc="0" dirty="0" smtClean="0">
                <a:latin typeface="Times New Roman"/>
                <a:cs typeface="Times New Roman"/>
              </a:rPr>
              <a:t>8 bi</a:t>
            </a:r>
            <a:r>
              <a:rPr sz="2000" spc="-9" dirty="0" smtClean="0">
                <a:latin typeface="Times New Roman"/>
                <a:cs typeface="Times New Roman"/>
              </a:rPr>
              <a:t>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 </a:t>
            </a:r>
            <a:r>
              <a:rPr sz="2000" i="1" spc="0" dirty="0" smtClean="0">
                <a:latin typeface="Times New Roman"/>
                <a:cs typeface="Times New Roman"/>
              </a:rPr>
              <a:t>By</a:t>
            </a:r>
            <a:r>
              <a:rPr sz="2000" i="1" spc="-9" dirty="0" smtClean="0">
                <a:latin typeface="Times New Roman"/>
                <a:cs typeface="Times New Roman"/>
              </a:rPr>
              <a:t>t</a:t>
            </a:r>
            <a:r>
              <a:rPr sz="2000" i="1" spc="0" dirty="0" smtClean="0">
                <a:latin typeface="Times New Roman"/>
                <a:cs typeface="Times New Roman"/>
              </a:rPr>
              <a:t>e</a:t>
            </a:r>
            <a:endParaRPr sz="2000">
              <a:latin typeface="Times New Roman"/>
              <a:cs typeface="Times New Roman"/>
            </a:endParaRPr>
          </a:p>
        </p:txBody>
      </p:sp>
      <p:sp>
        <p:nvSpPr>
          <p:cNvPr id="9" name="object 9"/>
          <p:cNvSpPr txBox="1"/>
          <p:nvPr/>
        </p:nvSpPr>
        <p:spPr>
          <a:xfrm>
            <a:off x="6640195" y="4431188"/>
            <a:ext cx="1396783" cy="825308"/>
          </a:xfrm>
          <a:prstGeom prst="rect">
            <a:avLst/>
          </a:prstGeom>
        </p:spPr>
        <p:txBody>
          <a:bodyPr wrap="square" lIns="0" tIns="0" rIns="0" bIns="0" rtlCol="0">
            <a:noAutofit/>
          </a:bodyPr>
          <a:lstStyle/>
          <a:p>
            <a:pPr marL="12700" marR="54091">
              <a:lnSpc>
                <a:spcPts val="2985"/>
              </a:lnSpc>
              <a:spcBef>
                <a:spcPts val="149"/>
              </a:spcBef>
            </a:pPr>
            <a:r>
              <a:rPr sz="3600" b="1" spc="0" baseline="8454" dirty="0" smtClean="0">
                <a:latin typeface="Arial"/>
                <a:cs typeface="Arial"/>
              </a:rPr>
              <a:t>=(5</a:t>
            </a:r>
            <a:r>
              <a:rPr sz="3600" b="1" spc="4" baseline="8454" dirty="0" smtClean="0">
                <a:latin typeface="Arial"/>
                <a:cs typeface="Arial"/>
              </a:rPr>
              <a:t>.</a:t>
            </a:r>
            <a:r>
              <a:rPr sz="3600" b="1" spc="0" baseline="8454" dirty="0" smtClean="0">
                <a:latin typeface="Arial"/>
                <a:cs typeface="Arial"/>
              </a:rPr>
              <a:t>25</a:t>
            </a:r>
            <a:r>
              <a:rPr sz="3600" b="1" spc="4" baseline="8454" dirty="0" smtClean="0">
                <a:latin typeface="Arial"/>
                <a:cs typeface="Arial"/>
              </a:rPr>
              <a:t>)</a:t>
            </a:r>
            <a:r>
              <a:rPr sz="2400" b="1" spc="0" baseline="-9058" dirty="0" smtClean="0">
                <a:solidFill>
                  <a:srgbClr val="000082"/>
                </a:solidFill>
                <a:latin typeface="Arial"/>
                <a:cs typeface="Arial"/>
              </a:rPr>
              <a:t>10</a:t>
            </a:r>
            <a:endParaRPr sz="1600">
              <a:latin typeface="Arial"/>
              <a:cs typeface="Arial"/>
            </a:endParaRPr>
          </a:p>
          <a:p>
            <a:pPr marL="81914">
              <a:lnSpc>
                <a:spcPts val="2759"/>
              </a:lnSpc>
              <a:spcBef>
                <a:spcPts val="120"/>
              </a:spcBef>
            </a:pPr>
            <a:r>
              <a:rPr sz="2400" b="1" spc="4" dirty="0" smtClean="0">
                <a:latin typeface="Arial"/>
                <a:cs typeface="Arial"/>
              </a:rPr>
              <a:t>(</a:t>
            </a:r>
            <a:r>
              <a:rPr sz="2400" b="1" spc="-4" dirty="0" smtClean="0">
                <a:solidFill>
                  <a:srgbClr val="D01608"/>
                </a:solidFill>
                <a:latin typeface="Arial"/>
                <a:cs typeface="Arial"/>
              </a:rPr>
              <a:t>101</a:t>
            </a:r>
            <a:r>
              <a:rPr sz="2400" b="1" spc="4" dirty="0" smtClean="0">
                <a:latin typeface="Arial"/>
                <a:cs typeface="Arial"/>
              </a:rPr>
              <a:t>.</a:t>
            </a:r>
            <a:r>
              <a:rPr sz="2400" b="1" spc="-4" dirty="0" smtClean="0">
                <a:solidFill>
                  <a:srgbClr val="D01608"/>
                </a:solidFill>
                <a:latin typeface="Arial"/>
                <a:cs typeface="Arial"/>
              </a:rPr>
              <a:t>01</a:t>
            </a:r>
            <a:r>
              <a:rPr sz="2400" b="1" spc="4" dirty="0" smtClean="0">
                <a:latin typeface="Arial"/>
                <a:cs typeface="Arial"/>
              </a:rPr>
              <a:t>)</a:t>
            </a:r>
            <a:r>
              <a:rPr sz="2400" b="1" spc="0" baseline="-21740" dirty="0" smtClean="0">
                <a:solidFill>
                  <a:srgbClr val="000082"/>
                </a:solidFill>
                <a:latin typeface="Arial"/>
                <a:cs typeface="Arial"/>
              </a:rPr>
              <a:t>2</a:t>
            </a:r>
            <a:endParaRPr sz="1600">
              <a:latin typeface="Arial"/>
              <a:cs typeface="Arial"/>
            </a:endParaRPr>
          </a:p>
        </p:txBody>
      </p:sp>
      <p:sp>
        <p:nvSpPr>
          <p:cNvPr id="8" name="object 8"/>
          <p:cNvSpPr txBox="1"/>
          <p:nvPr/>
        </p:nvSpPr>
        <p:spPr>
          <a:xfrm>
            <a:off x="6011926" y="6110287"/>
            <a:ext cx="2160524" cy="357187"/>
          </a:xfrm>
          <a:prstGeom prst="rect">
            <a:avLst/>
          </a:prstGeom>
        </p:spPr>
        <p:txBody>
          <a:bodyPr wrap="square" lIns="0" tIns="0" rIns="0" bIns="0" rtlCol="0">
            <a:noAutofit/>
          </a:bodyPr>
          <a:lstStyle/>
          <a:p>
            <a:pPr marL="106934">
              <a:lnSpc>
                <a:spcPts val="2680"/>
              </a:lnSpc>
              <a:spcBef>
                <a:spcPts val="134"/>
              </a:spcBef>
            </a:pPr>
            <a:r>
              <a:rPr sz="3600" b="1" spc="0" baseline="-1207" dirty="0" smtClean="0">
                <a:latin typeface="Arial"/>
                <a:cs typeface="Arial"/>
              </a:rPr>
              <a:t>1 1 0 0 0 1 0 1</a:t>
            </a:r>
            <a:endParaRPr sz="2400">
              <a:latin typeface="Arial"/>
              <a:cs typeface="Arial"/>
            </a:endParaRPr>
          </a:p>
        </p:txBody>
      </p:sp>
      <p:sp>
        <p:nvSpPr>
          <p:cNvPr id="7" name="object 7"/>
          <p:cNvSpPr txBox="1"/>
          <p:nvPr/>
        </p:nvSpPr>
        <p:spPr>
          <a:xfrm>
            <a:off x="6011926" y="5453062"/>
            <a:ext cx="1081087" cy="357187"/>
          </a:xfrm>
          <a:prstGeom prst="rect">
            <a:avLst/>
          </a:prstGeom>
        </p:spPr>
        <p:txBody>
          <a:bodyPr wrap="square" lIns="0" tIns="0" rIns="0" bIns="0" rtlCol="0">
            <a:noAutofit/>
          </a:bodyPr>
          <a:lstStyle/>
          <a:p>
            <a:pPr marL="74929">
              <a:lnSpc>
                <a:spcPts val="2680"/>
              </a:lnSpc>
              <a:spcBef>
                <a:spcPts val="134"/>
              </a:spcBef>
            </a:pPr>
            <a:r>
              <a:rPr sz="3600" b="1" spc="0" baseline="-1207" dirty="0" smtClean="0">
                <a:latin typeface="Arial"/>
                <a:cs typeface="Arial"/>
              </a:rPr>
              <a:t>1 0</a:t>
            </a:r>
            <a:r>
              <a:rPr sz="3600" b="1" spc="-9" baseline="-1207" dirty="0" smtClean="0">
                <a:latin typeface="Arial"/>
                <a:cs typeface="Arial"/>
              </a:rPr>
              <a:t> </a:t>
            </a:r>
            <a:r>
              <a:rPr sz="3600" b="1" spc="0" baseline="-1207" dirty="0" smtClean="0">
                <a:latin typeface="Arial"/>
                <a:cs typeface="Arial"/>
              </a:rPr>
              <a:t>1 1</a:t>
            </a:r>
            <a:endParaRPr sz="2400">
              <a:latin typeface="Arial"/>
              <a:cs typeface="Arial"/>
            </a:endParaRPr>
          </a:p>
        </p:txBody>
      </p:sp>
      <p:sp>
        <p:nvSpPr>
          <p:cNvPr id="6" name="object 6"/>
          <p:cNvSpPr txBox="1"/>
          <p:nvPr/>
        </p:nvSpPr>
        <p:spPr>
          <a:xfrm>
            <a:off x="8351901" y="2712974"/>
            <a:ext cx="360362" cy="539750"/>
          </a:xfrm>
          <a:prstGeom prst="rect">
            <a:avLst/>
          </a:prstGeom>
        </p:spPr>
        <p:txBody>
          <a:bodyPr wrap="square" lIns="0" tIns="0" rIns="0" bIns="0" rtlCol="0">
            <a:noAutofit/>
          </a:bodyPr>
          <a:lstStyle/>
          <a:p>
            <a:pPr marL="81660">
              <a:lnSpc>
                <a:spcPct val="95825"/>
              </a:lnSpc>
              <a:spcBef>
                <a:spcPts val="355"/>
              </a:spcBef>
            </a:pPr>
            <a:r>
              <a:rPr sz="2800" b="1" spc="0" dirty="0" smtClean="0">
                <a:solidFill>
                  <a:srgbClr val="D01608"/>
                </a:solidFill>
                <a:latin typeface="Arial"/>
                <a:cs typeface="Arial"/>
              </a:rPr>
              <a:t>1</a:t>
            </a:r>
            <a:endParaRPr sz="2800">
              <a:latin typeface="Arial"/>
              <a:cs typeface="Arial"/>
            </a:endParaRPr>
          </a:p>
        </p:txBody>
      </p:sp>
      <p:sp>
        <p:nvSpPr>
          <p:cNvPr id="5" name="object 5"/>
          <p:cNvSpPr txBox="1"/>
          <p:nvPr/>
        </p:nvSpPr>
        <p:spPr>
          <a:xfrm>
            <a:off x="7813675" y="2712974"/>
            <a:ext cx="360362" cy="539750"/>
          </a:xfrm>
          <a:prstGeom prst="rect">
            <a:avLst/>
          </a:prstGeom>
        </p:spPr>
        <p:txBody>
          <a:bodyPr wrap="square" lIns="0" tIns="0" rIns="0" bIns="0" rtlCol="0">
            <a:noAutofit/>
          </a:bodyPr>
          <a:lstStyle/>
          <a:p>
            <a:pPr marL="79755">
              <a:lnSpc>
                <a:spcPct val="95825"/>
              </a:lnSpc>
              <a:spcBef>
                <a:spcPts val="355"/>
              </a:spcBef>
            </a:pPr>
            <a:r>
              <a:rPr sz="2800" b="1" spc="0" dirty="0" smtClean="0">
                <a:solidFill>
                  <a:srgbClr val="D01608"/>
                </a:solidFill>
                <a:latin typeface="Arial"/>
                <a:cs typeface="Arial"/>
              </a:rPr>
              <a:t>0</a:t>
            </a:r>
            <a:endParaRPr sz="2800">
              <a:latin typeface="Arial"/>
              <a:cs typeface="Arial"/>
            </a:endParaRPr>
          </a:p>
        </p:txBody>
      </p:sp>
      <p:sp>
        <p:nvSpPr>
          <p:cNvPr id="4" name="object 4"/>
          <p:cNvSpPr txBox="1"/>
          <p:nvPr/>
        </p:nvSpPr>
        <p:spPr>
          <a:xfrm>
            <a:off x="6913626" y="2712974"/>
            <a:ext cx="360362" cy="539750"/>
          </a:xfrm>
          <a:prstGeom prst="rect">
            <a:avLst/>
          </a:prstGeom>
        </p:spPr>
        <p:txBody>
          <a:bodyPr wrap="square" lIns="0" tIns="0" rIns="0" bIns="0" rtlCol="0">
            <a:noAutofit/>
          </a:bodyPr>
          <a:lstStyle/>
          <a:p>
            <a:pPr marL="80264">
              <a:lnSpc>
                <a:spcPct val="95825"/>
              </a:lnSpc>
              <a:spcBef>
                <a:spcPts val="355"/>
              </a:spcBef>
            </a:pPr>
            <a:r>
              <a:rPr sz="2800" b="1" spc="0" dirty="0" smtClean="0">
                <a:solidFill>
                  <a:srgbClr val="D01608"/>
                </a:solidFill>
                <a:latin typeface="Arial"/>
                <a:cs typeface="Arial"/>
              </a:rPr>
              <a:t>1</a:t>
            </a:r>
            <a:endParaRPr sz="2800">
              <a:latin typeface="Arial"/>
              <a:cs typeface="Arial"/>
            </a:endParaRPr>
          </a:p>
        </p:txBody>
      </p:sp>
      <p:sp>
        <p:nvSpPr>
          <p:cNvPr id="3" name="object 3"/>
          <p:cNvSpPr txBox="1"/>
          <p:nvPr/>
        </p:nvSpPr>
        <p:spPr>
          <a:xfrm>
            <a:off x="6372225" y="2712974"/>
            <a:ext cx="360362" cy="539750"/>
          </a:xfrm>
          <a:prstGeom prst="rect">
            <a:avLst/>
          </a:prstGeom>
        </p:spPr>
        <p:txBody>
          <a:bodyPr wrap="square" lIns="0" tIns="0" rIns="0" bIns="0" rtlCol="0">
            <a:noAutofit/>
          </a:bodyPr>
          <a:lstStyle/>
          <a:p>
            <a:pPr marL="81914">
              <a:lnSpc>
                <a:spcPct val="95825"/>
              </a:lnSpc>
              <a:spcBef>
                <a:spcPts val="355"/>
              </a:spcBef>
            </a:pPr>
            <a:r>
              <a:rPr sz="2800" b="1" spc="0" dirty="0" smtClean="0">
                <a:solidFill>
                  <a:srgbClr val="D01608"/>
                </a:solidFill>
                <a:latin typeface="Arial"/>
                <a:cs typeface="Arial"/>
              </a:rPr>
              <a:t>0</a:t>
            </a:r>
            <a:endParaRPr sz="2800">
              <a:latin typeface="Arial"/>
              <a:cs typeface="Arial"/>
            </a:endParaRPr>
          </a:p>
        </p:txBody>
      </p:sp>
      <p:sp>
        <p:nvSpPr>
          <p:cNvPr id="2" name="object 2"/>
          <p:cNvSpPr txBox="1"/>
          <p:nvPr/>
        </p:nvSpPr>
        <p:spPr>
          <a:xfrm>
            <a:off x="5832475" y="2708275"/>
            <a:ext cx="360362" cy="539750"/>
          </a:xfrm>
          <a:prstGeom prst="rect">
            <a:avLst/>
          </a:prstGeom>
        </p:spPr>
        <p:txBody>
          <a:bodyPr wrap="square" lIns="0" tIns="0" rIns="0" bIns="0" rtlCol="0">
            <a:noAutofit/>
          </a:bodyPr>
          <a:lstStyle/>
          <a:p>
            <a:pPr marL="81534">
              <a:lnSpc>
                <a:spcPct val="95825"/>
              </a:lnSpc>
              <a:spcBef>
                <a:spcPts val="390"/>
              </a:spcBef>
            </a:pPr>
            <a:r>
              <a:rPr sz="2800" b="1" spc="0" dirty="0" smtClean="0">
                <a:solidFill>
                  <a:srgbClr val="D01608"/>
                </a:solidFill>
                <a:latin typeface="Arial"/>
                <a:cs typeface="Arial"/>
              </a:rPr>
              <a:t>1</a:t>
            </a:r>
            <a:endParaRPr sz="2800">
              <a:latin typeface="Arial"/>
              <a:cs typeface="Arial"/>
            </a:endParaRPr>
          </a:p>
        </p:txBody>
      </p:sp>
    </p:spTree>
    <p:extLst>
      <p:ext uri="{BB962C8B-B14F-4D97-AF65-F5344CB8AC3E}">
        <p14:creationId xmlns:p14="http://schemas.microsoft.com/office/powerpoint/2010/main" xmlns="" val="3602344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nvGraphicFramePr>
        <p:xfrm>
          <a:off x="0" y="0"/>
          <a:ext cx="4572000" cy="6857995"/>
        </p:xfrm>
        <a:graphic>
          <a:graphicData uri="http://schemas.openxmlformats.org/drawingml/2006/table">
            <a:tbl>
              <a:tblPr firstRow="1" bandRow="1">
                <a:tableStyleId>{5C22544A-7EE6-4342-B048-85BDC9FD1C3A}</a:tableStyleId>
              </a:tblPr>
              <a:tblGrid>
                <a:gridCol w="902368"/>
                <a:gridCol w="1840832"/>
                <a:gridCol w="1828800"/>
              </a:tblGrid>
              <a:tr h="370703">
                <a:tc>
                  <a:txBody>
                    <a:bodyPr/>
                    <a:lstStyle/>
                    <a:p>
                      <a:pPr algn="ctr"/>
                      <a:r>
                        <a:rPr lang="en-US" dirty="0" smtClean="0"/>
                        <a:t>Dec.</a:t>
                      </a:r>
                      <a:endParaRPr lang="en-US" dirty="0"/>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dirty="0" smtClean="0"/>
                        <a:t>Binary</a:t>
                      </a:r>
                      <a:endParaRPr lang="en-US" dirty="0"/>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dirty="0" smtClean="0"/>
                        <a:t>Gray</a:t>
                      </a:r>
                      <a:endParaRPr lang="en-US" dirty="0"/>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2</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3</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0  0  1  0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4</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5</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6</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7</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0  1  0  0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8</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9</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12</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13</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bl>
          </a:graphicData>
        </a:graphic>
      </p:graphicFrame>
      <p:graphicFrame>
        <p:nvGraphicFramePr>
          <p:cNvPr id="37" name="Table 36"/>
          <p:cNvGraphicFramePr>
            <a:graphicFrameLocks noGrp="1"/>
          </p:cNvGraphicFramePr>
          <p:nvPr/>
        </p:nvGraphicFramePr>
        <p:xfrm>
          <a:off x="4572000" y="0"/>
          <a:ext cx="4572000" cy="6857995"/>
        </p:xfrm>
        <a:graphic>
          <a:graphicData uri="http://schemas.openxmlformats.org/drawingml/2006/table">
            <a:tbl>
              <a:tblPr firstRow="1" bandRow="1">
                <a:tableStyleId>{5C22544A-7EE6-4342-B048-85BDC9FD1C3A}</a:tableStyleId>
              </a:tblPr>
              <a:tblGrid>
                <a:gridCol w="902368"/>
                <a:gridCol w="1840832"/>
                <a:gridCol w="1828800"/>
              </a:tblGrid>
              <a:tr h="370703">
                <a:tc>
                  <a:txBody>
                    <a:bodyPr/>
                    <a:lstStyle/>
                    <a:p>
                      <a:pPr algn="ctr"/>
                      <a:r>
                        <a:rPr lang="en-US" dirty="0" smtClean="0"/>
                        <a:t>Dec.</a:t>
                      </a:r>
                      <a:endParaRPr lang="en-US" dirty="0"/>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dirty="0" smtClean="0"/>
                        <a:t>Binary</a:t>
                      </a:r>
                      <a:endParaRPr lang="en-US" dirty="0"/>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dirty="0" smtClean="0"/>
                        <a:t>Gray</a:t>
                      </a:r>
                      <a:endParaRPr lang="en-US" dirty="0"/>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14</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1  1  1  0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1  0  0  1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r>
                        <a:rPr lang="en-US" sz="2400" dirty="0" smtClean="0">
                          <a:latin typeface="+mj-lt"/>
                        </a:rPr>
                        <a:t>15</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1  1  1  1</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latin typeface="+mj-lt"/>
                        </a:rPr>
                        <a:t>1  0  0  0</a:t>
                      </a: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463378">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endParaRPr lang="en-US" sz="2400" dirty="0">
                        <a:latin typeface="+mj-lt"/>
                      </a:endParaRPr>
                    </a:p>
                  </a:txBody>
                  <a:tcPr>
                    <a:gradFill flip="none" rotWithShape="1">
                      <a:gsLst>
                        <a:gs pos="0">
                          <a:schemeClr val="bg2">
                            <a:lumMod val="7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xmlns="" val="407292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475656" y="188640"/>
            <a:ext cx="6538538" cy="661078"/>
          </a:xfrm>
          <a:prstGeom prst="rect">
            <a:avLst/>
          </a:prstGeom>
        </p:spPr>
        <p:txBody>
          <a:bodyPr wrap="square" lIns="0" tIns="0" rIns="0" bIns="0" rtlCol="0">
            <a:noAutofit/>
          </a:bodyPr>
          <a:lstStyle/>
          <a:p>
            <a:pPr algn="ctr"/>
            <a:r>
              <a:rPr lang="en-US" sz="3200" b="1" dirty="0">
                <a:solidFill>
                  <a:schemeClr val="tx2"/>
                </a:solidFill>
                <a:latin typeface="+mn-lt"/>
              </a:rPr>
              <a:t>The Excess-3 code</a:t>
            </a:r>
          </a:p>
        </p:txBody>
      </p:sp>
      <p:sp>
        <p:nvSpPr>
          <p:cNvPr id="7" name="object 7"/>
          <p:cNvSpPr txBox="1"/>
          <p:nvPr/>
        </p:nvSpPr>
        <p:spPr>
          <a:xfrm>
            <a:off x="179512" y="980728"/>
            <a:ext cx="8568952" cy="5357454"/>
          </a:xfrm>
          <a:prstGeom prst="rect">
            <a:avLst/>
          </a:prstGeom>
        </p:spPr>
        <p:txBody>
          <a:bodyPr wrap="square" lIns="0" tIns="0" rIns="0" bIns="0" rtlCol="0">
            <a:noAutofit/>
          </a:bodyPr>
          <a:lstStyle/>
          <a:p>
            <a:pPr marL="342900" indent="-342900">
              <a:buFont typeface="Wingdings" panose="05000000000000000000" pitchFamily="2" charset="2"/>
              <a:buChar char="v"/>
            </a:pPr>
            <a:r>
              <a:rPr lang="en-US" sz="2400" dirty="0" smtClean="0">
                <a:latin typeface="+mn-lt"/>
              </a:rPr>
              <a:t>It </a:t>
            </a:r>
            <a:r>
              <a:rPr lang="en-US" sz="2400" dirty="0">
                <a:latin typeface="+mn-lt"/>
              </a:rPr>
              <a:t>is an important BCD code , is a 4 bit code </a:t>
            </a:r>
            <a:r>
              <a:rPr lang="en-US" sz="2400" dirty="0" smtClean="0">
                <a:latin typeface="+mn-lt"/>
              </a:rPr>
              <a:t>and used </a:t>
            </a:r>
            <a:r>
              <a:rPr lang="en-US" sz="2400" dirty="0">
                <a:latin typeface="+mn-lt"/>
              </a:rPr>
              <a:t>with BCD numbers</a:t>
            </a:r>
          </a:p>
          <a:p>
            <a:pPr marL="342900" indent="-342900">
              <a:buFont typeface="Wingdings" panose="05000000000000000000" pitchFamily="2" charset="2"/>
              <a:buChar char="v"/>
            </a:pPr>
            <a:r>
              <a:rPr lang="en-US" sz="2400" dirty="0">
                <a:latin typeface="+mn-lt"/>
              </a:rPr>
              <a:t>To convert any decimal numbers into its </a:t>
            </a:r>
            <a:r>
              <a:rPr lang="en-US" sz="2400" dirty="0" smtClean="0">
                <a:latin typeface="+mn-lt"/>
              </a:rPr>
              <a:t>excess-3 </a:t>
            </a:r>
            <a:r>
              <a:rPr lang="en-US" sz="2400" dirty="0">
                <a:latin typeface="+mn-lt"/>
              </a:rPr>
              <a:t>form ,add 3 to each decimal digit and </a:t>
            </a:r>
            <a:r>
              <a:rPr lang="en-US" sz="2400" dirty="0" smtClean="0">
                <a:latin typeface="+mn-lt"/>
              </a:rPr>
              <a:t>then convert </a:t>
            </a:r>
            <a:r>
              <a:rPr lang="en-US" sz="2400" dirty="0">
                <a:latin typeface="+mn-lt"/>
              </a:rPr>
              <a:t>the sum to a BCD number</a:t>
            </a:r>
          </a:p>
          <a:p>
            <a:pPr marL="342900" indent="-342900">
              <a:buFont typeface="Wingdings" panose="05000000000000000000" pitchFamily="2" charset="2"/>
              <a:buChar char="v"/>
            </a:pPr>
            <a:r>
              <a:rPr lang="en-US" sz="2400" dirty="0">
                <a:latin typeface="+mn-lt"/>
              </a:rPr>
              <a:t>As weights are not assigned, it is a kind of </a:t>
            </a:r>
            <a:r>
              <a:rPr lang="en-US" sz="2400" dirty="0" smtClean="0">
                <a:latin typeface="+mn-lt"/>
              </a:rPr>
              <a:t>non weighted </a:t>
            </a:r>
            <a:r>
              <a:rPr lang="en-US" sz="2400" dirty="0">
                <a:latin typeface="+mn-lt"/>
              </a:rPr>
              <a:t>codes</a:t>
            </a:r>
            <a:r>
              <a:rPr lang="en-US" sz="2400" dirty="0" smtClean="0">
                <a:latin typeface="+mn-lt"/>
              </a:rPr>
              <a:t>.</a:t>
            </a:r>
          </a:p>
          <a:p>
            <a:endParaRPr lang="en-US" sz="2400" dirty="0" smtClean="0">
              <a:latin typeface="+mn-lt"/>
            </a:endParaRPr>
          </a:p>
          <a:p>
            <a:pPr marL="342900" indent="-342900">
              <a:buFont typeface="Wingdings" panose="05000000000000000000" pitchFamily="2" charset="2"/>
              <a:buChar char="v"/>
            </a:pPr>
            <a:r>
              <a:rPr lang="en-US" sz="2400" dirty="0">
                <a:latin typeface="+mn-lt"/>
              </a:rPr>
              <a:t>Convert the following into Excess-3 number</a:t>
            </a:r>
          </a:p>
          <a:p>
            <a:r>
              <a:rPr lang="pt-BR" sz="2400" dirty="0" smtClean="0">
                <a:latin typeface="+mn-lt"/>
              </a:rPr>
              <a:t>	a)149 </a:t>
            </a:r>
            <a:r>
              <a:rPr lang="pt-BR" sz="2400" dirty="0">
                <a:latin typeface="+mn-lt"/>
              </a:rPr>
              <a:t>b) 2546 c) 152 d) </a:t>
            </a:r>
            <a:r>
              <a:rPr lang="pt-BR" sz="2400" dirty="0" smtClean="0">
                <a:latin typeface="+mn-lt"/>
              </a:rPr>
              <a:t>2694</a:t>
            </a:r>
          </a:p>
          <a:p>
            <a:endParaRPr lang="pt-BR" sz="2400" dirty="0">
              <a:latin typeface="+mn-lt"/>
            </a:endParaRPr>
          </a:p>
          <a:p>
            <a:pPr marL="342900" indent="-342900">
              <a:buFont typeface="Wingdings" panose="05000000000000000000" pitchFamily="2" charset="2"/>
              <a:buChar char="v"/>
            </a:pPr>
            <a:r>
              <a:rPr lang="en-US" sz="2400" dirty="0">
                <a:latin typeface="+mn-lt"/>
              </a:rPr>
              <a:t>Add the following numbers in excess-3 code</a:t>
            </a:r>
          </a:p>
          <a:p>
            <a:r>
              <a:rPr lang="en-US" sz="2400" dirty="0" smtClean="0">
                <a:latin typeface="+mn-lt"/>
              </a:rPr>
              <a:t>	a</a:t>
            </a:r>
            <a:r>
              <a:rPr lang="en-US" sz="2400" dirty="0">
                <a:latin typeface="+mn-lt"/>
              </a:rPr>
              <a:t>) 108+789 b) 275+496</a:t>
            </a:r>
          </a:p>
          <a:p>
            <a:pPr marL="342900" indent="-342900">
              <a:buFont typeface="Wingdings" panose="05000000000000000000" pitchFamily="2" charset="2"/>
              <a:buChar char="v"/>
            </a:pPr>
            <a:endParaRPr lang="en-US" sz="2400" dirty="0">
              <a:latin typeface="+mn-lt"/>
            </a:endParaRPr>
          </a:p>
        </p:txBody>
      </p:sp>
    </p:spTree>
    <p:extLst>
      <p:ext uri="{BB962C8B-B14F-4D97-AF65-F5344CB8AC3E}">
        <p14:creationId xmlns:p14="http://schemas.microsoft.com/office/powerpoint/2010/main" xmlns="" val="36084583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79512" y="260648"/>
            <a:ext cx="8845028" cy="6264696"/>
          </a:xfrm>
          <a:prstGeom prst="rect">
            <a:avLst/>
          </a:prstGeom>
        </p:spPr>
        <p:txBody>
          <a:bodyPr wrap="square" lIns="0" tIns="0" rIns="0" bIns="0" rtlCol="0">
            <a:noAutofit/>
          </a:bodyPr>
          <a:lstStyle/>
          <a:p>
            <a:r>
              <a:rPr lang="en-US" sz="2400" b="1" dirty="0">
                <a:latin typeface="+mn-lt"/>
              </a:rPr>
              <a:t>BCD addition</a:t>
            </a:r>
          </a:p>
          <a:p>
            <a:pPr marL="342900" indent="-342900">
              <a:buFont typeface="Wingdings" panose="05000000000000000000" pitchFamily="2" charset="2"/>
              <a:buChar char="v"/>
            </a:pPr>
            <a:r>
              <a:rPr lang="en-US" sz="2400" dirty="0">
                <a:latin typeface="+mn-lt"/>
              </a:rPr>
              <a:t>Add two numbers as same as binary </a:t>
            </a:r>
            <a:r>
              <a:rPr lang="en-US" sz="2400" dirty="0" smtClean="0">
                <a:latin typeface="+mn-lt"/>
              </a:rPr>
              <a:t>addition </a:t>
            </a:r>
            <a:endParaRPr lang="en-US" sz="2400" dirty="0">
              <a:latin typeface="+mn-lt"/>
            </a:endParaRPr>
          </a:p>
          <a:p>
            <a:pPr marL="800100" lvl="1" indent="-342900">
              <a:buFont typeface="Wingdings" panose="05000000000000000000" pitchFamily="2" charset="2"/>
              <a:buChar char="Ø"/>
            </a:pPr>
            <a:r>
              <a:rPr lang="en-US" sz="2400" dirty="0" smtClean="0">
                <a:latin typeface="+mn-lt"/>
              </a:rPr>
              <a:t>Case </a:t>
            </a:r>
            <a:r>
              <a:rPr lang="en-US" sz="2400" dirty="0">
                <a:latin typeface="+mn-lt"/>
              </a:rPr>
              <a:t>1: If the result is less than or equals to </a:t>
            </a:r>
            <a:r>
              <a:rPr lang="en-US" sz="2400" dirty="0" smtClean="0">
                <a:latin typeface="+mn-lt"/>
              </a:rPr>
              <a:t>9 and </a:t>
            </a:r>
            <a:r>
              <a:rPr lang="en-US" sz="2400" dirty="0">
                <a:latin typeface="+mn-lt"/>
              </a:rPr>
              <a:t>carry is zero then it is valid BCD.</a:t>
            </a:r>
          </a:p>
          <a:p>
            <a:pPr marL="800100" lvl="1" indent="-342900">
              <a:buFont typeface="Wingdings" panose="05000000000000000000" pitchFamily="2" charset="2"/>
              <a:buChar char="Ø"/>
            </a:pPr>
            <a:r>
              <a:rPr lang="en-US" sz="2400" dirty="0">
                <a:latin typeface="+mn-lt"/>
              </a:rPr>
              <a:t>Case 2: If result is greater than 9 and carry </a:t>
            </a:r>
            <a:r>
              <a:rPr lang="en-US" sz="2400" dirty="0" smtClean="0">
                <a:latin typeface="+mn-lt"/>
              </a:rPr>
              <a:t>is zero </a:t>
            </a:r>
            <a:r>
              <a:rPr lang="en-US" sz="2400" dirty="0">
                <a:latin typeface="+mn-lt"/>
              </a:rPr>
              <a:t>then add 6 in four bit combination.</a:t>
            </a:r>
          </a:p>
          <a:p>
            <a:pPr marL="800100" lvl="1" indent="-342900">
              <a:buFont typeface="Wingdings" panose="05000000000000000000" pitchFamily="2" charset="2"/>
              <a:buChar char="Ø"/>
            </a:pPr>
            <a:r>
              <a:rPr lang="en-US" sz="2400" dirty="0">
                <a:latin typeface="+mn-lt"/>
              </a:rPr>
              <a:t>Case 3: If result is less than or equals to 9 </a:t>
            </a:r>
            <a:r>
              <a:rPr lang="en-US" sz="2400" dirty="0" smtClean="0">
                <a:latin typeface="+mn-lt"/>
              </a:rPr>
              <a:t>but carry </a:t>
            </a:r>
            <a:r>
              <a:rPr lang="en-US" sz="2400" dirty="0">
                <a:latin typeface="+mn-lt"/>
              </a:rPr>
              <a:t>is 1 then add 6 in four bit combination</a:t>
            </a:r>
            <a:r>
              <a:rPr lang="en-US" sz="2400" dirty="0" smtClean="0">
                <a:latin typeface="+mn-lt"/>
              </a:rPr>
              <a:t>.</a:t>
            </a:r>
          </a:p>
          <a:p>
            <a:pPr marL="342900" indent="-342900"/>
            <a:endParaRPr lang="en-US" sz="2400" dirty="0">
              <a:latin typeface="+mn-lt"/>
            </a:endParaRPr>
          </a:p>
          <a:p>
            <a:pPr marL="342900" indent="-342900">
              <a:buFont typeface="Wingdings" panose="05000000000000000000" pitchFamily="2" charset="2"/>
              <a:buChar char="v"/>
            </a:pPr>
            <a:endParaRPr lang="en-US" sz="2400" dirty="0">
              <a:latin typeface="+mn-lt"/>
            </a:endParaRPr>
          </a:p>
        </p:txBody>
      </p:sp>
      <p:sp>
        <p:nvSpPr>
          <p:cNvPr id="4" name="object 8"/>
          <p:cNvSpPr/>
          <p:nvPr/>
        </p:nvSpPr>
        <p:spPr>
          <a:xfrm>
            <a:off x="2440051" y="4098861"/>
            <a:ext cx="4519549" cy="2151126"/>
          </a:xfrm>
          <a:prstGeom prst="rect">
            <a:avLst/>
          </a:prstGeom>
          <a:blipFill>
            <a:blip r:embed="rId2" cstate="print"/>
            <a:stretch>
              <a:fillRect/>
            </a:stretch>
          </a:blipFill>
        </p:spPr>
        <p:txBody>
          <a:bodyPr wrap="square" lIns="0" tIns="0" rIns="0" bIns="0" rtlCol="0">
            <a:noAutofit/>
          </a:bodyPr>
          <a:lstStyle/>
          <a:p>
            <a:endParaRPr/>
          </a:p>
        </p:txBody>
      </p:sp>
      <p:sp>
        <p:nvSpPr>
          <p:cNvPr id="5" name="object 9"/>
          <p:cNvSpPr/>
          <p:nvPr/>
        </p:nvSpPr>
        <p:spPr>
          <a:xfrm>
            <a:off x="2425700" y="4084574"/>
            <a:ext cx="4548124" cy="2179701"/>
          </a:xfrm>
          <a:custGeom>
            <a:avLst/>
            <a:gdLst/>
            <a:ahLst/>
            <a:cxnLst/>
            <a:rect l="l" t="t" r="r" b="b"/>
            <a:pathLst>
              <a:path w="4548124" h="2179701">
                <a:moveTo>
                  <a:pt x="0" y="2179701"/>
                </a:moveTo>
                <a:lnTo>
                  <a:pt x="4548124" y="2179701"/>
                </a:lnTo>
                <a:lnTo>
                  <a:pt x="4548124" y="0"/>
                </a:lnTo>
                <a:lnTo>
                  <a:pt x="0" y="0"/>
                </a:lnTo>
                <a:lnTo>
                  <a:pt x="0" y="2179701"/>
                </a:lnTo>
                <a:close/>
              </a:path>
            </a:pathLst>
          </a:custGeom>
          <a:ln w="28575">
            <a:solidFill>
              <a:srgbClr val="1B1BFF"/>
            </a:solidFill>
          </a:ln>
        </p:spPr>
        <p:txBody>
          <a:bodyPr wrap="square" lIns="0" tIns="0" rIns="0" bIns="0" rtlCol="0">
            <a:noAutofit/>
          </a:bodyPr>
          <a:lstStyle/>
          <a:p>
            <a:endParaRPr/>
          </a:p>
        </p:txBody>
      </p:sp>
    </p:spTree>
    <p:extLst>
      <p:ext uri="{BB962C8B-B14F-4D97-AF65-F5344CB8AC3E}">
        <p14:creationId xmlns:p14="http://schemas.microsoft.com/office/powerpoint/2010/main" xmlns="" val="25026233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1776476" y="2246249"/>
            <a:ext cx="5583174" cy="2311400"/>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1762125" y="2232025"/>
            <a:ext cx="5611749" cy="2339975"/>
          </a:xfrm>
          <a:custGeom>
            <a:avLst/>
            <a:gdLst/>
            <a:ahLst/>
            <a:cxnLst/>
            <a:rect l="l" t="t" r="r" b="b"/>
            <a:pathLst>
              <a:path w="5611749" h="2339975">
                <a:moveTo>
                  <a:pt x="0" y="2339975"/>
                </a:moveTo>
                <a:lnTo>
                  <a:pt x="5611749" y="2339975"/>
                </a:lnTo>
                <a:lnTo>
                  <a:pt x="5611749" y="0"/>
                </a:lnTo>
                <a:lnTo>
                  <a:pt x="0" y="0"/>
                </a:lnTo>
                <a:lnTo>
                  <a:pt x="0" y="2339975"/>
                </a:lnTo>
                <a:close/>
              </a:path>
            </a:pathLst>
          </a:custGeom>
          <a:ln w="28575">
            <a:solidFill>
              <a:srgbClr val="1B1BFF"/>
            </a:solidFill>
          </a:ln>
        </p:spPr>
        <p:txBody>
          <a:bodyPr wrap="square" lIns="0" tIns="0" rIns="0" bIns="0" rtlCol="0">
            <a:noAutofit/>
          </a:bodyPr>
          <a:lstStyle/>
          <a:p>
            <a:endParaRPr/>
          </a:p>
        </p:txBody>
      </p:sp>
      <p:sp>
        <p:nvSpPr>
          <p:cNvPr id="7" name="object 7"/>
          <p:cNvSpPr txBox="1"/>
          <p:nvPr/>
        </p:nvSpPr>
        <p:spPr>
          <a:xfrm>
            <a:off x="3124200" y="319650"/>
            <a:ext cx="3048000" cy="482904"/>
          </a:xfrm>
          <a:prstGeom prst="rect">
            <a:avLst/>
          </a:prstGeom>
        </p:spPr>
        <p:txBody>
          <a:bodyPr wrap="square" lIns="0" tIns="0" rIns="0" bIns="0" rtlCol="0">
            <a:noAutofit/>
          </a:bodyPr>
          <a:lstStyle/>
          <a:p>
            <a:pPr marL="12700">
              <a:lnSpc>
                <a:spcPts val="3800"/>
              </a:lnSpc>
              <a:spcBef>
                <a:spcPts val="190"/>
              </a:spcBef>
            </a:pPr>
            <a:r>
              <a:rPr lang="en-US" sz="5400" spc="0" baseline="2980" dirty="0" smtClean="0">
                <a:latin typeface="Book Antiqua"/>
                <a:cs typeface="Book Antiqua"/>
              </a:rPr>
              <a:t>BCD Addition</a:t>
            </a:r>
            <a:endParaRPr sz="3600">
              <a:latin typeface="Book Antiqua"/>
              <a:cs typeface="Book Antiqua"/>
            </a:endParaRPr>
          </a:p>
        </p:txBody>
      </p:sp>
      <p:sp>
        <p:nvSpPr>
          <p:cNvPr id="6" name="object 6"/>
          <p:cNvSpPr txBox="1"/>
          <p:nvPr/>
        </p:nvSpPr>
        <p:spPr>
          <a:xfrm>
            <a:off x="385978" y="1376398"/>
            <a:ext cx="5926462" cy="698328"/>
          </a:xfrm>
          <a:prstGeom prst="rect">
            <a:avLst/>
          </a:prstGeom>
        </p:spPr>
        <p:txBody>
          <a:bodyPr wrap="square" lIns="0" tIns="0" rIns="0" bIns="0" rtlCol="0">
            <a:noAutofit/>
          </a:bodyPr>
          <a:lstStyle/>
          <a:p>
            <a:pPr marL="12700" marR="38176">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Exa</a:t>
            </a:r>
            <a:r>
              <a:rPr sz="2400" spc="-19" dirty="0" smtClean="0">
                <a:latin typeface="Times New Roman"/>
                <a:cs typeface="Times New Roman"/>
              </a:rPr>
              <a:t>m</a:t>
            </a:r>
            <a:r>
              <a:rPr sz="2400" spc="0" dirty="0" smtClean="0">
                <a:latin typeface="Times New Roman"/>
                <a:cs typeface="Times New Roman"/>
              </a:rPr>
              <a:t>pl</a:t>
            </a:r>
            <a:r>
              <a:rPr sz="2400" spc="4" dirty="0" smtClean="0">
                <a:latin typeface="Times New Roman"/>
                <a:cs typeface="Times New Roman"/>
              </a:rPr>
              <a:t>e</a:t>
            </a:r>
            <a:r>
              <a:rPr sz="2400" spc="0" dirty="0" smtClean="0">
                <a:latin typeface="Times New Roman"/>
                <a:cs typeface="Times New Roman"/>
              </a:rPr>
              <a:t>:</a:t>
            </a:r>
            <a:endParaRPr sz="2400">
              <a:latin typeface="Times New Roman"/>
              <a:cs typeface="Times New Roman"/>
            </a:endParaRPr>
          </a:p>
          <a:p>
            <a:pPr marL="469900">
              <a:lnSpc>
                <a:spcPct val="95825"/>
              </a:lnSpc>
              <a:spcBef>
                <a:spcPts val="46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Co</a:t>
            </a:r>
            <a:r>
              <a:rPr sz="2000" spc="4" dirty="0" smtClean="0">
                <a:latin typeface="Times New Roman"/>
                <a:cs typeface="Times New Roman"/>
              </a:rPr>
              <a:t>n</a:t>
            </a:r>
            <a:r>
              <a:rPr sz="2000" spc="0" dirty="0" smtClean="0">
                <a:latin typeface="Times New Roman"/>
                <a:cs typeface="Times New Roman"/>
              </a:rPr>
              <a:t>sider</a:t>
            </a:r>
            <a:r>
              <a:rPr sz="2000" spc="-25" dirty="0" smtClean="0">
                <a:latin typeface="Times New Roman"/>
                <a:cs typeface="Times New Roman"/>
              </a:rPr>
              <a:t> </a:t>
            </a:r>
            <a:r>
              <a:rPr sz="2000" spc="0" dirty="0" smtClean="0">
                <a:latin typeface="Times New Roman"/>
                <a:cs typeface="Times New Roman"/>
              </a:rPr>
              <a:t>the</a:t>
            </a:r>
            <a:r>
              <a:rPr sz="2000" spc="-19" dirty="0" smtClean="0">
                <a:latin typeface="Times New Roman"/>
                <a:cs typeface="Times New Roman"/>
              </a:rPr>
              <a:t> </a:t>
            </a:r>
            <a:r>
              <a:rPr sz="2000" spc="0" dirty="0" smtClean="0">
                <a:latin typeface="Times New Roman"/>
                <a:cs typeface="Times New Roman"/>
              </a:rPr>
              <a:t>ad</a:t>
            </a:r>
            <a:r>
              <a:rPr sz="2000" spc="9" dirty="0" smtClean="0">
                <a:latin typeface="Times New Roman"/>
                <a:cs typeface="Times New Roman"/>
              </a:rPr>
              <a:t>d</a:t>
            </a:r>
            <a:r>
              <a:rPr sz="2000" spc="0" dirty="0" smtClean="0">
                <a:latin typeface="Times New Roman"/>
                <a:cs typeface="Times New Roman"/>
              </a:rPr>
              <a:t>i</a:t>
            </a:r>
            <a:r>
              <a:rPr sz="2000" spc="-9" dirty="0" smtClean="0">
                <a:latin typeface="Times New Roman"/>
                <a:cs typeface="Times New Roman"/>
              </a:rPr>
              <a:t>t</a:t>
            </a:r>
            <a:r>
              <a:rPr sz="2000" spc="0" dirty="0" smtClean="0">
                <a:latin typeface="Times New Roman"/>
                <a:cs typeface="Times New Roman"/>
              </a:rPr>
              <a:t>ion</a:t>
            </a:r>
            <a:r>
              <a:rPr sz="2000" spc="-25" dirty="0" smtClean="0">
                <a:latin typeface="Times New Roman"/>
                <a:cs typeface="Times New Roman"/>
              </a:rPr>
              <a:t> </a:t>
            </a:r>
            <a:r>
              <a:rPr sz="2000" spc="0" dirty="0" smtClean="0">
                <a:latin typeface="Times New Roman"/>
                <a:cs typeface="Times New Roman"/>
              </a:rPr>
              <a:t>of</a:t>
            </a:r>
            <a:r>
              <a:rPr sz="2000" spc="-9" dirty="0" smtClean="0">
                <a:latin typeface="Times New Roman"/>
                <a:cs typeface="Times New Roman"/>
              </a:rPr>
              <a:t> </a:t>
            </a:r>
            <a:r>
              <a:rPr sz="2000" spc="0" dirty="0" smtClean="0">
                <a:latin typeface="Times New Roman"/>
                <a:cs typeface="Times New Roman"/>
              </a:rPr>
              <a:t>1</a:t>
            </a:r>
            <a:r>
              <a:rPr sz="2000" spc="9" dirty="0" smtClean="0">
                <a:latin typeface="Times New Roman"/>
                <a:cs typeface="Times New Roman"/>
              </a:rPr>
              <a:t>8</a:t>
            </a:r>
            <a:r>
              <a:rPr sz="2000" spc="0" dirty="0" smtClean="0">
                <a:latin typeface="Times New Roman"/>
                <a:cs typeface="Times New Roman"/>
              </a:rPr>
              <a:t>4</a:t>
            </a:r>
            <a:r>
              <a:rPr sz="2000" spc="-14"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5</a:t>
            </a:r>
            <a:r>
              <a:rPr sz="2000" spc="9" dirty="0" smtClean="0">
                <a:latin typeface="Times New Roman"/>
                <a:cs typeface="Times New Roman"/>
              </a:rPr>
              <a:t>7</a:t>
            </a:r>
            <a:r>
              <a:rPr sz="2000" spc="0" dirty="0" smtClean="0">
                <a:latin typeface="Times New Roman"/>
                <a:cs typeface="Times New Roman"/>
              </a:rPr>
              <a:t>6</a:t>
            </a:r>
            <a:r>
              <a:rPr sz="2000" spc="-14" dirty="0" smtClean="0">
                <a:latin typeface="Times New Roman"/>
                <a:cs typeface="Times New Roman"/>
              </a:rPr>
              <a:t> </a:t>
            </a:r>
            <a:r>
              <a:rPr sz="2000" spc="0" dirty="0" smtClean="0">
                <a:latin typeface="Times New Roman"/>
                <a:cs typeface="Times New Roman"/>
              </a:rPr>
              <a:t>=</a:t>
            </a:r>
            <a:r>
              <a:rPr sz="2000" spc="-9" dirty="0" smtClean="0">
                <a:latin typeface="Times New Roman"/>
                <a:cs typeface="Times New Roman"/>
              </a:rPr>
              <a:t> </a:t>
            </a:r>
            <a:r>
              <a:rPr sz="2000" spc="0" dirty="0" smtClean="0">
                <a:latin typeface="Times New Roman"/>
                <a:cs typeface="Times New Roman"/>
              </a:rPr>
              <a:t>7</a:t>
            </a:r>
            <a:r>
              <a:rPr sz="2000" spc="9" dirty="0" smtClean="0">
                <a:latin typeface="Times New Roman"/>
                <a:cs typeface="Times New Roman"/>
              </a:rPr>
              <a:t>6</a:t>
            </a:r>
            <a:r>
              <a:rPr sz="2000" spc="0" dirty="0" smtClean="0">
                <a:latin typeface="Times New Roman"/>
                <a:cs typeface="Times New Roman"/>
              </a:rPr>
              <a:t>0</a:t>
            </a:r>
            <a:r>
              <a:rPr sz="2000" spc="-14" dirty="0" smtClean="0">
                <a:latin typeface="Times New Roman"/>
                <a:cs typeface="Times New Roman"/>
              </a:rPr>
              <a:t> </a:t>
            </a:r>
            <a:r>
              <a:rPr sz="2000" spc="0" dirty="0" smtClean="0">
                <a:latin typeface="Times New Roman"/>
                <a:cs typeface="Times New Roman"/>
              </a:rPr>
              <a:t>in</a:t>
            </a:r>
            <a:r>
              <a:rPr sz="2000" spc="-4" dirty="0" smtClean="0">
                <a:latin typeface="Times New Roman"/>
                <a:cs typeface="Times New Roman"/>
              </a:rPr>
              <a:t> </a:t>
            </a:r>
            <a:r>
              <a:rPr sz="2000" spc="0" dirty="0" smtClean="0">
                <a:latin typeface="Times New Roman"/>
                <a:cs typeface="Times New Roman"/>
              </a:rPr>
              <a:t>B</a:t>
            </a:r>
            <a:r>
              <a:rPr sz="2000" spc="-9" dirty="0" smtClean="0">
                <a:latin typeface="Times New Roman"/>
                <a:cs typeface="Times New Roman"/>
              </a:rPr>
              <a:t>C</a:t>
            </a:r>
            <a:r>
              <a:rPr sz="2000" spc="0" dirty="0" smtClean="0">
                <a:latin typeface="Times New Roman"/>
                <a:cs typeface="Times New Roman"/>
              </a:rPr>
              <a:t>D:</a:t>
            </a:r>
            <a:endParaRPr sz="2000">
              <a:latin typeface="Times New Roman"/>
              <a:cs typeface="Times New Roman"/>
            </a:endParaRPr>
          </a:p>
        </p:txBody>
      </p:sp>
      <p:sp>
        <p:nvSpPr>
          <p:cNvPr id="3" name="object 3"/>
          <p:cNvSpPr txBox="1"/>
          <p:nvPr/>
        </p:nvSpPr>
        <p:spPr>
          <a:xfrm>
            <a:off x="1766824" y="5284787"/>
            <a:ext cx="1158875" cy="1195387"/>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762125" y="2232025"/>
            <a:ext cx="5611749" cy="2339975"/>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xmlns="" val="40897384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936750" y="1771713"/>
            <a:ext cx="5335651" cy="4932299"/>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3212338" y="319650"/>
            <a:ext cx="2820218"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Binary</a:t>
            </a:r>
            <a:r>
              <a:rPr sz="5400" spc="9" baseline="2980" dirty="0" smtClean="0">
                <a:latin typeface="Book Antiqua"/>
                <a:cs typeface="Book Antiqua"/>
              </a:rPr>
              <a:t> </a:t>
            </a:r>
            <a:r>
              <a:rPr sz="5400" spc="0" baseline="2980" dirty="0" smtClean="0">
                <a:latin typeface="Book Antiqua"/>
                <a:cs typeface="Book Antiqua"/>
              </a:rPr>
              <a:t>Cod</a:t>
            </a:r>
            <a:r>
              <a:rPr sz="5400" spc="9" baseline="2980" dirty="0" smtClean="0">
                <a:latin typeface="Book Antiqua"/>
                <a:cs typeface="Book Antiqua"/>
              </a:rPr>
              <a:t>e</a:t>
            </a:r>
            <a:r>
              <a:rPr sz="5400" spc="0" baseline="2980" dirty="0" smtClean="0">
                <a:latin typeface="Book Antiqua"/>
                <a:cs typeface="Book Antiqua"/>
              </a:rPr>
              <a:t>s</a:t>
            </a:r>
            <a:endParaRPr sz="3600">
              <a:latin typeface="Book Antiqua"/>
              <a:cs typeface="Book Antiqua"/>
            </a:endParaRPr>
          </a:p>
        </p:txBody>
      </p:sp>
      <p:sp>
        <p:nvSpPr>
          <p:cNvPr id="2" name="object 2"/>
          <p:cNvSpPr txBox="1"/>
          <p:nvPr/>
        </p:nvSpPr>
        <p:spPr>
          <a:xfrm>
            <a:off x="385978" y="1376398"/>
            <a:ext cx="3051454"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Other</a:t>
            </a:r>
            <a:r>
              <a:rPr sz="2400" spc="-4" dirty="0" smtClean="0">
                <a:latin typeface="Times New Roman"/>
                <a:cs typeface="Times New Roman"/>
              </a:rPr>
              <a:t> </a:t>
            </a:r>
            <a:r>
              <a:rPr sz="2400" spc="0" dirty="0" smtClean="0">
                <a:latin typeface="Times New Roman"/>
                <a:cs typeface="Times New Roman"/>
              </a:rPr>
              <a:t>Deci</a:t>
            </a:r>
            <a:r>
              <a:rPr sz="2400" spc="-14" dirty="0" smtClean="0">
                <a:latin typeface="Times New Roman"/>
                <a:cs typeface="Times New Roman"/>
              </a:rPr>
              <a:t>m</a:t>
            </a:r>
            <a:r>
              <a:rPr sz="2400" spc="0" dirty="0" smtClean="0">
                <a:latin typeface="Times New Roman"/>
                <a:cs typeface="Times New Roman"/>
              </a:rPr>
              <a:t>al</a:t>
            </a:r>
            <a:r>
              <a:rPr sz="2400" spc="-4" dirty="0" smtClean="0">
                <a:latin typeface="Times New Roman"/>
                <a:cs typeface="Times New Roman"/>
              </a:rPr>
              <a:t> </a:t>
            </a:r>
            <a:r>
              <a:rPr sz="2400" spc="0" dirty="0" smtClean="0">
                <a:latin typeface="Times New Roman"/>
                <a:cs typeface="Times New Roman"/>
              </a:rPr>
              <a:t>Codes</a:t>
            </a:r>
            <a:endParaRPr sz="2400">
              <a:latin typeface="Times New Roman"/>
              <a:cs typeface="Times New Roman"/>
            </a:endParaRPr>
          </a:p>
        </p:txBody>
      </p:sp>
    </p:spTree>
    <p:extLst>
      <p:ext uri="{BB962C8B-B14F-4D97-AF65-F5344CB8AC3E}">
        <p14:creationId xmlns:p14="http://schemas.microsoft.com/office/powerpoint/2010/main" xmlns="" val="342303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475656" y="188640"/>
            <a:ext cx="6538538" cy="661078"/>
          </a:xfrm>
          <a:prstGeom prst="rect">
            <a:avLst/>
          </a:prstGeom>
        </p:spPr>
        <p:txBody>
          <a:bodyPr wrap="square" lIns="0" tIns="0" rIns="0" bIns="0" rtlCol="0">
            <a:noAutofit/>
          </a:bodyPr>
          <a:lstStyle/>
          <a:p>
            <a:pPr algn="ctr"/>
            <a:r>
              <a:rPr lang="en-US" sz="3200" b="1" dirty="0" smtClean="0">
                <a:latin typeface="+mn-lt"/>
              </a:rPr>
              <a:t>Error-Detection code</a:t>
            </a:r>
            <a:endParaRPr lang="en-US" sz="3200" b="1" dirty="0">
              <a:solidFill>
                <a:schemeClr val="tx2"/>
              </a:solidFill>
              <a:latin typeface="+mn-lt"/>
            </a:endParaRPr>
          </a:p>
        </p:txBody>
      </p:sp>
      <p:sp>
        <p:nvSpPr>
          <p:cNvPr id="7" name="object 7"/>
          <p:cNvSpPr txBox="1"/>
          <p:nvPr/>
        </p:nvSpPr>
        <p:spPr>
          <a:xfrm>
            <a:off x="179512" y="980728"/>
            <a:ext cx="8856984" cy="5357454"/>
          </a:xfrm>
          <a:prstGeom prst="rect">
            <a:avLst/>
          </a:prstGeom>
        </p:spPr>
        <p:txBody>
          <a:bodyPr wrap="square" lIns="0" tIns="0" rIns="0" bIns="0" rtlCol="0">
            <a:noAutofit/>
          </a:bodyPr>
          <a:lstStyle/>
          <a:p>
            <a:pPr marL="342900" indent="-342900">
              <a:buFont typeface="Wingdings" panose="05000000000000000000" pitchFamily="2" charset="2"/>
              <a:buChar char="v"/>
            </a:pPr>
            <a:r>
              <a:rPr lang="en-US" sz="2400" b="1" dirty="0" smtClean="0">
                <a:latin typeface="+mn-lt"/>
              </a:rPr>
              <a:t>Introduction:</a:t>
            </a:r>
          </a:p>
          <a:p>
            <a:r>
              <a:rPr lang="en-US" sz="2400" dirty="0" smtClean="0">
                <a:latin typeface="+mn-lt"/>
              </a:rPr>
              <a:t>	Electric wires or other communication medium can transmit binary information from one location to another. Any external noise introduced into the physical communication medium may change some of the bits from 0 to 1 or vice versa. The purpose of an error-detection code is to detect such bit-reversal errors. One of the most common ways to achieve error detection is by means of a </a:t>
            </a:r>
            <a:r>
              <a:rPr lang="en-US" sz="2400" b="1" dirty="0" smtClean="0">
                <a:latin typeface="+mn-lt"/>
              </a:rPr>
              <a:t>parity bit</a:t>
            </a:r>
            <a:r>
              <a:rPr lang="en-US" sz="2400" dirty="0" smtClean="0">
                <a:latin typeface="+mn-lt"/>
              </a:rPr>
              <a:t>. A parity bit is the extra bit included to make the total number of 1's in the resulting code word either even or odd.</a:t>
            </a:r>
          </a:p>
          <a:p>
            <a:endParaRPr lang="en-US" sz="2400" dirty="0" smtClean="0">
              <a:latin typeface="+mn-lt"/>
            </a:endParaRPr>
          </a:p>
          <a:p>
            <a:r>
              <a:rPr lang="en-US" sz="2400" dirty="0" smtClean="0">
                <a:latin typeface="+mn-lt"/>
              </a:rPr>
              <a:t>Even Parity : Here the total number of 1’s in the message is made even</a:t>
            </a:r>
          </a:p>
          <a:p>
            <a:endParaRPr lang="en-US" sz="2400" dirty="0" smtClean="0">
              <a:latin typeface="+mn-lt"/>
            </a:endParaRPr>
          </a:p>
          <a:p>
            <a:r>
              <a:rPr lang="en-US" sz="2400" dirty="0" smtClean="0">
                <a:latin typeface="+mn-lt"/>
              </a:rPr>
              <a:t>Odd Parity : Here the total number of 1’s in the message is made odd</a:t>
            </a:r>
            <a:endParaRPr lang="en-US" sz="2400" dirty="0">
              <a:latin typeface="+mn-lt"/>
            </a:endParaRPr>
          </a:p>
        </p:txBody>
      </p:sp>
    </p:spTree>
    <p:extLst>
      <p:ext uri="{BB962C8B-B14F-4D97-AF65-F5344CB8AC3E}">
        <p14:creationId xmlns="" xmlns:p14="http://schemas.microsoft.com/office/powerpoint/2010/main" val="407292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79512" y="980728"/>
            <a:ext cx="8856984" cy="5357454"/>
          </a:xfrm>
          <a:prstGeom prst="rect">
            <a:avLst/>
          </a:prstGeom>
        </p:spPr>
        <p:txBody>
          <a:bodyPr wrap="square" lIns="0" tIns="0" rIns="0" bIns="0" rtlCol="0">
            <a:noAutofit/>
          </a:bodyPr>
          <a:lstStyle/>
          <a:p>
            <a:pPr marL="342900" indent="-342900"/>
            <a:r>
              <a:rPr lang="en-US" sz="2400" dirty="0" smtClean="0"/>
              <a:t>	</a:t>
            </a:r>
            <a:r>
              <a:rPr lang="en-US" sz="2400" dirty="0" smtClean="0">
                <a:latin typeface="+mn-lt"/>
              </a:rPr>
              <a:t>A message of 4-bits and a parity bit P are shown in the table below:</a:t>
            </a:r>
            <a:endParaRPr lang="en-US" sz="2400" dirty="0">
              <a:latin typeface="+mn-lt"/>
            </a:endParaRPr>
          </a:p>
        </p:txBody>
      </p:sp>
      <p:pic>
        <p:nvPicPr>
          <p:cNvPr id="4" name="Picture 3" descr="Capture.PNG"/>
          <p:cNvPicPr>
            <a:picLocks noChangeAspect="1"/>
          </p:cNvPicPr>
          <p:nvPr/>
        </p:nvPicPr>
        <p:blipFill>
          <a:blip r:embed="rId2"/>
          <a:stretch>
            <a:fillRect/>
          </a:stretch>
        </p:blipFill>
        <p:spPr>
          <a:xfrm>
            <a:off x="2514600" y="1686622"/>
            <a:ext cx="4038600" cy="5171378"/>
          </a:xfrm>
          <a:prstGeom prst="rect">
            <a:avLst/>
          </a:prstGeom>
        </p:spPr>
      </p:pic>
    </p:spTree>
    <p:extLst>
      <p:ext uri="{BB962C8B-B14F-4D97-AF65-F5344CB8AC3E}">
        <p14:creationId xmlns="" xmlns:p14="http://schemas.microsoft.com/office/powerpoint/2010/main" val="4072924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79512" y="980728"/>
            <a:ext cx="8856984" cy="5357454"/>
          </a:xfrm>
          <a:prstGeom prst="rect">
            <a:avLst/>
          </a:prstGeom>
        </p:spPr>
        <p:txBody>
          <a:bodyPr wrap="square" lIns="0" tIns="0" rIns="0" bIns="0" rtlCol="0">
            <a:noAutofit/>
          </a:bodyPr>
          <a:lstStyle/>
          <a:p>
            <a:pPr marL="342900" indent="-342900"/>
            <a:r>
              <a:rPr lang="en-US" sz="2400" dirty="0" smtClean="0"/>
              <a:t>	</a:t>
            </a:r>
            <a:r>
              <a:rPr lang="en-US" sz="2400" dirty="0" smtClean="0">
                <a:latin typeface="+mn-lt"/>
              </a:rPr>
              <a:t>A message of 3-bits and a parity bit P are shown in the table below:</a:t>
            </a:r>
            <a:endParaRPr lang="en-US" sz="2400" dirty="0">
              <a:latin typeface="+mn-lt"/>
            </a:endParaRPr>
          </a:p>
        </p:txBody>
      </p:sp>
      <p:pic>
        <p:nvPicPr>
          <p:cNvPr id="5" name="Picture 4" descr="NcC9XcO.png"/>
          <p:cNvPicPr>
            <a:picLocks noChangeAspect="1"/>
          </p:cNvPicPr>
          <p:nvPr/>
        </p:nvPicPr>
        <p:blipFill>
          <a:blip r:embed="rId2"/>
          <a:stretch>
            <a:fillRect/>
          </a:stretch>
        </p:blipFill>
        <p:spPr>
          <a:xfrm>
            <a:off x="1828800" y="1613546"/>
            <a:ext cx="5536508" cy="5168254"/>
          </a:xfrm>
          <a:prstGeom prst="rect">
            <a:avLst/>
          </a:prstGeom>
        </p:spPr>
      </p:pic>
    </p:spTree>
    <p:extLst>
      <p:ext uri="{BB962C8B-B14F-4D97-AF65-F5344CB8AC3E}">
        <p14:creationId xmlns="" xmlns:p14="http://schemas.microsoft.com/office/powerpoint/2010/main" val="4072924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0" y="319650"/>
            <a:ext cx="4800600" cy="482904"/>
          </a:xfrm>
          <a:prstGeom prst="rect">
            <a:avLst/>
          </a:prstGeom>
        </p:spPr>
        <p:txBody>
          <a:bodyPr wrap="square" lIns="0" tIns="0" rIns="0" bIns="0" rtlCol="0">
            <a:noAutofit/>
          </a:bodyPr>
          <a:lstStyle/>
          <a:p>
            <a:pPr marL="12700">
              <a:lnSpc>
                <a:spcPts val="3800"/>
              </a:lnSpc>
              <a:spcBef>
                <a:spcPts val="190"/>
              </a:spcBef>
            </a:pPr>
            <a:r>
              <a:rPr lang="en-US" sz="5400" spc="0" baseline="2980" dirty="0" smtClean="0">
                <a:latin typeface="Book Antiqua"/>
                <a:cs typeface="Book Antiqua"/>
              </a:rPr>
              <a:t>Alpha-Numeric</a:t>
            </a:r>
            <a:r>
              <a:rPr sz="5400" spc="9" baseline="2980" smtClean="0">
                <a:latin typeface="Book Antiqua"/>
                <a:cs typeface="Book Antiqua"/>
              </a:rPr>
              <a:t> </a:t>
            </a:r>
            <a:r>
              <a:rPr sz="5400" spc="0" baseline="2980" dirty="0" smtClean="0">
                <a:latin typeface="Book Antiqua"/>
                <a:cs typeface="Book Antiqua"/>
              </a:rPr>
              <a:t>Cod</a:t>
            </a:r>
            <a:r>
              <a:rPr sz="5400" spc="9" baseline="2980" dirty="0" smtClean="0">
                <a:latin typeface="Book Antiqua"/>
                <a:cs typeface="Book Antiqua"/>
              </a:rPr>
              <a:t>e</a:t>
            </a:r>
            <a:r>
              <a:rPr sz="5400" spc="0" baseline="2980" dirty="0" smtClean="0">
                <a:latin typeface="Book Antiqua"/>
                <a:cs typeface="Book Antiqua"/>
              </a:rPr>
              <a:t>s</a:t>
            </a:r>
            <a:endParaRPr sz="3600">
              <a:latin typeface="Book Antiqua"/>
              <a:cs typeface="Book Antiqua"/>
            </a:endParaRPr>
          </a:p>
        </p:txBody>
      </p:sp>
      <p:sp>
        <p:nvSpPr>
          <p:cNvPr id="2" name="object 2"/>
          <p:cNvSpPr txBox="1"/>
          <p:nvPr/>
        </p:nvSpPr>
        <p:spPr>
          <a:xfrm>
            <a:off x="385978" y="1368099"/>
            <a:ext cx="8408207" cy="279907"/>
          </a:xfrm>
          <a:prstGeom prst="rect">
            <a:avLst/>
          </a:prstGeom>
        </p:spPr>
        <p:txBody>
          <a:bodyPr wrap="square" lIns="0" tIns="0" rIns="0" bIns="0" rtlCol="0">
            <a:noAutofit/>
          </a:bodyPr>
          <a:lstStyle/>
          <a:p>
            <a:pPr marL="12700">
              <a:lnSpc>
                <a:spcPts val="2145"/>
              </a:lnSpc>
              <a:spcBef>
                <a:spcPts val="107"/>
              </a:spcBef>
            </a:pPr>
            <a:r>
              <a:rPr lang="en-US" spc="194" dirty="0" smtClean="0">
                <a:cs typeface="Arial" pitchFamily="34" charset="0"/>
              </a:rPr>
              <a:t>1.</a:t>
            </a:r>
            <a:r>
              <a:rPr sz="1800" spc="194" smtClean="0">
                <a:solidFill>
                  <a:srgbClr val="0000FF"/>
                </a:solidFill>
                <a:latin typeface="Times New Roman"/>
                <a:cs typeface="Times New Roman"/>
              </a:rPr>
              <a:t> </a:t>
            </a:r>
            <a:r>
              <a:rPr sz="2000" u="sng" spc="0" dirty="0" smtClean="0">
                <a:latin typeface="Times New Roman"/>
                <a:cs typeface="Times New Roman"/>
              </a:rPr>
              <a:t>A</a:t>
            </a:r>
            <a:r>
              <a:rPr sz="2000" u="sng" spc="-19" dirty="0" smtClean="0">
                <a:latin typeface="Times New Roman"/>
                <a:cs typeface="Times New Roman"/>
              </a:rPr>
              <a:t>m</a:t>
            </a:r>
            <a:r>
              <a:rPr sz="2000" u="sng" spc="0" dirty="0" smtClean="0">
                <a:latin typeface="Times New Roman"/>
                <a:cs typeface="Times New Roman"/>
              </a:rPr>
              <a:t>erican</a:t>
            </a:r>
            <a:r>
              <a:rPr sz="2000" u="sng" spc="-4" dirty="0" smtClean="0">
                <a:latin typeface="Times New Roman"/>
                <a:cs typeface="Times New Roman"/>
              </a:rPr>
              <a:t> </a:t>
            </a:r>
            <a:r>
              <a:rPr sz="2000" u="sng" spc="0" dirty="0" smtClean="0">
                <a:latin typeface="Times New Roman"/>
                <a:cs typeface="Times New Roman"/>
              </a:rPr>
              <a:t>Stan</a:t>
            </a:r>
            <a:r>
              <a:rPr sz="2000" u="sng" spc="4" dirty="0" smtClean="0">
                <a:latin typeface="Times New Roman"/>
                <a:cs typeface="Times New Roman"/>
              </a:rPr>
              <a:t>d</a:t>
            </a:r>
            <a:r>
              <a:rPr sz="2000" u="sng" spc="0" dirty="0" smtClean="0">
                <a:latin typeface="Times New Roman"/>
                <a:cs typeface="Times New Roman"/>
              </a:rPr>
              <a:t>ard</a:t>
            </a:r>
            <a:r>
              <a:rPr sz="2000" u="sng" spc="-34" dirty="0" smtClean="0">
                <a:latin typeface="Times New Roman"/>
                <a:cs typeface="Times New Roman"/>
              </a:rPr>
              <a:t> </a:t>
            </a:r>
            <a:r>
              <a:rPr sz="2000" u="sng" spc="0" dirty="0" smtClean="0">
                <a:latin typeface="Times New Roman"/>
                <a:cs typeface="Times New Roman"/>
              </a:rPr>
              <a:t>Co</a:t>
            </a:r>
            <a:r>
              <a:rPr sz="2000" u="sng" spc="4" dirty="0" smtClean="0">
                <a:latin typeface="Times New Roman"/>
                <a:cs typeface="Times New Roman"/>
              </a:rPr>
              <a:t>d</a:t>
            </a:r>
            <a:r>
              <a:rPr sz="2000" u="sng" spc="0" dirty="0" smtClean="0">
                <a:latin typeface="Times New Roman"/>
                <a:cs typeface="Times New Roman"/>
              </a:rPr>
              <a:t>e</a:t>
            </a:r>
            <a:r>
              <a:rPr sz="2000" u="sng" spc="-9" dirty="0" smtClean="0">
                <a:latin typeface="Times New Roman"/>
                <a:cs typeface="Times New Roman"/>
              </a:rPr>
              <a:t> </a:t>
            </a:r>
            <a:r>
              <a:rPr sz="2000" u="sng" spc="0" dirty="0" smtClean="0">
                <a:latin typeface="Times New Roman"/>
                <a:cs typeface="Times New Roman"/>
              </a:rPr>
              <a:t>f</a:t>
            </a:r>
            <a:r>
              <a:rPr sz="2000" u="sng" spc="9" dirty="0" smtClean="0">
                <a:latin typeface="Times New Roman"/>
                <a:cs typeface="Times New Roman"/>
              </a:rPr>
              <a:t>o</a:t>
            </a:r>
            <a:r>
              <a:rPr sz="2000" u="sng" spc="0" dirty="0" smtClean="0">
                <a:latin typeface="Times New Roman"/>
                <a:cs typeface="Times New Roman"/>
              </a:rPr>
              <a:t>r</a:t>
            </a:r>
            <a:r>
              <a:rPr sz="2000" u="sng" spc="-25" dirty="0" smtClean="0">
                <a:latin typeface="Times New Roman"/>
                <a:cs typeface="Times New Roman"/>
              </a:rPr>
              <a:t> </a:t>
            </a:r>
            <a:r>
              <a:rPr sz="2000" u="sng" spc="0" dirty="0" smtClean="0">
                <a:latin typeface="Times New Roman"/>
                <a:cs typeface="Times New Roman"/>
              </a:rPr>
              <a:t>I</a:t>
            </a:r>
            <a:r>
              <a:rPr sz="2000" u="sng" spc="9" dirty="0" smtClean="0">
                <a:latin typeface="Times New Roman"/>
                <a:cs typeface="Times New Roman"/>
              </a:rPr>
              <a:t>n</a:t>
            </a:r>
            <a:r>
              <a:rPr sz="2000" u="sng" spc="0" dirty="0" smtClean="0">
                <a:latin typeface="Times New Roman"/>
                <a:cs typeface="Times New Roman"/>
              </a:rPr>
              <a:t>f</a:t>
            </a:r>
            <a:r>
              <a:rPr sz="2000" u="sng" spc="9" dirty="0" smtClean="0">
                <a:latin typeface="Times New Roman"/>
                <a:cs typeface="Times New Roman"/>
              </a:rPr>
              <a:t>o</a:t>
            </a:r>
            <a:r>
              <a:rPr sz="2000" u="sng" spc="0" dirty="0" smtClean="0">
                <a:latin typeface="Times New Roman"/>
                <a:cs typeface="Times New Roman"/>
              </a:rPr>
              <a:t>r</a:t>
            </a:r>
            <a:r>
              <a:rPr sz="2000" u="sng" spc="-19" dirty="0" smtClean="0">
                <a:latin typeface="Times New Roman"/>
                <a:cs typeface="Times New Roman"/>
              </a:rPr>
              <a:t>m</a:t>
            </a:r>
            <a:r>
              <a:rPr sz="2000" u="sng" spc="0" dirty="0" smtClean="0">
                <a:latin typeface="Times New Roman"/>
                <a:cs typeface="Times New Roman"/>
              </a:rPr>
              <a:t>a</a:t>
            </a:r>
            <a:r>
              <a:rPr sz="2000" u="sng" spc="-4" dirty="0" smtClean="0">
                <a:latin typeface="Times New Roman"/>
                <a:cs typeface="Times New Roman"/>
              </a:rPr>
              <a:t>t</a:t>
            </a:r>
            <a:r>
              <a:rPr sz="2000" u="sng" spc="0" dirty="0" smtClean="0">
                <a:latin typeface="Times New Roman"/>
                <a:cs typeface="Times New Roman"/>
              </a:rPr>
              <a:t>ion</a:t>
            </a:r>
            <a:r>
              <a:rPr sz="2000" u="sng" spc="-34" dirty="0" smtClean="0">
                <a:latin typeface="Times New Roman"/>
                <a:cs typeface="Times New Roman"/>
              </a:rPr>
              <a:t> </a:t>
            </a:r>
            <a:r>
              <a:rPr sz="2000" u="sng" spc="0" dirty="0" smtClean="0">
                <a:latin typeface="Times New Roman"/>
                <a:cs typeface="Times New Roman"/>
              </a:rPr>
              <a:t>I</a:t>
            </a:r>
            <a:r>
              <a:rPr sz="2000" u="sng" spc="9" dirty="0" smtClean="0">
                <a:latin typeface="Times New Roman"/>
                <a:cs typeface="Times New Roman"/>
              </a:rPr>
              <a:t>n</a:t>
            </a:r>
            <a:r>
              <a:rPr sz="2000" u="sng" spc="0" dirty="0" smtClean="0">
                <a:latin typeface="Times New Roman"/>
                <a:cs typeface="Times New Roman"/>
              </a:rPr>
              <a:t>t</a:t>
            </a:r>
            <a:r>
              <a:rPr sz="2000" u="sng" spc="-4" dirty="0" smtClean="0">
                <a:latin typeface="Times New Roman"/>
                <a:cs typeface="Times New Roman"/>
              </a:rPr>
              <a:t>e</a:t>
            </a:r>
            <a:r>
              <a:rPr sz="2000" u="sng" spc="0" dirty="0" smtClean="0">
                <a:latin typeface="Times New Roman"/>
                <a:cs typeface="Times New Roman"/>
              </a:rPr>
              <a:t>rc</a:t>
            </a:r>
            <a:r>
              <a:rPr sz="2000" u="sng" spc="4" dirty="0" smtClean="0">
                <a:latin typeface="Times New Roman"/>
                <a:cs typeface="Times New Roman"/>
              </a:rPr>
              <a:t>h</a:t>
            </a:r>
            <a:r>
              <a:rPr sz="2000" u="sng" spc="0" dirty="0" smtClean="0">
                <a:latin typeface="Times New Roman"/>
                <a:cs typeface="Times New Roman"/>
              </a:rPr>
              <a:t>a</a:t>
            </a:r>
            <a:r>
              <a:rPr sz="2000" u="sng" spc="-9" dirty="0" smtClean="0">
                <a:latin typeface="Times New Roman"/>
                <a:cs typeface="Times New Roman"/>
              </a:rPr>
              <a:t>n</a:t>
            </a:r>
            <a:r>
              <a:rPr sz="2000" u="sng" spc="0" dirty="0" smtClean="0">
                <a:latin typeface="Times New Roman"/>
                <a:cs typeface="Times New Roman"/>
              </a:rPr>
              <a:t>ge</a:t>
            </a:r>
            <a:r>
              <a:rPr sz="2000" u="sng" spc="-39" dirty="0" smtClean="0">
                <a:latin typeface="Times New Roman"/>
                <a:cs typeface="Times New Roman"/>
              </a:rPr>
              <a:t> </a:t>
            </a:r>
            <a:r>
              <a:rPr sz="2000" u="sng" spc="0" dirty="0" smtClean="0">
                <a:latin typeface="Times New Roman"/>
                <a:cs typeface="Times New Roman"/>
              </a:rPr>
              <a:t>(</a:t>
            </a:r>
            <a:r>
              <a:rPr sz="2000" u="sng" spc="9" dirty="0" smtClean="0">
                <a:latin typeface="Times New Roman"/>
                <a:cs typeface="Times New Roman"/>
              </a:rPr>
              <a:t>A</a:t>
            </a:r>
            <a:r>
              <a:rPr sz="2000" u="sng" spc="0" dirty="0" smtClean="0">
                <a:latin typeface="Times New Roman"/>
                <a:cs typeface="Times New Roman"/>
              </a:rPr>
              <a:t>SCI</a:t>
            </a:r>
            <a:r>
              <a:rPr sz="2000" u="sng" spc="4" dirty="0" smtClean="0">
                <a:latin typeface="Times New Roman"/>
                <a:cs typeface="Times New Roman"/>
              </a:rPr>
              <a:t>I</a:t>
            </a:r>
            <a:r>
              <a:rPr sz="2000" u="sng" spc="0" dirty="0" smtClean="0">
                <a:latin typeface="Times New Roman"/>
                <a:cs typeface="Times New Roman"/>
              </a:rPr>
              <a:t>)</a:t>
            </a:r>
            <a:r>
              <a:rPr sz="2000" u="sng" spc="-39" dirty="0" smtClean="0">
                <a:latin typeface="Times New Roman"/>
                <a:cs typeface="Times New Roman"/>
              </a:rPr>
              <a:t> </a:t>
            </a:r>
            <a:r>
              <a:rPr sz="2000" u="sng" spc="0" dirty="0" smtClean="0">
                <a:latin typeface="Times New Roman"/>
                <a:cs typeface="Times New Roman"/>
              </a:rPr>
              <a:t>Charact</a:t>
            </a:r>
            <a:r>
              <a:rPr sz="2000" u="sng" spc="-4" dirty="0" smtClean="0">
                <a:latin typeface="Times New Roman"/>
                <a:cs typeface="Times New Roman"/>
              </a:rPr>
              <a:t>e</a:t>
            </a:r>
            <a:r>
              <a:rPr sz="2000" u="sng" spc="0" dirty="0" smtClean="0">
                <a:latin typeface="Times New Roman"/>
                <a:cs typeface="Times New Roman"/>
              </a:rPr>
              <a:t>r</a:t>
            </a:r>
            <a:r>
              <a:rPr sz="2000" u="sng" spc="-14" dirty="0" smtClean="0">
                <a:latin typeface="Times New Roman"/>
                <a:cs typeface="Times New Roman"/>
              </a:rPr>
              <a:t> </a:t>
            </a:r>
            <a:r>
              <a:rPr sz="2000" u="sng" spc="0" dirty="0" smtClean="0">
                <a:latin typeface="Times New Roman"/>
                <a:cs typeface="Times New Roman"/>
              </a:rPr>
              <a:t>Co</a:t>
            </a:r>
            <a:r>
              <a:rPr sz="2000" u="sng" spc="4" dirty="0" smtClean="0">
                <a:latin typeface="Times New Roman"/>
                <a:cs typeface="Times New Roman"/>
              </a:rPr>
              <a:t>d</a:t>
            </a:r>
            <a:r>
              <a:rPr sz="2000" u="sng" spc="0" dirty="0" smtClean="0">
                <a:latin typeface="Times New Roman"/>
                <a:cs typeface="Times New Roman"/>
              </a:rPr>
              <a:t>e</a:t>
            </a:r>
            <a:endParaRPr sz="2000" u="sng">
              <a:latin typeface="Times New Roman"/>
              <a:cs typeface="Times New Roman"/>
            </a:endParaRPr>
          </a:p>
        </p:txBody>
      </p:sp>
      <p:pic>
        <p:nvPicPr>
          <p:cNvPr id="6" name="Picture 5" descr="ascii.png"/>
          <p:cNvPicPr>
            <a:picLocks noChangeAspect="1"/>
          </p:cNvPicPr>
          <p:nvPr/>
        </p:nvPicPr>
        <p:blipFill>
          <a:blip r:embed="rId2"/>
          <a:stretch>
            <a:fillRect/>
          </a:stretch>
        </p:blipFill>
        <p:spPr>
          <a:xfrm>
            <a:off x="1524000" y="1828800"/>
            <a:ext cx="5943600" cy="4824141"/>
          </a:xfrm>
          <a:prstGeom prst="rect">
            <a:avLst/>
          </a:prstGeom>
        </p:spPr>
      </p:pic>
    </p:spTree>
    <p:extLst>
      <p:ext uri="{BB962C8B-B14F-4D97-AF65-F5344CB8AC3E}">
        <p14:creationId xmlns:p14="http://schemas.microsoft.com/office/powerpoint/2010/main" xmlns="" val="3678813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0" y="319650"/>
            <a:ext cx="2222556" cy="482904"/>
          </a:xfrm>
          <a:prstGeom prst="rect">
            <a:avLst/>
          </a:prstGeom>
        </p:spPr>
        <p:txBody>
          <a:bodyPr wrap="square" lIns="0" tIns="0" rIns="0" bIns="0" rtlCol="0">
            <a:noAutofit/>
          </a:bodyPr>
          <a:lstStyle/>
          <a:p>
            <a:pPr marL="12700">
              <a:lnSpc>
                <a:spcPts val="3800"/>
              </a:lnSpc>
              <a:spcBef>
                <a:spcPts val="190"/>
              </a:spcBef>
            </a:pPr>
            <a:r>
              <a:rPr lang="en-US" sz="5400" spc="0" baseline="2980" dirty="0" smtClean="0">
                <a:latin typeface="Book Antiqua"/>
                <a:cs typeface="Book Antiqua"/>
              </a:rPr>
              <a:t>ASCII</a:t>
            </a:r>
            <a:endParaRPr sz="3600">
              <a:latin typeface="Book Antiqua"/>
              <a:cs typeface="Book Antiqua"/>
            </a:endParaRPr>
          </a:p>
        </p:txBody>
      </p:sp>
      <p:pic>
        <p:nvPicPr>
          <p:cNvPr id="5" name="Picture 4" descr="ascii _.PNG"/>
          <p:cNvPicPr>
            <a:picLocks noChangeAspect="1"/>
          </p:cNvPicPr>
          <p:nvPr/>
        </p:nvPicPr>
        <p:blipFill>
          <a:blip r:embed="rId2"/>
          <a:stretch>
            <a:fillRect/>
          </a:stretch>
        </p:blipFill>
        <p:spPr>
          <a:xfrm>
            <a:off x="1828800" y="879041"/>
            <a:ext cx="5591530" cy="5978959"/>
          </a:xfrm>
          <a:prstGeom prst="rect">
            <a:avLst/>
          </a:prstGeom>
        </p:spPr>
      </p:pic>
    </p:spTree>
    <p:extLst>
      <p:ext uri="{BB962C8B-B14F-4D97-AF65-F5344CB8AC3E}">
        <p14:creationId xmlns:p14="http://schemas.microsoft.com/office/powerpoint/2010/main" xmlns="" val="3678813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35"/>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33" name="object 33"/>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4" name="object 34"/>
          <p:cNvSpPr/>
          <p:nvPr/>
        </p:nvSpPr>
        <p:spPr>
          <a:xfrm>
            <a:off x="5832475" y="2708275"/>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31" name="object 31"/>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2" name="object 32"/>
          <p:cNvSpPr/>
          <p:nvPr/>
        </p:nvSpPr>
        <p:spPr>
          <a:xfrm>
            <a:off x="637222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29" name="object 29"/>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30" name="object 30"/>
          <p:cNvSpPr/>
          <p:nvPr/>
        </p:nvSpPr>
        <p:spPr>
          <a:xfrm>
            <a:off x="6913626"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28" name="object 28"/>
          <p:cNvSpPr/>
          <p:nvPr/>
        </p:nvSpPr>
        <p:spPr>
          <a:xfrm>
            <a:off x="7453376" y="3071876"/>
            <a:ext cx="179324" cy="180975"/>
          </a:xfrm>
          <a:custGeom>
            <a:avLst/>
            <a:gdLst/>
            <a:ahLst/>
            <a:cxnLst/>
            <a:rect l="l" t="t" r="r" b="b"/>
            <a:pathLst>
              <a:path w="179324" h="180975">
                <a:moveTo>
                  <a:pt x="0" y="90424"/>
                </a:moveTo>
                <a:lnTo>
                  <a:pt x="1244" y="105555"/>
                </a:lnTo>
                <a:lnTo>
                  <a:pt x="4691" y="119421"/>
                </a:lnTo>
                <a:lnTo>
                  <a:pt x="10157" y="132344"/>
                </a:lnTo>
                <a:lnTo>
                  <a:pt x="17462" y="144142"/>
                </a:lnTo>
                <a:lnTo>
                  <a:pt x="26422" y="154629"/>
                </a:lnTo>
                <a:lnTo>
                  <a:pt x="36854" y="163623"/>
                </a:lnTo>
                <a:lnTo>
                  <a:pt x="48577" y="170938"/>
                </a:lnTo>
                <a:lnTo>
                  <a:pt x="61408" y="176391"/>
                </a:lnTo>
                <a:lnTo>
                  <a:pt x="75163" y="179798"/>
                </a:lnTo>
                <a:lnTo>
                  <a:pt x="89662" y="180975"/>
                </a:lnTo>
                <a:lnTo>
                  <a:pt x="90164" y="180973"/>
                </a:lnTo>
                <a:lnTo>
                  <a:pt x="104640" y="179718"/>
                </a:lnTo>
                <a:lnTo>
                  <a:pt x="118367" y="176239"/>
                </a:lnTo>
                <a:lnTo>
                  <a:pt x="131163" y="170719"/>
                </a:lnTo>
                <a:lnTo>
                  <a:pt x="142845" y="163344"/>
                </a:lnTo>
                <a:lnTo>
                  <a:pt x="153231" y="154297"/>
                </a:lnTo>
                <a:lnTo>
                  <a:pt x="162137" y="143762"/>
                </a:lnTo>
                <a:lnTo>
                  <a:pt x="169383" y="131923"/>
                </a:lnTo>
                <a:lnTo>
                  <a:pt x="174784" y="118964"/>
                </a:lnTo>
                <a:lnTo>
                  <a:pt x="178158" y="105070"/>
                </a:lnTo>
                <a:lnTo>
                  <a:pt x="179324" y="90424"/>
                </a:lnTo>
                <a:lnTo>
                  <a:pt x="179323" y="90022"/>
                </a:lnTo>
                <a:lnTo>
                  <a:pt x="178094" y="75387"/>
                </a:lnTo>
                <a:lnTo>
                  <a:pt x="174658" y="61516"/>
                </a:lnTo>
                <a:lnTo>
                  <a:pt x="169197" y="48592"/>
                </a:lnTo>
                <a:lnTo>
                  <a:pt x="161896" y="36798"/>
                </a:lnTo>
                <a:lnTo>
                  <a:pt x="152936" y="26316"/>
                </a:lnTo>
                <a:lnTo>
                  <a:pt x="142500" y="17330"/>
                </a:lnTo>
                <a:lnTo>
                  <a:pt x="130772" y="10022"/>
                </a:lnTo>
                <a:lnTo>
                  <a:pt x="117934" y="4576"/>
                </a:lnTo>
                <a:lnTo>
                  <a:pt x="104170" y="1174"/>
                </a:lnTo>
                <a:lnTo>
                  <a:pt x="89662" y="0"/>
                </a:lnTo>
                <a:lnTo>
                  <a:pt x="89264" y="0"/>
                </a:lnTo>
                <a:lnTo>
                  <a:pt x="74773" y="1237"/>
                </a:lnTo>
                <a:lnTo>
                  <a:pt x="61031" y="4696"/>
                </a:lnTo>
                <a:lnTo>
                  <a:pt x="48221" y="10195"/>
                </a:lnTo>
                <a:lnTo>
                  <a:pt x="36525" y="17550"/>
                </a:lnTo>
                <a:lnTo>
                  <a:pt x="26126" y="26579"/>
                </a:lnTo>
                <a:lnTo>
                  <a:pt x="17209" y="37098"/>
                </a:lnTo>
                <a:lnTo>
                  <a:pt x="9954" y="48925"/>
                </a:lnTo>
                <a:lnTo>
                  <a:pt x="4546" y="61877"/>
                </a:lnTo>
                <a:lnTo>
                  <a:pt x="1167" y="75771"/>
                </a:lnTo>
                <a:lnTo>
                  <a:pt x="0" y="90424"/>
                </a:lnTo>
                <a:close/>
              </a:path>
            </a:pathLst>
          </a:custGeom>
          <a:solidFill>
            <a:srgbClr val="000000"/>
          </a:solidFill>
        </p:spPr>
        <p:txBody>
          <a:bodyPr wrap="square" lIns="0" tIns="0" rIns="0" bIns="0" rtlCol="0">
            <a:noAutofit/>
          </a:bodyPr>
          <a:lstStyle/>
          <a:p>
            <a:endParaRPr/>
          </a:p>
        </p:txBody>
      </p:sp>
      <p:sp>
        <p:nvSpPr>
          <p:cNvPr id="26" name="object 26"/>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27" name="object 27"/>
          <p:cNvSpPr/>
          <p:nvPr/>
        </p:nvSpPr>
        <p:spPr>
          <a:xfrm>
            <a:off x="7813675"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24" name="object 24"/>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solidFill>
            <a:srgbClr val="FFFF00"/>
          </a:solidFill>
        </p:spPr>
        <p:txBody>
          <a:bodyPr wrap="square" lIns="0" tIns="0" rIns="0" bIns="0" rtlCol="0">
            <a:noAutofit/>
          </a:bodyPr>
          <a:lstStyle/>
          <a:p>
            <a:endParaRPr/>
          </a:p>
        </p:txBody>
      </p:sp>
      <p:sp>
        <p:nvSpPr>
          <p:cNvPr id="25" name="object 25"/>
          <p:cNvSpPr/>
          <p:nvPr/>
        </p:nvSpPr>
        <p:spPr>
          <a:xfrm>
            <a:off x="8351901" y="2712974"/>
            <a:ext cx="360362" cy="539750"/>
          </a:xfrm>
          <a:custGeom>
            <a:avLst/>
            <a:gdLst/>
            <a:ahLst/>
            <a:cxnLst/>
            <a:rect l="l" t="t" r="r" b="b"/>
            <a:pathLst>
              <a:path w="360362" h="539750">
                <a:moveTo>
                  <a:pt x="0" y="539750"/>
                </a:moveTo>
                <a:lnTo>
                  <a:pt x="360362" y="539750"/>
                </a:lnTo>
                <a:lnTo>
                  <a:pt x="360362" y="0"/>
                </a:lnTo>
                <a:lnTo>
                  <a:pt x="0" y="0"/>
                </a:lnTo>
                <a:lnTo>
                  <a:pt x="0" y="539750"/>
                </a:lnTo>
                <a:close/>
              </a:path>
            </a:pathLst>
          </a:custGeom>
          <a:ln w="28575">
            <a:solidFill>
              <a:srgbClr val="000082"/>
            </a:solidFill>
          </a:ln>
        </p:spPr>
        <p:txBody>
          <a:bodyPr wrap="square" lIns="0" tIns="0" rIns="0" bIns="0" rtlCol="0">
            <a:noAutofit/>
          </a:bodyPr>
          <a:lstStyle/>
          <a:p>
            <a:endParaRPr/>
          </a:p>
        </p:txBody>
      </p:sp>
      <p:sp>
        <p:nvSpPr>
          <p:cNvPr id="22" name="object 22"/>
          <p:cNvSpPr txBox="1"/>
          <p:nvPr/>
        </p:nvSpPr>
        <p:spPr>
          <a:xfrm>
            <a:off x="509727" y="319650"/>
            <a:ext cx="7191062" cy="1180573"/>
          </a:xfrm>
          <a:prstGeom prst="rect">
            <a:avLst/>
          </a:prstGeom>
        </p:spPr>
        <p:txBody>
          <a:bodyPr wrap="square" lIns="0" tIns="0" rIns="0" bIns="0" rtlCol="0">
            <a:noAutofit/>
          </a:bodyPr>
          <a:lstStyle/>
          <a:p>
            <a:pPr marL="1043228">
              <a:lnSpc>
                <a:spcPts val="3875"/>
              </a:lnSpc>
              <a:spcBef>
                <a:spcPts val="193"/>
              </a:spcBef>
            </a:pPr>
            <a:r>
              <a:rPr sz="5400" spc="0" baseline="3725" dirty="0" smtClean="0">
                <a:latin typeface="Book Antiqua"/>
                <a:cs typeface="Book Antiqua"/>
              </a:rPr>
              <a:t>Hexadecimal Number Sy</a:t>
            </a:r>
            <a:r>
              <a:rPr sz="5400" spc="-9" baseline="3725" dirty="0" smtClean="0">
                <a:latin typeface="Book Antiqua"/>
                <a:cs typeface="Book Antiqua"/>
              </a:rPr>
              <a:t>s</a:t>
            </a:r>
            <a:r>
              <a:rPr sz="5400" spc="0" baseline="3725" dirty="0" smtClean="0">
                <a:latin typeface="Book Antiqua"/>
                <a:cs typeface="Book Antiqua"/>
              </a:rPr>
              <a:t>tem</a:t>
            </a:r>
            <a:endParaRPr sz="3600" dirty="0">
              <a:latin typeface="Book Antiqua"/>
              <a:cs typeface="Book Antiqua"/>
            </a:endParaRPr>
          </a:p>
          <a:p>
            <a:pPr marL="12700" marR="68625">
              <a:lnSpc>
                <a:spcPct val="95825"/>
              </a:lnSpc>
              <a:spcBef>
                <a:spcPts val="241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Base = 16</a:t>
            </a:r>
            <a:endParaRPr sz="2400" dirty="0">
              <a:latin typeface="Times New Roman"/>
              <a:cs typeface="Times New Roman"/>
            </a:endParaRPr>
          </a:p>
        </p:txBody>
      </p:sp>
      <p:sp>
        <p:nvSpPr>
          <p:cNvPr id="21" name="object 21"/>
          <p:cNvSpPr txBox="1"/>
          <p:nvPr/>
        </p:nvSpPr>
        <p:spPr>
          <a:xfrm>
            <a:off x="509727" y="1588444"/>
            <a:ext cx="5016850"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16</a:t>
            </a:r>
            <a:r>
              <a:rPr sz="2000" spc="-9" dirty="0" smtClean="0">
                <a:latin typeface="Times New Roman"/>
                <a:cs typeface="Times New Roman"/>
              </a:rPr>
              <a:t> </a:t>
            </a:r>
            <a:r>
              <a:rPr sz="2000" spc="0" dirty="0" smtClean="0">
                <a:latin typeface="Times New Roman"/>
                <a:cs typeface="Times New Roman"/>
              </a:rPr>
              <a:t>di</a:t>
            </a:r>
            <a:r>
              <a:rPr sz="2000" spc="4" dirty="0" smtClean="0">
                <a:latin typeface="Times New Roman"/>
                <a:cs typeface="Times New Roman"/>
              </a:rPr>
              <a:t>g</a:t>
            </a:r>
            <a:r>
              <a:rPr sz="2000" spc="0" dirty="0" smtClean="0">
                <a:latin typeface="Times New Roman"/>
                <a:cs typeface="Times New Roman"/>
              </a:rPr>
              <a:t>i</a:t>
            </a:r>
            <a:r>
              <a:rPr sz="2000" spc="-9" dirty="0" smtClean="0">
                <a:latin typeface="Times New Roman"/>
                <a:cs typeface="Times New Roman"/>
              </a:rPr>
              <a:t>t</a:t>
            </a:r>
            <a:r>
              <a:rPr sz="2000" spc="0" dirty="0" smtClean="0">
                <a:latin typeface="Times New Roman"/>
                <a:cs typeface="Times New Roman"/>
              </a:rPr>
              <a:t>s</a:t>
            </a:r>
            <a:r>
              <a:rPr sz="2000" spc="-19" dirty="0" smtClean="0">
                <a:latin typeface="Times New Roman"/>
                <a:cs typeface="Times New Roman"/>
              </a:rPr>
              <a:t> </a:t>
            </a:r>
            <a:r>
              <a:rPr sz="2000" spc="0" dirty="0" smtClean="0">
                <a:latin typeface="Times New Roman"/>
                <a:cs typeface="Times New Roman"/>
              </a:rPr>
              <a:t>{ </a:t>
            </a:r>
            <a:r>
              <a:rPr sz="2000" spc="4" dirty="0" smtClean="0">
                <a:latin typeface="Times New Roman"/>
                <a:cs typeface="Times New Roman"/>
              </a:rPr>
              <a:t>0</a:t>
            </a:r>
            <a:r>
              <a:rPr sz="2000" spc="0" dirty="0" smtClean="0">
                <a:latin typeface="Times New Roman"/>
                <a:cs typeface="Times New Roman"/>
              </a:rPr>
              <a:t>,</a:t>
            </a:r>
            <a:r>
              <a:rPr sz="2000" spc="-14" dirty="0" smtClean="0">
                <a:latin typeface="Times New Roman"/>
                <a:cs typeface="Times New Roman"/>
              </a:rPr>
              <a:t> </a:t>
            </a:r>
            <a:r>
              <a:rPr sz="2000" spc="0" dirty="0" smtClean="0">
                <a:latin typeface="Times New Roman"/>
                <a:cs typeface="Times New Roman"/>
              </a:rPr>
              <a:t>1, 2, 3,</a:t>
            </a:r>
            <a:r>
              <a:rPr sz="2000" spc="-14" dirty="0" smtClean="0">
                <a:latin typeface="Times New Roman"/>
                <a:cs typeface="Times New Roman"/>
              </a:rPr>
              <a:t> </a:t>
            </a:r>
            <a:r>
              <a:rPr sz="2000" spc="0" dirty="0" smtClean="0">
                <a:latin typeface="Times New Roman"/>
                <a:cs typeface="Times New Roman"/>
              </a:rPr>
              <a:t>4, 5, 6,</a:t>
            </a:r>
            <a:r>
              <a:rPr sz="2000" spc="-14" dirty="0" smtClean="0">
                <a:latin typeface="Times New Roman"/>
                <a:cs typeface="Times New Roman"/>
              </a:rPr>
              <a:t> </a:t>
            </a:r>
            <a:r>
              <a:rPr sz="2000" spc="0" dirty="0" smtClean="0">
                <a:latin typeface="Times New Roman"/>
                <a:cs typeface="Times New Roman"/>
              </a:rPr>
              <a:t>7, 8, 9,</a:t>
            </a:r>
            <a:r>
              <a:rPr sz="2000" spc="-14" dirty="0" smtClean="0">
                <a:latin typeface="Times New Roman"/>
                <a:cs typeface="Times New Roman"/>
              </a:rPr>
              <a:t> </a:t>
            </a:r>
            <a:r>
              <a:rPr sz="2000" spc="0" dirty="0" smtClean="0">
                <a:latin typeface="Times New Roman"/>
                <a:cs typeface="Times New Roman"/>
              </a:rPr>
              <a:t>A, B,</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19" dirty="0" smtClean="0">
                <a:latin typeface="Times New Roman"/>
                <a:cs typeface="Times New Roman"/>
              </a:rPr>
              <a:t>W</a:t>
            </a:r>
            <a:r>
              <a:rPr sz="2400" spc="0" dirty="0" smtClean="0">
                <a:latin typeface="Times New Roman"/>
                <a:cs typeface="Times New Roman"/>
              </a:rPr>
              <a:t>e</a:t>
            </a:r>
            <a:r>
              <a:rPr sz="2400" spc="4" dirty="0" smtClean="0">
                <a:latin typeface="Times New Roman"/>
                <a:cs typeface="Times New Roman"/>
              </a:rPr>
              <a:t>i</a:t>
            </a:r>
            <a:r>
              <a:rPr sz="2400" spc="0" dirty="0" smtClean="0">
                <a:latin typeface="Times New Roman"/>
                <a:cs typeface="Times New Roman"/>
              </a:rPr>
              <a:t>ghts</a:t>
            </a:r>
            <a:endParaRPr sz="2400">
              <a:latin typeface="Times New Roman"/>
              <a:cs typeface="Times New Roman"/>
            </a:endParaRPr>
          </a:p>
        </p:txBody>
      </p:sp>
      <p:sp>
        <p:nvSpPr>
          <p:cNvPr id="20" name="object 20"/>
          <p:cNvSpPr txBox="1"/>
          <p:nvPr/>
        </p:nvSpPr>
        <p:spPr>
          <a:xfrm>
            <a:off x="5526628" y="1588444"/>
            <a:ext cx="1281396"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C, </a:t>
            </a:r>
            <a:r>
              <a:rPr sz="2000" spc="4" dirty="0" smtClean="0">
                <a:latin typeface="Times New Roman"/>
                <a:cs typeface="Times New Roman"/>
              </a:rPr>
              <a:t>D</a:t>
            </a:r>
            <a:r>
              <a:rPr sz="2000" spc="0" dirty="0" smtClean="0">
                <a:latin typeface="Times New Roman"/>
                <a:cs typeface="Times New Roman"/>
              </a:rPr>
              <a:t>, </a:t>
            </a:r>
            <a:r>
              <a:rPr sz="2000" spc="-4" dirty="0" smtClean="0">
                <a:latin typeface="Times New Roman"/>
                <a:cs typeface="Times New Roman"/>
              </a:rPr>
              <a:t>E</a:t>
            </a:r>
            <a:r>
              <a:rPr sz="2000" spc="0" dirty="0" smtClean="0">
                <a:latin typeface="Times New Roman"/>
                <a:cs typeface="Times New Roman"/>
              </a:rPr>
              <a:t>, F }</a:t>
            </a:r>
            <a:endParaRPr sz="2000">
              <a:latin typeface="Times New Roman"/>
              <a:cs typeface="Times New Roman"/>
            </a:endParaRPr>
          </a:p>
        </p:txBody>
      </p:sp>
      <p:sp>
        <p:nvSpPr>
          <p:cNvPr id="19" name="object 19"/>
          <p:cNvSpPr txBox="1"/>
          <p:nvPr/>
        </p:nvSpPr>
        <p:spPr>
          <a:xfrm>
            <a:off x="2995676" y="2335298"/>
            <a:ext cx="616628" cy="194563"/>
          </a:xfrm>
          <a:prstGeom prst="rect">
            <a:avLst/>
          </a:prstGeom>
        </p:spPr>
        <p:txBody>
          <a:bodyPr wrap="square" lIns="0" tIns="0" rIns="0" bIns="0" rtlCol="0">
            <a:noAutofit/>
          </a:bodyPr>
          <a:lstStyle/>
          <a:p>
            <a:pPr marL="12700">
              <a:lnSpc>
                <a:spcPts val="1455"/>
              </a:lnSpc>
              <a:spcBef>
                <a:spcPts val="72"/>
              </a:spcBef>
            </a:pPr>
            <a:r>
              <a:rPr sz="1300" i="1" spc="0" dirty="0" smtClean="0">
                <a:latin typeface="Times New Roman"/>
                <a:cs typeface="Times New Roman"/>
              </a:rPr>
              <a:t>P</a:t>
            </a:r>
            <a:r>
              <a:rPr sz="1300" i="1" spc="5" dirty="0" smtClean="0">
                <a:latin typeface="Times New Roman"/>
                <a:cs typeface="Times New Roman"/>
              </a:rPr>
              <a:t>o</a:t>
            </a:r>
            <a:r>
              <a:rPr sz="1300" i="1" spc="0" dirty="0" smtClean="0">
                <a:latin typeface="Times New Roman"/>
                <a:cs typeface="Times New Roman"/>
              </a:rPr>
              <a:t>siti</a:t>
            </a:r>
            <a:r>
              <a:rPr sz="1300" i="1" spc="10" dirty="0" smtClean="0">
                <a:latin typeface="Times New Roman"/>
                <a:cs typeface="Times New Roman"/>
              </a:rPr>
              <a:t>o</a:t>
            </a:r>
            <a:r>
              <a:rPr sz="1300" i="1" spc="0" dirty="0" smtClean="0">
                <a:latin typeface="Times New Roman"/>
                <a:cs typeface="Times New Roman"/>
              </a:rPr>
              <a:t>n</a:t>
            </a:r>
            <a:endParaRPr sz="1300">
              <a:latin typeface="Times New Roman"/>
              <a:cs typeface="Times New Roman"/>
            </a:endParaRPr>
          </a:p>
        </p:txBody>
      </p:sp>
      <p:sp>
        <p:nvSpPr>
          <p:cNvPr id="18" name="object 18"/>
          <p:cNvSpPr txBox="1"/>
          <p:nvPr/>
        </p:nvSpPr>
        <p:spPr>
          <a:xfrm>
            <a:off x="5796788" y="2372415"/>
            <a:ext cx="439165" cy="254000"/>
          </a:xfrm>
          <a:prstGeom prst="rect">
            <a:avLst/>
          </a:prstGeom>
        </p:spPr>
        <p:txBody>
          <a:bodyPr wrap="square" lIns="0" tIns="0" rIns="0" bIns="0" rtlCol="0">
            <a:noAutofit/>
          </a:bodyPr>
          <a:lstStyle/>
          <a:p>
            <a:pPr marL="12700">
              <a:lnSpc>
                <a:spcPts val="1939"/>
              </a:lnSpc>
              <a:spcBef>
                <a:spcPts val="97"/>
              </a:spcBef>
            </a:pPr>
            <a:r>
              <a:rPr sz="1800" b="1" i="1" spc="-4" dirty="0" smtClean="0">
                <a:solidFill>
                  <a:srgbClr val="0066CC"/>
                </a:solidFill>
                <a:latin typeface="Arial"/>
                <a:cs typeface="Arial"/>
              </a:rPr>
              <a:t>256</a:t>
            </a:r>
            <a:endParaRPr sz="1800">
              <a:latin typeface="Arial"/>
              <a:cs typeface="Arial"/>
            </a:endParaRPr>
          </a:p>
        </p:txBody>
      </p:sp>
      <p:sp>
        <p:nvSpPr>
          <p:cNvPr id="17" name="object 17"/>
          <p:cNvSpPr txBox="1"/>
          <p:nvPr/>
        </p:nvSpPr>
        <p:spPr>
          <a:xfrm>
            <a:off x="6413373" y="2372415"/>
            <a:ext cx="312674" cy="254000"/>
          </a:xfrm>
          <a:prstGeom prst="rect">
            <a:avLst/>
          </a:prstGeom>
        </p:spPr>
        <p:txBody>
          <a:bodyPr wrap="square" lIns="0" tIns="0" rIns="0" bIns="0" rtlCol="0">
            <a:noAutofit/>
          </a:bodyPr>
          <a:lstStyle/>
          <a:p>
            <a:pPr marL="12700">
              <a:lnSpc>
                <a:spcPts val="1939"/>
              </a:lnSpc>
              <a:spcBef>
                <a:spcPts val="97"/>
              </a:spcBef>
            </a:pPr>
            <a:r>
              <a:rPr sz="1800" b="1" i="1" spc="-4" dirty="0" smtClean="0">
                <a:solidFill>
                  <a:srgbClr val="0066CC"/>
                </a:solidFill>
                <a:latin typeface="Arial"/>
                <a:cs typeface="Arial"/>
              </a:rPr>
              <a:t>16</a:t>
            </a:r>
            <a:endParaRPr sz="1800">
              <a:latin typeface="Arial"/>
              <a:cs typeface="Arial"/>
            </a:endParaRPr>
          </a:p>
        </p:txBody>
      </p:sp>
      <p:sp>
        <p:nvSpPr>
          <p:cNvPr id="16" name="object 16"/>
          <p:cNvSpPr txBox="1"/>
          <p:nvPr/>
        </p:nvSpPr>
        <p:spPr>
          <a:xfrm>
            <a:off x="7018782" y="2372415"/>
            <a:ext cx="186791"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0066CC"/>
                </a:solidFill>
                <a:latin typeface="Arial"/>
                <a:cs typeface="Arial"/>
              </a:rPr>
              <a:t>1</a:t>
            </a:r>
            <a:endParaRPr sz="1800">
              <a:latin typeface="Arial"/>
              <a:cs typeface="Arial"/>
            </a:endParaRPr>
          </a:p>
        </p:txBody>
      </p:sp>
      <p:sp>
        <p:nvSpPr>
          <p:cNvPr id="15" name="object 15"/>
          <p:cNvSpPr txBox="1"/>
          <p:nvPr/>
        </p:nvSpPr>
        <p:spPr>
          <a:xfrm>
            <a:off x="7807833" y="2368971"/>
            <a:ext cx="976454" cy="203708"/>
          </a:xfrm>
          <a:prstGeom prst="rect">
            <a:avLst/>
          </a:prstGeom>
        </p:spPr>
        <p:txBody>
          <a:bodyPr wrap="square" lIns="0" tIns="0" rIns="0" bIns="0" rtlCol="0">
            <a:noAutofit/>
          </a:bodyPr>
          <a:lstStyle/>
          <a:p>
            <a:pPr marL="12700">
              <a:lnSpc>
                <a:spcPts val="1535"/>
              </a:lnSpc>
              <a:spcBef>
                <a:spcPts val="76"/>
              </a:spcBef>
            </a:pPr>
            <a:r>
              <a:rPr sz="1400" b="1" i="1" spc="0" dirty="0" smtClean="0">
                <a:solidFill>
                  <a:srgbClr val="0066CC"/>
                </a:solidFill>
                <a:latin typeface="Arial"/>
                <a:cs typeface="Arial"/>
              </a:rPr>
              <a:t>1</a:t>
            </a:r>
            <a:r>
              <a:rPr sz="1400" b="1" i="1" spc="4" dirty="0" smtClean="0">
                <a:solidFill>
                  <a:srgbClr val="0066CC"/>
                </a:solidFill>
                <a:latin typeface="Arial"/>
                <a:cs typeface="Arial"/>
              </a:rPr>
              <a:t>/</a:t>
            </a:r>
            <a:r>
              <a:rPr sz="1400" b="1" i="1" spc="0" dirty="0" smtClean="0">
                <a:solidFill>
                  <a:srgbClr val="0066CC"/>
                </a:solidFill>
                <a:latin typeface="Arial"/>
                <a:cs typeface="Arial"/>
              </a:rPr>
              <a:t>16 </a:t>
            </a:r>
            <a:r>
              <a:rPr sz="1400" b="1" i="1" spc="247" dirty="0" smtClean="0">
                <a:solidFill>
                  <a:srgbClr val="0066CC"/>
                </a:solidFill>
                <a:latin typeface="Arial"/>
                <a:cs typeface="Arial"/>
              </a:rPr>
              <a:t> </a:t>
            </a:r>
            <a:r>
              <a:rPr sz="1400" b="1" i="1" spc="0" dirty="0" smtClean="0">
                <a:solidFill>
                  <a:srgbClr val="0066CC"/>
                </a:solidFill>
                <a:latin typeface="Arial"/>
                <a:cs typeface="Arial"/>
              </a:rPr>
              <a:t>1</a:t>
            </a:r>
            <a:r>
              <a:rPr sz="1400" b="1" i="1" spc="4" dirty="0" smtClean="0">
                <a:solidFill>
                  <a:srgbClr val="0066CC"/>
                </a:solidFill>
                <a:latin typeface="Arial"/>
                <a:cs typeface="Arial"/>
              </a:rPr>
              <a:t>/</a:t>
            </a:r>
            <a:r>
              <a:rPr sz="1400" b="1" i="1" spc="0" dirty="0" smtClean="0">
                <a:solidFill>
                  <a:srgbClr val="0066CC"/>
                </a:solidFill>
                <a:latin typeface="Arial"/>
                <a:cs typeface="Arial"/>
              </a:rPr>
              <a:t>256</a:t>
            </a:r>
            <a:endParaRPr sz="1400">
              <a:latin typeface="Arial"/>
              <a:cs typeface="Arial"/>
            </a:endParaRPr>
          </a:p>
        </p:txBody>
      </p:sp>
      <p:sp>
        <p:nvSpPr>
          <p:cNvPr id="14" name="object 14"/>
          <p:cNvSpPr txBox="1"/>
          <p:nvPr/>
        </p:nvSpPr>
        <p:spPr>
          <a:xfrm>
            <a:off x="509727" y="2393370"/>
            <a:ext cx="2488959"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14" dirty="0" smtClean="0">
                <a:latin typeface="Times New Roman"/>
                <a:cs typeface="Times New Roman"/>
              </a:rPr>
              <a:t>W</a:t>
            </a:r>
            <a:r>
              <a:rPr sz="2000" spc="0" dirty="0" smtClean="0">
                <a:latin typeface="Times New Roman"/>
                <a:cs typeface="Times New Roman"/>
              </a:rPr>
              <a:t>e</a:t>
            </a:r>
            <a:r>
              <a:rPr sz="2000" spc="-4" dirty="0" smtClean="0">
                <a:latin typeface="Times New Roman"/>
                <a:cs typeface="Times New Roman"/>
              </a:rPr>
              <a:t>i</a:t>
            </a:r>
            <a:r>
              <a:rPr sz="2000" spc="0" dirty="0" smtClean="0">
                <a:latin typeface="Times New Roman"/>
                <a:cs typeface="Times New Roman"/>
              </a:rPr>
              <a:t>g</a:t>
            </a:r>
            <a:r>
              <a:rPr sz="2000" spc="9" dirty="0" smtClean="0">
                <a:latin typeface="Times New Roman"/>
                <a:cs typeface="Times New Roman"/>
              </a:rPr>
              <a:t>h</a:t>
            </a:r>
            <a:r>
              <a:rPr sz="2000" spc="0" dirty="0" smtClean="0">
                <a:latin typeface="Times New Roman"/>
                <a:cs typeface="Times New Roman"/>
              </a:rPr>
              <a:t>t</a:t>
            </a:r>
            <a:r>
              <a:rPr sz="2000" spc="-50" dirty="0" smtClean="0">
                <a:latin typeface="Times New Roman"/>
                <a:cs typeface="Times New Roman"/>
              </a:rPr>
              <a:t> </a:t>
            </a:r>
            <a:r>
              <a:rPr sz="2000" spc="0" dirty="0" smtClean="0">
                <a:latin typeface="Times New Roman"/>
                <a:cs typeface="Times New Roman"/>
              </a:rPr>
              <a:t>= </a:t>
            </a:r>
            <a:r>
              <a:rPr sz="2000" spc="9" dirty="0" smtClean="0">
                <a:latin typeface="Times New Roman"/>
                <a:cs typeface="Times New Roman"/>
              </a:rPr>
              <a:t>(</a:t>
            </a:r>
            <a:r>
              <a:rPr sz="2000" i="1" spc="0" dirty="0" smtClean="0">
                <a:latin typeface="Times New Roman"/>
                <a:cs typeface="Times New Roman"/>
              </a:rPr>
              <a:t>Base)</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Magn</a:t>
            </a:r>
            <a:r>
              <a:rPr sz="2400" spc="4" dirty="0" smtClean="0">
                <a:latin typeface="Times New Roman"/>
                <a:cs typeface="Times New Roman"/>
              </a:rPr>
              <a:t>i</a:t>
            </a:r>
            <a:r>
              <a:rPr sz="2400" spc="0" dirty="0" smtClean="0">
                <a:latin typeface="Times New Roman"/>
                <a:cs typeface="Times New Roman"/>
              </a:rPr>
              <a:t>tude</a:t>
            </a:r>
            <a:endParaRPr sz="2400">
              <a:latin typeface="Times New Roman"/>
              <a:cs typeface="Times New Roman"/>
            </a:endParaRPr>
          </a:p>
        </p:txBody>
      </p:sp>
      <p:sp>
        <p:nvSpPr>
          <p:cNvPr id="13" name="object 13"/>
          <p:cNvSpPr txBox="1"/>
          <p:nvPr/>
        </p:nvSpPr>
        <p:spPr>
          <a:xfrm>
            <a:off x="509727" y="3198042"/>
            <a:ext cx="3331816" cy="716451"/>
          </a:xfrm>
          <a:prstGeom prst="rect">
            <a:avLst/>
          </a:prstGeom>
        </p:spPr>
        <p:txBody>
          <a:bodyPr wrap="square" lIns="0" tIns="0" rIns="0" bIns="0" rtlCol="0">
            <a:noAutofit/>
          </a:bodyPr>
          <a:lstStyle/>
          <a:p>
            <a:pPr marL="469899">
              <a:lnSpc>
                <a:spcPts val="2145"/>
              </a:lnSpc>
              <a:spcBef>
                <a:spcPts val="107"/>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S</a:t>
            </a:r>
            <a:r>
              <a:rPr sz="2000" spc="4" dirty="0" smtClean="0">
                <a:latin typeface="Times New Roman"/>
                <a:cs typeface="Times New Roman"/>
              </a:rPr>
              <a:t>u</a:t>
            </a:r>
            <a:r>
              <a:rPr sz="2000" spc="0" dirty="0" smtClean="0">
                <a:latin typeface="Times New Roman"/>
                <a:cs typeface="Times New Roman"/>
              </a:rPr>
              <a:t>m</a:t>
            </a:r>
            <a:r>
              <a:rPr sz="2000" spc="-25" dirty="0" smtClean="0">
                <a:latin typeface="Times New Roman"/>
                <a:cs typeface="Times New Roman"/>
              </a:rPr>
              <a:t> </a:t>
            </a:r>
            <a:r>
              <a:rPr sz="2000" spc="4" dirty="0" smtClean="0">
                <a:latin typeface="Times New Roman"/>
                <a:cs typeface="Times New Roman"/>
              </a:rPr>
              <a:t>o</a:t>
            </a:r>
            <a:r>
              <a:rPr sz="2000" spc="0" dirty="0" smtClean="0">
                <a:latin typeface="Times New Roman"/>
                <a:cs typeface="Times New Roman"/>
              </a:rPr>
              <a:t>f</a:t>
            </a:r>
            <a:r>
              <a:rPr sz="2000" spc="-14" dirty="0" smtClean="0">
                <a:latin typeface="Times New Roman"/>
                <a:cs typeface="Times New Roman"/>
              </a:rPr>
              <a:t> </a:t>
            </a:r>
            <a:r>
              <a:rPr sz="2000" spc="4" dirty="0" smtClean="0">
                <a:latin typeface="Times New Roman"/>
                <a:cs typeface="Times New Roman"/>
              </a:rPr>
              <a:t>“</a:t>
            </a:r>
            <a:r>
              <a:rPr sz="2000" i="1" spc="0" dirty="0" smtClean="0">
                <a:latin typeface="Times New Roman"/>
                <a:cs typeface="Times New Roman"/>
              </a:rPr>
              <a:t>Digit</a:t>
            </a:r>
            <a:r>
              <a:rPr sz="2000" i="1" spc="-25" dirty="0" smtClean="0">
                <a:latin typeface="Times New Roman"/>
                <a:cs typeface="Times New Roman"/>
              </a:rPr>
              <a:t> </a:t>
            </a:r>
            <a:r>
              <a:rPr sz="2000" spc="0" dirty="0" smtClean="0">
                <a:latin typeface="Times New Roman"/>
                <a:cs typeface="Times New Roman"/>
              </a:rPr>
              <a:t>x </a:t>
            </a:r>
            <a:r>
              <a:rPr sz="2000" i="1" spc="0" dirty="0" smtClean="0">
                <a:latin typeface="Times New Roman"/>
                <a:cs typeface="Times New Roman"/>
              </a:rPr>
              <a:t>We</a:t>
            </a:r>
            <a:r>
              <a:rPr sz="2000" i="1" spc="-9" dirty="0" smtClean="0">
                <a:latin typeface="Times New Roman"/>
                <a:cs typeface="Times New Roman"/>
              </a:rPr>
              <a:t>i</a:t>
            </a:r>
            <a:r>
              <a:rPr sz="2000" i="1" spc="0" dirty="0" smtClean="0">
                <a:latin typeface="Times New Roman"/>
                <a:cs typeface="Times New Roman"/>
              </a:rPr>
              <a:t>g</a:t>
            </a:r>
            <a:r>
              <a:rPr sz="2000" i="1" spc="9" dirty="0" smtClean="0">
                <a:latin typeface="Times New Roman"/>
                <a:cs typeface="Times New Roman"/>
              </a:rPr>
              <a:t>h</a:t>
            </a:r>
            <a:r>
              <a:rPr sz="2000" i="1" spc="0" dirty="0" smtClean="0">
                <a:latin typeface="Times New Roman"/>
                <a:cs typeface="Times New Roman"/>
              </a:rPr>
              <a:t>t</a:t>
            </a:r>
            <a:r>
              <a:rPr sz="2000" spc="0" dirty="0" smtClean="0">
                <a:latin typeface="Times New Roman"/>
                <a:cs typeface="Times New Roman"/>
              </a:rPr>
              <a:t>”</a:t>
            </a:r>
            <a:endParaRPr sz="2000">
              <a:latin typeface="Times New Roman"/>
              <a:cs typeface="Times New Roman"/>
            </a:endParaRPr>
          </a:p>
          <a:p>
            <a:pPr marL="12700" marR="38176">
              <a:lnSpc>
                <a:spcPct val="95825"/>
              </a:lnSpc>
              <a:spcBef>
                <a:spcPts val="57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For</a:t>
            </a:r>
            <a:r>
              <a:rPr sz="2400" spc="-14" dirty="0" smtClean="0">
                <a:latin typeface="Times New Roman"/>
                <a:cs typeface="Times New Roman"/>
              </a:rPr>
              <a:t>m</a:t>
            </a:r>
            <a:r>
              <a:rPr sz="2400" spc="0" dirty="0" smtClean="0">
                <a:latin typeface="Times New Roman"/>
                <a:cs typeface="Times New Roman"/>
              </a:rPr>
              <a:t>al Notat</a:t>
            </a:r>
            <a:r>
              <a:rPr sz="2400" spc="9" dirty="0" smtClean="0">
                <a:latin typeface="Times New Roman"/>
                <a:cs typeface="Times New Roman"/>
              </a:rPr>
              <a:t>i</a:t>
            </a:r>
            <a:r>
              <a:rPr sz="2400" spc="0" dirty="0" smtClean="0">
                <a:latin typeface="Times New Roman"/>
                <a:cs typeface="Times New Roman"/>
              </a:rPr>
              <a:t>on</a:t>
            </a:r>
            <a:endParaRPr sz="2400">
              <a:latin typeface="Times New Roman"/>
              <a:cs typeface="Times New Roman"/>
            </a:endParaRPr>
          </a:p>
        </p:txBody>
      </p:sp>
      <p:sp>
        <p:nvSpPr>
          <p:cNvPr id="12" name="object 12"/>
          <p:cNvSpPr txBox="1"/>
          <p:nvPr/>
        </p:nvSpPr>
        <p:spPr>
          <a:xfrm>
            <a:off x="5937250"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2</a:t>
            </a:r>
            <a:endParaRPr sz="1800">
              <a:latin typeface="Arial"/>
              <a:cs typeface="Arial"/>
            </a:endParaRPr>
          </a:p>
        </p:txBody>
      </p:sp>
      <p:sp>
        <p:nvSpPr>
          <p:cNvPr id="11" name="object 11"/>
          <p:cNvSpPr txBox="1"/>
          <p:nvPr/>
        </p:nvSpPr>
        <p:spPr>
          <a:xfrm>
            <a:off x="6477381"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10" name="object 10"/>
          <p:cNvSpPr txBox="1"/>
          <p:nvPr/>
        </p:nvSpPr>
        <p:spPr>
          <a:xfrm>
            <a:off x="7018782" y="3358577"/>
            <a:ext cx="1870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0</a:t>
            </a:r>
            <a:endParaRPr sz="1800">
              <a:latin typeface="Arial"/>
              <a:cs typeface="Arial"/>
            </a:endParaRPr>
          </a:p>
        </p:txBody>
      </p:sp>
      <p:sp>
        <p:nvSpPr>
          <p:cNvPr id="9" name="object 9"/>
          <p:cNvSpPr txBox="1"/>
          <p:nvPr/>
        </p:nvSpPr>
        <p:spPr>
          <a:xfrm>
            <a:off x="7880984" y="335857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-1</a:t>
            </a:r>
            <a:endParaRPr sz="1800">
              <a:latin typeface="Arial"/>
              <a:cs typeface="Arial"/>
            </a:endParaRPr>
          </a:p>
        </p:txBody>
      </p:sp>
      <p:sp>
        <p:nvSpPr>
          <p:cNvPr id="8" name="object 8"/>
          <p:cNvSpPr txBox="1"/>
          <p:nvPr/>
        </p:nvSpPr>
        <p:spPr>
          <a:xfrm>
            <a:off x="8419338" y="3358577"/>
            <a:ext cx="263206" cy="254304"/>
          </a:xfrm>
          <a:prstGeom prst="rect">
            <a:avLst/>
          </a:prstGeom>
        </p:spPr>
        <p:txBody>
          <a:bodyPr wrap="square" lIns="0" tIns="0" rIns="0" bIns="0" rtlCol="0">
            <a:noAutofit/>
          </a:bodyPr>
          <a:lstStyle/>
          <a:p>
            <a:pPr marL="12700">
              <a:lnSpc>
                <a:spcPts val="1939"/>
              </a:lnSpc>
              <a:spcBef>
                <a:spcPts val="97"/>
              </a:spcBef>
            </a:pPr>
            <a:r>
              <a:rPr sz="1800" b="1" i="1" spc="0" dirty="0" smtClean="0">
                <a:latin typeface="Arial"/>
                <a:cs typeface="Arial"/>
              </a:rPr>
              <a:t>-2</a:t>
            </a:r>
            <a:endParaRPr sz="1800">
              <a:latin typeface="Arial"/>
              <a:cs typeface="Arial"/>
            </a:endParaRPr>
          </a:p>
        </p:txBody>
      </p:sp>
      <p:sp>
        <p:nvSpPr>
          <p:cNvPr id="7" name="object 7"/>
          <p:cNvSpPr txBox="1"/>
          <p:nvPr/>
        </p:nvSpPr>
        <p:spPr>
          <a:xfrm>
            <a:off x="4560189" y="3730327"/>
            <a:ext cx="4490454" cy="1526168"/>
          </a:xfrm>
          <a:prstGeom prst="rect">
            <a:avLst/>
          </a:prstGeom>
        </p:spPr>
        <p:txBody>
          <a:bodyPr wrap="square" lIns="0" tIns="0" rIns="0" bIns="0" rtlCol="0">
            <a:noAutofit/>
          </a:bodyPr>
          <a:lstStyle/>
          <a:p>
            <a:pPr marL="12700">
              <a:lnSpc>
                <a:spcPts val="2600"/>
              </a:lnSpc>
              <a:spcBef>
                <a:spcPts val="130"/>
              </a:spcBef>
            </a:pPr>
            <a:r>
              <a:rPr sz="3000" b="1" i="1" spc="0" baseline="-2898" dirty="0" smtClean="0">
                <a:solidFill>
                  <a:srgbClr val="D01608"/>
                </a:solidFill>
                <a:latin typeface="Arial"/>
                <a:cs typeface="Arial"/>
              </a:rPr>
              <a:t>1 </a:t>
            </a:r>
            <a:r>
              <a:rPr sz="3000" b="1" spc="0" baseline="-2898" dirty="0" smtClean="0">
                <a:latin typeface="Arial"/>
                <a:cs typeface="Arial"/>
              </a:rPr>
              <a:t>*</a:t>
            </a:r>
            <a:r>
              <a:rPr sz="3000" b="1" i="1" spc="0" baseline="-2898" dirty="0" smtClean="0">
                <a:latin typeface="Arial"/>
                <a:cs typeface="Arial"/>
              </a:rPr>
              <a:t>16</a:t>
            </a:r>
            <a:r>
              <a:rPr sz="1950" b="1" spc="4" baseline="40137" dirty="0" smtClean="0">
                <a:solidFill>
                  <a:srgbClr val="000082"/>
                </a:solidFill>
                <a:latin typeface="Arial"/>
                <a:cs typeface="Arial"/>
              </a:rPr>
              <a:t>2</a:t>
            </a:r>
            <a:r>
              <a:rPr sz="3000" b="1" spc="4" baseline="-2898" dirty="0" smtClean="0">
                <a:latin typeface="Arial"/>
                <a:cs typeface="Arial"/>
              </a:rPr>
              <a:t>+</a:t>
            </a:r>
            <a:r>
              <a:rPr sz="3000" b="1" i="1" spc="0" baseline="-2898" dirty="0" smtClean="0">
                <a:solidFill>
                  <a:srgbClr val="D01608"/>
                </a:solidFill>
                <a:latin typeface="Arial"/>
                <a:cs typeface="Arial"/>
              </a:rPr>
              <a:t>14</a:t>
            </a:r>
            <a:r>
              <a:rPr sz="3000" b="1" i="1" spc="-30"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1</a:t>
            </a:r>
            <a:r>
              <a:rPr sz="3000" b="1" i="1" spc="4" baseline="-2898" dirty="0" smtClean="0">
                <a:latin typeface="Arial"/>
                <a:cs typeface="Arial"/>
              </a:rPr>
              <a:t>6</a:t>
            </a:r>
            <a:r>
              <a:rPr sz="1950" b="1" spc="4" baseline="40137" dirty="0" smtClean="0">
                <a:solidFill>
                  <a:srgbClr val="000082"/>
                </a:solidFill>
                <a:latin typeface="Arial"/>
                <a:cs typeface="Arial"/>
              </a:rPr>
              <a:t>1</a:t>
            </a:r>
            <a:r>
              <a:rPr sz="3000" b="1" spc="4" baseline="-2898" dirty="0" smtClean="0">
                <a:latin typeface="Arial"/>
                <a:cs typeface="Arial"/>
              </a:rPr>
              <a:t>+</a:t>
            </a:r>
            <a:r>
              <a:rPr sz="3000" b="1" i="1" spc="0" baseline="-2898" dirty="0" smtClean="0">
                <a:solidFill>
                  <a:srgbClr val="D01608"/>
                </a:solidFill>
                <a:latin typeface="Arial"/>
                <a:cs typeface="Arial"/>
              </a:rPr>
              <a:t>5</a:t>
            </a:r>
            <a:r>
              <a:rPr sz="3000" b="1" i="1" spc="-20"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16</a:t>
            </a:r>
            <a:r>
              <a:rPr sz="1950" b="1" spc="4" baseline="40137" dirty="0" smtClean="0">
                <a:solidFill>
                  <a:srgbClr val="000082"/>
                </a:solidFill>
                <a:latin typeface="Arial"/>
                <a:cs typeface="Arial"/>
              </a:rPr>
              <a:t>0</a:t>
            </a:r>
            <a:r>
              <a:rPr sz="3000" b="1" spc="4" baseline="-2898" dirty="0" smtClean="0">
                <a:latin typeface="Arial"/>
                <a:cs typeface="Arial"/>
              </a:rPr>
              <a:t>+</a:t>
            </a:r>
            <a:r>
              <a:rPr sz="3000" b="1" i="1" spc="0" baseline="-2898" dirty="0" smtClean="0">
                <a:solidFill>
                  <a:srgbClr val="D01608"/>
                </a:solidFill>
                <a:latin typeface="Arial"/>
                <a:cs typeface="Arial"/>
              </a:rPr>
              <a:t>7</a:t>
            </a:r>
            <a:r>
              <a:rPr sz="3000" b="1" i="1" spc="-20"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16</a:t>
            </a:r>
            <a:r>
              <a:rPr sz="1950" b="1" spc="0" baseline="40137" dirty="0" smtClean="0">
                <a:solidFill>
                  <a:srgbClr val="000082"/>
                </a:solidFill>
                <a:latin typeface="Arial"/>
                <a:cs typeface="Arial"/>
              </a:rPr>
              <a:t>-</a:t>
            </a:r>
            <a:r>
              <a:rPr sz="1950" b="1" spc="4" baseline="40137" dirty="0" smtClean="0">
                <a:solidFill>
                  <a:srgbClr val="000082"/>
                </a:solidFill>
                <a:latin typeface="Arial"/>
                <a:cs typeface="Arial"/>
              </a:rPr>
              <a:t>1</a:t>
            </a:r>
            <a:r>
              <a:rPr sz="3000" b="1" spc="4" baseline="-2898" dirty="0" smtClean="0">
                <a:latin typeface="Arial"/>
                <a:cs typeface="Arial"/>
              </a:rPr>
              <a:t>+</a:t>
            </a:r>
            <a:r>
              <a:rPr sz="3000" b="1" i="1" spc="0" baseline="-2898" dirty="0" smtClean="0">
                <a:solidFill>
                  <a:srgbClr val="D01608"/>
                </a:solidFill>
                <a:latin typeface="Arial"/>
                <a:cs typeface="Arial"/>
              </a:rPr>
              <a:t>10</a:t>
            </a:r>
            <a:r>
              <a:rPr sz="3000" b="1" i="1" spc="-11" baseline="-2898" dirty="0" smtClean="0">
                <a:solidFill>
                  <a:srgbClr val="D01608"/>
                </a:solidFill>
                <a:latin typeface="Arial"/>
                <a:cs typeface="Arial"/>
              </a:rPr>
              <a:t> </a:t>
            </a:r>
            <a:r>
              <a:rPr sz="3000" b="1" spc="0" baseline="-2898" dirty="0" smtClean="0">
                <a:latin typeface="Arial"/>
                <a:cs typeface="Arial"/>
              </a:rPr>
              <a:t>*</a:t>
            </a:r>
            <a:r>
              <a:rPr sz="3000" b="1" i="1" spc="0" baseline="-2898" dirty="0" smtClean="0">
                <a:latin typeface="Arial"/>
                <a:cs typeface="Arial"/>
              </a:rPr>
              <a:t>16</a:t>
            </a:r>
            <a:r>
              <a:rPr sz="1950" b="1" spc="0" baseline="40137" dirty="0" smtClean="0">
                <a:solidFill>
                  <a:srgbClr val="000082"/>
                </a:solidFill>
                <a:latin typeface="Arial"/>
                <a:cs typeface="Arial"/>
              </a:rPr>
              <a:t>-2</a:t>
            </a:r>
            <a:endParaRPr sz="1300">
              <a:latin typeface="Arial"/>
              <a:cs typeface="Arial"/>
            </a:endParaRPr>
          </a:p>
          <a:p>
            <a:pPr marL="1274572" marR="46776">
              <a:lnSpc>
                <a:spcPts val="2759"/>
              </a:lnSpc>
              <a:spcBef>
                <a:spcPts val="1143"/>
              </a:spcBef>
            </a:pPr>
            <a:r>
              <a:rPr sz="2400" b="1" spc="0" dirty="0" smtClean="0">
                <a:latin typeface="Arial"/>
                <a:cs typeface="Arial"/>
              </a:rPr>
              <a:t>=(485.47656</a:t>
            </a:r>
            <a:r>
              <a:rPr sz="2400" b="1" spc="-9" dirty="0" smtClean="0">
                <a:latin typeface="Arial"/>
                <a:cs typeface="Arial"/>
              </a:rPr>
              <a:t>2</a:t>
            </a:r>
            <a:r>
              <a:rPr sz="2400" b="1" spc="0" dirty="0" smtClean="0">
                <a:latin typeface="Arial"/>
                <a:cs typeface="Arial"/>
              </a:rPr>
              <a:t>5</a:t>
            </a:r>
            <a:r>
              <a:rPr sz="2400" b="1" spc="4" dirty="0" smtClean="0">
                <a:latin typeface="Arial"/>
                <a:cs typeface="Arial"/>
              </a:rPr>
              <a:t>)</a:t>
            </a:r>
            <a:r>
              <a:rPr sz="2400" b="1" spc="0" baseline="-21740" dirty="0" smtClean="0">
                <a:solidFill>
                  <a:srgbClr val="000082"/>
                </a:solidFill>
                <a:latin typeface="Arial"/>
                <a:cs typeface="Arial"/>
              </a:rPr>
              <a:t>10</a:t>
            </a:r>
            <a:endParaRPr sz="1600">
              <a:latin typeface="Arial"/>
              <a:cs typeface="Arial"/>
            </a:endParaRPr>
          </a:p>
          <a:p>
            <a:pPr marL="1992757" marR="46776">
              <a:lnSpc>
                <a:spcPts val="2759"/>
              </a:lnSpc>
              <a:spcBef>
                <a:spcPts val="1710"/>
              </a:spcBef>
            </a:pPr>
            <a:r>
              <a:rPr sz="2400" b="1" spc="4" dirty="0" smtClean="0">
                <a:latin typeface="Arial"/>
                <a:cs typeface="Arial"/>
              </a:rPr>
              <a:t>(</a:t>
            </a:r>
            <a:r>
              <a:rPr sz="2400" b="1" spc="0" dirty="0" smtClean="0">
                <a:solidFill>
                  <a:srgbClr val="D01608"/>
                </a:solidFill>
                <a:latin typeface="Arial"/>
                <a:cs typeface="Arial"/>
              </a:rPr>
              <a:t>1</a:t>
            </a:r>
            <a:r>
              <a:rPr sz="2400" b="1" spc="-9" dirty="0" smtClean="0">
                <a:solidFill>
                  <a:srgbClr val="D01608"/>
                </a:solidFill>
                <a:latin typeface="Arial"/>
                <a:cs typeface="Arial"/>
              </a:rPr>
              <a:t>E</a:t>
            </a:r>
            <a:r>
              <a:rPr sz="2400" b="1" spc="-4" dirty="0" smtClean="0">
                <a:solidFill>
                  <a:srgbClr val="D01608"/>
                </a:solidFill>
                <a:latin typeface="Arial"/>
                <a:cs typeface="Arial"/>
              </a:rPr>
              <a:t>5</a:t>
            </a:r>
            <a:r>
              <a:rPr sz="2400" b="1" spc="4" dirty="0" smtClean="0">
                <a:latin typeface="Arial"/>
                <a:cs typeface="Arial"/>
              </a:rPr>
              <a:t>.</a:t>
            </a:r>
            <a:r>
              <a:rPr sz="2400" b="1" spc="-4" dirty="0" smtClean="0">
                <a:solidFill>
                  <a:srgbClr val="D01608"/>
                </a:solidFill>
                <a:latin typeface="Arial"/>
                <a:cs typeface="Arial"/>
              </a:rPr>
              <a:t>7A</a:t>
            </a:r>
            <a:r>
              <a:rPr sz="2400" b="1" spc="4" dirty="0" smtClean="0">
                <a:latin typeface="Arial"/>
                <a:cs typeface="Arial"/>
              </a:rPr>
              <a:t>)</a:t>
            </a:r>
            <a:r>
              <a:rPr sz="2400" b="1" spc="0" baseline="-21740" dirty="0" smtClean="0">
                <a:solidFill>
                  <a:srgbClr val="000082"/>
                </a:solidFill>
                <a:latin typeface="Arial"/>
                <a:cs typeface="Arial"/>
              </a:rPr>
              <a:t>16</a:t>
            </a:r>
            <a:endParaRPr sz="1600">
              <a:latin typeface="Arial"/>
              <a:cs typeface="Arial"/>
            </a:endParaRPr>
          </a:p>
        </p:txBody>
      </p:sp>
      <p:sp>
        <p:nvSpPr>
          <p:cNvPr id="6" name="object 6"/>
          <p:cNvSpPr txBox="1"/>
          <p:nvPr/>
        </p:nvSpPr>
        <p:spPr>
          <a:xfrm>
            <a:off x="8351901" y="2712974"/>
            <a:ext cx="375045" cy="539750"/>
          </a:xfrm>
          <a:prstGeom prst="rect">
            <a:avLst/>
          </a:prstGeom>
        </p:spPr>
        <p:txBody>
          <a:bodyPr wrap="square" lIns="0" tIns="0" rIns="0" bIns="0" rtlCol="0">
            <a:noAutofit/>
          </a:bodyPr>
          <a:lstStyle/>
          <a:p>
            <a:pPr marL="52704">
              <a:lnSpc>
                <a:spcPct val="95825"/>
              </a:lnSpc>
              <a:spcBef>
                <a:spcPts val="355"/>
              </a:spcBef>
            </a:pPr>
            <a:r>
              <a:rPr sz="2800" b="1" spc="0" dirty="0" smtClean="0">
                <a:solidFill>
                  <a:srgbClr val="D01608"/>
                </a:solidFill>
                <a:latin typeface="Arial"/>
                <a:cs typeface="Arial"/>
              </a:rPr>
              <a:t>A</a:t>
            </a:r>
            <a:endParaRPr sz="2800">
              <a:latin typeface="Arial"/>
              <a:cs typeface="Arial"/>
            </a:endParaRPr>
          </a:p>
        </p:txBody>
      </p:sp>
      <p:sp>
        <p:nvSpPr>
          <p:cNvPr id="5" name="object 5"/>
          <p:cNvSpPr txBox="1"/>
          <p:nvPr/>
        </p:nvSpPr>
        <p:spPr>
          <a:xfrm>
            <a:off x="7813675" y="2712974"/>
            <a:ext cx="360362" cy="539750"/>
          </a:xfrm>
          <a:prstGeom prst="rect">
            <a:avLst/>
          </a:prstGeom>
        </p:spPr>
        <p:txBody>
          <a:bodyPr wrap="square" lIns="0" tIns="0" rIns="0" bIns="0" rtlCol="0">
            <a:noAutofit/>
          </a:bodyPr>
          <a:lstStyle/>
          <a:p>
            <a:pPr marL="79755">
              <a:lnSpc>
                <a:spcPct val="95825"/>
              </a:lnSpc>
              <a:spcBef>
                <a:spcPts val="355"/>
              </a:spcBef>
            </a:pPr>
            <a:r>
              <a:rPr sz="2800" b="1" spc="0" dirty="0" smtClean="0">
                <a:solidFill>
                  <a:srgbClr val="D01608"/>
                </a:solidFill>
                <a:latin typeface="Arial"/>
                <a:cs typeface="Arial"/>
              </a:rPr>
              <a:t>7</a:t>
            </a:r>
            <a:endParaRPr sz="2800">
              <a:latin typeface="Arial"/>
              <a:cs typeface="Arial"/>
            </a:endParaRPr>
          </a:p>
        </p:txBody>
      </p:sp>
      <p:sp>
        <p:nvSpPr>
          <p:cNvPr id="4" name="object 4"/>
          <p:cNvSpPr txBox="1"/>
          <p:nvPr/>
        </p:nvSpPr>
        <p:spPr>
          <a:xfrm>
            <a:off x="6913626" y="2712974"/>
            <a:ext cx="360362" cy="539750"/>
          </a:xfrm>
          <a:prstGeom prst="rect">
            <a:avLst/>
          </a:prstGeom>
        </p:spPr>
        <p:txBody>
          <a:bodyPr wrap="square" lIns="0" tIns="0" rIns="0" bIns="0" rtlCol="0">
            <a:noAutofit/>
          </a:bodyPr>
          <a:lstStyle/>
          <a:p>
            <a:pPr marL="80264">
              <a:lnSpc>
                <a:spcPct val="95825"/>
              </a:lnSpc>
              <a:spcBef>
                <a:spcPts val="355"/>
              </a:spcBef>
            </a:pPr>
            <a:r>
              <a:rPr sz="2800" b="1" spc="0" dirty="0" smtClean="0">
                <a:solidFill>
                  <a:srgbClr val="D01608"/>
                </a:solidFill>
                <a:latin typeface="Arial"/>
                <a:cs typeface="Arial"/>
              </a:rPr>
              <a:t>5</a:t>
            </a:r>
            <a:endParaRPr sz="2800">
              <a:latin typeface="Arial"/>
              <a:cs typeface="Arial"/>
            </a:endParaRPr>
          </a:p>
        </p:txBody>
      </p:sp>
      <p:sp>
        <p:nvSpPr>
          <p:cNvPr id="3" name="object 3"/>
          <p:cNvSpPr txBox="1"/>
          <p:nvPr/>
        </p:nvSpPr>
        <p:spPr>
          <a:xfrm>
            <a:off x="6372225" y="2712974"/>
            <a:ext cx="360362" cy="539750"/>
          </a:xfrm>
          <a:prstGeom prst="rect">
            <a:avLst/>
          </a:prstGeom>
        </p:spPr>
        <p:txBody>
          <a:bodyPr wrap="square" lIns="0" tIns="0" rIns="0" bIns="0" rtlCol="0">
            <a:noAutofit/>
          </a:bodyPr>
          <a:lstStyle/>
          <a:p>
            <a:pPr marL="63626">
              <a:lnSpc>
                <a:spcPct val="95825"/>
              </a:lnSpc>
              <a:spcBef>
                <a:spcPts val="355"/>
              </a:spcBef>
            </a:pPr>
            <a:r>
              <a:rPr sz="2800" b="1" spc="0" dirty="0" smtClean="0">
                <a:solidFill>
                  <a:srgbClr val="D01608"/>
                </a:solidFill>
                <a:latin typeface="Arial"/>
                <a:cs typeface="Arial"/>
              </a:rPr>
              <a:t>E</a:t>
            </a:r>
            <a:endParaRPr sz="2800">
              <a:latin typeface="Arial"/>
              <a:cs typeface="Arial"/>
            </a:endParaRPr>
          </a:p>
        </p:txBody>
      </p:sp>
      <p:sp>
        <p:nvSpPr>
          <p:cNvPr id="2" name="object 2"/>
          <p:cNvSpPr txBox="1"/>
          <p:nvPr/>
        </p:nvSpPr>
        <p:spPr>
          <a:xfrm>
            <a:off x="5832475" y="2708275"/>
            <a:ext cx="360362" cy="539750"/>
          </a:xfrm>
          <a:prstGeom prst="rect">
            <a:avLst/>
          </a:prstGeom>
        </p:spPr>
        <p:txBody>
          <a:bodyPr wrap="square" lIns="0" tIns="0" rIns="0" bIns="0" rtlCol="0">
            <a:noAutofit/>
          </a:bodyPr>
          <a:lstStyle/>
          <a:p>
            <a:pPr marL="81534">
              <a:lnSpc>
                <a:spcPct val="95825"/>
              </a:lnSpc>
              <a:spcBef>
                <a:spcPts val="390"/>
              </a:spcBef>
            </a:pPr>
            <a:r>
              <a:rPr sz="2800" b="1" spc="0" dirty="0" smtClean="0">
                <a:solidFill>
                  <a:srgbClr val="D01608"/>
                </a:solidFill>
                <a:latin typeface="Arial"/>
                <a:cs typeface="Arial"/>
              </a:rPr>
              <a:t>1</a:t>
            </a:r>
            <a:endParaRPr sz="2800">
              <a:latin typeface="Arial"/>
              <a:cs typeface="Arial"/>
            </a:endParaRPr>
          </a:p>
        </p:txBody>
      </p:sp>
    </p:spTree>
    <p:extLst>
      <p:ext uri="{BB962C8B-B14F-4D97-AF65-F5344CB8AC3E}">
        <p14:creationId xmlns:p14="http://schemas.microsoft.com/office/powerpoint/2010/main" xmlns="" val="1601818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21484" y="319650"/>
            <a:ext cx="4798801"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A</a:t>
            </a:r>
            <a:r>
              <a:rPr sz="5400" spc="-9" baseline="2980" dirty="0" smtClean="0">
                <a:latin typeface="Book Antiqua"/>
                <a:cs typeface="Book Antiqua"/>
              </a:rPr>
              <a:t>S</a:t>
            </a:r>
            <a:r>
              <a:rPr sz="5400" spc="0" baseline="2980" dirty="0" smtClean="0">
                <a:latin typeface="Book Antiqua"/>
                <a:cs typeface="Book Antiqua"/>
              </a:rPr>
              <a:t>CII Cha</a:t>
            </a:r>
            <a:r>
              <a:rPr sz="5400" spc="4" baseline="2980" dirty="0" smtClean="0">
                <a:latin typeface="Book Antiqua"/>
                <a:cs typeface="Book Antiqua"/>
              </a:rPr>
              <a:t>r</a:t>
            </a:r>
            <a:r>
              <a:rPr sz="5400" spc="0" baseline="2980" dirty="0" smtClean="0">
                <a:latin typeface="Book Antiqua"/>
                <a:cs typeface="Book Antiqua"/>
              </a:rPr>
              <a:t>acter Codes</a:t>
            </a:r>
            <a:endParaRPr sz="3600">
              <a:latin typeface="Book Antiqua"/>
              <a:cs typeface="Book Antiqua"/>
            </a:endParaRPr>
          </a:p>
        </p:txBody>
      </p:sp>
      <p:sp>
        <p:nvSpPr>
          <p:cNvPr id="2" name="object 2"/>
          <p:cNvSpPr txBox="1"/>
          <p:nvPr/>
        </p:nvSpPr>
        <p:spPr>
          <a:xfrm>
            <a:off x="385978" y="1376398"/>
            <a:ext cx="8256138" cy="4281297"/>
          </a:xfrm>
          <a:prstGeom prst="rect">
            <a:avLst/>
          </a:prstGeom>
        </p:spPr>
        <p:txBody>
          <a:bodyPr wrap="square" lIns="0" tIns="0" rIns="0" bIns="0" rtlCol="0">
            <a:noAutofit/>
          </a:bodyPr>
          <a:lstStyle/>
          <a:p>
            <a:pPr marL="12700" marR="39873">
              <a:lnSpc>
                <a:spcPts val="2550"/>
              </a:lnSpc>
              <a:spcBef>
                <a:spcPts val="127"/>
              </a:spcBef>
            </a:pPr>
            <a:r>
              <a:rPr sz="2400" spc="0" smtClean="0">
                <a:latin typeface="+mj-lt"/>
                <a:cs typeface="Times New Roman"/>
              </a:rPr>
              <a:t>A</a:t>
            </a:r>
            <a:r>
              <a:rPr sz="2400" spc="-25" smtClean="0">
                <a:latin typeface="+mj-lt"/>
                <a:cs typeface="Times New Roman"/>
              </a:rPr>
              <a:t>m</a:t>
            </a:r>
            <a:r>
              <a:rPr sz="2400" spc="0" smtClean="0">
                <a:latin typeface="+mj-lt"/>
                <a:cs typeface="Times New Roman"/>
              </a:rPr>
              <a:t>e</a:t>
            </a:r>
            <a:r>
              <a:rPr sz="2400" spc="4" smtClean="0">
                <a:latin typeface="+mj-lt"/>
                <a:cs typeface="Times New Roman"/>
              </a:rPr>
              <a:t>r</a:t>
            </a:r>
            <a:r>
              <a:rPr sz="2400" spc="0" smtClean="0">
                <a:latin typeface="+mj-lt"/>
                <a:cs typeface="Times New Roman"/>
              </a:rPr>
              <a:t>i</a:t>
            </a:r>
            <a:r>
              <a:rPr sz="2400" spc="4" smtClean="0">
                <a:latin typeface="+mj-lt"/>
                <a:cs typeface="Times New Roman"/>
              </a:rPr>
              <a:t>c</a:t>
            </a:r>
            <a:r>
              <a:rPr sz="2400" spc="0" smtClean="0">
                <a:latin typeface="+mj-lt"/>
                <a:cs typeface="Times New Roman"/>
              </a:rPr>
              <a:t>an</a:t>
            </a:r>
            <a:r>
              <a:rPr sz="2400" spc="-9" smtClean="0">
                <a:latin typeface="+mj-lt"/>
                <a:cs typeface="Times New Roman"/>
              </a:rPr>
              <a:t> </a:t>
            </a:r>
            <a:r>
              <a:rPr sz="2400" spc="0" dirty="0" smtClean="0">
                <a:latin typeface="+mj-lt"/>
                <a:cs typeface="Times New Roman"/>
              </a:rPr>
              <a:t>Stand</a:t>
            </a:r>
            <a:r>
              <a:rPr sz="2400" spc="4" dirty="0" smtClean="0">
                <a:latin typeface="+mj-lt"/>
                <a:cs typeface="Times New Roman"/>
              </a:rPr>
              <a:t>a</a:t>
            </a:r>
            <a:r>
              <a:rPr sz="2400" spc="0" dirty="0" smtClean="0">
                <a:latin typeface="+mj-lt"/>
                <a:cs typeface="Times New Roman"/>
              </a:rPr>
              <a:t>rd </a:t>
            </a:r>
            <a:r>
              <a:rPr sz="2400" spc="-9" dirty="0" smtClean="0">
                <a:latin typeface="+mj-lt"/>
                <a:cs typeface="Times New Roman"/>
              </a:rPr>
              <a:t>C</a:t>
            </a:r>
            <a:r>
              <a:rPr sz="2400" spc="0" dirty="0" smtClean="0">
                <a:latin typeface="+mj-lt"/>
                <a:cs typeface="Times New Roman"/>
              </a:rPr>
              <a:t>ode for </a:t>
            </a:r>
            <a:r>
              <a:rPr sz="2400" spc="0" smtClean="0">
                <a:latin typeface="+mj-lt"/>
                <a:cs typeface="Times New Roman"/>
              </a:rPr>
              <a:t>Infor</a:t>
            </a:r>
            <a:r>
              <a:rPr sz="2400" spc="-14" smtClean="0">
                <a:latin typeface="+mj-lt"/>
                <a:cs typeface="Times New Roman"/>
              </a:rPr>
              <a:t>m</a:t>
            </a:r>
            <a:r>
              <a:rPr sz="2400" spc="0" smtClean="0">
                <a:latin typeface="+mj-lt"/>
                <a:cs typeface="Times New Roman"/>
              </a:rPr>
              <a:t>a</a:t>
            </a:r>
            <a:r>
              <a:rPr sz="2400" spc="4" smtClean="0">
                <a:latin typeface="+mj-lt"/>
                <a:cs typeface="Times New Roman"/>
              </a:rPr>
              <a:t>t</a:t>
            </a:r>
            <a:r>
              <a:rPr sz="2400" spc="0" smtClean="0">
                <a:latin typeface="+mj-lt"/>
                <a:cs typeface="Times New Roman"/>
              </a:rPr>
              <a:t>ion</a:t>
            </a:r>
            <a:r>
              <a:rPr sz="2400" spc="-4" smtClean="0">
                <a:latin typeface="+mj-lt"/>
                <a:cs typeface="Times New Roman"/>
              </a:rPr>
              <a:t> </a:t>
            </a:r>
            <a:r>
              <a:rPr sz="2400" spc="0" smtClean="0">
                <a:latin typeface="+mj-lt"/>
                <a:cs typeface="Times New Roman"/>
              </a:rPr>
              <a:t>In</a:t>
            </a:r>
            <a:r>
              <a:rPr sz="2400" spc="4" smtClean="0">
                <a:latin typeface="+mj-lt"/>
                <a:cs typeface="Times New Roman"/>
              </a:rPr>
              <a:t>t</a:t>
            </a:r>
            <a:r>
              <a:rPr sz="2400" spc="0" smtClean="0">
                <a:latin typeface="+mj-lt"/>
                <a:cs typeface="Times New Roman"/>
              </a:rPr>
              <a:t>e</a:t>
            </a:r>
            <a:r>
              <a:rPr sz="2400" spc="4" smtClean="0">
                <a:latin typeface="+mj-lt"/>
                <a:cs typeface="Times New Roman"/>
              </a:rPr>
              <a:t>r</a:t>
            </a:r>
            <a:r>
              <a:rPr sz="2400" spc="0" smtClean="0">
                <a:latin typeface="+mj-lt"/>
                <a:cs typeface="Times New Roman"/>
              </a:rPr>
              <a:t>change</a:t>
            </a:r>
            <a:r>
              <a:rPr lang="en-US" sz="2400" spc="-29" dirty="0" smtClean="0">
                <a:latin typeface="+mj-lt"/>
                <a:cs typeface="Times New Roman"/>
              </a:rPr>
              <a:t>.</a:t>
            </a:r>
          </a:p>
          <a:p>
            <a:pPr marL="12700" marR="39873">
              <a:lnSpc>
                <a:spcPts val="2550"/>
              </a:lnSpc>
              <a:spcBef>
                <a:spcPts val="127"/>
              </a:spcBef>
            </a:pPr>
            <a:endParaRPr lang="en-US" sz="2400" spc="-29" dirty="0" smtClean="0">
              <a:latin typeface="+mj-lt"/>
              <a:cs typeface="Times New Roman"/>
            </a:endParaRPr>
          </a:p>
          <a:p>
            <a:pPr marL="12700" marR="39873">
              <a:lnSpc>
                <a:spcPts val="2550"/>
              </a:lnSpc>
              <a:spcBef>
                <a:spcPts val="127"/>
              </a:spcBef>
            </a:pPr>
            <a:r>
              <a:rPr sz="2400" spc="0" smtClean="0">
                <a:latin typeface="+mj-lt"/>
                <a:cs typeface="Times New Roman"/>
              </a:rPr>
              <a:t>A </a:t>
            </a:r>
            <a:r>
              <a:rPr sz="2400" spc="0" dirty="0" smtClean="0">
                <a:latin typeface="+mj-lt"/>
                <a:cs typeface="Times New Roman"/>
              </a:rPr>
              <a:t>popul</a:t>
            </a:r>
            <a:r>
              <a:rPr sz="2400" spc="4" dirty="0" smtClean="0">
                <a:latin typeface="+mj-lt"/>
                <a:cs typeface="Times New Roman"/>
              </a:rPr>
              <a:t>a</a:t>
            </a:r>
            <a:r>
              <a:rPr sz="2400" spc="0" dirty="0" smtClean="0">
                <a:latin typeface="+mj-lt"/>
                <a:cs typeface="Times New Roman"/>
              </a:rPr>
              <a:t>r</a:t>
            </a:r>
            <a:r>
              <a:rPr sz="2400" spc="-19" dirty="0" smtClean="0">
                <a:latin typeface="+mj-lt"/>
                <a:cs typeface="Times New Roman"/>
              </a:rPr>
              <a:t> </a:t>
            </a:r>
            <a:r>
              <a:rPr sz="2400" spc="0" dirty="0" smtClean="0">
                <a:latin typeface="+mj-lt"/>
                <a:cs typeface="Times New Roman"/>
              </a:rPr>
              <a:t>code used to</a:t>
            </a:r>
            <a:r>
              <a:rPr sz="2400" spc="-9" dirty="0" smtClean="0">
                <a:latin typeface="+mj-lt"/>
                <a:cs typeface="Times New Roman"/>
              </a:rPr>
              <a:t> </a:t>
            </a:r>
            <a:r>
              <a:rPr sz="2400" spc="0" dirty="0" smtClean="0">
                <a:latin typeface="+mj-lt"/>
                <a:cs typeface="Times New Roman"/>
              </a:rPr>
              <a:t>r</a:t>
            </a:r>
            <a:r>
              <a:rPr sz="2400" spc="4" dirty="0" smtClean="0">
                <a:latin typeface="+mj-lt"/>
                <a:cs typeface="Times New Roman"/>
              </a:rPr>
              <a:t>e</a:t>
            </a:r>
            <a:r>
              <a:rPr sz="2400" spc="0" dirty="0" smtClean="0">
                <a:latin typeface="+mj-lt"/>
                <a:cs typeface="Times New Roman"/>
              </a:rPr>
              <a:t>pr</a:t>
            </a:r>
            <a:r>
              <a:rPr sz="2400" spc="4" dirty="0" smtClean="0">
                <a:latin typeface="+mj-lt"/>
                <a:cs typeface="Times New Roman"/>
              </a:rPr>
              <a:t>e</a:t>
            </a:r>
            <a:r>
              <a:rPr sz="2400" spc="0" dirty="0" smtClean="0">
                <a:latin typeface="+mj-lt"/>
                <a:cs typeface="Times New Roman"/>
              </a:rPr>
              <a:t>sent</a:t>
            </a:r>
            <a:r>
              <a:rPr sz="2400" spc="-29" dirty="0" smtClean="0">
                <a:latin typeface="+mj-lt"/>
                <a:cs typeface="Times New Roman"/>
              </a:rPr>
              <a:t> </a:t>
            </a:r>
            <a:r>
              <a:rPr sz="2400" spc="0" dirty="0" smtClean="0">
                <a:latin typeface="+mj-lt"/>
                <a:cs typeface="Times New Roman"/>
              </a:rPr>
              <a:t>infor</a:t>
            </a:r>
            <a:r>
              <a:rPr sz="2400" spc="-14" dirty="0" smtClean="0">
                <a:latin typeface="+mj-lt"/>
                <a:cs typeface="Times New Roman"/>
              </a:rPr>
              <a:t>m</a:t>
            </a:r>
            <a:r>
              <a:rPr sz="2400" spc="0" dirty="0" smtClean="0">
                <a:latin typeface="+mj-lt"/>
                <a:cs typeface="Times New Roman"/>
              </a:rPr>
              <a:t>a</a:t>
            </a:r>
            <a:r>
              <a:rPr sz="2400" spc="4" dirty="0" smtClean="0">
                <a:latin typeface="+mj-lt"/>
                <a:cs typeface="Times New Roman"/>
              </a:rPr>
              <a:t>t</a:t>
            </a:r>
            <a:r>
              <a:rPr sz="2400" spc="0" dirty="0" smtClean="0">
                <a:latin typeface="+mj-lt"/>
                <a:cs typeface="Times New Roman"/>
              </a:rPr>
              <a:t>ion</a:t>
            </a:r>
            <a:r>
              <a:rPr sz="2400" spc="-4" dirty="0" smtClean="0">
                <a:latin typeface="+mj-lt"/>
                <a:cs typeface="Times New Roman"/>
              </a:rPr>
              <a:t> </a:t>
            </a:r>
            <a:r>
              <a:rPr sz="2400" spc="0" dirty="0" smtClean="0">
                <a:latin typeface="+mj-lt"/>
                <a:cs typeface="Times New Roman"/>
              </a:rPr>
              <a:t>sent as </a:t>
            </a:r>
            <a:r>
              <a:rPr sz="2400" spc="4" dirty="0" smtClean="0">
                <a:latin typeface="+mj-lt"/>
                <a:cs typeface="Times New Roman"/>
              </a:rPr>
              <a:t>c</a:t>
            </a:r>
            <a:r>
              <a:rPr sz="2400" spc="0" dirty="0" smtClean="0">
                <a:latin typeface="+mj-lt"/>
                <a:cs typeface="Times New Roman"/>
              </a:rPr>
              <a:t>ha</a:t>
            </a:r>
            <a:r>
              <a:rPr sz="2400" spc="4" dirty="0" smtClean="0">
                <a:latin typeface="+mj-lt"/>
                <a:cs typeface="Times New Roman"/>
              </a:rPr>
              <a:t>r</a:t>
            </a:r>
            <a:r>
              <a:rPr sz="2400" spc="0" dirty="0" smtClean="0">
                <a:latin typeface="+mj-lt"/>
                <a:cs typeface="Times New Roman"/>
              </a:rPr>
              <a:t>ac</a:t>
            </a:r>
            <a:r>
              <a:rPr sz="2400" spc="4" dirty="0" smtClean="0">
                <a:latin typeface="+mj-lt"/>
                <a:cs typeface="Times New Roman"/>
              </a:rPr>
              <a:t>t</a:t>
            </a:r>
            <a:r>
              <a:rPr sz="2400" spc="-9" dirty="0" smtClean="0">
                <a:latin typeface="+mj-lt"/>
                <a:cs typeface="Times New Roman"/>
              </a:rPr>
              <a:t>e</a:t>
            </a:r>
            <a:r>
              <a:rPr sz="2400" spc="39" dirty="0" smtClean="0">
                <a:latin typeface="+mj-lt"/>
                <a:cs typeface="Times New Roman"/>
              </a:rPr>
              <a:t>r</a:t>
            </a:r>
            <a:r>
              <a:rPr sz="2400" spc="0" dirty="0" smtClean="0">
                <a:latin typeface="+mj-lt"/>
                <a:cs typeface="Times New Roman"/>
              </a:rPr>
              <a:t>- bas</a:t>
            </a:r>
            <a:r>
              <a:rPr sz="2400" spc="4" dirty="0" smtClean="0">
                <a:latin typeface="+mj-lt"/>
                <a:cs typeface="Times New Roman"/>
              </a:rPr>
              <a:t>e</a:t>
            </a:r>
            <a:r>
              <a:rPr sz="2400" spc="0" dirty="0" smtClean="0">
                <a:latin typeface="+mj-lt"/>
                <a:cs typeface="Times New Roman"/>
              </a:rPr>
              <a:t>d</a:t>
            </a:r>
            <a:r>
              <a:rPr sz="2400" spc="-9" dirty="0" smtClean="0">
                <a:latin typeface="+mj-lt"/>
                <a:cs typeface="Times New Roman"/>
              </a:rPr>
              <a:t> </a:t>
            </a:r>
            <a:r>
              <a:rPr sz="2400" spc="0" smtClean="0">
                <a:latin typeface="+mj-lt"/>
                <a:cs typeface="Times New Roman"/>
              </a:rPr>
              <a:t>da</a:t>
            </a:r>
            <a:r>
              <a:rPr sz="2400" spc="4" smtClean="0">
                <a:latin typeface="+mj-lt"/>
                <a:cs typeface="Times New Roman"/>
              </a:rPr>
              <a:t>t</a:t>
            </a:r>
            <a:r>
              <a:rPr sz="2400" spc="0" smtClean="0">
                <a:latin typeface="+mj-lt"/>
                <a:cs typeface="Times New Roman"/>
              </a:rPr>
              <a:t>a.</a:t>
            </a:r>
            <a:endParaRPr lang="en-US" sz="2400" spc="0" dirty="0" smtClean="0">
              <a:latin typeface="+mj-lt"/>
              <a:cs typeface="Times New Roman"/>
            </a:endParaRPr>
          </a:p>
          <a:p>
            <a:pPr marL="12700" marR="39873">
              <a:lnSpc>
                <a:spcPts val="2550"/>
              </a:lnSpc>
              <a:spcBef>
                <a:spcPts val="127"/>
              </a:spcBef>
            </a:pPr>
            <a:endParaRPr sz="2400">
              <a:latin typeface="+mj-lt"/>
              <a:cs typeface="Times New Roman"/>
            </a:endParaRPr>
          </a:p>
          <a:p>
            <a:pPr marL="12700" marR="39873">
              <a:lnSpc>
                <a:spcPct val="95825"/>
              </a:lnSpc>
              <a:spcBef>
                <a:spcPts val="579"/>
              </a:spcBef>
            </a:pPr>
            <a:r>
              <a:rPr sz="2400" spc="0" smtClean="0">
                <a:latin typeface="+mj-lt"/>
                <a:cs typeface="Times New Roman"/>
              </a:rPr>
              <a:t>It </a:t>
            </a:r>
            <a:r>
              <a:rPr sz="2400" spc="0" dirty="0" smtClean="0">
                <a:latin typeface="+mj-lt"/>
                <a:cs typeface="Times New Roman"/>
              </a:rPr>
              <a:t>uses </a:t>
            </a:r>
            <a:r>
              <a:rPr sz="2400" spc="4" dirty="0" smtClean="0">
                <a:latin typeface="+mj-lt"/>
                <a:cs typeface="Times New Roman"/>
              </a:rPr>
              <a:t>7-</a:t>
            </a:r>
            <a:r>
              <a:rPr sz="2400" spc="0" dirty="0" smtClean="0">
                <a:latin typeface="+mj-lt"/>
                <a:cs typeface="Times New Roman"/>
              </a:rPr>
              <a:t>bi</a:t>
            </a:r>
            <a:r>
              <a:rPr sz="2400" spc="4" dirty="0" smtClean="0">
                <a:latin typeface="+mj-lt"/>
                <a:cs typeface="Times New Roman"/>
              </a:rPr>
              <a:t>t</a:t>
            </a:r>
            <a:r>
              <a:rPr sz="2400" spc="0" dirty="0" smtClean="0">
                <a:latin typeface="+mj-lt"/>
                <a:cs typeface="Times New Roman"/>
              </a:rPr>
              <a:t>s</a:t>
            </a:r>
            <a:r>
              <a:rPr sz="2400" spc="-19" dirty="0" smtClean="0">
                <a:latin typeface="+mj-lt"/>
                <a:cs typeface="Times New Roman"/>
              </a:rPr>
              <a:t> </a:t>
            </a:r>
            <a:r>
              <a:rPr sz="2400" spc="0" smtClean="0">
                <a:latin typeface="+mj-lt"/>
                <a:cs typeface="Times New Roman"/>
              </a:rPr>
              <a:t>to</a:t>
            </a:r>
            <a:r>
              <a:rPr sz="2400" spc="-4" smtClean="0">
                <a:latin typeface="+mj-lt"/>
                <a:cs typeface="Times New Roman"/>
              </a:rPr>
              <a:t> </a:t>
            </a:r>
            <a:r>
              <a:rPr sz="2400" spc="0" smtClean="0">
                <a:latin typeface="+mj-lt"/>
                <a:cs typeface="Times New Roman"/>
              </a:rPr>
              <a:t>r</a:t>
            </a:r>
            <a:r>
              <a:rPr sz="2400" spc="4" smtClean="0">
                <a:latin typeface="+mj-lt"/>
                <a:cs typeface="Times New Roman"/>
              </a:rPr>
              <a:t>e</a:t>
            </a:r>
            <a:r>
              <a:rPr sz="2400" spc="0" smtClean="0">
                <a:latin typeface="+mj-lt"/>
                <a:cs typeface="Times New Roman"/>
              </a:rPr>
              <a:t>pr</a:t>
            </a:r>
            <a:r>
              <a:rPr sz="2400" spc="4" smtClean="0">
                <a:latin typeface="+mj-lt"/>
                <a:cs typeface="Times New Roman"/>
              </a:rPr>
              <a:t>e</a:t>
            </a:r>
            <a:r>
              <a:rPr sz="2400" spc="0" smtClean="0">
                <a:latin typeface="+mj-lt"/>
                <a:cs typeface="Times New Roman"/>
              </a:rPr>
              <a:t>sen</a:t>
            </a:r>
            <a:r>
              <a:rPr sz="2400" spc="4" smtClean="0">
                <a:latin typeface="+mj-lt"/>
                <a:cs typeface="Times New Roman"/>
              </a:rPr>
              <a:t>t.</a:t>
            </a:r>
            <a:endParaRPr lang="en-US" sz="2400" spc="4" dirty="0" smtClean="0">
              <a:latin typeface="+mj-lt"/>
              <a:cs typeface="Times New Roman"/>
            </a:endParaRPr>
          </a:p>
          <a:p>
            <a:pPr marL="12700" marR="39873">
              <a:lnSpc>
                <a:spcPct val="95825"/>
              </a:lnSpc>
              <a:spcBef>
                <a:spcPts val="579"/>
              </a:spcBef>
            </a:pPr>
            <a:endParaRPr lang="en-US" sz="2400" spc="4" dirty="0" smtClean="0">
              <a:latin typeface="+mj-lt"/>
              <a:cs typeface="Times New Roman"/>
            </a:endParaRPr>
          </a:p>
          <a:p>
            <a:pPr marL="12700" marR="39873">
              <a:lnSpc>
                <a:spcPct val="95825"/>
              </a:lnSpc>
              <a:spcBef>
                <a:spcPts val="579"/>
              </a:spcBef>
            </a:pPr>
            <a:r>
              <a:rPr lang="en-US" sz="2400" dirty="0" smtClean="0">
                <a:latin typeface="+mj-lt"/>
              </a:rPr>
              <a:t>ASCII uses a linear ordering of letters.</a:t>
            </a:r>
          </a:p>
          <a:p>
            <a:pPr marL="12700" marR="39873">
              <a:lnSpc>
                <a:spcPct val="95825"/>
              </a:lnSpc>
              <a:spcBef>
                <a:spcPts val="579"/>
              </a:spcBef>
            </a:pPr>
            <a:endParaRPr lang="en-US" sz="2400" spc="4" dirty="0" smtClean="0">
              <a:latin typeface="+mj-lt"/>
              <a:cs typeface="Times New Roman"/>
            </a:endParaRPr>
          </a:p>
          <a:p>
            <a:pPr marL="355600" indent="-342900">
              <a:lnSpc>
                <a:spcPct val="100041"/>
              </a:lnSpc>
              <a:spcBef>
                <a:spcPts val="686"/>
              </a:spcBef>
            </a:pPr>
            <a:r>
              <a:rPr lang="en-US" sz="2400" dirty="0" smtClean="0">
                <a:latin typeface="+mj-lt"/>
              </a:rPr>
              <a:t>ASCII has a maximum of 128 characters.</a:t>
            </a:r>
          </a:p>
          <a:p>
            <a:pPr marL="355600" indent="-342900">
              <a:lnSpc>
                <a:spcPct val="100041"/>
              </a:lnSpc>
              <a:spcBef>
                <a:spcPts val="686"/>
              </a:spcBef>
            </a:pPr>
            <a:endParaRPr lang="en-US" sz="2400" dirty="0" smtClean="0">
              <a:latin typeface="+mj-lt"/>
            </a:endParaRPr>
          </a:p>
          <a:p>
            <a:pPr marL="355600" indent="-342900">
              <a:lnSpc>
                <a:spcPct val="100041"/>
              </a:lnSpc>
              <a:spcBef>
                <a:spcPts val="686"/>
              </a:spcBef>
            </a:pPr>
            <a:endParaRPr sz="2400">
              <a:latin typeface="+mj-lt"/>
              <a:cs typeface="Times New Roman"/>
            </a:endParaRPr>
          </a:p>
        </p:txBody>
      </p:sp>
    </p:spTree>
    <p:extLst>
      <p:ext uri="{BB962C8B-B14F-4D97-AF65-F5344CB8AC3E}">
        <p14:creationId xmlns:p14="http://schemas.microsoft.com/office/powerpoint/2010/main" xmlns="" val="1610090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0" y="319650"/>
            <a:ext cx="4800600" cy="482904"/>
          </a:xfrm>
          <a:prstGeom prst="rect">
            <a:avLst/>
          </a:prstGeom>
        </p:spPr>
        <p:txBody>
          <a:bodyPr wrap="square" lIns="0" tIns="0" rIns="0" bIns="0" rtlCol="0">
            <a:noAutofit/>
          </a:bodyPr>
          <a:lstStyle/>
          <a:p>
            <a:pPr marL="12700">
              <a:lnSpc>
                <a:spcPts val="3800"/>
              </a:lnSpc>
              <a:spcBef>
                <a:spcPts val="190"/>
              </a:spcBef>
            </a:pPr>
            <a:r>
              <a:rPr lang="en-US" sz="5400" spc="0" baseline="2980" dirty="0" smtClean="0">
                <a:latin typeface="Book Antiqua"/>
                <a:cs typeface="Book Antiqua"/>
              </a:rPr>
              <a:t>Alpha-Numeric</a:t>
            </a:r>
            <a:r>
              <a:rPr sz="5400" spc="9" baseline="2980" smtClean="0">
                <a:latin typeface="Book Antiqua"/>
                <a:cs typeface="Book Antiqua"/>
              </a:rPr>
              <a:t> </a:t>
            </a:r>
            <a:r>
              <a:rPr sz="5400" spc="0" baseline="2980" dirty="0" smtClean="0">
                <a:latin typeface="Book Antiqua"/>
                <a:cs typeface="Book Antiqua"/>
              </a:rPr>
              <a:t>Cod</a:t>
            </a:r>
            <a:r>
              <a:rPr sz="5400" spc="9" baseline="2980" dirty="0" smtClean="0">
                <a:latin typeface="Book Antiqua"/>
                <a:cs typeface="Book Antiqua"/>
              </a:rPr>
              <a:t>e</a:t>
            </a:r>
            <a:r>
              <a:rPr sz="5400" spc="0" baseline="2980" dirty="0" smtClean="0">
                <a:latin typeface="Book Antiqua"/>
                <a:cs typeface="Book Antiqua"/>
              </a:rPr>
              <a:t>s</a:t>
            </a:r>
            <a:endParaRPr sz="3600">
              <a:latin typeface="Book Antiqua"/>
              <a:cs typeface="Book Antiqua"/>
            </a:endParaRPr>
          </a:p>
        </p:txBody>
      </p:sp>
      <p:sp>
        <p:nvSpPr>
          <p:cNvPr id="2" name="object 2"/>
          <p:cNvSpPr txBox="1"/>
          <p:nvPr/>
        </p:nvSpPr>
        <p:spPr>
          <a:xfrm>
            <a:off x="385978" y="1368099"/>
            <a:ext cx="8408207" cy="279907"/>
          </a:xfrm>
          <a:prstGeom prst="rect">
            <a:avLst/>
          </a:prstGeom>
        </p:spPr>
        <p:txBody>
          <a:bodyPr wrap="square" lIns="0" tIns="0" rIns="0" bIns="0" rtlCol="0">
            <a:noAutofit/>
          </a:bodyPr>
          <a:lstStyle/>
          <a:p>
            <a:pPr marL="12700">
              <a:lnSpc>
                <a:spcPts val="2145"/>
              </a:lnSpc>
              <a:spcBef>
                <a:spcPts val="107"/>
              </a:spcBef>
            </a:pPr>
            <a:r>
              <a:rPr lang="en-US" spc="194" dirty="0" smtClean="0">
                <a:cs typeface="Arial" pitchFamily="34" charset="0"/>
              </a:rPr>
              <a:t>2.</a:t>
            </a:r>
            <a:r>
              <a:rPr sz="1800" spc="194" smtClean="0">
                <a:solidFill>
                  <a:srgbClr val="0000FF"/>
                </a:solidFill>
                <a:latin typeface="Times New Roman"/>
                <a:cs typeface="Times New Roman"/>
              </a:rPr>
              <a:t> </a:t>
            </a:r>
            <a:r>
              <a:rPr lang="en-US" sz="2000" u="sng" spc="0" dirty="0" smtClean="0">
                <a:latin typeface="Times New Roman"/>
                <a:cs typeface="Times New Roman"/>
              </a:rPr>
              <a:t>Extended Binary Coded Decimal Interchange Code(EBCDIC)</a:t>
            </a:r>
            <a:endParaRPr sz="2000" u="sng">
              <a:latin typeface="Times New Roman"/>
              <a:cs typeface="Times New Roman"/>
            </a:endParaRPr>
          </a:p>
        </p:txBody>
      </p:sp>
      <p:sp>
        <p:nvSpPr>
          <p:cNvPr id="5" name="object 2"/>
          <p:cNvSpPr txBox="1"/>
          <p:nvPr/>
        </p:nvSpPr>
        <p:spPr>
          <a:xfrm>
            <a:off x="228600" y="1905000"/>
            <a:ext cx="8256138" cy="4281297"/>
          </a:xfrm>
          <a:prstGeom prst="rect">
            <a:avLst/>
          </a:prstGeom>
        </p:spPr>
        <p:txBody>
          <a:bodyPr wrap="square" lIns="0" tIns="0" rIns="0" bIns="0" rtlCol="0">
            <a:noAutofit/>
          </a:bodyPr>
          <a:lstStyle/>
          <a:p>
            <a:pPr marL="12700" marR="39873">
              <a:lnSpc>
                <a:spcPct val="95825"/>
              </a:lnSpc>
              <a:spcBef>
                <a:spcPts val="579"/>
              </a:spcBef>
            </a:pPr>
            <a:endParaRPr lang="en-US" sz="2400" spc="0" dirty="0" smtClean="0">
              <a:latin typeface="+mj-lt"/>
              <a:cs typeface="Times New Roman"/>
            </a:endParaRPr>
          </a:p>
          <a:p>
            <a:pPr marL="12700" marR="39873">
              <a:lnSpc>
                <a:spcPct val="95825"/>
              </a:lnSpc>
              <a:spcBef>
                <a:spcPts val="579"/>
              </a:spcBef>
            </a:pPr>
            <a:r>
              <a:rPr sz="2400" spc="0" smtClean="0">
                <a:latin typeface="+mj-lt"/>
                <a:cs typeface="Times New Roman"/>
              </a:rPr>
              <a:t>It uses </a:t>
            </a:r>
            <a:r>
              <a:rPr lang="en-US" sz="2400" spc="4" dirty="0" smtClean="0">
                <a:latin typeface="+mj-lt"/>
                <a:cs typeface="Times New Roman"/>
              </a:rPr>
              <a:t>8</a:t>
            </a:r>
            <a:r>
              <a:rPr sz="2400" spc="4" smtClean="0">
                <a:latin typeface="+mj-lt"/>
                <a:cs typeface="Times New Roman"/>
              </a:rPr>
              <a:t>-</a:t>
            </a:r>
            <a:r>
              <a:rPr sz="2400" spc="0" smtClean="0">
                <a:latin typeface="+mj-lt"/>
                <a:cs typeface="Times New Roman"/>
              </a:rPr>
              <a:t>bi</a:t>
            </a:r>
            <a:r>
              <a:rPr sz="2400" spc="4" smtClean="0">
                <a:latin typeface="+mj-lt"/>
                <a:cs typeface="Times New Roman"/>
              </a:rPr>
              <a:t>t</a:t>
            </a:r>
            <a:r>
              <a:rPr sz="2400" spc="0" smtClean="0">
                <a:latin typeface="+mj-lt"/>
                <a:cs typeface="Times New Roman"/>
              </a:rPr>
              <a:t>s</a:t>
            </a:r>
            <a:r>
              <a:rPr sz="2400" spc="-19" smtClean="0">
                <a:latin typeface="+mj-lt"/>
                <a:cs typeface="Times New Roman"/>
              </a:rPr>
              <a:t> </a:t>
            </a:r>
            <a:r>
              <a:rPr sz="2400" spc="0" smtClean="0">
                <a:latin typeface="+mj-lt"/>
                <a:cs typeface="Times New Roman"/>
              </a:rPr>
              <a:t>to</a:t>
            </a:r>
            <a:r>
              <a:rPr sz="2400" spc="-4" smtClean="0">
                <a:latin typeface="+mj-lt"/>
                <a:cs typeface="Times New Roman"/>
              </a:rPr>
              <a:t> </a:t>
            </a:r>
            <a:r>
              <a:rPr sz="2400" spc="0" smtClean="0">
                <a:latin typeface="+mj-lt"/>
                <a:cs typeface="Times New Roman"/>
              </a:rPr>
              <a:t>r</a:t>
            </a:r>
            <a:r>
              <a:rPr sz="2400" spc="4" smtClean="0">
                <a:latin typeface="+mj-lt"/>
                <a:cs typeface="Times New Roman"/>
              </a:rPr>
              <a:t>e</a:t>
            </a:r>
            <a:r>
              <a:rPr sz="2400" spc="0" smtClean="0">
                <a:latin typeface="+mj-lt"/>
                <a:cs typeface="Times New Roman"/>
              </a:rPr>
              <a:t>pr</a:t>
            </a:r>
            <a:r>
              <a:rPr sz="2400" spc="4" smtClean="0">
                <a:latin typeface="+mj-lt"/>
                <a:cs typeface="Times New Roman"/>
              </a:rPr>
              <a:t>e</a:t>
            </a:r>
            <a:r>
              <a:rPr sz="2400" spc="0" smtClean="0">
                <a:latin typeface="+mj-lt"/>
                <a:cs typeface="Times New Roman"/>
              </a:rPr>
              <a:t>sen</a:t>
            </a:r>
            <a:r>
              <a:rPr sz="2400" spc="4" smtClean="0">
                <a:latin typeface="+mj-lt"/>
                <a:cs typeface="Times New Roman"/>
              </a:rPr>
              <a:t>t.</a:t>
            </a:r>
            <a:endParaRPr lang="en-US" sz="2400" spc="4" dirty="0" smtClean="0">
              <a:latin typeface="+mj-lt"/>
              <a:cs typeface="Times New Roman"/>
            </a:endParaRPr>
          </a:p>
          <a:p>
            <a:pPr marL="12700" marR="39873">
              <a:lnSpc>
                <a:spcPct val="95825"/>
              </a:lnSpc>
              <a:spcBef>
                <a:spcPts val="579"/>
              </a:spcBef>
            </a:pPr>
            <a:endParaRPr lang="en-US" sz="2400" spc="4" dirty="0" smtClean="0">
              <a:latin typeface="+mj-lt"/>
              <a:cs typeface="Times New Roman"/>
            </a:endParaRPr>
          </a:p>
          <a:p>
            <a:pPr marL="12700" marR="39873">
              <a:lnSpc>
                <a:spcPct val="95825"/>
              </a:lnSpc>
              <a:spcBef>
                <a:spcPts val="579"/>
              </a:spcBef>
            </a:pPr>
            <a:r>
              <a:rPr lang="en-US" sz="2400" dirty="0" smtClean="0">
                <a:latin typeface="+mj-lt"/>
              </a:rPr>
              <a:t>It does not use a linear ordering</a:t>
            </a:r>
          </a:p>
          <a:p>
            <a:pPr marL="12700" marR="39873">
              <a:lnSpc>
                <a:spcPct val="95825"/>
              </a:lnSpc>
              <a:spcBef>
                <a:spcPts val="579"/>
              </a:spcBef>
            </a:pPr>
            <a:r>
              <a:rPr lang="en-US" sz="2400" dirty="0" smtClean="0">
                <a:latin typeface="+mj-lt"/>
              </a:rPr>
              <a:t>of letters.</a:t>
            </a:r>
          </a:p>
          <a:p>
            <a:pPr marL="12700" marR="39873">
              <a:lnSpc>
                <a:spcPct val="95825"/>
              </a:lnSpc>
              <a:spcBef>
                <a:spcPts val="579"/>
              </a:spcBef>
            </a:pPr>
            <a:endParaRPr lang="en-US" sz="2400" spc="4" dirty="0" smtClean="0">
              <a:latin typeface="+mj-lt"/>
              <a:cs typeface="Times New Roman"/>
            </a:endParaRPr>
          </a:p>
          <a:p>
            <a:pPr marL="355600" indent="-342900">
              <a:lnSpc>
                <a:spcPct val="100041"/>
              </a:lnSpc>
              <a:spcBef>
                <a:spcPts val="686"/>
              </a:spcBef>
            </a:pPr>
            <a:r>
              <a:rPr lang="en-US" sz="2400" dirty="0" smtClean="0">
                <a:latin typeface="+mj-lt"/>
              </a:rPr>
              <a:t>It has a maximum of 256 characters.</a:t>
            </a:r>
          </a:p>
          <a:p>
            <a:pPr marL="355600" indent="-342900">
              <a:lnSpc>
                <a:spcPct val="100041"/>
              </a:lnSpc>
              <a:spcBef>
                <a:spcPts val="686"/>
              </a:spcBef>
            </a:pPr>
            <a:endParaRPr lang="en-US" sz="2400" dirty="0" smtClean="0">
              <a:latin typeface="+mj-lt"/>
            </a:endParaRPr>
          </a:p>
          <a:p>
            <a:pPr marL="355600" indent="-342900">
              <a:lnSpc>
                <a:spcPct val="100041"/>
              </a:lnSpc>
              <a:spcBef>
                <a:spcPts val="686"/>
              </a:spcBef>
            </a:pPr>
            <a:endParaRPr sz="2400">
              <a:latin typeface="+mj-lt"/>
              <a:cs typeface="Times New Roman"/>
            </a:endParaRPr>
          </a:p>
        </p:txBody>
      </p:sp>
      <p:pic>
        <p:nvPicPr>
          <p:cNvPr id="7" name="Picture 6" descr="Capture.PNG"/>
          <p:cNvPicPr>
            <a:picLocks noChangeAspect="1"/>
          </p:cNvPicPr>
          <p:nvPr/>
        </p:nvPicPr>
        <p:blipFill>
          <a:blip r:embed="rId2"/>
          <a:stretch>
            <a:fillRect/>
          </a:stretch>
        </p:blipFill>
        <p:spPr>
          <a:xfrm>
            <a:off x="4733309" y="1752600"/>
            <a:ext cx="4410691" cy="4820323"/>
          </a:xfrm>
          <a:prstGeom prst="rect">
            <a:avLst/>
          </a:prstGeom>
        </p:spPr>
      </p:pic>
    </p:spTree>
    <p:extLst>
      <p:ext uri="{BB962C8B-B14F-4D97-AF65-F5344CB8AC3E}">
        <p14:creationId xmlns:p14="http://schemas.microsoft.com/office/powerpoint/2010/main" xmlns="" val="36788133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10534" y="713848"/>
            <a:ext cx="8265922" cy="482904"/>
          </a:xfrm>
          <a:prstGeom prst="rect">
            <a:avLst/>
          </a:prstGeom>
        </p:spPr>
        <p:txBody>
          <a:bodyPr wrap="square" lIns="0" tIns="0" rIns="0" bIns="0" rtlCol="0">
            <a:noAutofit/>
          </a:bodyPr>
          <a:lstStyle/>
          <a:p>
            <a:pPr marL="12700" algn="ctr">
              <a:lnSpc>
                <a:spcPts val="3800"/>
              </a:lnSpc>
              <a:spcBef>
                <a:spcPts val="190"/>
              </a:spcBef>
            </a:pPr>
            <a:r>
              <a:rPr sz="5400" spc="0" baseline="2980" smtClean="0">
                <a:latin typeface="Book Antiqua"/>
                <a:cs typeface="Book Antiqua"/>
              </a:rPr>
              <a:t>Digital Systems</a:t>
            </a:r>
            <a:endParaRPr sz="3600" dirty="0">
              <a:latin typeface="Book Antiqua"/>
              <a:cs typeface="Book Antiqua"/>
            </a:endParaRPr>
          </a:p>
        </p:txBody>
      </p:sp>
      <p:sp>
        <p:nvSpPr>
          <p:cNvPr id="2" name="object 2"/>
          <p:cNvSpPr txBox="1"/>
          <p:nvPr/>
        </p:nvSpPr>
        <p:spPr>
          <a:xfrm>
            <a:off x="385978" y="1376398"/>
            <a:ext cx="6454311" cy="4576273"/>
          </a:xfrm>
          <a:prstGeom prst="rect">
            <a:avLst/>
          </a:prstGeom>
        </p:spPr>
        <p:txBody>
          <a:bodyPr wrap="square" lIns="0" tIns="0" rIns="0" bIns="0" rtlCol="0">
            <a:noAutofit/>
          </a:bodyPr>
          <a:lstStyle/>
          <a:p>
            <a:pPr marL="12700" marR="38176">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Digi</a:t>
            </a:r>
            <a:r>
              <a:rPr sz="2400" spc="4" dirty="0" smtClean="0">
                <a:latin typeface="Times New Roman"/>
                <a:cs typeface="Times New Roman"/>
              </a:rPr>
              <a:t>t</a:t>
            </a:r>
            <a:r>
              <a:rPr sz="2400" spc="0" dirty="0" smtClean="0">
                <a:latin typeface="Times New Roman"/>
                <a:cs typeface="Times New Roman"/>
              </a:rPr>
              <a:t>al</a:t>
            </a:r>
            <a:r>
              <a:rPr sz="2400" spc="-29" dirty="0" smtClean="0">
                <a:latin typeface="Times New Roman"/>
                <a:cs typeface="Times New Roman"/>
              </a:rPr>
              <a:t> </a:t>
            </a:r>
            <a:r>
              <a:rPr sz="2400" spc="0" dirty="0" smtClean="0">
                <a:latin typeface="Times New Roman"/>
                <a:cs typeface="Times New Roman"/>
              </a:rPr>
              <a:t>age and in</a:t>
            </a:r>
            <a:r>
              <a:rPr sz="2400" spc="-4" dirty="0" smtClean="0">
                <a:latin typeface="Times New Roman"/>
                <a:cs typeface="Times New Roman"/>
              </a:rPr>
              <a:t>f</a:t>
            </a:r>
            <a:r>
              <a:rPr sz="2400" spc="0" dirty="0" smtClean="0">
                <a:latin typeface="Times New Roman"/>
                <a:cs typeface="Times New Roman"/>
              </a:rPr>
              <a:t>or</a:t>
            </a:r>
            <a:r>
              <a:rPr sz="2400" spc="-14" dirty="0" smtClean="0">
                <a:latin typeface="Times New Roman"/>
                <a:cs typeface="Times New Roman"/>
              </a:rPr>
              <a:t>m</a:t>
            </a:r>
            <a:r>
              <a:rPr sz="2400" spc="0" dirty="0" smtClean="0">
                <a:latin typeface="Times New Roman"/>
                <a:cs typeface="Times New Roman"/>
              </a:rPr>
              <a:t>a</a:t>
            </a:r>
            <a:r>
              <a:rPr sz="2400" spc="4" dirty="0" smtClean="0">
                <a:latin typeface="Times New Roman"/>
                <a:cs typeface="Times New Roman"/>
              </a:rPr>
              <a:t>t</a:t>
            </a:r>
            <a:r>
              <a:rPr sz="2400" spc="0" dirty="0" smtClean="0">
                <a:latin typeface="Times New Roman"/>
                <a:cs typeface="Times New Roman"/>
              </a:rPr>
              <a:t>ion</a:t>
            </a:r>
            <a:r>
              <a:rPr sz="2400" spc="-4" dirty="0" smtClean="0">
                <a:latin typeface="Times New Roman"/>
                <a:cs typeface="Times New Roman"/>
              </a:rPr>
              <a:t> </a:t>
            </a:r>
            <a:r>
              <a:rPr sz="2400" spc="0" dirty="0" smtClean="0">
                <a:latin typeface="Times New Roman"/>
                <a:cs typeface="Times New Roman"/>
              </a:rPr>
              <a:t>age</a:t>
            </a:r>
            <a:endParaRPr sz="2400" dirty="0">
              <a:latin typeface="Times New Roman"/>
              <a:cs typeface="Times New Roman"/>
            </a:endParaRPr>
          </a:p>
          <a:p>
            <a:pPr marL="12700" marR="38176">
              <a:lnSpc>
                <a:spcPct val="95825"/>
              </a:lnSpc>
              <a:spcBef>
                <a:spcPts val="568"/>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Digi</a:t>
            </a:r>
            <a:r>
              <a:rPr sz="2400" spc="4" dirty="0" smtClean="0">
                <a:latin typeface="Times New Roman"/>
                <a:cs typeface="Times New Roman"/>
              </a:rPr>
              <a:t>t</a:t>
            </a:r>
            <a:r>
              <a:rPr sz="2400" spc="0" dirty="0" smtClean="0">
                <a:latin typeface="Times New Roman"/>
                <a:cs typeface="Times New Roman"/>
              </a:rPr>
              <a:t>al</a:t>
            </a:r>
            <a:r>
              <a:rPr sz="2400" spc="-29" dirty="0" smtClean="0">
                <a:latin typeface="Times New Roman"/>
                <a:cs typeface="Times New Roman"/>
              </a:rPr>
              <a:t> </a:t>
            </a:r>
            <a:r>
              <a:rPr sz="2400" spc="0" dirty="0" smtClean="0">
                <a:latin typeface="Times New Roman"/>
                <a:cs typeface="Times New Roman"/>
              </a:rPr>
              <a:t>co</a:t>
            </a:r>
            <a:r>
              <a:rPr sz="2400" spc="-14" dirty="0" smtClean="0">
                <a:latin typeface="Times New Roman"/>
                <a:cs typeface="Times New Roman"/>
              </a:rPr>
              <a:t>m</a:t>
            </a:r>
            <a:r>
              <a:rPr sz="2400" spc="0" dirty="0" smtClean="0">
                <a:latin typeface="Times New Roman"/>
                <a:cs typeface="Times New Roman"/>
              </a:rPr>
              <a:t>put</a:t>
            </a:r>
            <a:r>
              <a:rPr sz="2400" spc="4" dirty="0" smtClean="0">
                <a:latin typeface="Times New Roman"/>
                <a:cs typeface="Times New Roman"/>
              </a:rPr>
              <a:t>e</a:t>
            </a:r>
            <a:r>
              <a:rPr sz="2400" spc="0" dirty="0" smtClean="0">
                <a:latin typeface="Times New Roman"/>
                <a:cs typeface="Times New Roman"/>
              </a:rPr>
              <a:t>rs</a:t>
            </a:r>
            <a:endParaRPr sz="2400" dirty="0">
              <a:latin typeface="Times New Roman"/>
              <a:cs typeface="Times New Roman"/>
            </a:endParaRPr>
          </a:p>
          <a:p>
            <a:pPr marL="469900" marR="38176">
              <a:lnSpc>
                <a:spcPct val="95825"/>
              </a:lnSpc>
              <a:spcBef>
                <a:spcPts val="591"/>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Ge</a:t>
            </a:r>
            <a:r>
              <a:rPr sz="2000" spc="9" dirty="0" smtClean="0">
                <a:latin typeface="Times New Roman"/>
                <a:cs typeface="Times New Roman"/>
              </a:rPr>
              <a:t>n</a:t>
            </a:r>
            <a:r>
              <a:rPr sz="2000" spc="0" dirty="0" smtClean="0">
                <a:latin typeface="Times New Roman"/>
                <a:cs typeface="Times New Roman"/>
              </a:rPr>
              <a:t>eral</a:t>
            </a:r>
            <a:r>
              <a:rPr sz="2000" spc="-25" dirty="0" smtClean="0">
                <a:latin typeface="Times New Roman"/>
                <a:cs typeface="Times New Roman"/>
              </a:rPr>
              <a:t> </a:t>
            </a:r>
            <a:r>
              <a:rPr sz="2000" spc="0" dirty="0" smtClean="0">
                <a:latin typeface="Times New Roman"/>
                <a:cs typeface="Times New Roman"/>
              </a:rPr>
              <a:t>p</a:t>
            </a:r>
            <a:r>
              <a:rPr sz="2000" spc="9" dirty="0" smtClean="0">
                <a:latin typeface="Times New Roman"/>
                <a:cs typeface="Times New Roman"/>
              </a:rPr>
              <a:t>u</a:t>
            </a:r>
            <a:r>
              <a:rPr sz="2000" spc="0" dirty="0" smtClean="0">
                <a:latin typeface="Times New Roman"/>
                <a:cs typeface="Times New Roman"/>
              </a:rPr>
              <a:t>r</a:t>
            </a:r>
            <a:r>
              <a:rPr sz="2000" spc="9" dirty="0" smtClean="0">
                <a:latin typeface="Times New Roman"/>
                <a:cs typeface="Times New Roman"/>
              </a:rPr>
              <a:t>p</a:t>
            </a:r>
            <a:r>
              <a:rPr sz="2000" spc="0" dirty="0" smtClean="0">
                <a:latin typeface="Times New Roman"/>
                <a:cs typeface="Times New Roman"/>
              </a:rPr>
              <a:t>os</a:t>
            </a:r>
            <a:r>
              <a:rPr sz="2000" spc="-9" dirty="0" smtClean="0">
                <a:latin typeface="Times New Roman"/>
                <a:cs typeface="Times New Roman"/>
              </a:rPr>
              <a:t>e</a:t>
            </a:r>
            <a:r>
              <a:rPr sz="2000" spc="0" dirty="0" smtClean="0">
                <a:latin typeface="Times New Roman"/>
                <a:cs typeface="Times New Roman"/>
              </a:rPr>
              <a:t>s</a:t>
            </a:r>
            <a:endParaRPr sz="2000" dirty="0">
              <a:latin typeface="Times New Roman"/>
              <a:cs typeface="Times New Roman"/>
            </a:endParaRPr>
          </a:p>
          <a:p>
            <a:pPr marL="469900">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M</a:t>
            </a:r>
            <a:r>
              <a:rPr sz="2000" spc="-9" dirty="0" smtClean="0">
                <a:latin typeface="Times New Roman"/>
                <a:cs typeface="Times New Roman"/>
              </a:rPr>
              <a:t>a</a:t>
            </a:r>
            <a:r>
              <a:rPr sz="2000" spc="0" dirty="0" smtClean="0">
                <a:latin typeface="Times New Roman"/>
                <a:cs typeface="Times New Roman"/>
              </a:rPr>
              <a:t>ny</a:t>
            </a:r>
            <a:r>
              <a:rPr sz="2000" spc="-4" dirty="0" smtClean="0">
                <a:latin typeface="Times New Roman"/>
                <a:cs typeface="Times New Roman"/>
              </a:rPr>
              <a:t> </a:t>
            </a:r>
            <a:r>
              <a:rPr sz="2000" spc="0" dirty="0" smtClean="0">
                <a:latin typeface="Times New Roman"/>
                <a:cs typeface="Times New Roman"/>
              </a:rPr>
              <a:t>sc</a:t>
            </a:r>
            <a:r>
              <a:rPr sz="2000" spc="-4" dirty="0" smtClean="0">
                <a:latin typeface="Times New Roman"/>
                <a:cs typeface="Times New Roman"/>
              </a:rPr>
              <a:t>i</a:t>
            </a:r>
            <a:r>
              <a:rPr sz="2000" spc="0" dirty="0" smtClean="0">
                <a:latin typeface="Times New Roman"/>
                <a:cs typeface="Times New Roman"/>
              </a:rPr>
              <a:t>entif</a:t>
            </a:r>
            <a:r>
              <a:rPr sz="2000" spc="-4" dirty="0" smtClean="0">
                <a:latin typeface="Times New Roman"/>
                <a:cs typeface="Times New Roman"/>
              </a:rPr>
              <a:t>i</a:t>
            </a:r>
            <a:r>
              <a:rPr sz="2000" spc="0" dirty="0" smtClean="0">
                <a:latin typeface="Times New Roman"/>
                <a:cs typeface="Times New Roman"/>
              </a:rPr>
              <a:t>c,</a:t>
            </a:r>
            <a:r>
              <a:rPr sz="2000" spc="-29" dirty="0" smtClean="0">
                <a:latin typeface="Times New Roman"/>
                <a:cs typeface="Times New Roman"/>
              </a:rPr>
              <a:t> </a:t>
            </a:r>
            <a:r>
              <a:rPr sz="2000" spc="0" dirty="0" smtClean="0">
                <a:latin typeface="Times New Roman"/>
                <a:cs typeface="Times New Roman"/>
              </a:rPr>
              <a:t>in</a:t>
            </a:r>
            <a:r>
              <a:rPr sz="2000" spc="4" dirty="0" smtClean="0">
                <a:latin typeface="Times New Roman"/>
                <a:cs typeface="Times New Roman"/>
              </a:rPr>
              <a:t>d</a:t>
            </a:r>
            <a:r>
              <a:rPr sz="2000" spc="0" dirty="0" smtClean="0">
                <a:latin typeface="Times New Roman"/>
                <a:cs typeface="Times New Roman"/>
              </a:rPr>
              <a:t>u</a:t>
            </a:r>
            <a:r>
              <a:rPr sz="2000" spc="4" dirty="0" smtClean="0">
                <a:latin typeface="Times New Roman"/>
                <a:cs typeface="Times New Roman"/>
              </a:rPr>
              <a:t>s</a:t>
            </a:r>
            <a:r>
              <a:rPr sz="2000" spc="0" dirty="0" smtClean="0">
                <a:latin typeface="Times New Roman"/>
                <a:cs typeface="Times New Roman"/>
              </a:rPr>
              <a:t>t</a:t>
            </a:r>
            <a:r>
              <a:rPr sz="2000" spc="-9" dirty="0" smtClean="0">
                <a:latin typeface="Times New Roman"/>
                <a:cs typeface="Times New Roman"/>
              </a:rPr>
              <a:t>r</a:t>
            </a:r>
            <a:r>
              <a:rPr sz="2000" spc="0" dirty="0" smtClean="0">
                <a:latin typeface="Times New Roman"/>
                <a:cs typeface="Times New Roman"/>
              </a:rPr>
              <a:t>i</a:t>
            </a:r>
            <a:r>
              <a:rPr sz="2000" spc="-4" dirty="0" smtClean="0">
                <a:latin typeface="Times New Roman"/>
                <a:cs typeface="Times New Roman"/>
              </a:rPr>
              <a:t>a</a:t>
            </a:r>
            <a:r>
              <a:rPr sz="2000" spc="0" dirty="0" smtClean="0">
                <a:latin typeface="Times New Roman"/>
                <a:cs typeface="Times New Roman"/>
              </a:rPr>
              <a:t>l</a:t>
            </a:r>
            <a:r>
              <a:rPr sz="2000" spc="-34" dirty="0" smtClean="0">
                <a:latin typeface="Times New Roman"/>
                <a:cs typeface="Times New Roman"/>
              </a:rPr>
              <a:t> </a:t>
            </a:r>
            <a:r>
              <a:rPr sz="2000" spc="0" dirty="0" smtClean="0">
                <a:latin typeface="Times New Roman"/>
                <a:cs typeface="Times New Roman"/>
              </a:rPr>
              <a:t>and</a:t>
            </a:r>
            <a:r>
              <a:rPr sz="2000" spc="-9" dirty="0" smtClean="0">
                <a:latin typeface="Times New Roman"/>
                <a:cs typeface="Times New Roman"/>
              </a:rPr>
              <a:t> </a:t>
            </a:r>
            <a:r>
              <a:rPr sz="2000" spc="0" dirty="0" smtClean="0">
                <a:latin typeface="Times New Roman"/>
                <a:cs typeface="Times New Roman"/>
              </a:rPr>
              <a:t>co</a:t>
            </a:r>
            <a:r>
              <a:rPr sz="2000" spc="-19" dirty="0" smtClean="0">
                <a:latin typeface="Times New Roman"/>
                <a:cs typeface="Times New Roman"/>
              </a:rPr>
              <a:t>m</a:t>
            </a:r>
            <a:r>
              <a:rPr sz="2000" spc="-25" dirty="0" smtClean="0">
                <a:latin typeface="Times New Roman"/>
                <a:cs typeface="Times New Roman"/>
              </a:rPr>
              <a:t>m</a:t>
            </a:r>
            <a:r>
              <a:rPr sz="2000" spc="0" dirty="0" smtClean="0">
                <a:latin typeface="Times New Roman"/>
                <a:cs typeface="Times New Roman"/>
              </a:rPr>
              <a:t>ercial</a:t>
            </a:r>
            <a:r>
              <a:rPr sz="2000" spc="-9" dirty="0" smtClean="0">
                <a:latin typeface="Times New Roman"/>
                <a:cs typeface="Times New Roman"/>
              </a:rPr>
              <a:t> </a:t>
            </a:r>
            <a:r>
              <a:rPr sz="2000" spc="0" dirty="0" smtClean="0">
                <a:latin typeface="Times New Roman"/>
                <a:cs typeface="Times New Roman"/>
              </a:rPr>
              <a:t>a</a:t>
            </a:r>
            <a:r>
              <a:rPr sz="2000" spc="4" dirty="0" smtClean="0">
                <a:latin typeface="Times New Roman"/>
                <a:cs typeface="Times New Roman"/>
              </a:rPr>
              <a:t>p</a:t>
            </a:r>
            <a:r>
              <a:rPr sz="2000" spc="0" dirty="0" smtClean="0">
                <a:latin typeface="Times New Roman"/>
                <a:cs typeface="Times New Roman"/>
              </a:rPr>
              <a:t>plic</a:t>
            </a:r>
            <a:r>
              <a:rPr sz="2000" spc="-9" dirty="0" smtClean="0">
                <a:latin typeface="Times New Roman"/>
                <a:cs typeface="Times New Roman"/>
              </a:rPr>
              <a:t>a</a:t>
            </a:r>
            <a:r>
              <a:rPr sz="2000" spc="0" dirty="0" smtClean="0">
                <a:latin typeface="Times New Roman"/>
                <a:cs typeface="Times New Roman"/>
              </a:rPr>
              <a:t>t</a:t>
            </a:r>
            <a:r>
              <a:rPr sz="2000" spc="-9" dirty="0" smtClean="0">
                <a:latin typeface="Times New Roman"/>
                <a:cs typeface="Times New Roman"/>
              </a:rPr>
              <a:t>i</a:t>
            </a:r>
            <a:r>
              <a:rPr sz="2000" spc="0" dirty="0" smtClean="0">
                <a:latin typeface="Times New Roman"/>
                <a:cs typeface="Times New Roman"/>
              </a:rPr>
              <a:t>o</a:t>
            </a:r>
            <a:r>
              <a:rPr sz="2000" spc="9" dirty="0" smtClean="0">
                <a:latin typeface="Times New Roman"/>
                <a:cs typeface="Times New Roman"/>
              </a:rPr>
              <a:t>n</a:t>
            </a:r>
            <a:r>
              <a:rPr sz="2000" spc="0" dirty="0" smtClean="0">
                <a:latin typeface="Times New Roman"/>
                <a:cs typeface="Times New Roman"/>
              </a:rPr>
              <a:t>s</a:t>
            </a:r>
            <a:endParaRPr sz="2000" dirty="0">
              <a:latin typeface="Times New Roman"/>
              <a:cs typeface="Times New Roman"/>
            </a:endParaRPr>
          </a:p>
          <a:p>
            <a:pPr marL="12700" marR="38176">
              <a:lnSpc>
                <a:spcPct val="95825"/>
              </a:lnSpc>
              <a:spcBef>
                <a:spcPts val="686"/>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Digi</a:t>
            </a:r>
            <a:r>
              <a:rPr sz="2400" spc="4" dirty="0" smtClean="0">
                <a:latin typeface="Times New Roman"/>
                <a:cs typeface="Times New Roman"/>
              </a:rPr>
              <a:t>t</a:t>
            </a:r>
            <a:r>
              <a:rPr sz="2400" spc="0" dirty="0" smtClean="0">
                <a:latin typeface="Times New Roman"/>
                <a:cs typeface="Times New Roman"/>
              </a:rPr>
              <a:t>al</a:t>
            </a:r>
            <a:r>
              <a:rPr sz="2400" spc="-29" dirty="0" smtClean="0">
                <a:latin typeface="Times New Roman"/>
                <a:cs typeface="Times New Roman"/>
              </a:rPr>
              <a:t> </a:t>
            </a:r>
            <a:r>
              <a:rPr sz="2400" spc="0" dirty="0" smtClean="0">
                <a:latin typeface="Times New Roman"/>
                <a:cs typeface="Times New Roman"/>
              </a:rPr>
              <a:t>sys</a:t>
            </a:r>
            <a:r>
              <a:rPr sz="2400" spc="4" dirty="0" smtClean="0">
                <a:latin typeface="Times New Roman"/>
                <a:cs typeface="Times New Roman"/>
              </a:rPr>
              <a:t>t</a:t>
            </a:r>
            <a:r>
              <a:rPr sz="2400" spc="0" dirty="0" smtClean="0">
                <a:latin typeface="Times New Roman"/>
                <a:cs typeface="Times New Roman"/>
              </a:rPr>
              <a:t>e</a:t>
            </a:r>
            <a:r>
              <a:rPr sz="2400" spc="-14" dirty="0" smtClean="0">
                <a:latin typeface="Times New Roman"/>
                <a:cs typeface="Times New Roman"/>
              </a:rPr>
              <a:t>m</a:t>
            </a:r>
            <a:r>
              <a:rPr sz="2400" spc="0" dirty="0" smtClean="0">
                <a:latin typeface="Times New Roman"/>
                <a:cs typeface="Times New Roman"/>
              </a:rPr>
              <a:t>s</a:t>
            </a:r>
            <a:endParaRPr sz="2400" dirty="0">
              <a:latin typeface="Times New Roman"/>
              <a:cs typeface="Times New Roman"/>
            </a:endParaRPr>
          </a:p>
          <a:p>
            <a:pPr marL="469900" marR="38176">
              <a:lnSpc>
                <a:spcPct val="95825"/>
              </a:lnSpc>
              <a:spcBef>
                <a:spcPts val="589"/>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Te</a:t>
            </a:r>
            <a:r>
              <a:rPr sz="2000" spc="-9" dirty="0" smtClean="0">
                <a:latin typeface="Times New Roman"/>
                <a:cs typeface="Times New Roman"/>
              </a:rPr>
              <a:t>l</a:t>
            </a:r>
            <a:r>
              <a:rPr sz="2000" spc="0" dirty="0" smtClean="0">
                <a:latin typeface="Times New Roman"/>
                <a:cs typeface="Times New Roman"/>
              </a:rPr>
              <a:t>ep</a:t>
            </a:r>
            <a:r>
              <a:rPr sz="2000" spc="9" dirty="0" smtClean="0">
                <a:latin typeface="Times New Roman"/>
                <a:cs typeface="Times New Roman"/>
              </a:rPr>
              <a:t>h</a:t>
            </a:r>
            <a:r>
              <a:rPr sz="2000" spc="0" dirty="0" smtClean="0">
                <a:latin typeface="Times New Roman"/>
                <a:cs typeface="Times New Roman"/>
              </a:rPr>
              <a:t>o</a:t>
            </a:r>
            <a:r>
              <a:rPr sz="2000" spc="9" dirty="0" smtClean="0">
                <a:latin typeface="Times New Roman"/>
                <a:cs typeface="Times New Roman"/>
              </a:rPr>
              <a:t>n</a:t>
            </a:r>
            <a:r>
              <a:rPr sz="2000" spc="0" dirty="0" smtClean="0">
                <a:latin typeface="Times New Roman"/>
                <a:cs typeface="Times New Roman"/>
              </a:rPr>
              <a:t>e</a:t>
            </a:r>
            <a:r>
              <a:rPr sz="2000" spc="-34" dirty="0" smtClean="0">
                <a:latin typeface="Times New Roman"/>
                <a:cs typeface="Times New Roman"/>
              </a:rPr>
              <a:t> </a:t>
            </a:r>
            <a:r>
              <a:rPr sz="2000" spc="0" dirty="0" smtClean="0">
                <a:latin typeface="Times New Roman"/>
                <a:cs typeface="Times New Roman"/>
              </a:rPr>
              <a:t>swit</a:t>
            </a:r>
            <a:r>
              <a:rPr sz="2000" spc="-4" dirty="0" smtClean="0">
                <a:latin typeface="Times New Roman"/>
                <a:cs typeface="Times New Roman"/>
              </a:rPr>
              <a:t>c</a:t>
            </a:r>
            <a:r>
              <a:rPr sz="2000" spc="0" dirty="0" smtClean="0">
                <a:latin typeface="Times New Roman"/>
                <a:cs typeface="Times New Roman"/>
              </a:rPr>
              <a:t>hi</a:t>
            </a:r>
            <a:r>
              <a:rPr sz="2000" spc="4" dirty="0" smtClean="0">
                <a:latin typeface="Times New Roman"/>
                <a:cs typeface="Times New Roman"/>
              </a:rPr>
              <a:t>n</a:t>
            </a:r>
            <a:r>
              <a:rPr sz="2000" spc="0" dirty="0" smtClean="0">
                <a:latin typeface="Times New Roman"/>
                <a:cs typeface="Times New Roman"/>
              </a:rPr>
              <a:t>g</a:t>
            </a:r>
            <a:r>
              <a:rPr sz="2000" spc="-34" dirty="0" smtClean="0">
                <a:latin typeface="Times New Roman"/>
                <a:cs typeface="Times New Roman"/>
              </a:rPr>
              <a:t> </a:t>
            </a:r>
            <a:r>
              <a:rPr sz="2000" spc="0" dirty="0" smtClean="0">
                <a:latin typeface="Times New Roman"/>
                <a:cs typeface="Times New Roman"/>
              </a:rPr>
              <a:t>exc</a:t>
            </a:r>
            <a:r>
              <a:rPr sz="2000" spc="4" dirty="0" smtClean="0">
                <a:latin typeface="Times New Roman"/>
                <a:cs typeface="Times New Roman"/>
              </a:rPr>
              <a:t>h</a:t>
            </a:r>
            <a:r>
              <a:rPr sz="2000" spc="0" dirty="0" smtClean="0">
                <a:latin typeface="Times New Roman"/>
                <a:cs typeface="Times New Roman"/>
              </a:rPr>
              <a:t>an</a:t>
            </a:r>
            <a:r>
              <a:rPr sz="2000" spc="9" dirty="0" smtClean="0">
                <a:latin typeface="Times New Roman"/>
                <a:cs typeface="Times New Roman"/>
              </a:rPr>
              <a:t>g</a:t>
            </a:r>
            <a:r>
              <a:rPr sz="2000" spc="0" dirty="0" smtClean="0">
                <a:latin typeface="Times New Roman"/>
                <a:cs typeface="Times New Roman"/>
              </a:rPr>
              <a:t>es</a:t>
            </a:r>
            <a:endParaRPr sz="2000" dirty="0">
              <a:latin typeface="Times New Roman"/>
              <a:cs typeface="Times New Roman"/>
            </a:endParaRPr>
          </a:p>
          <a:p>
            <a:pPr marL="469900" marR="38176">
              <a:lnSpc>
                <a:spcPct val="95825"/>
              </a:lnSpc>
              <a:spcBef>
                <a:spcPts val="583"/>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Digi</a:t>
            </a:r>
            <a:r>
              <a:rPr sz="2000" spc="-9" dirty="0" smtClean="0">
                <a:latin typeface="Times New Roman"/>
                <a:cs typeface="Times New Roman"/>
              </a:rPr>
              <a:t>t</a:t>
            </a:r>
            <a:r>
              <a:rPr sz="2000" spc="0" dirty="0" smtClean="0">
                <a:latin typeface="Times New Roman"/>
                <a:cs typeface="Times New Roman"/>
              </a:rPr>
              <a:t>al</a:t>
            </a:r>
            <a:r>
              <a:rPr sz="2000" spc="-29" dirty="0" smtClean="0">
                <a:latin typeface="Times New Roman"/>
                <a:cs typeface="Times New Roman"/>
              </a:rPr>
              <a:t> </a:t>
            </a:r>
            <a:r>
              <a:rPr sz="2000" spc="0" dirty="0" smtClean="0">
                <a:latin typeface="Times New Roman"/>
                <a:cs typeface="Times New Roman"/>
              </a:rPr>
              <a:t>ca</a:t>
            </a:r>
            <a:r>
              <a:rPr sz="2000" spc="-29" dirty="0" smtClean="0">
                <a:latin typeface="Times New Roman"/>
                <a:cs typeface="Times New Roman"/>
              </a:rPr>
              <a:t>m</a:t>
            </a:r>
            <a:r>
              <a:rPr sz="2000" spc="0" dirty="0" smtClean="0">
                <a:latin typeface="Times New Roman"/>
                <a:cs typeface="Times New Roman"/>
              </a:rPr>
              <a:t>era</a:t>
            </a:r>
            <a:endParaRPr sz="2000" dirty="0">
              <a:latin typeface="Times New Roman"/>
              <a:cs typeface="Times New Roman"/>
            </a:endParaRPr>
          </a:p>
          <a:p>
            <a:pPr marL="469900" marR="38176">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El</a:t>
            </a:r>
            <a:r>
              <a:rPr sz="2000" spc="-9" dirty="0" smtClean="0">
                <a:latin typeface="Times New Roman"/>
                <a:cs typeface="Times New Roman"/>
              </a:rPr>
              <a:t>e</a:t>
            </a:r>
            <a:r>
              <a:rPr sz="2000" spc="0" dirty="0" smtClean="0">
                <a:latin typeface="Times New Roman"/>
                <a:cs typeface="Times New Roman"/>
              </a:rPr>
              <a:t>c</a:t>
            </a:r>
            <a:r>
              <a:rPr sz="2000" spc="-4" dirty="0" smtClean="0">
                <a:latin typeface="Times New Roman"/>
                <a:cs typeface="Times New Roman"/>
              </a:rPr>
              <a:t>t</a:t>
            </a:r>
            <a:r>
              <a:rPr sz="2000" spc="0" dirty="0" smtClean="0">
                <a:latin typeface="Times New Roman"/>
                <a:cs typeface="Times New Roman"/>
              </a:rPr>
              <a:t>r</a:t>
            </a:r>
            <a:r>
              <a:rPr sz="2000" spc="9" dirty="0" smtClean="0">
                <a:latin typeface="Times New Roman"/>
                <a:cs typeface="Times New Roman"/>
              </a:rPr>
              <a:t>o</a:t>
            </a:r>
            <a:r>
              <a:rPr sz="2000" spc="0" dirty="0" smtClean="0">
                <a:latin typeface="Times New Roman"/>
                <a:cs typeface="Times New Roman"/>
              </a:rPr>
              <a:t>nic</a:t>
            </a:r>
            <a:r>
              <a:rPr sz="2000" spc="-34" dirty="0" smtClean="0">
                <a:latin typeface="Times New Roman"/>
                <a:cs typeface="Times New Roman"/>
              </a:rPr>
              <a:t> </a:t>
            </a:r>
            <a:r>
              <a:rPr sz="2000" spc="0" dirty="0" smtClean="0">
                <a:latin typeface="Times New Roman"/>
                <a:cs typeface="Times New Roman"/>
              </a:rPr>
              <a:t>ca</a:t>
            </a:r>
            <a:r>
              <a:rPr sz="2000" spc="-9" dirty="0" smtClean="0">
                <a:latin typeface="Times New Roman"/>
                <a:cs typeface="Times New Roman"/>
              </a:rPr>
              <a:t>l</a:t>
            </a:r>
            <a:r>
              <a:rPr sz="2000" spc="0" dirty="0" smtClean="0">
                <a:latin typeface="Times New Roman"/>
                <a:cs typeface="Times New Roman"/>
              </a:rPr>
              <a:t>cula</a:t>
            </a:r>
            <a:r>
              <a:rPr sz="2000" spc="-9" dirty="0" smtClean="0">
                <a:latin typeface="Times New Roman"/>
                <a:cs typeface="Times New Roman"/>
              </a:rPr>
              <a:t>t</a:t>
            </a:r>
            <a:r>
              <a:rPr sz="2000" spc="0" dirty="0" smtClean="0">
                <a:latin typeface="Times New Roman"/>
                <a:cs typeface="Times New Roman"/>
              </a:rPr>
              <a:t>o</a:t>
            </a:r>
            <a:r>
              <a:rPr sz="2000" spc="9" dirty="0" smtClean="0">
                <a:latin typeface="Times New Roman"/>
                <a:cs typeface="Times New Roman"/>
              </a:rPr>
              <a:t>r</a:t>
            </a:r>
            <a:r>
              <a:rPr sz="2000" spc="0" dirty="0" smtClean="0">
                <a:latin typeface="Times New Roman"/>
                <a:cs typeface="Times New Roman"/>
              </a:rPr>
              <a:t>s,</a:t>
            </a:r>
            <a:endParaRPr sz="2000" dirty="0">
              <a:latin typeface="Times New Roman"/>
              <a:cs typeface="Times New Roman"/>
            </a:endParaRPr>
          </a:p>
          <a:p>
            <a:pPr marL="469900" marR="38176">
              <a:lnSpc>
                <a:spcPct val="95825"/>
              </a:lnSpc>
              <a:spcBef>
                <a:spcPts val="580"/>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Digital</a:t>
            </a:r>
            <a:r>
              <a:rPr sz="2000" spc="-29" dirty="0" smtClean="0">
                <a:latin typeface="Times New Roman"/>
                <a:cs typeface="Times New Roman"/>
              </a:rPr>
              <a:t> </a:t>
            </a:r>
            <a:r>
              <a:rPr sz="2000" spc="0" dirty="0" smtClean="0">
                <a:latin typeface="Times New Roman"/>
                <a:cs typeface="Times New Roman"/>
              </a:rPr>
              <a:t>TV</a:t>
            </a:r>
            <a:endParaRPr sz="2000" dirty="0">
              <a:latin typeface="Times New Roman"/>
              <a:cs typeface="Times New Roman"/>
            </a:endParaRPr>
          </a:p>
        </p:txBody>
      </p:sp>
    </p:spTree>
    <p:extLst>
      <p:ext uri="{BB962C8B-B14F-4D97-AF65-F5344CB8AC3E}">
        <p14:creationId xmlns="" xmlns:p14="http://schemas.microsoft.com/office/powerpoint/2010/main" val="2934447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950212" y="713848"/>
            <a:ext cx="5346234"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Analog a</a:t>
            </a:r>
            <a:r>
              <a:rPr sz="5400" spc="14" baseline="2980" dirty="0" smtClean="0">
                <a:latin typeface="Book Antiqua"/>
                <a:cs typeface="Book Antiqua"/>
              </a:rPr>
              <a:t>n</a:t>
            </a:r>
            <a:r>
              <a:rPr sz="5400" spc="0" baseline="2980" dirty="0" smtClean="0">
                <a:latin typeface="Book Antiqua"/>
                <a:cs typeface="Book Antiqua"/>
              </a:rPr>
              <a:t>d Digital</a:t>
            </a:r>
            <a:r>
              <a:rPr sz="5400" spc="19" baseline="2980" dirty="0" smtClean="0">
                <a:latin typeface="Book Antiqua"/>
                <a:cs typeface="Book Antiqua"/>
              </a:rPr>
              <a:t> </a:t>
            </a:r>
            <a:r>
              <a:rPr sz="5400" spc="0" baseline="2980" dirty="0" smtClean="0">
                <a:latin typeface="Book Antiqua"/>
                <a:cs typeface="Book Antiqua"/>
              </a:rPr>
              <a:t>Signal</a:t>
            </a:r>
            <a:endParaRPr sz="3600" dirty="0">
              <a:latin typeface="Book Antiqua"/>
              <a:cs typeface="Book Antiqua"/>
            </a:endParaRPr>
          </a:p>
        </p:txBody>
      </p:sp>
      <p:sp>
        <p:nvSpPr>
          <p:cNvPr id="9" name="object 9"/>
          <p:cNvSpPr txBox="1"/>
          <p:nvPr/>
        </p:nvSpPr>
        <p:spPr>
          <a:xfrm>
            <a:off x="385978" y="1427080"/>
            <a:ext cx="3433047" cy="2626052"/>
          </a:xfrm>
          <a:prstGeom prst="rect">
            <a:avLst/>
          </a:prstGeom>
        </p:spPr>
        <p:txBody>
          <a:bodyPr wrap="square" lIns="0" tIns="0" rIns="0" bIns="0" rtlCol="0">
            <a:noAutofit/>
          </a:bodyPr>
          <a:lstStyle/>
          <a:p>
            <a:pPr marL="12700" marR="38176">
              <a:lnSpc>
                <a:spcPts val="2550"/>
              </a:lnSpc>
              <a:spcBef>
                <a:spcPts val="127"/>
              </a:spcBef>
            </a:pPr>
            <a:r>
              <a:rPr sz="2150" spc="0" dirty="0" smtClean="0">
                <a:solidFill>
                  <a:srgbClr val="0000FF"/>
                </a:solidFill>
                <a:latin typeface="Wingdings 2"/>
                <a:cs typeface="Wingdings 2"/>
              </a:rPr>
              <a:t></a:t>
            </a:r>
            <a:r>
              <a:rPr sz="2150" spc="234" dirty="0" smtClean="0">
                <a:solidFill>
                  <a:srgbClr val="0000FF"/>
                </a:solidFill>
                <a:latin typeface="Times New Roman"/>
                <a:cs typeface="Times New Roman"/>
              </a:rPr>
              <a:t> </a:t>
            </a:r>
            <a:r>
              <a:rPr sz="2400" spc="0" dirty="0" smtClean="0">
                <a:latin typeface="Times New Roman"/>
                <a:cs typeface="Times New Roman"/>
              </a:rPr>
              <a:t>A</a:t>
            </a:r>
            <a:r>
              <a:rPr sz="2400" spc="-4" dirty="0" smtClean="0">
                <a:latin typeface="Times New Roman"/>
                <a:cs typeface="Times New Roman"/>
              </a:rPr>
              <a:t>n</a:t>
            </a:r>
            <a:r>
              <a:rPr sz="2400" spc="0" dirty="0" smtClean="0">
                <a:latin typeface="Times New Roman"/>
                <a:cs typeface="Times New Roman"/>
              </a:rPr>
              <a:t>alog sys</a:t>
            </a:r>
            <a:r>
              <a:rPr sz="2400" spc="4" dirty="0" smtClean="0">
                <a:latin typeface="Times New Roman"/>
                <a:cs typeface="Times New Roman"/>
              </a:rPr>
              <a:t>t</a:t>
            </a:r>
            <a:r>
              <a:rPr sz="2400" spc="0" dirty="0" smtClean="0">
                <a:latin typeface="Times New Roman"/>
                <a:cs typeface="Times New Roman"/>
              </a:rPr>
              <a:t>em</a:t>
            </a:r>
            <a:endParaRPr sz="2400" dirty="0">
              <a:latin typeface="Times New Roman"/>
              <a:cs typeface="Times New Roman"/>
            </a:endParaRPr>
          </a:p>
          <a:p>
            <a:pPr marL="756412" marR="7064" indent="-286512">
              <a:lnSpc>
                <a:spcPct val="100041"/>
              </a:lnSpc>
              <a:spcBef>
                <a:spcPts val="462"/>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The p</a:t>
            </a:r>
            <a:r>
              <a:rPr sz="2000" spc="4" dirty="0" smtClean="0">
                <a:latin typeface="Times New Roman"/>
                <a:cs typeface="Times New Roman"/>
              </a:rPr>
              <a:t>h</a:t>
            </a:r>
            <a:r>
              <a:rPr sz="2000" spc="0" dirty="0" smtClean="0">
                <a:latin typeface="Times New Roman"/>
                <a:cs typeface="Times New Roman"/>
              </a:rPr>
              <a:t>ys</a:t>
            </a:r>
            <a:r>
              <a:rPr sz="2000" spc="-9" dirty="0" smtClean="0">
                <a:latin typeface="Times New Roman"/>
                <a:cs typeface="Times New Roman"/>
              </a:rPr>
              <a:t>i</a:t>
            </a:r>
            <a:r>
              <a:rPr sz="2000" spc="0" dirty="0" smtClean="0">
                <a:latin typeface="Times New Roman"/>
                <a:cs typeface="Times New Roman"/>
              </a:rPr>
              <a:t>cal</a:t>
            </a:r>
            <a:r>
              <a:rPr sz="2000" spc="-25" dirty="0" smtClean="0">
                <a:latin typeface="Times New Roman"/>
                <a:cs typeface="Times New Roman"/>
              </a:rPr>
              <a:t> </a:t>
            </a:r>
            <a:r>
              <a:rPr sz="2000" spc="0" dirty="0" smtClean="0">
                <a:latin typeface="Times New Roman"/>
                <a:cs typeface="Times New Roman"/>
              </a:rPr>
              <a:t>q</a:t>
            </a:r>
            <a:r>
              <a:rPr sz="2000" spc="9" dirty="0" smtClean="0">
                <a:latin typeface="Times New Roman"/>
                <a:cs typeface="Times New Roman"/>
              </a:rPr>
              <a:t>u</a:t>
            </a:r>
            <a:r>
              <a:rPr sz="2000" spc="0" dirty="0" smtClean="0">
                <a:latin typeface="Times New Roman"/>
                <a:cs typeface="Times New Roman"/>
              </a:rPr>
              <a:t>anti</a:t>
            </a:r>
            <a:r>
              <a:rPr sz="2000" spc="-9" dirty="0" smtClean="0">
                <a:latin typeface="Times New Roman"/>
                <a:cs typeface="Times New Roman"/>
              </a:rPr>
              <a:t>t</a:t>
            </a:r>
            <a:r>
              <a:rPr sz="2000" spc="0" dirty="0" smtClean="0">
                <a:latin typeface="Times New Roman"/>
                <a:cs typeface="Times New Roman"/>
              </a:rPr>
              <a:t>i</a:t>
            </a:r>
            <a:r>
              <a:rPr sz="2000" spc="-4" dirty="0" smtClean="0">
                <a:latin typeface="Times New Roman"/>
                <a:cs typeface="Times New Roman"/>
              </a:rPr>
              <a:t>e</a:t>
            </a:r>
            <a:r>
              <a:rPr sz="2000" spc="0" dirty="0" smtClean="0">
                <a:latin typeface="Times New Roman"/>
                <a:cs typeface="Times New Roman"/>
              </a:rPr>
              <a:t>s</a:t>
            </a:r>
            <a:r>
              <a:rPr sz="2000" spc="-44" dirty="0" smtClean="0">
                <a:latin typeface="Times New Roman"/>
                <a:cs typeface="Times New Roman"/>
              </a:rPr>
              <a:t> </a:t>
            </a:r>
            <a:r>
              <a:rPr sz="2000" spc="0" dirty="0" smtClean="0">
                <a:latin typeface="Times New Roman"/>
                <a:cs typeface="Times New Roman"/>
              </a:rPr>
              <a:t>or ra</a:t>
            </a:r>
            <a:r>
              <a:rPr sz="2000" spc="4" dirty="0" smtClean="0">
                <a:latin typeface="Times New Roman"/>
                <a:cs typeface="Times New Roman"/>
              </a:rPr>
              <a:t>n</a:t>
            </a:r>
            <a:r>
              <a:rPr sz="2000" spc="0" dirty="0" smtClean="0">
                <a:latin typeface="Times New Roman"/>
                <a:cs typeface="Times New Roman"/>
              </a:rPr>
              <a:t>ge.</a:t>
            </a:r>
            <a:endParaRPr sz="2000" dirty="0">
              <a:latin typeface="Times New Roman"/>
              <a:cs typeface="Times New Roman"/>
            </a:endParaRPr>
          </a:p>
          <a:p>
            <a:pPr marL="12700" marR="38176">
              <a:lnSpc>
                <a:spcPct val="95825"/>
              </a:lnSpc>
              <a:spcBef>
                <a:spcPts val="589"/>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Digi</a:t>
            </a:r>
            <a:r>
              <a:rPr sz="2400" spc="4" dirty="0" smtClean="0">
                <a:latin typeface="Times New Roman"/>
                <a:cs typeface="Times New Roman"/>
              </a:rPr>
              <a:t>t</a:t>
            </a:r>
            <a:r>
              <a:rPr sz="2400" spc="0" dirty="0" smtClean="0">
                <a:latin typeface="Times New Roman"/>
                <a:cs typeface="Times New Roman"/>
              </a:rPr>
              <a:t>al</a:t>
            </a:r>
            <a:r>
              <a:rPr sz="2400" spc="-29" dirty="0" smtClean="0">
                <a:latin typeface="Times New Roman"/>
                <a:cs typeface="Times New Roman"/>
              </a:rPr>
              <a:t> </a:t>
            </a:r>
            <a:r>
              <a:rPr sz="2400" spc="0" dirty="0" smtClean="0">
                <a:latin typeface="Times New Roman"/>
                <a:cs typeface="Times New Roman"/>
              </a:rPr>
              <a:t>sys</a:t>
            </a:r>
            <a:r>
              <a:rPr sz="2400" spc="4" dirty="0" smtClean="0">
                <a:latin typeface="Times New Roman"/>
                <a:cs typeface="Times New Roman"/>
              </a:rPr>
              <a:t>t</a:t>
            </a:r>
            <a:r>
              <a:rPr sz="2400" spc="0" dirty="0" smtClean="0">
                <a:latin typeface="Times New Roman"/>
                <a:cs typeface="Times New Roman"/>
              </a:rPr>
              <a:t>em</a:t>
            </a:r>
            <a:endParaRPr sz="2400" dirty="0">
              <a:latin typeface="Times New Roman"/>
              <a:cs typeface="Times New Roman"/>
            </a:endParaRPr>
          </a:p>
          <a:p>
            <a:pPr marL="469900">
              <a:lnSpc>
                <a:spcPct val="95825"/>
              </a:lnSpc>
              <a:spcBef>
                <a:spcPts val="591"/>
              </a:spcBef>
            </a:pPr>
            <a:r>
              <a:rPr sz="1400" spc="0" dirty="0" smtClean="0">
                <a:solidFill>
                  <a:srgbClr val="FF9900"/>
                </a:solidFill>
                <a:latin typeface="Wingdings"/>
                <a:cs typeface="Wingdings"/>
              </a:rPr>
              <a:t></a:t>
            </a:r>
            <a:r>
              <a:rPr sz="1400" spc="0" dirty="0" smtClean="0">
                <a:solidFill>
                  <a:srgbClr val="FF9900"/>
                </a:solidFill>
                <a:latin typeface="Times New Roman"/>
                <a:cs typeface="Times New Roman"/>
              </a:rPr>
              <a:t> </a:t>
            </a:r>
            <a:r>
              <a:rPr sz="1400" spc="169" dirty="0" smtClean="0">
                <a:solidFill>
                  <a:srgbClr val="FF9900"/>
                </a:solidFill>
                <a:latin typeface="Times New Roman"/>
                <a:cs typeface="Times New Roman"/>
              </a:rPr>
              <a:t> </a:t>
            </a:r>
            <a:r>
              <a:rPr sz="2000" spc="0" dirty="0" smtClean="0">
                <a:latin typeface="Times New Roman"/>
                <a:cs typeface="Times New Roman"/>
              </a:rPr>
              <a:t>The p</a:t>
            </a:r>
            <a:r>
              <a:rPr sz="2000" spc="4" dirty="0" smtClean="0">
                <a:latin typeface="Times New Roman"/>
                <a:cs typeface="Times New Roman"/>
              </a:rPr>
              <a:t>h</a:t>
            </a:r>
            <a:r>
              <a:rPr sz="2000" spc="0" dirty="0" smtClean="0">
                <a:latin typeface="Times New Roman"/>
                <a:cs typeface="Times New Roman"/>
              </a:rPr>
              <a:t>ys</a:t>
            </a:r>
            <a:r>
              <a:rPr sz="2000" spc="-9" dirty="0" smtClean="0">
                <a:latin typeface="Times New Roman"/>
                <a:cs typeface="Times New Roman"/>
              </a:rPr>
              <a:t>i</a:t>
            </a:r>
            <a:r>
              <a:rPr sz="2000" spc="0" dirty="0" smtClean="0">
                <a:latin typeface="Times New Roman"/>
                <a:cs typeface="Times New Roman"/>
              </a:rPr>
              <a:t>cal</a:t>
            </a:r>
            <a:r>
              <a:rPr sz="2000" spc="-24" dirty="0" smtClean="0">
                <a:latin typeface="Times New Roman"/>
                <a:cs typeface="Times New Roman"/>
              </a:rPr>
              <a:t> </a:t>
            </a:r>
            <a:r>
              <a:rPr sz="2000" spc="0" dirty="0" smtClean="0">
                <a:latin typeface="Times New Roman"/>
                <a:cs typeface="Times New Roman"/>
              </a:rPr>
              <a:t>q</a:t>
            </a:r>
            <a:r>
              <a:rPr sz="2000" spc="9" dirty="0" smtClean="0">
                <a:latin typeface="Times New Roman"/>
                <a:cs typeface="Times New Roman"/>
              </a:rPr>
              <a:t>u</a:t>
            </a:r>
            <a:r>
              <a:rPr sz="2000" spc="0" dirty="0" smtClean="0">
                <a:latin typeface="Times New Roman"/>
                <a:cs typeface="Times New Roman"/>
              </a:rPr>
              <a:t>anti</a:t>
            </a:r>
            <a:r>
              <a:rPr sz="2000" spc="-9" dirty="0" smtClean="0">
                <a:latin typeface="Times New Roman"/>
                <a:cs typeface="Times New Roman"/>
              </a:rPr>
              <a:t>t</a:t>
            </a:r>
            <a:r>
              <a:rPr sz="2000" spc="0" dirty="0" smtClean="0">
                <a:latin typeface="Times New Roman"/>
                <a:cs typeface="Times New Roman"/>
              </a:rPr>
              <a:t>i</a:t>
            </a:r>
            <a:r>
              <a:rPr sz="2000" spc="-4" dirty="0" smtClean="0">
                <a:latin typeface="Times New Roman"/>
                <a:cs typeface="Times New Roman"/>
              </a:rPr>
              <a:t>e</a:t>
            </a:r>
            <a:r>
              <a:rPr sz="2000" spc="0" dirty="0" smtClean="0">
                <a:latin typeface="Times New Roman"/>
                <a:cs typeface="Times New Roman"/>
              </a:rPr>
              <a:t>s</a:t>
            </a:r>
            <a:r>
              <a:rPr sz="2000" spc="-44" dirty="0" smtClean="0">
                <a:latin typeface="Times New Roman"/>
                <a:cs typeface="Times New Roman"/>
              </a:rPr>
              <a:t> </a:t>
            </a:r>
            <a:r>
              <a:rPr sz="2000" spc="0" dirty="0" smtClean="0">
                <a:latin typeface="Times New Roman"/>
                <a:cs typeface="Times New Roman"/>
              </a:rPr>
              <a:t>or</a:t>
            </a:r>
            <a:endParaRPr sz="2000" dirty="0">
              <a:latin typeface="Times New Roman"/>
              <a:cs typeface="Times New Roman"/>
            </a:endParaRPr>
          </a:p>
          <a:p>
            <a:pPr marL="469900" marR="38176">
              <a:lnSpc>
                <a:spcPct val="95825"/>
              </a:lnSpc>
              <a:spcBef>
                <a:spcPts val="580"/>
              </a:spcBef>
            </a:pPr>
            <a:endParaRPr sz="2000" dirty="0">
              <a:latin typeface="Times New Roman"/>
              <a:cs typeface="Times New Roman"/>
            </a:endParaRPr>
          </a:p>
          <a:p>
            <a:pPr marL="1167828" marR="1805995" algn="ctr">
              <a:lnSpc>
                <a:spcPct val="95825"/>
              </a:lnSpc>
              <a:spcBef>
                <a:spcPts val="1259"/>
              </a:spcBef>
            </a:pPr>
            <a:endParaRPr sz="2000" dirty="0">
              <a:latin typeface="Times New Roman"/>
              <a:cs typeface="Times New Roman"/>
            </a:endParaRPr>
          </a:p>
        </p:txBody>
      </p:sp>
      <p:sp>
        <p:nvSpPr>
          <p:cNvPr id="8" name="object 8"/>
          <p:cNvSpPr txBox="1"/>
          <p:nvPr/>
        </p:nvSpPr>
        <p:spPr>
          <a:xfrm>
            <a:off x="3819076" y="1845746"/>
            <a:ext cx="4825675"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sig</a:t>
            </a:r>
            <a:r>
              <a:rPr sz="2000" spc="4" dirty="0" smtClean="0">
                <a:latin typeface="Times New Roman"/>
                <a:cs typeface="Times New Roman"/>
              </a:rPr>
              <a:t>n</a:t>
            </a:r>
            <a:r>
              <a:rPr sz="2000" spc="0" dirty="0" smtClean="0">
                <a:latin typeface="Times New Roman"/>
                <a:cs typeface="Times New Roman"/>
              </a:rPr>
              <a:t>a</a:t>
            </a:r>
            <a:r>
              <a:rPr sz="2000" spc="-4" dirty="0" smtClean="0">
                <a:latin typeface="Times New Roman"/>
                <a:cs typeface="Times New Roman"/>
              </a:rPr>
              <a:t>l</a:t>
            </a:r>
            <a:r>
              <a:rPr sz="2000" spc="0" dirty="0" smtClean="0">
                <a:latin typeface="Times New Roman"/>
                <a:cs typeface="Times New Roman"/>
              </a:rPr>
              <a:t>s</a:t>
            </a:r>
            <a:r>
              <a:rPr sz="2000" spc="-29" dirty="0" smtClean="0">
                <a:latin typeface="Times New Roman"/>
                <a:cs typeface="Times New Roman"/>
              </a:rPr>
              <a:t> </a:t>
            </a:r>
            <a:r>
              <a:rPr sz="2000" spc="-25" dirty="0" smtClean="0">
                <a:latin typeface="Times New Roman"/>
                <a:cs typeface="Times New Roman"/>
              </a:rPr>
              <a:t>m</a:t>
            </a:r>
            <a:r>
              <a:rPr sz="2000" spc="0" dirty="0" smtClean="0">
                <a:latin typeface="Times New Roman"/>
                <a:cs typeface="Times New Roman"/>
              </a:rPr>
              <a:t>ay</a:t>
            </a:r>
            <a:r>
              <a:rPr sz="2000" spc="4" dirty="0" smtClean="0">
                <a:latin typeface="Times New Roman"/>
                <a:cs typeface="Times New Roman"/>
              </a:rPr>
              <a:t> </a:t>
            </a:r>
            <a:r>
              <a:rPr sz="2000" spc="0" dirty="0" smtClean="0">
                <a:latin typeface="Times New Roman"/>
                <a:cs typeface="Times New Roman"/>
              </a:rPr>
              <a:t>va</a:t>
            </a:r>
            <a:r>
              <a:rPr sz="2000" spc="4" dirty="0" smtClean="0">
                <a:latin typeface="Times New Roman"/>
                <a:cs typeface="Times New Roman"/>
              </a:rPr>
              <a:t>r</a:t>
            </a:r>
            <a:r>
              <a:rPr sz="2000" spc="0" dirty="0" smtClean="0">
                <a:latin typeface="Times New Roman"/>
                <a:cs typeface="Times New Roman"/>
              </a:rPr>
              <a:t>y</a:t>
            </a:r>
            <a:r>
              <a:rPr sz="2000" spc="-25" dirty="0" smtClean="0">
                <a:latin typeface="Times New Roman"/>
                <a:cs typeface="Times New Roman"/>
              </a:rPr>
              <a:t> </a:t>
            </a:r>
            <a:r>
              <a:rPr sz="2000" spc="0" dirty="0" smtClean="0">
                <a:latin typeface="Times New Roman"/>
                <a:cs typeface="Times New Roman"/>
              </a:rPr>
              <a:t>co</a:t>
            </a:r>
            <a:r>
              <a:rPr sz="2000" spc="9" dirty="0" smtClean="0">
                <a:latin typeface="Times New Roman"/>
                <a:cs typeface="Times New Roman"/>
              </a:rPr>
              <a:t>n</a:t>
            </a:r>
            <a:r>
              <a:rPr sz="2000" spc="0" dirty="0" smtClean="0">
                <a:latin typeface="Times New Roman"/>
                <a:cs typeface="Times New Roman"/>
              </a:rPr>
              <a:t>t</a:t>
            </a:r>
            <a:r>
              <a:rPr sz="2000" spc="-9" dirty="0" smtClean="0">
                <a:latin typeface="Times New Roman"/>
                <a:cs typeface="Times New Roman"/>
              </a:rPr>
              <a:t>i</a:t>
            </a:r>
            <a:r>
              <a:rPr sz="2000" spc="0" dirty="0" smtClean="0">
                <a:latin typeface="Times New Roman"/>
                <a:cs typeface="Times New Roman"/>
              </a:rPr>
              <a:t>n</a:t>
            </a:r>
            <a:r>
              <a:rPr sz="2000" spc="9" dirty="0" smtClean="0">
                <a:latin typeface="Times New Roman"/>
                <a:cs typeface="Times New Roman"/>
              </a:rPr>
              <a:t>u</a:t>
            </a:r>
            <a:r>
              <a:rPr sz="2000" spc="0" dirty="0" smtClean="0">
                <a:latin typeface="Times New Roman"/>
                <a:cs typeface="Times New Roman"/>
              </a:rPr>
              <a:t>ous</a:t>
            </a:r>
            <a:r>
              <a:rPr sz="2000" spc="-14" dirty="0" smtClean="0">
                <a:latin typeface="Times New Roman"/>
                <a:cs typeface="Times New Roman"/>
              </a:rPr>
              <a:t>l</a:t>
            </a:r>
            <a:r>
              <a:rPr sz="2000" spc="0" dirty="0" smtClean="0">
                <a:latin typeface="Times New Roman"/>
                <a:cs typeface="Times New Roman"/>
              </a:rPr>
              <a:t>y</a:t>
            </a:r>
            <a:r>
              <a:rPr sz="2000" spc="-34" dirty="0" smtClean="0">
                <a:latin typeface="Times New Roman"/>
                <a:cs typeface="Times New Roman"/>
              </a:rPr>
              <a:t> </a:t>
            </a:r>
            <a:r>
              <a:rPr sz="2000" spc="0" dirty="0" smtClean="0">
                <a:latin typeface="Times New Roman"/>
                <a:cs typeface="Times New Roman"/>
              </a:rPr>
              <a:t>o</a:t>
            </a:r>
            <a:r>
              <a:rPr sz="2000" spc="9" dirty="0" smtClean="0">
                <a:latin typeface="Times New Roman"/>
                <a:cs typeface="Times New Roman"/>
              </a:rPr>
              <a:t>v</a:t>
            </a:r>
            <a:r>
              <a:rPr sz="2000" spc="0" dirty="0" smtClean="0">
                <a:latin typeface="Times New Roman"/>
                <a:cs typeface="Times New Roman"/>
              </a:rPr>
              <a:t>er</a:t>
            </a:r>
            <a:r>
              <a:rPr sz="2000" spc="-14" dirty="0" smtClean="0">
                <a:latin typeface="Times New Roman"/>
                <a:cs typeface="Times New Roman"/>
              </a:rPr>
              <a:t> </a:t>
            </a:r>
            <a:r>
              <a:rPr sz="2000" spc="0" dirty="0" smtClean="0">
                <a:latin typeface="Times New Roman"/>
                <a:cs typeface="Times New Roman"/>
              </a:rPr>
              <a:t>a s</a:t>
            </a:r>
            <a:r>
              <a:rPr sz="2000" spc="4" dirty="0" smtClean="0">
                <a:latin typeface="Times New Roman"/>
                <a:cs typeface="Times New Roman"/>
              </a:rPr>
              <a:t>p</a:t>
            </a:r>
            <a:r>
              <a:rPr sz="2000" spc="0" dirty="0" smtClean="0">
                <a:latin typeface="Times New Roman"/>
                <a:cs typeface="Times New Roman"/>
              </a:rPr>
              <a:t>ec</a:t>
            </a:r>
            <a:r>
              <a:rPr sz="2000" spc="-9" dirty="0" smtClean="0">
                <a:latin typeface="Times New Roman"/>
                <a:cs typeface="Times New Roman"/>
              </a:rPr>
              <a:t>i</a:t>
            </a:r>
            <a:r>
              <a:rPr sz="2000" spc="0" dirty="0" smtClean="0">
                <a:latin typeface="Times New Roman"/>
                <a:cs typeface="Times New Roman"/>
              </a:rPr>
              <a:t>fied</a:t>
            </a:r>
            <a:endParaRPr sz="2000">
              <a:latin typeface="Times New Roman"/>
              <a:cs typeface="Times New Roman"/>
            </a:endParaRPr>
          </a:p>
        </p:txBody>
      </p:sp>
      <p:sp>
        <p:nvSpPr>
          <p:cNvPr id="7" name="object 7"/>
          <p:cNvSpPr txBox="1"/>
          <p:nvPr/>
        </p:nvSpPr>
        <p:spPr>
          <a:xfrm>
            <a:off x="3819076" y="2955472"/>
            <a:ext cx="4134686" cy="279907"/>
          </a:xfrm>
          <a:prstGeom prst="rect">
            <a:avLst/>
          </a:prstGeom>
        </p:spPr>
        <p:txBody>
          <a:bodyPr wrap="square" lIns="0" tIns="0" rIns="0" bIns="0" rtlCol="0">
            <a:noAutofit/>
          </a:bodyPr>
          <a:lstStyle/>
          <a:p>
            <a:pPr marL="12700">
              <a:lnSpc>
                <a:spcPts val="2145"/>
              </a:lnSpc>
              <a:spcBef>
                <a:spcPts val="107"/>
              </a:spcBef>
            </a:pPr>
            <a:r>
              <a:rPr sz="2000" spc="0" dirty="0" smtClean="0">
                <a:latin typeface="Times New Roman"/>
                <a:cs typeface="Times New Roman"/>
              </a:rPr>
              <a:t>sig</a:t>
            </a:r>
            <a:r>
              <a:rPr sz="2000" spc="4" dirty="0" smtClean="0">
                <a:latin typeface="Times New Roman"/>
                <a:cs typeface="Times New Roman"/>
              </a:rPr>
              <a:t>n</a:t>
            </a:r>
            <a:r>
              <a:rPr sz="2000" spc="0" dirty="0" smtClean="0">
                <a:latin typeface="Times New Roman"/>
                <a:cs typeface="Times New Roman"/>
              </a:rPr>
              <a:t>a</a:t>
            </a:r>
            <a:r>
              <a:rPr sz="2000" spc="-4" dirty="0" smtClean="0">
                <a:latin typeface="Times New Roman"/>
                <a:cs typeface="Times New Roman"/>
              </a:rPr>
              <a:t>l</a:t>
            </a:r>
            <a:r>
              <a:rPr sz="2000" spc="0" dirty="0" smtClean="0">
                <a:latin typeface="Times New Roman"/>
                <a:cs typeface="Times New Roman"/>
              </a:rPr>
              <a:t>s</a:t>
            </a:r>
            <a:r>
              <a:rPr sz="2000" spc="-29" dirty="0" smtClean="0">
                <a:latin typeface="Times New Roman"/>
                <a:cs typeface="Times New Roman"/>
              </a:rPr>
              <a:t> </a:t>
            </a:r>
            <a:r>
              <a:rPr sz="2000" spc="0" dirty="0" smtClean="0">
                <a:latin typeface="Times New Roman"/>
                <a:cs typeface="Times New Roman"/>
              </a:rPr>
              <a:t>can</a:t>
            </a:r>
            <a:r>
              <a:rPr sz="2000" spc="-4" dirty="0" smtClean="0">
                <a:latin typeface="Times New Roman"/>
                <a:cs typeface="Times New Roman"/>
              </a:rPr>
              <a:t> </a:t>
            </a:r>
            <a:r>
              <a:rPr sz="2000" spc="0" dirty="0" smtClean="0">
                <a:latin typeface="Times New Roman"/>
                <a:cs typeface="Times New Roman"/>
              </a:rPr>
              <a:t>assu</a:t>
            </a:r>
            <a:r>
              <a:rPr sz="2000" spc="-19" dirty="0" smtClean="0">
                <a:latin typeface="Times New Roman"/>
                <a:cs typeface="Times New Roman"/>
              </a:rPr>
              <a:t>m</a:t>
            </a:r>
            <a:r>
              <a:rPr sz="2000" spc="0" dirty="0" smtClean="0">
                <a:latin typeface="Times New Roman"/>
                <a:cs typeface="Times New Roman"/>
              </a:rPr>
              <a:t>e</a:t>
            </a:r>
            <a:r>
              <a:rPr sz="2000" spc="-9" dirty="0" smtClean="0">
                <a:latin typeface="Times New Roman"/>
                <a:cs typeface="Times New Roman"/>
              </a:rPr>
              <a:t> </a:t>
            </a:r>
            <a:r>
              <a:rPr sz="2000" spc="0" dirty="0" smtClean="0">
                <a:latin typeface="Times New Roman"/>
                <a:cs typeface="Times New Roman"/>
              </a:rPr>
              <a:t>o</a:t>
            </a:r>
            <a:r>
              <a:rPr sz="2000" spc="9" dirty="0" smtClean="0">
                <a:latin typeface="Times New Roman"/>
                <a:cs typeface="Times New Roman"/>
              </a:rPr>
              <a:t>n</a:t>
            </a:r>
            <a:r>
              <a:rPr sz="2000" spc="0" dirty="0" smtClean="0">
                <a:latin typeface="Times New Roman"/>
                <a:cs typeface="Times New Roman"/>
              </a:rPr>
              <a:t>ly</a:t>
            </a:r>
            <a:r>
              <a:rPr sz="2000" spc="-29" dirty="0" smtClean="0">
                <a:latin typeface="Times New Roman"/>
                <a:cs typeface="Times New Roman"/>
              </a:rPr>
              <a:t> </a:t>
            </a:r>
            <a:r>
              <a:rPr sz="2000" spc="0" dirty="0" smtClean="0">
                <a:latin typeface="Times New Roman"/>
                <a:cs typeface="Times New Roman"/>
              </a:rPr>
              <a:t>discrete</a:t>
            </a:r>
            <a:r>
              <a:rPr sz="2000" spc="-25" dirty="0" smtClean="0">
                <a:latin typeface="Times New Roman"/>
                <a:cs typeface="Times New Roman"/>
              </a:rPr>
              <a:t> </a:t>
            </a:r>
            <a:r>
              <a:rPr sz="2000" spc="0" dirty="0" smtClean="0">
                <a:latin typeface="Times New Roman"/>
                <a:cs typeface="Times New Roman"/>
              </a:rPr>
              <a:t>values.</a:t>
            </a:r>
            <a:endParaRPr sz="2000">
              <a:latin typeface="Times New Roman"/>
              <a:cs typeface="Times New Roman"/>
            </a:endParaRPr>
          </a:p>
        </p:txBody>
      </p:sp>
      <p:sp>
        <p:nvSpPr>
          <p:cNvPr id="6" name="object 6"/>
          <p:cNvSpPr txBox="1"/>
          <p:nvPr/>
        </p:nvSpPr>
        <p:spPr>
          <a:xfrm>
            <a:off x="4824730" y="3773225"/>
            <a:ext cx="459223" cy="279907"/>
          </a:xfrm>
          <a:prstGeom prst="rect">
            <a:avLst/>
          </a:prstGeom>
        </p:spPr>
        <p:txBody>
          <a:bodyPr wrap="square" lIns="0" tIns="0" rIns="0" bIns="0" rtlCol="0">
            <a:noAutofit/>
          </a:bodyPr>
          <a:lstStyle/>
          <a:p>
            <a:pPr marL="12700">
              <a:lnSpc>
                <a:spcPts val="2145"/>
              </a:lnSpc>
              <a:spcBef>
                <a:spcPts val="107"/>
              </a:spcBef>
            </a:pPr>
            <a:endParaRPr sz="2000" dirty="0">
              <a:latin typeface="Times New Roman"/>
              <a:cs typeface="Times New Roman"/>
            </a:endParaRPr>
          </a:p>
        </p:txBody>
      </p:sp>
      <p:sp>
        <p:nvSpPr>
          <p:cNvPr id="5" name="object 5"/>
          <p:cNvSpPr txBox="1"/>
          <p:nvPr/>
        </p:nvSpPr>
        <p:spPr>
          <a:xfrm>
            <a:off x="4337050" y="6120210"/>
            <a:ext cx="1549369" cy="279908"/>
          </a:xfrm>
          <a:prstGeom prst="rect">
            <a:avLst/>
          </a:prstGeom>
        </p:spPr>
        <p:txBody>
          <a:bodyPr wrap="square" lIns="0" tIns="0" rIns="0" bIns="0" rtlCol="0">
            <a:noAutofit/>
          </a:bodyPr>
          <a:lstStyle/>
          <a:p>
            <a:pPr marL="12700">
              <a:lnSpc>
                <a:spcPts val="2145"/>
              </a:lnSpc>
              <a:spcBef>
                <a:spcPts val="107"/>
              </a:spcBef>
            </a:pPr>
            <a:endParaRPr sz="2000" dirty="0">
              <a:latin typeface="Times New Roman"/>
              <a:cs typeface="Times New Roman"/>
            </a:endParaRPr>
          </a:p>
        </p:txBody>
      </p:sp>
      <p:sp>
        <p:nvSpPr>
          <p:cNvPr id="3" name="object 3"/>
          <p:cNvSpPr txBox="1"/>
          <p:nvPr/>
        </p:nvSpPr>
        <p:spPr>
          <a:xfrm>
            <a:off x="2364994" y="6478471"/>
            <a:ext cx="1335963" cy="254000"/>
          </a:xfrm>
          <a:prstGeom prst="rect">
            <a:avLst/>
          </a:prstGeom>
        </p:spPr>
        <p:txBody>
          <a:bodyPr wrap="square" lIns="0" tIns="0" rIns="0" bIns="0" rtlCol="0">
            <a:noAutofit/>
          </a:bodyPr>
          <a:lstStyle/>
          <a:p>
            <a:pPr marL="12700">
              <a:lnSpc>
                <a:spcPts val="1939"/>
              </a:lnSpc>
              <a:spcBef>
                <a:spcPts val="97"/>
              </a:spcBef>
            </a:pPr>
            <a:endParaRPr sz="1800" dirty="0">
              <a:latin typeface="Times New Roman"/>
              <a:cs typeface="Times New Roman"/>
            </a:endParaRPr>
          </a:p>
        </p:txBody>
      </p:sp>
      <p:sp>
        <p:nvSpPr>
          <p:cNvPr id="2" name="object 2"/>
          <p:cNvSpPr txBox="1"/>
          <p:nvPr/>
        </p:nvSpPr>
        <p:spPr>
          <a:xfrm>
            <a:off x="5647182" y="6478471"/>
            <a:ext cx="1297330" cy="254000"/>
          </a:xfrm>
          <a:prstGeom prst="rect">
            <a:avLst/>
          </a:prstGeom>
        </p:spPr>
        <p:txBody>
          <a:bodyPr wrap="square" lIns="0" tIns="0" rIns="0" bIns="0" rtlCol="0">
            <a:noAutofit/>
          </a:bodyPr>
          <a:lstStyle/>
          <a:p>
            <a:pPr marL="12700">
              <a:lnSpc>
                <a:spcPts val="1939"/>
              </a:lnSpc>
              <a:spcBef>
                <a:spcPts val="97"/>
              </a:spcBef>
            </a:pPr>
            <a:endParaRPr sz="1800" dirty="0">
              <a:latin typeface="Times New Roman"/>
              <a:cs typeface="Times New Roman"/>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61558" y="3913178"/>
            <a:ext cx="3330244" cy="2389450"/>
          </a:xfrm>
          <a:prstGeom prst="rect">
            <a:avLst/>
          </a:prstGeom>
        </p:spPr>
      </p:pic>
    </p:spTree>
    <p:extLst>
      <p:ext uri="{BB962C8B-B14F-4D97-AF65-F5344CB8AC3E}">
        <p14:creationId xmlns="" xmlns:p14="http://schemas.microsoft.com/office/powerpoint/2010/main" val="12366453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143000"/>
            <a:ext cx="8064896" cy="1224136"/>
          </a:xfrm>
          <a:prstGeom prst="rect">
            <a:avLst/>
          </a:prstGeom>
        </p:spPr>
        <p:txBody>
          <a:bodyPr wrap="square" lIns="0" tIns="0" rIns="0" bIns="0" rtlCol="0">
            <a:noAutofit/>
          </a:bodyPr>
          <a:lstStyle/>
          <a:p>
            <a:pPr marL="12700" algn="ctr">
              <a:lnSpc>
                <a:spcPts val="3800"/>
              </a:lnSpc>
              <a:spcBef>
                <a:spcPts val="190"/>
              </a:spcBef>
            </a:pPr>
            <a:r>
              <a:rPr lang="en-US" sz="5400" spc="0" baseline="2980" dirty="0" smtClean="0">
                <a:latin typeface="Book Antiqua"/>
                <a:cs typeface="Book Antiqua"/>
              </a:rPr>
              <a:t>Logic Gates and Boolean Algebra</a:t>
            </a:r>
            <a:endParaRPr sz="3600" dirty="0">
              <a:latin typeface="Book Antiqua"/>
              <a:cs typeface="Book Antiqua"/>
            </a:endParaRPr>
          </a:p>
        </p:txBody>
      </p:sp>
    </p:spTree>
    <p:extLst>
      <p:ext uri="{BB962C8B-B14F-4D97-AF65-F5344CB8AC3E}">
        <p14:creationId xmlns:p14="http://schemas.microsoft.com/office/powerpoint/2010/main" xmlns="" val="1844704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7340" y="17284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endParaRPr sz="2400">
              <a:latin typeface="Arial"/>
              <a:cs typeface="Arial"/>
            </a:endParaRPr>
          </a:p>
        </p:txBody>
      </p:sp>
      <p:sp>
        <p:nvSpPr>
          <p:cNvPr id="4" name="object 4"/>
          <p:cNvSpPr txBox="1"/>
          <p:nvPr/>
        </p:nvSpPr>
        <p:spPr>
          <a:xfrm>
            <a:off x="650240" y="1710689"/>
            <a:ext cx="7526655" cy="2835135"/>
          </a:xfrm>
          <a:prstGeom prst="rect">
            <a:avLst/>
          </a:prstGeom>
        </p:spPr>
        <p:txBody>
          <a:bodyPr vert="horz" wrap="square" lIns="0" tIns="12700" rIns="0" bIns="0" rtlCol="0">
            <a:spAutoFit/>
          </a:bodyPr>
          <a:lstStyle/>
          <a:p>
            <a:pPr marL="12700" marR="450215">
              <a:lnSpc>
                <a:spcPct val="109700"/>
              </a:lnSpc>
              <a:spcBef>
                <a:spcPts val="100"/>
              </a:spcBef>
            </a:pPr>
            <a:r>
              <a:rPr sz="2400" dirty="0">
                <a:latin typeface="Arial"/>
                <a:cs typeface="Arial"/>
              </a:rPr>
              <a:t>The </a:t>
            </a:r>
            <a:r>
              <a:rPr sz="2400" spc="-10" dirty="0">
                <a:latin typeface="Arial"/>
                <a:cs typeface="Arial"/>
              </a:rPr>
              <a:t>building </a:t>
            </a:r>
            <a:r>
              <a:rPr sz="2400" spc="-5">
                <a:latin typeface="Arial"/>
                <a:cs typeface="Arial"/>
              </a:rPr>
              <a:t>blocks </a:t>
            </a:r>
            <a:r>
              <a:rPr lang="en-US" sz="2400" spc="-5" dirty="0" smtClean="0">
                <a:latin typeface="Arial"/>
                <a:cs typeface="Arial"/>
              </a:rPr>
              <a:t>that </a:t>
            </a:r>
            <a:r>
              <a:rPr sz="2400" spc="-5" smtClean="0">
                <a:latin typeface="Arial"/>
                <a:cs typeface="Arial"/>
              </a:rPr>
              <a:t>create</a:t>
            </a:r>
            <a:r>
              <a:rPr lang="en-US" sz="2400" spc="-5" dirty="0" smtClean="0">
                <a:latin typeface="Arial"/>
                <a:cs typeface="Arial"/>
              </a:rPr>
              <a:t>s</a:t>
            </a:r>
            <a:r>
              <a:rPr sz="2400" spc="-5" smtClean="0">
                <a:latin typeface="Arial"/>
                <a:cs typeface="Arial"/>
              </a:rPr>
              <a:t> </a:t>
            </a:r>
            <a:r>
              <a:rPr sz="2400" spc="-10" dirty="0">
                <a:latin typeface="Arial"/>
                <a:cs typeface="Arial"/>
              </a:rPr>
              <a:t>digital </a:t>
            </a:r>
            <a:r>
              <a:rPr sz="2400" spc="-5" dirty="0">
                <a:latin typeface="Arial"/>
                <a:cs typeface="Arial"/>
              </a:rPr>
              <a:t>circuits are  </a:t>
            </a:r>
            <a:r>
              <a:rPr sz="2400" spc="-10">
                <a:latin typeface="Arial"/>
                <a:cs typeface="Arial"/>
              </a:rPr>
              <a:t>logic</a:t>
            </a:r>
            <a:r>
              <a:rPr sz="2400" spc="-5">
                <a:latin typeface="Arial"/>
                <a:cs typeface="Arial"/>
              </a:rPr>
              <a:t> </a:t>
            </a:r>
            <a:r>
              <a:rPr sz="2400" spc="-5" smtClean="0">
                <a:latin typeface="Arial"/>
                <a:cs typeface="Arial"/>
              </a:rPr>
              <a:t>gates</a:t>
            </a:r>
            <a:r>
              <a:rPr lang="en-US" sz="2400" spc="-5" dirty="0" smtClean="0">
                <a:latin typeface="Arial"/>
                <a:cs typeface="Arial"/>
              </a:rPr>
              <a:t>.</a:t>
            </a:r>
            <a:endParaRPr sz="2400">
              <a:latin typeface="Arial"/>
              <a:cs typeface="Arial"/>
            </a:endParaRPr>
          </a:p>
          <a:p>
            <a:pPr marL="12700" marR="40640">
              <a:lnSpc>
                <a:spcPct val="109700"/>
              </a:lnSpc>
              <a:spcBef>
                <a:spcPts val="1510"/>
              </a:spcBef>
            </a:pPr>
            <a:r>
              <a:rPr sz="2400" spc="-5" smtClean="0">
                <a:latin typeface="Arial"/>
                <a:cs typeface="Arial"/>
              </a:rPr>
              <a:t>Each </a:t>
            </a:r>
            <a:r>
              <a:rPr sz="2400" spc="-5" dirty="0">
                <a:latin typeface="Arial"/>
                <a:cs typeface="Arial"/>
              </a:rPr>
              <a:t>gate </a:t>
            </a:r>
            <a:r>
              <a:rPr sz="2400" spc="-10" dirty="0">
                <a:latin typeface="Arial"/>
                <a:cs typeface="Arial"/>
              </a:rPr>
              <a:t>has </a:t>
            </a:r>
            <a:r>
              <a:rPr sz="2400" spc="-5" dirty="0">
                <a:latin typeface="Arial"/>
                <a:cs typeface="Arial"/>
              </a:rPr>
              <a:t>its own </a:t>
            </a:r>
            <a:r>
              <a:rPr sz="2400" spc="-10" dirty="0">
                <a:latin typeface="Arial"/>
                <a:cs typeface="Arial"/>
              </a:rPr>
              <a:t>logic </a:t>
            </a:r>
            <a:r>
              <a:rPr sz="2400" dirty="0">
                <a:latin typeface="Arial"/>
                <a:cs typeface="Arial"/>
              </a:rPr>
              <a:t>symbol </a:t>
            </a:r>
            <a:r>
              <a:rPr sz="2400" spc="-5" dirty="0">
                <a:latin typeface="Arial"/>
                <a:cs typeface="Arial"/>
              </a:rPr>
              <a:t>which allows  complex functions </a:t>
            </a:r>
            <a:r>
              <a:rPr sz="2400" spc="5" dirty="0">
                <a:latin typeface="Arial"/>
                <a:cs typeface="Arial"/>
              </a:rPr>
              <a:t>to </a:t>
            </a:r>
            <a:r>
              <a:rPr sz="2400" spc="-5" dirty="0">
                <a:latin typeface="Arial"/>
                <a:cs typeface="Arial"/>
              </a:rPr>
              <a:t>be represented by </a:t>
            </a:r>
            <a:r>
              <a:rPr sz="2400" dirty="0">
                <a:latin typeface="Arial"/>
                <a:cs typeface="Arial"/>
              </a:rPr>
              <a:t>a </a:t>
            </a:r>
            <a:r>
              <a:rPr sz="2400" spc="-10" dirty="0">
                <a:latin typeface="Arial"/>
                <a:cs typeface="Arial"/>
              </a:rPr>
              <a:t>logic</a:t>
            </a:r>
            <a:r>
              <a:rPr sz="2400" spc="-15" dirty="0">
                <a:latin typeface="Arial"/>
                <a:cs typeface="Arial"/>
              </a:rPr>
              <a:t> </a:t>
            </a:r>
            <a:r>
              <a:rPr sz="2400" spc="-5" dirty="0">
                <a:latin typeface="Arial"/>
                <a:cs typeface="Arial"/>
              </a:rPr>
              <a:t>diagram</a:t>
            </a:r>
            <a:endParaRPr sz="2400">
              <a:latin typeface="Arial"/>
              <a:cs typeface="Arial"/>
            </a:endParaRPr>
          </a:p>
          <a:p>
            <a:pPr marL="12700" marR="5080">
              <a:lnSpc>
                <a:spcPct val="110100"/>
              </a:lnSpc>
              <a:spcBef>
                <a:spcPts val="1500"/>
              </a:spcBef>
            </a:pPr>
            <a:r>
              <a:rPr sz="2400" dirty="0">
                <a:latin typeface="Arial"/>
                <a:cs typeface="Arial"/>
              </a:rPr>
              <a:t>The </a:t>
            </a:r>
            <a:r>
              <a:rPr sz="2400" spc="-5" dirty="0">
                <a:latin typeface="Arial"/>
                <a:cs typeface="Arial"/>
              </a:rPr>
              <a:t>function of each gate can be represented </a:t>
            </a:r>
            <a:r>
              <a:rPr sz="2400" dirty="0">
                <a:latin typeface="Arial"/>
                <a:cs typeface="Arial"/>
              </a:rPr>
              <a:t>by a </a:t>
            </a:r>
            <a:r>
              <a:rPr sz="2400" spc="-5" dirty="0">
                <a:latin typeface="Arial"/>
                <a:cs typeface="Arial"/>
              </a:rPr>
              <a:t>truth  table or using </a:t>
            </a:r>
            <a:r>
              <a:rPr sz="2400" spc="-10" dirty="0">
                <a:latin typeface="Arial"/>
                <a:cs typeface="Arial"/>
              </a:rPr>
              <a:t>Boolean</a:t>
            </a:r>
            <a:r>
              <a:rPr sz="2400" spc="10" dirty="0">
                <a:latin typeface="Arial"/>
                <a:cs typeface="Arial"/>
              </a:rPr>
              <a:t> </a:t>
            </a:r>
            <a:r>
              <a:rPr sz="2400" spc="-5" dirty="0">
                <a:latin typeface="Arial"/>
                <a:cs typeface="Arial"/>
              </a:rPr>
              <a:t>notation</a:t>
            </a:r>
            <a:endParaRPr sz="2400">
              <a:latin typeface="Arial"/>
              <a:cs typeface="Arial"/>
            </a:endParaRPr>
          </a:p>
        </p:txBody>
      </p:sp>
      <p:sp>
        <p:nvSpPr>
          <p:cNvPr id="5" name="object 5"/>
          <p:cNvSpPr txBox="1"/>
          <p:nvPr/>
        </p:nvSpPr>
        <p:spPr>
          <a:xfrm>
            <a:off x="307340" y="2724150"/>
            <a:ext cx="132715" cy="1364476"/>
          </a:xfrm>
          <a:prstGeom prst="rect">
            <a:avLst/>
          </a:prstGeom>
        </p:spPr>
        <p:txBody>
          <a:bodyPr vert="horz" wrap="square" lIns="0" tIns="12700" rIns="0" bIns="0" rtlCol="0">
            <a:spAutoFit/>
          </a:bodyPr>
          <a:lstStyle/>
          <a:p>
            <a:pPr marL="12700">
              <a:lnSpc>
                <a:spcPct val="100000"/>
              </a:lnSpc>
              <a:spcBef>
                <a:spcPts val="100"/>
              </a:spcBef>
            </a:pPr>
            <a:r>
              <a:rPr sz="2400" smtClean="0">
                <a:latin typeface="Arial"/>
                <a:cs typeface="Arial"/>
              </a:rPr>
              <a:t>•</a:t>
            </a:r>
            <a:endParaRPr lang="en-US" sz="2400" dirty="0" smtClean="0">
              <a:latin typeface="Arial"/>
              <a:cs typeface="Arial"/>
            </a:endParaRPr>
          </a:p>
          <a:p>
            <a:pPr marL="12700">
              <a:lnSpc>
                <a:spcPct val="100000"/>
              </a:lnSpc>
              <a:spcBef>
                <a:spcPts val="100"/>
              </a:spcBef>
            </a:pPr>
            <a:endParaRPr sz="2400">
              <a:latin typeface="Arial"/>
              <a:cs typeface="Arial"/>
            </a:endParaRPr>
          </a:p>
          <a:p>
            <a:pPr marL="12700">
              <a:lnSpc>
                <a:spcPct val="100000"/>
              </a:lnSpc>
              <a:spcBef>
                <a:spcPts val="1780"/>
              </a:spcBef>
            </a:pPr>
            <a:r>
              <a:rPr sz="2400" dirty="0">
                <a:latin typeface="Arial"/>
                <a:cs typeface="Arial"/>
              </a:rPr>
              <a:t>•</a:t>
            </a:r>
            <a:endParaRPr sz="2400">
              <a:latin typeface="Arial"/>
              <a:cs typeface="Arial"/>
            </a:endParaRPr>
          </a:p>
        </p:txBody>
      </p:sp>
      <p:sp>
        <p:nvSpPr>
          <p:cNvPr id="8" name="Title 7"/>
          <p:cNvSpPr>
            <a:spLocks noGrp="1"/>
          </p:cNvSpPr>
          <p:nvPr>
            <p:ph type="title"/>
          </p:nvPr>
        </p:nvSpPr>
        <p:spPr>
          <a:xfrm>
            <a:off x="457200" y="228600"/>
            <a:ext cx="8229600" cy="1143000"/>
          </a:xfrm>
        </p:spPr>
        <p:txBody>
          <a:bodyPr/>
          <a:lstStyle/>
          <a:p>
            <a:r>
              <a:rPr lang="en-US" dirty="0" smtClean="0"/>
              <a:t>What are Gates?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3465195" cy="635000"/>
          </a:xfrm>
          <a:prstGeom prst="rect">
            <a:avLst/>
          </a:prstGeom>
        </p:spPr>
        <p:txBody>
          <a:bodyPr vert="horz" wrap="square" lIns="0" tIns="12700" rIns="0" bIns="0" rtlCol="0">
            <a:spAutoFit/>
          </a:bodyPr>
          <a:lstStyle/>
          <a:p>
            <a:pPr marL="12700">
              <a:lnSpc>
                <a:spcPct val="100000"/>
              </a:lnSpc>
              <a:spcBef>
                <a:spcPts val="100"/>
              </a:spcBef>
            </a:pPr>
            <a:r>
              <a:rPr spc="-5" dirty="0"/>
              <a:t>LOGIC</a:t>
            </a:r>
            <a:r>
              <a:rPr spc="-95" dirty="0"/>
              <a:t> </a:t>
            </a:r>
            <a:r>
              <a:rPr spc="-5" dirty="0"/>
              <a:t>GATES</a:t>
            </a:r>
          </a:p>
        </p:txBody>
      </p:sp>
      <p:sp>
        <p:nvSpPr>
          <p:cNvPr id="3" name="object 3"/>
          <p:cNvSpPr txBox="1"/>
          <p:nvPr/>
        </p:nvSpPr>
        <p:spPr>
          <a:xfrm>
            <a:off x="383540" y="1455238"/>
            <a:ext cx="3248660" cy="4345305"/>
          </a:xfrm>
          <a:prstGeom prst="rect">
            <a:avLst/>
          </a:prstGeom>
        </p:spPr>
        <p:txBody>
          <a:bodyPr vert="horz" wrap="square" lIns="0" tIns="64769" rIns="0" bIns="0" rtlCol="0">
            <a:spAutoFit/>
          </a:bodyPr>
          <a:lstStyle/>
          <a:p>
            <a:pPr marL="355600" indent="-342900">
              <a:lnSpc>
                <a:spcPct val="100000"/>
              </a:lnSpc>
              <a:spcBef>
                <a:spcPts val="509"/>
              </a:spcBef>
              <a:buChar char="•"/>
              <a:tabLst>
                <a:tab pos="354965" algn="l"/>
                <a:tab pos="355600" algn="l"/>
              </a:tabLst>
            </a:pPr>
            <a:r>
              <a:rPr sz="3200" dirty="0">
                <a:latin typeface="Arial"/>
                <a:cs typeface="Arial"/>
              </a:rPr>
              <a:t>Types of</a:t>
            </a:r>
            <a:r>
              <a:rPr sz="3200" spc="-65" dirty="0">
                <a:latin typeface="Arial"/>
                <a:cs typeface="Arial"/>
              </a:rPr>
              <a:t> </a:t>
            </a:r>
            <a:r>
              <a:rPr sz="3200" dirty="0">
                <a:latin typeface="Arial"/>
                <a:cs typeface="Arial"/>
              </a:rPr>
              <a:t>gates</a:t>
            </a:r>
            <a:endParaRPr sz="3200">
              <a:latin typeface="Arial"/>
              <a:cs typeface="Arial"/>
            </a:endParaRPr>
          </a:p>
          <a:p>
            <a:pPr marL="755650" lvl="1" indent="-285750">
              <a:lnSpc>
                <a:spcPct val="100000"/>
              </a:lnSpc>
              <a:spcBef>
                <a:spcPts val="360"/>
              </a:spcBef>
              <a:buChar char="–"/>
              <a:tabLst>
                <a:tab pos="755650" algn="l"/>
              </a:tabLst>
            </a:pPr>
            <a:r>
              <a:rPr sz="2800" spc="-10" dirty="0">
                <a:latin typeface="Arial"/>
                <a:cs typeface="Arial"/>
              </a:rPr>
              <a:t>NOT</a:t>
            </a:r>
            <a:endParaRPr sz="2800">
              <a:latin typeface="Arial"/>
              <a:cs typeface="Arial"/>
            </a:endParaRPr>
          </a:p>
          <a:p>
            <a:pPr marL="755650" lvl="1" indent="-285750">
              <a:lnSpc>
                <a:spcPct val="100000"/>
              </a:lnSpc>
              <a:spcBef>
                <a:spcPts val="360"/>
              </a:spcBef>
              <a:buChar char="–"/>
              <a:tabLst>
                <a:tab pos="755650" algn="l"/>
              </a:tabLst>
            </a:pPr>
            <a:r>
              <a:rPr sz="2800" spc="-10" dirty="0">
                <a:latin typeface="Arial"/>
                <a:cs typeface="Arial"/>
              </a:rPr>
              <a:t>AND</a:t>
            </a:r>
            <a:endParaRPr sz="2800">
              <a:latin typeface="Arial"/>
              <a:cs typeface="Arial"/>
            </a:endParaRPr>
          </a:p>
          <a:p>
            <a:pPr marL="755650" lvl="1" indent="-285750">
              <a:lnSpc>
                <a:spcPct val="100000"/>
              </a:lnSpc>
              <a:spcBef>
                <a:spcPts val="360"/>
              </a:spcBef>
              <a:buChar char="–"/>
              <a:tabLst>
                <a:tab pos="755650" algn="l"/>
              </a:tabLst>
            </a:pPr>
            <a:r>
              <a:rPr sz="2800" spc="-5" dirty="0">
                <a:latin typeface="Arial"/>
                <a:cs typeface="Arial"/>
              </a:rPr>
              <a:t>OR</a:t>
            </a:r>
            <a:endParaRPr sz="2800">
              <a:latin typeface="Arial"/>
              <a:cs typeface="Arial"/>
            </a:endParaRPr>
          </a:p>
          <a:p>
            <a:pPr marL="755650" lvl="1" indent="-285750">
              <a:lnSpc>
                <a:spcPct val="100000"/>
              </a:lnSpc>
              <a:spcBef>
                <a:spcPts val="360"/>
              </a:spcBef>
              <a:buChar char="–"/>
              <a:tabLst>
                <a:tab pos="755650" algn="l"/>
              </a:tabLst>
            </a:pPr>
            <a:r>
              <a:rPr sz="2800" spc="-10" dirty="0">
                <a:latin typeface="Arial"/>
                <a:cs typeface="Arial"/>
              </a:rPr>
              <a:t>NAND</a:t>
            </a:r>
            <a:endParaRPr sz="2800">
              <a:latin typeface="Arial"/>
              <a:cs typeface="Arial"/>
            </a:endParaRPr>
          </a:p>
          <a:p>
            <a:pPr marL="755650" lvl="1" indent="-285750">
              <a:lnSpc>
                <a:spcPct val="100000"/>
              </a:lnSpc>
              <a:spcBef>
                <a:spcPts val="360"/>
              </a:spcBef>
              <a:buChar char="–"/>
              <a:tabLst>
                <a:tab pos="755650" algn="l"/>
              </a:tabLst>
            </a:pPr>
            <a:r>
              <a:rPr sz="2800" spc="-10" dirty="0">
                <a:latin typeface="Arial"/>
                <a:cs typeface="Arial"/>
              </a:rPr>
              <a:t>NOR</a:t>
            </a:r>
            <a:endParaRPr sz="2800">
              <a:latin typeface="Arial"/>
              <a:cs typeface="Arial"/>
            </a:endParaRPr>
          </a:p>
          <a:p>
            <a:pPr marL="755650" lvl="1" indent="-285750">
              <a:lnSpc>
                <a:spcPct val="100000"/>
              </a:lnSpc>
              <a:spcBef>
                <a:spcPts val="360"/>
              </a:spcBef>
              <a:buChar char="–"/>
              <a:tabLst>
                <a:tab pos="755650" algn="l"/>
              </a:tabLst>
            </a:pPr>
            <a:r>
              <a:rPr sz="2800" spc="-5" dirty="0">
                <a:latin typeface="Arial"/>
                <a:cs typeface="Arial"/>
              </a:rPr>
              <a:t>EX-OR</a:t>
            </a:r>
            <a:endParaRPr sz="2800">
              <a:latin typeface="Arial"/>
              <a:cs typeface="Arial"/>
            </a:endParaRPr>
          </a:p>
          <a:p>
            <a:pPr marL="755650" lvl="1" indent="-285750">
              <a:lnSpc>
                <a:spcPct val="100000"/>
              </a:lnSpc>
              <a:spcBef>
                <a:spcPts val="360"/>
              </a:spcBef>
              <a:buChar char="–"/>
              <a:tabLst>
                <a:tab pos="755650" algn="l"/>
              </a:tabLst>
            </a:pPr>
            <a:r>
              <a:rPr sz="2800" spc="-5" dirty="0">
                <a:latin typeface="Arial"/>
                <a:cs typeface="Arial"/>
              </a:rPr>
              <a:t>EX-NOR</a:t>
            </a:r>
            <a:endParaRPr sz="2800">
              <a:latin typeface="Arial"/>
              <a:cs typeface="Arial"/>
            </a:endParaRPr>
          </a:p>
          <a:p>
            <a:pPr marL="755650" lvl="1" indent="-285750">
              <a:lnSpc>
                <a:spcPct val="100000"/>
              </a:lnSpc>
              <a:spcBef>
                <a:spcPts val="360"/>
              </a:spcBef>
              <a:buChar char="–"/>
              <a:tabLst>
                <a:tab pos="755650" algn="l"/>
              </a:tabLst>
            </a:pPr>
            <a:r>
              <a:rPr sz="2800" spc="-10" dirty="0">
                <a:latin typeface="Arial"/>
                <a:cs typeface="Arial"/>
              </a:rPr>
              <a:t>BUFFER</a:t>
            </a:r>
            <a:r>
              <a:rPr sz="2800" spc="-85" dirty="0">
                <a:latin typeface="Arial"/>
                <a:cs typeface="Arial"/>
              </a:rPr>
              <a:t> </a:t>
            </a:r>
            <a:r>
              <a:rPr sz="2800" spc="-10" dirty="0">
                <a:latin typeface="Arial"/>
                <a:cs typeface="Arial"/>
              </a:rPr>
              <a:t>GATE</a:t>
            </a:r>
            <a:endParaRPr sz="2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8229600" cy="1143000"/>
          </a:xfrm>
          <a:prstGeom prst="rect">
            <a:avLst/>
          </a:prstGeom>
        </p:spPr>
        <p:txBody>
          <a:bodyPr vert="horz" wrap="square" lIns="0" tIns="12700" rIns="0" bIns="0" rtlCol="0">
            <a:spAutoFit/>
          </a:bodyPr>
          <a:lstStyle/>
          <a:p>
            <a:pPr marL="1153795">
              <a:lnSpc>
                <a:spcPct val="100000"/>
              </a:lnSpc>
              <a:spcBef>
                <a:spcPts val="100"/>
              </a:spcBef>
            </a:pPr>
            <a:r>
              <a:rPr spc="-5" dirty="0"/>
              <a:t>NOT</a:t>
            </a:r>
            <a:r>
              <a:rPr spc="-90" dirty="0"/>
              <a:t> </a:t>
            </a:r>
            <a:r>
              <a:rPr spc="-5" dirty="0"/>
              <a:t>Gate</a:t>
            </a:r>
          </a:p>
        </p:txBody>
      </p:sp>
      <p:sp>
        <p:nvSpPr>
          <p:cNvPr id="3" name="object 3"/>
          <p:cNvSpPr txBox="1"/>
          <p:nvPr/>
        </p:nvSpPr>
        <p:spPr>
          <a:xfrm>
            <a:off x="256540" y="14643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endParaRPr sz="2400">
              <a:latin typeface="Arial"/>
              <a:cs typeface="Arial"/>
            </a:endParaRPr>
          </a:p>
        </p:txBody>
      </p:sp>
      <p:sp>
        <p:nvSpPr>
          <p:cNvPr id="4" name="object 4"/>
          <p:cNvSpPr txBox="1"/>
          <p:nvPr/>
        </p:nvSpPr>
        <p:spPr>
          <a:xfrm>
            <a:off x="599440" y="1480820"/>
            <a:ext cx="7603490" cy="2966720"/>
          </a:xfrm>
          <a:prstGeom prst="rect">
            <a:avLst/>
          </a:prstGeom>
        </p:spPr>
        <p:txBody>
          <a:bodyPr vert="horz" wrap="square" lIns="0" tIns="12700" rIns="0" bIns="0" rtlCol="0">
            <a:spAutoFit/>
          </a:bodyPr>
          <a:lstStyle/>
          <a:p>
            <a:pPr marL="12700" marR="2692400">
              <a:lnSpc>
                <a:spcPct val="100000"/>
              </a:lnSpc>
              <a:spcBef>
                <a:spcPts val="100"/>
              </a:spcBef>
            </a:pPr>
            <a:r>
              <a:rPr sz="2400" dirty="0">
                <a:latin typeface="Arial"/>
                <a:cs typeface="Arial"/>
              </a:rPr>
              <a:t>A </a:t>
            </a:r>
            <a:r>
              <a:rPr sz="2400" spc="-5" dirty="0">
                <a:latin typeface="Arial"/>
                <a:cs typeface="Arial"/>
              </a:rPr>
              <a:t>NOT gate accepts </a:t>
            </a:r>
            <a:r>
              <a:rPr sz="2400" spc="-10" dirty="0">
                <a:latin typeface="Arial"/>
                <a:cs typeface="Arial"/>
              </a:rPr>
              <a:t>one </a:t>
            </a:r>
            <a:r>
              <a:rPr sz="2400" spc="-5" dirty="0">
                <a:latin typeface="Arial"/>
                <a:cs typeface="Arial"/>
              </a:rPr>
              <a:t>input </a:t>
            </a:r>
            <a:r>
              <a:rPr sz="2400" spc="-10" dirty="0">
                <a:latin typeface="Arial"/>
                <a:cs typeface="Arial"/>
              </a:rPr>
              <a:t>value  and </a:t>
            </a:r>
            <a:r>
              <a:rPr sz="2400" spc="-5" dirty="0">
                <a:latin typeface="Arial"/>
                <a:cs typeface="Arial"/>
              </a:rPr>
              <a:t>produces one output </a:t>
            </a:r>
            <a:r>
              <a:rPr sz="2400" spc="-10" dirty="0">
                <a:latin typeface="Arial"/>
                <a:cs typeface="Arial"/>
              </a:rPr>
              <a:t>value</a:t>
            </a:r>
            <a:endParaRPr sz="2400">
              <a:latin typeface="Arial"/>
              <a:cs typeface="Arial"/>
            </a:endParaRPr>
          </a:p>
          <a:p>
            <a:pPr marL="12700" marR="5080">
              <a:lnSpc>
                <a:spcPct val="100000"/>
              </a:lnSpc>
              <a:spcBef>
                <a:spcPts val="1500"/>
              </a:spcBef>
            </a:pPr>
            <a:r>
              <a:rPr sz="2400" spc="-10" dirty="0">
                <a:latin typeface="Arial"/>
                <a:cs typeface="Arial"/>
              </a:rPr>
              <a:t>By </a:t>
            </a:r>
            <a:r>
              <a:rPr sz="2400" spc="-5" dirty="0">
                <a:latin typeface="Arial"/>
                <a:cs typeface="Arial"/>
              </a:rPr>
              <a:t>definition, if the </a:t>
            </a:r>
            <a:r>
              <a:rPr sz="2400" spc="-10" dirty="0">
                <a:latin typeface="Arial"/>
                <a:cs typeface="Arial"/>
              </a:rPr>
              <a:t>input value </a:t>
            </a:r>
            <a:r>
              <a:rPr sz="2400" dirty="0">
                <a:latin typeface="Arial"/>
                <a:cs typeface="Arial"/>
              </a:rPr>
              <a:t>for a </a:t>
            </a:r>
            <a:r>
              <a:rPr sz="2400" spc="-5" dirty="0">
                <a:latin typeface="Arial"/>
                <a:cs typeface="Arial"/>
              </a:rPr>
              <a:t>NOT gate is 0, the  output </a:t>
            </a:r>
            <a:r>
              <a:rPr sz="2400" spc="-10" dirty="0">
                <a:latin typeface="Arial"/>
                <a:cs typeface="Arial"/>
              </a:rPr>
              <a:t>value is </a:t>
            </a:r>
            <a:r>
              <a:rPr sz="2400" spc="-5" dirty="0">
                <a:latin typeface="Arial"/>
                <a:cs typeface="Arial"/>
              </a:rPr>
              <a:t>1, and if </a:t>
            </a:r>
            <a:r>
              <a:rPr sz="2400" dirty="0">
                <a:latin typeface="Arial"/>
                <a:cs typeface="Arial"/>
              </a:rPr>
              <a:t>the </a:t>
            </a:r>
            <a:r>
              <a:rPr sz="2400" spc="-5" dirty="0">
                <a:latin typeface="Arial"/>
                <a:cs typeface="Arial"/>
              </a:rPr>
              <a:t>input </a:t>
            </a:r>
            <a:r>
              <a:rPr sz="2400" spc="-10" dirty="0">
                <a:latin typeface="Arial"/>
                <a:cs typeface="Arial"/>
              </a:rPr>
              <a:t>value </a:t>
            </a:r>
            <a:r>
              <a:rPr sz="2400" spc="-5" dirty="0">
                <a:latin typeface="Arial"/>
                <a:cs typeface="Arial"/>
              </a:rPr>
              <a:t>is </a:t>
            </a:r>
            <a:r>
              <a:rPr sz="2400" dirty="0">
                <a:latin typeface="Arial"/>
                <a:cs typeface="Arial"/>
              </a:rPr>
              <a:t>1, </a:t>
            </a:r>
            <a:r>
              <a:rPr sz="2400" spc="-5" dirty="0">
                <a:latin typeface="Arial"/>
                <a:cs typeface="Arial"/>
              </a:rPr>
              <a:t>the output is  </a:t>
            </a:r>
            <a:r>
              <a:rPr sz="2400" dirty="0">
                <a:latin typeface="Arial"/>
                <a:cs typeface="Arial"/>
              </a:rPr>
              <a:t>0</a:t>
            </a:r>
            <a:endParaRPr sz="2400">
              <a:latin typeface="Arial"/>
              <a:cs typeface="Arial"/>
            </a:endParaRPr>
          </a:p>
          <a:p>
            <a:pPr marL="12700">
              <a:lnSpc>
                <a:spcPct val="100000"/>
              </a:lnSpc>
              <a:spcBef>
                <a:spcPts val="1500"/>
              </a:spcBef>
            </a:pPr>
            <a:r>
              <a:rPr sz="2400" dirty="0">
                <a:latin typeface="Arial"/>
                <a:cs typeface="Arial"/>
              </a:rPr>
              <a:t>A </a:t>
            </a:r>
            <a:r>
              <a:rPr sz="2400" spc="-5" dirty="0">
                <a:latin typeface="Arial"/>
                <a:cs typeface="Arial"/>
              </a:rPr>
              <a:t>NOT gate </a:t>
            </a:r>
            <a:r>
              <a:rPr sz="2400" spc="-10" dirty="0">
                <a:latin typeface="Arial"/>
                <a:cs typeface="Arial"/>
              </a:rPr>
              <a:t>is </a:t>
            </a:r>
            <a:r>
              <a:rPr sz="2400" dirty="0">
                <a:latin typeface="Arial"/>
                <a:cs typeface="Arial"/>
              </a:rPr>
              <a:t>sometimes </a:t>
            </a:r>
            <a:r>
              <a:rPr sz="2400" spc="-5" dirty="0">
                <a:latin typeface="Arial"/>
                <a:cs typeface="Arial"/>
              </a:rPr>
              <a:t>referred </a:t>
            </a:r>
            <a:r>
              <a:rPr sz="2400" spc="5" dirty="0">
                <a:latin typeface="Arial"/>
                <a:cs typeface="Arial"/>
              </a:rPr>
              <a:t>to </a:t>
            </a:r>
            <a:r>
              <a:rPr sz="2400" spc="-5" dirty="0">
                <a:latin typeface="Arial"/>
                <a:cs typeface="Arial"/>
              </a:rPr>
              <a:t>as </a:t>
            </a:r>
            <a:r>
              <a:rPr sz="2400" dirty="0">
                <a:latin typeface="Arial"/>
                <a:cs typeface="Arial"/>
              </a:rPr>
              <a:t>an</a:t>
            </a:r>
            <a:r>
              <a:rPr sz="2400" spc="60" dirty="0">
                <a:latin typeface="Arial"/>
                <a:cs typeface="Arial"/>
              </a:rPr>
              <a:t> </a:t>
            </a:r>
            <a:r>
              <a:rPr sz="2400" i="1" spc="-5" dirty="0">
                <a:latin typeface="Arial"/>
                <a:cs typeface="Arial"/>
              </a:rPr>
              <a:t>inverter</a:t>
            </a:r>
            <a:endParaRPr sz="2400">
              <a:latin typeface="Arial"/>
              <a:cs typeface="Arial"/>
            </a:endParaRPr>
          </a:p>
          <a:p>
            <a:pPr marL="12700">
              <a:lnSpc>
                <a:spcPct val="100000"/>
              </a:lnSpc>
            </a:pPr>
            <a:r>
              <a:rPr sz="2400" spc="-5" dirty="0">
                <a:latin typeface="Arial"/>
                <a:cs typeface="Arial"/>
              </a:rPr>
              <a:t>because it inverts </a:t>
            </a:r>
            <a:r>
              <a:rPr sz="2400" dirty="0">
                <a:latin typeface="Arial"/>
                <a:cs typeface="Arial"/>
              </a:rPr>
              <a:t>the </a:t>
            </a:r>
            <a:r>
              <a:rPr sz="2400" spc="-10" dirty="0">
                <a:latin typeface="Arial"/>
                <a:cs typeface="Arial"/>
              </a:rPr>
              <a:t>input</a:t>
            </a:r>
            <a:r>
              <a:rPr sz="2400" spc="5" dirty="0">
                <a:latin typeface="Arial"/>
                <a:cs typeface="Arial"/>
              </a:rPr>
              <a:t> </a:t>
            </a:r>
            <a:r>
              <a:rPr sz="2400" spc="-10" dirty="0">
                <a:latin typeface="Arial"/>
                <a:cs typeface="Arial"/>
              </a:rPr>
              <a:t>value</a:t>
            </a:r>
            <a:endParaRPr sz="2400">
              <a:latin typeface="Arial"/>
              <a:cs typeface="Arial"/>
            </a:endParaRPr>
          </a:p>
        </p:txBody>
      </p:sp>
      <p:sp>
        <p:nvSpPr>
          <p:cNvPr id="5" name="object 5"/>
          <p:cNvSpPr txBox="1"/>
          <p:nvPr/>
        </p:nvSpPr>
        <p:spPr>
          <a:xfrm>
            <a:off x="256540" y="238632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endParaRPr sz="2400">
              <a:latin typeface="Arial"/>
              <a:cs typeface="Arial"/>
            </a:endParaRPr>
          </a:p>
        </p:txBody>
      </p:sp>
      <p:sp>
        <p:nvSpPr>
          <p:cNvPr id="6" name="object 6"/>
          <p:cNvSpPr txBox="1"/>
          <p:nvPr/>
        </p:nvSpPr>
        <p:spPr>
          <a:xfrm>
            <a:off x="256540" y="36728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endParaRPr sz="2400">
              <a:latin typeface="Arial"/>
              <a:cs typeface="Arial"/>
            </a:endParaRPr>
          </a:p>
        </p:txBody>
      </p:sp>
      <p:sp>
        <p:nvSpPr>
          <p:cNvPr id="7" name="object 7"/>
          <p:cNvSpPr/>
          <p:nvPr/>
        </p:nvSpPr>
        <p:spPr>
          <a:xfrm>
            <a:off x="290168" y="4684383"/>
            <a:ext cx="8309662" cy="1972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8229600" cy="1143000"/>
          </a:xfrm>
          <a:prstGeom prst="rect">
            <a:avLst/>
          </a:prstGeom>
        </p:spPr>
        <p:txBody>
          <a:bodyPr vert="horz" wrap="square" lIns="0" tIns="12700" rIns="0" bIns="0" rtlCol="0">
            <a:spAutoFit/>
          </a:bodyPr>
          <a:lstStyle/>
          <a:p>
            <a:pPr marL="1155700">
              <a:lnSpc>
                <a:spcPct val="100000"/>
              </a:lnSpc>
              <a:spcBef>
                <a:spcPts val="100"/>
              </a:spcBef>
            </a:pPr>
            <a:r>
              <a:rPr spc="-10" dirty="0"/>
              <a:t>AND</a:t>
            </a:r>
            <a:r>
              <a:rPr spc="-90" dirty="0"/>
              <a:t> </a:t>
            </a:r>
            <a:r>
              <a:rPr spc="-5" dirty="0"/>
              <a:t>Gate</a:t>
            </a:r>
          </a:p>
        </p:txBody>
      </p:sp>
      <p:sp>
        <p:nvSpPr>
          <p:cNvPr id="3" name="object 3"/>
          <p:cNvSpPr txBox="1"/>
          <p:nvPr/>
        </p:nvSpPr>
        <p:spPr>
          <a:xfrm>
            <a:off x="535940" y="1455420"/>
            <a:ext cx="8023225" cy="2482850"/>
          </a:xfrm>
          <a:prstGeom prst="rect">
            <a:avLst/>
          </a:prstGeom>
        </p:spPr>
        <p:txBody>
          <a:bodyPr vert="horz" wrap="square" lIns="0" tIns="266700" rIns="0" bIns="0" rtlCol="0">
            <a:spAutoFit/>
          </a:bodyPr>
          <a:lstStyle/>
          <a:p>
            <a:pPr marL="355600" indent="-342900">
              <a:lnSpc>
                <a:spcPct val="100000"/>
              </a:lnSpc>
              <a:spcBef>
                <a:spcPts val="2100"/>
              </a:spcBef>
              <a:buChar char="•"/>
              <a:tabLst>
                <a:tab pos="354965" algn="l"/>
                <a:tab pos="355600" algn="l"/>
              </a:tabLst>
            </a:pPr>
            <a:r>
              <a:rPr sz="3200" dirty="0">
                <a:latin typeface="Arial"/>
                <a:cs typeface="Arial"/>
              </a:rPr>
              <a:t>An </a:t>
            </a:r>
            <a:r>
              <a:rPr sz="3200" spc="-5" dirty="0">
                <a:latin typeface="Arial"/>
                <a:cs typeface="Arial"/>
              </a:rPr>
              <a:t>AND gate </a:t>
            </a:r>
            <a:r>
              <a:rPr sz="3200" dirty="0">
                <a:latin typeface="Arial"/>
                <a:cs typeface="Arial"/>
              </a:rPr>
              <a:t>accepts </a:t>
            </a:r>
            <a:r>
              <a:rPr sz="3200" spc="-10" dirty="0">
                <a:latin typeface="Arial"/>
                <a:cs typeface="Arial"/>
              </a:rPr>
              <a:t>two </a:t>
            </a:r>
            <a:r>
              <a:rPr sz="3200" dirty="0">
                <a:latin typeface="Arial"/>
                <a:cs typeface="Arial"/>
              </a:rPr>
              <a:t>input</a:t>
            </a:r>
            <a:r>
              <a:rPr sz="3200" spc="-40" dirty="0">
                <a:latin typeface="Arial"/>
                <a:cs typeface="Arial"/>
              </a:rPr>
              <a:t> </a:t>
            </a:r>
            <a:r>
              <a:rPr sz="3200" dirty="0">
                <a:latin typeface="Arial"/>
                <a:cs typeface="Arial"/>
              </a:rPr>
              <a:t>signals</a:t>
            </a:r>
            <a:endParaRPr sz="3200">
              <a:latin typeface="Arial"/>
              <a:cs typeface="Arial"/>
            </a:endParaRPr>
          </a:p>
          <a:p>
            <a:pPr marL="355600" marR="5080" indent="-342900">
              <a:lnSpc>
                <a:spcPct val="100000"/>
              </a:lnSpc>
              <a:spcBef>
                <a:spcPts val="2000"/>
              </a:spcBef>
              <a:buChar char="•"/>
              <a:tabLst>
                <a:tab pos="354965" algn="l"/>
                <a:tab pos="355600" algn="l"/>
              </a:tabLst>
            </a:pPr>
            <a:r>
              <a:rPr sz="3200" spc="-5" dirty="0">
                <a:latin typeface="Arial"/>
                <a:cs typeface="Arial"/>
              </a:rPr>
              <a:t>If the </a:t>
            </a:r>
            <a:r>
              <a:rPr sz="3200" spc="-10" dirty="0">
                <a:latin typeface="Arial"/>
                <a:cs typeface="Arial"/>
              </a:rPr>
              <a:t>two </a:t>
            </a:r>
            <a:r>
              <a:rPr sz="3200" dirty="0">
                <a:latin typeface="Arial"/>
                <a:cs typeface="Arial"/>
              </a:rPr>
              <a:t>input values </a:t>
            </a:r>
            <a:r>
              <a:rPr sz="3200" spc="-5" dirty="0">
                <a:latin typeface="Arial"/>
                <a:cs typeface="Arial"/>
              </a:rPr>
              <a:t>for </a:t>
            </a:r>
            <a:r>
              <a:rPr sz="3200" dirty="0">
                <a:latin typeface="Arial"/>
                <a:cs typeface="Arial"/>
              </a:rPr>
              <a:t>an </a:t>
            </a:r>
            <a:r>
              <a:rPr sz="3200" spc="-5" dirty="0">
                <a:latin typeface="Arial"/>
                <a:cs typeface="Arial"/>
              </a:rPr>
              <a:t>AND gate are  </a:t>
            </a:r>
            <a:r>
              <a:rPr sz="3200" dirty="0">
                <a:latin typeface="Arial"/>
                <a:cs typeface="Arial"/>
              </a:rPr>
              <a:t>both 1, </a:t>
            </a:r>
            <a:r>
              <a:rPr sz="3200" spc="-5" dirty="0">
                <a:latin typeface="Arial"/>
                <a:cs typeface="Arial"/>
              </a:rPr>
              <a:t>the </a:t>
            </a:r>
            <a:r>
              <a:rPr sz="3200" dirty="0">
                <a:latin typeface="Arial"/>
                <a:cs typeface="Arial"/>
              </a:rPr>
              <a:t>output </a:t>
            </a:r>
            <a:r>
              <a:rPr sz="3200" spc="-5" dirty="0">
                <a:latin typeface="Arial"/>
                <a:cs typeface="Arial"/>
              </a:rPr>
              <a:t>is </a:t>
            </a:r>
            <a:r>
              <a:rPr sz="3200" dirty="0">
                <a:latin typeface="Arial"/>
                <a:cs typeface="Arial"/>
              </a:rPr>
              <a:t>1; </a:t>
            </a:r>
            <a:r>
              <a:rPr sz="3200" spc="-5" dirty="0">
                <a:latin typeface="Arial"/>
                <a:cs typeface="Arial"/>
              </a:rPr>
              <a:t>otherwise, the  </a:t>
            </a:r>
            <a:r>
              <a:rPr sz="3200" dirty="0">
                <a:latin typeface="Arial"/>
                <a:cs typeface="Arial"/>
              </a:rPr>
              <a:t>output </a:t>
            </a:r>
            <a:r>
              <a:rPr sz="3200" spc="-5" dirty="0">
                <a:latin typeface="Arial"/>
                <a:cs typeface="Arial"/>
              </a:rPr>
              <a:t>is</a:t>
            </a:r>
            <a:r>
              <a:rPr sz="3200" spc="-20" dirty="0">
                <a:latin typeface="Arial"/>
                <a:cs typeface="Arial"/>
              </a:rPr>
              <a:t> </a:t>
            </a:r>
            <a:r>
              <a:rPr sz="3200" dirty="0">
                <a:latin typeface="Arial"/>
                <a:cs typeface="Arial"/>
              </a:rPr>
              <a:t>0</a:t>
            </a:r>
            <a:endParaRPr sz="3200">
              <a:latin typeface="Arial"/>
              <a:cs typeface="Arial"/>
            </a:endParaRPr>
          </a:p>
        </p:txBody>
      </p:sp>
      <p:sp>
        <p:nvSpPr>
          <p:cNvPr id="4" name="object 4"/>
          <p:cNvSpPr/>
          <p:nvPr/>
        </p:nvSpPr>
        <p:spPr>
          <a:xfrm>
            <a:off x="647700" y="3886200"/>
            <a:ext cx="7848600" cy="2463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3276600" cy="782265"/>
          </a:xfrm>
          <a:prstGeom prst="rect">
            <a:avLst/>
          </a:prstGeom>
        </p:spPr>
        <p:txBody>
          <a:bodyPr vert="horz" wrap="square" lIns="0" tIns="12700" rIns="0" bIns="0" rtlCol="0">
            <a:spAutoFit/>
          </a:bodyPr>
          <a:lstStyle/>
          <a:p>
            <a:pPr marL="12700">
              <a:lnSpc>
                <a:spcPct val="100000"/>
              </a:lnSpc>
              <a:spcBef>
                <a:spcPts val="100"/>
              </a:spcBef>
            </a:pPr>
            <a:r>
              <a:rPr spc="-5" dirty="0"/>
              <a:t>OR</a:t>
            </a:r>
            <a:r>
              <a:rPr spc="-85" dirty="0"/>
              <a:t> </a:t>
            </a:r>
            <a:r>
              <a:rPr spc="-10" dirty="0"/>
              <a:t>Gate</a:t>
            </a:r>
          </a:p>
        </p:txBody>
      </p:sp>
      <p:sp>
        <p:nvSpPr>
          <p:cNvPr id="3" name="object 3"/>
          <p:cNvSpPr txBox="1"/>
          <p:nvPr/>
        </p:nvSpPr>
        <p:spPr>
          <a:xfrm>
            <a:off x="457200" y="1676400"/>
            <a:ext cx="8070850" cy="100076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3200" spc="-5" dirty="0">
                <a:latin typeface="Arial"/>
                <a:cs typeface="Arial"/>
              </a:rPr>
              <a:t>If the </a:t>
            </a:r>
            <a:r>
              <a:rPr sz="3200" spc="-10" dirty="0">
                <a:latin typeface="Arial"/>
                <a:cs typeface="Arial"/>
              </a:rPr>
              <a:t>two </a:t>
            </a:r>
            <a:r>
              <a:rPr sz="3200" dirty="0">
                <a:latin typeface="Arial"/>
                <a:cs typeface="Arial"/>
              </a:rPr>
              <a:t>input </a:t>
            </a:r>
            <a:r>
              <a:rPr sz="3200" spc="-5" dirty="0">
                <a:latin typeface="Arial"/>
                <a:cs typeface="Arial"/>
              </a:rPr>
              <a:t>values </a:t>
            </a:r>
            <a:r>
              <a:rPr sz="3200" dirty="0">
                <a:latin typeface="Arial"/>
                <a:cs typeface="Arial"/>
              </a:rPr>
              <a:t>are both 0, </a:t>
            </a:r>
            <a:r>
              <a:rPr sz="3200" spc="-5" dirty="0">
                <a:latin typeface="Arial"/>
                <a:cs typeface="Arial"/>
              </a:rPr>
              <a:t>the  </a:t>
            </a:r>
            <a:r>
              <a:rPr sz="3200" dirty="0">
                <a:latin typeface="Arial"/>
                <a:cs typeface="Arial"/>
              </a:rPr>
              <a:t>output </a:t>
            </a:r>
            <a:r>
              <a:rPr sz="3200" spc="-5" dirty="0">
                <a:latin typeface="Arial"/>
                <a:cs typeface="Arial"/>
              </a:rPr>
              <a:t>value is </a:t>
            </a:r>
            <a:r>
              <a:rPr sz="3200" dirty="0">
                <a:latin typeface="Arial"/>
                <a:cs typeface="Arial"/>
              </a:rPr>
              <a:t>0; </a:t>
            </a:r>
            <a:r>
              <a:rPr sz="3200" spc="-5" dirty="0">
                <a:latin typeface="Arial"/>
                <a:cs typeface="Arial"/>
              </a:rPr>
              <a:t>otherwise, the </a:t>
            </a:r>
            <a:r>
              <a:rPr sz="3200" dirty="0">
                <a:latin typeface="Arial"/>
                <a:cs typeface="Arial"/>
              </a:rPr>
              <a:t>output </a:t>
            </a:r>
            <a:r>
              <a:rPr sz="3200" spc="-5" dirty="0">
                <a:latin typeface="Arial"/>
                <a:cs typeface="Arial"/>
              </a:rPr>
              <a:t>is</a:t>
            </a:r>
            <a:r>
              <a:rPr sz="3200" spc="-55" dirty="0">
                <a:latin typeface="Arial"/>
                <a:cs typeface="Arial"/>
              </a:rPr>
              <a:t> </a:t>
            </a:r>
            <a:r>
              <a:rPr sz="3200" dirty="0">
                <a:latin typeface="Arial"/>
                <a:cs typeface="Arial"/>
              </a:rPr>
              <a:t>1</a:t>
            </a:r>
            <a:endParaRPr sz="3200">
              <a:latin typeface="Arial"/>
              <a:cs typeface="Arial"/>
            </a:endParaRPr>
          </a:p>
        </p:txBody>
      </p:sp>
      <p:sp>
        <p:nvSpPr>
          <p:cNvPr id="4" name="object 4"/>
          <p:cNvSpPr/>
          <p:nvPr/>
        </p:nvSpPr>
        <p:spPr>
          <a:xfrm>
            <a:off x="445175" y="3682439"/>
            <a:ext cx="8253648" cy="254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2735326" y="1254125"/>
            <a:ext cx="0" cy="5129212"/>
          </a:xfrm>
          <a:custGeom>
            <a:avLst/>
            <a:gdLst/>
            <a:ahLst/>
            <a:cxnLst/>
            <a:rect l="l" t="t" r="r" b="b"/>
            <a:pathLst>
              <a:path h="5129212">
                <a:moveTo>
                  <a:pt x="0" y="0"/>
                </a:moveTo>
                <a:lnTo>
                  <a:pt x="0" y="5129212"/>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1689100" y="1835150"/>
            <a:ext cx="2390775" cy="0"/>
          </a:xfrm>
          <a:custGeom>
            <a:avLst/>
            <a:gdLst/>
            <a:ahLst/>
            <a:cxnLst/>
            <a:rect l="l" t="t" r="r" b="b"/>
            <a:pathLst>
              <a:path w="2390775">
                <a:moveTo>
                  <a:pt x="0" y="0"/>
                </a:moveTo>
                <a:lnTo>
                  <a:pt x="2390775" y="0"/>
                </a:lnTo>
              </a:path>
            </a:pathLst>
          </a:custGeom>
          <a:ln w="28575">
            <a:solidFill>
              <a:srgbClr val="000000"/>
            </a:solidFill>
          </a:ln>
        </p:spPr>
        <p:txBody>
          <a:bodyPr wrap="square" lIns="0" tIns="0" rIns="0" bIns="0" rtlCol="0">
            <a:noAutofit/>
          </a:bodyPr>
          <a:lstStyle/>
          <a:p>
            <a:endParaRPr/>
          </a:p>
        </p:txBody>
      </p:sp>
      <p:sp>
        <p:nvSpPr>
          <p:cNvPr id="64" name="object 64"/>
          <p:cNvSpPr/>
          <p:nvPr/>
        </p:nvSpPr>
        <p:spPr>
          <a:xfrm>
            <a:off x="1689100" y="2401824"/>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65" name="object 65"/>
          <p:cNvSpPr/>
          <p:nvPr/>
        </p:nvSpPr>
        <p:spPr>
          <a:xfrm>
            <a:off x="1689100" y="2968625"/>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66" name="object 66"/>
          <p:cNvSpPr/>
          <p:nvPr/>
        </p:nvSpPr>
        <p:spPr>
          <a:xfrm>
            <a:off x="1689100" y="3535299"/>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67" name="object 67"/>
          <p:cNvSpPr/>
          <p:nvPr/>
        </p:nvSpPr>
        <p:spPr>
          <a:xfrm>
            <a:off x="1689100" y="4102100"/>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68" name="object 68"/>
          <p:cNvSpPr/>
          <p:nvPr/>
        </p:nvSpPr>
        <p:spPr>
          <a:xfrm>
            <a:off x="1689100" y="4668774"/>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69" name="object 69"/>
          <p:cNvSpPr/>
          <p:nvPr/>
        </p:nvSpPr>
        <p:spPr>
          <a:xfrm>
            <a:off x="1689100" y="5235575"/>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70" name="object 70"/>
          <p:cNvSpPr/>
          <p:nvPr/>
        </p:nvSpPr>
        <p:spPr>
          <a:xfrm>
            <a:off x="1689100" y="5802312"/>
            <a:ext cx="2390775" cy="0"/>
          </a:xfrm>
          <a:custGeom>
            <a:avLst/>
            <a:gdLst/>
            <a:ahLst/>
            <a:cxnLst/>
            <a:rect l="l" t="t" r="r" b="b"/>
            <a:pathLst>
              <a:path w="2390775">
                <a:moveTo>
                  <a:pt x="0" y="0"/>
                </a:moveTo>
                <a:lnTo>
                  <a:pt x="2390775" y="0"/>
                </a:lnTo>
              </a:path>
            </a:pathLst>
          </a:custGeom>
          <a:ln w="12700">
            <a:solidFill>
              <a:srgbClr val="000000"/>
            </a:solidFill>
          </a:ln>
        </p:spPr>
        <p:txBody>
          <a:bodyPr wrap="square" lIns="0" tIns="0" rIns="0" bIns="0" rtlCol="0">
            <a:noAutofit/>
          </a:bodyPr>
          <a:lstStyle/>
          <a:p>
            <a:endParaRPr/>
          </a:p>
        </p:txBody>
      </p:sp>
      <p:sp>
        <p:nvSpPr>
          <p:cNvPr id="71" name="object 71"/>
          <p:cNvSpPr/>
          <p:nvPr/>
        </p:nvSpPr>
        <p:spPr>
          <a:xfrm>
            <a:off x="1703451" y="1254125"/>
            <a:ext cx="0" cy="5129212"/>
          </a:xfrm>
          <a:custGeom>
            <a:avLst/>
            <a:gdLst/>
            <a:ahLst/>
            <a:cxnLst/>
            <a:rect l="l" t="t" r="r" b="b"/>
            <a:pathLst>
              <a:path h="5129212">
                <a:moveTo>
                  <a:pt x="0" y="0"/>
                </a:moveTo>
                <a:lnTo>
                  <a:pt x="0" y="5129212"/>
                </a:lnTo>
              </a:path>
            </a:pathLst>
          </a:custGeom>
          <a:ln w="28575">
            <a:solidFill>
              <a:srgbClr val="000000"/>
            </a:solidFill>
          </a:ln>
        </p:spPr>
        <p:txBody>
          <a:bodyPr wrap="square" lIns="0" tIns="0" rIns="0" bIns="0" rtlCol="0">
            <a:noAutofit/>
          </a:bodyPr>
          <a:lstStyle/>
          <a:p>
            <a:endParaRPr/>
          </a:p>
        </p:txBody>
      </p:sp>
      <p:sp>
        <p:nvSpPr>
          <p:cNvPr id="72" name="object 72"/>
          <p:cNvSpPr/>
          <p:nvPr/>
        </p:nvSpPr>
        <p:spPr>
          <a:xfrm>
            <a:off x="4065651" y="1254125"/>
            <a:ext cx="0" cy="5129212"/>
          </a:xfrm>
          <a:custGeom>
            <a:avLst/>
            <a:gdLst/>
            <a:ahLst/>
            <a:cxnLst/>
            <a:rect l="l" t="t" r="r" b="b"/>
            <a:pathLst>
              <a:path h="5129212">
                <a:moveTo>
                  <a:pt x="0" y="0"/>
                </a:moveTo>
                <a:lnTo>
                  <a:pt x="0" y="5129212"/>
                </a:lnTo>
              </a:path>
            </a:pathLst>
          </a:custGeom>
          <a:ln w="28575">
            <a:solidFill>
              <a:srgbClr val="000000"/>
            </a:solidFill>
          </a:ln>
        </p:spPr>
        <p:txBody>
          <a:bodyPr wrap="square" lIns="0" tIns="0" rIns="0" bIns="0" rtlCol="0">
            <a:noAutofit/>
          </a:bodyPr>
          <a:lstStyle/>
          <a:p>
            <a:endParaRPr/>
          </a:p>
        </p:txBody>
      </p:sp>
      <p:sp>
        <p:nvSpPr>
          <p:cNvPr id="73" name="object 73"/>
          <p:cNvSpPr/>
          <p:nvPr/>
        </p:nvSpPr>
        <p:spPr>
          <a:xfrm>
            <a:off x="1689100" y="1268476"/>
            <a:ext cx="2390775" cy="0"/>
          </a:xfrm>
          <a:custGeom>
            <a:avLst/>
            <a:gdLst/>
            <a:ahLst/>
            <a:cxnLst/>
            <a:rect l="l" t="t" r="r" b="b"/>
            <a:pathLst>
              <a:path w="2390775">
                <a:moveTo>
                  <a:pt x="0" y="0"/>
                </a:moveTo>
                <a:lnTo>
                  <a:pt x="2390775" y="0"/>
                </a:lnTo>
              </a:path>
            </a:pathLst>
          </a:custGeom>
          <a:ln w="28575">
            <a:solidFill>
              <a:srgbClr val="000000"/>
            </a:solidFill>
          </a:ln>
        </p:spPr>
        <p:txBody>
          <a:bodyPr wrap="square" lIns="0" tIns="0" rIns="0" bIns="0" rtlCol="0">
            <a:noAutofit/>
          </a:bodyPr>
          <a:lstStyle/>
          <a:p>
            <a:endParaRPr/>
          </a:p>
        </p:txBody>
      </p:sp>
      <p:sp>
        <p:nvSpPr>
          <p:cNvPr id="74" name="object 74"/>
          <p:cNvSpPr/>
          <p:nvPr/>
        </p:nvSpPr>
        <p:spPr>
          <a:xfrm>
            <a:off x="1689100" y="6369050"/>
            <a:ext cx="2390775" cy="0"/>
          </a:xfrm>
          <a:custGeom>
            <a:avLst/>
            <a:gdLst/>
            <a:ahLst/>
            <a:cxnLst/>
            <a:rect l="l" t="t" r="r" b="b"/>
            <a:pathLst>
              <a:path w="2390775">
                <a:moveTo>
                  <a:pt x="0" y="0"/>
                </a:moveTo>
                <a:lnTo>
                  <a:pt x="2390775" y="0"/>
                </a:lnTo>
              </a:path>
            </a:pathLst>
          </a:custGeom>
          <a:ln w="28575">
            <a:solidFill>
              <a:srgbClr val="000000"/>
            </a:solidFill>
          </a:ln>
        </p:spPr>
        <p:txBody>
          <a:bodyPr wrap="square" lIns="0" tIns="0" rIns="0" bIns="0" rtlCol="0">
            <a:noAutofit/>
          </a:bodyPr>
          <a:lstStyle/>
          <a:p>
            <a:endParaRPr/>
          </a:p>
        </p:txBody>
      </p:sp>
      <p:sp>
        <p:nvSpPr>
          <p:cNvPr id="49" name="object 49"/>
          <p:cNvSpPr/>
          <p:nvPr/>
        </p:nvSpPr>
        <p:spPr>
          <a:xfrm>
            <a:off x="5975350" y="1254125"/>
            <a:ext cx="0" cy="5129212"/>
          </a:xfrm>
          <a:custGeom>
            <a:avLst/>
            <a:gdLst/>
            <a:ahLst/>
            <a:cxnLst/>
            <a:rect l="l" t="t" r="r" b="b"/>
            <a:pathLst>
              <a:path h="5129212">
                <a:moveTo>
                  <a:pt x="0" y="0"/>
                </a:moveTo>
                <a:lnTo>
                  <a:pt x="0" y="5129212"/>
                </a:lnTo>
              </a:path>
            </a:pathLst>
          </a:custGeom>
          <a:ln w="12700">
            <a:solidFill>
              <a:srgbClr val="000000"/>
            </a:solidFill>
          </a:ln>
        </p:spPr>
        <p:txBody>
          <a:bodyPr wrap="square" lIns="0" tIns="0" rIns="0" bIns="0" rtlCol="0">
            <a:noAutofit/>
          </a:bodyPr>
          <a:lstStyle/>
          <a:p>
            <a:endParaRPr/>
          </a:p>
        </p:txBody>
      </p:sp>
      <p:sp>
        <p:nvSpPr>
          <p:cNvPr id="50" name="object 50"/>
          <p:cNvSpPr/>
          <p:nvPr/>
        </p:nvSpPr>
        <p:spPr>
          <a:xfrm>
            <a:off x="5024501" y="1835150"/>
            <a:ext cx="2549398" cy="0"/>
          </a:xfrm>
          <a:custGeom>
            <a:avLst/>
            <a:gdLst/>
            <a:ahLst/>
            <a:cxnLst/>
            <a:rect l="l" t="t" r="r" b="b"/>
            <a:pathLst>
              <a:path w="2549398">
                <a:moveTo>
                  <a:pt x="0" y="0"/>
                </a:moveTo>
                <a:lnTo>
                  <a:pt x="2549398" y="0"/>
                </a:lnTo>
              </a:path>
            </a:pathLst>
          </a:custGeom>
          <a:ln w="28575">
            <a:solidFill>
              <a:srgbClr val="000000"/>
            </a:solidFill>
          </a:ln>
        </p:spPr>
        <p:txBody>
          <a:bodyPr wrap="square" lIns="0" tIns="0" rIns="0" bIns="0" rtlCol="0">
            <a:noAutofit/>
          </a:bodyPr>
          <a:lstStyle/>
          <a:p>
            <a:endParaRPr/>
          </a:p>
        </p:txBody>
      </p:sp>
      <p:sp>
        <p:nvSpPr>
          <p:cNvPr id="51" name="object 51"/>
          <p:cNvSpPr/>
          <p:nvPr/>
        </p:nvSpPr>
        <p:spPr>
          <a:xfrm>
            <a:off x="5024501" y="2401824"/>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2" name="object 52"/>
          <p:cNvSpPr/>
          <p:nvPr/>
        </p:nvSpPr>
        <p:spPr>
          <a:xfrm>
            <a:off x="5024501" y="2968625"/>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3" name="object 53"/>
          <p:cNvSpPr/>
          <p:nvPr/>
        </p:nvSpPr>
        <p:spPr>
          <a:xfrm>
            <a:off x="5024501" y="3535299"/>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4" name="object 54"/>
          <p:cNvSpPr/>
          <p:nvPr/>
        </p:nvSpPr>
        <p:spPr>
          <a:xfrm>
            <a:off x="5024501" y="4102100"/>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5" name="object 55"/>
          <p:cNvSpPr/>
          <p:nvPr/>
        </p:nvSpPr>
        <p:spPr>
          <a:xfrm>
            <a:off x="5024501" y="4668774"/>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6" name="object 56"/>
          <p:cNvSpPr/>
          <p:nvPr/>
        </p:nvSpPr>
        <p:spPr>
          <a:xfrm>
            <a:off x="5024501" y="5235575"/>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7" name="object 57"/>
          <p:cNvSpPr/>
          <p:nvPr/>
        </p:nvSpPr>
        <p:spPr>
          <a:xfrm>
            <a:off x="5024501" y="5802312"/>
            <a:ext cx="2549398" cy="0"/>
          </a:xfrm>
          <a:custGeom>
            <a:avLst/>
            <a:gdLst/>
            <a:ahLst/>
            <a:cxnLst/>
            <a:rect l="l" t="t" r="r" b="b"/>
            <a:pathLst>
              <a:path w="2549398">
                <a:moveTo>
                  <a:pt x="0" y="0"/>
                </a:moveTo>
                <a:lnTo>
                  <a:pt x="2549398" y="0"/>
                </a:lnTo>
              </a:path>
            </a:pathLst>
          </a:custGeom>
          <a:ln w="12700">
            <a:solidFill>
              <a:srgbClr val="000000"/>
            </a:solidFill>
          </a:ln>
        </p:spPr>
        <p:txBody>
          <a:bodyPr wrap="square" lIns="0" tIns="0" rIns="0" bIns="0" rtlCol="0">
            <a:noAutofit/>
          </a:bodyPr>
          <a:lstStyle/>
          <a:p>
            <a:endParaRPr/>
          </a:p>
        </p:txBody>
      </p:sp>
      <p:sp>
        <p:nvSpPr>
          <p:cNvPr id="58" name="object 58"/>
          <p:cNvSpPr/>
          <p:nvPr/>
        </p:nvSpPr>
        <p:spPr>
          <a:xfrm>
            <a:off x="5038725" y="1254125"/>
            <a:ext cx="0" cy="5129212"/>
          </a:xfrm>
          <a:custGeom>
            <a:avLst/>
            <a:gdLst/>
            <a:ahLst/>
            <a:cxnLst/>
            <a:rect l="l" t="t" r="r" b="b"/>
            <a:pathLst>
              <a:path h="5129212">
                <a:moveTo>
                  <a:pt x="0" y="0"/>
                </a:moveTo>
                <a:lnTo>
                  <a:pt x="0" y="5129212"/>
                </a:lnTo>
              </a:path>
            </a:pathLst>
          </a:custGeom>
          <a:ln w="28575">
            <a:solidFill>
              <a:srgbClr val="000000"/>
            </a:solidFill>
          </a:ln>
        </p:spPr>
        <p:txBody>
          <a:bodyPr wrap="square" lIns="0" tIns="0" rIns="0" bIns="0" rtlCol="0">
            <a:noAutofit/>
          </a:bodyPr>
          <a:lstStyle/>
          <a:p>
            <a:endParaRPr/>
          </a:p>
        </p:txBody>
      </p:sp>
      <p:sp>
        <p:nvSpPr>
          <p:cNvPr id="59" name="object 59"/>
          <p:cNvSpPr/>
          <p:nvPr/>
        </p:nvSpPr>
        <p:spPr>
          <a:xfrm>
            <a:off x="7559675" y="1254125"/>
            <a:ext cx="0" cy="5129212"/>
          </a:xfrm>
          <a:custGeom>
            <a:avLst/>
            <a:gdLst/>
            <a:ahLst/>
            <a:cxnLst/>
            <a:rect l="l" t="t" r="r" b="b"/>
            <a:pathLst>
              <a:path h="5129212">
                <a:moveTo>
                  <a:pt x="0" y="0"/>
                </a:moveTo>
                <a:lnTo>
                  <a:pt x="0" y="5129212"/>
                </a:lnTo>
              </a:path>
            </a:pathLst>
          </a:custGeom>
          <a:ln w="28575">
            <a:solidFill>
              <a:srgbClr val="000000"/>
            </a:solidFill>
          </a:ln>
        </p:spPr>
        <p:txBody>
          <a:bodyPr wrap="square" lIns="0" tIns="0" rIns="0" bIns="0" rtlCol="0">
            <a:noAutofit/>
          </a:bodyPr>
          <a:lstStyle/>
          <a:p>
            <a:endParaRPr/>
          </a:p>
        </p:txBody>
      </p:sp>
      <p:sp>
        <p:nvSpPr>
          <p:cNvPr id="60" name="object 60"/>
          <p:cNvSpPr/>
          <p:nvPr/>
        </p:nvSpPr>
        <p:spPr>
          <a:xfrm>
            <a:off x="5024501" y="1268476"/>
            <a:ext cx="2549398" cy="0"/>
          </a:xfrm>
          <a:custGeom>
            <a:avLst/>
            <a:gdLst/>
            <a:ahLst/>
            <a:cxnLst/>
            <a:rect l="l" t="t" r="r" b="b"/>
            <a:pathLst>
              <a:path w="2549398">
                <a:moveTo>
                  <a:pt x="0" y="0"/>
                </a:moveTo>
                <a:lnTo>
                  <a:pt x="2549398" y="0"/>
                </a:lnTo>
              </a:path>
            </a:pathLst>
          </a:custGeom>
          <a:ln w="28575">
            <a:solidFill>
              <a:srgbClr val="000000"/>
            </a:solidFill>
          </a:ln>
        </p:spPr>
        <p:txBody>
          <a:bodyPr wrap="square" lIns="0" tIns="0" rIns="0" bIns="0" rtlCol="0">
            <a:noAutofit/>
          </a:bodyPr>
          <a:lstStyle/>
          <a:p>
            <a:endParaRPr/>
          </a:p>
        </p:txBody>
      </p:sp>
      <p:sp>
        <p:nvSpPr>
          <p:cNvPr id="61" name="object 61"/>
          <p:cNvSpPr/>
          <p:nvPr/>
        </p:nvSpPr>
        <p:spPr>
          <a:xfrm>
            <a:off x="5024501" y="6369050"/>
            <a:ext cx="2549398" cy="0"/>
          </a:xfrm>
          <a:custGeom>
            <a:avLst/>
            <a:gdLst/>
            <a:ahLst/>
            <a:cxnLst/>
            <a:rect l="l" t="t" r="r" b="b"/>
            <a:pathLst>
              <a:path w="2549398">
                <a:moveTo>
                  <a:pt x="0" y="0"/>
                </a:moveTo>
                <a:lnTo>
                  <a:pt x="2549398" y="0"/>
                </a:lnTo>
              </a:path>
            </a:pathLst>
          </a:custGeom>
          <a:ln w="28575">
            <a:solidFill>
              <a:srgbClr val="000000"/>
            </a:solidFill>
          </a:ln>
        </p:spPr>
        <p:txBody>
          <a:bodyPr wrap="square" lIns="0" tIns="0" rIns="0" bIns="0" rtlCol="0">
            <a:noAutofit/>
          </a:bodyPr>
          <a:lstStyle/>
          <a:p>
            <a:endParaRPr/>
          </a:p>
        </p:txBody>
      </p:sp>
      <p:sp>
        <p:nvSpPr>
          <p:cNvPr id="48" name="object 48"/>
          <p:cNvSpPr/>
          <p:nvPr/>
        </p:nvSpPr>
        <p:spPr>
          <a:xfrm>
            <a:off x="4199255" y="2131949"/>
            <a:ext cx="732917" cy="3818153"/>
          </a:xfrm>
          <a:custGeom>
            <a:avLst/>
            <a:gdLst/>
            <a:ahLst/>
            <a:cxnLst/>
            <a:rect l="l" t="t" r="r" b="b"/>
            <a:pathLst>
              <a:path w="732917" h="3818153">
                <a:moveTo>
                  <a:pt x="0" y="3811498"/>
                </a:moveTo>
                <a:lnTo>
                  <a:pt x="37465" y="3818153"/>
                </a:lnTo>
                <a:lnTo>
                  <a:pt x="695297" y="115896"/>
                </a:lnTo>
                <a:lnTo>
                  <a:pt x="698627" y="97154"/>
                </a:lnTo>
                <a:lnTo>
                  <a:pt x="732917" y="122554"/>
                </a:lnTo>
                <a:lnTo>
                  <a:pt x="696595" y="0"/>
                </a:lnTo>
                <a:lnTo>
                  <a:pt x="661162" y="90550"/>
                </a:lnTo>
                <a:lnTo>
                  <a:pt x="657836" y="109265"/>
                </a:lnTo>
                <a:lnTo>
                  <a:pt x="0" y="3811498"/>
                </a:lnTo>
                <a:close/>
              </a:path>
              <a:path w="732917" h="3818153">
                <a:moveTo>
                  <a:pt x="661162" y="90550"/>
                </a:moveTo>
                <a:lnTo>
                  <a:pt x="696595" y="0"/>
                </a:lnTo>
                <a:lnTo>
                  <a:pt x="620268" y="102615"/>
                </a:lnTo>
                <a:lnTo>
                  <a:pt x="657836" y="109265"/>
                </a:lnTo>
                <a:lnTo>
                  <a:pt x="661162" y="90550"/>
                </a:lnTo>
                <a:close/>
              </a:path>
              <a:path w="732917" h="3818153">
                <a:moveTo>
                  <a:pt x="732917" y="122554"/>
                </a:moveTo>
                <a:lnTo>
                  <a:pt x="698627" y="97154"/>
                </a:lnTo>
                <a:lnTo>
                  <a:pt x="695297" y="115896"/>
                </a:lnTo>
                <a:lnTo>
                  <a:pt x="732917" y="122554"/>
                </a:lnTo>
                <a:close/>
              </a:path>
            </a:pathLst>
          </a:custGeom>
          <a:solidFill>
            <a:srgbClr val="D01608"/>
          </a:solidFill>
        </p:spPr>
        <p:txBody>
          <a:bodyPr wrap="square" lIns="0" tIns="0" rIns="0" bIns="0" rtlCol="0">
            <a:noAutofit/>
          </a:bodyPr>
          <a:lstStyle/>
          <a:p>
            <a:endParaRPr/>
          </a:p>
        </p:txBody>
      </p:sp>
      <p:sp>
        <p:nvSpPr>
          <p:cNvPr id="47" name="object 47"/>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45" name="object 45"/>
          <p:cNvSpPr txBox="1"/>
          <p:nvPr/>
        </p:nvSpPr>
        <p:spPr>
          <a:xfrm>
            <a:off x="3050794" y="319650"/>
            <a:ext cx="859810"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The</a:t>
            </a:r>
            <a:endParaRPr sz="3600">
              <a:latin typeface="Book Antiqua"/>
              <a:cs typeface="Book Antiqua"/>
            </a:endParaRPr>
          </a:p>
        </p:txBody>
      </p:sp>
      <p:sp>
        <p:nvSpPr>
          <p:cNvPr id="44" name="object 44"/>
          <p:cNvSpPr txBox="1"/>
          <p:nvPr/>
        </p:nvSpPr>
        <p:spPr>
          <a:xfrm>
            <a:off x="3931033" y="319650"/>
            <a:ext cx="1400159" cy="482904"/>
          </a:xfrm>
          <a:prstGeom prst="rect">
            <a:avLst/>
          </a:prstGeom>
        </p:spPr>
        <p:txBody>
          <a:bodyPr wrap="square" lIns="0" tIns="0" rIns="0" bIns="0" rtlCol="0">
            <a:noAutofit/>
          </a:bodyPr>
          <a:lstStyle/>
          <a:p>
            <a:pPr marL="12700">
              <a:lnSpc>
                <a:spcPts val="3800"/>
              </a:lnSpc>
              <a:spcBef>
                <a:spcPts val="190"/>
              </a:spcBef>
            </a:pPr>
            <a:r>
              <a:rPr sz="5400" spc="-9" baseline="2980" dirty="0" smtClean="0">
                <a:latin typeface="Book Antiqua"/>
                <a:cs typeface="Book Antiqua"/>
              </a:rPr>
              <a:t>P</a:t>
            </a:r>
            <a:r>
              <a:rPr sz="5400" spc="0" baseline="2980" dirty="0" smtClean="0">
                <a:latin typeface="Book Antiqua"/>
                <a:cs typeface="Book Antiqua"/>
              </a:rPr>
              <a:t>ower</a:t>
            </a:r>
            <a:endParaRPr sz="3600">
              <a:latin typeface="Book Antiqua"/>
              <a:cs typeface="Book Antiqua"/>
            </a:endParaRPr>
          </a:p>
        </p:txBody>
      </p:sp>
      <p:sp>
        <p:nvSpPr>
          <p:cNvPr id="43" name="object 43"/>
          <p:cNvSpPr txBox="1"/>
          <p:nvPr/>
        </p:nvSpPr>
        <p:spPr>
          <a:xfrm>
            <a:off x="5351585" y="319650"/>
            <a:ext cx="496129"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of</a:t>
            </a:r>
            <a:endParaRPr sz="3600">
              <a:latin typeface="Book Antiqua"/>
              <a:cs typeface="Book Antiqua"/>
            </a:endParaRPr>
          </a:p>
        </p:txBody>
      </p:sp>
      <p:sp>
        <p:nvSpPr>
          <p:cNvPr id="42" name="object 42"/>
          <p:cNvSpPr txBox="1"/>
          <p:nvPr/>
        </p:nvSpPr>
        <p:spPr>
          <a:xfrm>
            <a:off x="5868108" y="319650"/>
            <a:ext cx="322778"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2</a:t>
            </a:r>
            <a:endParaRPr sz="3600">
              <a:latin typeface="Book Antiqua"/>
              <a:cs typeface="Book Antiqua"/>
            </a:endParaRPr>
          </a:p>
        </p:txBody>
      </p:sp>
      <p:sp>
        <p:nvSpPr>
          <p:cNvPr id="41" name="object 41"/>
          <p:cNvSpPr txBox="1"/>
          <p:nvPr/>
        </p:nvSpPr>
        <p:spPr>
          <a:xfrm>
            <a:off x="7927085" y="3139622"/>
            <a:ext cx="491515" cy="254000"/>
          </a:xfrm>
          <a:prstGeom prst="rect">
            <a:avLst/>
          </a:prstGeom>
        </p:spPr>
        <p:txBody>
          <a:bodyPr wrap="square" lIns="0" tIns="0" rIns="0" bIns="0" rtlCol="0">
            <a:noAutofit/>
          </a:bodyPr>
          <a:lstStyle/>
          <a:p>
            <a:pPr marL="12700">
              <a:lnSpc>
                <a:spcPts val="1939"/>
              </a:lnSpc>
              <a:spcBef>
                <a:spcPts val="97"/>
              </a:spcBef>
            </a:pPr>
            <a:r>
              <a:rPr sz="1800" b="1" spc="0" dirty="0" smtClean="0">
                <a:solidFill>
                  <a:srgbClr val="D01608"/>
                </a:solidFill>
                <a:latin typeface="Arial"/>
                <a:cs typeface="Arial"/>
              </a:rPr>
              <a:t>Kilo</a:t>
            </a:r>
            <a:endParaRPr sz="1800">
              <a:latin typeface="Arial"/>
              <a:cs typeface="Arial"/>
            </a:endParaRPr>
          </a:p>
        </p:txBody>
      </p:sp>
      <p:sp>
        <p:nvSpPr>
          <p:cNvPr id="40" name="object 40"/>
          <p:cNvSpPr txBox="1"/>
          <p:nvPr/>
        </p:nvSpPr>
        <p:spPr>
          <a:xfrm>
            <a:off x="7855711" y="4795575"/>
            <a:ext cx="643991" cy="254000"/>
          </a:xfrm>
          <a:prstGeom prst="rect">
            <a:avLst/>
          </a:prstGeom>
        </p:spPr>
        <p:txBody>
          <a:bodyPr wrap="square" lIns="0" tIns="0" rIns="0" bIns="0" rtlCol="0">
            <a:noAutofit/>
          </a:bodyPr>
          <a:lstStyle/>
          <a:p>
            <a:pPr marL="12700">
              <a:lnSpc>
                <a:spcPts val="1939"/>
              </a:lnSpc>
              <a:spcBef>
                <a:spcPts val="97"/>
              </a:spcBef>
            </a:pPr>
            <a:r>
              <a:rPr sz="1800" b="1" spc="0" dirty="0" smtClean="0">
                <a:solidFill>
                  <a:srgbClr val="D01608"/>
                </a:solidFill>
                <a:latin typeface="Arial"/>
                <a:cs typeface="Arial"/>
              </a:rPr>
              <a:t>Mega</a:t>
            </a:r>
            <a:endParaRPr sz="1800">
              <a:latin typeface="Arial"/>
              <a:cs typeface="Arial"/>
            </a:endParaRPr>
          </a:p>
        </p:txBody>
      </p:sp>
      <p:sp>
        <p:nvSpPr>
          <p:cNvPr id="39" name="object 39"/>
          <p:cNvSpPr txBox="1"/>
          <p:nvPr/>
        </p:nvSpPr>
        <p:spPr>
          <a:xfrm>
            <a:off x="7855711" y="5443605"/>
            <a:ext cx="569696" cy="254000"/>
          </a:xfrm>
          <a:prstGeom prst="rect">
            <a:avLst/>
          </a:prstGeom>
        </p:spPr>
        <p:txBody>
          <a:bodyPr wrap="square" lIns="0" tIns="0" rIns="0" bIns="0" rtlCol="0">
            <a:noAutofit/>
          </a:bodyPr>
          <a:lstStyle/>
          <a:p>
            <a:pPr marL="12700">
              <a:lnSpc>
                <a:spcPts val="1939"/>
              </a:lnSpc>
              <a:spcBef>
                <a:spcPts val="97"/>
              </a:spcBef>
            </a:pPr>
            <a:r>
              <a:rPr sz="1800" b="1" spc="4" dirty="0" smtClean="0">
                <a:solidFill>
                  <a:srgbClr val="D01608"/>
                </a:solidFill>
                <a:latin typeface="Arial"/>
                <a:cs typeface="Arial"/>
              </a:rPr>
              <a:t>Giga</a:t>
            </a:r>
            <a:endParaRPr sz="1800">
              <a:latin typeface="Arial"/>
              <a:cs typeface="Arial"/>
            </a:endParaRPr>
          </a:p>
        </p:txBody>
      </p:sp>
      <p:sp>
        <p:nvSpPr>
          <p:cNvPr id="38" name="object 38"/>
          <p:cNvSpPr txBox="1"/>
          <p:nvPr/>
        </p:nvSpPr>
        <p:spPr>
          <a:xfrm>
            <a:off x="7855711" y="6019982"/>
            <a:ext cx="525119" cy="254000"/>
          </a:xfrm>
          <a:prstGeom prst="rect">
            <a:avLst/>
          </a:prstGeom>
        </p:spPr>
        <p:txBody>
          <a:bodyPr wrap="square" lIns="0" tIns="0" rIns="0" bIns="0" rtlCol="0">
            <a:noAutofit/>
          </a:bodyPr>
          <a:lstStyle/>
          <a:p>
            <a:pPr marL="12700">
              <a:lnSpc>
                <a:spcPts val="1939"/>
              </a:lnSpc>
              <a:spcBef>
                <a:spcPts val="97"/>
              </a:spcBef>
            </a:pPr>
            <a:r>
              <a:rPr sz="1800" b="1" spc="-129" dirty="0" smtClean="0">
                <a:solidFill>
                  <a:srgbClr val="D01608"/>
                </a:solidFill>
                <a:latin typeface="Arial"/>
                <a:cs typeface="Arial"/>
              </a:rPr>
              <a:t>T</a:t>
            </a:r>
            <a:r>
              <a:rPr sz="1800" b="1" spc="0" dirty="0" smtClean="0">
                <a:solidFill>
                  <a:srgbClr val="D01608"/>
                </a:solidFill>
                <a:latin typeface="Arial"/>
                <a:cs typeface="Arial"/>
              </a:rPr>
              <a:t>e</a:t>
            </a:r>
            <a:r>
              <a:rPr sz="1800" b="1" spc="-9" dirty="0" smtClean="0">
                <a:solidFill>
                  <a:srgbClr val="D01608"/>
                </a:solidFill>
                <a:latin typeface="Arial"/>
                <a:cs typeface="Arial"/>
              </a:rPr>
              <a:t>r</a:t>
            </a:r>
            <a:r>
              <a:rPr sz="1800" b="1" spc="0" dirty="0" smtClean="0">
                <a:solidFill>
                  <a:srgbClr val="D01608"/>
                </a:solidFill>
                <a:latin typeface="Arial"/>
                <a:cs typeface="Arial"/>
              </a:rPr>
              <a:t>a</a:t>
            </a:r>
            <a:endParaRPr sz="1800">
              <a:latin typeface="Arial"/>
              <a:cs typeface="Arial"/>
            </a:endParaRPr>
          </a:p>
        </p:txBody>
      </p:sp>
      <p:sp>
        <p:nvSpPr>
          <p:cNvPr id="37" name="object 37"/>
          <p:cNvSpPr txBox="1"/>
          <p:nvPr/>
        </p:nvSpPr>
        <p:spPr>
          <a:xfrm>
            <a:off x="5038725" y="1268476"/>
            <a:ext cx="936625" cy="566674"/>
          </a:xfrm>
          <a:prstGeom prst="rect">
            <a:avLst/>
          </a:prstGeom>
        </p:spPr>
        <p:txBody>
          <a:bodyPr wrap="square" lIns="0" tIns="0" rIns="0" bIns="0" rtlCol="0">
            <a:noAutofit/>
          </a:bodyPr>
          <a:lstStyle/>
          <a:p>
            <a:pPr>
              <a:lnSpc>
                <a:spcPts val="850"/>
              </a:lnSpc>
              <a:spcBef>
                <a:spcPts val="18"/>
              </a:spcBef>
            </a:pPr>
            <a:endParaRPr sz="850"/>
          </a:p>
          <a:p>
            <a:pPr marL="357504" marR="355600" algn="ctr">
              <a:lnSpc>
                <a:spcPct val="95825"/>
              </a:lnSpc>
            </a:pPr>
            <a:r>
              <a:rPr sz="2400" spc="0" dirty="0" smtClean="0">
                <a:solidFill>
                  <a:srgbClr val="CC3300"/>
                </a:solidFill>
                <a:latin typeface="Times New Roman"/>
                <a:cs typeface="Times New Roman"/>
              </a:rPr>
              <a:t>n</a:t>
            </a:r>
            <a:endParaRPr sz="2400">
              <a:latin typeface="Times New Roman"/>
              <a:cs typeface="Times New Roman"/>
            </a:endParaRPr>
          </a:p>
        </p:txBody>
      </p:sp>
      <p:sp>
        <p:nvSpPr>
          <p:cNvPr id="36" name="object 36"/>
          <p:cNvSpPr txBox="1"/>
          <p:nvPr/>
        </p:nvSpPr>
        <p:spPr>
          <a:xfrm>
            <a:off x="5975350" y="1268476"/>
            <a:ext cx="1584325" cy="566674"/>
          </a:xfrm>
          <a:prstGeom prst="rect">
            <a:avLst/>
          </a:prstGeom>
        </p:spPr>
        <p:txBody>
          <a:bodyPr wrap="square" lIns="0" tIns="0" rIns="0" bIns="0" rtlCol="0">
            <a:noAutofit/>
          </a:bodyPr>
          <a:lstStyle/>
          <a:p>
            <a:pPr>
              <a:lnSpc>
                <a:spcPts val="800"/>
              </a:lnSpc>
              <a:spcBef>
                <a:spcPts val="48"/>
              </a:spcBef>
            </a:pPr>
            <a:endParaRPr sz="800"/>
          </a:p>
          <a:p>
            <a:pPr marL="629986" marR="628081" algn="ctr">
              <a:lnSpc>
                <a:spcPts val="2059"/>
              </a:lnSpc>
            </a:pPr>
            <a:r>
              <a:rPr sz="3600" baseline="-16909" dirty="0" smtClean="0">
                <a:solidFill>
                  <a:srgbClr val="CC3300"/>
                </a:solidFill>
                <a:latin typeface="Times New Roman"/>
                <a:cs typeface="Times New Roman"/>
              </a:rPr>
              <a:t>2</a:t>
            </a:r>
            <a:r>
              <a:rPr sz="1600" dirty="0" smtClean="0">
                <a:solidFill>
                  <a:srgbClr val="CC3300"/>
                </a:solidFill>
                <a:latin typeface="Times New Roman"/>
                <a:cs typeface="Times New Roman"/>
              </a:rPr>
              <a:t>n</a:t>
            </a:r>
            <a:endParaRPr sz="1600">
              <a:latin typeface="Times New Roman"/>
              <a:cs typeface="Times New Roman"/>
            </a:endParaRPr>
          </a:p>
        </p:txBody>
      </p:sp>
      <p:sp>
        <p:nvSpPr>
          <p:cNvPr id="35" name="object 35"/>
          <p:cNvSpPr txBox="1"/>
          <p:nvPr/>
        </p:nvSpPr>
        <p:spPr>
          <a:xfrm>
            <a:off x="5038725" y="1835150"/>
            <a:ext cx="936625" cy="566674"/>
          </a:xfrm>
          <a:prstGeom prst="rect">
            <a:avLst/>
          </a:prstGeom>
        </p:spPr>
        <p:txBody>
          <a:bodyPr wrap="square" lIns="0" tIns="0" rIns="0" bIns="0" rtlCol="0">
            <a:noAutofit/>
          </a:bodyPr>
          <a:lstStyle/>
          <a:p>
            <a:pPr>
              <a:lnSpc>
                <a:spcPts val="850"/>
              </a:lnSpc>
              <a:spcBef>
                <a:spcPts val="20"/>
              </a:spcBef>
            </a:pPr>
            <a:endParaRPr sz="850"/>
          </a:p>
          <a:p>
            <a:pPr marL="357504" marR="355600" algn="ctr">
              <a:lnSpc>
                <a:spcPct val="95825"/>
              </a:lnSpc>
            </a:pPr>
            <a:r>
              <a:rPr sz="2400" spc="0" dirty="0" smtClean="0">
                <a:latin typeface="Times New Roman"/>
                <a:cs typeface="Times New Roman"/>
              </a:rPr>
              <a:t>8</a:t>
            </a:r>
            <a:endParaRPr sz="2400">
              <a:latin typeface="Times New Roman"/>
              <a:cs typeface="Times New Roman"/>
            </a:endParaRPr>
          </a:p>
        </p:txBody>
      </p:sp>
      <p:sp>
        <p:nvSpPr>
          <p:cNvPr id="34" name="object 34"/>
          <p:cNvSpPr txBox="1"/>
          <p:nvPr/>
        </p:nvSpPr>
        <p:spPr>
          <a:xfrm>
            <a:off x="5975350" y="1835150"/>
            <a:ext cx="1584325" cy="566674"/>
          </a:xfrm>
          <a:prstGeom prst="rect">
            <a:avLst/>
          </a:prstGeom>
        </p:spPr>
        <p:txBody>
          <a:bodyPr wrap="square" lIns="0" tIns="0" rIns="0" bIns="0" rtlCol="0">
            <a:noAutofit/>
          </a:bodyPr>
          <a:lstStyle/>
          <a:p>
            <a:pPr>
              <a:lnSpc>
                <a:spcPts val="850"/>
              </a:lnSpc>
              <a:spcBef>
                <a:spcPts val="20"/>
              </a:spcBef>
            </a:pPr>
            <a:endParaRPr sz="850"/>
          </a:p>
          <a:p>
            <a:pPr marL="350774">
              <a:lnSpc>
                <a:spcPts val="2759"/>
              </a:lnSpc>
            </a:pPr>
            <a:r>
              <a:rPr sz="2400" spc="0" dirty="0" smtClean="0">
                <a:latin typeface="Times New Roman"/>
                <a:cs typeface="Times New Roman"/>
              </a:rPr>
              <a:t>2</a:t>
            </a:r>
            <a:r>
              <a:rPr sz="2400" spc="4" baseline="25364" dirty="0" smtClean="0">
                <a:latin typeface="Times New Roman"/>
                <a:cs typeface="Times New Roman"/>
              </a:rPr>
              <a:t>8</a:t>
            </a:r>
            <a:r>
              <a:rPr sz="2400" spc="0" dirty="0" smtClean="0">
                <a:latin typeface="Times New Roman"/>
                <a:cs typeface="Times New Roman"/>
              </a:rPr>
              <a:t>=256</a:t>
            </a:r>
            <a:endParaRPr sz="2400">
              <a:latin typeface="Times New Roman"/>
              <a:cs typeface="Times New Roman"/>
            </a:endParaRPr>
          </a:p>
        </p:txBody>
      </p:sp>
      <p:sp>
        <p:nvSpPr>
          <p:cNvPr id="33" name="object 33"/>
          <p:cNvSpPr txBox="1"/>
          <p:nvPr/>
        </p:nvSpPr>
        <p:spPr>
          <a:xfrm>
            <a:off x="5038725" y="2401824"/>
            <a:ext cx="936625" cy="566801"/>
          </a:xfrm>
          <a:prstGeom prst="rect">
            <a:avLst/>
          </a:prstGeom>
        </p:spPr>
        <p:txBody>
          <a:bodyPr wrap="square" lIns="0" tIns="0" rIns="0" bIns="0" rtlCol="0">
            <a:noAutofit/>
          </a:bodyPr>
          <a:lstStyle/>
          <a:p>
            <a:pPr>
              <a:lnSpc>
                <a:spcPts val="850"/>
              </a:lnSpc>
              <a:spcBef>
                <a:spcPts val="22"/>
              </a:spcBef>
            </a:pPr>
            <a:endParaRPr sz="850"/>
          </a:p>
          <a:p>
            <a:pPr marL="357504" marR="355600" algn="ctr">
              <a:lnSpc>
                <a:spcPct val="95825"/>
              </a:lnSpc>
            </a:pPr>
            <a:r>
              <a:rPr sz="2400" spc="0" dirty="0" smtClean="0">
                <a:latin typeface="Times New Roman"/>
                <a:cs typeface="Times New Roman"/>
              </a:rPr>
              <a:t>9</a:t>
            </a:r>
            <a:endParaRPr sz="2400">
              <a:latin typeface="Times New Roman"/>
              <a:cs typeface="Times New Roman"/>
            </a:endParaRPr>
          </a:p>
        </p:txBody>
      </p:sp>
      <p:sp>
        <p:nvSpPr>
          <p:cNvPr id="32" name="object 32"/>
          <p:cNvSpPr txBox="1"/>
          <p:nvPr/>
        </p:nvSpPr>
        <p:spPr>
          <a:xfrm>
            <a:off x="5975350" y="2401824"/>
            <a:ext cx="1584325" cy="566801"/>
          </a:xfrm>
          <a:prstGeom prst="rect">
            <a:avLst/>
          </a:prstGeom>
        </p:spPr>
        <p:txBody>
          <a:bodyPr wrap="square" lIns="0" tIns="0" rIns="0" bIns="0" rtlCol="0">
            <a:noAutofit/>
          </a:bodyPr>
          <a:lstStyle/>
          <a:p>
            <a:pPr>
              <a:lnSpc>
                <a:spcPts val="850"/>
              </a:lnSpc>
              <a:spcBef>
                <a:spcPts val="22"/>
              </a:spcBef>
            </a:pPr>
            <a:endParaRPr sz="850"/>
          </a:p>
          <a:p>
            <a:pPr marL="350774">
              <a:lnSpc>
                <a:spcPts val="2759"/>
              </a:lnSpc>
            </a:pPr>
            <a:r>
              <a:rPr sz="2400" spc="0" dirty="0" smtClean="0">
                <a:latin typeface="Times New Roman"/>
                <a:cs typeface="Times New Roman"/>
              </a:rPr>
              <a:t>2</a:t>
            </a:r>
            <a:r>
              <a:rPr sz="2400" spc="4" baseline="25364" dirty="0" smtClean="0">
                <a:latin typeface="Times New Roman"/>
                <a:cs typeface="Times New Roman"/>
              </a:rPr>
              <a:t>9</a:t>
            </a:r>
            <a:r>
              <a:rPr sz="2400" spc="0" dirty="0" smtClean="0">
                <a:latin typeface="Times New Roman"/>
                <a:cs typeface="Times New Roman"/>
              </a:rPr>
              <a:t>=512</a:t>
            </a:r>
            <a:endParaRPr sz="2400">
              <a:latin typeface="Times New Roman"/>
              <a:cs typeface="Times New Roman"/>
            </a:endParaRPr>
          </a:p>
        </p:txBody>
      </p:sp>
      <p:sp>
        <p:nvSpPr>
          <p:cNvPr id="31" name="object 31"/>
          <p:cNvSpPr txBox="1"/>
          <p:nvPr/>
        </p:nvSpPr>
        <p:spPr>
          <a:xfrm>
            <a:off x="5038725" y="2968625"/>
            <a:ext cx="936625" cy="566674"/>
          </a:xfrm>
          <a:prstGeom prst="rect">
            <a:avLst/>
          </a:prstGeom>
        </p:spPr>
        <p:txBody>
          <a:bodyPr wrap="square" lIns="0" tIns="0" rIns="0" bIns="0" rtlCol="0">
            <a:noAutofit/>
          </a:bodyPr>
          <a:lstStyle/>
          <a:p>
            <a:pPr>
              <a:lnSpc>
                <a:spcPts val="850"/>
              </a:lnSpc>
              <a:spcBef>
                <a:spcPts val="23"/>
              </a:spcBef>
            </a:pPr>
            <a:endParaRPr sz="850"/>
          </a:p>
          <a:p>
            <a:pPr marL="281282" marR="279377" algn="ctr">
              <a:lnSpc>
                <a:spcPct val="95825"/>
              </a:lnSpc>
            </a:pPr>
            <a:r>
              <a:rPr sz="2400" spc="0" dirty="0" smtClean="0">
                <a:latin typeface="Times New Roman"/>
                <a:cs typeface="Times New Roman"/>
              </a:rPr>
              <a:t>10</a:t>
            </a:r>
            <a:endParaRPr sz="2400">
              <a:latin typeface="Times New Roman"/>
              <a:cs typeface="Times New Roman"/>
            </a:endParaRPr>
          </a:p>
        </p:txBody>
      </p:sp>
      <p:sp>
        <p:nvSpPr>
          <p:cNvPr id="30" name="object 30"/>
          <p:cNvSpPr txBox="1"/>
          <p:nvPr/>
        </p:nvSpPr>
        <p:spPr>
          <a:xfrm>
            <a:off x="5975350" y="2968625"/>
            <a:ext cx="1584325" cy="566674"/>
          </a:xfrm>
          <a:prstGeom prst="rect">
            <a:avLst/>
          </a:prstGeom>
        </p:spPr>
        <p:txBody>
          <a:bodyPr wrap="square" lIns="0" tIns="0" rIns="0" bIns="0" rtlCol="0">
            <a:noAutofit/>
          </a:bodyPr>
          <a:lstStyle/>
          <a:p>
            <a:pPr>
              <a:lnSpc>
                <a:spcPts val="850"/>
              </a:lnSpc>
              <a:spcBef>
                <a:spcPts val="23"/>
              </a:spcBef>
            </a:pPr>
            <a:endParaRPr sz="850"/>
          </a:p>
          <a:p>
            <a:pPr marL="224282">
              <a:lnSpc>
                <a:spcPct val="100000"/>
              </a:lnSpc>
            </a:pPr>
            <a:r>
              <a:rPr sz="2400" dirty="0" smtClean="0">
                <a:latin typeface="Times New Roman"/>
                <a:cs typeface="Times New Roman"/>
              </a:rPr>
              <a:t>2</a:t>
            </a:r>
            <a:r>
              <a:rPr sz="2400" spc="4" baseline="25364" dirty="0" smtClean="0">
                <a:latin typeface="Times New Roman"/>
                <a:cs typeface="Times New Roman"/>
              </a:rPr>
              <a:t>10</a:t>
            </a:r>
            <a:r>
              <a:rPr sz="2400" spc="0" dirty="0" smtClean="0">
                <a:latin typeface="Times New Roman"/>
                <a:cs typeface="Times New Roman"/>
              </a:rPr>
              <a:t>=1024 </a:t>
            </a:r>
            <a:r>
              <a:rPr sz="2400" spc="-309" dirty="0" smtClean="0">
                <a:latin typeface="Times New Roman"/>
                <a:cs typeface="Times New Roman"/>
              </a:rPr>
              <a:t> </a:t>
            </a:r>
            <a:endParaRPr sz="2400">
              <a:latin typeface="Times New Roman"/>
              <a:cs typeface="Times New Roman"/>
            </a:endParaRPr>
          </a:p>
        </p:txBody>
      </p:sp>
      <p:sp>
        <p:nvSpPr>
          <p:cNvPr id="29" name="object 29"/>
          <p:cNvSpPr txBox="1"/>
          <p:nvPr/>
        </p:nvSpPr>
        <p:spPr>
          <a:xfrm>
            <a:off x="5038725" y="3535299"/>
            <a:ext cx="936625" cy="566801"/>
          </a:xfrm>
          <a:prstGeom prst="rect">
            <a:avLst/>
          </a:prstGeom>
        </p:spPr>
        <p:txBody>
          <a:bodyPr wrap="square" lIns="0" tIns="0" rIns="0" bIns="0" rtlCol="0">
            <a:noAutofit/>
          </a:bodyPr>
          <a:lstStyle/>
          <a:p>
            <a:pPr>
              <a:lnSpc>
                <a:spcPts val="850"/>
              </a:lnSpc>
              <a:spcBef>
                <a:spcPts val="22"/>
              </a:spcBef>
            </a:pPr>
            <a:endParaRPr sz="850"/>
          </a:p>
          <a:p>
            <a:pPr marL="285877" marR="296163" algn="ctr">
              <a:lnSpc>
                <a:spcPct val="95825"/>
              </a:lnSpc>
            </a:pPr>
            <a:r>
              <a:rPr sz="2400" spc="-84" dirty="0" smtClean="0">
                <a:latin typeface="Times New Roman"/>
                <a:cs typeface="Times New Roman"/>
              </a:rPr>
              <a:t>11</a:t>
            </a:r>
            <a:endParaRPr sz="2400">
              <a:latin typeface="Times New Roman"/>
              <a:cs typeface="Times New Roman"/>
            </a:endParaRPr>
          </a:p>
        </p:txBody>
      </p:sp>
      <p:sp>
        <p:nvSpPr>
          <p:cNvPr id="28" name="object 28"/>
          <p:cNvSpPr txBox="1"/>
          <p:nvPr/>
        </p:nvSpPr>
        <p:spPr>
          <a:xfrm>
            <a:off x="5975350" y="3535299"/>
            <a:ext cx="1584325" cy="566801"/>
          </a:xfrm>
          <a:prstGeom prst="rect">
            <a:avLst/>
          </a:prstGeom>
        </p:spPr>
        <p:txBody>
          <a:bodyPr wrap="square" lIns="0" tIns="0" rIns="0" bIns="0" rtlCol="0">
            <a:noAutofit/>
          </a:bodyPr>
          <a:lstStyle/>
          <a:p>
            <a:pPr>
              <a:lnSpc>
                <a:spcPts val="850"/>
              </a:lnSpc>
              <a:spcBef>
                <a:spcPts val="22"/>
              </a:spcBef>
            </a:pPr>
            <a:endParaRPr sz="850"/>
          </a:p>
          <a:p>
            <a:pPr marL="227329">
              <a:lnSpc>
                <a:spcPts val="2759"/>
              </a:lnSpc>
            </a:pPr>
            <a:r>
              <a:rPr sz="2400" spc="0" dirty="0" smtClean="0">
                <a:latin typeface="Times New Roman"/>
                <a:cs typeface="Times New Roman"/>
              </a:rPr>
              <a:t>2</a:t>
            </a:r>
            <a:r>
              <a:rPr sz="2400" spc="-54" baseline="25364" dirty="0" smtClean="0">
                <a:latin typeface="Times New Roman"/>
                <a:cs typeface="Times New Roman"/>
              </a:rPr>
              <a:t>1</a:t>
            </a:r>
            <a:r>
              <a:rPr sz="2400" spc="4" baseline="25364" dirty="0" smtClean="0">
                <a:latin typeface="Times New Roman"/>
                <a:cs typeface="Times New Roman"/>
              </a:rPr>
              <a:t>1</a:t>
            </a:r>
            <a:r>
              <a:rPr sz="2400" spc="0" dirty="0" smtClean="0">
                <a:latin typeface="Times New Roman"/>
                <a:cs typeface="Times New Roman"/>
              </a:rPr>
              <a:t>=2048</a:t>
            </a:r>
            <a:endParaRPr sz="2400">
              <a:latin typeface="Times New Roman"/>
              <a:cs typeface="Times New Roman"/>
            </a:endParaRPr>
          </a:p>
        </p:txBody>
      </p:sp>
      <p:sp>
        <p:nvSpPr>
          <p:cNvPr id="27" name="object 27"/>
          <p:cNvSpPr txBox="1"/>
          <p:nvPr/>
        </p:nvSpPr>
        <p:spPr>
          <a:xfrm>
            <a:off x="5038725" y="4102100"/>
            <a:ext cx="936625" cy="566674"/>
          </a:xfrm>
          <a:prstGeom prst="rect">
            <a:avLst/>
          </a:prstGeom>
        </p:spPr>
        <p:txBody>
          <a:bodyPr wrap="square" lIns="0" tIns="0" rIns="0" bIns="0" rtlCol="0">
            <a:noAutofit/>
          </a:bodyPr>
          <a:lstStyle/>
          <a:p>
            <a:pPr>
              <a:lnSpc>
                <a:spcPts val="850"/>
              </a:lnSpc>
              <a:spcBef>
                <a:spcPts val="23"/>
              </a:spcBef>
            </a:pPr>
            <a:endParaRPr sz="850"/>
          </a:p>
          <a:p>
            <a:pPr marL="281304" marR="279400" algn="ctr">
              <a:lnSpc>
                <a:spcPct val="95825"/>
              </a:lnSpc>
            </a:pPr>
            <a:r>
              <a:rPr sz="2400" spc="0" dirty="0" smtClean="0">
                <a:latin typeface="Times New Roman"/>
                <a:cs typeface="Times New Roman"/>
              </a:rPr>
              <a:t>12</a:t>
            </a:r>
            <a:endParaRPr sz="2400">
              <a:latin typeface="Times New Roman"/>
              <a:cs typeface="Times New Roman"/>
            </a:endParaRPr>
          </a:p>
        </p:txBody>
      </p:sp>
      <p:sp>
        <p:nvSpPr>
          <p:cNvPr id="26" name="object 26"/>
          <p:cNvSpPr txBox="1"/>
          <p:nvPr/>
        </p:nvSpPr>
        <p:spPr>
          <a:xfrm>
            <a:off x="5975350" y="4102100"/>
            <a:ext cx="1584325" cy="566674"/>
          </a:xfrm>
          <a:prstGeom prst="rect">
            <a:avLst/>
          </a:prstGeom>
        </p:spPr>
        <p:txBody>
          <a:bodyPr wrap="square" lIns="0" tIns="0" rIns="0" bIns="0" rtlCol="0">
            <a:noAutofit/>
          </a:bodyPr>
          <a:lstStyle/>
          <a:p>
            <a:pPr>
              <a:lnSpc>
                <a:spcPts val="850"/>
              </a:lnSpc>
              <a:spcBef>
                <a:spcPts val="23"/>
              </a:spcBef>
            </a:pPr>
            <a:endParaRPr sz="850"/>
          </a:p>
          <a:p>
            <a:pPr marL="224282">
              <a:lnSpc>
                <a:spcPts val="2759"/>
              </a:lnSpc>
            </a:pPr>
            <a:r>
              <a:rPr sz="2400" spc="0" dirty="0" smtClean="0">
                <a:latin typeface="Times New Roman"/>
                <a:cs typeface="Times New Roman"/>
              </a:rPr>
              <a:t>2</a:t>
            </a:r>
            <a:r>
              <a:rPr sz="2400" spc="4" baseline="25364" dirty="0" smtClean="0">
                <a:latin typeface="Times New Roman"/>
                <a:cs typeface="Times New Roman"/>
              </a:rPr>
              <a:t>12</a:t>
            </a:r>
            <a:r>
              <a:rPr sz="2400" spc="0" dirty="0" smtClean="0">
                <a:latin typeface="Times New Roman"/>
                <a:cs typeface="Times New Roman"/>
              </a:rPr>
              <a:t>=4096</a:t>
            </a:r>
            <a:endParaRPr sz="2400">
              <a:latin typeface="Times New Roman"/>
              <a:cs typeface="Times New Roman"/>
            </a:endParaRPr>
          </a:p>
        </p:txBody>
      </p:sp>
      <p:sp>
        <p:nvSpPr>
          <p:cNvPr id="25" name="object 25"/>
          <p:cNvSpPr txBox="1"/>
          <p:nvPr/>
        </p:nvSpPr>
        <p:spPr>
          <a:xfrm>
            <a:off x="5038725" y="4668774"/>
            <a:ext cx="936625" cy="566801"/>
          </a:xfrm>
          <a:prstGeom prst="rect">
            <a:avLst/>
          </a:prstGeom>
        </p:spPr>
        <p:txBody>
          <a:bodyPr wrap="square" lIns="0" tIns="0" rIns="0" bIns="0" rtlCol="0">
            <a:noAutofit/>
          </a:bodyPr>
          <a:lstStyle/>
          <a:p>
            <a:pPr>
              <a:lnSpc>
                <a:spcPts val="850"/>
              </a:lnSpc>
              <a:spcBef>
                <a:spcPts val="25"/>
              </a:spcBef>
            </a:pPr>
            <a:endParaRPr sz="850"/>
          </a:p>
          <a:p>
            <a:pPr marL="281304" marR="279400" algn="ctr">
              <a:lnSpc>
                <a:spcPct val="95825"/>
              </a:lnSpc>
            </a:pPr>
            <a:r>
              <a:rPr sz="2400" spc="0" dirty="0" smtClean="0">
                <a:latin typeface="Times New Roman"/>
                <a:cs typeface="Times New Roman"/>
              </a:rPr>
              <a:t>20</a:t>
            </a:r>
            <a:endParaRPr sz="2400">
              <a:latin typeface="Times New Roman"/>
              <a:cs typeface="Times New Roman"/>
            </a:endParaRPr>
          </a:p>
        </p:txBody>
      </p:sp>
      <p:sp>
        <p:nvSpPr>
          <p:cNvPr id="24" name="object 24"/>
          <p:cNvSpPr txBox="1"/>
          <p:nvPr/>
        </p:nvSpPr>
        <p:spPr>
          <a:xfrm>
            <a:off x="5975350" y="4668774"/>
            <a:ext cx="1584325" cy="566801"/>
          </a:xfrm>
          <a:prstGeom prst="rect">
            <a:avLst/>
          </a:prstGeom>
        </p:spPr>
        <p:txBody>
          <a:bodyPr wrap="square" lIns="0" tIns="0" rIns="0" bIns="0" rtlCol="0">
            <a:noAutofit/>
          </a:bodyPr>
          <a:lstStyle/>
          <a:p>
            <a:pPr>
              <a:lnSpc>
                <a:spcPts val="850"/>
              </a:lnSpc>
              <a:spcBef>
                <a:spcPts val="25"/>
              </a:spcBef>
            </a:pPr>
            <a:endParaRPr sz="850"/>
          </a:p>
          <a:p>
            <a:pPr marL="317246">
              <a:lnSpc>
                <a:spcPct val="100000"/>
              </a:lnSpc>
            </a:pPr>
            <a:r>
              <a:rPr sz="2400" dirty="0" smtClean="0">
                <a:latin typeface="Times New Roman"/>
                <a:cs typeface="Times New Roman"/>
              </a:rPr>
              <a:t>2</a:t>
            </a:r>
            <a:r>
              <a:rPr sz="2400" spc="4" baseline="25364" dirty="0" smtClean="0">
                <a:latin typeface="Times New Roman"/>
                <a:cs typeface="Times New Roman"/>
              </a:rPr>
              <a:t>20</a:t>
            </a:r>
            <a:r>
              <a:rPr sz="2400" spc="0" dirty="0" smtClean="0">
                <a:latin typeface="Times New Roman"/>
                <a:cs typeface="Times New Roman"/>
              </a:rPr>
              <a:t>=1M </a:t>
            </a:r>
            <a:r>
              <a:rPr sz="2400" spc="-244" dirty="0" smtClean="0">
                <a:latin typeface="Times New Roman"/>
                <a:cs typeface="Times New Roman"/>
              </a:rPr>
              <a:t> </a:t>
            </a:r>
            <a:endParaRPr sz="2400">
              <a:latin typeface="Times New Roman"/>
              <a:cs typeface="Times New Roman"/>
            </a:endParaRPr>
          </a:p>
        </p:txBody>
      </p:sp>
      <p:sp>
        <p:nvSpPr>
          <p:cNvPr id="23" name="object 23"/>
          <p:cNvSpPr txBox="1"/>
          <p:nvPr/>
        </p:nvSpPr>
        <p:spPr>
          <a:xfrm>
            <a:off x="5038725" y="5235575"/>
            <a:ext cx="936625" cy="566737"/>
          </a:xfrm>
          <a:prstGeom prst="rect">
            <a:avLst/>
          </a:prstGeom>
        </p:spPr>
        <p:txBody>
          <a:bodyPr wrap="square" lIns="0" tIns="0" rIns="0" bIns="0" rtlCol="0">
            <a:noAutofit/>
          </a:bodyPr>
          <a:lstStyle/>
          <a:p>
            <a:pPr>
              <a:lnSpc>
                <a:spcPts val="850"/>
              </a:lnSpc>
              <a:spcBef>
                <a:spcPts val="26"/>
              </a:spcBef>
            </a:pPr>
            <a:endParaRPr sz="850"/>
          </a:p>
          <a:p>
            <a:pPr marL="281282" marR="279377" algn="ctr">
              <a:lnSpc>
                <a:spcPct val="95825"/>
              </a:lnSpc>
            </a:pPr>
            <a:r>
              <a:rPr sz="2400" spc="0" dirty="0" smtClean="0">
                <a:latin typeface="Times New Roman"/>
                <a:cs typeface="Times New Roman"/>
              </a:rPr>
              <a:t>30</a:t>
            </a:r>
            <a:endParaRPr sz="2400">
              <a:latin typeface="Times New Roman"/>
              <a:cs typeface="Times New Roman"/>
            </a:endParaRPr>
          </a:p>
        </p:txBody>
      </p:sp>
      <p:sp>
        <p:nvSpPr>
          <p:cNvPr id="22" name="object 22"/>
          <p:cNvSpPr txBox="1"/>
          <p:nvPr/>
        </p:nvSpPr>
        <p:spPr>
          <a:xfrm>
            <a:off x="5975350" y="5235575"/>
            <a:ext cx="1584325" cy="566737"/>
          </a:xfrm>
          <a:prstGeom prst="rect">
            <a:avLst/>
          </a:prstGeom>
        </p:spPr>
        <p:txBody>
          <a:bodyPr wrap="square" lIns="0" tIns="0" rIns="0" bIns="0" rtlCol="0">
            <a:noAutofit/>
          </a:bodyPr>
          <a:lstStyle/>
          <a:p>
            <a:pPr>
              <a:lnSpc>
                <a:spcPts val="850"/>
              </a:lnSpc>
              <a:spcBef>
                <a:spcPts val="26"/>
              </a:spcBef>
            </a:pPr>
            <a:endParaRPr sz="850"/>
          </a:p>
          <a:p>
            <a:pPr marL="343153">
              <a:lnSpc>
                <a:spcPct val="100000"/>
              </a:lnSpc>
            </a:pPr>
            <a:r>
              <a:rPr sz="2400" dirty="0" smtClean="0">
                <a:latin typeface="Times New Roman"/>
                <a:cs typeface="Times New Roman"/>
              </a:rPr>
              <a:t>2</a:t>
            </a:r>
            <a:r>
              <a:rPr sz="2400" spc="4" baseline="25364" dirty="0" smtClean="0">
                <a:latin typeface="Times New Roman"/>
                <a:cs typeface="Times New Roman"/>
              </a:rPr>
              <a:t>30</a:t>
            </a:r>
            <a:r>
              <a:rPr sz="2400" spc="0" dirty="0" smtClean="0">
                <a:latin typeface="Times New Roman"/>
                <a:cs typeface="Times New Roman"/>
              </a:rPr>
              <a:t>=1G </a:t>
            </a:r>
            <a:r>
              <a:rPr sz="2400" spc="175" dirty="0" smtClean="0">
                <a:latin typeface="Times New Roman"/>
                <a:cs typeface="Times New Roman"/>
              </a:rPr>
              <a:t> </a:t>
            </a:r>
            <a:endParaRPr sz="2400">
              <a:latin typeface="Times New Roman"/>
              <a:cs typeface="Times New Roman"/>
            </a:endParaRPr>
          </a:p>
        </p:txBody>
      </p:sp>
      <p:sp>
        <p:nvSpPr>
          <p:cNvPr id="21" name="object 21"/>
          <p:cNvSpPr txBox="1"/>
          <p:nvPr/>
        </p:nvSpPr>
        <p:spPr>
          <a:xfrm>
            <a:off x="5038725" y="5802312"/>
            <a:ext cx="936625" cy="566737"/>
          </a:xfrm>
          <a:prstGeom prst="rect">
            <a:avLst/>
          </a:prstGeom>
        </p:spPr>
        <p:txBody>
          <a:bodyPr wrap="square" lIns="0" tIns="0" rIns="0" bIns="0" rtlCol="0">
            <a:noAutofit/>
          </a:bodyPr>
          <a:lstStyle/>
          <a:p>
            <a:pPr>
              <a:lnSpc>
                <a:spcPts val="850"/>
              </a:lnSpc>
              <a:spcBef>
                <a:spcPts val="25"/>
              </a:spcBef>
            </a:pPr>
            <a:endParaRPr sz="850"/>
          </a:p>
          <a:p>
            <a:pPr marL="281304" marR="279400" algn="ctr">
              <a:lnSpc>
                <a:spcPct val="95825"/>
              </a:lnSpc>
            </a:pPr>
            <a:r>
              <a:rPr sz="2400" spc="0" dirty="0" smtClean="0">
                <a:latin typeface="Times New Roman"/>
                <a:cs typeface="Times New Roman"/>
              </a:rPr>
              <a:t>40</a:t>
            </a:r>
            <a:endParaRPr sz="2400">
              <a:latin typeface="Times New Roman"/>
              <a:cs typeface="Times New Roman"/>
            </a:endParaRPr>
          </a:p>
        </p:txBody>
      </p:sp>
      <p:sp>
        <p:nvSpPr>
          <p:cNvPr id="20" name="object 20"/>
          <p:cNvSpPr txBox="1"/>
          <p:nvPr/>
        </p:nvSpPr>
        <p:spPr>
          <a:xfrm>
            <a:off x="5975350" y="5802312"/>
            <a:ext cx="1584325" cy="566737"/>
          </a:xfrm>
          <a:prstGeom prst="rect">
            <a:avLst/>
          </a:prstGeom>
        </p:spPr>
        <p:txBody>
          <a:bodyPr wrap="square" lIns="0" tIns="0" rIns="0" bIns="0" rtlCol="0">
            <a:noAutofit/>
          </a:bodyPr>
          <a:lstStyle/>
          <a:p>
            <a:pPr>
              <a:lnSpc>
                <a:spcPts val="850"/>
              </a:lnSpc>
              <a:spcBef>
                <a:spcPts val="25"/>
              </a:spcBef>
            </a:pPr>
            <a:endParaRPr sz="850"/>
          </a:p>
          <a:p>
            <a:pPr marL="359917">
              <a:lnSpc>
                <a:spcPct val="100000"/>
              </a:lnSpc>
              <a:tabLst>
                <a:tab pos="1422400" algn="l"/>
              </a:tabLst>
            </a:pPr>
            <a:r>
              <a:rPr sz="2400" dirty="0" smtClean="0">
                <a:latin typeface="Times New Roman"/>
                <a:cs typeface="Times New Roman"/>
              </a:rPr>
              <a:t>2</a:t>
            </a:r>
            <a:r>
              <a:rPr sz="2400" spc="4" baseline="25364" dirty="0" smtClean="0">
                <a:latin typeface="Times New Roman"/>
                <a:cs typeface="Times New Roman"/>
              </a:rPr>
              <a:t>40</a:t>
            </a:r>
            <a:r>
              <a:rPr sz="2400" spc="0" dirty="0" smtClean="0">
                <a:latin typeface="Times New Roman"/>
                <a:cs typeface="Times New Roman"/>
              </a:rPr>
              <a:t>=1T 	</a:t>
            </a:r>
            <a:endParaRPr sz="2400">
              <a:latin typeface="Times New Roman"/>
              <a:cs typeface="Times New Roman"/>
            </a:endParaRPr>
          </a:p>
        </p:txBody>
      </p:sp>
      <p:sp>
        <p:nvSpPr>
          <p:cNvPr id="19" name="object 19"/>
          <p:cNvSpPr txBox="1"/>
          <p:nvPr/>
        </p:nvSpPr>
        <p:spPr>
          <a:xfrm>
            <a:off x="1703451" y="1268476"/>
            <a:ext cx="1031875" cy="566674"/>
          </a:xfrm>
          <a:prstGeom prst="rect">
            <a:avLst/>
          </a:prstGeom>
        </p:spPr>
        <p:txBody>
          <a:bodyPr wrap="square" lIns="0" tIns="0" rIns="0" bIns="0" rtlCol="0">
            <a:noAutofit/>
          </a:bodyPr>
          <a:lstStyle/>
          <a:p>
            <a:pPr>
              <a:lnSpc>
                <a:spcPts val="850"/>
              </a:lnSpc>
              <a:spcBef>
                <a:spcPts val="18"/>
              </a:spcBef>
            </a:pPr>
            <a:endParaRPr sz="850"/>
          </a:p>
          <a:p>
            <a:pPr marL="404368" marR="403986" algn="ctr">
              <a:lnSpc>
                <a:spcPct val="95825"/>
              </a:lnSpc>
            </a:pPr>
            <a:r>
              <a:rPr sz="2400" spc="0" dirty="0" smtClean="0">
                <a:solidFill>
                  <a:srgbClr val="CC3300"/>
                </a:solidFill>
                <a:latin typeface="Times New Roman"/>
                <a:cs typeface="Times New Roman"/>
              </a:rPr>
              <a:t>n</a:t>
            </a:r>
            <a:endParaRPr sz="2400">
              <a:latin typeface="Times New Roman"/>
              <a:cs typeface="Times New Roman"/>
            </a:endParaRPr>
          </a:p>
        </p:txBody>
      </p:sp>
      <p:sp>
        <p:nvSpPr>
          <p:cNvPr id="18" name="object 18"/>
          <p:cNvSpPr txBox="1"/>
          <p:nvPr/>
        </p:nvSpPr>
        <p:spPr>
          <a:xfrm>
            <a:off x="2735326" y="1268476"/>
            <a:ext cx="1330325" cy="566674"/>
          </a:xfrm>
          <a:prstGeom prst="rect">
            <a:avLst/>
          </a:prstGeom>
        </p:spPr>
        <p:txBody>
          <a:bodyPr wrap="square" lIns="0" tIns="0" rIns="0" bIns="0" rtlCol="0">
            <a:noAutofit/>
          </a:bodyPr>
          <a:lstStyle/>
          <a:p>
            <a:pPr>
              <a:lnSpc>
                <a:spcPts val="800"/>
              </a:lnSpc>
              <a:spcBef>
                <a:spcPts val="48"/>
              </a:spcBef>
            </a:pPr>
            <a:endParaRPr sz="800"/>
          </a:p>
          <a:p>
            <a:pPr marL="501335" marR="502732" algn="ctr">
              <a:lnSpc>
                <a:spcPts val="2059"/>
              </a:lnSpc>
            </a:pPr>
            <a:r>
              <a:rPr sz="3600" baseline="-16909" dirty="0" smtClean="0">
                <a:solidFill>
                  <a:srgbClr val="CC3300"/>
                </a:solidFill>
                <a:latin typeface="Times New Roman"/>
                <a:cs typeface="Times New Roman"/>
              </a:rPr>
              <a:t>2</a:t>
            </a:r>
            <a:r>
              <a:rPr sz="1600" dirty="0" smtClean="0">
                <a:solidFill>
                  <a:srgbClr val="CC3300"/>
                </a:solidFill>
                <a:latin typeface="Times New Roman"/>
                <a:cs typeface="Times New Roman"/>
              </a:rPr>
              <a:t>n</a:t>
            </a:r>
            <a:endParaRPr sz="1600">
              <a:latin typeface="Times New Roman"/>
              <a:cs typeface="Times New Roman"/>
            </a:endParaRPr>
          </a:p>
        </p:txBody>
      </p:sp>
      <p:sp>
        <p:nvSpPr>
          <p:cNvPr id="17" name="object 17"/>
          <p:cNvSpPr txBox="1"/>
          <p:nvPr/>
        </p:nvSpPr>
        <p:spPr>
          <a:xfrm>
            <a:off x="1703451" y="1835150"/>
            <a:ext cx="1031875" cy="566674"/>
          </a:xfrm>
          <a:prstGeom prst="rect">
            <a:avLst/>
          </a:prstGeom>
        </p:spPr>
        <p:txBody>
          <a:bodyPr wrap="square" lIns="0" tIns="0" rIns="0" bIns="0" rtlCol="0">
            <a:noAutofit/>
          </a:bodyPr>
          <a:lstStyle/>
          <a:p>
            <a:pPr>
              <a:lnSpc>
                <a:spcPts val="850"/>
              </a:lnSpc>
              <a:spcBef>
                <a:spcPts val="20"/>
              </a:spcBef>
            </a:pPr>
            <a:endParaRPr sz="850"/>
          </a:p>
          <a:p>
            <a:pPr marL="404368" marR="403986" algn="ctr">
              <a:lnSpc>
                <a:spcPct val="95825"/>
              </a:lnSpc>
            </a:pPr>
            <a:r>
              <a:rPr sz="2400" spc="0" dirty="0" smtClean="0">
                <a:latin typeface="Times New Roman"/>
                <a:cs typeface="Times New Roman"/>
              </a:rPr>
              <a:t>0</a:t>
            </a:r>
            <a:endParaRPr sz="2400">
              <a:latin typeface="Times New Roman"/>
              <a:cs typeface="Times New Roman"/>
            </a:endParaRPr>
          </a:p>
        </p:txBody>
      </p:sp>
      <p:sp>
        <p:nvSpPr>
          <p:cNvPr id="16" name="object 16"/>
          <p:cNvSpPr txBox="1"/>
          <p:nvPr/>
        </p:nvSpPr>
        <p:spPr>
          <a:xfrm>
            <a:off x="2735326" y="1835150"/>
            <a:ext cx="1330325" cy="566674"/>
          </a:xfrm>
          <a:prstGeom prst="rect">
            <a:avLst/>
          </a:prstGeom>
        </p:spPr>
        <p:txBody>
          <a:bodyPr wrap="square" lIns="0" tIns="0" rIns="0" bIns="0" rtlCol="0">
            <a:noAutofit/>
          </a:bodyPr>
          <a:lstStyle/>
          <a:p>
            <a:pPr>
              <a:lnSpc>
                <a:spcPts val="850"/>
              </a:lnSpc>
              <a:spcBef>
                <a:spcPts val="20"/>
              </a:spcBef>
            </a:pPr>
            <a:endParaRPr sz="850"/>
          </a:p>
          <a:p>
            <a:pPr marL="376047">
              <a:lnSpc>
                <a:spcPts val="2759"/>
              </a:lnSpc>
            </a:pPr>
            <a:r>
              <a:rPr sz="2400" spc="0" dirty="0" smtClean="0">
                <a:latin typeface="Times New Roman"/>
                <a:cs typeface="Times New Roman"/>
              </a:rPr>
              <a:t>2</a:t>
            </a:r>
            <a:r>
              <a:rPr sz="2400" spc="4" baseline="25364" dirty="0" smtClean="0">
                <a:latin typeface="Times New Roman"/>
                <a:cs typeface="Times New Roman"/>
              </a:rPr>
              <a:t>0</a:t>
            </a:r>
            <a:r>
              <a:rPr sz="2400" spc="0" dirty="0" smtClean="0">
                <a:latin typeface="Times New Roman"/>
                <a:cs typeface="Times New Roman"/>
              </a:rPr>
              <a:t>=1</a:t>
            </a:r>
            <a:endParaRPr sz="2400">
              <a:latin typeface="Times New Roman"/>
              <a:cs typeface="Times New Roman"/>
            </a:endParaRPr>
          </a:p>
        </p:txBody>
      </p:sp>
      <p:sp>
        <p:nvSpPr>
          <p:cNvPr id="15" name="object 15"/>
          <p:cNvSpPr txBox="1"/>
          <p:nvPr/>
        </p:nvSpPr>
        <p:spPr>
          <a:xfrm>
            <a:off x="1703451" y="2401824"/>
            <a:ext cx="1031875" cy="566801"/>
          </a:xfrm>
          <a:prstGeom prst="rect">
            <a:avLst/>
          </a:prstGeom>
        </p:spPr>
        <p:txBody>
          <a:bodyPr wrap="square" lIns="0" tIns="0" rIns="0" bIns="0" rtlCol="0">
            <a:noAutofit/>
          </a:bodyPr>
          <a:lstStyle/>
          <a:p>
            <a:pPr>
              <a:lnSpc>
                <a:spcPts val="850"/>
              </a:lnSpc>
              <a:spcBef>
                <a:spcPts val="22"/>
              </a:spcBef>
            </a:pPr>
            <a:endParaRPr sz="850"/>
          </a:p>
          <a:p>
            <a:pPr marL="404368" marR="403986" algn="ctr">
              <a:lnSpc>
                <a:spcPct val="95825"/>
              </a:lnSpc>
            </a:pPr>
            <a:r>
              <a:rPr sz="2400" spc="0" dirty="0" smtClean="0">
                <a:latin typeface="Times New Roman"/>
                <a:cs typeface="Times New Roman"/>
              </a:rPr>
              <a:t>1</a:t>
            </a:r>
            <a:endParaRPr sz="2400">
              <a:latin typeface="Times New Roman"/>
              <a:cs typeface="Times New Roman"/>
            </a:endParaRPr>
          </a:p>
        </p:txBody>
      </p:sp>
      <p:sp>
        <p:nvSpPr>
          <p:cNvPr id="14" name="object 14"/>
          <p:cNvSpPr txBox="1"/>
          <p:nvPr/>
        </p:nvSpPr>
        <p:spPr>
          <a:xfrm>
            <a:off x="2735326" y="2401824"/>
            <a:ext cx="1330325" cy="566801"/>
          </a:xfrm>
          <a:prstGeom prst="rect">
            <a:avLst/>
          </a:prstGeom>
        </p:spPr>
        <p:txBody>
          <a:bodyPr wrap="square" lIns="0" tIns="0" rIns="0" bIns="0" rtlCol="0">
            <a:noAutofit/>
          </a:bodyPr>
          <a:lstStyle/>
          <a:p>
            <a:pPr>
              <a:lnSpc>
                <a:spcPts val="850"/>
              </a:lnSpc>
              <a:spcBef>
                <a:spcPts val="22"/>
              </a:spcBef>
            </a:pPr>
            <a:endParaRPr sz="850"/>
          </a:p>
          <a:p>
            <a:pPr marL="376047">
              <a:lnSpc>
                <a:spcPts val="2759"/>
              </a:lnSpc>
            </a:pPr>
            <a:r>
              <a:rPr sz="2400" spc="0" dirty="0" smtClean="0">
                <a:latin typeface="Times New Roman"/>
                <a:cs typeface="Times New Roman"/>
              </a:rPr>
              <a:t>2</a:t>
            </a:r>
            <a:r>
              <a:rPr sz="2400" spc="4" baseline="25364" dirty="0" smtClean="0">
                <a:latin typeface="Times New Roman"/>
                <a:cs typeface="Times New Roman"/>
              </a:rPr>
              <a:t>1</a:t>
            </a:r>
            <a:r>
              <a:rPr sz="2400" spc="0" dirty="0" smtClean="0">
                <a:latin typeface="Times New Roman"/>
                <a:cs typeface="Times New Roman"/>
              </a:rPr>
              <a:t>=2</a:t>
            </a:r>
            <a:endParaRPr sz="2400">
              <a:latin typeface="Times New Roman"/>
              <a:cs typeface="Times New Roman"/>
            </a:endParaRPr>
          </a:p>
        </p:txBody>
      </p:sp>
      <p:sp>
        <p:nvSpPr>
          <p:cNvPr id="13" name="object 13"/>
          <p:cNvSpPr txBox="1"/>
          <p:nvPr/>
        </p:nvSpPr>
        <p:spPr>
          <a:xfrm>
            <a:off x="1703451" y="2968625"/>
            <a:ext cx="1031875" cy="566674"/>
          </a:xfrm>
          <a:prstGeom prst="rect">
            <a:avLst/>
          </a:prstGeom>
        </p:spPr>
        <p:txBody>
          <a:bodyPr wrap="square" lIns="0" tIns="0" rIns="0" bIns="0" rtlCol="0">
            <a:noAutofit/>
          </a:bodyPr>
          <a:lstStyle/>
          <a:p>
            <a:pPr>
              <a:lnSpc>
                <a:spcPts val="850"/>
              </a:lnSpc>
              <a:spcBef>
                <a:spcPts val="23"/>
              </a:spcBef>
            </a:pPr>
            <a:endParaRPr sz="850"/>
          </a:p>
          <a:p>
            <a:pPr marL="404345" marR="403811" algn="ctr">
              <a:lnSpc>
                <a:spcPct val="95825"/>
              </a:lnSpc>
            </a:pPr>
            <a:r>
              <a:rPr sz="2400" spc="0" dirty="0" smtClean="0">
                <a:latin typeface="Times New Roman"/>
                <a:cs typeface="Times New Roman"/>
              </a:rPr>
              <a:t>2</a:t>
            </a:r>
            <a:endParaRPr sz="2400">
              <a:latin typeface="Times New Roman"/>
              <a:cs typeface="Times New Roman"/>
            </a:endParaRPr>
          </a:p>
        </p:txBody>
      </p:sp>
      <p:sp>
        <p:nvSpPr>
          <p:cNvPr id="12" name="object 12"/>
          <p:cNvSpPr txBox="1"/>
          <p:nvPr/>
        </p:nvSpPr>
        <p:spPr>
          <a:xfrm>
            <a:off x="2735326" y="2968625"/>
            <a:ext cx="1330325" cy="566674"/>
          </a:xfrm>
          <a:prstGeom prst="rect">
            <a:avLst/>
          </a:prstGeom>
        </p:spPr>
        <p:txBody>
          <a:bodyPr wrap="square" lIns="0" tIns="0" rIns="0" bIns="0" rtlCol="0">
            <a:noAutofit/>
          </a:bodyPr>
          <a:lstStyle/>
          <a:p>
            <a:pPr>
              <a:lnSpc>
                <a:spcPts val="850"/>
              </a:lnSpc>
              <a:spcBef>
                <a:spcPts val="23"/>
              </a:spcBef>
            </a:pPr>
            <a:endParaRPr sz="850"/>
          </a:p>
          <a:p>
            <a:pPr marL="376047">
              <a:lnSpc>
                <a:spcPts val="2759"/>
              </a:lnSpc>
            </a:pPr>
            <a:r>
              <a:rPr sz="2400" spc="0" dirty="0" smtClean="0">
                <a:latin typeface="Times New Roman"/>
                <a:cs typeface="Times New Roman"/>
              </a:rPr>
              <a:t>2</a:t>
            </a:r>
            <a:r>
              <a:rPr sz="2400" spc="4" baseline="25364" dirty="0" smtClean="0">
                <a:latin typeface="Times New Roman"/>
                <a:cs typeface="Times New Roman"/>
              </a:rPr>
              <a:t>2</a:t>
            </a:r>
            <a:r>
              <a:rPr sz="2400" spc="0" dirty="0" smtClean="0">
                <a:latin typeface="Times New Roman"/>
                <a:cs typeface="Times New Roman"/>
              </a:rPr>
              <a:t>=4</a:t>
            </a:r>
            <a:endParaRPr sz="2400">
              <a:latin typeface="Times New Roman"/>
              <a:cs typeface="Times New Roman"/>
            </a:endParaRPr>
          </a:p>
        </p:txBody>
      </p:sp>
      <p:sp>
        <p:nvSpPr>
          <p:cNvPr id="11" name="object 11"/>
          <p:cNvSpPr txBox="1"/>
          <p:nvPr/>
        </p:nvSpPr>
        <p:spPr>
          <a:xfrm>
            <a:off x="1703451" y="3535299"/>
            <a:ext cx="1031875" cy="566801"/>
          </a:xfrm>
          <a:prstGeom prst="rect">
            <a:avLst/>
          </a:prstGeom>
        </p:spPr>
        <p:txBody>
          <a:bodyPr wrap="square" lIns="0" tIns="0" rIns="0" bIns="0" rtlCol="0">
            <a:noAutofit/>
          </a:bodyPr>
          <a:lstStyle/>
          <a:p>
            <a:pPr>
              <a:lnSpc>
                <a:spcPts val="850"/>
              </a:lnSpc>
              <a:spcBef>
                <a:spcPts val="22"/>
              </a:spcBef>
            </a:pPr>
            <a:endParaRPr sz="850"/>
          </a:p>
          <a:p>
            <a:pPr marL="404368" marR="403986" algn="ctr">
              <a:lnSpc>
                <a:spcPct val="95825"/>
              </a:lnSpc>
            </a:pPr>
            <a:r>
              <a:rPr sz="2400" spc="0" dirty="0" smtClean="0">
                <a:latin typeface="Times New Roman"/>
                <a:cs typeface="Times New Roman"/>
              </a:rPr>
              <a:t>3</a:t>
            </a:r>
            <a:endParaRPr sz="2400">
              <a:latin typeface="Times New Roman"/>
              <a:cs typeface="Times New Roman"/>
            </a:endParaRPr>
          </a:p>
        </p:txBody>
      </p:sp>
      <p:sp>
        <p:nvSpPr>
          <p:cNvPr id="10" name="object 10"/>
          <p:cNvSpPr txBox="1"/>
          <p:nvPr/>
        </p:nvSpPr>
        <p:spPr>
          <a:xfrm>
            <a:off x="2735326" y="3535299"/>
            <a:ext cx="1330325" cy="566801"/>
          </a:xfrm>
          <a:prstGeom prst="rect">
            <a:avLst/>
          </a:prstGeom>
        </p:spPr>
        <p:txBody>
          <a:bodyPr wrap="square" lIns="0" tIns="0" rIns="0" bIns="0" rtlCol="0">
            <a:noAutofit/>
          </a:bodyPr>
          <a:lstStyle/>
          <a:p>
            <a:pPr>
              <a:lnSpc>
                <a:spcPts val="850"/>
              </a:lnSpc>
              <a:spcBef>
                <a:spcPts val="22"/>
              </a:spcBef>
            </a:pPr>
            <a:endParaRPr sz="850"/>
          </a:p>
          <a:p>
            <a:pPr marL="376047">
              <a:lnSpc>
                <a:spcPts val="2759"/>
              </a:lnSpc>
            </a:pPr>
            <a:r>
              <a:rPr sz="2400" spc="0" dirty="0" smtClean="0">
                <a:latin typeface="Times New Roman"/>
                <a:cs typeface="Times New Roman"/>
              </a:rPr>
              <a:t>2</a:t>
            </a:r>
            <a:r>
              <a:rPr sz="2400" spc="4" baseline="25364" dirty="0" smtClean="0">
                <a:latin typeface="Times New Roman"/>
                <a:cs typeface="Times New Roman"/>
              </a:rPr>
              <a:t>3</a:t>
            </a:r>
            <a:r>
              <a:rPr sz="2400" spc="0" dirty="0" smtClean="0">
                <a:latin typeface="Times New Roman"/>
                <a:cs typeface="Times New Roman"/>
              </a:rPr>
              <a:t>=8</a:t>
            </a:r>
            <a:endParaRPr sz="2400">
              <a:latin typeface="Times New Roman"/>
              <a:cs typeface="Times New Roman"/>
            </a:endParaRPr>
          </a:p>
        </p:txBody>
      </p:sp>
      <p:sp>
        <p:nvSpPr>
          <p:cNvPr id="9" name="object 9"/>
          <p:cNvSpPr txBox="1"/>
          <p:nvPr/>
        </p:nvSpPr>
        <p:spPr>
          <a:xfrm>
            <a:off x="1703451" y="4102100"/>
            <a:ext cx="1031875" cy="566674"/>
          </a:xfrm>
          <a:prstGeom prst="rect">
            <a:avLst/>
          </a:prstGeom>
        </p:spPr>
        <p:txBody>
          <a:bodyPr wrap="square" lIns="0" tIns="0" rIns="0" bIns="0" rtlCol="0">
            <a:noAutofit/>
          </a:bodyPr>
          <a:lstStyle/>
          <a:p>
            <a:pPr>
              <a:lnSpc>
                <a:spcPts val="850"/>
              </a:lnSpc>
              <a:spcBef>
                <a:spcPts val="23"/>
              </a:spcBef>
            </a:pPr>
            <a:endParaRPr sz="850"/>
          </a:p>
          <a:p>
            <a:pPr marL="404368" marR="403986" algn="ctr">
              <a:lnSpc>
                <a:spcPct val="95825"/>
              </a:lnSpc>
            </a:pPr>
            <a:r>
              <a:rPr sz="2400" spc="0" dirty="0" smtClean="0">
                <a:latin typeface="Times New Roman"/>
                <a:cs typeface="Times New Roman"/>
              </a:rPr>
              <a:t>4</a:t>
            </a:r>
            <a:endParaRPr sz="2400">
              <a:latin typeface="Times New Roman"/>
              <a:cs typeface="Times New Roman"/>
            </a:endParaRPr>
          </a:p>
        </p:txBody>
      </p:sp>
      <p:sp>
        <p:nvSpPr>
          <p:cNvPr id="8" name="object 8"/>
          <p:cNvSpPr txBox="1"/>
          <p:nvPr/>
        </p:nvSpPr>
        <p:spPr>
          <a:xfrm>
            <a:off x="2735326" y="4102100"/>
            <a:ext cx="1330325" cy="566674"/>
          </a:xfrm>
          <a:prstGeom prst="rect">
            <a:avLst/>
          </a:prstGeom>
        </p:spPr>
        <p:txBody>
          <a:bodyPr wrap="square" lIns="0" tIns="0" rIns="0" bIns="0" rtlCol="0">
            <a:noAutofit/>
          </a:bodyPr>
          <a:lstStyle/>
          <a:p>
            <a:pPr>
              <a:lnSpc>
                <a:spcPts val="850"/>
              </a:lnSpc>
              <a:spcBef>
                <a:spcPts val="23"/>
              </a:spcBef>
            </a:pPr>
            <a:endParaRPr sz="850"/>
          </a:p>
          <a:p>
            <a:pPr marL="299847">
              <a:lnSpc>
                <a:spcPts val="2759"/>
              </a:lnSpc>
            </a:pPr>
            <a:r>
              <a:rPr sz="2400" spc="0" dirty="0" smtClean="0">
                <a:latin typeface="Times New Roman"/>
                <a:cs typeface="Times New Roman"/>
              </a:rPr>
              <a:t>2</a:t>
            </a:r>
            <a:r>
              <a:rPr sz="2400" spc="4" baseline="25364" dirty="0" smtClean="0">
                <a:latin typeface="Times New Roman"/>
                <a:cs typeface="Times New Roman"/>
              </a:rPr>
              <a:t>4</a:t>
            </a:r>
            <a:r>
              <a:rPr sz="2400" spc="0" dirty="0" smtClean="0">
                <a:latin typeface="Times New Roman"/>
                <a:cs typeface="Times New Roman"/>
              </a:rPr>
              <a:t>=16</a:t>
            </a:r>
            <a:endParaRPr sz="2400">
              <a:latin typeface="Times New Roman"/>
              <a:cs typeface="Times New Roman"/>
            </a:endParaRPr>
          </a:p>
        </p:txBody>
      </p:sp>
      <p:sp>
        <p:nvSpPr>
          <p:cNvPr id="7" name="object 7"/>
          <p:cNvSpPr txBox="1"/>
          <p:nvPr/>
        </p:nvSpPr>
        <p:spPr>
          <a:xfrm>
            <a:off x="1703451" y="4668774"/>
            <a:ext cx="1031875" cy="566801"/>
          </a:xfrm>
          <a:prstGeom prst="rect">
            <a:avLst/>
          </a:prstGeom>
        </p:spPr>
        <p:txBody>
          <a:bodyPr wrap="square" lIns="0" tIns="0" rIns="0" bIns="0" rtlCol="0">
            <a:noAutofit/>
          </a:bodyPr>
          <a:lstStyle/>
          <a:p>
            <a:pPr>
              <a:lnSpc>
                <a:spcPts val="850"/>
              </a:lnSpc>
              <a:spcBef>
                <a:spcPts val="25"/>
              </a:spcBef>
            </a:pPr>
            <a:endParaRPr sz="850"/>
          </a:p>
          <a:p>
            <a:pPr marL="404368" marR="403986" algn="ctr">
              <a:lnSpc>
                <a:spcPct val="95825"/>
              </a:lnSpc>
            </a:pPr>
            <a:r>
              <a:rPr sz="2400" spc="0" dirty="0" smtClean="0">
                <a:latin typeface="Times New Roman"/>
                <a:cs typeface="Times New Roman"/>
              </a:rPr>
              <a:t>5</a:t>
            </a:r>
            <a:endParaRPr sz="2400">
              <a:latin typeface="Times New Roman"/>
              <a:cs typeface="Times New Roman"/>
            </a:endParaRPr>
          </a:p>
        </p:txBody>
      </p:sp>
      <p:sp>
        <p:nvSpPr>
          <p:cNvPr id="6" name="object 6"/>
          <p:cNvSpPr txBox="1"/>
          <p:nvPr/>
        </p:nvSpPr>
        <p:spPr>
          <a:xfrm>
            <a:off x="2735326" y="4668774"/>
            <a:ext cx="1330325" cy="566801"/>
          </a:xfrm>
          <a:prstGeom prst="rect">
            <a:avLst/>
          </a:prstGeom>
        </p:spPr>
        <p:txBody>
          <a:bodyPr wrap="square" lIns="0" tIns="0" rIns="0" bIns="0" rtlCol="0">
            <a:noAutofit/>
          </a:bodyPr>
          <a:lstStyle/>
          <a:p>
            <a:pPr>
              <a:lnSpc>
                <a:spcPts val="850"/>
              </a:lnSpc>
              <a:spcBef>
                <a:spcPts val="25"/>
              </a:spcBef>
            </a:pPr>
            <a:endParaRPr sz="850"/>
          </a:p>
          <a:p>
            <a:pPr marL="299847">
              <a:lnSpc>
                <a:spcPts val="2759"/>
              </a:lnSpc>
            </a:pPr>
            <a:r>
              <a:rPr sz="2400" spc="0" dirty="0" smtClean="0">
                <a:latin typeface="Times New Roman"/>
                <a:cs typeface="Times New Roman"/>
              </a:rPr>
              <a:t>2</a:t>
            </a:r>
            <a:r>
              <a:rPr sz="2400" spc="4" baseline="25364" dirty="0" smtClean="0">
                <a:latin typeface="Times New Roman"/>
                <a:cs typeface="Times New Roman"/>
              </a:rPr>
              <a:t>5</a:t>
            </a:r>
            <a:r>
              <a:rPr sz="2400" spc="0" dirty="0" smtClean="0">
                <a:latin typeface="Times New Roman"/>
                <a:cs typeface="Times New Roman"/>
              </a:rPr>
              <a:t>=32</a:t>
            </a:r>
            <a:endParaRPr sz="2400">
              <a:latin typeface="Times New Roman"/>
              <a:cs typeface="Times New Roman"/>
            </a:endParaRPr>
          </a:p>
        </p:txBody>
      </p:sp>
      <p:sp>
        <p:nvSpPr>
          <p:cNvPr id="5" name="object 5"/>
          <p:cNvSpPr txBox="1"/>
          <p:nvPr/>
        </p:nvSpPr>
        <p:spPr>
          <a:xfrm>
            <a:off x="1703451" y="5235575"/>
            <a:ext cx="1031875" cy="566737"/>
          </a:xfrm>
          <a:prstGeom prst="rect">
            <a:avLst/>
          </a:prstGeom>
        </p:spPr>
        <p:txBody>
          <a:bodyPr wrap="square" lIns="0" tIns="0" rIns="0" bIns="0" rtlCol="0">
            <a:noAutofit/>
          </a:bodyPr>
          <a:lstStyle/>
          <a:p>
            <a:pPr>
              <a:lnSpc>
                <a:spcPts val="850"/>
              </a:lnSpc>
              <a:spcBef>
                <a:spcPts val="26"/>
              </a:spcBef>
            </a:pPr>
            <a:endParaRPr sz="850"/>
          </a:p>
          <a:p>
            <a:pPr marL="404345" marR="403811" algn="ctr">
              <a:lnSpc>
                <a:spcPct val="95825"/>
              </a:lnSpc>
            </a:pPr>
            <a:r>
              <a:rPr sz="2400" spc="0" dirty="0" smtClean="0">
                <a:latin typeface="Times New Roman"/>
                <a:cs typeface="Times New Roman"/>
              </a:rPr>
              <a:t>6</a:t>
            </a:r>
            <a:endParaRPr sz="2400">
              <a:latin typeface="Times New Roman"/>
              <a:cs typeface="Times New Roman"/>
            </a:endParaRPr>
          </a:p>
        </p:txBody>
      </p:sp>
      <p:sp>
        <p:nvSpPr>
          <p:cNvPr id="4" name="object 4"/>
          <p:cNvSpPr txBox="1"/>
          <p:nvPr/>
        </p:nvSpPr>
        <p:spPr>
          <a:xfrm>
            <a:off x="2735326" y="5235575"/>
            <a:ext cx="1330325" cy="566737"/>
          </a:xfrm>
          <a:prstGeom prst="rect">
            <a:avLst/>
          </a:prstGeom>
        </p:spPr>
        <p:txBody>
          <a:bodyPr wrap="square" lIns="0" tIns="0" rIns="0" bIns="0" rtlCol="0">
            <a:noAutofit/>
          </a:bodyPr>
          <a:lstStyle/>
          <a:p>
            <a:pPr>
              <a:lnSpc>
                <a:spcPts val="850"/>
              </a:lnSpc>
              <a:spcBef>
                <a:spcPts val="26"/>
              </a:spcBef>
            </a:pPr>
            <a:endParaRPr sz="850"/>
          </a:p>
          <a:p>
            <a:pPr marL="299847">
              <a:lnSpc>
                <a:spcPts val="2759"/>
              </a:lnSpc>
            </a:pPr>
            <a:r>
              <a:rPr sz="2400" spc="0" dirty="0" smtClean="0">
                <a:latin typeface="Times New Roman"/>
                <a:cs typeface="Times New Roman"/>
              </a:rPr>
              <a:t>2</a:t>
            </a:r>
            <a:r>
              <a:rPr sz="2400" spc="4" baseline="25364" dirty="0" smtClean="0">
                <a:latin typeface="Times New Roman"/>
                <a:cs typeface="Times New Roman"/>
              </a:rPr>
              <a:t>6</a:t>
            </a:r>
            <a:r>
              <a:rPr sz="2400" spc="0" dirty="0" smtClean="0">
                <a:latin typeface="Times New Roman"/>
                <a:cs typeface="Times New Roman"/>
              </a:rPr>
              <a:t>=64</a:t>
            </a:r>
            <a:endParaRPr sz="2400">
              <a:latin typeface="Times New Roman"/>
              <a:cs typeface="Times New Roman"/>
            </a:endParaRPr>
          </a:p>
        </p:txBody>
      </p:sp>
      <p:sp>
        <p:nvSpPr>
          <p:cNvPr id="3" name="object 3"/>
          <p:cNvSpPr txBox="1"/>
          <p:nvPr/>
        </p:nvSpPr>
        <p:spPr>
          <a:xfrm>
            <a:off x="1703451" y="5802312"/>
            <a:ext cx="1031875" cy="566737"/>
          </a:xfrm>
          <a:prstGeom prst="rect">
            <a:avLst/>
          </a:prstGeom>
        </p:spPr>
        <p:txBody>
          <a:bodyPr wrap="square" lIns="0" tIns="0" rIns="0" bIns="0" rtlCol="0">
            <a:noAutofit/>
          </a:bodyPr>
          <a:lstStyle/>
          <a:p>
            <a:pPr>
              <a:lnSpc>
                <a:spcPts val="850"/>
              </a:lnSpc>
              <a:spcBef>
                <a:spcPts val="25"/>
              </a:spcBef>
            </a:pPr>
            <a:endParaRPr sz="850"/>
          </a:p>
          <a:p>
            <a:pPr marL="404368" marR="403986" algn="ctr">
              <a:lnSpc>
                <a:spcPct val="95825"/>
              </a:lnSpc>
            </a:pPr>
            <a:r>
              <a:rPr sz="2400" spc="0" dirty="0" smtClean="0">
                <a:latin typeface="Times New Roman"/>
                <a:cs typeface="Times New Roman"/>
              </a:rPr>
              <a:t>7</a:t>
            </a:r>
            <a:endParaRPr sz="2400">
              <a:latin typeface="Times New Roman"/>
              <a:cs typeface="Times New Roman"/>
            </a:endParaRPr>
          </a:p>
        </p:txBody>
      </p:sp>
      <p:sp>
        <p:nvSpPr>
          <p:cNvPr id="2" name="object 2"/>
          <p:cNvSpPr txBox="1"/>
          <p:nvPr/>
        </p:nvSpPr>
        <p:spPr>
          <a:xfrm>
            <a:off x="2735326" y="5802312"/>
            <a:ext cx="1330325" cy="566737"/>
          </a:xfrm>
          <a:prstGeom prst="rect">
            <a:avLst/>
          </a:prstGeom>
        </p:spPr>
        <p:txBody>
          <a:bodyPr wrap="square" lIns="0" tIns="0" rIns="0" bIns="0" rtlCol="0">
            <a:noAutofit/>
          </a:bodyPr>
          <a:lstStyle/>
          <a:p>
            <a:pPr>
              <a:lnSpc>
                <a:spcPts val="850"/>
              </a:lnSpc>
              <a:spcBef>
                <a:spcPts val="25"/>
              </a:spcBef>
            </a:pPr>
            <a:endParaRPr sz="850"/>
          </a:p>
          <a:p>
            <a:pPr marL="223647">
              <a:lnSpc>
                <a:spcPts val="2759"/>
              </a:lnSpc>
            </a:pPr>
            <a:r>
              <a:rPr sz="2400" spc="0" dirty="0" smtClean="0">
                <a:latin typeface="Times New Roman"/>
                <a:cs typeface="Times New Roman"/>
              </a:rPr>
              <a:t>2</a:t>
            </a:r>
            <a:r>
              <a:rPr sz="2400" spc="4" baseline="25364" dirty="0" smtClean="0">
                <a:latin typeface="Times New Roman"/>
                <a:cs typeface="Times New Roman"/>
              </a:rPr>
              <a:t>7</a:t>
            </a:r>
            <a:r>
              <a:rPr sz="2400" spc="0" dirty="0" smtClean="0">
                <a:latin typeface="Times New Roman"/>
                <a:cs typeface="Times New Roman"/>
              </a:rPr>
              <a:t>=128</a:t>
            </a:r>
            <a:endParaRPr sz="2400">
              <a:latin typeface="Times New Roman"/>
              <a:cs typeface="Times New Roman"/>
            </a:endParaRPr>
          </a:p>
        </p:txBody>
      </p:sp>
    </p:spTree>
    <p:extLst>
      <p:ext uri="{BB962C8B-B14F-4D97-AF65-F5344CB8AC3E}">
        <p14:creationId xmlns:p14="http://schemas.microsoft.com/office/powerpoint/2010/main" xmlns="" val="2508906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06400"/>
            <a:ext cx="7137399" cy="782265"/>
          </a:xfrm>
          <a:prstGeom prst="rect">
            <a:avLst/>
          </a:prstGeom>
        </p:spPr>
        <p:txBody>
          <a:bodyPr vert="horz" wrap="square" lIns="0" tIns="12700" rIns="0" bIns="0" rtlCol="0">
            <a:spAutoFit/>
          </a:bodyPr>
          <a:lstStyle/>
          <a:p>
            <a:pPr marL="12700">
              <a:lnSpc>
                <a:spcPct val="100000"/>
              </a:lnSpc>
              <a:spcBef>
                <a:spcPts val="100"/>
              </a:spcBef>
            </a:pPr>
            <a:r>
              <a:rPr spc="-5" dirty="0"/>
              <a:t>NAND and NOR</a:t>
            </a:r>
            <a:r>
              <a:rPr spc="-114" dirty="0"/>
              <a:t> </a:t>
            </a:r>
            <a:r>
              <a:rPr spc="-5" dirty="0"/>
              <a:t>Gates</a:t>
            </a:r>
          </a:p>
        </p:txBody>
      </p:sp>
      <p:sp>
        <p:nvSpPr>
          <p:cNvPr id="3" name="object 3"/>
          <p:cNvSpPr txBox="1"/>
          <p:nvPr/>
        </p:nvSpPr>
        <p:spPr>
          <a:xfrm>
            <a:off x="459740" y="1480820"/>
            <a:ext cx="8016875" cy="152781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800" spc="-10" dirty="0">
                <a:latin typeface="Arial"/>
                <a:cs typeface="Arial"/>
              </a:rPr>
              <a:t>The NAND </a:t>
            </a:r>
            <a:r>
              <a:rPr sz="2800" spc="-5" dirty="0">
                <a:latin typeface="Arial"/>
                <a:cs typeface="Arial"/>
              </a:rPr>
              <a:t>and NOR gates are essentially </a:t>
            </a:r>
            <a:r>
              <a:rPr sz="2800" dirty="0">
                <a:latin typeface="Arial"/>
                <a:cs typeface="Arial"/>
              </a:rPr>
              <a:t>the  </a:t>
            </a:r>
            <a:r>
              <a:rPr sz="2800" spc="-5" dirty="0">
                <a:latin typeface="Arial"/>
                <a:cs typeface="Arial"/>
              </a:rPr>
              <a:t>opposite </a:t>
            </a:r>
            <a:r>
              <a:rPr sz="2800" spc="5" dirty="0">
                <a:latin typeface="Arial"/>
                <a:cs typeface="Arial"/>
              </a:rPr>
              <a:t>of </a:t>
            </a:r>
            <a:r>
              <a:rPr sz="2800" dirty="0">
                <a:latin typeface="Arial"/>
                <a:cs typeface="Arial"/>
              </a:rPr>
              <a:t>the </a:t>
            </a:r>
            <a:r>
              <a:rPr sz="2800" spc="-10" dirty="0">
                <a:latin typeface="Arial"/>
                <a:cs typeface="Arial"/>
              </a:rPr>
              <a:t>AND </a:t>
            </a:r>
            <a:r>
              <a:rPr sz="2800" spc="-5" dirty="0">
                <a:latin typeface="Arial"/>
                <a:cs typeface="Arial"/>
              </a:rPr>
              <a:t>and OR gates,</a:t>
            </a:r>
            <a:r>
              <a:rPr sz="2800" spc="-10" dirty="0">
                <a:latin typeface="Arial"/>
                <a:cs typeface="Arial"/>
              </a:rPr>
              <a:t> </a:t>
            </a:r>
            <a:r>
              <a:rPr sz="2800" spc="-5" dirty="0">
                <a:latin typeface="Arial"/>
                <a:cs typeface="Arial"/>
              </a:rPr>
              <a:t>respectively.</a:t>
            </a:r>
            <a:endParaRPr sz="2800">
              <a:latin typeface="Arial"/>
              <a:cs typeface="Arial"/>
            </a:endParaRPr>
          </a:p>
          <a:p>
            <a:pPr marL="355600" indent="-342900">
              <a:lnSpc>
                <a:spcPct val="100000"/>
              </a:lnSpc>
              <a:spcBef>
                <a:spcPts val="1750"/>
              </a:spcBef>
              <a:buChar char="•"/>
              <a:tabLst>
                <a:tab pos="354965" algn="l"/>
                <a:tab pos="355600" algn="l"/>
              </a:tabLst>
            </a:pPr>
            <a:r>
              <a:rPr sz="2800" spc="-10" dirty="0">
                <a:latin typeface="Arial"/>
                <a:cs typeface="Arial"/>
              </a:rPr>
              <a:t>They </a:t>
            </a:r>
            <a:r>
              <a:rPr sz="2800" dirty="0">
                <a:latin typeface="Arial"/>
                <a:cs typeface="Arial"/>
              </a:rPr>
              <a:t>are </a:t>
            </a:r>
            <a:r>
              <a:rPr sz="2800" spc="-5" dirty="0">
                <a:latin typeface="Arial"/>
                <a:cs typeface="Arial"/>
              </a:rPr>
              <a:t>also called universal</a:t>
            </a:r>
            <a:r>
              <a:rPr sz="2800" spc="-15" dirty="0">
                <a:latin typeface="Arial"/>
                <a:cs typeface="Arial"/>
              </a:rPr>
              <a:t> </a:t>
            </a:r>
            <a:r>
              <a:rPr sz="2800" spc="-5" dirty="0">
                <a:latin typeface="Arial"/>
                <a:cs typeface="Arial"/>
              </a:rPr>
              <a:t>gates.</a:t>
            </a:r>
            <a:endParaRPr sz="2800">
              <a:latin typeface="Arial"/>
              <a:cs typeface="Arial"/>
            </a:endParaRPr>
          </a:p>
        </p:txBody>
      </p:sp>
      <p:sp>
        <p:nvSpPr>
          <p:cNvPr id="4" name="object 4"/>
          <p:cNvSpPr/>
          <p:nvPr/>
        </p:nvSpPr>
        <p:spPr>
          <a:xfrm>
            <a:off x="633100" y="3242126"/>
            <a:ext cx="7801598" cy="156627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3118" y="4944549"/>
            <a:ext cx="7877762" cy="161583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06400"/>
            <a:ext cx="5638799" cy="782265"/>
          </a:xfrm>
          <a:prstGeom prst="rect">
            <a:avLst/>
          </a:prstGeom>
        </p:spPr>
        <p:txBody>
          <a:bodyPr vert="horz" wrap="square" lIns="0" tIns="12700" rIns="0" bIns="0" rtlCol="0">
            <a:spAutoFit/>
          </a:bodyPr>
          <a:lstStyle/>
          <a:p>
            <a:pPr marL="12700">
              <a:lnSpc>
                <a:spcPct val="100000"/>
              </a:lnSpc>
              <a:spcBef>
                <a:spcPts val="100"/>
              </a:spcBef>
            </a:pPr>
            <a:r>
              <a:rPr spc="-10" dirty="0"/>
              <a:t>XOR</a:t>
            </a:r>
            <a:r>
              <a:rPr spc="-100" dirty="0"/>
              <a:t> </a:t>
            </a:r>
            <a:r>
              <a:rPr spc="-5" dirty="0"/>
              <a:t>Gate</a:t>
            </a:r>
          </a:p>
        </p:txBody>
      </p:sp>
      <p:sp>
        <p:nvSpPr>
          <p:cNvPr id="3" name="object 3"/>
          <p:cNvSpPr txBox="1"/>
          <p:nvPr/>
        </p:nvSpPr>
        <p:spPr>
          <a:xfrm>
            <a:off x="535940" y="1557020"/>
            <a:ext cx="7764145" cy="1651000"/>
          </a:xfrm>
          <a:prstGeom prst="rect">
            <a:avLst/>
          </a:prstGeom>
        </p:spPr>
        <p:txBody>
          <a:bodyPr vert="horz" wrap="square" lIns="0" tIns="165100" rIns="0" bIns="0" rtlCol="0">
            <a:spAutoFit/>
          </a:bodyPr>
          <a:lstStyle/>
          <a:p>
            <a:pPr marL="355600" indent="-342900">
              <a:lnSpc>
                <a:spcPct val="100000"/>
              </a:lnSpc>
              <a:spcBef>
                <a:spcPts val="1300"/>
              </a:spcBef>
              <a:buChar char="•"/>
              <a:tabLst>
                <a:tab pos="354965" algn="l"/>
                <a:tab pos="355600" algn="l"/>
              </a:tabLst>
            </a:pPr>
            <a:r>
              <a:rPr sz="3200" spc="-5" dirty="0">
                <a:latin typeface="Arial"/>
                <a:cs typeface="Arial"/>
              </a:rPr>
              <a:t>XOR, </a:t>
            </a:r>
            <a:r>
              <a:rPr sz="3200" dirty="0">
                <a:latin typeface="Arial"/>
                <a:cs typeface="Arial"/>
              </a:rPr>
              <a:t>or </a:t>
            </a:r>
            <a:r>
              <a:rPr sz="3200" i="1" dirty="0">
                <a:latin typeface="Arial"/>
                <a:cs typeface="Arial"/>
              </a:rPr>
              <a:t>exclusive </a:t>
            </a:r>
            <a:r>
              <a:rPr sz="3200" dirty="0">
                <a:latin typeface="Arial"/>
                <a:cs typeface="Arial"/>
              </a:rPr>
              <a:t>OR, gate</a:t>
            </a:r>
            <a:endParaRPr sz="3200">
              <a:latin typeface="Arial"/>
              <a:cs typeface="Arial"/>
            </a:endParaRPr>
          </a:p>
          <a:p>
            <a:pPr marL="755650" marR="5080" indent="-285750">
              <a:lnSpc>
                <a:spcPts val="3350"/>
              </a:lnSpc>
              <a:spcBef>
                <a:spcPts val="1170"/>
              </a:spcBef>
            </a:pPr>
            <a:r>
              <a:rPr sz="4200" baseline="2976" dirty="0">
                <a:latin typeface="Arial"/>
                <a:cs typeface="Arial"/>
              </a:rPr>
              <a:t>– </a:t>
            </a:r>
            <a:r>
              <a:rPr sz="2800" spc="-10" dirty="0">
                <a:latin typeface="Arial"/>
                <a:cs typeface="Arial"/>
              </a:rPr>
              <a:t>An </a:t>
            </a:r>
            <a:r>
              <a:rPr sz="2800" spc="-5" dirty="0">
                <a:latin typeface="Arial"/>
                <a:cs typeface="Arial"/>
              </a:rPr>
              <a:t>XOR gate produces </a:t>
            </a:r>
            <a:r>
              <a:rPr sz="2800" dirty="0">
                <a:latin typeface="Arial"/>
                <a:cs typeface="Arial"/>
              </a:rPr>
              <a:t>0 </a:t>
            </a:r>
            <a:r>
              <a:rPr sz="2800" spc="-5" dirty="0">
                <a:latin typeface="Arial"/>
                <a:cs typeface="Arial"/>
              </a:rPr>
              <a:t>if </a:t>
            </a:r>
            <a:r>
              <a:rPr sz="2800" dirty="0">
                <a:latin typeface="Arial"/>
                <a:cs typeface="Arial"/>
              </a:rPr>
              <a:t>its </a:t>
            </a:r>
            <a:r>
              <a:rPr sz="2800" spc="-5" dirty="0">
                <a:latin typeface="Arial"/>
                <a:cs typeface="Arial"/>
              </a:rPr>
              <a:t>two inputs</a:t>
            </a:r>
            <a:r>
              <a:rPr sz="2800" spc="-110" dirty="0">
                <a:latin typeface="Arial"/>
                <a:cs typeface="Arial"/>
              </a:rPr>
              <a:t> </a:t>
            </a:r>
            <a:r>
              <a:rPr sz="2800" dirty="0">
                <a:latin typeface="Arial"/>
                <a:cs typeface="Arial"/>
              </a:rPr>
              <a:t>are  the same, </a:t>
            </a:r>
            <a:r>
              <a:rPr sz="2800" spc="-5" dirty="0">
                <a:latin typeface="Arial"/>
                <a:cs typeface="Arial"/>
              </a:rPr>
              <a:t>and </a:t>
            </a:r>
            <a:r>
              <a:rPr sz="2800" dirty="0">
                <a:latin typeface="Arial"/>
                <a:cs typeface="Arial"/>
              </a:rPr>
              <a:t>a 1</a:t>
            </a:r>
            <a:r>
              <a:rPr sz="2800" spc="-30" dirty="0">
                <a:latin typeface="Arial"/>
                <a:cs typeface="Arial"/>
              </a:rPr>
              <a:t> </a:t>
            </a:r>
            <a:r>
              <a:rPr sz="2800" spc="-5" dirty="0">
                <a:latin typeface="Arial"/>
                <a:cs typeface="Arial"/>
              </a:rPr>
              <a:t>otherwise</a:t>
            </a:r>
            <a:endParaRPr sz="2800">
              <a:latin typeface="Arial"/>
              <a:cs typeface="Arial"/>
            </a:endParaRPr>
          </a:p>
        </p:txBody>
      </p:sp>
      <p:sp>
        <p:nvSpPr>
          <p:cNvPr id="4" name="object 4"/>
          <p:cNvSpPr/>
          <p:nvPr/>
        </p:nvSpPr>
        <p:spPr>
          <a:xfrm>
            <a:off x="447710" y="3505200"/>
            <a:ext cx="8248579" cy="243704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06400"/>
            <a:ext cx="5638799" cy="782265"/>
          </a:xfrm>
          <a:prstGeom prst="rect">
            <a:avLst/>
          </a:prstGeom>
        </p:spPr>
        <p:txBody>
          <a:bodyPr vert="horz" wrap="square" lIns="0" tIns="12700" rIns="0" bIns="0" rtlCol="0">
            <a:spAutoFit/>
          </a:bodyPr>
          <a:lstStyle/>
          <a:p>
            <a:pPr marL="12700">
              <a:lnSpc>
                <a:spcPct val="100000"/>
              </a:lnSpc>
              <a:spcBef>
                <a:spcPts val="100"/>
              </a:spcBef>
            </a:pPr>
            <a:r>
              <a:rPr spc="-10" smtClean="0"/>
              <a:t>X</a:t>
            </a:r>
            <a:r>
              <a:rPr lang="en-US" spc="-10" dirty="0" smtClean="0"/>
              <a:t>N</a:t>
            </a:r>
            <a:r>
              <a:rPr spc="-10" smtClean="0"/>
              <a:t>OR</a:t>
            </a:r>
            <a:r>
              <a:rPr spc="-100" smtClean="0"/>
              <a:t> </a:t>
            </a:r>
            <a:r>
              <a:rPr spc="-5" dirty="0"/>
              <a:t>Gate</a:t>
            </a:r>
          </a:p>
        </p:txBody>
      </p:sp>
      <p:sp>
        <p:nvSpPr>
          <p:cNvPr id="3" name="object 3"/>
          <p:cNvSpPr txBox="1"/>
          <p:nvPr/>
        </p:nvSpPr>
        <p:spPr>
          <a:xfrm>
            <a:off x="535940" y="1557020"/>
            <a:ext cx="7764145" cy="1685077"/>
          </a:xfrm>
          <a:prstGeom prst="rect">
            <a:avLst/>
          </a:prstGeom>
        </p:spPr>
        <p:txBody>
          <a:bodyPr vert="horz" wrap="square" lIns="0" tIns="165100" rIns="0" bIns="0" rtlCol="0">
            <a:spAutoFit/>
          </a:bodyPr>
          <a:lstStyle/>
          <a:p>
            <a:pPr marL="355600" indent="-342900">
              <a:lnSpc>
                <a:spcPct val="100000"/>
              </a:lnSpc>
              <a:spcBef>
                <a:spcPts val="1300"/>
              </a:spcBef>
              <a:buChar char="•"/>
              <a:tabLst>
                <a:tab pos="354965" algn="l"/>
                <a:tab pos="355600" algn="l"/>
              </a:tabLst>
            </a:pPr>
            <a:r>
              <a:rPr sz="3200" spc="-5" smtClean="0">
                <a:latin typeface="Arial"/>
                <a:cs typeface="Arial"/>
              </a:rPr>
              <a:t>X</a:t>
            </a:r>
            <a:r>
              <a:rPr lang="en-US" sz="3200" spc="-5" dirty="0" smtClean="0">
                <a:latin typeface="Arial"/>
                <a:cs typeface="Arial"/>
              </a:rPr>
              <a:t>N</a:t>
            </a:r>
            <a:r>
              <a:rPr sz="3200" spc="-5" smtClean="0">
                <a:latin typeface="Arial"/>
                <a:cs typeface="Arial"/>
              </a:rPr>
              <a:t>OR</a:t>
            </a:r>
            <a:r>
              <a:rPr sz="3200" spc="-5" dirty="0">
                <a:latin typeface="Arial"/>
                <a:cs typeface="Arial"/>
              </a:rPr>
              <a:t>, </a:t>
            </a:r>
            <a:r>
              <a:rPr sz="3200" dirty="0">
                <a:latin typeface="Arial"/>
                <a:cs typeface="Arial"/>
              </a:rPr>
              <a:t>or </a:t>
            </a:r>
            <a:r>
              <a:rPr sz="3200" i="1">
                <a:latin typeface="Arial"/>
                <a:cs typeface="Arial"/>
              </a:rPr>
              <a:t>exclusive </a:t>
            </a:r>
            <a:r>
              <a:rPr lang="en-US" sz="3200" i="1" dirty="0" smtClean="0">
                <a:latin typeface="Arial"/>
                <a:cs typeface="Arial"/>
              </a:rPr>
              <a:t>N</a:t>
            </a:r>
            <a:r>
              <a:rPr sz="3200" smtClean="0">
                <a:latin typeface="Arial"/>
                <a:cs typeface="Arial"/>
              </a:rPr>
              <a:t>OR</a:t>
            </a:r>
            <a:r>
              <a:rPr sz="3200" dirty="0">
                <a:latin typeface="Arial"/>
                <a:cs typeface="Arial"/>
              </a:rPr>
              <a:t>, gate</a:t>
            </a:r>
            <a:endParaRPr sz="3200">
              <a:latin typeface="Arial"/>
              <a:cs typeface="Arial"/>
            </a:endParaRPr>
          </a:p>
          <a:p>
            <a:pPr marL="755650" marR="5080" indent="-285750">
              <a:lnSpc>
                <a:spcPts val="3350"/>
              </a:lnSpc>
              <a:spcBef>
                <a:spcPts val="1170"/>
              </a:spcBef>
            </a:pPr>
            <a:r>
              <a:rPr sz="4200" baseline="2976" dirty="0">
                <a:latin typeface="Arial"/>
                <a:cs typeface="Arial"/>
              </a:rPr>
              <a:t>– </a:t>
            </a:r>
            <a:r>
              <a:rPr sz="2800" spc="-10">
                <a:latin typeface="Arial"/>
                <a:cs typeface="Arial"/>
              </a:rPr>
              <a:t>An </a:t>
            </a:r>
            <a:r>
              <a:rPr sz="2800" spc="-5" smtClean="0">
                <a:latin typeface="Arial"/>
                <a:cs typeface="Arial"/>
              </a:rPr>
              <a:t>X</a:t>
            </a:r>
            <a:r>
              <a:rPr lang="en-US" sz="2800" spc="-5" dirty="0" smtClean="0">
                <a:latin typeface="Arial"/>
                <a:cs typeface="Arial"/>
              </a:rPr>
              <a:t>N</a:t>
            </a:r>
            <a:r>
              <a:rPr sz="2800" spc="-5" smtClean="0">
                <a:latin typeface="Arial"/>
                <a:cs typeface="Arial"/>
              </a:rPr>
              <a:t>OR </a:t>
            </a:r>
            <a:r>
              <a:rPr sz="2800" spc="-5" dirty="0">
                <a:latin typeface="Arial"/>
                <a:cs typeface="Arial"/>
              </a:rPr>
              <a:t>gate produces </a:t>
            </a:r>
            <a:r>
              <a:rPr sz="2800" dirty="0">
                <a:latin typeface="Arial"/>
                <a:cs typeface="Arial"/>
              </a:rPr>
              <a:t>0 </a:t>
            </a:r>
            <a:r>
              <a:rPr sz="2800" spc="-5" dirty="0">
                <a:latin typeface="Arial"/>
                <a:cs typeface="Arial"/>
              </a:rPr>
              <a:t>if </a:t>
            </a:r>
            <a:r>
              <a:rPr sz="2800" dirty="0">
                <a:latin typeface="Arial"/>
                <a:cs typeface="Arial"/>
              </a:rPr>
              <a:t>its </a:t>
            </a:r>
            <a:r>
              <a:rPr sz="2800" spc="-5" dirty="0">
                <a:latin typeface="Arial"/>
                <a:cs typeface="Arial"/>
              </a:rPr>
              <a:t>two inputs</a:t>
            </a:r>
            <a:r>
              <a:rPr sz="2800" spc="-110" dirty="0">
                <a:latin typeface="Arial"/>
                <a:cs typeface="Arial"/>
              </a:rPr>
              <a:t> </a:t>
            </a:r>
            <a:r>
              <a:rPr sz="2800" dirty="0">
                <a:latin typeface="Arial"/>
                <a:cs typeface="Arial"/>
              </a:rPr>
              <a:t>are  </a:t>
            </a:r>
            <a:r>
              <a:rPr sz="2800">
                <a:latin typeface="Arial"/>
                <a:cs typeface="Arial"/>
              </a:rPr>
              <a:t>the </a:t>
            </a:r>
            <a:r>
              <a:rPr lang="en-US" sz="2800" dirty="0" smtClean="0">
                <a:latin typeface="Arial"/>
                <a:cs typeface="Arial"/>
              </a:rPr>
              <a:t>different</a:t>
            </a:r>
            <a:r>
              <a:rPr sz="2800" smtClean="0">
                <a:latin typeface="Arial"/>
                <a:cs typeface="Arial"/>
              </a:rPr>
              <a:t>, </a:t>
            </a:r>
            <a:r>
              <a:rPr sz="2800" spc="-5" dirty="0">
                <a:latin typeface="Arial"/>
                <a:cs typeface="Arial"/>
              </a:rPr>
              <a:t>and </a:t>
            </a:r>
            <a:r>
              <a:rPr sz="2800" dirty="0">
                <a:latin typeface="Arial"/>
                <a:cs typeface="Arial"/>
              </a:rPr>
              <a:t>a 1</a:t>
            </a:r>
            <a:r>
              <a:rPr sz="2800" spc="-30" dirty="0">
                <a:latin typeface="Arial"/>
                <a:cs typeface="Arial"/>
              </a:rPr>
              <a:t> </a:t>
            </a:r>
            <a:r>
              <a:rPr sz="2800" spc="-5" dirty="0">
                <a:latin typeface="Arial"/>
                <a:cs typeface="Arial"/>
              </a:rPr>
              <a:t>otherwise</a:t>
            </a:r>
            <a:endParaRPr sz="2800">
              <a:latin typeface="Arial"/>
              <a:cs typeface="Arial"/>
            </a:endParaRPr>
          </a:p>
        </p:txBody>
      </p:sp>
      <p:pic>
        <p:nvPicPr>
          <p:cNvPr id="4" name="Picture 3" descr="Picture1.png"/>
          <p:cNvPicPr>
            <a:picLocks noChangeAspect="1"/>
          </p:cNvPicPr>
          <p:nvPr/>
        </p:nvPicPr>
        <p:blipFill>
          <a:blip r:embed="rId2"/>
          <a:stretch>
            <a:fillRect/>
          </a:stretch>
        </p:blipFill>
        <p:spPr>
          <a:xfrm>
            <a:off x="497507" y="3505200"/>
            <a:ext cx="8265493" cy="244429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1" y="406400"/>
            <a:ext cx="5486400" cy="3090590"/>
          </a:xfrm>
          <a:prstGeom prst="rect">
            <a:avLst/>
          </a:prstGeom>
        </p:spPr>
        <p:txBody>
          <a:bodyPr vert="horz" wrap="square" lIns="0" tIns="12700" rIns="0" bIns="0" rtlCol="0">
            <a:spAutoFit/>
          </a:bodyPr>
          <a:lstStyle/>
          <a:p>
            <a:pPr marL="12700">
              <a:lnSpc>
                <a:spcPct val="100000"/>
              </a:lnSpc>
              <a:spcBef>
                <a:spcPts val="100"/>
              </a:spcBef>
            </a:pPr>
            <a:r>
              <a:rPr lang="en-US" spc="-10" dirty="0" smtClean="0"/>
              <a:t>Boolean Algebra</a:t>
            </a:r>
            <a:br>
              <a:rPr lang="en-US" spc="-10" dirty="0" smtClean="0"/>
            </a:br>
            <a:r>
              <a:rPr lang="en-US" spc="-10" dirty="0" smtClean="0"/>
              <a:t/>
            </a:r>
            <a:br>
              <a:rPr lang="en-US" spc="-10" dirty="0" smtClean="0"/>
            </a:br>
            <a:r>
              <a:rPr lang="en-US" spc="-10" dirty="0" smtClean="0"/>
              <a:t/>
            </a:r>
            <a:br>
              <a:rPr lang="en-US" spc="-10" dirty="0" smtClean="0"/>
            </a:br>
            <a:endParaRPr spc="-5" dirty="0"/>
          </a:p>
        </p:txBody>
      </p:sp>
      <p:sp>
        <p:nvSpPr>
          <p:cNvPr id="3" name="object 3"/>
          <p:cNvSpPr txBox="1"/>
          <p:nvPr/>
        </p:nvSpPr>
        <p:spPr>
          <a:xfrm>
            <a:off x="535940" y="1557020"/>
            <a:ext cx="7764145" cy="3067506"/>
          </a:xfrm>
          <a:prstGeom prst="rect">
            <a:avLst/>
          </a:prstGeom>
        </p:spPr>
        <p:txBody>
          <a:bodyPr vert="horz" wrap="square" lIns="0" tIns="165100" rIns="0" bIns="0" rtlCol="0">
            <a:spAutoFit/>
          </a:bodyPr>
          <a:lstStyle/>
          <a:p>
            <a:pPr marL="355600" indent="-342900">
              <a:lnSpc>
                <a:spcPct val="100000"/>
              </a:lnSpc>
              <a:spcBef>
                <a:spcPts val="1300"/>
              </a:spcBef>
              <a:buChar char="•"/>
              <a:tabLst>
                <a:tab pos="354965" algn="l"/>
                <a:tab pos="355600" algn="l"/>
              </a:tabLst>
            </a:pPr>
            <a:r>
              <a:rPr lang="en-US" sz="3200" spc="-5" dirty="0" smtClean="0">
                <a:latin typeface="Arial"/>
                <a:cs typeface="Arial"/>
              </a:rPr>
              <a:t>Mathematical system, formulate logic with symbols.</a:t>
            </a:r>
          </a:p>
          <a:p>
            <a:pPr marL="355600" indent="-342900">
              <a:lnSpc>
                <a:spcPct val="100000"/>
              </a:lnSpc>
              <a:spcBef>
                <a:spcPts val="1300"/>
              </a:spcBef>
              <a:buChar char="•"/>
              <a:tabLst>
                <a:tab pos="354965" algn="l"/>
                <a:tab pos="355600" algn="l"/>
              </a:tabLst>
            </a:pPr>
            <a:r>
              <a:rPr lang="en-US" sz="3200" spc="-5" dirty="0" smtClean="0">
                <a:latin typeface="Arial"/>
                <a:cs typeface="Arial"/>
              </a:rPr>
              <a:t>Mathematics of digital system.</a:t>
            </a:r>
          </a:p>
          <a:p>
            <a:pPr marL="355600" indent="-342900">
              <a:spcBef>
                <a:spcPts val="1300"/>
              </a:spcBef>
              <a:buFontTx/>
              <a:buChar char="•"/>
              <a:tabLst>
                <a:tab pos="354965" algn="l"/>
                <a:tab pos="355600" algn="l"/>
              </a:tabLst>
            </a:pPr>
            <a:r>
              <a:rPr lang="en-US" sz="3200" dirty="0" smtClean="0">
                <a:cs typeface="Arial" pitchFamily="34" charset="0"/>
              </a:rPr>
              <a:t>Algebraic</a:t>
            </a:r>
            <a:r>
              <a:rPr lang="en-US" sz="3200" spc="-114" dirty="0" smtClean="0">
                <a:cs typeface="Arial" pitchFamily="34" charset="0"/>
              </a:rPr>
              <a:t> </a:t>
            </a:r>
            <a:r>
              <a:rPr lang="en-US" sz="3200" dirty="0" smtClean="0">
                <a:cs typeface="Arial" pitchFamily="34" charset="0"/>
              </a:rPr>
              <a:t>Manipulation</a:t>
            </a:r>
          </a:p>
          <a:p>
            <a:pPr marL="355600" indent="-342900">
              <a:lnSpc>
                <a:spcPct val="100000"/>
              </a:lnSpc>
              <a:spcBef>
                <a:spcPts val="1300"/>
              </a:spcBef>
              <a:buChar char="•"/>
              <a:tabLst>
                <a:tab pos="354965" algn="l"/>
                <a:tab pos="355600" algn="l"/>
              </a:tabLst>
            </a:pPr>
            <a:endParaRPr sz="2800">
              <a:latin typeface="Arial"/>
              <a:cs typeface="Arial"/>
            </a:endParaRPr>
          </a:p>
        </p:txBody>
      </p:sp>
      <p:sp>
        <p:nvSpPr>
          <p:cNvPr id="4" name="object 2"/>
          <p:cNvSpPr txBox="1">
            <a:spLocks/>
          </p:cNvSpPr>
          <p:nvPr/>
        </p:nvSpPr>
        <p:spPr bwMode="auto">
          <a:xfrm>
            <a:off x="609600" y="3962400"/>
            <a:ext cx="5562600" cy="4655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2700" rIns="0" bIns="0" numCol="1" rtlCol="0" anchor="b" anchorCtr="0" compatLnSpc="1">
            <a:prstTxWarp prst="textNoShape">
              <a:avLst/>
            </a:prstTxWarp>
            <a:spAutoFit/>
          </a:bodyPr>
          <a:lstStyle/>
          <a:p>
            <a:pPr marL="12700" marR="0" lvl="0" indent="0" algn="l" defTabSz="914400" rtl="0" eaLnBrk="0" fontAlgn="base" latinLnBrk="0" hangingPunct="0">
              <a:lnSpc>
                <a:spcPct val="100000"/>
              </a:lnSpc>
              <a:spcBef>
                <a:spcPts val="100"/>
              </a:spcBef>
              <a:spcAft>
                <a:spcPct val="0"/>
              </a:spcAft>
              <a:buClrTx/>
              <a:buSzTx/>
              <a:buFontTx/>
              <a:buNone/>
              <a:tabLst/>
              <a:defRPr/>
            </a:pPr>
            <a:r>
              <a:rPr kumimoji="0" lang="en-US" sz="5000" b="0" i="0" u="none" strike="noStrike" kern="1200" cap="none" spc="-10" normalizeH="0" baseline="0" noProof="0" dirty="0" smtClean="0">
                <a:ln>
                  <a:noFill/>
                </a:ln>
                <a:solidFill>
                  <a:schemeClr val="tx2"/>
                </a:solidFill>
                <a:effectLst/>
                <a:uLnTx/>
                <a:uFillTx/>
                <a:latin typeface="+mj-lt"/>
                <a:ea typeface="+mj-ea"/>
                <a:cs typeface="+mj-cs"/>
              </a:rPr>
              <a:t>Boolean Function</a:t>
            </a:r>
          </a:p>
          <a:p>
            <a:pPr marL="12700" marR="0" lvl="0" indent="0" algn="l" defTabSz="914400" rtl="0" eaLnBrk="0" fontAlgn="base" latinLnBrk="0" hangingPunct="0">
              <a:lnSpc>
                <a:spcPct val="100000"/>
              </a:lnSpc>
              <a:spcBef>
                <a:spcPts val="100"/>
              </a:spcBef>
              <a:spcAft>
                <a:spcPct val="0"/>
              </a:spcAft>
              <a:buClrTx/>
              <a:buSzTx/>
              <a:buFontTx/>
              <a:buNone/>
              <a:tabLst/>
              <a:defRPr/>
            </a:pPr>
            <a:endParaRPr kumimoji="0" lang="en-US" sz="5000" b="0" i="0" u="none" strike="noStrike" kern="1200" cap="none" spc="-10" normalizeH="0" baseline="0" noProof="0" dirty="0" smtClean="0">
              <a:ln>
                <a:noFill/>
              </a:ln>
              <a:solidFill>
                <a:schemeClr val="tx2"/>
              </a:solidFill>
              <a:effectLst/>
              <a:uLnTx/>
              <a:uFillTx/>
              <a:latin typeface="+mj-lt"/>
              <a:ea typeface="+mj-ea"/>
              <a:cs typeface="+mj-cs"/>
            </a:endParaRPr>
          </a:p>
          <a:p>
            <a:pPr marL="12700" marR="0" lvl="0" indent="0" algn="l" defTabSz="914400" rtl="0" eaLnBrk="0" fontAlgn="base" latinLnBrk="0" hangingPunct="0">
              <a:lnSpc>
                <a:spcPct val="100000"/>
              </a:lnSpc>
              <a:spcBef>
                <a:spcPts val="100"/>
              </a:spcBef>
              <a:spcAft>
                <a:spcPct val="0"/>
              </a:spcAft>
              <a:buClrTx/>
              <a:buSzTx/>
              <a:buFontTx/>
              <a:buNone/>
              <a:tabLst/>
              <a:defRPr/>
            </a:pPr>
            <a:r>
              <a:rPr kumimoji="0" lang="en-US" sz="5000" b="0" i="0" u="none" strike="noStrike" kern="1200" cap="none" spc="-1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10" normalizeH="0" baseline="0" noProof="0" dirty="0" smtClean="0">
                <a:ln>
                  <a:noFill/>
                </a:ln>
                <a:solidFill>
                  <a:schemeClr val="tx2"/>
                </a:solidFill>
                <a:effectLst/>
                <a:uLnTx/>
                <a:uFillTx/>
                <a:latin typeface="+mj-lt"/>
                <a:ea typeface="+mj-ea"/>
                <a:cs typeface="+mj-cs"/>
              </a:rPr>
            </a:br>
            <a:r>
              <a:rPr kumimoji="0" lang="en-US" sz="5000" b="0" i="0" u="none" strike="noStrike" kern="1200" cap="none" spc="-1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10" normalizeH="0" baseline="0" noProof="0" dirty="0" smtClean="0">
                <a:ln>
                  <a:noFill/>
                </a:ln>
                <a:solidFill>
                  <a:schemeClr val="tx2"/>
                </a:solidFill>
                <a:effectLst/>
                <a:uLnTx/>
                <a:uFillTx/>
                <a:latin typeface="+mj-lt"/>
                <a:ea typeface="+mj-ea"/>
                <a:cs typeface="+mj-cs"/>
              </a:rPr>
            </a:br>
            <a:r>
              <a:rPr kumimoji="0" lang="en-US" sz="5000" b="0" i="0" u="none" strike="noStrike" kern="1200" cap="none" spc="-1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1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5" normalizeH="0" baseline="0" noProof="0" dirty="0">
              <a:ln>
                <a:noFill/>
              </a:ln>
              <a:solidFill>
                <a:schemeClr val="tx2"/>
              </a:solidFill>
              <a:effectLst/>
              <a:uLnTx/>
              <a:uFillTx/>
              <a:latin typeface="+mj-lt"/>
              <a:ea typeface="+mj-ea"/>
              <a:cs typeface="+mj-cs"/>
            </a:endParaRPr>
          </a:p>
        </p:txBody>
      </p:sp>
      <p:sp>
        <p:nvSpPr>
          <p:cNvPr id="6" name="object 3"/>
          <p:cNvSpPr txBox="1"/>
          <p:nvPr/>
        </p:nvSpPr>
        <p:spPr>
          <a:xfrm>
            <a:off x="685800" y="4724400"/>
            <a:ext cx="7764145" cy="2575064"/>
          </a:xfrm>
          <a:prstGeom prst="rect">
            <a:avLst/>
          </a:prstGeom>
        </p:spPr>
        <p:txBody>
          <a:bodyPr vert="horz" wrap="square" lIns="0" tIns="165100" rIns="0" bIns="0" rtlCol="0">
            <a:spAutoFit/>
          </a:bodyPr>
          <a:lstStyle/>
          <a:p>
            <a:pPr marL="355600" indent="-342900">
              <a:lnSpc>
                <a:spcPct val="100000"/>
              </a:lnSpc>
              <a:spcBef>
                <a:spcPts val="1300"/>
              </a:spcBef>
              <a:buChar char="•"/>
              <a:tabLst>
                <a:tab pos="354965" algn="l"/>
                <a:tab pos="355600" algn="l"/>
              </a:tabLst>
            </a:pPr>
            <a:r>
              <a:rPr lang="en-US" sz="3200" spc="-5" dirty="0" smtClean="0">
                <a:latin typeface="Arial"/>
                <a:cs typeface="Arial"/>
              </a:rPr>
              <a:t>Expression using binary operators.</a:t>
            </a:r>
          </a:p>
          <a:p>
            <a:pPr marL="355600" indent="-342900">
              <a:lnSpc>
                <a:spcPct val="100000"/>
              </a:lnSpc>
              <a:spcBef>
                <a:spcPts val="1300"/>
              </a:spcBef>
              <a:buChar char="•"/>
              <a:tabLst>
                <a:tab pos="354965" algn="l"/>
                <a:tab pos="355600" algn="l"/>
              </a:tabLst>
            </a:pPr>
            <a:r>
              <a:rPr lang="en-US" sz="3200" spc="-5" dirty="0" smtClean="0">
                <a:latin typeface="Arial"/>
                <a:cs typeface="Arial"/>
              </a:rPr>
              <a:t>Bracket, NOT, AND, OR</a:t>
            </a:r>
          </a:p>
          <a:p>
            <a:pPr marL="355600" indent="-342900">
              <a:lnSpc>
                <a:spcPct val="100000"/>
              </a:lnSpc>
              <a:spcBef>
                <a:spcPts val="1300"/>
              </a:spcBef>
              <a:buChar char="•"/>
              <a:tabLst>
                <a:tab pos="354965" algn="l"/>
                <a:tab pos="355600" algn="l"/>
              </a:tabLst>
            </a:pPr>
            <a:r>
              <a:rPr lang="en-US" sz="3200" spc="-5" dirty="0" smtClean="0">
                <a:latin typeface="Arial"/>
                <a:cs typeface="Arial"/>
              </a:rPr>
              <a:t>Eg; F =</a:t>
            </a:r>
            <a:r>
              <a:rPr lang="en-US" sz="3200" spc="-5" dirty="0" err="1" smtClean="0">
                <a:latin typeface="Arial"/>
                <a:cs typeface="Arial"/>
              </a:rPr>
              <a:t>x.y’.z</a:t>
            </a:r>
            <a:endParaRPr lang="en-US" sz="3200" spc="-5" dirty="0" smtClean="0">
              <a:latin typeface="Arial"/>
              <a:cs typeface="Arial"/>
            </a:endParaRPr>
          </a:p>
          <a:p>
            <a:pPr marL="355600" indent="-342900">
              <a:lnSpc>
                <a:spcPct val="100000"/>
              </a:lnSpc>
              <a:spcBef>
                <a:spcPts val="1300"/>
              </a:spcBef>
              <a:tabLst>
                <a:tab pos="354965" algn="l"/>
                <a:tab pos="355600" algn="l"/>
              </a:tabLst>
            </a:pPr>
            <a:endParaRPr sz="28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PNG"/>
          <p:cNvPicPr>
            <a:picLocks noChangeAspect="1"/>
          </p:cNvPicPr>
          <p:nvPr/>
        </p:nvPicPr>
        <p:blipFill>
          <a:blip r:embed="rId2"/>
          <a:stretch>
            <a:fillRect/>
          </a:stretch>
        </p:blipFill>
        <p:spPr>
          <a:xfrm>
            <a:off x="2133600" y="1828800"/>
            <a:ext cx="5939178" cy="4404987"/>
          </a:xfrm>
          <a:prstGeom prst="rect">
            <a:avLst/>
          </a:prstGeom>
        </p:spPr>
      </p:pic>
      <p:sp>
        <p:nvSpPr>
          <p:cNvPr id="9" name="object 2"/>
          <p:cNvSpPr txBox="1">
            <a:spLocks noGrp="1"/>
          </p:cNvSpPr>
          <p:nvPr>
            <p:ph type="title"/>
          </p:nvPr>
        </p:nvSpPr>
        <p:spPr>
          <a:xfrm>
            <a:off x="381000" y="381000"/>
            <a:ext cx="8534399" cy="4444807"/>
          </a:xfrm>
          <a:prstGeom prst="rect">
            <a:avLst/>
          </a:prstGeom>
        </p:spPr>
        <p:txBody>
          <a:bodyPr vert="horz" wrap="square" lIns="0" tIns="12700" rIns="0" bIns="0" rtlCol="0">
            <a:spAutoFit/>
          </a:bodyPr>
          <a:lstStyle/>
          <a:p>
            <a:pPr marL="12700">
              <a:spcBef>
                <a:spcPts val="100"/>
              </a:spcBef>
            </a:pPr>
            <a:r>
              <a:rPr lang="en-US" sz="4000" dirty="0" smtClean="0"/>
              <a:t>Boolean algebra simplifications using logic gates</a:t>
            </a:r>
            <a:r>
              <a:rPr lang="en-US" dirty="0" smtClean="0"/>
              <a:t/>
            </a:r>
            <a:br>
              <a:rPr lang="en-US" dirty="0" smtClean="0"/>
            </a:br>
            <a:r>
              <a:rPr lang="en-US" spc="-10" dirty="0" smtClean="0"/>
              <a:t/>
            </a:r>
            <a:br>
              <a:rPr lang="en-US" spc="-10" dirty="0" smtClean="0"/>
            </a:br>
            <a:r>
              <a:rPr lang="en-US" spc="-10" dirty="0" smtClean="0"/>
              <a:t/>
            </a:r>
            <a:br>
              <a:rPr lang="en-US" spc="-10" dirty="0" smtClean="0"/>
            </a:br>
            <a:r>
              <a:rPr lang="en-US" spc="-10" dirty="0" smtClean="0"/>
              <a:t/>
            </a:r>
            <a:br>
              <a:rPr lang="en-US" spc="-10" dirty="0" smtClean="0"/>
            </a:br>
            <a:endParaRPr spc="-5"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06400"/>
            <a:ext cx="5638799" cy="3090590"/>
          </a:xfrm>
          <a:prstGeom prst="rect">
            <a:avLst/>
          </a:prstGeom>
        </p:spPr>
        <p:txBody>
          <a:bodyPr vert="horz" wrap="square" lIns="0" tIns="12700" rIns="0" bIns="0" rtlCol="0">
            <a:spAutoFit/>
          </a:bodyPr>
          <a:lstStyle/>
          <a:p>
            <a:pPr marL="12700">
              <a:lnSpc>
                <a:spcPct val="100000"/>
              </a:lnSpc>
              <a:spcBef>
                <a:spcPts val="100"/>
              </a:spcBef>
            </a:pPr>
            <a:r>
              <a:rPr lang="en-US" spc="-10" dirty="0" smtClean="0"/>
              <a:t>Theorems</a:t>
            </a:r>
            <a:br>
              <a:rPr lang="en-US" spc="-10" dirty="0" smtClean="0"/>
            </a:br>
            <a:r>
              <a:rPr lang="en-US" spc="-10" dirty="0" smtClean="0"/>
              <a:t/>
            </a:r>
            <a:br>
              <a:rPr lang="en-US" spc="-10" dirty="0" smtClean="0"/>
            </a:br>
            <a:r>
              <a:rPr lang="en-US" spc="-10" dirty="0" smtClean="0"/>
              <a:t/>
            </a:r>
            <a:br>
              <a:rPr lang="en-US" spc="-10" dirty="0" smtClean="0"/>
            </a:br>
            <a:endParaRPr spc="-5" dirty="0"/>
          </a:p>
        </p:txBody>
      </p:sp>
      <p:pic>
        <p:nvPicPr>
          <p:cNvPr id="4" name="Picture 3" descr="th.PNG"/>
          <p:cNvPicPr>
            <a:picLocks noChangeAspect="1"/>
          </p:cNvPicPr>
          <p:nvPr/>
        </p:nvPicPr>
        <p:blipFill>
          <a:blip r:embed="rId2"/>
          <a:stretch>
            <a:fillRect/>
          </a:stretch>
        </p:blipFill>
        <p:spPr>
          <a:xfrm>
            <a:off x="3505200" y="1524000"/>
            <a:ext cx="2390907" cy="4842191"/>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06400"/>
            <a:ext cx="5638799" cy="3090590"/>
          </a:xfrm>
          <a:prstGeom prst="rect">
            <a:avLst/>
          </a:prstGeom>
        </p:spPr>
        <p:txBody>
          <a:bodyPr vert="horz" wrap="square" lIns="0" tIns="12700" rIns="0" bIns="0" rtlCol="0">
            <a:spAutoFit/>
          </a:bodyPr>
          <a:lstStyle/>
          <a:p>
            <a:pPr marL="12700">
              <a:lnSpc>
                <a:spcPct val="100000"/>
              </a:lnSpc>
              <a:spcBef>
                <a:spcPts val="100"/>
              </a:spcBef>
            </a:pPr>
            <a:r>
              <a:rPr lang="en-US" spc="-10" dirty="0" smtClean="0"/>
              <a:t>Theorems</a:t>
            </a:r>
            <a:br>
              <a:rPr lang="en-US" spc="-10" dirty="0" smtClean="0"/>
            </a:br>
            <a:r>
              <a:rPr lang="en-US" spc="-10" dirty="0" smtClean="0"/>
              <a:t/>
            </a:r>
            <a:br>
              <a:rPr lang="en-US" spc="-10" dirty="0" smtClean="0"/>
            </a:br>
            <a:r>
              <a:rPr lang="en-US" spc="-10" dirty="0" smtClean="0"/>
              <a:t/>
            </a:r>
            <a:br>
              <a:rPr lang="en-US" spc="-10" dirty="0" smtClean="0"/>
            </a:br>
            <a:endParaRPr spc="-5" dirty="0"/>
          </a:p>
        </p:txBody>
      </p:sp>
      <p:sp>
        <p:nvSpPr>
          <p:cNvPr id="5" name="TextBox 4"/>
          <p:cNvSpPr txBox="1"/>
          <p:nvPr/>
        </p:nvSpPr>
        <p:spPr>
          <a:xfrm>
            <a:off x="609601" y="1219200"/>
            <a:ext cx="8305799" cy="6032421"/>
          </a:xfrm>
          <a:prstGeom prst="rect">
            <a:avLst/>
          </a:prstGeom>
          <a:noFill/>
        </p:spPr>
        <p:txBody>
          <a:bodyPr wrap="square" rtlCol="0">
            <a:spAutoFit/>
          </a:bodyPr>
          <a:lstStyle/>
          <a:p>
            <a:r>
              <a:rPr lang="en-US" sz="2000" u="sng" dirty="0" smtClean="0"/>
              <a:t>Commutative Law </a:t>
            </a:r>
          </a:p>
          <a:p>
            <a:r>
              <a:rPr lang="en-US" dirty="0" smtClean="0"/>
              <a:t>It that the interchanging of the order of operands in a Boolean equation </a:t>
            </a:r>
          </a:p>
          <a:p>
            <a:r>
              <a:rPr lang="en-US" dirty="0" smtClean="0"/>
              <a:t>does not change its result. For example:</a:t>
            </a:r>
          </a:p>
          <a:p>
            <a:endParaRPr lang="en-US" dirty="0" smtClean="0"/>
          </a:p>
          <a:p>
            <a:pPr lvl="1"/>
            <a:r>
              <a:rPr lang="en-US" dirty="0" smtClean="0"/>
              <a:t>OR operator → A + B = B + A</a:t>
            </a:r>
          </a:p>
          <a:p>
            <a:pPr lvl="1"/>
            <a:r>
              <a:rPr lang="en-US" dirty="0" smtClean="0"/>
              <a:t>AND operator → A . B = B . A</a:t>
            </a:r>
          </a:p>
          <a:p>
            <a:pPr lvl="1"/>
            <a:endParaRPr lang="en-US" sz="2000" dirty="0" smtClean="0"/>
          </a:p>
          <a:p>
            <a:r>
              <a:rPr lang="en-US" sz="2000" u="sng" dirty="0" smtClean="0"/>
              <a:t>Associative Law </a:t>
            </a:r>
          </a:p>
          <a:p>
            <a:r>
              <a:rPr lang="en-US" dirty="0" smtClean="0"/>
              <a:t>It states that the AND operation are done on two or more than two variables.</a:t>
            </a:r>
          </a:p>
          <a:p>
            <a:r>
              <a:rPr lang="en-US" dirty="0" smtClean="0"/>
              <a:t> For example:</a:t>
            </a:r>
          </a:p>
          <a:p>
            <a:r>
              <a:rPr lang="en-US" dirty="0" smtClean="0"/>
              <a:t/>
            </a:r>
            <a:br>
              <a:rPr lang="en-US" dirty="0" smtClean="0"/>
            </a:br>
            <a:r>
              <a:rPr lang="en-US" dirty="0" smtClean="0"/>
              <a:t>A .(B.C) = (A.B).C  	A+(B+C) = (A+B)+C</a:t>
            </a:r>
          </a:p>
          <a:p>
            <a:endParaRPr lang="en-US" u="sng" dirty="0" smtClean="0"/>
          </a:p>
          <a:p>
            <a:r>
              <a:rPr lang="en-US" sz="2000" u="sng" dirty="0" smtClean="0"/>
              <a:t>Distributive Law</a:t>
            </a:r>
          </a:p>
          <a:p>
            <a:r>
              <a:rPr lang="en-US" dirty="0" smtClean="0"/>
              <a:t>It states that the multiplication of two variables and adding the result with a</a:t>
            </a:r>
          </a:p>
          <a:p>
            <a:r>
              <a:rPr lang="en-US" dirty="0" smtClean="0"/>
              <a:t> variable will result in the same value as multiplication of addition of the variable</a:t>
            </a:r>
          </a:p>
          <a:p>
            <a:r>
              <a:rPr lang="en-US" dirty="0" smtClean="0"/>
              <a:t> with individual variables. For example:</a:t>
            </a:r>
          </a:p>
          <a:p>
            <a:r>
              <a:rPr lang="en-US" dirty="0" smtClean="0"/>
              <a:t/>
            </a:r>
            <a:br>
              <a:rPr lang="en-US" dirty="0" smtClean="0"/>
            </a:br>
            <a:r>
              <a:rPr lang="en-US" dirty="0" smtClean="0"/>
              <a:t>A + BC = (A + B) (A + C) 	  and 	A .(B+C) = AB+ AC </a:t>
            </a:r>
          </a:p>
          <a:p>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06400"/>
            <a:ext cx="5638799" cy="3090590"/>
          </a:xfrm>
          <a:prstGeom prst="rect">
            <a:avLst/>
          </a:prstGeom>
        </p:spPr>
        <p:txBody>
          <a:bodyPr vert="horz" wrap="square" lIns="0" tIns="12700" rIns="0" bIns="0" rtlCol="0">
            <a:spAutoFit/>
          </a:bodyPr>
          <a:lstStyle/>
          <a:p>
            <a:pPr marL="12700">
              <a:lnSpc>
                <a:spcPct val="100000"/>
              </a:lnSpc>
              <a:spcBef>
                <a:spcPts val="100"/>
              </a:spcBef>
            </a:pPr>
            <a:r>
              <a:rPr lang="en-US" spc="-10" dirty="0" smtClean="0"/>
              <a:t>Theorems</a:t>
            </a:r>
            <a:br>
              <a:rPr lang="en-US" spc="-10" dirty="0" smtClean="0"/>
            </a:br>
            <a:r>
              <a:rPr lang="en-US" spc="-10" dirty="0" smtClean="0"/>
              <a:t/>
            </a:r>
            <a:br>
              <a:rPr lang="en-US" spc="-10" dirty="0" smtClean="0"/>
            </a:br>
            <a:r>
              <a:rPr lang="en-US" spc="-10" dirty="0" smtClean="0"/>
              <a:t/>
            </a:r>
            <a:br>
              <a:rPr lang="en-US" spc="-10" dirty="0" smtClean="0"/>
            </a:br>
            <a:endParaRPr spc="-5" dirty="0"/>
          </a:p>
        </p:txBody>
      </p:sp>
      <p:sp>
        <p:nvSpPr>
          <p:cNvPr id="5" name="TextBox 4"/>
          <p:cNvSpPr txBox="1"/>
          <p:nvPr/>
        </p:nvSpPr>
        <p:spPr>
          <a:xfrm>
            <a:off x="609601" y="1219200"/>
            <a:ext cx="8305799" cy="5940088"/>
          </a:xfrm>
          <a:prstGeom prst="rect">
            <a:avLst/>
          </a:prstGeom>
          <a:noFill/>
        </p:spPr>
        <p:txBody>
          <a:bodyPr wrap="square" rtlCol="0">
            <a:spAutoFit/>
          </a:bodyPr>
          <a:lstStyle/>
          <a:p>
            <a:r>
              <a:rPr lang="en-US" sz="2000" u="sng" dirty="0" smtClean="0"/>
              <a:t>De Morgan's Theorem</a:t>
            </a:r>
          </a:p>
          <a:p>
            <a:endParaRPr lang="en-US" sz="2000" u="sng" dirty="0" smtClean="0"/>
          </a:p>
          <a:p>
            <a:r>
              <a:rPr lang="en-US" sz="2000" dirty="0" smtClean="0"/>
              <a:t>(A+B)’ = A’.B’ 	(A+B+C)’ = A’.B’.C’ </a:t>
            </a:r>
          </a:p>
          <a:p>
            <a:endParaRPr lang="en-US" sz="2000" dirty="0" smtClean="0"/>
          </a:p>
          <a:p>
            <a:endParaRPr lang="en-US" sz="2000" dirty="0" smtClean="0"/>
          </a:p>
          <a:p>
            <a:r>
              <a:rPr lang="en-US" sz="2000" dirty="0" smtClean="0"/>
              <a:t>(A.B)’ = A’+B’	(A.B.C)’ = A’+B’+C’	</a:t>
            </a:r>
          </a:p>
          <a:p>
            <a:endParaRPr lang="en-US" sz="2000" dirty="0" smtClean="0"/>
          </a:p>
          <a:p>
            <a:r>
              <a:rPr lang="en-US" sz="2000" u="sng" dirty="0" smtClean="0"/>
              <a:t>Duality Principle:</a:t>
            </a:r>
          </a:p>
          <a:p>
            <a:r>
              <a:rPr lang="en-US" sz="2000" dirty="0" smtClean="0"/>
              <a:t>To find the dual of any expression:</a:t>
            </a:r>
          </a:p>
          <a:p>
            <a:r>
              <a:rPr lang="en-US" sz="2000" dirty="0" smtClean="0"/>
              <a:t>	- change the operator</a:t>
            </a:r>
          </a:p>
          <a:p>
            <a:r>
              <a:rPr lang="en-US" sz="2000" dirty="0" smtClean="0"/>
              <a:t>	- 0 &gt; 1, 1&gt;0</a:t>
            </a:r>
          </a:p>
          <a:p>
            <a:r>
              <a:rPr lang="en-US" sz="2000" dirty="0" smtClean="0"/>
              <a:t>Eg: a+a’= 1    dual : a.a’=0</a:t>
            </a:r>
          </a:p>
          <a:p>
            <a:endParaRPr lang="en-US" sz="2000" dirty="0" smtClean="0"/>
          </a:p>
          <a:p>
            <a:r>
              <a:rPr lang="en-US" sz="2000" u="sng" dirty="0" smtClean="0"/>
              <a:t>How to find complement?</a:t>
            </a:r>
          </a:p>
          <a:p>
            <a:r>
              <a:rPr lang="en-US" sz="2000" dirty="0" smtClean="0"/>
              <a:t>	- find dual</a:t>
            </a:r>
          </a:p>
          <a:p>
            <a:r>
              <a:rPr lang="en-US" sz="2000" dirty="0" smtClean="0"/>
              <a:t>	- complement each variable.</a:t>
            </a:r>
          </a:p>
          <a:p>
            <a:r>
              <a:rPr lang="en-US" sz="2000" dirty="0" smtClean="0"/>
              <a:t>Eg: F= x+y     1.dual = x.y		2. F’= x’.y’</a:t>
            </a:r>
          </a:p>
          <a:p>
            <a:endParaRPr lang="en-US" sz="2000" u="sng" dirty="0" smtClean="0"/>
          </a:p>
          <a:p>
            <a:endParaRPr lang="en-US" sz="2000" u="sng"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noGrp="1"/>
          </p:cNvSpPr>
          <p:nvPr>
            <p:ph type="title"/>
          </p:nvPr>
        </p:nvSpPr>
        <p:spPr>
          <a:xfrm>
            <a:off x="381000" y="381000"/>
            <a:ext cx="8534399" cy="3706143"/>
          </a:xfrm>
          <a:prstGeom prst="rect">
            <a:avLst/>
          </a:prstGeom>
        </p:spPr>
        <p:txBody>
          <a:bodyPr vert="horz" wrap="square" lIns="0" tIns="12700" rIns="0" bIns="0" rtlCol="0">
            <a:spAutoFit/>
          </a:bodyPr>
          <a:lstStyle/>
          <a:p>
            <a:pPr marL="12700">
              <a:spcBef>
                <a:spcPts val="100"/>
              </a:spcBef>
            </a:pPr>
            <a:r>
              <a:rPr lang="en-US" sz="4000" dirty="0" smtClean="0"/>
              <a:t>Gate Implementation </a:t>
            </a:r>
            <a:r>
              <a:rPr lang="en-US" dirty="0" smtClean="0"/>
              <a:t/>
            </a:r>
            <a:br>
              <a:rPr lang="en-US" dirty="0" smtClean="0"/>
            </a:br>
            <a:r>
              <a:rPr lang="en-US" spc="-10" dirty="0" smtClean="0"/>
              <a:t/>
            </a:r>
            <a:br>
              <a:rPr lang="en-US" spc="-10" dirty="0" smtClean="0"/>
            </a:br>
            <a:r>
              <a:rPr lang="en-US" spc="-10" dirty="0" smtClean="0"/>
              <a:t/>
            </a:r>
            <a:br>
              <a:rPr lang="en-US" spc="-10" dirty="0" smtClean="0"/>
            </a:br>
            <a:r>
              <a:rPr lang="en-US" spc="-10" dirty="0" smtClean="0"/>
              <a:t/>
            </a:r>
            <a:br>
              <a:rPr lang="en-US" spc="-10" dirty="0" smtClean="0"/>
            </a:br>
            <a:endParaRPr spc="-5" dirty="0"/>
          </a:p>
        </p:txBody>
      </p:sp>
      <p:pic>
        <p:nvPicPr>
          <p:cNvPr id="4" name="Picture 3" descr="1.PNG"/>
          <p:cNvPicPr>
            <a:picLocks noChangeAspect="1"/>
          </p:cNvPicPr>
          <p:nvPr/>
        </p:nvPicPr>
        <p:blipFill>
          <a:blip r:embed="rId2"/>
          <a:stretch>
            <a:fillRect/>
          </a:stretch>
        </p:blipFill>
        <p:spPr>
          <a:xfrm>
            <a:off x="914400" y="1152432"/>
            <a:ext cx="3324774" cy="1819368"/>
          </a:xfrm>
          <a:prstGeom prst="rect">
            <a:avLst/>
          </a:prstGeom>
        </p:spPr>
      </p:pic>
      <p:pic>
        <p:nvPicPr>
          <p:cNvPr id="5" name="Picture 4" descr="2.PNG"/>
          <p:cNvPicPr>
            <a:picLocks noChangeAspect="1"/>
          </p:cNvPicPr>
          <p:nvPr/>
        </p:nvPicPr>
        <p:blipFill>
          <a:blip r:embed="rId3"/>
          <a:stretch>
            <a:fillRect/>
          </a:stretch>
        </p:blipFill>
        <p:spPr>
          <a:xfrm>
            <a:off x="914400" y="2895600"/>
            <a:ext cx="3352800" cy="2058736"/>
          </a:xfrm>
          <a:prstGeom prst="rect">
            <a:avLst/>
          </a:prstGeom>
        </p:spPr>
      </p:pic>
      <p:pic>
        <p:nvPicPr>
          <p:cNvPr id="6" name="Picture 5" descr="3.PNG"/>
          <p:cNvPicPr>
            <a:picLocks noChangeAspect="1"/>
          </p:cNvPicPr>
          <p:nvPr/>
        </p:nvPicPr>
        <p:blipFill>
          <a:blip r:embed="rId4"/>
          <a:stretch>
            <a:fillRect/>
          </a:stretch>
        </p:blipFill>
        <p:spPr>
          <a:xfrm>
            <a:off x="914400" y="4890500"/>
            <a:ext cx="4648945" cy="1967500"/>
          </a:xfrm>
          <a:prstGeom prst="rect">
            <a:avLst/>
          </a:prstGeom>
        </p:spPr>
      </p:pic>
      <p:sp>
        <p:nvSpPr>
          <p:cNvPr id="7" name="TextBox 6"/>
          <p:cNvSpPr txBox="1"/>
          <p:nvPr/>
        </p:nvSpPr>
        <p:spPr>
          <a:xfrm>
            <a:off x="5257800" y="1447800"/>
            <a:ext cx="2063385" cy="369332"/>
          </a:xfrm>
          <a:prstGeom prst="rect">
            <a:avLst/>
          </a:prstGeom>
          <a:noFill/>
        </p:spPr>
        <p:txBody>
          <a:bodyPr wrap="none" rtlCol="0">
            <a:spAutoFit/>
          </a:bodyPr>
          <a:lstStyle/>
          <a:p>
            <a:r>
              <a:rPr lang="en-US" dirty="0" smtClean="0"/>
              <a:t>Q=A.B+B.C.(B+C)</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noGrp="1"/>
          </p:cNvSpPr>
          <p:nvPr>
            <p:ph type="title"/>
          </p:nvPr>
        </p:nvSpPr>
        <p:spPr>
          <a:xfrm>
            <a:off x="381000" y="381000"/>
            <a:ext cx="8534399" cy="2936701"/>
          </a:xfrm>
          <a:prstGeom prst="rect">
            <a:avLst/>
          </a:prstGeom>
        </p:spPr>
        <p:txBody>
          <a:bodyPr vert="horz" wrap="square" lIns="0" tIns="12700" rIns="0" bIns="0" rtlCol="0">
            <a:spAutoFit/>
          </a:bodyPr>
          <a:lstStyle/>
          <a:p>
            <a:pPr marL="12700">
              <a:spcBef>
                <a:spcPts val="100"/>
              </a:spcBef>
            </a:pPr>
            <a:r>
              <a:rPr lang="en-US" sz="4000" dirty="0" smtClean="0"/>
              <a:t>Simplification of Boolean Functions</a:t>
            </a:r>
            <a:r>
              <a:rPr lang="en-US" spc="-10" dirty="0" smtClean="0"/>
              <a:t/>
            </a:r>
            <a:br>
              <a:rPr lang="en-US" spc="-10" dirty="0" smtClean="0"/>
            </a:br>
            <a:r>
              <a:rPr lang="en-US" spc="-10" dirty="0" smtClean="0"/>
              <a:t/>
            </a:r>
            <a:br>
              <a:rPr lang="en-US" spc="-10" dirty="0" smtClean="0"/>
            </a:br>
            <a:r>
              <a:rPr lang="en-US" spc="-10" dirty="0" smtClean="0"/>
              <a:t/>
            </a:r>
            <a:br>
              <a:rPr lang="en-US" spc="-10" dirty="0" smtClean="0"/>
            </a:br>
            <a:endParaRPr spc="-5" dirty="0"/>
          </a:p>
        </p:txBody>
      </p:sp>
      <p:sp>
        <p:nvSpPr>
          <p:cNvPr id="3" name="TextBox 2"/>
          <p:cNvSpPr txBox="1"/>
          <p:nvPr/>
        </p:nvSpPr>
        <p:spPr>
          <a:xfrm>
            <a:off x="381000" y="1219200"/>
            <a:ext cx="7584127" cy="3139321"/>
          </a:xfrm>
          <a:prstGeom prst="rect">
            <a:avLst/>
          </a:prstGeom>
          <a:noFill/>
        </p:spPr>
        <p:txBody>
          <a:bodyPr wrap="none" rtlCol="0">
            <a:spAutoFit/>
          </a:bodyPr>
          <a:lstStyle/>
          <a:p>
            <a:r>
              <a:rPr lang="en-US" dirty="0" smtClean="0"/>
              <a:t>Simplify the following Boolean functions to a minimum number of literals.</a:t>
            </a:r>
          </a:p>
          <a:p>
            <a:endParaRPr lang="en-US" dirty="0" smtClean="0"/>
          </a:p>
          <a:p>
            <a:pPr>
              <a:buFont typeface="Arial" pitchFamily="34" charset="0"/>
              <a:buChar char="•"/>
            </a:pPr>
            <a:r>
              <a:rPr lang="en-US" dirty="0" smtClean="0"/>
              <a:t> </a:t>
            </a:r>
            <a:r>
              <a:rPr lang="en-US" dirty="0" err="1" smtClean="0"/>
              <a:t>x+x’.y</a:t>
            </a:r>
            <a:r>
              <a:rPr lang="en-US" dirty="0" smtClean="0"/>
              <a:t> 	=  (</a:t>
            </a:r>
            <a:r>
              <a:rPr lang="en-US" dirty="0" err="1" smtClean="0"/>
              <a:t>x+x</a:t>
            </a:r>
            <a:r>
              <a:rPr lang="en-US" dirty="0" smtClean="0"/>
              <a:t>’).(</a:t>
            </a:r>
            <a:r>
              <a:rPr lang="en-US" dirty="0" err="1" smtClean="0"/>
              <a:t>x+y</a:t>
            </a:r>
            <a:r>
              <a:rPr lang="en-US" dirty="0" smtClean="0"/>
              <a:t>) = 1.(</a:t>
            </a:r>
            <a:r>
              <a:rPr lang="en-US" dirty="0" err="1" smtClean="0"/>
              <a:t>x+y</a:t>
            </a:r>
            <a:r>
              <a:rPr lang="en-US" dirty="0" smtClean="0"/>
              <a:t>) = (</a:t>
            </a:r>
            <a:r>
              <a:rPr lang="en-US" dirty="0" err="1" smtClean="0"/>
              <a:t>x+y</a:t>
            </a:r>
            <a:r>
              <a:rPr lang="en-US" dirty="0" smtClean="0"/>
              <a:t>)</a:t>
            </a:r>
          </a:p>
          <a:p>
            <a:pPr>
              <a:buFont typeface="Arial" pitchFamily="34" charset="0"/>
              <a:buChar char="•"/>
            </a:pPr>
            <a:endParaRPr lang="en-US" dirty="0" smtClean="0"/>
          </a:p>
          <a:p>
            <a:pPr>
              <a:buFont typeface="Arial" pitchFamily="34" charset="0"/>
              <a:buChar char="•"/>
            </a:pPr>
            <a:r>
              <a:rPr lang="en-US" dirty="0" smtClean="0"/>
              <a:t> x(</a:t>
            </a:r>
            <a:r>
              <a:rPr lang="en-US" dirty="0" err="1" smtClean="0"/>
              <a:t>x’+y</a:t>
            </a:r>
            <a:r>
              <a:rPr lang="en-US" dirty="0" smtClean="0"/>
              <a:t>) =    </a:t>
            </a:r>
            <a:r>
              <a:rPr lang="en-US" dirty="0" err="1" smtClean="0"/>
              <a:t>x.x</a:t>
            </a:r>
            <a:r>
              <a:rPr lang="en-US" dirty="0" smtClean="0"/>
              <a:t>’ + </a:t>
            </a:r>
            <a:r>
              <a:rPr lang="en-US" dirty="0" err="1" smtClean="0"/>
              <a:t>xy</a:t>
            </a:r>
            <a:r>
              <a:rPr lang="en-US" dirty="0" smtClean="0"/>
              <a:t> = 0+xy = </a:t>
            </a:r>
            <a:r>
              <a:rPr lang="en-US" dirty="0" err="1" smtClean="0"/>
              <a:t>xy</a:t>
            </a:r>
            <a:endParaRPr lang="en-US" dirty="0" smtClean="0"/>
          </a:p>
          <a:p>
            <a:pPr>
              <a:buFont typeface="Arial" pitchFamily="34" charset="0"/>
              <a:buChar char="•"/>
            </a:pPr>
            <a:endParaRPr lang="en-US" dirty="0" smtClean="0"/>
          </a:p>
          <a:p>
            <a:pPr>
              <a:buFont typeface="Arial" pitchFamily="34" charset="0"/>
              <a:buChar char="•"/>
            </a:pPr>
            <a:r>
              <a:rPr lang="en-US" dirty="0" smtClean="0"/>
              <a:t> x’y’z + x’yz +</a:t>
            </a:r>
            <a:r>
              <a:rPr lang="en-US" dirty="0" err="1" smtClean="0"/>
              <a:t>xy</a:t>
            </a:r>
            <a:r>
              <a:rPr lang="en-US" dirty="0" smtClean="0"/>
              <a:t>’ = x’z(</a:t>
            </a:r>
            <a:r>
              <a:rPr lang="en-US" dirty="0" err="1" smtClean="0"/>
              <a:t>y+y</a:t>
            </a:r>
            <a:r>
              <a:rPr lang="en-US" dirty="0" smtClean="0"/>
              <a:t>’) + </a:t>
            </a:r>
            <a:r>
              <a:rPr lang="en-US" dirty="0" err="1" smtClean="0"/>
              <a:t>xy</a:t>
            </a:r>
            <a:r>
              <a:rPr lang="en-US" dirty="0" smtClean="0"/>
              <a:t>’ = </a:t>
            </a:r>
            <a:r>
              <a:rPr lang="en-US" dirty="0" err="1" smtClean="0"/>
              <a:t>x’z+xy</a:t>
            </a:r>
            <a:r>
              <a:rPr lang="en-US" dirty="0" smtClean="0"/>
              <a:t>’</a:t>
            </a:r>
          </a:p>
          <a:p>
            <a:pPr>
              <a:buFont typeface="Arial" pitchFamily="34" charset="0"/>
              <a:buChar char="•"/>
            </a:pPr>
            <a:endParaRPr lang="en-US" dirty="0" smtClean="0"/>
          </a:p>
          <a:p>
            <a:pPr>
              <a:buFont typeface="Arial" pitchFamily="34" charset="0"/>
              <a:buChar char="•"/>
            </a:pPr>
            <a:r>
              <a:rPr lang="en-US" dirty="0" smtClean="0"/>
              <a:t> xy + x’z +</a:t>
            </a:r>
            <a:r>
              <a:rPr lang="en-US" dirty="0" err="1" smtClean="0"/>
              <a:t>yz</a:t>
            </a:r>
            <a:r>
              <a:rPr lang="en-US" dirty="0" smtClean="0"/>
              <a:t> = </a:t>
            </a:r>
            <a:r>
              <a:rPr lang="en-US" dirty="0" err="1" smtClean="0"/>
              <a:t>xy+yz</a:t>
            </a:r>
            <a:r>
              <a:rPr lang="en-US" dirty="0" smtClean="0"/>
              <a:t> +x’z +</a:t>
            </a:r>
            <a:r>
              <a:rPr lang="en-US" dirty="0" err="1" smtClean="0"/>
              <a:t>x.x</a:t>
            </a:r>
            <a:r>
              <a:rPr lang="en-US" dirty="0" smtClean="0"/>
              <a:t>’ = y(</a:t>
            </a:r>
            <a:r>
              <a:rPr lang="en-US" dirty="0" err="1" smtClean="0"/>
              <a:t>x+z</a:t>
            </a:r>
            <a:r>
              <a:rPr lang="en-US" dirty="0" smtClean="0"/>
              <a:t>)+x’(</a:t>
            </a:r>
            <a:r>
              <a:rPr lang="en-US" dirty="0" err="1" smtClean="0"/>
              <a:t>x+z</a:t>
            </a:r>
            <a:r>
              <a:rPr lang="en-US" dirty="0" smtClean="0"/>
              <a:t>) = (</a:t>
            </a:r>
            <a:r>
              <a:rPr lang="en-US" dirty="0" err="1" smtClean="0"/>
              <a:t>x+z</a:t>
            </a:r>
            <a:r>
              <a:rPr lang="en-US" dirty="0" smtClean="0"/>
              <a:t>)(</a:t>
            </a:r>
            <a:r>
              <a:rPr lang="en-US" dirty="0" err="1" smtClean="0"/>
              <a:t>y+x</a:t>
            </a:r>
            <a:r>
              <a:rPr lang="en-US" dirty="0" smtClean="0"/>
              <a:t>’)</a:t>
            </a:r>
          </a:p>
          <a:p>
            <a:endParaRPr lang="en-US" dirty="0" smtClean="0"/>
          </a:p>
          <a:p>
            <a:pPr>
              <a:buFont typeface="Arial" pitchFamily="34" charset="0"/>
              <a:buChar char="•"/>
            </a:pPr>
            <a:r>
              <a:rPr lang="en-US" dirty="0" smtClean="0"/>
              <a:t> (x+y)(x’+z)(y+z)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3132201" y="3789426"/>
            <a:ext cx="1800225" cy="0"/>
          </a:xfrm>
          <a:custGeom>
            <a:avLst/>
            <a:gdLst/>
            <a:ahLst/>
            <a:cxnLst/>
            <a:rect l="l" t="t" r="r" b="b"/>
            <a:pathLst>
              <a:path w="1800225">
                <a:moveTo>
                  <a:pt x="1800225" y="0"/>
                </a:moveTo>
                <a:lnTo>
                  <a:pt x="0" y="0"/>
                </a:lnTo>
              </a:path>
            </a:pathLst>
          </a:custGeom>
          <a:ln w="38100">
            <a:solidFill>
              <a:srgbClr val="FF9900"/>
            </a:solidFill>
          </a:ln>
        </p:spPr>
        <p:txBody>
          <a:bodyPr wrap="square" lIns="0" tIns="0" rIns="0" bIns="0" rtlCol="0">
            <a:noAutofit/>
          </a:bodyPr>
          <a:lstStyle/>
          <a:p>
            <a:endParaRPr/>
          </a:p>
        </p:txBody>
      </p:sp>
      <p:sp>
        <p:nvSpPr>
          <p:cNvPr id="19" name="object 19"/>
          <p:cNvSpPr/>
          <p:nvPr/>
        </p:nvSpPr>
        <p:spPr>
          <a:xfrm>
            <a:off x="4918837" y="4315587"/>
            <a:ext cx="373888" cy="373888"/>
          </a:xfrm>
          <a:custGeom>
            <a:avLst/>
            <a:gdLst/>
            <a:ahLst/>
            <a:cxnLst/>
            <a:rect l="l" t="t" r="r" b="b"/>
            <a:pathLst>
              <a:path w="373888" h="373888">
                <a:moveTo>
                  <a:pt x="239140" y="266064"/>
                </a:moveTo>
                <a:lnTo>
                  <a:pt x="225738" y="252670"/>
                </a:lnTo>
                <a:lnTo>
                  <a:pt x="171830" y="306577"/>
                </a:lnTo>
                <a:lnTo>
                  <a:pt x="373888" y="373888"/>
                </a:lnTo>
                <a:lnTo>
                  <a:pt x="239140" y="266064"/>
                </a:lnTo>
                <a:close/>
              </a:path>
              <a:path w="373888" h="373888">
                <a:moveTo>
                  <a:pt x="306577" y="171831"/>
                </a:moveTo>
                <a:lnTo>
                  <a:pt x="252670" y="225738"/>
                </a:lnTo>
                <a:lnTo>
                  <a:pt x="266064" y="239140"/>
                </a:lnTo>
                <a:lnTo>
                  <a:pt x="306577" y="171831"/>
                </a:lnTo>
                <a:close/>
              </a:path>
              <a:path w="373888" h="373888">
                <a:moveTo>
                  <a:pt x="27050" y="0"/>
                </a:moveTo>
                <a:lnTo>
                  <a:pt x="0" y="27050"/>
                </a:lnTo>
                <a:lnTo>
                  <a:pt x="225738" y="252670"/>
                </a:lnTo>
                <a:lnTo>
                  <a:pt x="239140" y="266064"/>
                </a:lnTo>
                <a:lnTo>
                  <a:pt x="373888" y="373888"/>
                </a:lnTo>
                <a:lnTo>
                  <a:pt x="306577" y="171831"/>
                </a:lnTo>
                <a:lnTo>
                  <a:pt x="266064" y="239140"/>
                </a:lnTo>
                <a:lnTo>
                  <a:pt x="252670" y="225738"/>
                </a:lnTo>
                <a:lnTo>
                  <a:pt x="27050" y="0"/>
                </a:lnTo>
                <a:close/>
              </a:path>
            </a:pathLst>
          </a:custGeom>
          <a:solidFill>
            <a:srgbClr val="FF6600"/>
          </a:solidFill>
        </p:spPr>
        <p:txBody>
          <a:bodyPr wrap="square" lIns="0" tIns="0" rIns="0" bIns="0" rtlCol="0">
            <a:noAutofit/>
          </a:bodyPr>
          <a:lstStyle/>
          <a:p>
            <a:endParaRPr/>
          </a:p>
        </p:txBody>
      </p:sp>
      <p:sp>
        <p:nvSpPr>
          <p:cNvPr id="18" name="object 18"/>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5111750" y="2330450"/>
            <a:ext cx="720725" cy="114300"/>
          </a:xfrm>
          <a:custGeom>
            <a:avLst/>
            <a:gdLst/>
            <a:ahLst/>
            <a:cxnLst/>
            <a:rect l="l" t="t" r="r" b="b"/>
            <a:pathLst>
              <a:path w="720725" h="114300">
                <a:moveTo>
                  <a:pt x="190500" y="38099"/>
                </a:moveTo>
                <a:lnTo>
                  <a:pt x="720725" y="38100"/>
                </a:lnTo>
                <a:lnTo>
                  <a:pt x="720725" y="0"/>
                </a:lnTo>
                <a:lnTo>
                  <a:pt x="171450" y="0"/>
                </a:lnTo>
                <a:lnTo>
                  <a:pt x="171450" y="38100"/>
                </a:lnTo>
                <a:lnTo>
                  <a:pt x="190500" y="38099"/>
                </a:lnTo>
                <a:close/>
              </a:path>
              <a:path w="720725" h="114300">
                <a:moveTo>
                  <a:pt x="190500" y="0"/>
                </a:moveTo>
                <a:lnTo>
                  <a:pt x="190500" y="-76200"/>
                </a:lnTo>
                <a:lnTo>
                  <a:pt x="0" y="19050"/>
                </a:lnTo>
                <a:lnTo>
                  <a:pt x="190500" y="114300"/>
                </a:lnTo>
                <a:lnTo>
                  <a:pt x="190500" y="38099"/>
                </a:lnTo>
                <a:lnTo>
                  <a:pt x="171450" y="38100"/>
                </a:lnTo>
                <a:lnTo>
                  <a:pt x="171450" y="0"/>
                </a:lnTo>
                <a:lnTo>
                  <a:pt x="190500" y="0"/>
                </a:lnTo>
                <a:close/>
              </a:path>
            </a:pathLst>
          </a:custGeom>
          <a:solidFill>
            <a:srgbClr val="FF6600"/>
          </a:solidFill>
        </p:spPr>
        <p:txBody>
          <a:bodyPr wrap="square" lIns="0" tIns="0" rIns="0" bIns="0" rtlCol="0">
            <a:noAutofit/>
          </a:bodyPr>
          <a:lstStyle/>
          <a:p>
            <a:endParaRPr/>
          </a:p>
        </p:txBody>
      </p:sp>
      <p:sp>
        <p:nvSpPr>
          <p:cNvPr id="15" name="object 15"/>
          <p:cNvSpPr txBox="1"/>
          <p:nvPr/>
        </p:nvSpPr>
        <p:spPr>
          <a:xfrm>
            <a:off x="3651250" y="319650"/>
            <a:ext cx="1939196"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Add</a:t>
            </a:r>
            <a:r>
              <a:rPr sz="5400" spc="-9" baseline="2980" dirty="0" smtClean="0">
                <a:latin typeface="Book Antiqua"/>
                <a:cs typeface="Book Antiqua"/>
              </a:rPr>
              <a:t>i</a:t>
            </a:r>
            <a:r>
              <a:rPr sz="5400" spc="0" baseline="2980" dirty="0" smtClean="0">
                <a:latin typeface="Book Antiqua"/>
                <a:cs typeface="Book Antiqua"/>
              </a:rPr>
              <a:t>tion</a:t>
            </a:r>
            <a:endParaRPr sz="3600">
              <a:latin typeface="Book Antiqua"/>
              <a:cs typeface="Book Antiqua"/>
            </a:endParaRPr>
          </a:p>
        </p:txBody>
      </p:sp>
      <p:sp>
        <p:nvSpPr>
          <p:cNvPr id="14" name="object 14"/>
          <p:cNvSpPr txBox="1"/>
          <p:nvPr/>
        </p:nvSpPr>
        <p:spPr>
          <a:xfrm>
            <a:off x="385978" y="1376398"/>
            <a:ext cx="1444853"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Deci</a:t>
            </a:r>
            <a:r>
              <a:rPr sz="2400" spc="-14" dirty="0" smtClean="0">
                <a:latin typeface="Times New Roman"/>
                <a:cs typeface="Times New Roman"/>
              </a:rPr>
              <a:t>m</a:t>
            </a:r>
            <a:r>
              <a:rPr sz="2400" spc="0" dirty="0" smtClean="0">
                <a:latin typeface="Times New Roman"/>
                <a:cs typeface="Times New Roman"/>
              </a:rPr>
              <a:t>al</a:t>
            </a:r>
            <a:endParaRPr sz="2400">
              <a:latin typeface="Times New Roman"/>
              <a:cs typeface="Times New Roman"/>
            </a:endParaRPr>
          </a:p>
        </p:txBody>
      </p:sp>
      <p:sp>
        <p:nvSpPr>
          <p:cNvPr id="13" name="object 13"/>
          <p:cNvSpPr txBox="1"/>
          <p:nvPr/>
        </p:nvSpPr>
        <p:spPr>
          <a:xfrm>
            <a:off x="1834997" y="1376398"/>
            <a:ext cx="1155903"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Addit</a:t>
            </a:r>
            <a:r>
              <a:rPr sz="2400" spc="4" dirty="0" smtClean="0">
                <a:latin typeface="Times New Roman"/>
                <a:cs typeface="Times New Roman"/>
              </a:rPr>
              <a:t>i</a:t>
            </a:r>
            <a:r>
              <a:rPr sz="2400" spc="0" dirty="0" smtClean="0">
                <a:latin typeface="Times New Roman"/>
                <a:cs typeface="Times New Roman"/>
              </a:rPr>
              <a:t>on</a:t>
            </a:r>
            <a:endParaRPr sz="2400">
              <a:latin typeface="Times New Roman"/>
              <a:cs typeface="Times New Roman"/>
            </a:endParaRPr>
          </a:p>
        </p:txBody>
      </p:sp>
      <p:sp>
        <p:nvSpPr>
          <p:cNvPr id="12" name="object 12"/>
          <p:cNvSpPr txBox="1"/>
          <p:nvPr/>
        </p:nvSpPr>
        <p:spPr>
          <a:xfrm>
            <a:off x="3210560" y="2170700"/>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p:txBody>
      </p:sp>
      <p:sp>
        <p:nvSpPr>
          <p:cNvPr id="11" name="object 11"/>
          <p:cNvSpPr txBox="1"/>
          <p:nvPr/>
        </p:nvSpPr>
        <p:spPr>
          <a:xfrm>
            <a:off x="3930523" y="2170700"/>
            <a:ext cx="256209" cy="1462023"/>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a:p>
            <a:pPr marL="12700">
              <a:lnSpc>
                <a:spcPct val="95825"/>
              </a:lnSpc>
              <a:spcBef>
                <a:spcPts val="883"/>
              </a:spcBef>
            </a:pPr>
            <a:r>
              <a:rPr sz="2800" b="1" spc="0" dirty="0" smtClean="0">
                <a:solidFill>
                  <a:srgbClr val="C0C0C0"/>
                </a:solidFill>
                <a:latin typeface="Times New Roman"/>
                <a:cs typeface="Times New Roman"/>
              </a:rPr>
              <a:t>5</a:t>
            </a:r>
            <a:endParaRPr sz="2800">
              <a:latin typeface="Times New Roman"/>
              <a:cs typeface="Times New Roman"/>
            </a:endParaRPr>
          </a:p>
          <a:p>
            <a:pPr marL="12700">
              <a:lnSpc>
                <a:spcPct val="95825"/>
              </a:lnSpc>
              <a:spcBef>
                <a:spcPts val="1045"/>
              </a:spcBef>
            </a:pPr>
            <a:r>
              <a:rPr sz="2800" b="1" spc="0" dirty="0" smtClean="0">
                <a:solidFill>
                  <a:srgbClr val="C0C0C0"/>
                </a:solidFill>
                <a:latin typeface="Times New Roman"/>
                <a:cs typeface="Times New Roman"/>
              </a:rPr>
              <a:t>5</a:t>
            </a:r>
            <a:endParaRPr sz="2800">
              <a:latin typeface="Times New Roman"/>
              <a:cs typeface="Times New Roman"/>
            </a:endParaRPr>
          </a:p>
        </p:txBody>
      </p:sp>
      <p:sp>
        <p:nvSpPr>
          <p:cNvPr id="10" name="object 10"/>
          <p:cNvSpPr txBox="1"/>
          <p:nvPr/>
        </p:nvSpPr>
        <p:spPr>
          <a:xfrm>
            <a:off x="6000115" y="2170700"/>
            <a:ext cx="1005453" cy="380492"/>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Carry</a:t>
            </a:r>
            <a:endParaRPr sz="2800">
              <a:latin typeface="Times New Roman"/>
              <a:cs typeface="Times New Roman"/>
            </a:endParaRPr>
          </a:p>
        </p:txBody>
      </p:sp>
      <p:sp>
        <p:nvSpPr>
          <p:cNvPr id="9" name="object 9"/>
          <p:cNvSpPr txBox="1"/>
          <p:nvPr/>
        </p:nvSpPr>
        <p:spPr>
          <a:xfrm>
            <a:off x="4651375" y="2710577"/>
            <a:ext cx="256209" cy="922146"/>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C0C0C0"/>
                </a:solidFill>
                <a:latin typeface="Times New Roman"/>
                <a:cs typeface="Times New Roman"/>
              </a:rPr>
              <a:t>5</a:t>
            </a:r>
            <a:endParaRPr sz="2800">
              <a:latin typeface="Times New Roman"/>
              <a:cs typeface="Times New Roman"/>
            </a:endParaRPr>
          </a:p>
          <a:p>
            <a:pPr marL="12700">
              <a:lnSpc>
                <a:spcPct val="95825"/>
              </a:lnSpc>
              <a:spcBef>
                <a:spcPts val="897"/>
              </a:spcBef>
            </a:pPr>
            <a:r>
              <a:rPr sz="2800" b="1" spc="0" dirty="0" smtClean="0">
                <a:solidFill>
                  <a:srgbClr val="C0C0C0"/>
                </a:solidFill>
                <a:latin typeface="Times New Roman"/>
                <a:cs typeface="Times New Roman"/>
              </a:rPr>
              <a:t>5</a:t>
            </a:r>
            <a:endParaRPr sz="2800">
              <a:latin typeface="Times New Roman"/>
              <a:cs typeface="Times New Roman"/>
            </a:endParaRPr>
          </a:p>
        </p:txBody>
      </p:sp>
      <p:sp>
        <p:nvSpPr>
          <p:cNvPr id="8" name="object 8"/>
          <p:cNvSpPr txBox="1"/>
          <p:nvPr/>
        </p:nvSpPr>
        <p:spPr>
          <a:xfrm>
            <a:off x="3014599" y="3253277"/>
            <a:ext cx="286037"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a:t>
            </a:r>
            <a:endParaRPr sz="2800">
              <a:latin typeface="Arial"/>
              <a:cs typeface="Arial"/>
            </a:endParaRPr>
          </a:p>
        </p:txBody>
      </p:sp>
      <p:sp>
        <p:nvSpPr>
          <p:cNvPr id="7" name="object 7"/>
          <p:cNvSpPr txBox="1"/>
          <p:nvPr/>
        </p:nvSpPr>
        <p:spPr>
          <a:xfrm>
            <a:off x="3210560" y="3971560"/>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6" name="object 6"/>
          <p:cNvSpPr txBox="1"/>
          <p:nvPr/>
        </p:nvSpPr>
        <p:spPr>
          <a:xfrm>
            <a:off x="3930523" y="3971560"/>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5" name="object 5"/>
          <p:cNvSpPr txBox="1"/>
          <p:nvPr/>
        </p:nvSpPr>
        <p:spPr>
          <a:xfrm>
            <a:off x="4651375" y="3971560"/>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4" name="object 4"/>
          <p:cNvSpPr txBox="1"/>
          <p:nvPr/>
        </p:nvSpPr>
        <p:spPr>
          <a:xfrm>
            <a:off x="5460238" y="4511310"/>
            <a:ext cx="281066"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a:t>
            </a:r>
            <a:endParaRPr sz="2800">
              <a:latin typeface="Times New Roman"/>
              <a:cs typeface="Times New Roman"/>
            </a:endParaRPr>
          </a:p>
        </p:txBody>
      </p:sp>
      <p:sp>
        <p:nvSpPr>
          <p:cNvPr id="3" name="object 3"/>
          <p:cNvSpPr txBox="1"/>
          <p:nvPr/>
        </p:nvSpPr>
        <p:spPr>
          <a:xfrm>
            <a:off x="5752846" y="4511310"/>
            <a:ext cx="1702104" cy="380491"/>
          </a:xfrm>
          <a:prstGeom prst="rect">
            <a:avLst/>
          </a:prstGeom>
        </p:spPr>
        <p:txBody>
          <a:bodyPr wrap="square" lIns="0" tIns="0" rIns="0" bIns="0" rtlCol="0">
            <a:noAutofit/>
          </a:bodyPr>
          <a:lstStyle/>
          <a:p>
            <a:pPr marL="12700">
              <a:lnSpc>
                <a:spcPts val="2955"/>
              </a:lnSpc>
              <a:spcBef>
                <a:spcPts val="147"/>
              </a:spcBef>
            </a:pPr>
            <a:r>
              <a:rPr sz="2800" b="1" i="1" spc="-254" dirty="0" smtClean="0">
                <a:latin typeface="Times New Roman"/>
                <a:cs typeface="Times New Roman"/>
              </a:rPr>
              <a:t>T</a:t>
            </a:r>
            <a:r>
              <a:rPr sz="2800" b="1" i="1" spc="0" dirty="0" smtClean="0">
                <a:latin typeface="Times New Roman"/>
                <a:cs typeface="Times New Roman"/>
              </a:rPr>
              <a:t>en</a:t>
            </a:r>
            <a:r>
              <a:rPr sz="2800" b="1" i="1" spc="-17" dirty="0" smtClean="0">
                <a:latin typeface="Times New Roman"/>
                <a:cs typeface="Times New Roman"/>
              </a:rPr>
              <a:t> </a:t>
            </a:r>
            <a:r>
              <a:rPr sz="2800" b="1" i="1" spc="0" dirty="0" smtClean="0">
                <a:solidFill>
                  <a:srgbClr val="D01608"/>
                </a:solidFill>
                <a:latin typeface="Times New Roman"/>
                <a:cs typeface="Times New Roman"/>
              </a:rPr>
              <a:t>≥ </a:t>
            </a:r>
            <a:r>
              <a:rPr sz="2800" b="1" i="1" spc="0" dirty="0" smtClean="0">
                <a:solidFill>
                  <a:srgbClr val="000082"/>
                </a:solidFill>
                <a:latin typeface="Times New Roman"/>
                <a:cs typeface="Times New Roman"/>
              </a:rPr>
              <a:t>Base</a:t>
            </a:r>
            <a:endParaRPr sz="2800">
              <a:latin typeface="Times New Roman"/>
              <a:cs typeface="Times New Roman"/>
            </a:endParaRPr>
          </a:p>
        </p:txBody>
      </p:sp>
      <p:sp>
        <p:nvSpPr>
          <p:cNvPr id="2" name="object 2"/>
          <p:cNvSpPr txBox="1"/>
          <p:nvPr/>
        </p:nvSpPr>
        <p:spPr>
          <a:xfrm>
            <a:off x="5460238" y="5108371"/>
            <a:ext cx="2937672" cy="382363"/>
          </a:xfrm>
          <a:prstGeom prst="rect">
            <a:avLst/>
          </a:prstGeom>
        </p:spPr>
        <p:txBody>
          <a:bodyPr wrap="square" lIns="0" tIns="0" rIns="0" bIns="0" rtlCol="0">
            <a:noAutofit/>
          </a:bodyPr>
          <a:lstStyle/>
          <a:p>
            <a:pPr marL="12700">
              <a:lnSpc>
                <a:spcPts val="2970"/>
              </a:lnSpc>
              <a:spcBef>
                <a:spcPts val="148"/>
              </a:spcBef>
            </a:pPr>
            <a:r>
              <a:rPr sz="2800" spc="0" dirty="0" smtClean="0">
                <a:solidFill>
                  <a:srgbClr val="000082"/>
                </a:solidFill>
                <a:latin typeface="Wingdings"/>
                <a:cs typeface="Wingdings"/>
              </a:rPr>
              <a:t></a:t>
            </a:r>
            <a:r>
              <a:rPr sz="2800" spc="-29" dirty="0" smtClean="0">
                <a:solidFill>
                  <a:srgbClr val="000082"/>
                </a:solidFill>
                <a:latin typeface="Times New Roman"/>
                <a:cs typeface="Times New Roman"/>
              </a:rPr>
              <a:t> </a:t>
            </a:r>
            <a:r>
              <a:rPr sz="2800" b="1" spc="0" dirty="0" smtClean="0">
                <a:solidFill>
                  <a:srgbClr val="000082"/>
                </a:solidFill>
                <a:latin typeface="Times New Roman"/>
                <a:cs typeface="Times New Roman"/>
              </a:rPr>
              <a:t>S</a:t>
            </a:r>
            <a:r>
              <a:rPr sz="2800" b="1" spc="9" dirty="0" smtClean="0">
                <a:solidFill>
                  <a:srgbClr val="000082"/>
                </a:solidFill>
                <a:latin typeface="Times New Roman"/>
                <a:cs typeface="Times New Roman"/>
              </a:rPr>
              <a:t>u</a:t>
            </a:r>
            <a:r>
              <a:rPr sz="2800" b="1" spc="0" dirty="0" smtClean="0">
                <a:solidFill>
                  <a:srgbClr val="000082"/>
                </a:solidFill>
                <a:latin typeface="Times New Roman"/>
                <a:cs typeface="Times New Roman"/>
              </a:rPr>
              <a:t>b</a:t>
            </a:r>
            <a:r>
              <a:rPr sz="2800" b="1" spc="9" dirty="0" smtClean="0">
                <a:solidFill>
                  <a:srgbClr val="000082"/>
                </a:solidFill>
                <a:latin typeface="Times New Roman"/>
                <a:cs typeface="Times New Roman"/>
              </a:rPr>
              <a:t>t</a:t>
            </a:r>
            <a:r>
              <a:rPr sz="2800" b="1" spc="0" dirty="0" smtClean="0">
                <a:solidFill>
                  <a:srgbClr val="000082"/>
                </a:solidFill>
                <a:latin typeface="Times New Roman"/>
                <a:cs typeface="Times New Roman"/>
              </a:rPr>
              <a:t>ract</a:t>
            </a:r>
            <a:r>
              <a:rPr sz="2800" b="1" spc="-104" dirty="0" smtClean="0">
                <a:solidFill>
                  <a:srgbClr val="000082"/>
                </a:solidFill>
                <a:latin typeface="Times New Roman"/>
                <a:cs typeface="Times New Roman"/>
              </a:rPr>
              <a:t> </a:t>
            </a:r>
            <a:r>
              <a:rPr sz="2800" b="1" spc="0" dirty="0" smtClean="0">
                <a:solidFill>
                  <a:srgbClr val="000082"/>
                </a:solidFill>
                <a:latin typeface="Times New Roman"/>
                <a:cs typeface="Times New Roman"/>
              </a:rPr>
              <a:t>a</a:t>
            </a:r>
            <a:r>
              <a:rPr sz="2800" b="1" spc="-13" dirty="0" smtClean="0">
                <a:solidFill>
                  <a:srgbClr val="000082"/>
                </a:solidFill>
                <a:latin typeface="Times New Roman"/>
                <a:cs typeface="Times New Roman"/>
              </a:rPr>
              <a:t> </a:t>
            </a:r>
            <a:r>
              <a:rPr sz="2800" b="1" spc="0" dirty="0" smtClean="0">
                <a:solidFill>
                  <a:srgbClr val="000082"/>
                </a:solidFill>
                <a:latin typeface="Times New Roman"/>
                <a:cs typeface="Times New Roman"/>
              </a:rPr>
              <a:t>Ba</a:t>
            </a:r>
            <a:r>
              <a:rPr sz="2800" b="1" spc="4" dirty="0" smtClean="0">
                <a:solidFill>
                  <a:srgbClr val="000082"/>
                </a:solidFill>
                <a:latin typeface="Times New Roman"/>
                <a:cs typeface="Times New Roman"/>
              </a:rPr>
              <a:t>s</a:t>
            </a:r>
            <a:r>
              <a:rPr sz="2800" b="1" spc="0" dirty="0" smtClean="0">
                <a:solidFill>
                  <a:srgbClr val="000082"/>
                </a:solidFill>
                <a:latin typeface="Times New Roman"/>
                <a:cs typeface="Times New Roman"/>
              </a:rPr>
              <a:t>e</a:t>
            </a:r>
            <a:endParaRPr sz="2800">
              <a:latin typeface="Times New Roman"/>
              <a:cs typeface="Times New Roman"/>
            </a:endParaRPr>
          </a:p>
        </p:txBody>
      </p:sp>
    </p:spTree>
    <p:extLst>
      <p:ext uri="{BB962C8B-B14F-4D97-AF65-F5344CB8AC3E}">
        <p14:creationId xmlns:p14="http://schemas.microsoft.com/office/powerpoint/2010/main" xmlns="" val="19833385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noGrp="1"/>
          </p:cNvSpPr>
          <p:nvPr>
            <p:ph type="title"/>
          </p:nvPr>
        </p:nvSpPr>
        <p:spPr>
          <a:xfrm>
            <a:off x="457200" y="381000"/>
            <a:ext cx="7924800" cy="7553350"/>
          </a:xfrm>
          <a:prstGeom prst="rect">
            <a:avLst/>
          </a:prstGeom>
        </p:spPr>
        <p:txBody>
          <a:bodyPr vert="horz" wrap="square" lIns="0" tIns="12700" rIns="0" bIns="0" rtlCol="0">
            <a:spAutoFit/>
          </a:bodyPr>
          <a:lstStyle/>
          <a:p>
            <a:pPr marL="755650" indent="-742950">
              <a:spcBef>
                <a:spcPts val="100"/>
              </a:spcBef>
            </a:pPr>
            <a:r>
              <a:rPr lang="en-US" sz="4000" dirty="0" smtClean="0"/>
              <a:t>	Find the complement of F = x+y’z. Also prove F.F’= 0 and F+F’= 1.</a:t>
            </a:r>
            <a:br>
              <a:rPr lang="en-US" sz="4000" dirty="0" smtClean="0"/>
            </a:br>
            <a:r>
              <a:rPr lang="en-US" sz="4000" dirty="0" smtClean="0"/>
              <a:t/>
            </a:r>
            <a:br>
              <a:rPr lang="en-US" sz="4000" dirty="0" smtClean="0"/>
            </a:br>
            <a:r>
              <a:rPr lang="en-US" sz="4000" dirty="0" smtClean="0"/>
              <a:t>Implement F = xy+x’y’+yz’</a:t>
            </a:r>
            <a:br>
              <a:rPr lang="en-US" sz="4000" dirty="0" smtClean="0"/>
            </a:br>
            <a:r>
              <a:rPr lang="en-US" sz="4000" dirty="0" smtClean="0"/>
              <a:t/>
            </a:r>
            <a:br>
              <a:rPr lang="en-US" sz="4000" dirty="0" smtClean="0"/>
            </a:br>
            <a:r>
              <a:rPr lang="en-US" sz="4000" dirty="0" smtClean="0"/>
              <a:t/>
            </a:r>
            <a:br>
              <a:rPr lang="en-US" sz="4000" dirty="0" smtClean="0"/>
            </a:br>
            <a:r>
              <a:rPr lang="en-US" dirty="0" smtClean="0"/>
              <a:t/>
            </a:r>
            <a:br>
              <a:rPr lang="en-US" dirty="0" smtClean="0"/>
            </a:br>
            <a:r>
              <a:rPr lang="en-US" spc="-10" dirty="0" smtClean="0"/>
              <a:t/>
            </a:r>
            <a:br>
              <a:rPr lang="en-US" spc="-10" dirty="0" smtClean="0"/>
            </a:br>
            <a:r>
              <a:rPr lang="en-US" spc="-10" dirty="0" smtClean="0"/>
              <a:t/>
            </a:r>
            <a:br>
              <a:rPr lang="en-US" spc="-10" dirty="0" smtClean="0"/>
            </a:br>
            <a:r>
              <a:rPr lang="en-US" spc="-10" dirty="0" smtClean="0"/>
              <a:t/>
            </a:r>
            <a:br>
              <a:rPr lang="en-US" spc="-10" dirty="0" smtClean="0"/>
            </a:br>
            <a:endParaRPr spc="-5" dirty="0"/>
          </a:p>
        </p:txBody>
      </p:sp>
      <p:sp>
        <p:nvSpPr>
          <p:cNvPr id="8" name="TextBox 7"/>
          <p:cNvSpPr txBox="1"/>
          <p:nvPr/>
        </p:nvSpPr>
        <p:spPr>
          <a:xfrm>
            <a:off x="1143000" y="3124200"/>
            <a:ext cx="4546309" cy="1200329"/>
          </a:xfrm>
          <a:prstGeom prst="rect">
            <a:avLst/>
          </a:prstGeom>
          <a:noFill/>
        </p:spPr>
        <p:txBody>
          <a:bodyPr wrap="none" rtlCol="0">
            <a:spAutoFit/>
          </a:bodyPr>
          <a:lstStyle/>
          <a:p>
            <a:pPr>
              <a:buFont typeface="Arial" pitchFamily="34" charset="0"/>
              <a:buChar char="•"/>
            </a:pPr>
            <a:r>
              <a:rPr lang="en-US" sz="2400" dirty="0" smtClean="0">
                <a:solidFill>
                  <a:schemeClr val="accent2">
                    <a:lumMod val="50000"/>
                  </a:schemeClr>
                </a:solidFill>
              </a:rPr>
              <a:t> using AND,OR and NOT gates</a:t>
            </a:r>
          </a:p>
          <a:p>
            <a:pPr>
              <a:buFont typeface="Arial" pitchFamily="34" charset="0"/>
              <a:buChar char="•"/>
            </a:pPr>
            <a:r>
              <a:rPr lang="en-US" sz="2400" dirty="0" smtClean="0">
                <a:solidFill>
                  <a:schemeClr val="accent2">
                    <a:lumMod val="50000"/>
                  </a:schemeClr>
                </a:solidFill>
              </a:rPr>
              <a:t> using NOT and OR only</a:t>
            </a:r>
          </a:p>
          <a:p>
            <a:pPr>
              <a:buFont typeface="Arial" pitchFamily="34" charset="0"/>
              <a:buChar char="•"/>
            </a:pPr>
            <a:r>
              <a:rPr lang="en-US" sz="2400" dirty="0" smtClean="0">
                <a:solidFill>
                  <a:schemeClr val="accent2">
                    <a:lumMod val="50000"/>
                  </a:schemeClr>
                </a:solidFill>
              </a:rPr>
              <a:t> using NOT and AND only</a:t>
            </a:r>
            <a:endParaRPr lang="en-US" sz="2400" dirty="0">
              <a:solidFill>
                <a:schemeClr val="accent2">
                  <a:lumMod val="50000"/>
                </a:schemeClr>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noGrp="1"/>
          </p:cNvSpPr>
          <p:nvPr>
            <p:ph type="title"/>
          </p:nvPr>
        </p:nvSpPr>
        <p:spPr>
          <a:xfrm>
            <a:off x="381000" y="381000"/>
            <a:ext cx="8534399" cy="2228815"/>
          </a:xfrm>
          <a:prstGeom prst="rect">
            <a:avLst/>
          </a:prstGeom>
        </p:spPr>
        <p:txBody>
          <a:bodyPr vert="horz" wrap="square" lIns="0" tIns="12700" rIns="0" bIns="0" rtlCol="0">
            <a:spAutoFit/>
          </a:bodyPr>
          <a:lstStyle/>
          <a:p>
            <a:pPr marL="12700">
              <a:spcBef>
                <a:spcPts val="100"/>
              </a:spcBef>
            </a:pP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spc="-10" dirty="0" smtClean="0">
                <a:solidFill>
                  <a:schemeClr val="tx1"/>
                </a:solidFill>
              </a:rPr>
              <a:t/>
            </a:r>
            <a:br>
              <a:rPr lang="en-US" sz="3600" spc="-10" dirty="0" smtClean="0">
                <a:solidFill>
                  <a:schemeClr val="tx1"/>
                </a:solidFill>
              </a:rPr>
            </a:br>
            <a:endParaRPr sz="3600" spc="-5" dirty="0">
              <a:solidFill>
                <a:schemeClr val="tx1"/>
              </a:solidFill>
            </a:endParaRPr>
          </a:p>
        </p:txBody>
      </p:sp>
      <p:sp>
        <p:nvSpPr>
          <p:cNvPr id="3" name="Rectangle 2"/>
          <p:cNvSpPr/>
          <p:nvPr/>
        </p:nvSpPr>
        <p:spPr>
          <a:xfrm>
            <a:off x="304800" y="838200"/>
            <a:ext cx="4572000" cy="9787295"/>
          </a:xfrm>
          <a:prstGeom prst="rect">
            <a:avLst/>
          </a:prstGeom>
        </p:spPr>
        <p:txBody>
          <a:bodyPr>
            <a:spAutoFit/>
          </a:bodyPr>
          <a:lstStyle/>
          <a:p>
            <a:r>
              <a:rPr lang="en-US" dirty="0" smtClean="0"/>
              <a:t>Q= A’B’+A’C+B’C’</a:t>
            </a:r>
          </a:p>
          <a:p>
            <a:r>
              <a:rPr lang="en-US" dirty="0" smtClean="0"/>
              <a:t>Q= A’C+B’C’</a:t>
            </a:r>
          </a:p>
          <a:p>
            <a:endParaRPr lang="en-US" dirty="0" smtClean="0"/>
          </a:p>
          <a:p>
            <a:r>
              <a:rPr lang="en-US" dirty="0" smtClean="0"/>
              <a:t>Redundant Theorem:</a:t>
            </a:r>
          </a:p>
          <a:p>
            <a:endParaRPr lang="en-US" dirty="0" smtClean="0"/>
          </a:p>
          <a:p>
            <a:pPr marL="342900" indent="-342900">
              <a:buAutoNum type="arabicPeriod"/>
            </a:pPr>
            <a:r>
              <a:rPr lang="en-US" dirty="0" smtClean="0"/>
              <a:t>3 variables</a:t>
            </a:r>
          </a:p>
          <a:p>
            <a:pPr marL="342900" indent="-342900">
              <a:buAutoNum type="arabicPeriod"/>
            </a:pPr>
            <a:r>
              <a:rPr lang="en-US" dirty="0" smtClean="0"/>
              <a:t>Each variable repeated twice</a:t>
            </a:r>
          </a:p>
          <a:p>
            <a:pPr marL="342900" indent="-342900">
              <a:buAutoNum type="arabicPeriod"/>
            </a:pPr>
            <a:r>
              <a:rPr lang="en-US" dirty="0" smtClean="0"/>
              <a:t>One variable must be complemented</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800100" lvl="1" indent="-342900">
              <a:buFont typeface="Arial" pitchFamily="34" charset="0"/>
              <a:buChar char="•"/>
            </a:pPr>
            <a:r>
              <a:rPr lang="en-US" dirty="0" smtClean="0"/>
              <a:t>Take complemented variable and remaining is redundant.</a:t>
            </a:r>
          </a:p>
          <a:p>
            <a:pPr marL="800100" lvl="1" indent="-342900">
              <a:buFont typeface="Arial" pitchFamily="34" charset="0"/>
              <a:buChar char="•"/>
            </a:pPr>
            <a:endParaRPr lang="en-US" dirty="0" smtClean="0"/>
          </a:p>
          <a:p>
            <a:pPr marL="800100" lvl="1" indent="-342900"/>
            <a:r>
              <a:rPr lang="en-US" dirty="0" smtClean="0"/>
              <a:t>F = AB+BC’+AC = BC’+AC</a:t>
            </a:r>
          </a:p>
          <a:p>
            <a:pPr marL="800100" lvl="1" indent="-342900"/>
            <a:r>
              <a:rPr lang="en-US" dirty="0" smtClean="0"/>
              <a:t>F =(A+B).(A’+C).(B+C) = A+B).(A’+C)</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solidFill>
                <a:schemeClr val="accent2">
                  <a:lumMod val="50000"/>
                </a:schemeClr>
              </a:solidFill>
            </a:endParaRPr>
          </a:p>
          <a:p>
            <a:endParaRPr lang="en-US" dirty="0" smtClean="0">
              <a:solidFill>
                <a:schemeClr val="accent2">
                  <a:lumMod val="50000"/>
                </a:schemeClr>
              </a:solidFill>
            </a:endParaRPr>
          </a:p>
          <a:p>
            <a:endParaRPr lang="en-US" dirty="0" smtClean="0">
              <a:solidFill>
                <a:schemeClr val="accent2">
                  <a:lumMod val="50000"/>
                </a:schemeClr>
              </a:solidFill>
            </a:endParaRPr>
          </a:p>
          <a:p>
            <a:endParaRPr lang="en-US" dirty="0" smtClean="0">
              <a:solidFill>
                <a:schemeClr val="accent2">
                  <a:lumMod val="50000"/>
                </a:schemeClr>
              </a:solidFill>
            </a:endParaRPr>
          </a:p>
          <a:p>
            <a:endParaRPr lang="en-US" dirty="0" smtClean="0">
              <a:solidFill>
                <a:schemeClr val="accent2">
                  <a:lumMod val="50000"/>
                </a:schemeClr>
              </a:solidFill>
            </a:endParaRPr>
          </a:p>
          <a:p>
            <a:endParaRPr lang="en-US" dirty="0">
              <a:solidFill>
                <a:schemeClr val="accent2">
                  <a:lumMod val="50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a:spLocks noGrp="1"/>
          </p:cNvSpPr>
          <p:nvPr>
            <p:ph type="title"/>
          </p:nvPr>
        </p:nvSpPr>
        <p:spPr>
          <a:xfrm>
            <a:off x="457200" y="381000"/>
            <a:ext cx="7924800" cy="11092780"/>
          </a:xfrm>
          <a:prstGeom prst="rect">
            <a:avLst/>
          </a:prstGeom>
        </p:spPr>
        <p:txBody>
          <a:bodyPr vert="horz" wrap="square" lIns="0" tIns="12700" rIns="0" bIns="0" rtlCol="0">
            <a:spAutoFit/>
          </a:bodyPr>
          <a:lstStyle/>
          <a:p>
            <a:pPr marL="755650" indent="-742950">
              <a:spcBef>
                <a:spcPts val="100"/>
              </a:spcBef>
            </a:pPr>
            <a:r>
              <a:rPr lang="en-US" sz="4000" dirty="0" smtClean="0"/>
              <a:t>	Find the complement of F = x+y’z. Also prove F.F’= 0 and F+F’= 1.</a:t>
            </a:r>
            <a:br>
              <a:rPr lang="en-US" sz="4000" dirty="0" smtClean="0"/>
            </a:br>
            <a:r>
              <a:rPr lang="en-US" sz="4000" dirty="0" smtClean="0"/>
              <a:t/>
            </a:r>
            <a:br>
              <a:rPr lang="en-US" sz="4000" dirty="0" smtClean="0"/>
            </a:br>
            <a:r>
              <a:rPr lang="en-US" sz="1800" dirty="0" smtClean="0">
                <a:solidFill>
                  <a:schemeClr val="tx1"/>
                </a:solidFill>
                <a:latin typeface="Arial" pitchFamily="34" charset="0"/>
                <a:cs typeface="Arial" pitchFamily="34" charset="0"/>
              </a:rPr>
              <a:t>F’ = (</a:t>
            </a:r>
            <a:r>
              <a:rPr lang="en-US" sz="1800" dirty="0" err="1" smtClean="0">
                <a:solidFill>
                  <a:schemeClr val="tx1"/>
                </a:solidFill>
                <a:latin typeface="Arial" pitchFamily="34" charset="0"/>
                <a:cs typeface="Arial" pitchFamily="34" charset="0"/>
              </a:rPr>
              <a:t>x+y’z</a:t>
            </a:r>
            <a:r>
              <a:rPr lang="en-US" sz="1800" dirty="0" smtClean="0">
                <a:solidFill>
                  <a:schemeClr val="tx1"/>
                </a:solidFill>
                <a:latin typeface="Arial" pitchFamily="34" charset="0"/>
                <a:cs typeface="Arial" pitchFamily="34" charset="0"/>
              </a:rPr>
              <a:t>)’ = x’.(</a:t>
            </a:r>
            <a:r>
              <a:rPr lang="en-US" sz="1800" dirty="0" err="1" smtClean="0">
                <a:solidFill>
                  <a:schemeClr val="tx1"/>
                </a:solidFill>
                <a:latin typeface="Arial" pitchFamily="34" charset="0"/>
                <a:cs typeface="Arial" pitchFamily="34" charset="0"/>
              </a:rPr>
              <a:t>y’.z</a:t>
            </a:r>
            <a:r>
              <a:rPr lang="en-US" sz="1800" dirty="0" smtClean="0">
                <a:solidFill>
                  <a:schemeClr val="tx1"/>
                </a:solidFill>
                <a:latin typeface="Arial" pitchFamily="34" charset="0"/>
                <a:cs typeface="Arial" pitchFamily="34" charset="0"/>
              </a:rPr>
              <a:t>)’ = x’.(</a:t>
            </a:r>
            <a:r>
              <a:rPr lang="en-US" sz="1800" dirty="0" err="1" smtClean="0">
                <a:solidFill>
                  <a:schemeClr val="tx1"/>
                </a:solidFill>
                <a:latin typeface="Arial" pitchFamily="34" charset="0"/>
                <a:cs typeface="Arial" pitchFamily="34" charset="0"/>
              </a:rPr>
              <a:t>y+z</a:t>
            </a:r>
            <a:r>
              <a:rPr lang="en-US" sz="1800" dirty="0" smtClean="0">
                <a:solidFill>
                  <a:schemeClr val="tx1"/>
                </a:solidFill>
                <a:latin typeface="Arial" pitchFamily="34" charset="0"/>
                <a:cs typeface="Arial" pitchFamily="34" charset="0"/>
              </a:rPr>
              <a:t>’) = </a:t>
            </a:r>
            <a:r>
              <a:rPr lang="en-US" sz="1800" dirty="0" err="1" smtClean="0">
                <a:solidFill>
                  <a:schemeClr val="tx1"/>
                </a:solidFill>
                <a:latin typeface="Arial" pitchFamily="34" charset="0"/>
                <a:cs typeface="Arial" pitchFamily="34" charset="0"/>
              </a:rPr>
              <a:t>x’y+x’z</a:t>
            </a:r>
            <a:r>
              <a:rPr lang="en-US" sz="1800" dirty="0" smtClean="0">
                <a:solidFill>
                  <a:schemeClr val="tx1"/>
                </a:solidFill>
                <a:latin typeface="Arial" pitchFamily="34" charset="0"/>
                <a:cs typeface="Arial" pitchFamily="34" charset="0"/>
              </a:rPr>
              <a:t>’</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To prove: F.F’=0</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LHS.  		(</a:t>
            </a:r>
            <a:r>
              <a:rPr lang="en-US" sz="1800" dirty="0" err="1" smtClean="0">
                <a:solidFill>
                  <a:schemeClr val="tx1"/>
                </a:solidFill>
                <a:latin typeface="Arial" pitchFamily="34" charset="0"/>
                <a:cs typeface="Arial" pitchFamily="34" charset="0"/>
              </a:rPr>
              <a:t>X+y’z</a:t>
            </a:r>
            <a:r>
              <a:rPr lang="en-US" sz="1800" dirty="0" smtClean="0">
                <a:solidFill>
                  <a:schemeClr val="tx1"/>
                </a:solidFill>
                <a:latin typeface="Arial" pitchFamily="34" charset="0"/>
                <a:cs typeface="Arial" pitchFamily="34" charset="0"/>
              </a:rPr>
              <a:t>). (</a:t>
            </a:r>
            <a:r>
              <a:rPr lang="en-US" sz="1800" dirty="0" err="1" smtClean="0">
                <a:solidFill>
                  <a:schemeClr val="tx1"/>
                </a:solidFill>
                <a:latin typeface="Arial" pitchFamily="34" charset="0"/>
                <a:cs typeface="Arial" pitchFamily="34" charset="0"/>
              </a:rPr>
              <a:t>x’y+x’z</a:t>
            </a:r>
            <a:r>
              <a:rPr lang="en-US" sz="1800" dirty="0" smtClean="0">
                <a:solidFill>
                  <a:schemeClr val="tx1"/>
                </a:solidFill>
                <a:latin typeface="Arial" pitchFamily="34" charset="0"/>
                <a:cs typeface="Arial" pitchFamily="34" charset="0"/>
              </a:rPr>
              <a:t>’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To prove: F+F’=1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LHS.		 </a:t>
            </a:r>
            <a:r>
              <a:rPr lang="en-US" sz="1800" dirty="0" err="1" smtClean="0">
                <a:solidFill>
                  <a:schemeClr val="tx1"/>
                </a:solidFill>
                <a:latin typeface="Arial" pitchFamily="34" charset="0"/>
                <a:cs typeface="Arial" pitchFamily="34" charset="0"/>
              </a:rPr>
              <a:t>X+y’z+x’y+x’z</a:t>
            </a:r>
            <a:r>
              <a:rPr lang="en-US" sz="1800" dirty="0" smtClean="0">
                <a:solidFill>
                  <a:schemeClr val="tx1"/>
                </a:solidFill>
                <a:latin typeface="Arial" pitchFamily="34" charset="0"/>
                <a:cs typeface="Arial" pitchFamily="34" charset="0"/>
              </a:rPr>
              <a:t>’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 </a:t>
            </a:r>
            <a:r>
              <a:rPr lang="en-US" sz="1800" dirty="0" err="1" smtClean="0">
                <a:solidFill>
                  <a:schemeClr val="tx1"/>
                </a:solidFill>
                <a:latin typeface="Arial" pitchFamily="34" charset="0"/>
                <a:cs typeface="Arial" pitchFamily="34" charset="0"/>
              </a:rPr>
              <a:t>x+x’y+y’z+x’z</a:t>
            </a:r>
            <a:r>
              <a:rPr lang="en-US" sz="1800" dirty="0" smtClean="0">
                <a:solidFill>
                  <a:schemeClr val="tx1"/>
                </a:solidFill>
                <a:latin typeface="Arial" pitchFamily="34" charset="0"/>
                <a:cs typeface="Arial" pitchFamily="34" charset="0"/>
              </a:rPr>
              <a:t>’</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 </a:t>
            </a:r>
            <a:r>
              <a:rPr lang="en-US" sz="1800" dirty="0" err="1" smtClean="0">
                <a:solidFill>
                  <a:schemeClr val="tx1"/>
                </a:solidFill>
                <a:latin typeface="Arial" pitchFamily="34" charset="0"/>
                <a:cs typeface="Arial" pitchFamily="34" charset="0"/>
              </a:rPr>
              <a:t>X+y+y’z+x’z</a:t>
            </a:r>
            <a:r>
              <a:rPr lang="en-US" sz="1800" dirty="0" smtClean="0">
                <a:solidFill>
                  <a:schemeClr val="tx1"/>
                </a:solidFill>
                <a:latin typeface="Arial" pitchFamily="34" charset="0"/>
                <a:cs typeface="Arial" pitchFamily="34" charset="0"/>
              </a:rPr>
              <a:t>’</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 </a:t>
            </a:r>
            <a:r>
              <a:rPr lang="en-US" sz="1800" dirty="0" err="1" smtClean="0">
                <a:solidFill>
                  <a:schemeClr val="tx1"/>
                </a:solidFill>
                <a:latin typeface="Arial" pitchFamily="34" charset="0"/>
                <a:cs typeface="Arial" pitchFamily="34" charset="0"/>
              </a:rPr>
              <a:t>x+x’z’+y+y’z</a:t>
            </a:r>
            <a:r>
              <a:rPr lang="en-US" sz="1800" dirty="0" smtClean="0">
                <a:solidFill>
                  <a:schemeClr val="tx1"/>
                </a:solidFill>
                <a:latin typeface="Arial" pitchFamily="34" charset="0"/>
                <a:cs typeface="Arial" pitchFamily="34" charset="0"/>
              </a:rPr>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 A+ 1</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=1</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F+F’ = [(F+F’)’]’  = [(F’.F)]’ = [0]’ = 1</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a:r>
            <a:br>
              <a:rPr lang="en-US" sz="1800" dirty="0" smtClean="0">
                <a:solidFill>
                  <a:schemeClr val="tx1"/>
                </a:solidFill>
                <a:latin typeface="Arial" pitchFamily="34" charset="0"/>
                <a:cs typeface="Arial" pitchFamily="34" charset="0"/>
              </a:rPr>
            </a:br>
            <a:r>
              <a:rPr lang="en-US" sz="1800" dirty="0" smtClean="0">
                <a:solidFill>
                  <a:schemeClr val="tx1"/>
                </a:solidFill>
                <a:latin typeface="Arial" pitchFamily="34" charset="0"/>
                <a:cs typeface="Arial" pitchFamily="34" charset="0"/>
              </a:rPr>
              <a:t/>
            </a:r>
            <a:br>
              <a:rPr lang="en-US" sz="1800" dirty="0" smtClean="0">
                <a:solidFill>
                  <a:schemeClr val="tx1"/>
                </a:solidFill>
                <a:latin typeface="Arial" pitchFamily="34" charset="0"/>
                <a:cs typeface="Arial" pitchFamily="34" charset="0"/>
              </a:rPr>
            </a:br>
            <a:r>
              <a:rPr lang="en-US" sz="4000" dirty="0" smtClean="0"/>
              <a:t/>
            </a:r>
            <a:br>
              <a:rPr lang="en-US" sz="4000" dirty="0" smtClean="0"/>
            </a:br>
            <a:r>
              <a:rPr lang="en-US" sz="4000" dirty="0" smtClean="0"/>
              <a:t/>
            </a:r>
            <a:br>
              <a:rPr lang="en-US" sz="4000" dirty="0" smtClean="0"/>
            </a:br>
            <a:r>
              <a:rPr lang="en-US" dirty="0" smtClean="0"/>
              <a:t/>
            </a:r>
            <a:br>
              <a:rPr lang="en-US" dirty="0" smtClean="0"/>
            </a:br>
            <a:r>
              <a:rPr lang="en-US" spc="-10" dirty="0" smtClean="0"/>
              <a:t/>
            </a:r>
            <a:br>
              <a:rPr lang="en-US" spc="-10" dirty="0" smtClean="0"/>
            </a:br>
            <a:r>
              <a:rPr lang="en-US" spc="-10" dirty="0" smtClean="0"/>
              <a:t/>
            </a:r>
            <a:br>
              <a:rPr lang="en-US" spc="-10" dirty="0" smtClean="0"/>
            </a:br>
            <a:r>
              <a:rPr lang="en-US" spc="-10" dirty="0" smtClean="0"/>
              <a:t/>
            </a:r>
            <a:br>
              <a:rPr lang="en-US" spc="-10" dirty="0" smtClean="0"/>
            </a:br>
            <a:endParaRPr spc="-5"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228600" y="342107"/>
            <a:ext cx="8229600" cy="1143000"/>
          </a:xfrm>
        </p:spPr>
        <p:txBody>
          <a:bodyPr/>
          <a:lstStyle/>
          <a:p>
            <a:pPr eaLnBrk="1" hangingPunct="1"/>
            <a:r>
              <a:rPr lang="en-US" altLang="zh-CN" dirty="0" smtClean="0"/>
              <a:t>Canonical and Standard Forms</a:t>
            </a:r>
          </a:p>
        </p:txBody>
      </p:sp>
      <p:sp>
        <p:nvSpPr>
          <p:cNvPr id="47107" name="Rectangle 3"/>
          <p:cNvSpPr>
            <a:spLocks noGrp="1" noChangeArrowheads="1"/>
          </p:cNvSpPr>
          <p:nvPr>
            <p:ph idx="1"/>
          </p:nvPr>
        </p:nvSpPr>
        <p:spPr>
          <a:xfrm>
            <a:off x="381000" y="1600200"/>
            <a:ext cx="8534400" cy="4525963"/>
          </a:xfrm>
        </p:spPr>
        <p:txBody>
          <a:bodyPr/>
          <a:lstStyle/>
          <a:p>
            <a:pPr eaLnBrk="1" hangingPunct="1">
              <a:lnSpc>
                <a:spcPct val="90000"/>
              </a:lnSpc>
            </a:pPr>
            <a:r>
              <a:rPr lang="en-US" dirty="0" smtClean="0"/>
              <a:t>Boolean functions expressed as a sum of </a:t>
            </a:r>
            <a:r>
              <a:rPr lang="en-US" dirty="0" err="1" smtClean="0"/>
              <a:t>minterms</a:t>
            </a:r>
            <a:r>
              <a:rPr lang="en-US" dirty="0" smtClean="0"/>
              <a:t> or product of </a:t>
            </a:r>
            <a:r>
              <a:rPr lang="en-US" dirty="0" err="1" smtClean="0"/>
              <a:t>maxterms</a:t>
            </a:r>
            <a:r>
              <a:rPr lang="en-US" dirty="0" smtClean="0"/>
              <a:t> are said to be in </a:t>
            </a:r>
            <a:r>
              <a:rPr lang="en-US" b="1" dirty="0" smtClean="0"/>
              <a:t>canonical.</a:t>
            </a:r>
            <a:endParaRPr lang="en-US" altLang="zh-CN" dirty="0" smtClean="0"/>
          </a:p>
          <a:p>
            <a:pPr lvl="1" eaLnBrk="1" hangingPunct="1">
              <a:lnSpc>
                <a:spcPct val="90000"/>
              </a:lnSpc>
            </a:pPr>
            <a:r>
              <a:rPr lang="en-US" altLang="zh-CN" dirty="0" err="1" smtClean="0"/>
              <a:t>Minterms</a:t>
            </a:r>
            <a:r>
              <a:rPr lang="en-US" altLang="zh-CN" dirty="0" smtClean="0"/>
              <a:t> and </a:t>
            </a:r>
            <a:r>
              <a:rPr lang="en-US" altLang="zh-CN" dirty="0" err="1" smtClean="0"/>
              <a:t>Maxterms</a:t>
            </a:r>
            <a:endParaRPr lang="en-US" altLang="zh-CN" dirty="0" smtClean="0"/>
          </a:p>
          <a:p>
            <a:pPr lvl="1" eaLnBrk="1" hangingPunct="1">
              <a:lnSpc>
                <a:spcPct val="90000"/>
              </a:lnSpc>
            </a:pPr>
            <a:r>
              <a:rPr lang="en-US" altLang="zh-CN" dirty="0" smtClean="0"/>
              <a:t>Sum-of-</a:t>
            </a:r>
            <a:r>
              <a:rPr lang="en-US" altLang="zh-CN" dirty="0" err="1" smtClean="0"/>
              <a:t>Minterms</a:t>
            </a:r>
            <a:r>
              <a:rPr lang="en-US" altLang="zh-CN" dirty="0" smtClean="0"/>
              <a:t> and Product-of- </a:t>
            </a:r>
            <a:r>
              <a:rPr lang="en-US" altLang="zh-CN" dirty="0" err="1" smtClean="0"/>
              <a:t>Maxterms</a:t>
            </a:r>
            <a:endParaRPr lang="en-US" altLang="zh-CN" dirty="0" smtClean="0"/>
          </a:p>
          <a:p>
            <a:pPr lvl="1" eaLnBrk="1" hangingPunct="1">
              <a:lnSpc>
                <a:spcPct val="90000"/>
              </a:lnSpc>
            </a:pPr>
            <a:r>
              <a:rPr lang="en-US" altLang="zh-CN" dirty="0" smtClean="0"/>
              <a:t>Product and Sum terms</a:t>
            </a:r>
          </a:p>
          <a:p>
            <a:pPr lvl="1" eaLnBrk="1" hangingPunct="1">
              <a:lnSpc>
                <a:spcPct val="90000"/>
              </a:lnSpc>
            </a:pPr>
            <a:r>
              <a:rPr lang="en-US" altLang="zh-CN" dirty="0" smtClean="0"/>
              <a:t>Sum-of-Products (SOP) and Product-of-Sums (POS)</a:t>
            </a:r>
          </a:p>
          <a:p>
            <a:pPr lvl="1" eaLnBrk="1" hangingPunct="1">
              <a:lnSpc>
                <a:spcPct val="90000"/>
              </a:lnSpc>
            </a:pPr>
            <a:endParaRPr lang="en-US" altLang="zh-CN" dirty="0" smtClean="0"/>
          </a:p>
          <a:p>
            <a:pPr lvl="1" eaLnBrk="1" hangingPunct="1">
              <a:lnSpc>
                <a:spcPct val="90000"/>
              </a:lnSpc>
              <a:buNone/>
            </a:pPr>
            <a:r>
              <a:rPr lang="en-US" altLang="zh-CN" dirty="0" smtClean="0"/>
              <a:t>No of </a:t>
            </a:r>
            <a:r>
              <a:rPr lang="en-US" altLang="zh-CN" dirty="0" err="1" smtClean="0"/>
              <a:t>minterms</a:t>
            </a:r>
            <a:r>
              <a:rPr lang="en-US" altLang="zh-CN" dirty="0" smtClean="0"/>
              <a:t> = no of </a:t>
            </a:r>
            <a:r>
              <a:rPr lang="en-US" altLang="zh-CN" dirty="0" err="1" smtClean="0"/>
              <a:t>maxterms</a:t>
            </a:r>
            <a:r>
              <a:rPr lang="en-US" altLang="zh-CN" dirty="0" smtClean="0"/>
              <a:t> = 2</a:t>
            </a:r>
            <a:r>
              <a:rPr lang="en-US" altLang="zh-CN" baseline="30000" dirty="0" smtClean="0"/>
              <a:t>n </a:t>
            </a:r>
          </a:p>
        </p:txBody>
      </p:sp>
    </p:spTree>
    <p:extLst>
      <p:ext uri="{BB962C8B-B14F-4D97-AF65-F5344CB8AC3E}">
        <p14:creationId xmlns="" xmlns:p14="http://schemas.microsoft.com/office/powerpoint/2010/main" val="30350730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228600" y="403995"/>
            <a:ext cx="8229600" cy="1143000"/>
          </a:xfrm>
        </p:spPr>
        <p:txBody>
          <a:bodyPr/>
          <a:lstStyle/>
          <a:p>
            <a:pPr eaLnBrk="1" hangingPunct="1"/>
            <a:r>
              <a:rPr lang="en-US" altLang="zh-CN" dirty="0" smtClean="0"/>
              <a:t>Definitions</a:t>
            </a:r>
          </a:p>
        </p:txBody>
      </p:sp>
      <p:sp>
        <p:nvSpPr>
          <p:cNvPr id="48131" name="Rectangle 3"/>
          <p:cNvSpPr>
            <a:spLocks noGrp="1" noChangeArrowheads="1"/>
          </p:cNvSpPr>
          <p:nvPr>
            <p:ph idx="1"/>
          </p:nvPr>
        </p:nvSpPr>
        <p:spPr>
          <a:xfrm>
            <a:off x="914400" y="1524000"/>
            <a:ext cx="8229600" cy="4525963"/>
          </a:xfrm>
        </p:spPr>
        <p:txBody>
          <a:bodyPr/>
          <a:lstStyle/>
          <a:p>
            <a:pPr eaLnBrk="1" hangingPunct="1"/>
            <a:r>
              <a:rPr lang="en-US" altLang="zh-CN" sz="2800" i="1" dirty="0" smtClean="0"/>
              <a:t>Literal:</a:t>
            </a:r>
            <a:r>
              <a:rPr lang="en-US" altLang="zh-CN" sz="2800" dirty="0" smtClean="0"/>
              <a:t> A variable or its complement</a:t>
            </a:r>
          </a:p>
          <a:p>
            <a:pPr eaLnBrk="1" hangingPunct="1"/>
            <a:r>
              <a:rPr lang="en-US" altLang="zh-CN" sz="2800" i="1" dirty="0" smtClean="0"/>
              <a:t>Product term:</a:t>
            </a:r>
            <a:r>
              <a:rPr lang="en-US" altLang="zh-CN" sz="2800" dirty="0" smtClean="0"/>
              <a:t> literals connected by </a:t>
            </a:r>
            <a:r>
              <a:rPr lang="en-US" altLang="zh-CN" sz="2800" dirty="0" smtClean="0">
                <a:cs typeface="Times New Roman" panose="02020603050405020304" pitchFamily="18" charset="0"/>
              </a:rPr>
              <a:t>•</a:t>
            </a:r>
          </a:p>
          <a:p>
            <a:pPr eaLnBrk="1" hangingPunct="1"/>
            <a:r>
              <a:rPr lang="en-US" altLang="zh-CN" sz="2800" i="1" dirty="0" smtClean="0">
                <a:cs typeface="Times New Roman" panose="02020603050405020304" pitchFamily="18" charset="0"/>
              </a:rPr>
              <a:t>Sum term:</a:t>
            </a:r>
            <a:r>
              <a:rPr lang="en-US" altLang="zh-CN" sz="2800" dirty="0" smtClean="0">
                <a:cs typeface="Times New Roman" panose="02020603050405020304" pitchFamily="18" charset="0"/>
              </a:rPr>
              <a:t> literals connected by +</a:t>
            </a:r>
          </a:p>
          <a:p>
            <a:pPr eaLnBrk="1" hangingPunct="1"/>
            <a:r>
              <a:rPr lang="en-US" altLang="zh-CN" sz="2800" i="1" dirty="0" smtClean="0">
                <a:cs typeface="Times New Roman" panose="02020603050405020304" pitchFamily="18" charset="0"/>
              </a:rPr>
              <a:t>Minterm: </a:t>
            </a:r>
            <a:r>
              <a:rPr lang="en-US" altLang="zh-CN" sz="2800" dirty="0" smtClean="0">
                <a:cs typeface="Times New Roman" panose="02020603050405020304" pitchFamily="18" charset="0"/>
              </a:rPr>
              <a:t>a product term in which all the variables appear exactly once, either complemented or </a:t>
            </a:r>
            <a:r>
              <a:rPr lang="en-US" altLang="zh-CN" sz="2800" dirty="0" err="1" smtClean="0">
                <a:cs typeface="Times New Roman" panose="02020603050405020304" pitchFamily="18" charset="0"/>
              </a:rPr>
              <a:t>uncomplemented</a:t>
            </a:r>
            <a:endParaRPr lang="en-US" altLang="zh-CN" sz="2800" dirty="0" smtClean="0">
              <a:cs typeface="Times New Roman" panose="02020603050405020304" pitchFamily="18" charset="0"/>
            </a:endParaRPr>
          </a:p>
          <a:p>
            <a:pPr eaLnBrk="1" hangingPunct="1"/>
            <a:r>
              <a:rPr lang="en-US" altLang="zh-CN" sz="2800" i="1" dirty="0" smtClean="0">
                <a:cs typeface="Times New Roman" panose="02020603050405020304" pitchFamily="18" charset="0"/>
              </a:rPr>
              <a:t>Maxterm: </a:t>
            </a:r>
            <a:r>
              <a:rPr lang="en-US" altLang="zh-CN" sz="2800" dirty="0" smtClean="0">
                <a:cs typeface="Times New Roman" panose="02020603050405020304" pitchFamily="18" charset="0"/>
              </a:rPr>
              <a:t>a sum term in which all the variables appear exactly once, either complemented or </a:t>
            </a:r>
            <a:r>
              <a:rPr lang="en-US" altLang="zh-CN" sz="2800" dirty="0" err="1" smtClean="0">
                <a:cs typeface="Times New Roman" panose="02020603050405020304" pitchFamily="18" charset="0"/>
              </a:rPr>
              <a:t>uncomplemented</a:t>
            </a:r>
            <a:endParaRPr lang="en-US" altLang="zh-CN" sz="2800" dirty="0" smtClean="0"/>
          </a:p>
        </p:txBody>
      </p:sp>
    </p:spTree>
    <p:extLst>
      <p:ext uri="{BB962C8B-B14F-4D97-AF65-F5344CB8AC3E}">
        <p14:creationId xmlns="" xmlns:p14="http://schemas.microsoft.com/office/powerpoint/2010/main" val="18757197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228600" y="296863"/>
            <a:ext cx="8229600" cy="1143000"/>
          </a:xfrm>
        </p:spPr>
        <p:txBody>
          <a:bodyPr/>
          <a:lstStyle/>
          <a:p>
            <a:pPr eaLnBrk="1" hangingPunct="1"/>
            <a:r>
              <a:rPr lang="en-US" altLang="zh-CN" dirty="0" smtClean="0"/>
              <a:t>Minterm</a:t>
            </a:r>
          </a:p>
        </p:txBody>
      </p:sp>
      <p:sp>
        <p:nvSpPr>
          <p:cNvPr id="49155" name="Rectangle 3"/>
          <p:cNvSpPr>
            <a:spLocks noGrp="1" noChangeArrowheads="1"/>
          </p:cNvSpPr>
          <p:nvPr>
            <p:ph idx="1"/>
          </p:nvPr>
        </p:nvSpPr>
        <p:spPr>
          <a:xfrm>
            <a:off x="457200" y="1570038"/>
            <a:ext cx="8382000" cy="4525962"/>
          </a:xfrm>
        </p:spPr>
        <p:txBody>
          <a:bodyPr/>
          <a:lstStyle/>
          <a:p>
            <a:pPr eaLnBrk="1" hangingPunct="1">
              <a:lnSpc>
                <a:spcPct val="90000"/>
              </a:lnSpc>
            </a:pPr>
            <a:r>
              <a:rPr lang="en-US" altLang="zh-CN" sz="2800" dirty="0" smtClean="0"/>
              <a:t>Represents exactly one combination in the truth table.</a:t>
            </a:r>
          </a:p>
          <a:p>
            <a:pPr eaLnBrk="1" hangingPunct="1">
              <a:lnSpc>
                <a:spcPct val="90000"/>
              </a:lnSpc>
            </a:pPr>
            <a:r>
              <a:rPr lang="en-US" altLang="zh-CN" sz="2800" dirty="0" smtClean="0"/>
              <a:t>Denoted by </a:t>
            </a:r>
            <a:r>
              <a:rPr lang="en-US" altLang="zh-CN" sz="2800" i="1" dirty="0" err="1" smtClean="0"/>
              <a:t>m</a:t>
            </a:r>
            <a:r>
              <a:rPr lang="en-US" altLang="zh-CN" sz="2800" i="1" baseline="-25000" dirty="0" err="1" smtClean="0"/>
              <a:t>j</a:t>
            </a:r>
            <a:r>
              <a:rPr lang="en-US" altLang="zh-CN" sz="2800" dirty="0" smtClean="0"/>
              <a:t>, where </a:t>
            </a:r>
            <a:r>
              <a:rPr lang="en-US" altLang="zh-CN" sz="2800" i="1" dirty="0" smtClean="0"/>
              <a:t>j </a:t>
            </a:r>
            <a:r>
              <a:rPr lang="en-US" altLang="zh-CN" sz="2800" dirty="0" smtClean="0"/>
              <a:t>is the decimal equivalent of the </a:t>
            </a:r>
            <a:r>
              <a:rPr lang="en-US" altLang="zh-CN" sz="2800" dirty="0" err="1" smtClean="0"/>
              <a:t>minterm’s</a:t>
            </a:r>
            <a:r>
              <a:rPr lang="en-US" altLang="zh-CN" sz="2800" dirty="0" smtClean="0"/>
              <a:t> corresponding binary combination </a:t>
            </a:r>
            <a:r>
              <a:rPr lang="en-US" altLang="zh-CN" sz="2800" i="1" dirty="0" smtClean="0"/>
              <a:t>(</a:t>
            </a:r>
            <a:r>
              <a:rPr lang="en-US" altLang="zh-CN" sz="2800" i="1" dirty="0" err="1" smtClean="0"/>
              <a:t>b</a:t>
            </a:r>
            <a:r>
              <a:rPr lang="en-US" altLang="zh-CN" sz="2800" i="1" baseline="-25000" dirty="0" err="1" smtClean="0"/>
              <a:t>j</a:t>
            </a:r>
            <a:r>
              <a:rPr lang="en-US" altLang="zh-CN" sz="2800" dirty="0" smtClean="0"/>
              <a:t>)</a:t>
            </a:r>
            <a:r>
              <a:rPr lang="en-US" altLang="zh-CN" sz="2800" i="1" dirty="0" smtClean="0"/>
              <a:t>.</a:t>
            </a:r>
            <a:r>
              <a:rPr lang="en-US" altLang="zh-CN" sz="2800" dirty="0" smtClean="0"/>
              <a:t> </a:t>
            </a:r>
          </a:p>
          <a:p>
            <a:pPr eaLnBrk="1" hangingPunct="1">
              <a:lnSpc>
                <a:spcPct val="90000"/>
              </a:lnSpc>
            </a:pPr>
            <a:r>
              <a:rPr lang="en-US" altLang="zh-CN" sz="2800" dirty="0" smtClean="0"/>
              <a:t>A variable in </a:t>
            </a:r>
            <a:r>
              <a:rPr lang="en-US" altLang="zh-CN" sz="2800" i="1" dirty="0" err="1" smtClean="0"/>
              <a:t>m</a:t>
            </a:r>
            <a:r>
              <a:rPr lang="en-US" altLang="zh-CN" sz="2800" i="1" baseline="-25000" dirty="0" err="1" smtClean="0"/>
              <a:t>j</a:t>
            </a:r>
            <a:r>
              <a:rPr lang="en-US" altLang="zh-CN" sz="2800" dirty="0" smtClean="0"/>
              <a:t> is complemented if its value in </a:t>
            </a:r>
            <a:r>
              <a:rPr lang="en-US" altLang="zh-CN" sz="2800" i="1" dirty="0" err="1" smtClean="0"/>
              <a:t>b</a:t>
            </a:r>
            <a:r>
              <a:rPr lang="en-US" altLang="zh-CN" sz="2800" i="1" baseline="-25000" dirty="0" err="1" smtClean="0"/>
              <a:t>j</a:t>
            </a:r>
            <a:r>
              <a:rPr lang="en-US" altLang="zh-CN" sz="2800" dirty="0" smtClean="0"/>
              <a:t> is 0, otherwise is </a:t>
            </a:r>
            <a:r>
              <a:rPr lang="en-US" altLang="zh-CN" sz="2800" dirty="0" err="1" smtClean="0"/>
              <a:t>uncomplemented</a:t>
            </a:r>
            <a:r>
              <a:rPr lang="en-US" altLang="zh-CN" sz="2800" dirty="0" smtClean="0"/>
              <a:t>.</a:t>
            </a:r>
          </a:p>
          <a:p>
            <a:pPr eaLnBrk="1" hangingPunct="1">
              <a:lnSpc>
                <a:spcPct val="90000"/>
              </a:lnSpc>
            </a:pPr>
            <a:r>
              <a:rPr lang="en-US" altLang="zh-CN" sz="2800" dirty="0" smtClean="0"/>
              <a:t>Example: Assume 3 variables (A,B,C), and </a:t>
            </a:r>
            <a:r>
              <a:rPr lang="en-US" altLang="zh-CN" sz="2800" i="1" dirty="0" smtClean="0"/>
              <a:t>j</a:t>
            </a:r>
            <a:r>
              <a:rPr lang="en-US" altLang="zh-CN" sz="2800" dirty="0" smtClean="0"/>
              <a:t>=3.  Then, </a:t>
            </a:r>
            <a:r>
              <a:rPr lang="en-US" altLang="zh-CN" sz="2800" dirty="0" err="1" smtClean="0"/>
              <a:t>b</a:t>
            </a:r>
            <a:r>
              <a:rPr lang="en-US" altLang="zh-CN" sz="2800" i="1" baseline="-25000" dirty="0" err="1" smtClean="0"/>
              <a:t>j</a:t>
            </a:r>
            <a:r>
              <a:rPr lang="en-US" altLang="zh-CN" sz="2800" i="1" dirty="0" smtClean="0"/>
              <a:t> </a:t>
            </a:r>
            <a:r>
              <a:rPr lang="en-US" altLang="zh-CN" sz="2800" dirty="0" smtClean="0"/>
              <a:t>= 011 and its corresponding minterm is denoted by </a:t>
            </a:r>
            <a:r>
              <a:rPr lang="en-US" altLang="zh-CN" sz="2800" i="1" dirty="0" err="1" smtClean="0"/>
              <a:t>m</a:t>
            </a:r>
            <a:r>
              <a:rPr lang="en-US" altLang="zh-CN" sz="2800" i="1" baseline="-25000" dirty="0" err="1" smtClean="0"/>
              <a:t>j</a:t>
            </a:r>
            <a:r>
              <a:rPr lang="en-US" altLang="zh-CN" sz="2800" dirty="0" smtClean="0"/>
              <a:t> = A’BC</a:t>
            </a:r>
          </a:p>
        </p:txBody>
      </p:sp>
    </p:spTree>
    <p:extLst>
      <p:ext uri="{BB962C8B-B14F-4D97-AF65-F5344CB8AC3E}">
        <p14:creationId xmlns="" xmlns:p14="http://schemas.microsoft.com/office/powerpoint/2010/main" val="37165948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443035" y="296863"/>
            <a:ext cx="8229600" cy="1143000"/>
          </a:xfrm>
        </p:spPr>
        <p:txBody>
          <a:bodyPr/>
          <a:lstStyle/>
          <a:p>
            <a:pPr eaLnBrk="1" hangingPunct="1"/>
            <a:r>
              <a:rPr lang="en-US" altLang="zh-CN" dirty="0" smtClean="0"/>
              <a:t>Maxterm</a:t>
            </a:r>
          </a:p>
        </p:txBody>
      </p:sp>
      <p:sp>
        <p:nvSpPr>
          <p:cNvPr id="50179" name="Rectangle 3"/>
          <p:cNvSpPr>
            <a:spLocks noGrp="1" noChangeArrowheads="1"/>
          </p:cNvSpPr>
          <p:nvPr>
            <p:ph idx="1"/>
          </p:nvPr>
        </p:nvSpPr>
        <p:spPr>
          <a:xfrm>
            <a:off x="457200" y="1570038"/>
            <a:ext cx="8382000" cy="4525962"/>
          </a:xfrm>
        </p:spPr>
        <p:txBody>
          <a:bodyPr/>
          <a:lstStyle/>
          <a:p>
            <a:pPr eaLnBrk="1" hangingPunct="1">
              <a:lnSpc>
                <a:spcPct val="90000"/>
              </a:lnSpc>
            </a:pPr>
            <a:r>
              <a:rPr lang="en-US" altLang="zh-CN" sz="2800" dirty="0" smtClean="0"/>
              <a:t>Represents exactly one combination in the truth table.</a:t>
            </a:r>
          </a:p>
          <a:p>
            <a:pPr eaLnBrk="1" hangingPunct="1">
              <a:lnSpc>
                <a:spcPct val="90000"/>
              </a:lnSpc>
            </a:pPr>
            <a:r>
              <a:rPr lang="en-US" altLang="zh-CN" sz="2800" dirty="0" smtClean="0"/>
              <a:t>Denoted by </a:t>
            </a:r>
            <a:r>
              <a:rPr lang="en-US" altLang="zh-CN" sz="2800" i="1" dirty="0" err="1" smtClean="0"/>
              <a:t>M</a:t>
            </a:r>
            <a:r>
              <a:rPr lang="en-US" altLang="zh-CN" sz="2800" i="1" baseline="-25000" dirty="0" err="1" smtClean="0"/>
              <a:t>j</a:t>
            </a:r>
            <a:r>
              <a:rPr lang="en-US" altLang="zh-CN" sz="2800" dirty="0" smtClean="0"/>
              <a:t>, where </a:t>
            </a:r>
            <a:r>
              <a:rPr lang="en-US" altLang="zh-CN" sz="2800" i="1" dirty="0" smtClean="0"/>
              <a:t>j </a:t>
            </a:r>
            <a:r>
              <a:rPr lang="en-US" altLang="zh-CN" sz="2800" dirty="0" smtClean="0"/>
              <a:t>is the decimal equivalent of the </a:t>
            </a:r>
            <a:r>
              <a:rPr lang="en-US" altLang="zh-CN" sz="2800" dirty="0" err="1" smtClean="0"/>
              <a:t>maxterm’s</a:t>
            </a:r>
            <a:r>
              <a:rPr lang="en-US" altLang="zh-CN" sz="2800" dirty="0" smtClean="0"/>
              <a:t> corresponding binary combination </a:t>
            </a:r>
            <a:r>
              <a:rPr lang="en-US" altLang="zh-CN" sz="2800" i="1" dirty="0" smtClean="0"/>
              <a:t>(</a:t>
            </a:r>
            <a:r>
              <a:rPr lang="en-US" altLang="zh-CN" sz="2800" i="1" dirty="0" err="1" smtClean="0"/>
              <a:t>b</a:t>
            </a:r>
            <a:r>
              <a:rPr lang="en-US" altLang="zh-CN" sz="2800" i="1" baseline="-25000" dirty="0" err="1" smtClean="0"/>
              <a:t>j</a:t>
            </a:r>
            <a:r>
              <a:rPr lang="en-US" altLang="zh-CN" sz="2800" dirty="0" smtClean="0"/>
              <a:t>)</a:t>
            </a:r>
            <a:r>
              <a:rPr lang="en-US" altLang="zh-CN" sz="2800" i="1" dirty="0" smtClean="0"/>
              <a:t>.</a:t>
            </a:r>
            <a:r>
              <a:rPr lang="en-US" altLang="zh-CN" sz="2800" dirty="0" smtClean="0"/>
              <a:t> </a:t>
            </a:r>
          </a:p>
          <a:p>
            <a:pPr eaLnBrk="1" hangingPunct="1">
              <a:lnSpc>
                <a:spcPct val="90000"/>
              </a:lnSpc>
            </a:pPr>
            <a:r>
              <a:rPr lang="en-US" altLang="zh-CN" sz="2800" dirty="0" smtClean="0"/>
              <a:t>A variable in </a:t>
            </a:r>
            <a:r>
              <a:rPr lang="en-US" altLang="zh-CN" sz="2800" i="1" dirty="0" err="1" smtClean="0"/>
              <a:t>M</a:t>
            </a:r>
            <a:r>
              <a:rPr lang="en-US" altLang="zh-CN" sz="2800" i="1" baseline="-25000" dirty="0" err="1" smtClean="0"/>
              <a:t>j</a:t>
            </a:r>
            <a:r>
              <a:rPr lang="en-US" altLang="zh-CN" sz="2800" dirty="0" smtClean="0"/>
              <a:t> is complemented if its value in </a:t>
            </a:r>
            <a:r>
              <a:rPr lang="en-US" altLang="zh-CN" sz="2800" i="1" dirty="0" err="1" smtClean="0"/>
              <a:t>b</a:t>
            </a:r>
            <a:r>
              <a:rPr lang="en-US" altLang="zh-CN" sz="2800" i="1" baseline="-25000" dirty="0" err="1" smtClean="0"/>
              <a:t>j</a:t>
            </a:r>
            <a:r>
              <a:rPr lang="en-US" altLang="zh-CN" sz="2800" dirty="0" smtClean="0"/>
              <a:t> is 1, otherwise is </a:t>
            </a:r>
            <a:r>
              <a:rPr lang="en-US" altLang="zh-CN" sz="2800" dirty="0" err="1" smtClean="0"/>
              <a:t>uncomplemented</a:t>
            </a:r>
            <a:r>
              <a:rPr lang="en-US" altLang="zh-CN" sz="2800" dirty="0" smtClean="0"/>
              <a:t>.</a:t>
            </a:r>
          </a:p>
          <a:p>
            <a:pPr eaLnBrk="1" hangingPunct="1">
              <a:lnSpc>
                <a:spcPct val="90000"/>
              </a:lnSpc>
            </a:pPr>
            <a:r>
              <a:rPr lang="en-US" altLang="zh-CN" sz="2800" dirty="0" smtClean="0"/>
              <a:t>Example: Assume 3 variables (A,B,C), and </a:t>
            </a:r>
            <a:r>
              <a:rPr lang="en-US" altLang="zh-CN" sz="2800" i="1" dirty="0" smtClean="0"/>
              <a:t>j</a:t>
            </a:r>
            <a:r>
              <a:rPr lang="en-US" altLang="zh-CN" sz="2800" dirty="0" smtClean="0"/>
              <a:t>=3.  Then, </a:t>
            </a:r>
            <a:r>
              <a:rPr lang="en-US" altLang="zh-CN" sz="2800" dirty="0" err="1" smtClean="0"/>
              <a:t>b</a:t>
            </a:r>
            <a:r>
              <a:rPr lang="en-US" altLang="zh-CN" sz="2800" i="1" baseline="-25000" dirty="0" err="1" smtClean="0"/>
              <a:t>j</a:t>
            </a:r>
            <a:r>
              <a:rPr lang="en-US" altLang="zh-CN" sz="2800" i="1" dirty="0" smtClean="0"/>
              <a:t> </a:t>
            </a:r>
            <a:r>
              <a:rPr lang="en-US" altLang="zh-CN" sz="2800" dirty="0" smtClean="0"/>
              <a:t>= 011 and its corresponding maxterm is denoted by </a:t>
            </a:r>
            <a:r>
              <a:rPr lang="en-US" altLang="zh-CN" sz="2800" dirty="0" err="1" smtClean="0"/>
              <a:t>M</a:t>
            </a:r>
            <a:r>
              <a:rPr lang="en-US" altLang="zh-CN" sz="2800" i="1" baseline="-25000" dirty="0" err="1" smtClean="0"/>
              <a:t>j</a:t>
            </a:r>
            <a:r>
              <a:rPr lang="en-US" altLang="zh-CN" sz="2800" dirty="0" smtClean="0"/>
              <a:t> = A+B’+C’</a:t>
            </a:r>
          </a:p>
        </p:txBody>
      </p:sp>
    </p:spTree>
    <p:extLst>
      <p:ext uri="{BB962C8B-B14F-4D97-AF65-F5344CB8AC3E}">
        <p14:creationId xmlns="" xmlns:p14="http://schemas.microsoft.com/office/powerpoint/2010/main" val="9493598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rrowheads="1"/>
          </p:cNvSpPr>
          <p:nvPr>
            <p:ph type="title"/>
          </p:nvPr>
        </p:nvSpPr>
        <p:spPr/>
        <p:txBody>
          <a:bodyPr rtlCol="0">
            <a:normAutofit fontScale="90000"/>
          </a:bodyPr>
          <a:lstStyle/>
          <a:p>
            <a:pPr eaLnBrk="1" fontAlgn="auto" hangingPunct="1">
              <a:spcAft>
                <a:spcPts val="0"/>
              </a:spcAft>
              <a:defRPr/>
            </a:pPr>
            <a:r>
              <a:rPr lang="en-US" altLang="zh-CN" dirty="0" smtClean="0"/>
              <a:t>Truth Table notation for </a:t>
            </a:r>
            <a:r>
              <a:rPr lang="en-US" altLang="zh-CN" dirty="0" err="1" smtClean="0"/>
              <a:t>Minterms</a:t>
            </a:r>
            <a:r>
              <a:rPr lang="en-US" altLang="zh-CN" dirty="0" smtClean="0"/>
              <a:t> and </a:t>
            </a:r>
            <a:r>
              <a:rPr lang="en-US" altLang="zh-CN" dirty="0" err="1" smtClean="0"/>
              <a:t>Maxterms</a:t>
            </a:r>
            <a:endParaRPr lang="en-US" altLang="zh-CN" dirty="0" smtClean="0"/>
          </a:p>
        </p:txBody>
      </p:sp>
      <p:sp>
        <p:nvSpPr>
          <p:cNvPr id="51203" name="Rectangle 3"/>
          <p:cNvSpPr>
            <a:spLocks noGrp="1" noChangeArrowheads="1"/>
          </p:cNvSpPr>
          <p:nvPr>
            <p:ph idx="1"/>
          </p:nvPr>
        </p:nvSpPr>
        <p:spPr>
          <a:xfrm>
            <a:off x="457200" y="1798638"/>
            <a:ext cx="3952875" cy="4525962"/>
          </a:xfrm>
        </p:spPr>
        <p:txBody>
          <a:bodyPr/>
          <a:lstStyle/>
          <a:p>
            <a:pPr eaLnBrk="1" hangingPunct="1">
              <a:lnSpc>
                <a:spcPct val="90000"/>
              </a:lnSpc>
            </a:pPr>
            <a:r>
              <a:rPr lang="en-US" altLang="zh-CN" dirty="0" err="1" smtClean="0"/>
              <a:t>Minterms</a:t>
            </a:r>
            <a:r>
              <a:rPr lang="en-US" altLang="zh-CN" dirty="0" smtClean="0"/>
              <a:t> and </a:t>
            </a:r>
            <a:r>
              <a:rPr lang="en-US" altLang="zh-CN" dirty="0" err="1" smtClean="0"/>
              <a:t>Maxterms</a:t>
            </a:r>
            <a:r>
              <a:rPr lang="en-US" altLang="zh-CN" dirty="0" smtClean="0"/>
              <a:t> are easy to denote using a truth table.</a:t>
            </a:r>
          </a:p>
          <a:p>
            <a:pPr eaLnBrk="1" hangingPunct="1">
              <a:lnSpc>
                <a:spcPct val="90000"/>
              </a:lnSpc>
            </a:pPr>
            <a:r>
              <a:rPr lang="en-US" altLang="zh-CN" dirty="0" smtClean="0"/>
              <a:t>Example: </a:t>
            </a:r>
            <a:br>
              <a:rPr lang="en-US" altLang="zh-CN" dirty="0" smtClean="0"/>
            </a:br>
            <a:r>
              <a:rPr lang="en-US" altLang="zh-CN" dirty="0" smtClean="0"/>
              <a:t>Assume 3 variables </a:t>
            </a:r>
            <a:r>
              <a:rPr lang="en-US" altLang="zh-CN" dirty="0" err="1" smtClean="0"/>
              <a:t>x,y,z</a:t>
            </a:r>
            <a:r>
              <a:rPr lang="en-US" altLang="zh-CN" dirty="0" smtClean="0"/>
              <a:t> </a:t>
            </a:r>
            <a:br>
              <a:rPr lang="en-US" altLang="zh-CN" dirty="0" smtClean="0"/>
            </a:br>
            <a:r>
              <a:rPr lang="en-US" altLang="zh-CN" dirty="0" smtClean="0"/>
              <a:t>(order is fixed)</a:t>
            </a:r>
          </a:p>
          <a:p>
            <a:pPr eaLnBrk="1" hangingPunct="1">
              <a:lnSpc>
                <a:spcPct val="90000"/>
              </a:lnSpc>
            </a:pPr>
            <a:endParaRPr lang="en-US" altLang="zh-CN" sz="2400" dirty="0" smtClean="0"/>
          </a:p>
          <a:p>
            <a:pPr eaLnBrk="1" hangingPunct="1">
              <a:lnSpc>
                <a:spcPct val="90000"/>
              </a:lnSpc>
              <a:buNone/>
            </a:pPr>
            <a:r>
              <a:rPr lang="en-US" altLang="zh-CN" sz="2400" dirty="0" err="1" smtClean="0"/>
              <a:t>Minterms</a:t>
            </a:r>
            <a:r>
              <a:rPr lang="en-US" altLang="zh-CN" sz="2400" dirty="0" smtClean="0"/>
              <a:t>: x=0; x’</a:t>
            </a:r>
          </a:p>
          <a:p>
            <a:pPr eaLnBrk="1" hangingPunct="1">
              <a:lnSpc>
                <a:spcPct val="90000"/>
              </a:lnSpc>
              <a:buNone/>
            </a:pPr>
            <a:r>
              <a:rPr lang="en-US" altLang="zh-CN" sz="2400" dirty="0" smtClean="0"/>
              <a:t>			x=1; x</a:t>
            </a:r>
          </a:p>
          <a:p>
            <a:pPr eaLnBrk="1" hangingPunct="1">
              <a:lnSpc>
                <a:spcPct val="90000"/>
              </a:lnSpc>
              <a:buNone/>
            </a:pPr>
            <a:r>
              <a:rPr lang="en-US" altLang="zh-CN" sz="2400" dirty="0" smtClean="0"/>
              <a:t>And vice versa for </a:t>
            </a:r>
            <a:r>
              <a:rPr lang="en-US" altLang="zh-CN" sz="2400" dirty="0" err="1" smtClean="0"/>
              <a:t>maxterm</a:t>
            </a:r>
            <a:endParaRPr lang="en-US" altLang="zh-CN" sz="2400" dirty="0" smtClean="0"/>
          </a:p>
        </p:txBody>
      </p:sp>
      <p:graphicFrame>
        <p:nvGraphicFramePr>
          <p:cNvPr id="208974" name="Group 78"/>
          <p:cNvGraphicFramePr>
            <a:graphicFrameLocks noGrp="1"/>
          </p:cNvGraphicFramePr>
          <p:nvPr/>
        </p:nvGraphicFramePr>
        <p:xfrm>
          <a:off x="4333872" y="1905000"/>
          <a:ext cx="4810128" cy="4191003"/>
        </p:xfrm>
        <a:graphic>
          <a:graphicData uri="http://schemas.openxmlformats.org/drawingml/2006/table">
            <a:tbl>
              <a:tblPr/>
              <a:tblGrid>
                <a:gridCol w="414311"/>
                <a:gridCol w="412723"/>
                <a:gridCol w="414310"/>
                <a:gridCol w="208268"/>
                <a:gridCol w="1539774"/>
                <a:gridCol w="1820742"/>
              </a:tblGrid>
              <a:tr h="442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x</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y</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z</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Minterm</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Maxterm</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2</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2</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3</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x+y’+z’= M</a:t>
                      </a:r>
                      <a:r>
                        <a:rPr kumimoji="0" lang="en-US" altLang="zh-CN" sz="20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rPr>
                        <a:t>3</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4</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x’+y+z = M</a:t>
                      </a:r>
                      <a:r>
                        <a:rPr kumimoji="0" lang="en-US" altLang="zh-CN" sz="20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rPr>
                        <a:t>4</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5</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x’+y+z’ = M</a:t>
                      </a:r>
                      <a:r>
                        <a:rPr kumimoji="0" lang="en-US" altLang="zh-CN" sz="20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rPr>
                        <a:t>5</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xyz’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6</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x’+y’+z = M</a:t>
                      </a:r>
                      <a:r>
                        <a:rPr kumimoji="0" lang="en-US" altLang="zh-CN" sz="20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rPr>
                        <a:t>6</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xyz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7</a:t>
                      </a:r>
                    </a:p>
                  </a:txBody>
                  <a:tcPr marL="91434" marR="9143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outerShdw blurRad="38100" dist="38100" dir="2700000" algn="tl">
                              <a:srgbClr val="000000"/>
                            </a:outerShdw>
                          </a:effectLst>
                          <a:latin typeface="Comic Sans MS" pitchFamily="66" charset="0"/>
                          <a:ea typeface="宋体" charset="-122"/>
                        </a:rPr>
                        <a:t>x’+y’+z</a:t>
                      </a: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 = M</a:t>
                      </a:r>
                      <a:r>
                        <a:rPr kumimoji="0" lang="en-US" altLang="zh-CN" sz="2000" b="0" i="0" u="none" strike="noStrike" cap="none" normalizeH="0" baseline="-25000" dirty="0" smtClean="0">
                          <a:ln>
                            <a:noFill/>
                          </a:ln>
                          <a:solidFill>
                            <a:schemeClr val="tx1"/>
                          </a:solidFill>
                          <a:effectLst>
                            <a:outerShdw blurRad="38100" dist="38100" dir="2700000" algn="tl">
                              <a:srgbClr val="000000"/>
                            </a:outerShdw>
                          </a:effectLst>
                          <a:latin typeface="Comic Sans MS" pitchFamily="66" charset="0"/>
                          <a:ea typeface="宋体" charset="-122"/>
                        </a:rPr>
                        <a:t>7</a:t>
                      </a:r>
                    </a:p>
                  </a:txBody>
                  <a:tcPr marL="91434" marR="91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 xmlns:p14="http://schemas.microsoft.com/office/powerpoint/2010/main" val="12807916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457200" y="314916"/>
            <a:ext cx="8229600" cy="1143000"/>
          </a:xfrm>
        </p:spPr>
        <p:txBody>
          <a:bodyPr/>
          <a:lstStyle/>
          <a:p>
            <a:pPr eaLnBrk="1" hangingPunct="1"/>
            <a:r>
              <a:rPr lang="en-US" altLang="zh-CN" dirty="0" smtClean="0"/>
              <a:t>Canonical Forms</a:t>
            </a:r>
          </a:p>
        </p:txBody>
      </p:sp>
      <p:sp>
        <p:nvSpPr>
          <p:cNvPr id="52227" name="Rectangle 3"/>
          <p:cNvSpPr>
            <a:spLocks noGrp="1" noChangeArrowheads="1"/>
          </p:cNvSpPr>
          <p:nvPr>
            <p:ph idx="1"/>
          </p:nvPr>
        </p:nvSpPr>
        <p:spPr>
          <a:xfrm>
            <a:off x="457200" y="1447800"/>
            <a:ext cx="8382000" cy="4876800"/>
          </a:xfrm>
        </p:spPr>
        <p:txBody>
          <a:bodyPr/>
          <a:lstStyle/>
          <a:p>
            <a:pPr eaLnBrk="1" hangingPunct="1">
              <a:lnSpc>
                <a:spcPct val="90000"/>
              </a:lnSpc>
            </a:pPr>
            <a:r>
              <a:rPr lang="en-US" altLang="zh-CN" dirty="0" smtClean="0"/>
              <a:t>Any Boolean function F( ) can be expressed as a </a:t>
            </a:r>
            <a:r>
              <a:rPr lang="en-US" altLang="zh-CN" i="1" dirty="0" smtClean="0"/>
              <a:t>unique</a:t>
            </a:r>
            <a:r>
              <a:rPr lang="en-US" altLang="zh-CN" dirty="0" smtClean="0"/>
              <a:t> </a:t>
            </a:r>
            <a:r>
              <a:rPr lang="en-US" altLang="zh-CN" b="1" dirty="0" smtClean="0"/>
              <a:t>sum</a:t>
            </a:r>
            <a:r>
              <a:rPr lang="en-US" altLang="zh-CN" dirty="0" smtClean="0"/>
              <a:t> of </a:t>
            </a:r>
            <a:r>
              <a:rPr lang="en-US" altLang="zh-CN" b="1" dirty="0" err="1" smtClean="0"/>
              <a:t>min</a:t>
            </a:r>
            <a:r>
              <a:rPr lang="en-US" altLang="zh-CN" dirty="0" err="1" smtClean="0"/>
              <a:t>terms</a:t>
            </a:r>
            <a:r>
              <a:rPr lang="en-US" altLang="zh-CN" dirty="0" smtClean="0"/>
              <a:t> and a unique </a:t>
            </a:r>
            <a:r>
              <a:rPr lang="en-US" altLang="zh-CN" b="1" dirty="0" smtClean="0"/>
              <a:t>product</a:t>
            </a:r>
            <a:r>
              <a:rPr lang="en-US" altLang="zh-CN" dirty="0" smtClean="0"/>
              <a:t> of </a:t>
            </a:r>
            <a:r>
              <a:rPr lang="en-US" altLang="zh-CN" b="1" dirty="0" err="1" smtClean="0"/>
              <a:t>max</a:t>
            </a:r>
            <a:r>
              <a:rPr lang="en-US" altLang="zh-CN" dirty="0" err="1" smtClean="0"/>
              <a:t>terms</a:t>
            </a:r>
            <a:r>
              <a:rPr lang="en-US" altLang="zh-CN" dirty="0" smtClean="0"/>
              <a:t> (under a fixed variable ordering).</a:t>
            </a:r>
          </a:p>
          <a:p>
            <a:pPr eaLnBrk="1" hangingPunct="1">
              <a:lnSpc>
                <a:spcPct val="90000"/>
              </a:lnSpc>
            </a:pPr>
            <a:r>
              <a:rPr lang="en-US" altLang="zh-CN" dirty="0" smtClean="0"/>
              <a:t>In other words, every function F() has two canonical forms:</a:t>
            </a:r>
          </a:p>
          <a:p>
            <a:pPr lvl="1" eaLnBrk="1" hangingPunct="1">
              <a:lnSpc>
                <a:spcPct val="90000"/>
              </a:lnSpc>
            </a:pPr>
            <a:r>
              <a:rPr lang="en-US" altLang="zh-CN" dirty="0" smtClean="0"/>
              <a:t>Canonical Sum-Of-Products  (sum of </a:t>
            </a:r>
            <a:r>
              <a:rPr lang="en-US" altLang="zh-CN" dirty="0" err="1" smtClean="0"/>
              <a:t>minterms</a:t>
            </a:r>
            <a:r>
              <a:rPr lang="en-US" altLang="zh-CN" dirty="0" smtClean="0"/>
              <a:t>)</a:t>
            </a:r>
          </a:p>
          <a:p>
            <a:pPr lvl="1" eaLnBrk="1" hangingPunct="1">
              <a:lnSpc>
                <a:spcPct val="90000"/>
              </a:lnSpc>
            </a:pPr>
            <a:r>
              <a:rPr lang="en-US" altLang="zh-CN" dirty="0" smtClean="0"/>
              <a:t>Canonical Product-Of-Sums	(product of </a:t>
            </a:r>
            <a:r>
              <a:rPr lang="en-US" altLang="zh-CN" dirty="0" err="1" smtClean="0"/>
              <a:t>maxterms</a:t>
            </a:r>
            <a:r>
              <a:rPr lang="en-US" altLang="zh-CN" dirty="0" smtClean="0"/>
              <a:t>)</a:t>
            </a:r>
          </a:p>
        </p:txBody>
      </p:sp>
    </p:spTree>
    <p:extLst>
      <p:ext uri="{BB962C8B-B14F-4D97-AF65-F5344CB8AC3E}">
        <p14:creationId xmlns="" xmlns:p14="http://schemas.microsoft.com/office/powerpoint/2010/main" val="130246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mtClean="0"/>
              <a:t>Canonical Forms (cont.)</a:t>
            </a:r>
          </a:p>
        </p:txBody>
      </p:sp>
      <p:sp>
        <p:nvSpPr>
          <p:cNvPr id="53251" name="Rectangle 3"/>
          <p:cNvSpPr>
            <a:spLocks noGrp="1" noChangeArrowheads="1"/>
          </p:cNvSpPr>
          <p:nvPr>
            <p:ph idx="1"/>
          </p:nvPr>
        </p:nvSpPr>
        <p:spPr>
          <a:xfrm>
            <a:off x="457200" y="1646238"/>
            <a:ext cx="8229600" cy="4525962"/>
          </a:xfrm>
        </p:spPr>
        <p:txBody>
          <a:bodyPr/>
          <a:lstStyle/>
          <a:p>
            <a:pPr eaLnBrk="1" hangingPunct="1"/>
            <a:r>
              <a:rPr lang="en-US" altLang="zh-CN" smtClean="0"/>
              <a:t>Canonical Sum-Of-Products:</a:t>
            </a:r>
            <a:br>
              <a:rPr lang="en-US" altLang="zh-CN" smtClean="0"/>
            </a:br>
            <a:r>
              <a:rPr lang="en-US" altLang="zh-CN" smtClean="0"/>
              <a:t>The minterms included are those m</a:t>
            </a:r>
            <a:r>
              <a:rPr lang="en-US" altLang="zh-CN" i="1" baseline="-25000" smtClean="0"/>
              <a:t>j</a:t>
            </a:r>
            <a:r>
              <a:rPr lang="en-US" altLang="zh-CN" smtClean="0"/>
              <a:t> such that F( ) = 1 in row </a:t>
            </a:r>
            <a:r>
              <a:rPr lang="en-US" altLang="zh-CN" i="1" smtClean="0"/>
              <a:t>j</a:t>
            </a:r>
            <a:r>
              <a:rPr lang="en-US" altLang="zh-CN" smtClean="0"/>
              <a:t> of the truth table for F( ).</a:t>
            </a:r>
          </a:p>
          <a:p>
            <a:pPr eaLnBrk="1" hangingPunct="1"/>
            <a:r>
              <a:rPr lang="en-US" altLang="zh-CN" smtClean="0"/>
              <a:t>Canonical Product-Of-Sums:</a:t>
            </a:r>
            <a:br>
              <a:rPr lang="en-US" altLang="zh-CN" smtClean="0"/>
            </a:br>
            <a:r>
              <a:rPr lang="en-US" altLang="zh-CN" smtClean="0"/>
              <a:t>The maxterms included are those M</a:t>
            </a:r>
            <a:r>
              <a:rPr lang="en-US" altLang="zh-CN" i="1" baseline="-25000" smtClean="0"/>
              <a:t>j</a:t>
            </a:r>
            <a:r>
              <a:rPr lang="en-US" altLang="zh-CN" smtClean="0"/>
              <a:t> such that F( ) = 0 in row </a:t>
            </a:r>
            <a:r>
              <a:rPr lang="en-US" altLang="zh-CN" i="1" smtClean="0"/>
              <a:t>j</a:t>
            </a:r>
            <a:r>
              <a:rPr lang="en-US" altLang="zh-CN" smtClean="0"/>
              <a:t> of the truth table for F( ).</a:t>
            </a:r>
          </a:p>
          <a:p>
            <a:pPr eaLnBrk="1" hangingPunct="1"/>
            <a:endParaRPr lang="zh-CN" altLang="en-US" smtClean="0"/>
          </a:p>
        </p:txBody>
      </p:sp>
    </p:spTree>
    <p:extLst>
      <p:ext uri="{BB962C8B-B14F-4D97-AF65-F5344CB8AC3E}">
        <p14:creationId xmlns="" xmlns:p14="http://schemas.microsoft.com/office/powerpoint/2010/main" val="161656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8532749" y="6656387"/>
            <a:ext cx="539750" cy="171448"/>
          </a:xfrm>
          <a:custGeom>
            <a:avLst/>
            <a:gdLst/>
            <a:ahLst/>
            <a:cxnLst/>
            <a:rect l="l" t="t" r="r" b="b"/>
            <a:pathLst>
              <a:path w="539750" h="171448">
                <a:moveTo>
                  <a:pt x="396875" y="114298"/>
                </a:moveTo>
                <a:lnTo>
                  <a:pt x="368299" y="114298"/>
                </a:lnTo>
                <a:lnTo>
                  <a:pt x="368300" y="171448"/>
                </a:lnTo>
                <a:lnTo>
                  <a:pt x="539750" y="85723"/>
                </a:lnTo>
                <a:lnTo>
                  <a:pt x="396875" y="114298"/>
                </a:lnTo>
                <a:close/>
              </a:path>
              <a:path w="539750" h="171448">
                <a:moveTo>
                  <a:pt x="396875" y="57150"/>
                </a:moveTo>
                <a:lnTo>
                  <a:pt x="368300" y="0"/>
                </a:lnTo>
                <a:lnTo>
                  <a:pt x="368299" y="57150"/>
                </a:lnTo>
                <a:lnTo>
                  <a:pt x="396875" y="57150"/>
                </a:lnTo>
                <a:close/>
              </a:path>
              <a:path w="539750" h="171448">
                <a:moveTo>
                  <a:pt x="0" y="57150"/>
                </a:moveTo>
                <a:lnTo>
                  <a:pt x="0" y="114298"/>
                </a:lnTo>
                <a:lnTo>
                  <a:pt x="396875" y="114298"/>
                </a:lnTo>
                <a:lnTo>
                  <a:pt x="539750" y="85723"/>
                </a:lnTo>
                <a:lnTo>
                  <a:pt x="368300" y="0"/>
                </a:lnTo>
                <a:lnTo>
                  <a:pt x="396875" y="57150"/>
                </a:lnTo>
                <a:lnTo>
                  <a:pt x="0" y="57150"/>
                </a:lnTo>
                <a:close/>
              </a:path>
            </a:pathLst>
          </a:custGeom>
          <a:solidFill>
            <a:srgbClr val="000000"/>
          </a:solidFill>
        </p:spPr>
        <p:txBody>
          <a:bodyPr wrap="square" lIns="0" tIns="0" rIns="0" bIns="0" rtlCol="0">
            <a:noAutofit/>
          </a:bodyPr>
          <a:lstStyle/>
          <a:p>
            <a:endParaRPr/>
          </a:p>
        </p:txBody>
      </p:sp>
      <p:sp>
        <p:nvSpPr>
          <p:cNvPr id="28" name="object 28"/>
          <p:cNvSpPr/>
          <p:nvPr/>
        </p:nvSpPr>
        <p:spPr>
          <a:xfrm>
            <a:off x="2411476" y="3970401"/>
            <a:ext cx="4140200" cy="0"/>
          </a:xfrm>
          <a:custGeom>
            <a:avLst/>
            <a:gdLst/>
            <a:ahLst/>
            <a:cxnLst/>
            <a:rect l="l" t="t" r="r" b="b"/>
            <a:pathLst>
              <a:path w="4140200">
                <a:moveTo>
                  <a:pt x="4140200" y="0"/>
                </a:moveTo>
                <a:lnTo>
                  <a:pt x="0" y="0"/>
                </a:lnTo>
              </a:path>
            </a:pathLst>
          </a:custGeom>
          <a:ln w="38100">
            <a:solidFill>
              <a:srgbClr val="FF9900"/>
            </a:solidFill>
          </a:ln>
        </p:spPr>
        <p:txBody>
          <a:bodyPr wrap="square" lIns="0" tIns="0" rIns="0" bIns="0" rtlCol="0">
            <a:noAutofit/>
          </a:bodyPr>
          <a:lstStyle/>
          <a:p>
            <a:endParaRPr/>
          </a:p>
        </p:txBody>
      </p:sp>
      <p:sp>
        <p:nvSpPr>
          <p:cNvPr id="27" name="object 27"/>
          <p:cNvSpPr/>
          <p:nvPr/>
        </p:nvSpPr>
        <p:spPr>
          <a:xfrm>
            <a:off x="6358763" y="4496562"/>
            <a:ext cx="553212" cy="553212"/>
          </a:xfrm>
          <a:custGeom>
            <a:avLst/>
            <a:gdLst/>
            <a:ahLst/>
            <a:cxnLst/>
            <a:rect l="l" t="t" r="r" b="b"/>
            <a:pathLst>
              <a:path w="553212" h="553212">
                <a:moveTo>
                  <a:pt x="418464" y="445515"/>
                </a:moveTo>
                <a:lnTo>
                  <a:pt x="405003" y="432053"/>
                </a:lnTo>
                <a:lnTo>
                  <a:pt x="351155" y="485901"/>
                </a:lnTo>
                <a:lnTo>
                  <a:pt x="553212" y="553212"/>
                </a:lnTo>
                <a:lnTo>
                  <a:pt x="418464" y="445515"/>
                </a:lnTo>
                <a:close/>
              </a:path>
              <a:path w="553212" h="553212">
                <a:moveTo>
                  <a:pt x="485902" y="351155"/>
                </a:moveTo>
                <a:lnTo>
                  <a:pt x="431929" y="405127"/>
                </a:lnTo>
                <a:lnTo>
                  <a:pt x="445388" y="418592"/>
                </a:lnTo>
                <a:lnTo>
                  <a:pt x="485902" y="351155"/>
                </a:lnTo>
                <a:close/>
              </a:path>
              <a:path w="553212" h="553212">
                <a:moveTo>
                  <a:pt x="26924" y="0"/>
                </a:moveTo>
                <a:lnTo>
                  <a:pt x="0" y="27050"/>
                </a:lnTo>
                <a:lnTo>
                  <a:pt x="405003" y="432053"/>
                </a:lnTo>
                <a:lnTo>
                  <a:pt x="418464" y="445515"/>
                </a:lnTo>
                <a:lnTo>
                  <a:pt x="553212" y="553212"/>
                </a:lnTo>
                <a:lnTo>
                  <a:pt x="485902" y="351155"/>
                </a:lnTo>
                <a:lnTo>
                  <a:pt x="445388" y="418592"/>
                </a:lnTo>
                <a:lnTo>
                  <a:pt x="431929" y="405127"/>
                </a:lnTo>
                <a:lnTo>
                  <a:pt x="26924" y="0"/>
                </a:lnTo>
                <a:close/>
              </a:path>
            </a:pathLst>
          </a:custGeom>
          <a:solidFill>
            <a:srgbClr val="FF6600"/>
          </a:solidFill>
        </p:spPr>
        <p:txBody>
          <a:bodyPr wrap="square" lIns="0" tIns="0" rIns="0" bIns="0" rtlCol="0">
            <a:noAutofit/>
          </a:bodyPr>
          <a:lstStyle/>
          <a:p>
            <a:endParaRPr/>
          </a:p>
        </p:txBody>
      </p:sp>
      <p:sp>
        <p:nvSpPr>
          <p:cNvPr id="25" name="object 25"/>
          <p:cNvSpPr txBox="1"/>
          <p:nvPr/>
        </p:nvSpPr>
        <p:spPr>
          <a:xfrm>
            <a:off x="2922778" y="713848"/>
            <a:ext cx="3881470"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Binary</a:t>
            </a:r>
            <a:r>
              <a:rPr lang="en-US" sz="5400" spc="0" baseline="2980" dirty="0" smtClean="0">
                <a:latin typeface="Book Antiqua"/>
                <a:cs typeface="Book Antiqua"/>
              </a:rPr>
              <a:t> </a:t>
            </a:r>
            <a:r>
              <a:rPr lang="en-US" sz="5400" baseline="2980" dirty="0">
                <a:latin typeface="Book Antiqua"/>
                <a:cs typeface="Book Antiqua"/>
              </a:rPr>
              <a:t>Addition</a:t>
            </a:r>
            <a:endParaRPr lang="en-US" sz="5400" dirty="0">
              <a:latin typeface="Book Antiqua"/>
              <a:cs typeface="Book Antiqua"/>
            </a:endParaRPr>
          </a:p>
          <a:p>
            <a:pPr marL="12700">
              <a:lnSpc>
                <a:spcPts val="3800"/>
              </a:lnSpc>
              <a:spcBef>
                <a:spcPts val="190"/>
              </a:spcBef>
            </a:pPr>
            <a:endParaRPr sz="5400" dirty="0">
              <a:latin typeface="Book Antiqua"/>
              <a:cs typeface="Book Antiqua"/>
            </a:endParaRPr>
          </a:p>
        </p:txBody>
      </p:sp>
      <p:sp>
        <p:nvSpPr>
          <p:cNvPr id="23" name="object 23"/>
          <p:cNvSpPr txBox="1"/>
          <p:nvPr/>
        </p:nvSpPr>
        <p:spPr>
          <a:xfrm>
            <a:off x="385978" y="1376398"/>
            <a:ext cx="1393952"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Colu</a:t>
            </a:r>
            <a:r>
              <a:rPr sz="2400" spc="-19" dirty="0" smtClean="0">
                <a:latin typeface="Times New Roman"/>
                <a:cs typeface="Times New Roman"/>
              </a:rPr>
              <a:t>m</a:t>
            </a:r>
            <a:r>
              <a:rPr sz="2400" spc="0" dirty="0" smtClean="0">
                <a:latin typeface="Times New Roman"/>
                <a:cs typeface="Times New Roman"/>
              </a:rPr>
              <a:t>n</a:t>
            </a:r>
            <a:endParaRPr sz="2400">
              <a:latin typeface="Times New Roman"/>
              <a:cs typeface="Times New Roman"/>
            </a:endParaRPr>
          </a:p>
        </p:txBody>
      </p:sp>
      <p:sp>
        <p:nvSpPr>
          <p:cNvPr id="22" name="object 22"/>
          <p:cNvSpPr txBox="1"/>
          <p:nvPr/>
        </p:nvSpPr>
        <p:spPr>
          <a:xfrm>
            <a:off x="1786229" y="1376398"/>
            <a:ext cx="1155903"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Addit</a:t>
            </a:r>
            <a:r>
              <a:rPr sz="2400" spc="4" dirty="0" smtClean="0">
                <a:latin typeface="Times New Roman"/>
                <a:cs typeface="Times New Roman"/>
              </a:rPr>
              <a:t>i</a:t>
            </a:r>
            <a:r>
              <a:rPr sz="2400" spc="0" dirty="0" smtClean="0">
                <a:latin typeface="Times New Roman"/>
                <a:cs typeface="Times New Roman"/>
              </a:rPr>
              <a:t>on</a:t>
            </a:r>
            <a:endParaRPr sz="2400">
              <a:latin typeface="Times New Roman"/>
              <a:cs typeface="Times New Roman"/>
            </a:endParaRPr>
          </a:p>
        </p:txBody>
      </p:sp>
      <p:sp>
        <p:nvSpPr>
          <p:cNvPr id="21" name="object 21"/>
          <p:cNvSpPr txBox="1"/>
          <p:nvPr/>
        </p:nvSpPr>
        <p:spPr>
          <a:xfrm>
            <a:off x="2850896" y="2351802"/>
            <a:ext cx="256209" cy="38049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p:txBody>
      </p:sp>
      <p:sp>
        <p:nvSpPr>
          <p:cNvPr id="20" name="object 20"/>
          <p:cNvSpPr txBox="1"/>
          <p:nvPr/>
        </p:nvSpPr>
        <p:spPr>
          <a:xfrm>
            <a:off x="3390646" y="2351802"/>
            <a:ext cx="256407" cy="922206"/>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a:p>
            <a:pPr marL="12700">
              <a:lnSpc>
                <a:spcPct val="95825"/>
              </a:lnSpc>
              <a:spcBef>
                <a:spcPts val="897"/>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9" name="object 19"/>
          <p:cNvSpPr txBox="1"/>
          <p:nvPr/>
        </p:nvSpPr>
        <p:spPr>
          <a:xfrm>
            <a:off x="3930523" y="2351802"/>
            <a:ext cx="256407" cy="1461897"/>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a:p>
            <a:pPr marL="12700">
              <a:lnSpc>
                <a:spcPct val="95825"/>
              </a:lnSpc>
              <a:spcBef>
                <a:spcPts val="897"/>
              </a:spcBef>
            </a:pPr>
            <a:r>
              <a:rPr sz="2800" b="1" spc="0" dirty="0" smtClean="0">
                <a:solidFill>
                  <a:srgbClr val="C0C0C0"/>
                </a:solidFill>
                <a:latin typeface="Times New Roman"/>
                <a:cs typeface="Times New Roman"/>
              </a:rPr>
              <a:t>1</a:t>
            </a:r>
            <a:endParaRPr sz="2800">
              <a:latin typeface="Times New Roman"/>
              <a:cs typeface="Times New Roman"/>
            </a:endParaRPr>
          </a:p>
          <a:p>
            <a:pPr marL="12700" marR="198">
              <a:lnSpc>
                <a:spcPct val="95825"/>
              </a:lnSpc>
              <a:spcBef>
                <a:spcPts val="1030"/>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8" name="object 18"/>
          <p:cNvSpPr txBox="1"/>
          <p:nvPr/>
        </p:nvSpPr>
        <p:spPr>
          <a:xfrm>
            <a:off x="4470273" y="2351802"/>
            <a:ext cx="256407" cy="1461897"/>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a:p>
            <a:pPr marL="12700">
              <a:lnSpc>
                <a:spcPct val="95825"/>
              </a:lnSpc>
              <a:spcBef>
                <a:spcPts val="897"/>
              </a:spcBef>
            </a:pPr>
            <a:r>
              <a:rPr sz="2800" b="1" spc="0" dirty="0" smtClean="0">
                <a:solidFill>
                  <a:srgbClr val="C0C0C0"/>
                </a:solidFill>
                <a:latin typeface="Times New Roman"/>
                <a:cs typeface="Times New Roman"/>
              </a:rPr>
              <a:t>1</a:t>
            </a:r>
            <a:endParaRPr sz="2800">
              <a:latin typeface="Times New Roman"/>
              <a:cs typeface="Times New Roman"/>
            </a:endParaRPr>
          </a:p>
          <a:p>
            <a:pPr marL="12700" marR="198">
              <a:lnSpc>
                <a:spcPct val="95825"/>
              </a:lnSpc>
              <a:spcBef>
                <a:spcPts val="1030"/>
              </a:spcBef>
            </a:pPr>
            <a:r>
              <a:rPr sz="2800" b="1" spc="0" dirty="0" smtClean="0">
                <a:solidFill>
                  <a:srgbClr val="C0C0C0"/>
                </a:solidFill>
                <a:latin typeface="Times New Roman"/>
                <a:cs typeface="Times New Roman"/>
              </a:rPr>
              <a:t>0</a:t>
            </a:r>
            <a:endParaRPr sz="2800">
              <a:latin typeface="Times New Roman"/>
              <a:cs typeface="Times New Roman"/>
            </a:endParaRPr>
          </a:p>
        </p:txBody>
      </p:sp>
      <p:sp>
        <p:nvSpPr>
          <p:cNvPr id="17" name="object 17"/>
          <p:cNvSpPr txBox="1"/>
          <p:nvPr/>
        </p:nvSpPr>
        <p:spPr>
          <a:xfrm>
            <a:off x="5010150" y="2351802"/>
            <a:ext cx="257352" cy="1461897"/>
          </a:xfrm>
          <a:prstGeom prst="rect">
            <a:avLst/>
          </a:prstGeom>
        </p:spPr>
        <p:txBody>
          <a:bodyPr wrap="square" lIns="0" tIns="0" rIns="0" bIns="0" rtlCol="0">
            <a:noAutofit/>
          </a:bodyPr>
          <a:lstStyle/>
          <a:p>
            <a:pPr marL="12700" marR="1142">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a:p>
            <a:pPr marL="12700" marR="944">
              <a:lnSpc>
                <a:spcPct val="95825"/>
              </a:lnSpc>
              <a:spcBef>
                <a:spcPts val="897"/>
              </a:spcBef>
            </a:pPr>
            <a:r>
              <a:rPr sz="2800" b="1" spc="0" dirty="0" smtClean="0">
                <a:solidFill>
                  <a:srgbClr val="C0C0C0"/>
                </a:solidFill>
                <a:latin typeface="Times New Roman"/>
                <a:cs typeface="Times New Roman"/>
              </a:rPr>
              <a:t>1</a:t>
            </a:r>
            <a:endParaRPr sz="2800">
              <a:latin typeface="Times New Roman"/>
              <a:cs typeface="Times New Roman"/>
            </a:endParaRPr>
          </a:p>
          <a:p>
            <a:pPr marL="13842">
              <a:lnSpc>
                <a:spcPct val="95825"/>
              </a:lnSpc>
              <a:spcBef>
                <a:spcPts val="1030"/>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6" name="object 16"/>
          <p:cNvSpPr txBox="1"/>
          <p:nvPr/>
        </p:nvSpPr>
        <p:spPr>
          <a:xfrm>
            <a:off x="5551170" y="2351802"/>
            <a:ext cx="256407" cy="1461897"/>
          </a:xfrm>
          <a:prstGeom prst="rect">
            <a:avLst/>
          </a:prstGeom>
        </p:spPr>
        <p:txBody>
          <a:bodyPr wrap="square" lIns="0" tIns="0" rIns="0" bIns="0" rtlCol="0">
            <a:noAutofit/>
          </a:bodyPr>
          <a:lstStyle/>
          <a:p>
            <a:pPr marL="12700" marR="198">
              <a:lnSpc>
                <a:spcPts val="2955"/>
              </a:lnSpc>
              <a:spcBef>
                <a:spcPts val="147"/>
              </a:spcBef>
            </a:pPr>
            <a:r>
              <a:rPr sz="2800" b="1" spc="0" dirty="0" smtClean="0">
                <a:solidFill>
                  <a:srgbClr val="FF6600"/>
                </a:solidFill>
                <a:latin typeface="Times New Roman"/>
                <a:cs typeface="Times New Roman"/>
              </a:rPr>
              <a:t>1</a:t>
            </a:r>
            <a:endParaRPr sz="2800">
              <a:latin typeface="Times New Roman"/>
              <a:cs typeface="Times New Roman"/>
            </a:endParaRPr>
          </a:p>
          <a:p>
            <a:pPr marL="12700">
              <a:lnSpc>
                <a:spcPct val="95825"/>
              </a:lnSpc>
              <a:spcBef>
                <a:spcPts val="897"/>
              </a:spcBef>
            </a:pPr>
            <a:r>
              <a:rPr sz="2800" b="1" spc="0" dirty="0" smtClean="0">
                <a:solidFill>
                  <a:srgbClr val="C0C0C0"/>
                </a:solidFill>
                <a:latin typeface="Times New Roman"/>
                <a:cs typeface="Times New Roman"/>
              </a:rPr>
              <a:t>0</a:t>
            </a:r>
            <a:endParaRPr sz="2800">
              <a:latin typeface="Times New Roman"/>
              <a:cs typeface="Times New Roman"/>
            </a:endParaRPr>
          </a:p>
          <a:p>
            <a:pPr marL="12700" marR="198">
              <a:lnSpc>
                <a:spcPct val="95825"/>
              </a:lnSpc>
              <a:spcBef>
                <a:spcPts val="1030"/>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5" name="object 15"/>
          <p:cNvSpPr txBox="1"/>
          <p:nvPr/>
        </p:nvSpPr>
        <p:spPr>
          <a:xfrm>
            <a:off x="6090920" y="2893212"/>
            <a:ext cx="256407" cy="920487"/>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C0C0C0"/>
                </a:solidFill>
                <a:latin typeface="Times New Roman"/>
                <a:cs typeface="Times New Roman"/>
              </a:rPr>
              <a:t>1</a:t>
            </a:r>
            <a:endParaRPr sz="2800">
              <a:latin typeface="Times New Roman"/>
              <a:cs typeface="Times New Roman"/>
            </a:endParaRPr>
          </a:p>
          <a:p>
            <a:pPr marL="12700" marR="198">
              <a:lnSpc>
                <a:spcPct val="95825"/>
              </a:lnSpc>
              <a:spcBef>
                <a:spcPts val="882"/>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4" name="object 14"/>
          <p:cNvSpPr txBox="1"/>
          <p:nvPr/>
        </p:nvSpPr>
        <p:spPr>
          <a:xfrm>
            <a:off x="6875780" y="2924401"/>
            <a:ext cx="244855" cy="867029"/>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a:t>
            </a:r>
            <a:endParaRPr sz="2400">
              <a:latin typeface="Times New Roman"/>
              <a:cs typeface="Times New Roman"/>
            </a:endParaRPr>
          </a:p>
          <a:p>
            <a:pPr marL="12700">
              <a:lnSpc>
                <a:spcPct val="95825"/>
              </a:lnSpc>
              <a:spcBef>
                <a:spcPts val="1339"/>
              </a:spcBef>
            </a:pPr>
            <a:r>
              <a:rPr sz="2400" b="1" spc="0" dirty="0" smtClean="0">
                <a:latin typeface="Times New Roman"/>
                <a:cs typeface="Times New Roman"/>
              </a:rPr>
              <a:t>=</a:t>
            </a:r>
            <a:endParaRPr sz="2400">
              <a:latin typeface="Times New Roman"/>
              <a:cs typeface="Times New Roman"/>
            </a:endParaRPr>
          </a:p>
        </p:txBody>
      </p:sp>
      <p:sp>
        <p:nvSpPr>
          <p:cNvPr id="13" name="object 13"/>
          <p:cNvSpPr txBox="1"/>
          <p:nvPr/>
        </p:nvSpPr>
        <p:spPr>
          <a:xfrm>
            <a:off x="7125715" y="2924401"/>
            <a:ext cx="375920" cy="867029"/>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61</a:t>
            </a:r>
            <a:endParaRPr sz="2400">
              <a:latin typeface="Times New Roman"/>
              <a:cs typeface="Times New Roman"/>
            </a:endParaRPr>
          </a:p>
          <a:p>
            <a:pPr marL="12700">
              <a:lnSpc>
                <a:spcPct val="95825"/>
              </a:lnSpc>
              <a:spcBef>
                <a:spcPts val="1339"/>
              </a:spcBef>
            </a:pPr>
            <a:r>
              <a:rPr sz="2400" b="1" spc="0" dirty="0" smtClean="0">
                <a:latin typeface="Times New Roman"/>
                <a:cs typeface="Times New Roman"/>
              </a:rPr>
              <a:t>23</a:t>
            </a:r>
            <a:endParaRPr sz="2400">
              <a:latin typeface="Times New Roman"/>
              <a:cs typeface="Times New Roman"/>
            </a:endParaRPr>
          </a:p>
        </p:txBody>
      </p:sp>
      <p:sp>
        <p:nvSpPr>
          <p:cNvPr id="12" name="object 12"/>
          <p:cNvSpPr txBox="1"/>
          <p:nvPr/>
        </p:nvSpPr>
        <p:spPr>
          <a:xfrm>
            <a:off x="2654554" y="3434252"/>
            <a:ext cx="286037" cy="380492"/>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a:t>
            </a:r>
            <a:endParaRPr sz="2800">
              <a:latin typeface="Arial"/>
              <a:cs typeface="Arial"/>
            </a:endParaRPr>
          </a:p>
        </p:txBody>
      </p:sp>
      <p:sp>
        <p:nvSpPr>
          <p:cNvPr id="11" name="object 11"/>
          <p:cNvSpPr txBox="1"/>
          <p:nvPr/>
        </p:nvSpPr>
        <p:spPr>
          <a:xfrm>
            <a:off x="6875780" y="4134457"/>
            <a:ext cx="244855"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a:t>
            </a:r>
            <a:endParaRPr sz="2400">
              <a:latin typeface="Times New Roman"/>
              <a:cs typeface="Times New Roman"/>
            </a:endParaRPr>
          </a:p>
        </p:txBody>
      </p:sp>
      <p:sp>
        <p:nvSpPr>
          <p:cNvPr id="10" name="object 10"/>
          <p:cNvSpPr txBox="1"/>
          <p:nvPr/>
        </p:nvSpPr>
        <p:spPr>
          <a:xfrm>
            <a:off x="7125715" y="4134457"/>
            <a:ext cx="375920"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84</a:t>
            </a:r>
            <a:endParaRPr sz="2400">
              <a:latin typeface="Times New Roman"/>
              <a:cs typeface="Times New Roman"/>
            </a:endParaRPr>
          </a:p>
        </p:txBody>
      </p:sp>
      <p:sp>
        <p:nvSpPr>
          <p:cNvPr id="9" name="object 9"/>
          <p:cNvSpPr txBox="1"/>
          <p:nvPr/>
        </p:nvSpPr>
        <p:spPr>
          <a:xfrm>
            <a:off x="2850896"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8" name="object 8"/>
          <p:cNvSpPr txBox="1"/>
          <p:nvPr/>
        </p:nvSpPr>
        <p:spPr>
          <a:xfrm>
            <a:off x="3390646"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7" name="object 7"/>
          <p:cNvSpPr txBox="1"/>
          <p:nvPr/>
        </p:nvSpPr>
        <p:spPr>
          <a:xfrm>
            <a:off x="3930523"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6" name="object 6"/>
          <p:cNvSpPr txBox="1"/>
          <p:nvPr/>
        </p:nvSpPr>
        <p:spPr>
          <a:xfrm>
            <a:off x="4470273"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5" name="object 5"/>
          <p:cNvSpPr txBox="1"/>
          <p:nvPr/>
        </p:nvSpPr>
        <p:spPr>
          <a:xfrm>
            <a:off x="5011293"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4" name="object 4"/>
          <p:cNvSpPr txBox="1"/>
          <p:nvPr/>
        </p:nvSpPr>
        <p:spPr>
          <a:xfrm>
            <a:off x="5551170"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3" name="object 3"/>
          <p:cNvSpPr txBox="1"/>
          <p:nvPr/>
        </p:nvSpPr>
        <p:spPr>
          <a:xfrm>
            <a:off x="6090920" y="4152290"/>
            <a:ext cx="256407" cy="380796"/>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2" name="object 2"/>
          <p:cNvSpPr txBox="1"/>
          <p:nvPr/>
        </p:nvSpPr>
        <p:spPr>
          <a:xfrm>
            <a:off x="6900418" y="5027311"/>
            <a:ext cx="1025515" cy="444438"/>
          </a:xfrm>
          <a:prstGeom prst="rect">
            <a:avLst/>
          </a:prstGeom>
        </p:spPr>
        <p:txBody>
          <a:bodyPr wrap="square" lIns="0" tIns="0" rIns="0" bIns="0" rtlCol="0">
            <a:noAutofit/>
          </a:bodyPr>
          <a:lstStyle/>
          <a:p>
            <a:pPr marL="12700">
              <a:lnSpc>
                <a:spcPts val="3450"/>
              </a:lnSpc>
              <a:spcBef>
                <a:spcPts val="172"/>
              </a:spcBef>
            </a:pPr>
            <a:r>
              <a:rPr sz="4200" b="1" spc="0" baseline="8282" dirty="0" smtClean="0">
                <a:latin typeface="Times New Roman"/>
                <a:cs typeface="Times New Roman"/>
              </a:rPr>
              <a:t>≥ (</a:t>
            </a:r>
            <a:r>
              <a:rPr sz="4200" b="1" spc="4" baseline="8282" dirty="0" smtClean="0">
                <a:latin typeface="Times New Roman"/>
                <a:cs typeface="Times New Roman"/>
              </a:rPr>
              <a:t>2</a:t>
            </a:r>
            <a:r>
              <a:rPr sz="4200" b="1" spc="9" baseline="8282" dirty="0" smtClean="0">
                <a:latin typeface="Times New Roman"/>
                <a:cs typeface="Times New Roman"/>
              </a:rPr>
              <a:t>)</a:t>
            </a:r>
            <a:r>
              <a:rPr sz="2775" b="1" spc="0" baseline="-7834" dirty="0" smtClean="0">
                <a:latin typeface="Times New Roman"/>
                <a:cs typeface="Times New Roman"/>
              </a:rPr>
              <a:t>10</a:t>
            </a:r>
            <a:endParaRPr sz="1850">
              <a:latin typeface="Times New Roman"/>
              <a:cs typeface="Times New Roman"/>
            </a:endParaRPr>
          </a:p>
        </p:txBody>
      </p:sp>
    </p:spTree>
    <p:extLst>
      <p:ext uri="{BB962C8B-B14F-4D97-AF65-F5344CB8AC3E}">
        <p14:creationId xmlns:p14="http://schemas.microsoft.com/office/powerpoint/2010/main" xmlns="" val="3969454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457200" y="457200"/>
            <a:ext cx="8229600" cy="1143000"/>
          </a:xfrm>
        </p:spPr>
        <p:txBody>
          <a:bodyPr/>
          <a:lstStyle/>
          <a:p>
            <a:pPr eaLnBrk="1" hangingPunct="1"/>
            <a:r>
              <a:rPr lang="en-US" altLang="zh-CN" dirty="0" smtClean="0"/>
              <a:t>Example</a:t>
            </a:r>
          </a:p>
        </p:txBody>
      </p:sp>
      <p:sp>
        <p:nvSpPr>
          <p:cNvPr id="54275" name="Rectangle 3"/>
          <p:cNvSpPr>
            <a:spLocks noGrp="1" noChangeArrowheads="1"/>
          </p:cNvSpPr>
          <p:nvPr>
            <p:ph idx="1"/>
          </p:nvPr>
        </p:nvSpPr>
        <p:spPr>
          <a:xfrm>
            <a:off x="228600" y="1600200"/>
            <a:ext cx="6400800" cy="4498975"/>
          </a:xfrm>
        </p:spPr>
        <p:txBody>
          <a:bodyPr/>
          <a:lstStyle/>
          <a:p>
            <a:pPr eaLnBrk="1" hangingPunct="1">
              <a:lnSpc>
                <a:spcPct val="90000"/>
              </a:lnSpc>
            </a:pPr>
            <a:r>
              <a:rPr lang="en-US" altLang="zh-CN" sz="2600" dirty="0" smtClean="0"/>
              <a:t>Truth table for f</a:t>
            </a:r>
            <a:r>
              <a:rPr lang="en-US" altLang="zh-CN" sz="2600" baseline="-25000" dirty="0" smtClean="0"/>
              <a:t>1</a:t>
            </a:r>
            <a:r>
              <a:rPr lang="en-US" altLang="zh-CN" sz="2600" dirty="0" smtClean="0"/>
              <a:t>(</a:t>
            </a:r>
            <a:r>
              <a:rPr lang="en-US" altLang="zh-CN" sz="2600" dirty="0" err="1" smtClean="0"/>
              <a:t>a,b,c</a:t>
            </a:r>
            <a:r>
              <a:rPr lang="en-US" altLang="zh-CN" sz="2600" dirty="0" smtClean="0"/>
              <a:t>) at right</a:t>
            </a:r>
          </a:p>
          <a:p>
            <a:pPr eaLnBrk="1" hangingPunct="1">
              <a:lnSpc>
                <a:spcPct val="90000"/>
              </a:lnSpc>
            </a:pPr>
            <a:r>
              <a:rPr lang="en-US" altLang="zh-CN" sz="2600" dirty="0" smtClean="0"/>
              <a:t>The canonical sum-of-products form for f</a:t>
            </a:r>
            <a:r>
              <a:rPr lang="en-US" altLang="zh-CN" sz="2600" baseline="-25000" dirty="0" smtClean="0"/>
              <a:t>1</a:t>
            </a:r>
            <a:r>
              <a:rPr lang="en-US" altLang="zh-CN" sz="2600" dirty="0" smtClean="0"/>
              <a:t> is</a:t>
            </a:r>
            <a:br>
              <a:rPr lang="en-US" altLang="zh-CN" sz="2600" dirty="0" smtClean="0"/>
            </a:br>
            <a:r>
              <a:rPr lang="en-US" altLang="zh-CN" sz="2600" dirty="0" smtClean="0"/>
              <a:t>f</a:t>
            </a:r>
            <a:r>
              <a:rPr lang="en-US" altLang="zh-CN" sz="2600" baseline="-25000" dirty="0" smtClean="0"/>
              <a:t>1</a:t>
            </a:r>
            <a:r>
              <a:rPr lang="en-US" altLang="zh-CN" sz="2600" dirty="0" smtClean="0"/>
              <a:t>(</a:t>
            </a:r>
            <a:r>
              <a:rPr lang="en-US" altLang="zh-CN" sz="2600" dirty="0" err="1" smtClean="0"/>
              <a:t>a,b,c</a:t>
            </a:r>
            <a:r>
              <a:rPr lang="en-US" altLang="zh-CN" sz="2600" dirty="0" smtClean="0"/>
              <a:t>) = m</a:t>
            </a:r>
            <a:r>
              <a:rPr lang="en-US" altLang="zh-CN" sz="2600" baseline="-25000" dirty="0" smtClean="0"/>
              <a:t>1</a:t>
            </a:r>
            <a:r>
              <a:rPr lang="en-US" altLang="zh-CN" sz="2600" dirty="0" smtClean="0"/>
              <a:t> + m</a:t>
            </a:r>
            <a:r>
              <a:rPr lang="en-US" altLang="zh-CN" sz="2600" baseline="-25000" dirty="0" smtClean="0"/>
              <a:t>2</a:t>
            </a:r>
            <a:r>
              <a:rPr lang="en-US" altLang="zh-CN" sz="2600" dirty="0" smtClean="0"/>
              <a:t> + m</a:t>
            </a:r>
            <a:r>
              <a:rPr lang="en-US" altLang="zh-CN" sz="2600" baseline="-25000" dirty="0" smtClean="0"/>
              <a:t>4</a:t>
            </a:r>
            <a:r>
              <a:rPr lang="en-US" altLang="zh-CN" sz="2600" dirty="0" smtClean="0"/>
              <a:t> + m</a:t>
            </a:r>
            <a:r>
              <a:rPr lang="en-US" altLang="zh-CN" sz="2600" baseline="-25000" dirty="0" smtClean="0"/>
              <a:t>6</a:t>
            </a:r>
            <a:r>
              <a:rPr lang="en-US" altLang="zh-CN" sz="2600" dirty="0" smtClean="0"/>
              <a:t> </a:t>
            </a:r>
            <a:br>
              <a:rPr lang="en-US" altLang="zh-CN" sz="2600" dirty="0" smtClean="0"/>
            </a:br>
            <a:r>
              <a:rPr lang="en-US" altLang="zh-CN" sz="2600" dirty="0" smtClean="0"/>
              <a:t>	        = </a:t>
            </a:r>
            <a:r>
              <a:rPr lang="en-US" altLang="zh-CN" sz="2600" dirty="0" err="1" smtClean="0"/>
              <a:t>a’b’c</a:t>
            </a:r>
            <a:r>
              <a:rPr lang="en-US" altLang="zh-CN" sz="2600" dirty="0" smtClean="0"/>
              <a:t> + </a:t>
            </a:r>
            <a:r>
              <a:rPr lang="en-US" altLang="zh-CN" sz="2600" dirty="0" err="1" smtClean="0"/>
              <a:t>a’bc</a:t>
            </a:r>
            <a:r>
              <a:rPr lang="en-US" altLang="zh-CN" sz="2600" dirty="0" smtClean="0"/>
              <a:t>’ + </a:t>
            </a:r>
            <a:r>
              <a:rPr lang="en-US" altLang="zh-CN" sz="2600" dirty="0" err="1" smtClean="0"/>
              <a:t>ab’c</a:t>
            </a:r>
            <a:r>
              <a:rPr lang="en-US" altLang="zh-CN" sz="2600" dirty="0" smtClean="0"/>
              <a:t>’ + </a:t>
            </a:r>
            <a:r>
              <a:rPr lang="en-US" altLang="zh-CN" sz="2600" dirty="0" err="1" smtClean="0"/>
              <a:t>abc</a:t>
            </a:r>
            <a:r>
              <a:rPr lang="en-US" altLang="zh-CN" sz="2600" dirty="0" smtClean="0"/>
              <a:t>’</a:t>
            </a:r>
          </a:p>
          <a:p>
            <a:pPr eaLnBrk="1" hangingPunct="1">
              <a:lnSpc>
                <a:spcPct val="90000"/>
              </a:lnSpc>
            </a:pPr>
            <a:r>
              <a:rPr lang="en-US" altLang="zh-CN" sz="2600" dirty="0" smtClean="0"/>
              <a:t>The canonical product-of-sums form for f</a:t>
            </a:r>
            <a:r>
              <a:rPr lang="en-US" altLang="zh-CN" sz="2600" baseline="-25000" dirty="0" smtClean="0"/>
              <a:t>1 </a:t>
            </a:r>
            <a:r>
              <a:rPr lang="en-US" altLang="zh-CN" sz="2600" dirty="0" smtClean="0"/>
              <a:t>is</a:t>
            </a:r>
            <a:br>
              <a:rPr lang="en-US" altLang="zh-CN" sz="2600" dirty="0" smtClean="0"/>
            </a:br>
            <a:r>
              <a:rPr lang="en-US" altLang="zh-CN" sz="2600" dirty="0" smtClean="0"/>
              <a:t>f</a:t>
            </a:r>
            <a:r>
              <a:rPr lang="en-US" altLang="zh-CN" sz="2600" baseline="-25000" dirty="0" smtClean="0"/>
              <a:t>1</a:t>
            </a:r>
            <a:r>
              <a:rPr lang="en-US" altLang="zh-CN" sz="2600" dirty="0" smtClean="0"/>
              <a:t>(</a:t>
            </a:r>
            <a:r>
              <a:rPr lang="en-US" altLang="zh-CN" sz="2600" dirty="0" err="1" smtClean="0"/>
              <a:t>a,b,c</a:t>
            </a:r>
            <a:r>
              <a:rPr lang="en-US" altLang="zh-CN" sz="2600" dirty="0" smtClean="0"/>
              <a:t>) = M</a:t>
            </a:r>
            <a:r>
              <a:rPr lang="en-US" altLang="zh-CN" sz="2600" baseline="-25000" dirty="0" smtClean="0"/>
              <a:t>0</a:t>
            </a:r>
            <a:r>
              <a:rPr lang="en-US" altLang="zh-CN" sz="2600" dirty="0" smtClean="0"/>
              <a:t> </a:t>
            </a:r>
            <a:r>
              <a:rPr lang="en-US" altLang="zh-CN" sz="2600" dirty="0" smtClean="0">
                <a:cs typeface="Times New Roman" panose="02020603050405020304" pitchFamily="18" charset="0"/>
              </a:rPr>
              <a:t>•</a:t>
            </a:r>
            <a:r>
              <a:rPr lang="en-US" altLang="zh-CN" sz="2600" dirty="0" smtClean="0"/>
              <a:t> M</a:t>
            </a:r>
            <a:r>
              <a:rPr lang="en-US" altLang="zh-CN" sz="2600" baseline="-25000" dirty="0" smtClean="0"/>
              <a:t>3</a:t>
            </a:r>
            <a:r>
              <a:rPr lang="en-US" altLang="zh-CN" sz="2600" dirty="0" smtClean="0"/>
              <a:t> • M</a:t>
            </a:r>
            <a:r>
              <a:rPr lang="en-US" altLang="zh-CN" sz="2600" baseline="-25000" dirty="0" smtClean="0"/>
              <a:t>5</a:t>
            </a:r>
            <a:r>
              <a:rPr lang="en-US" altLang="zh-CN" sz="2600" dirty="0" smtClean="0"/>
              <a:t> • M</a:t>
            </a:r>
            <a:r>
              <a:rPr lang="en-US" altLang="zh-CN" sz="2600" baseline="-25000" dirty="0" smtClean="0"/>
              <a:t>7</a:t>
            </a:r>
            <a:r>
              <a:rPr lang="en-US" altLang="zh-CN" sz="2600" dirty="0" smtClean="0"/>
              <a:t>  </a:t>
            </a:r>
            <a:br>
              <a:rPr lang="en-US" altLang="zh-CN" sz="2600" dirty="0" smtClean="0"/>
            </a:br>
            <a:r>
              <a:rPr lang="en-US" altLang="zh-CN" sz="2600" dirty="0" smtClean="0"/>
              <a:t>             = (</a:t>
            </a:r>
            <a:r>
              <a:rPr lang="en-US" altLang="zh-CN" sz="2600" dirty="0" err="1" smtClean="0"/>
              <a:t>a+b+c</a:t>
            </a:r>
            <a:r>
              <a:rPr lang="en-US" altLang="zh-CN" sz="2600" dirty="0" smtClean="0"/>
              <a:t>)•(</a:t>
            </a:r>
            <a:r>
              <a:rPr lang="en-US" altLang="zh-CN" sz="2600" dirty="0" err="1" smtClean="0"/>
              <a:t>a+b</a:t>
            </a:r>
            <a:r>
              <a:rPr lang="en-US" altLang="zh-CN" sz="2600" dirty="0" smtClean="0"/>
              <a:t>’+c’)• 			          (a’+</a:t>
            </a:r>
            <a:r>
              <a:rPr lang="en-US" altLang="zh-CN" sz="2600" dirty="0" err="1" smtClean="0"/>
              <a:t>b+c</a:t>
            </a:r>
            <a:r>
              <a:rPr lang="en-US" altLang="zh-CN" sz="2600" dirty="0" smtClean="0"/>
              <a:t>’)•(</a:t>
            </a:r>
            <a:r>
              <a:rPr lang="en-US" altLang="zh-CN" sz="2600" dirty="0" err="1" smtClean="0"/>
              <a:t>a’+b’+c</a:t>
            </a:r>
            <a:r>
              <a:rPr lang="en-US" altLang="zh-CN" sz="2600" dirty="0" smtClean="0"/>
              <a:t>’).</a:t>
            </a:r>
          </a:p>
          <a:p>
            <a:pPr eaLnBrk="1" hangingPunct="1">
              <a:lnSpc>
                <a:spcPct val="90000"/>
              </a:lnSpc>
            </a:pPr>
            <a:r>
              <a:rPr lang="en-US" altLang="zh-CN" sz="2600" dirty="0" smtClean="0">
                <a:solidFill>
                  <a:srgbClr val="00FFFF"/>
                </a:solidFill>
              </a:rPr>
              <a:t>Observe that: </a:t>
            </a:r>
            <a:r>
              <a:rPr lang="en-US" altLang="zh-CN" sz="2600" dirty="0" err="1" smtClean="0">
                <a:solidFill>
                  <a:srgbClr val="00FFFF"/>
                </a:solidFill>
              </a:rPr>
              <a:t>m</a:t>
            </a:r>
            <a:r>
              <a:rPr lang="en-US" altLang="zh-CN" sz="2600" baseline="-25000" dirty="0" err="1" smtClean="0">
                <a:solidFill>
                  <a:srgbClr val="00FFFF"/>
                </a:solidFill>
              </a:rPr>
              <a:t>j</a:t>
            </a:r>
            <a:r>
              <a:rPr lang="en-US" altLang="zh-CN" sz="2600" dirty="0" smtClean="0">
                <a:solidFill>
                  <a:srgbClr val="00FFFF"/>
                </a:solidFill>
              </a:rPr>
              <a:t> = </a:t>
            </a:r>
            <a:r>
              <a:rPr lang="en-US" altLang="zh-CN" sz="2600" dirty="0" err="1" smtClean="0">
                <a:solidFill>
                  <a:srgbClr val="00FFFF"/>
                </a:solidFill>
              </a:rPr>
              <a:t>M</a:t>
            </a:r>
            <a:r>
              <a:rPr lang="en-US" altLang="zh-CN" sz="2600" baseline="-25000" dirty="0" err="1" smtClean="0">
                <a:solidFill>
                  <a:srgbClr val="00FFFF"/>
                </a:solidFill>
              </a:rPr>
              <a:t>j</a:t>
            </a:r>
            <a:r>
              <a:rPr lang="en-US" altLang="zh-CN" sz="2600" dirty="0" smtClean="0">
                <a:solidFill>
                  <a:srgbClr val="00FFFF"/>
                </a:solidFill>
              </a:rPr>
              <a:t>’</a:t>
            </a:r>
          </a:p>
        </p:txBody>
      </p:sp>
      <p:graphicFrame>
        <p:nvGraphicFramePr>
          <p:cNvPr id="211972" name="Group 4"/>
          <p:cNvGraphicFramePr>
            <a:graphicFrameLocks noGrp="1"/>
          </p:cNvGraphicFramePr>
          <p:nvPr>
            <p:extLst>
              <p:ext uri="{D42A27DB-BD31-4B8C-83A1-F6EECF244321}">
                <p14:modId xmlns="" xmlns:p14="http://schemas.microsoft.com/office/powerpoint/2010/main" val="3000100291"/>
              </p:ext>
            </p:extLst>
          </p:nvPr>
        </p:nvGraphicFramePr>
        <p:xfrm>
          <a:off x="6817516" y="1692271"/>
          <a:ext cx="2214567" cy="4664079"/>
        </p:xfrm>
        <a:graphic>
          <a:graphicData uri="http://schemas.openxmlformats.org/drawingml/2006/table">
            <a:tbl>
              <a:tblPr/>
              <a:tblGrid>
                <a:gridCol w="509515"/>
                <a:gridCol w="509514"/>
                <a:gridCol w="511102"/>
                <a:gridCol w="208254"/>
                <a:gridCol w="476182"/>
              </a:tblGrid>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a</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b</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c</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f</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2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L="91427" marR="91427"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L="91427" marR="91427"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 xmlns:p14="http://schemas.microsoft.com/office/powerpoint/2010/main" val="4181982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323528" y="327795"/>
            <a:ext cx="8229600" cy="1143000"/>
          </a:xfrm>
        </p:spPr>
        <p:txBody>
          <a:bodyPr/>
          <a:lstStyle/>
          <a:p>
            <a:pPr eaLnBrk="1" hangingPunct="1"/>
            <a:r>
              <a:rPr lang="en-US" altLang="zh-CN" dirty="0" smtClean="0"/>
              <a:t>Shorthand: </a:t>
            </a:r>
            <a:r>
              <a:rPr lang="en-US" altLang="zh-CN" dirty="0" smtClean="0">
                <a:cs typeface="Times New Roman" panose="02020603050405020304" pitchFamily="18" charset="0"/>
              </a:rPr>
              <a:t>∑</a:t>
            </a:r>
            <a:r>
              <a:rPr lang="en-US" altLang="zh-CN" dirty="0" smtClean="0"/>
              <a:t> and ∏</a:t>
            </a:r>
          </a:p>
        </p:txBody>
      </p:sp>
      <p:sp>
        <p:nvSpPr>
          <p:cNvPr id="212995" name="Rectangle 3"/>
          <p:cNvSpPr>
            <a:spLocks noGrp="1" noChangeArrowheads="1"/>
          </p:cNvSpPr>
          <p:nvPr>
            <p:ph idx="1"/>
          </p:nvPr>
        </p:nvSpPr>
        <p:spPr>
          <a:xfrm>
            <a:off x="609600" y="1447800"/>
            <a:ext cx="8229600" cy="4525963"/>
          </a:xfrm>
        </p:spPr>
        <p:txBody>
          <a:bodyPr rtlCol="0">
            <a:normAutofit lnSpcReduction="10000"/>
          </a:bodyPr>
          <a:lstStyle/>
          <a:p>
            <a:pPr eaLnBrk="1" fontAlgn="auto" hangingPunct="1">
              <a:spcAft>
                <a:spcPts val="0"/>
              </a:spcAft>
              <a:defRPr/>
            </a:pPr>
            <a:r>
              <a:rPr lang="en-US" altLang="zh-CN" sz="2800" dirty="0" smtClean="0"/>
              <a:t>f</a:t>
            </a:r>
            <a:r>
              <a:rPr lang="en-US" altLang="zh-CN" sz="2800" baseline="-25000" dirty="0" smtClean="0"/>
              <a:t>1</a:t>
            </a:r>
            <a:r>
              <a:rPr lang="en-US" altLang="zh-CN" sz="2800" dirty="0" smtClean="0"/>
              <a:t>(</a:t>
            </a:r>
            <a:r>
              <a:rPr lang="en-US" altLang="zh-CN" sz="2800" dirty="0" err="1" smtClean="0"/>
              <a:t>a,b,c</a:t>
            </a:r>
            <a:r>
              <a:rPr lang="en-US" altLang="zh-CN" sz="2800" dirty="0" smtClean="0"/>
              <a:t>) = </a:t>
            </a:r>
            <a:r>
              <a:rPr lang="en-US" altLang="zh-CN" sz="2800" dirty="0" smtClean="0">
                <a:cs typeface="Times New Roman" charset="0"/>
              </a:rPr>
              <a:t>∑</a:t>
            </a:r>
            <a:r>
              <a:rPr lang="en-US" altLang="zh-CN" sz="2800" b="1" dirty="0" smtClean="0">
                <a:cs typeface="Times New Roman" charset="0"/>
              </a:rPr>
              <a:t> </a:t>
            </a:r>
            <a:r>
              <a:rPr lang="en-US" altLang="zh-CN" sz="2800" dirty="0" smtClean="0">
                <a:cs typeface="Times New Roman" charset="0"/>
              </a:rPr>
              <a:t>m</a:t>
            </a:r>
            <a:r>
              <a:rPr lang="en-US" altLang="zh-CN" sz="2800" dirty="0" smtClean="0"/>
              <a:t>(1,2,4,6), where</a:t>
            </a:r>
            <a:r>
              <a:rPr lang="en-US" altLang="zh-CN" sz="2400" dirty="0" smtClean="0"/>
              <a:t> </a:t>
            </a:r>
            <a:r>
              <a:rPr lang="en-US" altLang="zh-CN" sz="2800" dirty="0" smtClean="0"/>
              <a:t>∑ indicates that this is a sum-of-products form, and m(1,2,4,6) indicates that the </a:t>
            </a:r>
            <a:r>
              <a:rPr lang="en-US" altLang="zh-CN" sz="2800" dirty="0" err="1" smtClean="0"/>
              <a:t>minterms</a:t>
            </a:r>
            <a:r>
              <a:rPr lang="en-US" altLang="zh-CN" sz="2800" dirty="0" smtClean="0"/>
              <a:t> to be included are m</a:t>
            </a:r>
            <a:r>
              <a:rPr lang="en-US" altLang="zh-CN" sz="2800" baseline="-25000" dirty="0" smtClean="0"/>
              <a:t>1</a:t>
            </a:r>
            <a:r>
              <a:rPr lang="en-US" altLang="zh-CN" sz="2800" dirty="0" smtClean="0"/>
              <a:t>, m</a:t>
            </a:r>
            <a:r>
              <a:rPr lang="en-US" altLang="zh-CN" sz="2800" baseline="-25000" dirty="0" smtClean="0"/>
              <a:t>2</a:t>
            </a:r>
            <a:r>
              <a:rPr lang="en-US" altLang="zh-CN" sz="2800" dirty="0" smtClean="0"/>
              <a:t>, m</a:t>
            </a:r>
            <a:r>
              <a:rPr lang="en-US" altLang="zh-CN" sz="2800" baseline="-25000" dirty="0" smtClean="0"/>
              <a:t>4</a:t>
            </a:r>
            <a:r>
              <a:rPr lang="en-US" altLang="zh-CN" sz="2800" dirty="0" smtClean="0"/>
              <a:t>, and m</a:t>
            </a:r>
            <a:r>
              <a:rPr lang="en-US" altLang="zh-CN" sz="2800" baseline="-25000" dirty="0" smtClean="0"/>
              <a:t>6</a:t>
            </a:r>
            <a:r>
              <a:rPr lang="en-US" altLang="zh-CN" sz="2800" dirty="0" smtClean="0"/>
              <a:t>.</a:t>
            </a:r>
          </a:p>
          <a:p>
            <a:pPr eaLnBrk="1" fontAlgn="auto" hangingPunct="1">
              <a:spcAft>
                <a:spcPts val="0"/>
              </a:spcAft>
              <a:defRPr/>
            </a:pPr>
            <a:r>
              <a:rPr lang="en-US" altLang="zh-CN" sz="2800" dirty="0" smtClean="0"/>
              <a:t>f</a:t>
            </a:r>
            <a:r>
              <a:rPr lang="en-US" altLang="zh-CN" sz="2800" baseline="-25000" dirty="0" smtClean="0"/>
              <a:t>1</a:t>
            </a:r>
            <a:r>
              <a:rPr lang="en-US" altLang="zh-CN" sz="2800" dirty="0" smtClean="0"/>
              <a:t>(</a:t>
            </a:r>
            <a:r>
              <a:rPr lang="en-US" altLang="zh-CN" sz="2800" dirty="0" err="1" smtClean="0"/>
              <a:t>a,b,c</a:t>
            </a:r>
            <a:r>
              <a:rPr lang="en-US" altLang="zh-CN" sz="2800" dirty="0" smtClean="0"/>
              <a:t>) = ∏</a:t>
            </a:r>
            <a:r>
              <a:rPr lang="en-US" altLang="zh-CN" sz="2800" b="1" dirty="0" smtClean="0"/>
              <a:t> </a:t>
            </a:r>
            <a:r>
              <a:rPr lang="en-US" altLang="zh-CN" sz="2800" dirty="0" smtClean="0"/>
              <a:t>M(0,3,5,7), where ∏ indicates that this is a product-of-sums form, and M(0,3,5,7) indicates that the </a:t>
            </a:r>
            <a:r>
              <a:rPr lang="en-US" altLang="zh-CN" sz="2800" dirty="0" err="1" smtClean="0"/>
              <a:t>maxterms</a:t>
            </a:r>
            <a:r>
              <a:rPr lang="en-US" altLang="zh-CN" sz="2800" dirty="0" smtClean="0"/>
              <a:t> to be included are M</a:t>
            </a:r>
            <a:r>
              <a:rPr lang="en-US" altLang="zh-CN" sz="2800" baseline="-25000" dirty="0" smtClean="0"/>
              <a:t>0</a:t>
            </a:r>
            <a:r>
              <a:rPr lang="en-US" altLang="zh-CN" sz="2800" dirty="0" smtClean="0"/>
              <a:t>, M</a:t>
            </a:r>
            <a:r>
              <a:rPr lang="en-US" altLang="zh-CN" sz="2800" baseline="-25000" dirty="0" smtClean="0"/>
              <a:t>3</a:t>
            </a:r>
            <a:r>
              <a:rPr lang="en-US" altLang="zh-CN" sz="2800" dirty="0" smtClean="0"/>
              <a:t>, M</a:t>
            </a:r>
            <a:r>
              <a:rPr lang="en-US" altLang="zh-CN" sz="2800" baseline="-25000" dirty="0" smtClean="0"/>
              <a:t>5</a:t>
            </a:r>
            <a:r>
              <a:rPr lang="en-US" altLang="zh-CN" sz="2800" dirty="0" smtClean="0"/>
              <a:t>, and M</a:t>
            </a:r>
            <a:r>
              <a:rPr lang="en-US" altLang="zh-CN" sz="2800" baseline="-25000" dirty="0" smtClean="0"/>
              <a:t>7</a:t>
            </a:r>
            <a:r>
              <a:rPr lang="en-US" altLang="zh-CN" sz="2800" dirty="0" smtClean="0"/>
              <a:t>.</a:t>
            </a:r>
          </a:p>
          <a:p>
            <a:pPr eaLnBrk="1" fontAlgn="auto" hangingPunct="1">
              <a:spcAft>
                <a:spcPts val="0"/>
              </a:spcAft>
              <a:defRPr/>
            </a:pPr>
            <a:r>
              <a:rPr lang="en-US" altLang="zh-CN" sz="2800" dirty="0" smtClean="0"/>
              <a:t>Since </a:t>
            </a:r>
            <a:r>
              <a:rPr lang="en-US" altLang="zh-CN" sz="3000" dirty="0" err="1" smtClean="0"/>
              <a:t>m</a:t>
            </a:r>
            <a:r>
              <a:rPr lang="en-US" altLang="zh-CN" sz="3000" baseline="-25000" dirty="0" err="1" smtClean="0"/>
              <a:t>j</a:t>
            </a:r>
            <a:r>
              <a:rPr lang="en-US" altLang="zh-CN" sz="3000" dirty="0" smtClean="0"/>
              <a:t> = </a:t>
            </a:r>
            <a:r>
              <a:rPr lang="en-US" altLang="zh-CN" sz="3000" dirty="0" err="1" smtClean="0"/>
              <a:t>M</a:t>
            </a:r>
            <a:r>
              <a:rPr lang="en-US" altLang="zh-CN" sz="3000" baseline="-25000" dirty="0" err="1" smtClean="0"/>
              <a:t>j</a:t>
            </a:r>
            <a:r>
              <a:rPr lang="en-US" altLang="zh-CN" sz="3000" dirty="0" smtClean="0"/>
              <a:t>’  for any </a:t>
            </a:r>
            <a:r>
              <a:rPr lang="en-US" altLang="zh-CN" sz="3000" i="1" dirty="0" smtClean="0"/>
              <a:t>j</a:t>
            </a:r>
            <a:r>
              <a:rPr lang="en-US" altLang="zh-CN" sz="3000" dirty="0" smtClean="0"/>
              <a:t>,</a:t>
            </a:r>
            <a:br>
              <a:rPr lang="en-US" altLang="zh-CN" sz="3000" dirty="0" smtClean="0"/>
            </a:br>
            <a:r>
              <a:rPr lang="en-US" altLang="zh-CN" sz="3000" dirty="0" smtClean="0"/>
              <a:t> </a:t>
            </a:r>
            <a:r>
              <a:rPr lang="en-US" altLang="zh-CN" sz="2800" dirty="0" smtClean="0"/>
              <a:t>∑</a:t>
            </a:r>
            <a:r>
              <a:rPr lang="en-US" altLang="zh-CN" sz="2800" b="1" dirty="0" smtClean="0"/>
              <a:t> </a:t>
            </a:r>
            <a:r>
              <a:rPr lang="en-US" altLang="zh-CN" sz="2800" dirty="0" smtClean="0"/>
              <a:t>m(1,2,4,6) = ∏</a:t>
            </a:r>
            <a:r>
              <a:rPr lang="en-US" altLang="zh-CN" sz="2800" b="1" dirty="0" smtClean="0"/>
              <a:t> </a:t>
            </a:r>
            <a:r>
              <a:rPr lang="en-US" altLang="zh-CN" sz="2800" dirty="0" smtClean="0"/>
              <a:t>M(0,3,5,7) = f</a:t>
            </a:r>
            <a:r>
              <a:rPr lang="en-US" altLang="zh-CN" sz="2800" baseline="-25000" dirty="0" smtClean="0"/>
              <a:t>1</a:t>
            </a:r>
            <a:r>
              <a:rPr lang="en-US" altLang="zh-CN" sz="2800" dirty="0" smtClean="0"/>
              <a:t>(</a:t>
            </a:r>
            <a:r>
              <a:rPr lang="en-US" altLang="zh-CN" sz="2800" dirty="0" err="1" smtClean="0"/>
              <a:t>a,b,c</a:t>
            </a:r>
            <a:r>
              <a:rPr lang="en-US" altLang="zh-CN" sz="2800" dirty="0" smtClean="0"/>
              <a:t>) </a:t>
            </a:r>
            <a:endParaRPr lang="en-US" altLang="zh-CN" sz="3000" dirty="0" smtClean="0"/>
          </a:p>
          <a:p>
            <a:pPr eaLnBrk="1" fontAlgn="auto" hangingPunct="1">
              <a:spcAft>
                <a:spcPts val="0"/>
              </a:spcAft>
              <a:defRPr/>
            </a:pPr>
            <a:endParaRPr lang="zh-CN" altLang="en-US" sz="3000" dirty="0" smtClean="0"/>
          </a:p>
        </p:txBody>
      </p:sp>
    </p:spTree>
    <p:extLst>
      <p:ext uri="{BB962C8B-B14F-4D97-AF65-F5344CB8AC3E}">
        <p14:creationId xmlns="" xmlns:p14="http://schemas.microsoft.com/office/powerpoint/2010/main" val="39344627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altLang="zh-CN" sz="3600" smtClean="0"/>
              <a:t>Conversion Between Canonical Forms</a:t>
            </a:r>
          </a:p>
        </p:txBody>
      </p:sp>
      <p:sp>
        <p:nvSpPr>
          <p:cNvPr id="56323" name="Rectangle 3"/>
          <p:cNvSpPr>
            <a:spLocks noGrp="1" noChangeArrowheads="1"/>
          </p:cNvSpPr>
          <p:nvPr>
            <p:ph idx="1"/>
          </p:nvPr>
        </p:nvSpPr>
        <p:spPr/>
        <p:txBody>
          <a:bodyPr/>
          <a:lstStyle/>
          <a:p>
            <a:pPr eaLnBrk="1" hangingPunct="1"/>
            <a:r>
              <a:rPr lang="en-US" altLang="zh-CN" sz="2400" dirty="0" smtClean="0"/>
              <a:t>Replace </a:t>
            </a:r>
            <a:r>
              <a:rPr lang="en-US" altLang="zh-CN" dirty="0" smtClean="0">
                <a:cs typeface="Times New Roman" panose="02020603050405020304" pitchFamily="18" charset="0"/>
              </a:rPr>
              <a:t>∑</a:t>
            </a:r>
            <a:r>
              <a:rPr lang="en-US" altLang="zh-CN" sz="2400" dirty="0" smtClean="0"/>
              <a:t> with </a:t>
            </a:r>
            <a:r>
              <a:rPr lang="en-US" altLang="zh-CN" dirty="0" smtClean="0"/>
              <a:t>∏</a:t>
            </a:r>
            <a:r>
              <a:rPr lang="en-US" altLang="zh-CN" sz="2400" dirty="0" smtClean="0"/>
              <a:t> (or </a:t>
            </a:r>
            <a:r>
              <a:rPr lang="en-US" altLang="zh-CN" sz="2400" i="1" dirty="0" smtClean="0"/>
              <a:t>vice versa</a:t>
            </a:r>
            <a:r>
              <a:rPr lang="en-US" altLang="zh-CN" sz="2400" dirty="0" smtClean="0"/>
              <a:t>) and replace those </a:t>
            </a:r>
            <a:r>
              <a:rPr lang="en-US" altLang="zh-CN" sz="2400" i="1" dirty="0" err="1" smtClean="0"/>
              <a:t>j’</a:t>
            </a:r>
            <a:r>
              <a:rPr lang="en-US" altLang="zh-CN" sz="2400" dirty="0" err="1" smtClean="0"/>
              <a:t>s</a:t>
            </a:r>
            <a:r>
              <a:rPr lang="en-US" altLang="zh-CN" sz="2400" dirty="0" smtClean="0"/>
              <a:t> that appeared in the original form with those that do not.</a:t>
            </a:r>
          </a:p>
          <a:p>
            <a:pPr eaLnBrk="1" hangingPunct="1"/>
            <a:r>
              <a:rPr lang="en-US" altLang="zh-CN" sz="2400" dirty="0" smtClean="0"/>
              <a:t>Example:</a:t>
            </a:r>
            <a:br>
              <a:rPr lang="en-US" altLang="zh-CN" sz="2400" dirty="0" smtClean="0"/>
            </a:br>
            <a:r>
              <a:rPr lang="en-US" altLang="zh-CN" sz="2400" dirty="0" smtClean="0"/>
              <a:t>f</a:t>
            </a:r>
            <a:r>
              <a:rPr lang="en-US" altLang="zh-CN" sz="2400" baseline="-25000" dirty="0" smtClean="0"/>
              <a:t>1</a:t>
            </a:r>
            <a:r>
              <a:rPr lang="en-US" altLang="zh-CN" sz="2400" dirty="0" smtClean="0"/>
              <a:t>(</a:t>
            </a:r>
            <a:r>
              <a:rPr lang="en-US" altLang="zh-CN" sz="2400" dirty="0" err="1" smtClean="0"/>
              <a:t>a,b,c</a:t>
            </a:r>
            <a:r>
              <a:rPr lang="en-US" altLang="zh-CN" sz="2400" dirty="0" smtClean="0"/>
              <a:t>)	= </a:t>
            </a:r>
            <a:r>
              <a:rPr lang="en-US" altLang="zh-CN" sz="2400" dirty="0" err="1" smtClean="0"/>
              <a:t>a’b’c</a:t>
            </a:r>
            <a:r>
              <a:rPr lang="en-US" altLang="zh-CN" sz="2400" dirty="0" smtClean="0"/>
              <a:t> + </a:t>
            </a:r>
            <a:r>
              <a:rPr lang="en-US" altLang="zh-CN" sz="2400" dirty="0" err="1" smtClean="0"/>
              <a:t>a’bc</a:t>
            </a:r>
            <a:r>
              <a:rPr lang="en-US" altLang="zh-CN" sz="2400" dirty="0" smtClean="0"/>
              <a:t>’ + </a:t>
            </a:r>
            <a:r>
              <a:rPr lang="en-US" altLang="zh-CN" sz="2400" dirty="0" err="1" smtClean="0"/>
              <a:t>ab’c</a:t>
            </a:r>
            <a:r>
              <a:rPr lang="en-US" altLang="zh-CN" sz="2400" dirty="0" smtClean="0"/>
              <a:t>’ + </a:t>
            </a:r>
            <a:r>
              <a:rPr lang="en-US" altLang="zh-CN" sz="2400" dirty="0" err="1" smtClean="0"/>
              <a:t>abc</a:t>
            </a:r>
            <a:r>
              <a:rPr lang="en-US" altLang="zh-CN" sz="2400" dirty="0" smtClean="0"/>
              <a:t>’ </a:t>
            </a:r>
            <a:br>
              <a:rPr lang="en-US" altLang="zh-CN" sz="2400" dirty="0" smtClean="0"/>
            </a:br>
            <a:r>
              <a:rPr lang="en-US" altLang="zh-CN" sz="2400" dirty="0" smtClean="0"/>
              <a:t>		= m</a:t>
            </a:r>
            <a:r>
              <a:rPr lang="en-US" altLang="zh-CN" sz="2400" baseline="-25000" dirty="0" smtClean="0"/>
              <a:t>1</a:t>
            </a:r>
            <a:r>
              <a:rPr lang="en-US" altLang="zh-CN" sz="2400" dirty="0" smtClean="0"/>
              <a:t> + m</a:t>
            </a:r>
            <a:r>
              <a:rPr lang="en-US" altLang="zh-CN" sz="2400" baseline="-25000" dirty="0" smtClean="0"/>
              <a:t>2</a:t>
            </a:r>
            <a:r>
              <a:rPr lang="en-US" altLang="zh-CN" sz="2400" dirty="0" smtClean="0"/>
              <a:t> + m</a:t>
            </a:r>
            <a:r>
              <a:rPr lang="en-US" altLang="zh-CN" sz="2400" baseline="-25000" dirty="0" smtClean="0"/>
              <a:t>4</a:t>
            </a:r>
            <a:r>
              <a:rPr lang="en-US" altLang="zh-CN" sz="2400" dirty="0" smtClean="0"/>
              <a:t> + m</a:t>
            </a:r>
            <a:r>
              <a:rPr lang="en-US" altLang="zh-CN" sz="2400" baseline="-25000" dirty="0" smtClean="0"/>
              <a:t>6</a:t>
            </a:r>
            <a:br>
              <a:rPr lang="en-US" altLang="zh-CN" sz="2400" baseline="-25000" dirty="0" smtClean="0"/>
            </a:br>
            <a:r>
              <a:rPr lang="en-US" altLang="zh-CN" sz="2400" baseline="-25000" dirty="0" smtClean="0"/>
              <a:t>		</a:t>
            </a:r>
            <a:r>
              <a:rPr lang="en-US" altLang="zh-CN" sz="2400" dirty="0" smtClean="0"/>
              <a:t>= </a:t>
            </a:r>
            <a:r>
              <a:rPr lang="en-US" altLang="zh-CN" dirty="0" smtClean="0"/>
              <a:t>∑</a:t>
            </a:r>
            <a:r>
              <a:rPr lang="en-US" altLang="zh-CN" sz="2400" dirty="0" smtClean="0"/>
              <a:t>(</a:t>
            </a:r>
            <a:r>
              <a:rPr lang="en-US" altLang="zh-CN" sz="2400" dirty="0" smtClean="0">
                <a:solidFill>
                  <a:schemeClr val="accent2"/>
                </a:solidFill>
              </a:rPr>
              <a:t>1,2,4,6</a:t>
            </a:r>
            <a:r>
              <a:rPr lang="en-US" altLang="zh-CN" sz="2400" dirty="0" smtClean="0"/>
              <a:t>)</a:t>
            </a:r>
            <a:br>
              <a:rPr lang="en-US" altLang="zh-CN" sz="2400" dirty="0" smtClean="0"/>
            </a:br>
            <a:r>
              <a:rPr lang="en-US" altLang="zh-CN" sz="2400" dirty="0" smtClean="0"/>
              <a:t>		= </a:t>
            </a:r>
            <a:r>
              <a:rPr lang="en-US" altLang="zh-CN" dirty="0" smtClean="0"/>
              <a:t>∏</a:t>
            </a:r>
            <a:r>
              <a:rPr lang="en-US" altLang="zh-CN" sz="2400" dirty="0" smtClean="0"/>
              <a:t>(</a:t>
            </a:r>
            <a:r>
              <a:rPr lang="en-US" altLang="zh-CN" sz="2400" dirty="0" smtClean="0">
                <a:solidFill>
                  <a:schemeClr val="accent2"/>
                </a:solidFill>
              </a:rPr>
              <a:t>0,3,5,7</a:t>
            </a:r>
            <a:r>
              <a:rPr lang="en-US" altLang="zh-CN" sz="2400" dirty="0" smtClean="0"/>
              <a:t>)</a:t>
            </a:r>
            <a:br>
              <a:rPr lang="en-US" altLang="zh-CN" sz="2400" dirty="0" smtClean="0"/>
            </a:br>
            <a:r>
              <a:rPr lang="en-US" altLang="zh-CN" sz="2400" dirty="0" smtClean="0"/>
              <a:t>	          = (</a:t>
            </a:r>
            <a:r>
              <a:rPr lang="en-US" altLang="zh-CN" sz="2400" dirty="0" err="1" smtClean="0"/>
              <a:t>a+b+c</a:t>
            </a:r>
            <a:r>
              <a:rPr lang="en-US" altLang="zh-CN" sz="2400" dirty="0" smtClean="0"/>
              <a:t>)•(</a:t>
            </a:r>
            <a:r>
              <a:rPr lang="en-US" altLang="zh-CN" sz="2400" dirty="0" err="1" smtClean="0"/>
              <a:t>a+b’+c</a:t>
            </a:r>
            <a:r>
              <a:rPr lang="en-US" altLang="zh-CN" sz="2400" dirty="0" smtClean="0"/>
              <a:t>’)•(</a:t>
            </a:r>
            <a:r>
              <a:rPr lang="en-US" altLang="zh-CN" sz="2400" dirty="0" err="1" smtClean="0"/>
              <a:t>a’+b+c</a:t>
            </a:r>
            <a:r>
              <a:rPr lang="en-US" altLang="zh-CN" sz="2400" dirty="0" smtClean="0"/>
              <a:t>’)•(</a:t>
            </a:r>
            <a:r>
              <a:rPr lang="en-US" altLang="zh-CN" sz="2400" dirty="0" err="1" smtClean="0"/>
              <a:t>a’+b’+c</a:t>
            </a:r>
            <a:r>
              <a:rPr lang="en-US" altLang="zh-CN" sz="2400" dirty="0" smtClean="0"/>
              <a:t>’)</a:t>
            </a:r>
          </a:p>
        </p:txBody>
      </p:sp>
    </p:spTree>
    <p:extLst>
      <p:ext uri="{BB962C8B-B14F-4D97-AF65-F5344CB8AC3E}">
        <p14:creationId xmlns="" xmlns:p14="http://schemas.microsoft.com/office/powerpoint/2010/main" val="38691607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rrowheads="1"/>
          </p:cNvSpPr>
          <p:nvPr>
            <p:ph type="title"/>
          </p:nvPr>
        </p:nvSpPr>
        <p:spPr>
          <a:xfrm>
            <a:off x="457200" y="381000"/>
            <a:ext cx="8229600" cy="1143000"/>
          </a:xfrm>
        </p:spPr>
        <p:txBody>
          <a:bodyPr rtlCol="0">
            <a:normAutofit/>
          </a:bodyPr>
          <a:lstStyle/>
          <a:p>
            <a:pPr eaLnBrk="1" fontAlgn="auto" hangingPunct="1">
              <a:spcAft>
                <a:spcPts val="0"/>
              </a:spcAft>
              <a:defRPr/>
            </a:pPr>
            <a:r>
              <a:rPr lang="en-US" altLang="zh-CN" dirty="0" smtClean="0"/>
              <a:t>Conversion to SOP</a:t>
            </a:r>
          </a:p>
        </p:txBody>
      </p:sp>
      <p:sp>
        <p:nvSpPr>
          <p:cNvPr id="58371" name="Rectangle 3"/>
          <p:cNvSpPr>
            <a:spLocks noGrp="1" noChangeArrowheads="1"/>
          </p:cNvSpPr>
          <p:nvPr>
            <p:ph idx="1"/>
          </p:nvPr>
        </p:nvSpPr>
        <p:spPr>
          <a:xfrm>
            <a:off x="381000" y="1641475"/>
            <a:ext cx="8458200" cy="4454525"/>
          </a:xfrm>
        </p:spPr>
        <p:txBody>
          <a:bodyPr/>
          <a:lstStyle/>
          <a:p>
            <a:pPr eaLnBrk="1" hangingPunct="1"/>
            <a:r>
              <a:rPr lang="en-US" altLang="zh-CN" dirty="0" smtClean="0"/>
              <a:t>Expand </a:t>
            </a:r>
            <a:r>
              <a:rPr lang="en-US" altLang="zh-CN" i="1" dirty="0" smtClean="0"/>
              <a:t>non-canonical</a:t>
            </a:r>
            <a:r>
              <a:rPr lang="en-US" altLang="zh-CN" dirty="0" smtClean="0"/>
              <a:t> terms by inserting equivalent of 1 in each missing variable x:</a:t>
            </a:r>
            <a:br>
              <a:rPr lang="en-US" altLang="zh-CN" dirty="0" smtClean="0"/>
            </a:br>
            <a:r>
              <a:rPr lang="en-US" altLang="zh-CN" dirty="0" smtClean="0"/>
              <a:t> (x + x’) = 1</a:t>
            </a:r>
          </a:p>
          <a:p>
            <a:pPr eaLnBrk="1" hangingPunct="1"/>
            <a:r>
              <a:rPr lang="en-US" altLang="zh-CN" dirty="0" smtClean="0"/>
              <a:t>Remove duplicate </a:t>
            </a:r>
            <a:r>
              <a:rPr lang="en-US" altLang="zh-CN" dirty="0" err="1" smtClean="0"/>
              <a:t>minterms</a:t>
            </a:r>
            <a:endParaRPr lang="en-US" altLang="zh-CN" dirty="0" smtClean="0"/>
          </a:p>
          <a:p>
            <a:pPr eaLnBrk="1" hangingPunct="1"/>
            <a:r>
              <a:rPr lang="en-US" altLang="zh-CN" dirty="0" smtClean="0"/>
              <a:t>f</a:t>
            </a:r>
            <a:r>
              <a:rPr lang="en-US" altLang="zh-CN" baseline="-25000" dirty="0" smtClean="0"/>
              <a:t>1</a:t>
            </a:r>
            <a:r>
              <a:rPr lang="en-US" altLang="zh-CN" dirty="0" smtClean="0"/>
              <a:t>(</a:t>
            </a:r>
            <a:r>
              <a:rPr lang="en-US" altLang="zh-CN" dirty="0" err="1" smtClean="0"/>
              <a:t>a,b,c</a:t>
            </a:r>
            <a:r>
              <a:rPr lang="en-US" altLang="zh-CN" dirty="0" smtClean="0"/>
              <a:t>) = </a:t>
            </a:r>
            <a:r>
              <a:rPr lang="en-US" altLang="zh-CN" dirty="0" err="1" smtClean="0"/>
              <a:t>a’b’c</a:t>
            </a:r>
            <a:r>
              <a:rPr lang="en-US" altLang="zh-CN" dirty="0" smtClean="0"/>
              <a:t> + </a:t>
            </a:r>
            <a:r>
              <a:rPr lang="en-US" altLang="zh-CN" dirty="0" err="1" smtClean="0"/>
              <a:t>bc</a:t>
            </a:r>
            <a:r>
              <a:rPr lang="en-US" altLang="zh-CN" dirty="0" smtClean="0"/>
              <a:t>’ + ac’</a:t>
            </a:r>
            <a:br>
              <a:rPr lang="en-US" altLang="zh-CN" dirty="0" smtClean="0"/>
            </a:br>
            <a:r>
              <a:rPr lang="en-US" altLang="zh-CN" dirty="0" smtClean="0"/>
              <a:t>		 = </a:t>
            </a:r>
            <a:r>
              <a:rPr lang="en-US" altLang="zh-CN" dirty="0" err="1" smtClean="0"/>
              <a:t>a’b’c</a:t>
            </a:r>
            <a:r>
              <a:rPr lang="en-US" altLang="zh-CN" dirty="0" smtClean="0"/>
              <a:t> + </a:t>
            </a:r>
            <a:r>
              <a:rPr lang="en-US" altLang="zh-CN" dirty="0" smtClean="0">
                <a:solidFill>
                  <a:schemeClr val="accent1"/>
                </a:solidFill>
              </a:rPr>
              <a:t>(</a:t>
            </a:r>
            <a:r>
              <a:rPr lang="en-US" altLang="zh-CN" dirty="0" err="1" smtClean="0">
                <a:solidFill>
                  <a:schemeClr val="accent1"/>
                </a:solidFill>
              </a:rPr>
              <a:t>a+a</a:t>
            </a:r>
            <a:r>
              <a:rPr lang="en-US" altLang="zh-CN" dirty="0" smtClean="0">
                <a:solidFill>
                  <a:schemeClr val="accent1"/>
                </a:solidFill>
              </a:rPr>
              <a:t>’)</a:t>
            </a:r>
            <a:r>
              <a:rPr lang="en-US" altLang="zh-CN" dirty="0" err="1" smtClean="0"/>
              <a:t>bc</a:t>
            </a:r>
            <a:r>
              <a:rPr lang="en-US" altLang="zh-CN" dirty="0" smtClean="0"/>
              <a:t>’ + a</a:t>
            </a:r>
            <a:r>
              <a:rPr lang="en-US" altLang="zh-CN" dirty="0" smtClean="0">
                <a:solidFill>
                  <a:schemeClr val="accent1"/>
                </a:solidFill>
              </a:rPr>
              <a:t>(</a:t>
            </a:r>
            <a:r>
              <a:rPr lang="en-US" altLang="zh-CN" dirty="0" err="1" smtClean="0">
                <a:solidFill>
                  <a:schemeClr val="accent1"/>
                </a:solidFill>
              </a:rPr>
              <a:t>b+b</a:t>
            </a:r>
            <a:r>
              <a:rPr lang="en-US" altLang="zh-CN" dirty="0" smtClean="0">
                <a:solidFill>
                  <a:schemeClr val="accent1"/>
                </a:solidFill>
              </a:rPr>
              <a:t>’)</a:t>
            </a:r>
            <a:r>
              <a:rPr lang="en-US" altLang="zh-CN" dirty="0" smtClean="0"/>
              <a:t>c’</a:t>
            </a:r>
            <a:br>
              <a:rPr lang="en-US" altLang="zh-CN" dirty="0" smtClean="0"/>
            </a:br>
            <a:r>
              <a:rPr lang="en-US" altLang="zh-CN" dirty="0" smtClean="0"/>
              <a:t>		 = </a:t>
            </a:r>
            <a:r>
              <a:rPr lang="en-US" altLang="zh-CN" dirty="0" err="1" smtClean="0"/>
              <a:t>a’b’c</a:t>
            </a:r>
            <a:r>
              <a:rPr lang="en-US" altLang="zh-CN" dirty="0" smtClean="0"/>
              <a:t> + </a:t>
            </a:r>
            <a:r>
              <a:rPr lang="en-US" altLang="zh-CN" dirty="0" err="1" smtClean="0">
                <a:solidFill>
                  <a:schemeClr val="accent1"/>
                </a:solidFill>
              </a:rPr>
              <a:t>abc</a:t>
            </a:r>
            <a:r>
              <a:rPr lang="en-US" altLang="zh-CN" dirty="0" smtClean="0">
                <a:solidFill>
                  <a:schemeClr val="accent1"/>
                </a:solidFill>
              </a:rPr>
              <a:t>’</a:t>
            </a:r>
            <a:r>
              <a:rPr lang="en-US" altLang="zh-CN" dirty="0" smtClean="0"/>
              <a:t> + </a:t>
            </a:r>
            <a:r>
              <a:rPr lang="en-US" altLang="zh-CN" dirty="0" err="1" smtClean="0"/>
              <a:t>a’bc</a:t>
            </a:r>
            <a:r>
              <a:rPr lang="en-US" altLang="zh-CN" dirty="0" smtClean="0"/>
              <a:t>’ + </a:t>
            </a:r>
            <a:r>
              <a:rPr lang="en-US" altLang="zh-CN" dirty="0" err="1" smtClean="0">
                <a:solidFill>
                  <a:schemeClr val="accent1"/>
                </a:solidFill>
              </a:rPr>
              <a:t>abc</a:t>
            </a:r>
            <a:r>
              <a:rPr lang="en-US" altLang="zh-CN" dirty="0" smtClean="0">
                <a:solidFill>
                  <a:schemeClr val="accent1"/>
                </a:solidFill>
              </a:rPr>
              <a:t>’</a:t>
            </a:r>
            <a:r>
              <a:rPr lang="en-US" altLang="zh-CN" dirty="0" smtClean="0"/>
              <a:t> + </a:t>
            </a:r>
            <a:r>
              <a:rPr lang="en-US" altLang="zh-CN" dirty="0" err="1" smtClean="0"/>
              <a:t>ab’c</a:t>
            </a:r>
            <a:r>
              <a:rPr lang="en-US" altLang="zh-CN" dirty="0" smtClean="0"/>
              <a:t>’</a:t>
            </a:r>
            <a:br>
              <a:rPr lang="en-US" altLang="zh-CN" dirty="0" smtClean="0"/>
            </a:br>
            <a:r>
              <a:rPr lang="en-US" altLang="zh-CN" dirty="0" smtClean="0"/>
              <a:t>		 = </a:t>
            </a:r>
            <a:r>
              <a:rPr lang="en-US" altLang="zh-CN" dirty="0" err="1" smtClean="0"/>
              <a:t>a’b’c</a:t>
            </a:r>
            <a:r>
              <a:rPr lang="en-US" altLang="zh-CN" dirty="0" smtClean="0"/>
              <a:t> + </a:t>
            </a:r>
            <a:r>
              <a:rPr lang="en-US" altLang="zh-CN" dirty="0" err="1" smtClean="0"/>
              <a:t>abc</a:t>
            </a:r>
            <a:r>
              <a:rPr lang="en-US" altLang="zh-CN" dirty="0" smtClean="0"/>
              <a:t>’ + </a:t>
            </a:r>
            <a:r>
              <a:rPr lang="en-US" altLang="zh-CN" dirty="0" err="1" smtClean="0"/>
              <a:t>a’bc</a:t>
            </a:r>
            <a:r>
              <a:rPr lang="en-US" altLang="zh-CN" dirty="0" smtClean="0"/>
              <a:t> + </a:t>
            </a:r>
            <a:r>
              <a:rPr lang="en-US" altLang="zh-CN" dirty="0" err="1" smtClean="0"/>
              <a:t>ab’c</a:t>
            </a:r>
            <a:r>
              <a:rPr lang="en-US" altLang="zh-CN" dirty="0" smtClean="0"/>
              <a:t>’</a:t>
            </a:r>
          </a:p>
        </p:txBody>
      </p:sp>
    </p:spTree>
    <p:extLst>
      <p:ext uri="{BB962C8B-B14F-4D97-AF65-F5344CB8AC3E}">
        <p14:creationId xmlns="" xmlns:p14="http://schemas.microsoft.com/office/powerpoint/2010/main" val="28428712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rrowheads="1"/>
          </p:cNvSpPr>
          <p:nvPr>
            <p:ph type="title"/>
          </p:nvPr>
        </p:nvSpPr>
        <p:spPr>
          <a:xfrm>
            <a:off x="457200" y="381000"/>
            <a:ext cx="8229600" cy="1143000"/>
          </a:xfrm>
        </p:spPr>
        <p:txBody>
          <a:bodyPr rtlCol="0">
            <a:normAutofit/>
          </a:bodyPr>
          <a:lstStyle/>
          <a:p>
            <a:pPr eaLnBrk="1" fontAlgn="auto" hangingPunct="1">
              <a:spcAft>
                <a:spcPts val="0"/>
              </a:spcAft>
              <a:defRPr/>
            </a:pPr>
            <a:r>
              <a:rPr lang="en-US" altLang="zh-CN" dirty="0" smtClean="0"/>
              <a:t>Conversion to POS</a:t>
            </a:r>
          </a:p>
        </p:txBody>
      </p:sp>
      <p:sp>
        <p:nvSpPr>
          <p:cNvPr id="59395" name="Rectangle 3"/>
          <p:cNvSpPr>
            <a:spLocks noGrp="1" noChangeArrowheads="1"/>
          </p:cNvSpPr>
          <p:nvPr>
            <p:ph idx="1"/>
          </p:nvPr>
        </p:nvSpPr>
        <p:spPr>
          <a:xfrm>
            <a:off x="228600" y="1641475"/>
            <a:ext cx="8534400" cy="4454525"/>
          </a:xfrm>
        </p:spPr>
        <p:txBody>
          <a:bodyPr/>
          <a:lstStyle/>
          <a:p>
            <a:pPr eaLnBrk="1" hangingPunct="1"/>
            <a:r>
              <a:rPr lang="en-US" altLang="zh-CN" sz="2800" dirty="0" smtClean="0"/>
              <a:t>Expand </a:t>
            </a:r>
            <a:r>
              <a:rPr lang="en-US" altLang="zh-CN" sz="2800" dirty="0" err="1" smtClean="0"/>
              <a:t>noncanonical</a:t>
            </a:r>
            <a:r>
              <a:rPr lang="en-US" altLang="zh-CN" sz="2800" dirty="0" smtClean="0"/>
              <a:t> terms by adding 0 in terms of missing variables (</a:t>
            </a:r>
            <a:r>
              <a:rPr lang="en-US" altLang="zh-CN" sz="2800" i="1" dirty="0" smtClean="0"/>
              <a:t>e.g.</a:t>
            </a:r>
            <a:r>
              <a:rPr lang="en-US" altLang="zh-CN" sz="2800" dirty="0" smtClean="0"/>
              <a:t>, xx’ = 0) and using the distributive law</a:t>
            </a:r>
          </a:p>
          <a:p>
            <a:pPr eaLnBrk="1" hangingPunct="1"/>
            <a:r>
              <a:rPr lang="en-US" altLang="zh-CN" sz="2800" dirty="0" smtClean="0"/>
              <a:t>Remove duplicate </a:t>
            </a:r>
            <a:r>
              <a:rPr lang="en-US" altLang="zh-CN" sz="2800" dirty="0" err="1" smtClean="0"/>
              <a:t>maxterms</a:t>
            </a:r>
            <a:endParaRPr lang="en-US" altLang="zh-CN" sz="2800" dirty="0" smtClean="0"/>
          </a:p>
          <a:p>
            <a:pPr eaLnBrk="1" hangingPunct="1"/>
            <a:r>
              <a:rPr lang="en-US" altLang="zh-CN" sz="2800" dirty="0" smtClean="0"/>
              <a:t>f</a:t>
            </a:r>
            <a:r>
              <a:rPr lang="en-US" altLang="zh-CN" sz="2800" baseline="-25000" dirty="0" smtClean="0"/>
              <a:t>1</a:t>
            </a:r>
            <a:r>
              <a:rPr lang="en-US" altLang="zh-CN" sz="2800" dirty="0" smtClean="0"/>
              <a:t>(</a:t>
            </a:r>
            <a:r>
              <a:rPr lang="en-US" altLang="zh-CN" sz="2800" dirty="0" err="1" smtClean="0"/>
              <a:t>a,b,c</a:t>
            </a:r>
            <a:r>
              <a:rPr lang="en-US" altLang="zh-CN" sz="2800" dirty="0" smtClean="0"/>
              <a:t>)   = (</a:t>
            </a:r>
            <a:r>
              <a:rPr lang="en-US" altLang="zh-CN" sz="2800" dirty="0" err="1" smtClean="0"/>
              <a:t>a+b+c</a:t>
            </a:r>
            <a:r>
              <a:rPr lang="en-US" altLang="zh-CN" sz="2800" dirty="0" smtClean="0"/>
              <a:t>)•(</a:t>
            </a:r>
            <a:r>
              <a:rPr lang="en-US" altLang="zh-CN" sz="2800" dirty="0" err="1" smtClean="0"/>
              <a:t>b’+c</a:t>
            </a:r>
            <a:r>
              <a:rPr lang="en-US" altLang="zh-CN" sz="2800" dirty="0" smtClean="0"/>
              <a:t>’)•(</a:t>
            </a:r>
            <a:r>
              <a:rPr lang="en-US" altLang="zh-CN" sz="2800" dirty="0" err="1" smtClean="0"/>
              <a:t>a’+c</a:t>
            </a:r>
            <a:r>
              <a:rPr lang="en-US" altLang="zh-CN" sz="2800" dirty="0" smtClean="0"/>
              <a:t>’)</a:t>
            </a:r>
            <a:br>
              <a:rPr lang="en-US" altLang="zh-CN" sz="2800" dirty="0" smtClean="0"/>
            </a:br>
            <a:r>
              <a:rPr lang="en-US" altLang="zh-CN" sz="2800" dirty="0" smtClean="0"/>
              <a:t>		 = (</a:t>
            </a:r>
            <a:r>
              <a:rPr lang="en-US" altLang="zh-CN" sz="2800" dirty="0" err="1" smtClean="0"/>
              <a:t>a+b+c</a:t>
            </a:r>
            <a:r>
              <a:rPr lang="en-US" altLang="zh-CN" sz="2800" dirty="0" smtClean="0"/>
              <a:t>)•(</a:t>
            </a:r>
            <a:r>
              <a:rPr lang="en-US" altLang="zh-CN" sz="2800" dirty="0" err="1" smtClean="0">
                <a:solidFill>
                  <a:schemeClr val="accent2"/>
                </a:solidFill>
              </a:rPr>
              <a:t>aa’</a:t>
            </a:r>
            <a:r>
              <a:rPr lang="en-US" altLang="zh-CN" sz="2800" dirty="0" err="1" smtClean="0"/>
              <a:t>+b’+c</a:t>
            </a:r>
            <a:r>
              <a:rPr lang="en-US" altLang="zh-CN" sz="2800" dirty="0" smtClean="0"/>
              <a:t>’)•(</a:t>
            </a:r>
            <a:r>
              <a:rPr lang="en-US" altLang="zh-CN" sz="2800" dirty="0" err="1" smtClean="0"/>
              <a:t>a’+</a:t>
            </a:r>
            <a:r>
              <a:rPr lang="en-US" altLang="zh-CN" sz="2800" dirty="0" err="1" smtClean="0">
                <a:solidFill>
                  <a:schemeClr val="accent2"/>
                </a:solidFill>
              </a:rPr>
              <a:t>bb’</a:t>
            </a:r>
            <a:r>
              <a:rPr lang="en-US" altLang="zh-CN" sz="2800" dirty="0" err="1" smtClean="0"/>
              <a:t>+c</a:t>
            </a:r>
            <a:r>
              <a:rPr lang="en-US" altLang="zh-CN" sz="2800" dirty="0" smtClean="0"/>
              <a:t>’)</a:t>
            </a:r>
            <a:br>
              <a:rPr lang="en-US" altLang="zh-CN" sz="2800" dirty="0" smtClean="0"/>
            </a:br>
            <a:r>
              <a:rPr lang="en-US" altLang="zh-CN" sz="2800" dirty="0" smtClean="0"/>
              <a:t>	 	 = (</a:t>
            </a:r>
            <a:r>
              <a:rPr lang="en-US" altLang="zh-CN" sz="2800" dirty="0" err="1" smtClean="0"/>
              <a:t>a+b+c</a:t>
            </a:r>
            <a:r>
              <a:rPr lang="en-US" altLang="zh-CN" sz="2800" dirty="0" smtClean="0"/>
              <a:t>)•(</a:t>
            </a:r>
            <a:r>
              <a:rPr lang="en-US" altLang="zh-CN" sz="2800" dirty="0" err="1" smtClean="0"/>
              <a:t>a+b’+c</a:t>
            </a:r>
            <a:r>
              <a:rPr lang="en-US" altLang="zh-CN" sz="2800" dirty="0" smtClean="0"/>
              <a:t>’)•</a:t>
            </a:r>
            <a:r>
              <a:rPr lang="en-US" altLang="zh-CN" sz="2800" dirty="0" smtClean="0">
                <a:solidFill>
                  <a:schemeClr val="accent1"/>
                </a:solidFill>
              </a:rPr>
              <a:t>(</a:t>
            </a:r>
            <a:r>
              <a:rPr lang="en-US" altLang="zh-CN" sz="2800" dirty="0" err="1" smtClean="0">
                <a:solidFill>
                  <a:schemeClr val="accent1"/>
                </a:solidFill>
              </a:rPr>
              <a:t>a’+b’+c</a:t>
            </a:r>
            <a:r>
              <a:rPr lang="en-US" altLang="zh-CN" sz="2800" dirty="0" smtClean="0">
                <a:solidFill>
                  <a:schemeClr val="accent1"/>
                </a:solidFill>
              </a:rPr>
              <a:t>’)</a:t>
            </a:r>
            <a:r>
              <a:rPr lang="en-US" altLang="zh-CN" sz="2800" dirty="0" smtClean="0"/>
              <a:t>•</a:t>
            </a:r>
            <a:br>
              <a:rPr lang="en-US" altLang="zh-CN" sz="2800" dirty="0" smtClean="0"/>
            </a:br>
            <a:r>
              <a:rPr lang="en-US" altLang="zh-CN" sz="2800" dirty="0" smtClean="0"/>
              <a:t>		    (</a:t>
            </a:r>
            <a:r>
              <a:rPr lang="en-US" altLang="zh-CN" sz="2800" dirty="0" err="1" smtClean="0"/>
              <a:t>a’+b+c</a:t>
            </a:r>
            <a:r>
              <a:rPr lang="en-US" altLang="zh-CN" sz="2800" dirty="0" smtClean="0"/>
              <a:t>’)•</a:t>
            </a:r>
            <a:r>
              <a:rPr lang="en-US" altLang="zh-CN" sz="2800" dirty="0" smtClean="0">
                <a:solidFill>
                  <a:schemeClr val="accent1"/>
                </a:solidFill>
              </a:rPr>
              <a:t>(</a:t>
            </a:r>
            <a:r>
              <a:rPr lang="en-US" altLang="zh-CN" sz="2800" dirty="0" err="1" smtClean="0">
                <a:solidFill>
                  <a:schemeClr val="accent1"/>
                </a:solidFill>
              </a:rPr>
              <a:t>a’+b’+c</a:t>
            </a:r>
            <a:r>
              <a:rPr lang="en-US" altLang="zh-CN" sz="2800" dirty="0" smtClean="0">
                <a:solidFill>
                  <a:schemeClr val="accent1"/>
                </a:solidFill>
              </a:rPr>
              <a:t>’)</a:t>
            </a:r>
            <a:r>
              <a:rPr lang="en-US" altLang="zh-CN" sz="2800" dirty="0" smtClean="0"/>
              <a:t/>
            </a:r>
            <a:br>
              <a:rPr lang="en-US" altLang="zh-CN" sz="2800" dirty="0" smtClean="0"/>
            </a:br>
            <a:r>
              <a:rPr lang="en-US" altLang="zh-CN" sz="2800" dirty="0" smtClean="0"/>
              <a:t>		 = (</a:t>
            </a:r>
            <a:r>
              <a:rPr lang="en-US" altLang="zh-CN" sz="2800" dirty="0" err="1" smtClean="0"/>
              <a:t>a+b+c</a:t>
            </a:r>
            <a:r>
              <a:rPr lang="en-US" altLang="zh-CN" sz="2800" dirty="0" smtClean="0"/>
              <a:t>)•(</a:t>
            </a:r>
            <a:r>
              <a:rPr lang="en-US" altLang="zh-CN" sz="2800" dirty="0" err="1" smtClean="0"/>
              <a:t>a+b’+c</a:t>
            </a:r>
            <a:r>
              <a:rPr lang="en-US" altLang="zh-CN" sz="2800" dirty="0" smtClean="0"/>
              <a:t>’)•(</a:t>
            </a:r>
            <a:r>
              <a:rPr lang="en-US" altLang="zh-CN" sz="2800" dirty="0" err="1" smtClean="0"/>
              <a:t>a’+b’+c</a:t>
            </a:r>
            <a:r>
              <a:rPr lang="en-US" altLang="zh-CN" sz="2800" dirty="0" smtClean="0"/>
              <a:t>’)•(</a:t>
            </a:r>
            <a:r>
              <a:rPr lang="en-US" altLang="zh-CN" sz="2800" dirty="0" err="1" smtClean="0"/>
              <a:t>a’+b+c</a:t>
            </a:r>
            <a:r>
              <a:rPr lang="en-US" altLang="zh-CN" sz="2800" dirty="0" smtClean="0"/>
              <a:t>’)</a:t>
            </a:r>
          </a:p>
        </p:txBody>
      </p:sp>
    </p:spTree>
    <p:extLst>
      <p:ext uri="{BB962C8B-B14F-4D97-AF65-F5344CB8AC3E}">
        <p14:creationId xmlns="" xmlns:p14="http://schemas.microsoft.com/office/powerpoint/2010/main" val="8984025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For SOP conversion;</a:t>
            </a:r>
          </a:p>
          <a:p>
            <a:pPr>
              <a:buNone/>
            </a:pPr>
            <a:r>
              <a:rPr lang="en-US" dirty="0" smtClean="0"/>
              <a:t>F=A+B’C</a:t>
            </a:r>
          </a:p>
          <a:p>
            <a:pPr>
              <a:buNone/>
            </a:pPr>
            <a:r>
              <a:rPr lang="en-US" dirty="0" smtClean="0"/>
              <a:t>F=A(B+B’)(C+C’)+B’C(A+A’)</a:t>
            </a:r>
          </a:p>
          <a:p>
            <a:pPr>
              <a:buNone/>
            </a:pPr>
            <a:r>
              <a:rPr lang="en-US" dirty="0" smtClean="0"/>
              <a:t>F= (AB+AB’)(C+C’)+ AB’C+A’B’C</a:t>
            </a:r>
          </a:p>
          <a:p>
            <a:pPr>
              <a:buNone/>
            </a:pPr>
            <a:r>
              <a:rPr lang="en-US" dirty="0" smtClean="0"/>
              <a:t>F= ABC + ABC’ + </a:t>
            </a:r>
            <a:r>
              <a:rPr lang="en-US" dirty="0" smtClean="0">
                <a:solidFill>
                  <a:srgbClr val="FF0000"/>
                </a:solidFill>
              </a:rPr>
              <a:t>AB’C</a:t>
            </a:r>
            <a:r>
              <a:rPr lang="en-US" dirty="0" smtClean="0"/>
              <a:t> + AB’C’ + </a:t>
            </a:r>
            <a:r>
              <a:rPr lang="en-US" dirty="0" smtClean="0">
                <a:solidFill>
                  <a:srgbClr val="FF0000"/>
                </a:solidFill>
              </a:rPr>
              <a:t>AB’C</a:t>
            </a:r>
            <a:r>
              <a:rPr lang="en-US" dirty="0" smtClean="0"/>
              <a:t>+A’B’C</a:t>
            </a:r>
          </a:p>
          <a:p>
            <a:pPr>
              <a:buNone/>
            </a:pPr>
            <a:r>
              <a:rPr lang="en-US" dirty="0" smtClean="0"/>
              <a:t>F= ABC + ABC’ + AB’C + AB’C’ +A’B’C</a:t>
            </a:r>
          </a:p>
          <a:p>
            <a:pPr>
              <a:buNone/>
            </a:pPr>
            <a:r>
              <a:rPr lang="en-US" dirty="0" smtClean="0"/>
              <a:t>F = ∑ 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Title 4"/>
          <p:cNvSpPr>
            <a:spLocks noGrp="1"/>
          </p:cNvSpPr>
          <p:nvPr>
            <p:ph type="title"/>
          </p:nvPr>
        </p:nvSpPr>
        <p:spPr/>
        <p:txBody>
          <a:bodyPr/>
          <a:lstStyle/>
          <a:p>
            <a:r>
              <a:rPr lang="en-US" dirty="0" smtClean="0"/>
              <a:t>F(A,B,C)=A+B’C</a:t>
            </a:r>
            <a:endParaRPr lang="en-US" dirty="0"/>
          </a:p>
        </p:txBody>
      </p:sp>
    </p:spTree>
    <p:extLst>
      <p:ext uri="{BB962C8B-B14F-4D97-AF65-F5344CB8AC3E}">
        <p14:creationId xmlns="" xmlns:p14="http://schemas.microsoft.com/office/powerpoint/2010/main" val="8984025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For POS conversion;</a:t>
            </a:r>
          </a:p>
          <a:p>
            <a:pPr>
              <a:buNone/>
            </a:pPr>
            <a:r>
              <a:rPr lang="en-US" dirty="0" smtClean="0"/>
              <a:t>F=A+B’C  </a:t>
            </a:r>
          </a:p>
          <a:p>
            <a:pPr>
              <a:buNone/>
            </a:pPr>
            <a:r>
              <a:rPr lang="en-US" dirty="0" smtClean="0"/>
              <a:t>F=(A+B’).(A+C)		[ Similar to POS]</a:t>
            </a:r>
          </a:p>
          <a:p>
            <a:pPr>
              <a:buNone/>
            </a:pPr>
            <a:r>
              <a:rPr lang="en-US" dirty="0" smtClean="0"/>
              <a:t>F = (A+B’+C.C’).(A+B.B’+C)</a:t>
            </a:r>
          </a:p>
          <a:p>
            <a:pPr>
              <a:buNone/>
            </a:pPr>
            <a:r>
              <a:rPr lang="en-US" dirty="0" smtClean="0"/>
              <a:t>F= </a:t>
            </a:r>
            <a:r>
              <a:rPr lang="en-US" dirty="0" smtClean="0">
                <a:solidFill>
                  <a:srgbClr val="FF0000"/>
                </a:solidFill>
              </a:rPr>
              <a:t>(A+B’+C)</a:t>
            </a:r>
            <a:r>
              <a:rPr lang="en-US" dirty="0" smtClean="0"/>
              <a:t>.(A+B’+C’).(A+B+C).</a:t>
            </a:r>
            <a:r>
              <a:rPr lang="en-US" dirty="0" smtClean="0">
                <a:solidFill>
                  <a:srgbClr val="FF0000"/>
                </a:solidFill>
              </a:rPr>
              <a:t>(A+B’+C)</a:t>
            </a:r>
          </a:p>
          <a:p>
            <a:pPr>
              <a:buNone/>
            </a:pPr>
            <a:r>
              <a:rPr lang="en-US" dirty="0" smtClean="0"/>
              <a:t>F= </a:t>
            </a:r>
            <a:r>
              <a:rPr lang="en-US" dirty="0" smtClean="0">
                <a:solidFill>
                  <a:srgbClr val="FF0000"/>
                </a:solidFill>
              </a:rPr>
              <a:t>(A+B’+C)</a:t>
            </a:r>
            <a:r>
              <a:rPr lang="en-US" dirty="0" smtClean="0"/>
              <a:t>.(A+B’+C’).(A+B+C)</a:t>
            </a:r>
            <a:endParaRPr lang="en-US" dirty="0" smtClean="0">
              <a:solidFill>
                <a:srgbClr val="FF0000"/>
              </a:solidFill>
            </a:endParaRPr>
          </a:p>
          <a:p>
            <a:pPr>
              <a:buNone/>
            </a:pPr>
            <a:r>
              <a:rPr lang="en-US" dirty="0" smtClean="0"/>
              <a:t>F = ∏ 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Title 4"/>
          <p:cNvSpPr>
            <a:spLocks noGrp="1"/>
          </p:cNvSpPr>
          <p:nvPr>
            <p:ph type="title"/>
          </p:nvPr>
        </p:nvSpPr>
        <p:spPr/>
        <p:txBody>
          <a:bodyPr/>
          <a:lstStyle/>
          <a:p>
            <a:r>
              <a:rPr lang="en-US" dirty="0" smtClean="0"/>
              <a:t>F(A,B,C)=A+B’C</a:t>
            </a:r>
            <a:endParaRPr lang="en-US" dirty="0"/>
          </a:p>
        </p:txBody>
      </p:sp>
    </p:spTree>
    <p:extLst>
      <p:ext uri="{BB962C8B-B14F-4D97-AF65-F5344CB8AC3E}">
        <p14:creationId xmlns="" xmlns:p14="http://schemas.microsoft.com/office/powerpoint/2010/main" val="8984025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143000"/>
            <a:ext cx="8064896" cy="1224136"/>
          </a:xfrm>
          <a:prstGeom prst="rect">
            <a:avLst/>
          </a:prstGeom>
        </p:spPr>
        <p:txBody>
          <a:bodyPr wrap="square" lIns="0" tIns="0" rIns="0" bIns="0" rtlCol="0">
            <a:noAutofit/>
          </a:bodyPr>
          <a:lstStyle/>
          <a:p>
            <a:pPr marL="12700" algn="ctr">
              <a:lnSpc>
                <a:spcPts val="3800"/>
              </a:lnSpc>
              <a:spcBef>
                <a:spcPts val="190"/>
              </a:spcBef>
            </a:pPr>
            <a:r>
              <a:rPr lang="en-US" sz="5400" spc="0" baseline="2980" dirty="0" smtClean="0">
                <a:latin typeface="Book Antiqua"/>
                <a:cs typeface="Book Antiqua"/>
              </a:rPr>
              <a:t>Karnaugh Maps</a:t>
            </a:r>
            <a:endParaRPr sz="3600" dirty="0">
              <a:latin typeface="Book Antiqua"/>
              <a:cs typeface="Book Antiqua"/>
            </a:endParaRPr>
          </a:p>
        </p:txBody>
      </p:sp>
    </p:spTree>
    <p:extLst>
      <p:ext uri="{BB962C8B-B14F-4D97-AF65-F5344CB8AC3E}">
        <p14:creationId xmlns:p14="http://schemas.microsoft.com/office/powerpoint/2010/main" xmlns="" val="1844704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r>
              <a:rPr lang="en-US" altLang="zh-CN" dirty="0" smtClean="0"/>
              <a:t>Karnaugh Maps</a:t>
            </a:r>
          </a:p>
        </p:txBody>
      </p:sp>
      <p:sp>
        <p:nvSpPr>
          <p:cNvPr id="60419" name="Rectangle 3"/>
          <p:cNvSpPr>
            <a:spLocks noGrp="1" noChangeArrowheads="1"/>
          </p:cNvSpPr>
          <p:nvPr>
            <p:ph idx="1"/>
          </p:nvPr>
        </p:nvSpPr>
        <p:spPr>
          <a:xfrm>
            <a:off x="323528" y="1914729"/>
            <a:ext cx="8517632" cy="4389437"/>
          </a:xfrm>
        </p:spPr>
        <p:txBody>
          <a:bodyPr/>
          <a:lstStyle/>
          <a:p>
            <a:pPr eaLnBrk="1" hangingPunct="1">
              <a:lnSpc>
                <a:spcPct val="90000"/>
              </a:lnSpc>
            </a:pPr>
            <a:r>
              <a:rPr lang="en-US" altLang="zh-CN" dirty="0" smtClean="0"/>
              <a:t>Karnaugh maps (K-maps) are </a:t>
            </a:r>
            <a:r>
              <a:rPr lang="en-US" altLang="zh-CN" i="1" dirty="0" smtClean="0"/>
              <a:t>graphical</a:t>
            </a:r>
            <a:r>
              <a:rPr lang="en-US" altLang="zh-CN" dirty="0" smtClean="0"/>
              <a:t> representations of boolean functions.</a:t>
            </a:r>
          </a:p>
          <a:p>
            <a:pPr eaLnBrk="1" hangingPunct="1">
              <a:lnSpc>
                <a:spcPct val="90000"/>
              </a:lnSpc>
            </a:pPr>
            <a:r>
              <a:rPr lang="en-US" altLang="zh-CN" dirty="0" smtClean="0"/>
              <a:t>One </a:t>
            </a:r>
            <a:r>
              <a:rPr lang="en-US" altLang="zh-CN" b="1" i="1" dirty="0" smtClean="0"/>
              <a:t>cell</a:t>
            </a:r>
            <a:r>
              <a:rPr lang="en-US" altLang="zh-CN" dirty="0" smtClean="0"/>
              <a:t> corresponds to a row in the truth table.</a:t>
            </a:r>
          </a:p>
          <a:p>
            <a:pPr eaLnBrk="1" hangingPunct="1">
              <a:lnSpc>
                <a:spcPct val="90000"/>
              </a:lnSpc>
            </a:pPr>
            <a:r>
              <a:rPr lang="en-US" altLang="zh-CN" dirty="0" smtClean="0"/>
              <a:t>Also, one cell corresponds to a minterm or a maxterm in the boolean expression</a:t>
            </a:r>
          </a:p>
          <a:p>
            <a:pPr eaLnBrk="1" hangingPunct="1">
              <a:lnSpc>
                <a:spcPct val="90000"/>
              </a:lnSpc>
            </a:pPr>
            <a:r>
              <a:rPr lang="en-US" altLang="zh-CN" dirty="0" smtClean="0"/>
              <a:t>Multiple-cell areas of the map correspond to standard terms.</a:t>
            </a:r>
            <a:endParaRPr lang="en-US" altLang="zh-CN" i="1" dirty="0" smtClean="0"/>
          </a:p>
        </p:txBody>
      </p:sp>
    </p:spTree>
    <p:extLst>
      <p:ext uri="{BB962C8B-B14F-4D97-AF65-F5344CB8AC3E}">
        <p14:creationId xmlns:p14="http://schemas.microsoft.com/office/powerpoint/2010/main" xmlns="" val="2972241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68" y="692696"/>
            <a:ext cx="8838728" cy="655092"/>
          </a:xfrm>
        </p:spPr>
        <p:txBody>
          <a:bodyPr/>
          <a:lstStyle/>
          <a:p>
            <a:r>
              <a:rPr lang="en-US" sz="3200" b="1" dirty="0" smtClean="0"/>
              <a:t>Minimization </a:t>
            </a:r>
            <a:r>
              <a:rPr lang="en-US" sz="3200" b="1" dirty="0"/>
              <a:t>by K-map (Karnaugh map</a:t>
            </a:r>
            <a:r>
              <a:rPr lang="en-US" sz="3200" b="1" dirty="0" smtClean="0"/>
              <a:t>)</a:t>
            </a:r>
            <a:endParaRPr lang="en-US" sz="3200" dirty="0"/>
          </a:p>
        </p:txBody>
      </p:sp>
      <p:sp>
        <p:nvSpPr>
          <p:cNvPr id="3" name="Content Placeholder 2"/>
          <p:cNvSpPr>
            <a:spLocks noGrp="1"/>
          </p:cNvSpPr>
          <p:nvPr>
            <p:ph idx="1"/>
          </p:nvPr>
        </p:nvSpPr>
        <p:spPr>
          <a:xfrm>
            <a:off x="139589" y="1562100"/>
            <a:ext cx="8928992" cy="4976812"/>
          </a:xfrm>
        </p:spPr>
        <p:txBody>
          <a:bodyPr/>
          <a:lstStyle/>
          <a:p>
            <a:r>
              <a:rPr lang="en-US" sz="2000" dirty="0" smtClean="0"/>
              <a:t>Algebraic </a:t>
            </a:r>
            <a:r>
              <a:rPr lang="en-US" sz="2000" dirty="0"/>
              <a:t>minimization of Boolean functions is rather awkward because it lacks specific rules to predict each succeeding step in the manipulative process. </a:t>
            </a:r>
            <a:endParaRPr lang="en-US" sz="2000" dirty="0" smtClean="0"/>
          </a:p>
          <a:p>
            <a:r>
              <a:rPr lang="en-US" sz="2000" dirty="0" smtClean="0"/>
              <a:t>The </a:t>
            </a:r>
            <a:r>
              <a:rPr lang="en-US" sz="2000" dirty="0"/>
              <a:t>map method provides a simple straightforward procedure for minimizing Boolean functions. This method may be regarded as a pictorial form of a truth table. </a:t>
            </a:r>
            <a:endParaRPr lang="en-US" sz="2000" dirty="0" smtClean="0"/>
          </a:p>
          <a:p>
            <a:r>
              <a:rPr lang="en-US" sz="2000" dirty="0" smtClean="0"/>
              <a:t>The </a:t>
            </a:r>
            <a:r>
              <a:rPr lang="en-US" sz="2000" dirty="0"/>
              <a:t>map method, first proposed by </a:t>
            </a:r>
            <a:r>
              <a:rPr lang="en-US" sz="2000" dirty="0" err="1"/>
              <a:t>Veitch</a:t>
            </a:r>
            <a:r>
              <a:rPr lang="en-US" sz="2000" dirty="0"/>
              <a:t> and modified by Karnaugh, is also known as the "</a:t>
            </a:r>
            <a:r>
              <a:rPr lang="en-US" sz="2000" dirty="0" err="1"/>
              <a:t>Veitch</a:t>
            </a:r>
            <a:r>
              <a:rPr lang="en-US" sz="2000" dirty="0"/>
              <a:t> diagram" or the "Karnaugh map." </a:t>
            </a:r>
            <a:endParaRPr lang="en-US" sz="2000" dirty="0" smtClean="0"/>
          </a:p>
          <a:p>
            <a:pPr lvl="1"/>
            <a:r>
              <a:rPr lang="en-US" sz="2000" dirty="0"/>
              <a:t>The k-map is a diagram made up of grid of squares. </a:t>
            </a:r>
          </a:p>
          <a:p>
            <a:pPr lvl="1"/>
            <a:r>
              <a:rPr lang="en-US" sz="2000" dirty="0"/>
              <a:t>Each square represents one minterm. </a:t>
            </a:r>
          </a:p>
          <a:p>
            <a:pPr lvl="1"/>
            <a:r>
              <a:rPr lang="en-US" sz="2000" dirty="0"/>
              <a:t>The </a:t>
            </a:r>
            <a:r>
              <a:rPr lang="en-US" sz="2000" dirty="0" err="1"/>
              <a:t>minterms</a:t>
            </a:r>
            <a:r>
              <a:rPr lang="en-US" sz="2000" dirty="0"/>
              <a:t> are ordered according to Gray code (only one variable changes between adjacent squares). </a:t>
            </a:r>
          </a:p>
          <a:p>
            <a:pPr lvl="1"/>
            <a:r>
              <a:rPr lang="en-US" sz="2000" dirty="0"/>
              <a:t>Squares on edges are considered adjacent to squares on opposite edges. </a:t>
            </a:r>
          </a:p>
          <a:p>
            <a:endParaRPr lang="en-US" sz="2000" dirty="0"/>
          </a:p>
          <a:p>
            <a:endParaRPr lang="en-US" sz="2000" dirty="0"/>
          </a:p>
        </p:txBody>
      </p:sp>
    </p:spTree>
    <p:extLst>
      <p:ext uri="{BB962C8B-B14F-4D97-AF65-F5344CB8AC3E}">
        <p14:creationId xmlns:p14="http://schemas.microsoft.com/office/powerpoint/2010/main" xmlns="" val="3045875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2232025" y="4149725"/>
            <a:ext cx="4319651" cy="0"/>
          </a:xfrm>
          <a:custGeom>
            <a:avLst/>
            <a:gdLst/>
            <a:ahLst/>
            <a:cxnLst/>
            <a:rect l="l" t="t" r="r" b="b"/>
            <a:pathLst>
              <a:path w="4319651">
                <a:moveTo>
                  <a:pt x="4319651" y="0"/>
                </a:moveTo>
                <a:lnTo>
                  <a:pt x="0" y="0"/>
                </a:lnTo>
              </a:path>
            </a:pathLst>
          </a:custGeom>
          <a:ln w="38100">
            <a:solidFill>
              <a:srgbClr val="FF9900"/>
            </a:solidFill>
          </a:ln>
        </p:spPr>
        <p:txBody>
          <a:bodyPr wrap="square" lIns="0" tIns="0" rIns="0" bIns="0" rtlCol="0">
            <a:noAutofit/>
          </a:bodyPr>
          <a:lstStyle/>
          <a:p>
            <a:endParaRPr/>
          </a:p>
        </p:txBody>
      </p:sp>
      <p:sp>
        <p:nvSpPr>
          <p:cNvPr id="32" name="object 32"/>
          <p:cNvSpPr/>
          <p:nvPr/>
        </p:nvSpPr>
        <p:spPr>
          <a:xfrm>
            <a:off x="5832475" y="2151507"/>
            <a:ext cx="727709" cy="377316"/>
          </a:xfrm>
          <a:custGeom>
            <a:avLst/>
            <a:gdLst/>
            <a:ahLst/>
            <a:cxnLst/>
            <a:rect l="l" t="t" r="r" b="b"/>
            <a:pathLst>
              <a:path w="727709" h="377316">
                <a:moveTo>
                  <a:pt x="161799" y="275060"/>
                </a:moveTo>
                <a:lnTo>
                  <a:pt x="127635" y="206882"/>
                </a:lnTo>
                <a:lnTo>
                  <a:pt x="0" y="377316"/>
                </a:lnTo>
                <a:lnTo>
                  <a:pt x="212978" y="377189"/>
                </a:lnTo>
                <a:lnTo>
                  <a:pt x="178848" y="309082"/>
                </a:lnTo>
                <a:lnTo>
                  <a:pt x="161798" y="317626"/>
                </a:lnTo>
                <a:lnTo>
                  <a:pt x="144779" y="283590"/>
                </a:lnTo>
                <a:lnTo>
                  <a:pt x="161799" y="275060"/>
                </a:lnTo>
                <a:close/>
              </a:path>
              <a:path w="727709" h="377316">
                <a:moveTo>
                  <a:pt x="144779" y="283590"/>
                </a:moveTo>
                <a:lnTo>
                  <a:pt x="161798" y="317626"/>
                </a:lnTo>
                <a:lnTo>
                  <a:pt x="178848" y="309082"/>
                </a:lnTo>
                <a:lnTo>
                  <a:pt x="727709" y="34035"/>
                </a:lnTo>
                <a:lnTo>
                  <a:pt x="710565" y="0"/>
                </a:lnTo>
                <a:lnTo>
                  <a:pt x="161799" y="275060"/>
                </a:lnTo>
                <a:lnTo>
                  <a:pt x="144779" y="283590"/>
                </a:lnTo>
                <a:close/>
              </a:path>
            </a:pathLst>
          </a:custGeom>
          <a:solidFill>
            <a:srgbClr val="FF6600"/>
          </a:solidFill>
        </p:spPr>
        <p:txBody>
          <a:bodyPr wrap="square" lIns="0" tIns="0" rIns="0" bIns="0" rtlCol="0">
            <a:noAutofit/>
          </a:bodyPr>
          <a:lstStyle/>
          <a:p>
            <a:endParaRPr/>
          </a:p>
        </p:txBody>
      </p:sp>
      <p:sp>
        <p:nvSpPr>
          <p:cNvPr id="31" name="object 31"/>
          <p:cNvSpPr/>
          <p:nvPr/>
        </p:nvSpPr>
        <p:spPr>
          <a:xfrm>
            <a:off x="4932426" y="3159125"/>
            <a:ext cx="360299" cy="180975"/>
          </a:xfrm>
          <a:custGeom>
            <a:avLst/>
            <a:gdLst/>
            <a:ahLst/>
            <a:cxnLst/>
            <a:rect l="l" t="t" r="r" b="b"/>
            <a:pathLst>
              <a:path w="360299" h="180975">
                <a:moveTo>
                  <a:pt x="0" y="180975"/>
                </a:moveTo>
                <a:lnTo>
                  <a:pt x="360299" y="0"/>
                </a:lnTo>
              </a:path>
            </a:pathLst>
          </a:custGeom>
          <a:ln w="28575">
            <a:solidFill>
              <a:srgbClr val="D01608"/>
            </a:solidFill>
          </a:ln>
        </p:spPr>
        <p:txBody>
          <a:bodyPr wrap="square" lIns="0" tIns="0" rIns="0" bIns="0" rtlCol="0">
            <a:noAutofit/>
          </a:bodyPr>
          <a:lstStyle/>
          <a:p>
            <a:endParaRPr/>
          </a:p>
        </p:txBody>
      </p:sp>
      <p:sp>
        <p:nvSpPr>
          <p:cNvPr id="30" name="object 30"/>
          <p:cNvSpPr/>
          <p:nvPr/>
        </p:nvSpPr>
        <p:spPr>
          <a:xfrm>
            <a:off x="4392676" y="3157474"/>
            <a:ext cx="360299" cy="180975"/>
          </a:xfrm>
          <a:custGeom>
            <a:avLst/>
            <a:gdLst/>
            <a:ahLst/>
            <a:cxnLst/>
            <a:rect l="l" t="t" r="r" b="b"/>
            <a:pathLst>
              <a:path w="360299" h="180975">
                <a:moveTo>
                  <a:pt x="0" y="180975"/>
                </a:moveTo>
                <a:lnTo>
                  <a:pt x="360299" y="0"/>
                </a:lnTo>
              </a:path>
            </a:pathLst>
          </a:custGeom>
          <a:ln w="28575">
            <a:solidFill>
              <a:srgbClr val="D01608"/>
            </a:solidFill>
          </a:ln>
        </p:spPr>
        <p:txBody>
          <a:bodyPr wrap="square" lIns="0" tIns="0" rIns="0" bIns="0" rtlCol="0">
            <a:noAutofit/>
          </a:bodyPr>
          <a:lstStyle/>
          <a:p>
            <a:endParaRPr/>
          </a:p>
        </p:txBody>
      </p:sp>
      <p:sp>
        <p:nvSpPr>
          <p:cNvPr id="29" name="object 29"/>
          <p:cNvSpPr/>
          <p:nvPr/>
        </p:nvSpPr>
        <p:spPr>
          <a:xfrm>
            <a:off x="2771775" y="3151251"/>
            <a:ext cx="360425" cy="180975"/>
          </a:xfrm>
          <a:custGeom>
            <a:avLst/>
            <a:gdLst/>
            <a:ahLst/>
            <a:cxnLst/>
            <a:rect l="l" t="t" r="r" b="b"/>
            <a:pathLst>
              <a:path w="360425" h="180975">
                <a:moveTo>
                  <a:pt x="0" y="180975"/>
                </a:moveTo>
                <a:lnTo>
                  <a:pt x="360425" y="0"/>
                </a:lnTo>
              </a:path>
            </a:pathLst>
          </a:custGeom>
          <a:ln w="28575">
            <a:solidFill>
              <a:srgbClr val="D01608"/>
            </a:solidFill>
          </a:ln>
        </p:spPr>
        <p:txBody>
          <a:bodyPr wrap="square" lIns="0" tIns="0" rIns="0" bIns="0" rtlCol="0">
            <a:noAutofit/>
          </a:bodyPr>
          <a:lstStyle/>
          <a:p>
            <a:endParaRPr/>
          </a:p>
        </p:txBody>
      </p:sp>
      <p:sp>
        <p:nvSpPr>
          <p:cNvPr id="28" name="object 28"/>
          <p:cNvSpPr/>
          <p:nvPr/>
        </p:nvSpPr>
        <p:spPr>
          <a:xfrm>
            <a:off x="3235325" y="2605151"/>
            <a:ext cx="539750" cy="179324"/>
          </a:xfrm>
          <a:custGeom>
            <a:avLst/>
            <a:gdLst/>
            <a:ahLst/>
            <a:cxnLst/>
            <a:rect l="l" t="t" r="r" b="b"/>
            <a:pathLst>
              <a:path w="539750" h="179324">
                <a:moveTo>
                  <a:pt x="0" y="179324"/>
                </a:moveTo>
                <a:lnTo>
                  <a:pt x="539750" y="0"/>
                </a:lnTo>
              </a:path>
            </a:pathLst>
          </a:custGeom>
          <a:ln w="28574">
            <a:solidFill>
              <a:srgbClr val="D01608"/>
            </a:solidFill>
          </a:ln>
        </p:spPr>
        <p:txBody>
          <a:bodyPr wrap="square" lIns="0" tIns="0" rIns="0" bIns="0" rtlCol="0">
            <a:noAutofit/>
          </a:bodyPr>
          <a:lstStyle/>
          <a:p>
            <a:endParaRPr/>
          </a:p>
        </p:txBody>
      </p:sp>
      <p:sp>
        <p:nvSpPr>
          <p:cNvPr id="27" name="object 27"/>
          <p:cNvSpPr/>
          <p:nvPr/>
        </p:nvSpPr>
        <p:spPr>
          <a:xfrm>
            <a:off x="8532749" y="6704012"/>
            <a:ext cx="539750" cy="76198"/>
          </a:xfrm>
          <a:custGeom>
            <a:avLst/>
            <a:gdLst/>
            <a:ahLst/>
            <a:cxnLst/>
            <a:rect l="l" t="t" r="r" b="b"/>
            <a:pathLst>
              <a:path w="539750" h="76198">
                <a:moveTo>
                  <a:pt x="476250" y="42861"/>
                </a:moveTo>
                <a:lnTo>
                  <a:pt x="463550" y="42861"/>
                </a:lnTo>
                <a:lnTo>
                  <a:pt x="463550" y="76198"/>
                </a:lnTo>
                <a:lnTo>
                  <a:pt x="539750" y="38098"/>
                </a:lnTo>
                <a:lnTo>
                  <a:pt x="476250" y="42861"/>
                </a:lnTo>
                <a:close/>
              </a:path>
              <a:path w="539750" h="76198">
                <a:moveTo>
                  <a:pt x="476250" y="33336"/>
                </a:moveTo>
                <a:lnTo>
                  <a:pt x="463550" y="0"/>
                </a:lnTo>
                <a:lnTo>
                  <a:pt x="463550" y="33336"/>
                </a:lnTo>
                <a:lnTo>
                  <a:pt x="476250" y="33336"/>
                </a:lnTo>
                <a:close/>
              </a:path>
              <a:path w="539750" h="76198">
                <a:moveTo>
                  <a:pt x="0" y="33336"/>
                </a:moveTo>
                <a:lnTo>
                  <a:pt x="0" y="42861"/>
                </a:lnTo>
                <a:lnTo>
                  <a:pt x="476250" y="42861"/>
                </a:lnTo>
                <a:lnTo>
                  <a:pt x="539750" y="38098"/>
                </a:lnTo>
                <a:lnTo>
                  <a:pt x="463550" y="0"/>
                </a:lnTo>
                <a:lnTo>
                  <a:pt x="476250" y="33336"/>
                </a:lnTo>
                <a:lnTo>
                  <a:pt x="0" y="33336"/>
                </a:lnTo>
                <a:close/>
              </a:path>
            </a:pathLst>
          </a:custGeom>
          <a:solidFill>
            <a:srgbClr val="000000"/>
          </a:solidFill>
        </p:spPr>
        <p:txBody>
          <a:bodyPr wrap="square" lIns="0" tIns="0" rIns="0" bIns="0" rtlCol="0">
            <a:noAutofit/>
          </a:bodyPr>
          <a:lstStyle/>
          <a:p>
            <a:endParaRPr/>
          </a:p>
        </p:txBody>
      </p:sp>
      <p:sp>
        <p:nvSpPr>
          <p:cNvPr id="25" name="object 25"/>
          <p:cNvSpPr txBox="1"/>
          <p:nvPr/>
        </p:nvSpPr>
        <p:spPr>
          <a:xfrm>
            <a:off x="2680462" y="319650"/>
            <a:ext cx="3883064" cy="482904"/>
          </a:xfrm>
          <a:prstGeom prst="rect">
            <a:avLst/>
          </a:prstGeom>
        </p:spPr>
        <p:txBody>
          <a:bodyPr wrap="square" lIns="0" tIns="0" rIns="0" bIns="0" rtlCol="0">
            <a:noAutofit/>
          </a:bodyPr>
          <a:lstStyle/>
          <a:p>
            <a:pPr marL="12700">
              <a:lnSpc>
                <a:spcPts val="3800"/>
              </a:lnSpc>
              <a:spcBef>
                <a:spcPts val="190"/>
              </a:spcBef>
            </a:pPr>
            <a:r>
              <a:rPr sz="5400" spc="0" baseline="2980" dirty="0" smtClean="0">
                <a:latin typeface="Book Antiqua"/>
                <a:cs typeface="Book Antiqua"/>
              </a:rPr>
              <a:t>Binary</a:t>
            </a:r>
            <a:r>
              <a:rPr sz="5400" spc="9" baseline="2980" dirty="0" smtClean="0">
                <a:latin typeface="Book Antiqua"/>
                <a:cs typeface="Book Antiqua"/>
              </a:rPr>
              <a:t> </a:t>
            </a:r>
            <a:r>
              <a:rPr sz="5400" spc="0" baseline="2980" dirty="0" smtClean="0">
                <a:latin typeface="Book Antiqua"/>
                <a:cs typeface="Book Antiqua"/>
              </a:rPr>
              <a:t>Subt</a:t>
            </a:r>
            <a:r>
              <a:rPr sz="5400" spc="9" baseline="2980" dirty="0" smtClean="0">
                <a:latin typeface="Book Antiqua"/>
                <a:cs typeface="Book Antiqua"/>
              </a:rPr>
              <a:t>r</a:t>
            </a:r>
            <a:r>
              <a:rPr sz="5400" spc="0" baseline="2980" dirty="0" smtClean="0">
                <a:latin typeface="Book Antiqua"/>
                <a:cs typeface="Book Antiqua"/>
              </a:rPr>
              <a:t>action</a:t>
            </a:r>
            <a:endParaRPr sz="3600">
              <a:latin typeface="Book Antiqua"/>
              <a:cs typeface="Book Antiqua"/>
            </a:endParaRPr>
          </a:p>
        </p:txBody>
      </p:sp>
      <p:sp>
        <p:nvSpPr>
          <p:cNvPr id="24" name="object 24"/>
          <p:cNvSpPr txBox="1"/>
          <p:nvPr/>
        </p:nvSpPr>
        <p:spPr>
          <a:xfrm>
            <a:off x="385978" y="1376398"/>
            <a:ext cx="1345184" cy="330200"/>
          </a:xfrm>
          <a:prstGeom prst="rect">
            <a:avLst/>
          </a:prstGeom>
        </p:spPr>
        <p:txBody>
          <a:bodyPr wrap="square" lIns="0" tIns="0" rIns="0" bIns="0" rtlCol="0">
            <a:noAutofit/>
          </a:bodyPr>
          <a:lstStyle/>
          <a:p>
            <a:pPr marL="12700">
              <a:lnSpc>
                <a:spcPts val="2550"/>
              </a:lnSpc>
              <a:spcBef>
                <a:spcPts val="127"/>
              </a:spcBef>
            </a:pPr>
            <a:r>
              <a:rPr sz="2150" spc="0" dirty="0" smtClean="0">
                <a:solidFill>
                  <a:srgbClr val="0000FF"/>
                </a:solidFill>
                <a:latin typeface="Wingdings 2"/>
                <a:cs typeface="Wingdings 2"/>
              </a:rPr>
              <a:t></a:t>
            </a:r>
            <a:r>
              <a:rPr sz="2150" spc="239" dirty="0" smtClean="0">
                <a:solidFill>
                  <a:srgbClr val="0000FF"/>
                </a:solidFill>
                <a:latin typeface="Times New Roman"/>
                <a:cs typeface="Times New Roman"/>
              </a:rPr>
              <a:t> </a:t>
            </a:r>
            <a:r>
              <a:rPr sz="2400" spc="0" dirty="0" smtClean="0">
                <a:latin typeface="Times New Roman"/>
                <a:cs typeface="Times New Roman"/>
              </a:rPr>
              <a:t>Borrow</a:t>
            </a:r>
            <a:endParaRPr sz="2400">
              <a:latin typeface="Times New Roman"/>
              <a:cs typeface="Times New Roman"/>
            </a:endParaRPr>
          </a:p>
        </p:txBody>
      </p:sp>
      <p:sp>
        <p:nvSpPr>
          <p:cNvPr id="23" name="object 23"/>
          <p:cNvSpPr txBox="1"/>
          <p:nvPr/>
        </p:nvSpPr>
        <p:spPr>
          <a:xfrm>
            <a:off x="1736242" y="1376398"/>
            <a:ext cx="206451"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a</a:t>
            </a:r>
            <a:endParaRPr sz="2400">
              <a:latin typeface="Times New Roman"/>
              <a:cs typeface="Times New Roman"/>
            </a:endParaRPr>
          </a:p>
        </p:txBody>
      </p:sp>
      <p:sp>
        <p:nvSpPr>
          <p:cNvPr id="22" name="object 22"/>
          <p:cNvSpPr txBox="1"/>
          <p:nvPr/>
        </p:nvSpPr>
        <p:spPr>
          <a:xfrm>
            <a:off x="1947773" y="1376398"/>
            <a:ext cx="2609494" cy="330200"/>
          </a:xfrm>
          <a:prstGeom prst="rect">
            <a:avLst/>
          </a:prstGeom>
        </p:spPr>
        <p:txBody>
          <a:bodyPr wrap="square" lIns="0" tIns="0" rIns="0" bIns="0" rtlCol="0">
            <a:noAutofit/>
          </a:bodyPr>
          <a:lstStyle/>
          <a:p>
            <a:pPr marL="12700">
              <a:lnSpc>
                <a:spcPts val="2550"/>
              </a:lnSpc>
              <a:spcBef>
                <a:spcPts val="127"/>
              </a:spcBef>
            </a:pPr>
            <a:r>
              <a:rPr sz="2400" spc="0" dirty="0" smtClean="0">
                <a:latin typeface="Times New Roman"/>
                <a:cs typeface="Times New Roman"/>
              </a:rPr>
              <a:t>“Bas</a:t>
            </a:r>
            <a:r>
              <a:rPr sz="2400" spc="4" dirty="0" smtClean="0">
                <a:latin typeface="Times New Roman"/>
                <a:cs typeface="Times New Roman"/>
              </a:rPr>
              <a:t>e</a:t>
            </a:r>
            <a:r>
              <a:rPr sz="2400" spc="0" dirty="0" smtClean="0">
                <a:latin typeface="Times New Roman"/>
                <a:cs typeface="Times New Roman"/>
              </a:rPr>
              <a:t>”</a:t>
            </a:r>
            <a:r>
              <a:rPr sz="2400" spc="-9" dirty="0" smtClean="0">
                <a:latin typeface="Times New Roman"/>
                <a:cs typeface="Times New Roman"/>
              </a:rPr>
              <a:t> </a:t>
            </a:r>
            <a:r>
              <a:rPr sz="2400" spc="0" dirty="0" smtClean="0">
                <a:latin typeface="Times New Roman"/>
                <a:cs typeface="Times New Roman"/>
              </a:rPr>
              <a:t>when needed</a:t>
            </a:r>
            <a:endParaRPr sz="2400">
              <a:latin typeface="Times New Roman"/>
              <a:cs typeface="Times New Roman"/>
            </a:endParaRPr>
          </a:p>
        </p:txBody>
      </p:sp>
      <p:sp>
        <p:nvSpPr>
          <p:cNvPr id="21" name="object 21"/>
          <p:cNvSpPr txBox="1"/>
          <p:nvPr/>
        </p:nvSpPr>
        <p:spPr>
          <a:xfrm>
            <a:off x="3390646" y="1991258"/>
            <a:ext cx="256407" cy="1461888"/>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C0C0C0"/>
                </a:solidFill>
                <a:latin typeface="Times New Roman"/>
                <a:cs typeface="Times New Roman"/>
              </a:rPr>
              <a:t>1</a:t>
            </a:r>
            <a:endParaRPr sz="2800">
              <a:latin typeface="Times New Roman"/>
              <a:cs typeface="Times New Roman"/>
            </a:endParaRPr>
          </a:p>
          <a:p>
            <a:pPr marL="12700" marR="198">
              <a:lnSpc>
                <a:spcPct val="95825"/>
              </a:lnSpc>
              <a:spcBef>
                <a:spcPts val="695"/>
              </a:spcBef>
            </a:pPr>
            <a:r>
              <a:rPr sz="2800" b="1" spc="0" dirty="0" smtClean="0">
                <a:solidFill>
                  <a:srgbClr val="FF6600"/>
                </a:solidFill>
                <a:latin typeface="Times New Roman"/>
                <a:cs typeface="Times New Roman"/>
              </a:rPr>
              <a:t>2</a:t>
            </a:r>
            <a:endParaRPr sz="2800">
              <a:latin typeface="Times New Roman"/>
              <a:cs typeface="Times New Roman"/>
            </a:endParaRPr>
          </a:p>
          <a:p>
            <a:pPr marL="12700" marR="198">
              <a:lnSpc>
                <a:spcPct val="95825"/>
              </a:lnSpc>
              <a:spcBef>
                <a:spcPts val="1230"/>
              </a:spcBef>
            </a:pPr>
            <a:r>
              <a:rPr sz="2800" b="1" spc="0" dirty="0" smtClean="0">
                <a:solidFill>
                  <a:srgbClr val="C0C0C0"/>
                </a:solidFill>
                <a:latin typeface="Times New Roman"/>
                <a:cs typeface="Times New Roman"/>
              </a:rPr>
              <a:t>0</a:t>
            </a:r>
            <a:endParaRPr sz="2800">
              <a:latin typeface="Times New Roman"/>
              <a:cs typeface="Times New Roman"/>
            </a:endParaRPr>
          </a:p>
        </p:txBody>
      </p:sp>
      <p:sp>
        <p:nvSpPr>
          <p:cNvPr id="20" name="object 20"/>
          <p:cNvSpPr txBox="1"/>
          <p:nvPr/>
        </p:nvSpPr>
        <p:spPr>
          <a:xfrm>
            <a:off x="5010150" y="1991258"/>
            <a:ext cx="257550" cy="2001638"/>
          </a:xfrm>
          <a:prstGeom prst="rect">
            <a:avLst/>
          </a:prstGeom>
        </p:spPr>
        <p:txBody>
          <a:bodyPr wrap="square" lIns="0" tIns="0" rIns="0" bIns="0" rtlCol="0">
            <a:noAutofit/>
          </a:bodyPr>
          <a:lstStyle/>
          <a:p>
            <a:pPr marL="13842">
              <a:lnSpc>
                <a:spcPts val="2955"/>
              </a:lnSpc>
              <a:spcBef>
                <a:spcPts val="147"/>
              </a:spcBef>
            </a:pPr>
            <a:r>
              <a:rPr sz="2800" b="1" spc="0" dirty="0" smtClean="0">
                <a:solidFill>
                  <a:srgbClr val="FF6600"/>
                </a:solidFill>
                <a:latin typeface="Times New Roman"/>
                <a:cs typeface="Times New Roman"/>
              </a:rPr>
              <a:t>2</a:t>
            </a:r>
            <a:endParaRPr sz="2800">
              <a:latin typeface="Times New Roman"/>
              <a:cs typeface="Times New Roman"/>
            </a:endParaRPr>
          </a:p>
          <a:p>
            <a:pPr marL="13842" marR="198">
              <a:lnSpc>
                <a:spcPct val="95825"/>
              </a:lnSpc>
              <a:spcBef>
                <a:spcPts val="883"/>
              </a:spcBef>
            </a:pPr>
            <a:r>
              <a:rPr sz="2800" b="1" spc="0" dirty="0" smtClean="0">
                <a:solidFill>
                  <a:srgbClr val="C0C0C0"/>
                </a:solidFill>
                <a:latin typeface="Times New Roman"/>
                <a:cs typeface="Times New Roman"/>
              </a:rPr>
              <a:t>0</a:t>
            </a:r>
            <a:endParaRPr sz="2800">
              <a:latin typeface="Times New Roman"/>
              <a:cs typeface="Times New Roman"/>
            </a:endParaRPr>
          </a:p>
          <a:p>
            <a:pPr marL="12700" marR="1341">
              <a:lnSpc>
                <a:spcPct val="95825"/>
              </a:lnSpc>
              <a:spcBef>
                <a:spcPts val="1042"/>
              </a:spcBef>
            </a:pPr>
            <a:r>
              <a:rPr sz="2800" b="1" spc="0" dirty="0" smtClean="0">
                <a:solidFill>
                  <a:srgbClr val="C0C0C0"/>
                </a:solidFill>
                <a:latin typeface="Times New Roman"/>
                <a:cs typeface="Times New Roman"/>
              </a:rPr>
              <a:t>1</a:t>
            </a:r>
            <a:endParaRPr sz="2800">
              <a:latin typeface="Times New Roman"/>
              <a:cs typeface="Times New Roman"/>
            </a:endParaRPr>
          </a:p>
          <a:p>
            <a:pPr marL="13842" marR="198">
              <a:lnSpc>
                <a:spcPct val="95825"/>
              </a:lnSpc>
              <a:spcBef>
                <a:spcPts val="1030"/>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9" name="object 19"/>
          <p:cNvSpPr txBox="1"/>
          <p:nvPr/>
        </p:nvSpPr>
        <p:spPr>
          <a:xfrm>
            <a:off x="6720967" y="1991258"/>
            <a:ext cx="1094547" cy="444743"/>
          </a:xfrm>
          <a:prstGeom prst="rect">
            <a:avLst/>
          </a:prstGeom>
        </p:spPr>
        <p:txBody>
          <a:bodyPr wrap="square" lIns="0" tIns="0" rIns="0" bIns="0" rtlCol="0">
            <a:noAutofit/>
          </a:bodyPr>
          <a:lstStyle/>
          <a:p>
            <a:pPr marL="12700">
              <a:lnSpc>
                <a:spcPts val="3450"/>
              </a:lnSpc>
              <a:spcBef>
                <a:spcPts val="172"/>
              </a:spcBef>
            </a:pPr>
            <a:r>
              <a:rPr sz="4200" b="1" spc="0" baseline="8282" dirty="0" smtClean="0">
                <a:latin typeface="Times New Roman"/>
                <a:cs typeface="Times New Roman"/>
              </a:rPr>
              <a:t>=</a:t>
            </a:r>
            <a:r>
              <a:rPr sz="4200" b="1" spc="9" baseline="8282" dirty="0" smtClean="0">
                <a:latin typeface="Times New Roman"/>
                <a:cs typeface="Times New Roman"/>
              </a:rPr>
              <a:t> </a:t>
            </a:r>
            <a:r>
              <a:rPr sz="4200" b="1" spc="0" baseline="8282" dirty="0" smtClean="0">
                <a:latin typeface="Times New Roman"/>
                <a:cs typeface="Times New Roman"/>
              </a:rPr>
              <a:t>(</a:t>
            </a:r>
            <a:r>
              <a:rPr sz="4200" b="1" spc="9" baseline="8282" dirty="0" smtClean="0">
                <a:latin typeface="Times New Roman"/>
                <a:cs typeface="Times New Roman"/>
              </a:rPr>
              <a:t>1</a:t>
            </a:r>
            <a:r>
              <a:rPr sz="4200" b="1" spc="0" baseline="8282" dirty="0" smtClean="0">
                <a:latin typeface="Times New Roman"/>
                <a:cs typeface="Times New Roman"/>
              </a:rPr>
              <a:t>0</a:t>
            </a:r>
            <a:r>
              <a:rPr sz="4200" b="1" spc="9" baseline="8282" dirty="0" smtClean="0">
                <a:latin typeface="Times New Roman"/>
                <a:cs typeface="Times New Roman"/>
              </a:rPr>
              <a:t>)</a:t>
            </a:r>
            <a:r>
              <a:rPr sz="2775" b="1" spc="0" baseline="-7834" dirty="0" smtClean="0">
                <a:latin typeface="Times New Roman"/>
                <a:cs typeface="Times New Roman"/>
              </a:rPr>
              <a:t>2</a:t>
            </a:r>
            <a:endParaRPr sz="1850">
              <a:latin typeface="Times New Roman"/>
              <a:cs typeface="Times New Roman"/>
            </a:endParaRPr>
          </a:p>
        </p:txBody>
      </p:sp>
      <p:sp>
        <p:nvSpPr>
          <p:cNvPr id="18" name="object 18"/>
          <p:cNvSpPr txBox="1"/>
          <p:nvPr/>
        </p:nvSpPr>
        <p:spPr>
          <a:xfrm>
            <a:off x="2850896" y="2531380"/>
            <a:ext cx="256209" cy="92024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C0C0C0"/>
                </a:solidFill>
                <a:latin typeface="Times New Roman"/>
                <a:cs typeface="Times New Roman"/>
              </a:rPr>
              <a:t>0</a:t>
            </a:r>
            <a:endParaRPr sz="2800">
              <a:latin typeface="Times New Roman"/>
              <a:cs typeface="Times New Roman"/>
            </a:endParaRPr>
          </a:p>
          <a:p>
            <a:pPr marL="12700">
              <a:lnSpc>
                <a:spcPct val="95825"/>
              </a:lnSpc>
              <a:spcBef>
                <a:spcPts val="882"/>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7" name="object 17"/>
          <p:cNvSpPr txBox="1"/>
          <p:nvPr/>
        </p:nvSpPr>
        <p:spPr>
          <a:xfrm>
            <a:off x="3930523" y="2531380"/>
            <a:ext cx="256209" cy="1461516"/>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FF6600"/>
                </a:solidFill>
                <a:latin typeface="Times New Roman"/>
                <a:cs typeface="Times New Roman"/>
              </a:rPr>
              <a:t>2</a:t>
            </a:r>
            <a:endParaRPr sz="2800">
              <a:latin typeface="Times New Roman"/>
              <a:cs typeface="Times New Roman"/>
            </a:endParaRPr>
          </a:p>
          <a:p>
            <a:pPr marL="12700">
              <a:lnSpc>
                <a:spcPct val="95825"/>
              </a:lnSpc>
              <a:spcBef>
                <a:spcPts val="894"/>
              </a:spcBef>
            </a:pPr>
            <a:r>
              <a:rPr sz="2800" b="1" spc="0" dirty="0" smtClean="0">
                <a:solidFill>
                  <a:srgbClr val="C0C0C0"/>
                </a:solidFill>
                <a:latin typeface="Times New Roman"/>
                <a:cs typeface="Times New Roman"/>
              </a:rPr>
              <a:t>0</a:t>
            </a:r>
            <a:endParaRPr sz="2800">
              <a:latin typeface="Times New Roman"/>
              <a:cs typeface="Times New Roman"/>
            </a:endParaRPr>
          </a:p>
          <a:p>
            <a:pPr marL="12700">
              <a:lnSpc>
                <a:spcPct val="95825"/>
              </a:lnSpc>
              <a:spcBef>
                <a:spcPts val="1030"/>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6" name="object 16"/>
          <p:cNvSpPr txBox="1"/>
          <p:nvPr/>
        </p:nvSpPr>
        <p:spPr>
          <a:xfrm>
            <a:off x="4470273" y="2531380"/>
            <a:ext cx="257479" cy="1461516"/>
          </a:xfrm>
          <a:prstGeom prst="rect">
            <a:avLst/>
          </a:prstGeom>
        </p:spPr>
        <p:txBody>
          <a:bodyPr wrap="square" lIns="0" tIns="0" rIns="0" bIns="0" rtlCol="0">
            <a:noAutofit/>
          </a:bodyPr>
          <a:lstStyle/>
          <a:p>
            <a:pPr marL="13969">
              <a:lnSpc>
                <a:spcPts val="2955"/>
              </a:lnSpc>
              <a:spcBef>
                <a:spcPts val="147"/>
              </a:spcBef>
            </a:pPr>
            <a:r>
              <a:rPr sz="2800" b="1" spc="0" dirty="0" smtClean="0">
                <a:solidFill>
                  <a:srgbClr val="C0C0C0"/>
                </a:solidFill>
                <a:latin typeface="Times New Roman"/>
                <a:cs typeface="Times New Roman"/>
              </a:rPr>
              <a:t>0</a:t>
            </a:r>
            <a:endParaRPr sz="2800">
              <a:latin typeface="Times New Roman"/>
              <a:cs typeface="Times New Roman"/>
            </a:endParaRPr>
          </a:p>
          <a:p>
            <a:pPr marL="12700" marR="1269">
              <a:lnSpc>
                <a:spcPct val="95825"/>
              </a:lnSpc>
              <a:spcBef>
                <a:spcPts val="894"/>
              </a:spcBef>
            </a:pPr>
            <a:r>
              <a:rPr sz="2800" b="1" spc="0" dirty="0" smtClean="0">
                <a:solidFill>
                  <a:srgbClr val="C0C0C0"/>
                </a:solidFill>
                <a:latin typeface="Times New Roman"/>
                <a:cs typeface="Times New Roman"/>
              </a:rPr>
              <a:t>1</a:t>
            </a:r>
            <a:endParaRPr sz="2800">
              <a:latin typeface="Times New Roman"/>
              <a:cs typeface="Times New Roman"/>
            </a:endParaRPr>
          </a:p>
          <a:p>
            <a:pPr marL="12700" marR="1269">
              <a:lnSpc>
                <a:spcPct val="95825"/>
              </a:lnSpc>
              <a:spcBef>
                <a:spcPts val="1030"/>
              </a:spcBef>
            </a:pPr>
            <a:r>
              <a:rPr sz="2800" b="1" spc="0" dirty="0" smtClean="0">
                <a:solidFill>
                  <a:srgbClr val="C0C0C0"/>
                </a:solidFill>
                <a:latin typeface="Times New Roman"/>
                <a:cs typeface="Times New Roman"/>
              </a:rPr>
              <a:t>0</a:t>
            </a:r>
            <a:endParaRPr sz="2800">
              <a:latin typeface="Times New Roman"/>
              <a:cs typeface="Times New Roman"/>
            </a:endParaRPr>
          </a:p>
        </p:txBody>
      </p:sp>
      <p:sp>
        <p:nvSpPr>
          <p:cNvPr id="15" name="object 15"/>
          <p:cNvSpPr txBox="1"/>
          <p:nvPr/>
        </p:nvSpPr>
        <p:spPr>
          <a:xfrm>
            <a:off x="5551170" y="2531380"/>
            <a:ext cx="256209" cy="1461516"/>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FF6600"/>
                </a:solidFill>
                <a:latin typeface="Times New Roman"/>
                <a:cs typeface="Times New Roman"/>
              </a:rPr>
              <a:t>2</a:t>
            </a:r>
            <a:endParaRPr sz="2800">
              <a:latin typeface="Times New Roman"/>
              <a:cs typeface="Times New Roman"/>
            </a:endParaRPr>
          </a:p>
          <a:p>
            <a:pPr marL="12700">
              <a:lnSpc>
                <a:spcPct val="95825"/>
              </a:lnSpc>
              <a:spcBef>
                <a:spcPts val="894"/>
              </a:spcBef>
            </a:pPr>
            <a:r>
              <a:rPr sz="2800" b="1" spc="0" dirty="0" smtClean="0">
                <a:solidFill>
                  <a:srgbClr val="C0C0C0"/>
                </a:solidFill>
                <a:latin typeface="Times New Roman"/>
                <a:cs typeface="Times New Roman"/>
              </a:rPr>
              <a:t>0</a:t>
            </a:r>
            <a:endParaRPr sz="2800">
              <a:latin typeface="Times New Roman"/>
              <a:cs typeface="Times New Roman"/>
            </a:endParaRPr>
          </a:p>
          <a:p>
            <a:pPr marL="12700">
              <a:lnSpc>
                <a:spcPct val="95825"/>
              </a:lnSpc>
              <a:spcBef>
                <a:spcPts val="1030"/>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4" name="object 14"/>
          <p:cNvSpPr txBox="1"/>
          <p:nvPr/>
        </p:nvSpPr>
        <p:spPr>
          <a:xfrm>
            <a:off x="6090920" y="3072654"/>
            <a:ext cx="256209" cy="920242"/>
          </a:xfrm>
          <a:prstGeom prst="rect">
            <a:avLst/>
          </a:prstGeom>
        </p:spPr>
        <p:txBody>
          <a:bodyPr wrap="square" lIns="0" tIns="0" rIns="0" bIns="0" rtlCol="0">
            <a:noAutofit/>
          </a:bodyPr>
          <a:lstStyle/>
          <a:p>
            <a:pPr marL="12700">
              <a:lnSpc>
                <a:spcPts val="2955"/>
              </a:lnSpc>
              <a:spcBef>
                <a:spcPts val="147"/>
              </a:spcBef>
            </a:pPr>
            <a:r>
              <a:rPr sz="2800" b="1" spc="0" dirty="0" smtClean="0">
                <a:solidFill>
                  <a:srgbClr val="C0C0C0"/>
                </a:solidFill>
                <a:latin typeface="Times New Roman"/>
                <a:cs typeface="Times New Roman"/>
              </a:rPr>
              <a:t>1</a:t>
            </a:r>
            <a:endParaRPr sz="2800">
              <a:latin typeface="Times New Roman"/>
              <a:cs typeface="Times New Roman"/>
            </a:endParaRPr>
          </a:p>
          <a:p>
            <a:pPr marL="12700">
              <a:lnSpc>
                <a:spcPct val="95825"/>
              </a:lnSpc>
              <a:spcBef>
                <a:spcPts val="882"/>
              </a:spcBef>
            </a:pPr>
            <a:r>
              <a:rPr sz="2800" b="1" spc="0" dirty="0" smtClean="0">
                <a:solidFill>
                  <a:srgbClr val="C0C0C0"/>
                </a:solidFill>
                <a:latin typeface="Times New Roman"/>
                <a:cs typeface="Times New Roman"/>
              </a:rPr>
              <a:t>1</a:t>
            </a:r>
            <a:endParaRPr sz="2800">
              <a:latin typeface="Times New Roman"/>
              <a:cs typeface="Times New Roman"/>
            </a:endParaRPr>
          </a:p>
        </p:txBody>
      </p:sp>
      <p:sp>
        <p:nvSpPr>
          <p:cNvPr id="13" name="object 13"/>
          <p:cNvSpPr txBox="1"/>
          <p:nvPr/>
        </p:nvSpPr>
        <p:spPr>
          <a:xfrm>
            <a:off x="6875780" y="3103979"/>
            <a:ext cx="244855" cy="900175"/>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a:t>
            </a:r>
            <a:endParaRPr sz="2400">
              <a:latin typeface="Times New Roman"/>
              <a:cs typeface="Times New Roman"/>
            </a:endParaRPr>
          </a:p>
          <a:p>
            <a:pPr marL="12700">
              <a:lnSpc>
                <a:spcPct val="95825"/>
              </a:lnSpc>
              <a:spcBef>
                <a:spcPts val="1600"/>
              </a:spcBef>
            </a:pPr>
            <a:r>
              <a:rPr sz="2400" b="1" spc="0" dirty="0" smtClean="0">
                <a:latin typeface="Times New Roman"/>
                <a:cs typeface="Times New Roman"/>
              </a:rPr>
              <a:t>=</a:t>
            </a:r>
            <a:endParaRPr sz="2400">
              <a:latin typeface="Times New Roman"/>
              <a:cs typeface="Times New Roman"/>
            </a:endParaRPr>
          </a:p>
        </p:txBody>
      </p:sp>
      <p:sp>
        <p:nvSpPr>
          <p:cNvPr id="12" name="object 12"/>
          <p:cNvSpPr txBox="1"/>
          <p:nvPr/>
        </p:nvSpPr>
        <p:spPr>
          <a:xfrm>
            <a:off x="7125715" y="3103979"/>
            <a:ext cx="375920" cy="900175"/>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77</a:t>
            </a:r>
            <a:endParaRPr sz="2400">
              <a:latin typeface="Times New Roman"/>
              <a:cs typeface="Times New Roman"/>
            </a:endParaRPr>
          </a:p>
          <a:p>
            <a:pPr marL="12700">
              <a:lnSpc>
                <a:spcPct val="95825"/>
              </a:lnSpc>
              <a:spcBef>
                <a:spcPts val="1600"/>
              </a:spcBef>
            </a:pPr>
            <a:r>
              <a:rPr sz="2400" b="1" spc="0" dirty="0" smtClean="0">
                <a:latin typeface="Times New Roman"/>
                <a:cs typeface="Times New Roman"/>
              </a:rPr>
              <a:t>23</a:t>
            </a:r>
            <a:endParaRPr sz="2400">
              <a:latin typeface="Times New Roman"/>
              <a:cs typeface="Times New Roman"/>
            </a:endParaRPr>
          </a:p>
        </p:txBody>
      </p:sp>
      <p:sp>
        <p:nvSpPr>
          <p:cNvPr id="11" name="object 11"/>
          <p:cNvSpPr txBox="1"/>
          <p:nvPr/>
        </p:nvSpPr>
        <p:spPr>
          <a:xfrm>
            <a:off x="2295906" y="3611925"/>
            <a:ext cx="286037" cy="380491"/>
          </a:xfrm>
          <a:prstGeom prst="rect">
            <a:avLst/>
          </a:prstGeom>
        </p:spPr>
        <p:txBody>
          <a:bodyPr wrap="square" lIns="0" tIns="0" rIns="0" bIns="0" rtlCol="0">
            <a:noAutofit/>
          </a:bodyPr>
          <a:lstStyle/>
          <a:p>
            <a:pPr marL="12700">
              <a:lnSpc>
                <a:spcPts val="2960"/>
              </a:lnSpc>
              <a:spcBef>
                <a:spcPts val="148"/>
              </a:spcBef>
            </a:pPr>
            <a:r>
              <a:rPr sz="2800" b="1" spc="0" dirty="0" smtClean="0">
                <a:latin typeface="Arial"/>
                <a:cs typeface="Arial"/>
              </a:rPr>
              <a:t>−</a:t>
            </a:r>
            <a:endParaRPr sz="2800">
              <a:latin typeface="Arial"/>
              <a:cs typeface="Arial"/>
            </a:endParaRPr>
          </a:p>
        </p:txBody>
      </p:sp>
      <p:sp>
        <p:nvSpPr>
          <p:cNvPr id="10" name="object 10"/>
          <p:cNvSpPr txBox="1"/>
          <p:nvPr/>
        </p:nvSpPr>
        <p:spPr>
          <a:xfrm>
            <a:off x="2850896"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9" name="object 9"/>
          <p:cNvSpPr txBox="1"/>
          <p:nvPr/>
        </p:nvSpPr>
        <p:spPr>
          <a:xfrm>
            <a:off x="3390646"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8" name="object 8"/>
          <p:cNvSpPr txBox="1"/>
          <p:nvPr/>
        </p:nvSpPr>
        <p:spPr>
          <a:xfrm>
            <a:off x="3930523"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7" name="object 7"/>
          <p:cNvSpPr txBox="1"/>
          <p:nvPr/>
        </p:nvSpPr>
        <p:spPr>
          <a:xfrm>
            <a:off x="4470273"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6" name="object 6"/>
          <p:cNvSpPr txBox="1"/>
          <p:nvPr/>
        </p:nvSpPr>
        <p:spPr>
          <a:xfrm>
            <a:off x="5011293"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5" name="object 5"/>
          <p:cNvSpPr txBox="1"/>
          <p:nvPr/>
        </p:nvSpPr>
        <p:spPr>
          <a:xfrm>
            <a:off x="5551170"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1</a:t>
            </a:r>
            <a:endParaRPr sz="2800">
              <a:latin typeface="Times New Roman"/>
              <a:cs typeface="Times New Roman"/>
            </a:endParaRPr>
          </a:p>
        </p:txBody>
      </p:sp>
      <p:sp>
        <p:nvSpPr>
          <p:cNvPr id="4" name="object 4"/>
          <p:cNvSpPr txBox="1"/>
          <p:nvPr/>
        </p:nvSpPr>
        <p:spPr>
          <a:xfrm>
            <a:off x="6090920" y="4331732"/>
            <a:ext cx="256209" cy="380491"/>
          </a:xfrm>
          <a:prstGeom prst="rect">
            <a:avLst/>
          </a:prstGeom>
        </p:spPr>
        <p:txBody>
          <a:bodyPr wrap="square" lIns="0" tIns="0" rIns="0" bIns="0" rtlCol="0">
            <a:noAutofit/>
          </a:bodyPr>
          <a:lstStyle/>
          <a:p>
            <a:pPr marL="12700">
              <a:lnSpc>
                <a:spcPts val="2955"/>
              </a:lnSpc>
              <a:spcBef>
                <a:spcPts val="147"/>
              </a:spcBef>
            </a:pPr>
            <a:r>
              <a:rPr sz="2800" b="1" spc="0" dirty="0" smtClean="0">
                <a:latin typeface="Times New Roman"/>
                <a:cs typeface="Times New Roman"/>
              </a:rPr>
              <a:t>0</a:t>
            </a:r>
            <a:endParaRPr sz="2800">
              <a:latin typeface="Times New Roman"/>
              <a:cs typeface="Times New Roman"/>
            </a:endParaRPr>
          </a:p>
        </p:txBody>
      </p:sp>
      <p:sp>
        <p:nvSpPr>
          <p:cNvPr id="3" name="object 3"/>
          <p:cNvSpPr txBox="1"/>
          <p:nvPr/>
        </p:nvSpPr>
        <p:spPr>
          <a:xfrm>
            <a:off x="6875780" y="4364581"/>
            <a:ext cx="244855"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a:t>
            </a:r>
            <a:endParaRPr sz="2400">
              <a:latin typeface="Times New Roman"/>
              <a:cs typeface="Times New Roman"/>
            </a:endParaRPr>
          </a:p>
        </p:txBody>
      </p:sp>
      <p:sp>
        <p:nvSpPr>
          <p:cNvPr id="2" name="object 2"/>
          <p:cNvSpPr txBox="1"/>
          <p:nvPr/>
        </p:nvSpPr>
        <p:spPr>
          <a:xfrm>
            <a:off x="7125715" y="4364581"/>
            <a:ext cx="375920" cy="330200"/>
          </a:xfrm>
          <a:prstGeom prst="rect">
            <a:avLst/>
          </a:prstGeom>
        </p:spPr>
        <p:txBody>
          <a:bodyPr wrap="square" lIns="0" tIns="0" rIns="0" bIns="0" rtlCol="0">
            <a:noAutofit/>
          </a:bodyPr>
          <a:lstStyle/>
          <a:p>
            <a:pPr marL="12700">
              <a:lnSpc>
                <a:spcPts val="2550"/>
              </a:lnSpc>
              <a:spcBef>
                <a:spcPts val="127"/>
              </a:spcBef>
            </a:pPr>
            <a:r>
              <a:rPr sz="2400" b="1" spc="0" dirty="0" smtClean="0">
                <a:latin typeface="Times New Roman"/>
                <a:cs typeface="Times New Roman"/>
              </a:rPr>
              <a:t>54</a:t>
            </a:r>
            <a:endParaRPr sz="2400">
              <a:latin typeface="Times New Roman"/>
              <a:cs typeface="Times New Roman"/>
            </a:endParaRPr>
          </a:p>
        </p:txBody>
      </p:sp>
    </p:spTree>
    <p:extLst>
      <p:ext uri="{BB962C8B-B14F-4D97-AF65-F5344CB8AC3E}">
        <p14:creationId xmlns:p14="http://schemas.microsoft.com/office/powerpoint/2010/main" xmlns="" val="36697935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68" y="692696"/>
            <a:ext cx="8838728" cy="655092"/>
          </a:xfrm>
        </p:spPr>
        <p:txBody>
          <a:bodyPr/>
          <a:lstStyle/>
          <a:p>
            <a:r>
              <a:rPr lang="en-US" sz="3200" b="1" dirty="0" smtClean="0"/>
              <a:t>Minimization </a:t>
            </a:r>
            <a:r>
              <a:rPr lang="en-US" sz="3200" b="1" dirty="0"/>
              <a:t>by K-map (Karnaugh map</a:t>
            </a:r>
            <a:r>
              <a:rPr lang="en-US" sz="3200" b="1" dirty="0" smtClean="0"/>
              <a:t>)</a:t>
            </a:r>
            <a:endParaRPr lang="en-US" sz="3200" dirty="0"/>
          </a:p>
        </p:txBody>
      </p:sp>
      <p:sp>
        <p:nvSpPr>
          <p:cNvPr id="3" name="Content Placeholder 2"/>
          <p:cNvSpPr>
            <a:spLocks noGrp="1"/>
          </p:cNvSpPr>
          <p:nvPr>
            <p:ph idx="1"/>
          </p:nvPr>
        </p:nvSpPr>
        <p:spPr>
          <a:xfrm>
            <a:off x="107504" y="1744663"/>
            <a:ext cx="8928992" cy="4976812"/>
          </a:xfrm>
        </p:spPr>
        <p:txBody>
          <a:bodyPr/>
          <a:lstStyle/>
          <a:p>
            <a:r>
              <a:rPr lang="en-US" sz="2400" dirty="0" smtClean="0"/>
              <a:t>Karnaugh </a:t>
            </a:r>
            <a:r>
              <a:rPr lang="en-US" sz="2400" dirty="0"/>
              <a:t>maps become clumsier to use with more than 4 variables. </a:t>
            </a:r>
          </a:p>
          <a:p>
            <a:r>
              <a:rPr lang="en-US" sz="2400" dirty="0" smtClean="0"/>
              <a:t>In </a:t>
            </a:r>
            <a:r>
              <a:rPr lang="en-US" sz="2400" dirty="0"/>
              <a:t>fact, the map presents a visual diagram of all possible ways a function may be expressed in a standard form. By recognizing various patterns, the user can derive alternative algebraic expressions for the same function, from which he can select the simplest one. </a:t>
            </a:r>
            <a:endParaRPr lang="en-US" sz="2400" dirty="0" smtClean="0"/>
          </a:p>
          <a:p>
            <a:r>
              <a:rPr lang="en-US" sz="2400" dirty="0" smtClean="0"/>
              <a:t>We </a:t>
            </a:r>
            <a:r>
              <a:rPr lang="en-US" sz="2400" dirty="0"/>
              <a:t>shall assume that the simplest algebraic expression is anyone in a sum of products or product of sums that has a minimum number of literals. (This expression is not necessarily unique) </a:t>
            </a:r>
          </a:p>
        </p:txBody>
      </p:sp>
    </p:spTree>
    <p:extLst>
      <p:ext uri="{BB962C8B-B14F-4D97-AF65-F5344CB8AC3E}">
        <p14:creationId xmlns:p14="http://schemas.microsoft.com/office/powerpoint/2010/main" xmlns="" val="2518848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90500" y="240507"/>
            <a:ext cx="8305800" cy="1143000"/>
          </a:xfrm>
        </p:spPr>
        <p:txBody>
          <a:bodyPr/>
          <a:lstStyle/>
          <a:p>
            <a:pPr eaLnBrk="1" hangingPunct="1"/>
            <a:r>
              <a:rPr lang="en-US" altLang="zh-CN" dirty="0" smtClean="0"/>
              <a:t>Two-Variable Map</a:t>
            </a:r>
          </a:p>
        </p:txBody>
      </p:sp>
      <p:sp>
        <p:nvSpPr>
          <p:cNvPr id="61446" name="Line 12"/>
          <p:cNvSpPr>
            <a:spLocks noChangeShapeType="1"/>
          </p:cNvSpPr>
          <p:nvPr/>
        </p:nvSpPr>
        <p:spPr bwMode="auto">
          <a:xfrm>
            <a:off x="5029200" y="1938338"/>
            <a:ext cx="91440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000000"/>
                </a:solidFill>
                <a:round/>
                <a:headEnd type="none" w="sm" len="sm"/>
                <a:tailEnd type="none" w="sm" len="sm"/>
              </a14:hiddenLine>
            </a:ext>
          </a:extLst>
        </p:spPr>
        <p:txBody>
          <a:bodyPr wrap="none"/>
          <a:lstStyle/>
          <a:p>
            <a:endParaRPr lang="en-US"/>
          </a:p>
        </p:txBody>
      </p:sp>
      <p:sp>
        <p:nvSpPr>
          <p:cNvPr id="61447" name="Line 13"/>
          <p:cNvSpPr>
            <a:spLocks noChangeShapeType="1"/>
          </p:cNvSpPr>
          <p:nvPr/>
        </p:nvSpPr>
        <p:spPr bwMode="auto">
          <a:xfrm>
            <a:off x="5029200" y="5029200"/>
            <a:ext cx="91440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1448" name="Line 14"/>
          <p:cNvSpPr>
            <a:spLocks noChangeShapeType="1"/>
          </p:cNvSpPr>
          <p:nvPr/>
        </p:nvSpPr>
        <p:spPr bwMode="auto">
          <a:xfrm>
            <a:off x="5029200" y="1938338"/>
            <a:ext cx="0" cy="1030287"/>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000000"/>
                </a:solidFill>
                <a:round/>
                <a:headEnd type="none" w="sm" len="sm"/>
                <a:tailEnd type="none" w="sm" len="sm"/>
              </a14:hiddenLine>
            </a:ext>
          </a:extLst>
        </p:spPr>
        <p:txBody>
          <a:bodyPr wrap="none"/>
          <a:lstStyle/>
          <a:p>
            <a:endParaRPr lang="en-US"/>
          </a:p>
        </p:txBody>
      </p:sp>
      <p:sp>
        <p:nvSpPr>
          <p:cNvPr id="61449" name="Line 15"/>
          <p:cNvSpPr>
            <a:spLocks noChangeShapeType="1"/>
          </p:cNvSpPr>
          <p:nvPr/>
        </p:nvSpPr>
        <p:spPr bwMode="auto">
          <a:xfrm>
            <a:off x="8382000" y="1938338"/>
            <a:ext cx="0" cy="1030287"/>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1450" name="Line 16"/>
          <p:cNvSpPr>
            <a:spLocks noChangeShapeType="1"/>
          </p:cNvSpPr>
          <p:nvPr/>
        </p:nvSpPr>
        <p:spPr bwMode="auto">
          <a:xfrm>
            <a:off x="5943600" y="1938338"/>
            <a:ext cx="143192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1451" name="Line 18"/>
          <p:cNvSpPr>
            <a:spLocks noChangeShapeType="1"/>
          </p:cNvSpPr>
          <p:nvPr/>
        </p:nvSpPr>
        <p:spPr bwMode="auto">
          <a:xfrm>
            <a:off x="5029200" y="2968625"/>
            <a:ext cx="0" cy="10302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1452" name="Line 19"/>
          <p:cNvSpPr>
            <a:spLocks noChangeShapeType="1"/>
          </p:cNvSpPr>
          <p:nvPr/>
        </p:nvSpPr>
        <p:spPr bwMode="auto">
          <a:xfrm>
            <a:off x="7375525" y="1938338"/>
            <a:ext cx="10064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1453" name="Line 24"/>
          <p:cNvSpPr>
            <a:spLocks noChangeShapeType="1"/>
          </p:cNvSpPr>
          <p:nvPr/>
        </p:nvSpPr>
        <p:spPr bwMode="auto">
          <a:xfrm>
            <a:off x="5029200" y="3998913"/>
            <a:ext cx="0" cy="1030287"/>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219139" name="Rectangle 3"/>
          <p:cNvSpPr>
            <a:spLocks noChangeArrowheads="1"/>
          </p:cNvSpPr>
          <p:nvPr/>
        </p:nvSpPr>
        <p:spPr bwMode="auto">
          <a:xfrm>
            <a:off x="3062288" y="2627313"/>
            <a:ext cx="823912"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3</a:t>
            </a:r>
          </a:p>
        </p:txBody>
      </p:sp>
      <p:sp>
        <p:nvSpPr>
          <p:cNvPr id="219140" name="Rectangle 4"/>
          <p:cNvSpPr>
            <a:spLocks noChangeArrowheads="1"/>
          </p:cNvSpPr>
          <p:nvPr/>
        </p:nvSpPr>
        <p:spPr bwMode="auto">
          <a:xfrm>
            <a:off x="1890713" y="2627313"/>
            <a:ext cx="1171575"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2</a:t>
            </a:r>
          </a:p>
        </p:txBody>
      </p:sp>
      <p:sp>
        <p:nvSpPr>
          <p:cNvPr id="219141" name="Rectangle 5"/>
          <p:cNvSpPr>
            <a:spLocks noChangeArrowheads="1"/>
          </p:cNvSpPr>
          <p:nvPr/>
        </p:nvSpPr>
        <p:spPr bwMode="auto">
          <a:xfrm>
            <a:off x="1143000" y="2608263"/>
            <a:ext cx="747713"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1</a:t>
            </a:r>
          </a:p>
        </p:txBody>
      </p:sp>
      <p:sp>
        <p:nvSpPr>
          <p:cNvPr id="219142" name="Rectangle 6"/>
          <p:cNvSpPr>
            <a:spLocks noChangeArrowheads="1"/>
          </p:cNvSpPr>
          <p:nvPr/>
        </p:nvSpPr>
        <p:spPr bwMode="auto">
          <a:xfrm>
            <a:off x="3062288" y="1825625"/>
            <a:ext cx="823912"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a:t>
            </a:r>
          </a:p>
        </p:txBody>
      </p:sp>
      <p:sp>
        <p:nvSpPr>
          <p:cNvPr id="219143" name="Rectangle 7"/>
          <p:cNvSpPr>
            <a:spLocks noChangeArrowheads="1"/>
          </p:cNvSpPr>
          <p:nvPr/>
        </p:nvSpPr>
        <p:spPr bwMode="auto">
          <a:xfrm>
            <a:off x="1890713" y="1825625"/>
            <a:ext cx="1171575"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0</a:t>
            </a:r>
          </a:p>
        </p:txBody>
      </p:sp>
      <p:sp>
        <p:nvSpPr>
          <p:cNvPr id="219144" name="Rectangle 8"/>
          <p:cNvSpPr>
            <a:spLocks noChangeArrowheads="1"/>
          </p:cNvSpPr>
          <p:nvPr/>
        </p:nvSpPr>
        <p:spPr bwMode="auto">
          <a:xfrm>
            <a:off x="1143000" y="1806575"/>
            <a:ext cx="747713" cy="801688"/>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0</a:t>
            </a:r>
          </a:p>
        </p:txBody>
      </p:sp>
      <p:sp>
        <p:nvSpPr>
          <p:cNvPr id="219145" name="Rectangle 9"/>
          <p:cNvSpPr>
            <a:spLocks noChangeArrowheads="1"/>
          </p:cNvSpPr>
          <p:nvPr/>
        </p:nvSpPr>
        <p:spPr bwMode="auto">
          <a:xfrm>
            <a:off x="3062288" y="1128713"/>
            <a:ext cx="823912"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1</a:t>
            </a:r>
          </a:p>
        </p:txBody>
      </p:sp>
      <p:sp>
        <p:nvSpPr>
          <p:cNvPr id="219146" name="Rectangle 10"/>
          <p:cNvSpPr>
            <a:spLocks noChangeArrowheads="1"/>
          </p:cNvSpPr>
          <p:nvPr/>
        </p:nvSpPr>
        <p:spPr bwMode="auto">
          <a:xfrm>
            <a:off x="1890713" y="1128713"/>
            <a:ext cx="1171575"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0</a:t>
            </a:r>
          </a:p>
        </p:txBody>
      </p:sp>
      <p:sp>
        <p:nvSpPr>
          <p:cNvPr id="219147" name="Rectangle 11"/>
          <p:cNvSpPr>
            <a:spLocks noChangeArrowheads="1"/>
          </p:cNvSpPr>
          <p:nvPr/>
        </p:nvSpPr>
        <p:spPr bwMode="auto">
          <a:xfrm>
            <a:off x="1330325" y="1066800"/>
            <a:ext cx="747713"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x</a:t>
            </a:r>
            <a:r>
              <a:rPr lang="en-US" altLang="zh-CN" sz="2000" baseline="-25000">
                <a:effectLst>
                  <a:outerShdw blurRad="38100" dist="38100" dir="2700000" algn="tl">
                    <a:srgbClr val="000000"/>
                  </a:outerShdw>
                </a:effectLst>
              </a:rPr>
              <a:t>1</a:t>
            </a:r>
          </a:p>
        </p:txBody>
      </p:sp>
      <p:sp>
        <p:nvSpPr>
          <p:cNvPr id="61463" name="Line 17"/>
          <p:cNvSpPr>
            <a:spLocks noChangeShapeType="1"/>
          </p:cNvSpPr>
          <p:nvPr/>
        </p:nvSpPr>
        <p:spPr bwMode="auto">
          <a:xfrm>
            <a:off x="1447800" y="1404938"/>
            <a:ext cx="442913" cy="420687"/>
          </a:xfrm>
          <a:prstGeom prst="line">
            <a:avLst/>
          </a:prstGeom>
          <a:noFill/>
          <a:ln w="12700" cap="rnd">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64" name="Line 20"/>
          <p:cNvSpPr>
            <a:spLocks noChangeShapeType="1"/>
          </p:cNvSpPr>
          <p:nvPr/>
        </p:nvSpPr>
        <p:spPr bwMode="auto">
          <a:xfrm>
            <a:off x="3062288" y="1825625"/>
            <a:ext cx="0" cy="1603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65" name="Line 21"/>
          <p:cNvSpPr>
            <a:spLocks noChangeShapeType="1"/>
          </p:cNvSpPr>
          <p:nvPr/>
        </p:nvSpPr>
        <p:spPr bwMode="auto">
          <a:xfrm>
            <a:off x="3886200" y="1825625"/>
            <a:ext cx="0" cy="16033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66" name="Line 22"/>
          <p:cNvSpPr>
            <a:spLocks noChangeShapeType="1"/>
          </p:cNvSpPr>
          <p:nvPr/>
        </p:nvSpPr>
        <p:spPr bwMode="auto">
          <a:xfrm>
            <a:off x="1890713" y="1825625"/>
            <a:ext cx="0" cy="1603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67" name="Line 23"/>
          <p:cNvSpPr>
            <a:spLocks noChangeShapeType="1"/>
          </p:cNvSpPr>
          <p:nvPr/>
        </p:nvSpPr>
        <p:spPr bwMode="auto">
          <a:xfrm>
            <a:off x="1890713" y="1825625"/>
            <a:ext cx="199548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68" name="Line 25"/>
          <p:cNvSpPr>
            <a:spLocks noChangeShapeType="1"/>
          </p:cNvSpPr>
          <p:nvPr/>
        </p:nvSpPr>
        <p:spPr bwMode="auto">
          <a:xfrm>
            <a:off x="1890713" y="2627313"/>
            <a:ext cx="199548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69" name="Line 26"/>
          <p:cNvSpPr>
            <a:spLocks noChangeShapeType="1"/>
          </p:cNvSpPr>
          <p:nvPr/>
        </p:nvSpPr>
        <p:spPr bwMode="auto">
          <a:xfrm>
            <a:off x="1890713" y="3429000"/>
            <a:ext cx="199548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70" name="Text Box 27"/>
          <p:cNvSpPr txBox="1">
            <a:spLocks noChangeArrowheads="1"/>
          </p:cNvSpPr>
          <p:nvPr/>
        </p:nvSpPr>
        <p:spPr bwMode="auto">
          <a:xfrm>
            <a:off x="1581150" y="1235075"/>
            <a:ext cx="433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000"/>
              <a:t>x</a:t>
            </a:r>
            <a:r>
              <a:rPr lang="en-US" altLang="zh-CN" sz="2000" baseline="-25000"/>
              <a:t>2</a:t>
            </a:r>
          </a:p>
        </p:txBody>
      </p:sp>
      <p:sp>
        <p:nvSpPr>
          <p:cNvPr id="61471" name="Text Box 28"/>
          <p:cNvSpPr txBox="1">
            <a:spLocks noChangeArrowheads="1"/>
          </p:cNvSpPr>
          <p:nvPr/>
        </p:nvSpPr>
        <p:spPr bwMode="auto">
          <a:xfrm>
            <a:off x="1954213" y="1901825"/>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rgbClr val="0099CC"/>
                </a:solidFill>
                <a:latin typeface="Times New Roman" panose="02020603050405020304" pitchFamily="18" charset="0"/>
              </a:rPr>
              <a:t>0</a:t>
            </a:r>
          </a:p>
        </p:txBody>
      </p:sp>
      <p:sp>
        <p:nvSpPr>
          <p:cNvPr id="61472" name="Text Box 29"/>
          <p:cNvSpPr txBox="1">
            <a:spLocks noChangeArrowheads="1"/>
          </p:cNvSpPr>
          <p:nvPr/>
        </p:nvSpPr>
        <p:spPr bwMode="auto">
          <a:xfrm>
            <a:off x="3074988" y="1901825"/>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rgbClr val="0099CC"/>
                </a:solidFill>
                <a:latin typeface="Times New Roman" panose="02020603050405020304" pitchFamily="18" charset="0"/>
              </a:rPr>
              <a:t>1</a:t>
            </a:r>
          </a:p>
        </p:txBody>
      </p:sp>
      <p:sp>
        <p:nvSpPr>
          <p:cNvPr id="61473" name="Text Box 30"/>
          <p:cNvSpPr txBox="1">
            <a:spLocks noChangeArrowheads="1"/>
          </p:cNvSpPr>
          <p:nvPr/>
        </p:nvSpPr>
        <p:spPr bwMode="auto">
          <a:xfrm>
            <a:off x="1954213" y="2646363"/>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chemeClr val="accent1"/>
                </a:solidFill>
                <a:latin typeface="Times New Roman" panose="02020603050405020304" pitchFamily="18" charset="0"/>
              </a:rPr>
              <a:t>2</a:t>
            </a:r>
          </a:p>
        </p:txBody>
      </p:sp>
      <p:sp>
        <p:nvSpPr>
          <p:cNvPr id="61474" name="Text Box 31"/>
          <p:cNvSpPr txBox="1">
            <a:spLocks noChangeArrowheads="1"/>
          </p:cNvSpPr>
          <p:nvPr/>
        </p:nvSpPr>
        <p:spPr bwMode="auto">
          <a:xfrm>
            <a:off x="3074988" y="2671763"/>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chemeClr val="accent1"/>
                </a:solidFill>
                <a:latin typeface="Times New Roman" panose="02020603050405020304" pitchFamily="18" charset="0"/>
              </a:rPr>
              <a:t>3</a:t>
            </a:r>
          </a:p>
        </p:txBody>
      </p:sp>
      <p:sp>
        <p:nvSpPr>
          <p:cNvPr id="61475" name="Text Box 32"/>
          <p:cNvSpPr txBox="1">
            <a:spLocks noChangeArrowheads="1"/>
          </p:cNvSpPr>
          <p:nvPr/>
        </p:nvSpPr>
        <p:spPr bwMode="auto">
          <a:xfrm>
            <a:off x="762000" y="3505200"/>
            <a:ext cx="7620000" cy="286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spcBef>
                <a:spcPct val="50000"/>
              </a:spcBef>
            </a:pPr>
            <a:r>
              <a:rPr lang="en-US" altLang="zh-CN" sz="2800" dirty="0"/>
              <a:t>NOTE: ordering of variables is IMPORTANT for f(x</a:t>
            </a:r>
            <a:r>
              <a:rPr lang="en-US" altLang="zh-CN" sz="2800" baseline="-25000" dirty="0"/>
              <a:t>1</a:t>
            </a:r>
            <a:r>
              <a:rPr lang="en-US" altLang="zh-CN" sz="2800" dirty="0"/>
              <a:t>,x</a:t>
            </a:r>
            <a:r>
              <a:rPr lang="en-US" altLang="zh-CN" sz="2800" baseline="-25000" dirty="0"/>
              <a:t>2</a:t>
            </a:r>
            <a:r>
              <a:rPr lang="en-US" altLang="zh-CN" sz="2800" dirty="0"/>
              <a:t>), x</a:t>
            </a:r>
            <a:r>
              <a:rPr lang="en-US" altLang="zh-CN" sz="2800" baseline="-25000" dirty="0"/>
              <a:t>1</a:t>
            </a:r>
            <a:r>
              <a:rPr lang="en-US" altLang="zh-CN" sz="2800" dirty="0"/>
              <a:t> is the row, x</a:t>
            </a:r>
            <a:r>
              <a:rPr lang="en-US" altLang="zh-CN" sz="2800" baseline="-25000" dirty="0"/>
              <a:t>2</a:t>
            </a:r>
            <a:r>
              <a:rPr lang="en-US" altLang="zh-CN" sz="2800" dirty="0"/>
              <a:t> is the column.</a:t>
            </a:r>
          </a:p>
          <a:p>
            <a:pPr eaLnBrk="1" hangingPunct="1">
              <a:spcBef>
                <a:spcPct val="50000"/>
              </a:spcBef>
            </a:pPr>
            <a:r>
              <a:rPr lang="en-US" altLang="zh-CN" sz="2800" dirty="0"/>
              <a:t>Cell </a:t>
            </a:r>
            <a:r>
              <a:rPr lang="en-US" altLang="zh-CN" sz="2800" dirty="0">
                <a:solidFill>
                  <a:schemeClr val="accent1"/>
                </a:solidFill>
              </a:rPr>
              <a:t>0</a:t>
            </a:r>
            <a:r>
              <a:rPr lang="en-US" altLang="zh-CN" sz="2800" dirty="0"/>
              <a:t> represents x</a:t>
            </a:r>
            <a:r>
              <a:rPr lang="en-US" altLang="zh-CN" sz="2800" baseline="-25000" dirty="0"/>
              <a:t>1</a:t>
            </a:r>
            <a:r>
              <a:rPr lang="en-US" altLang="zh-CN" sz="2800" dirty="0"/>
              <a:t>’x</a:t>
            </a:r>
            <a:r>
              <a:rPr lang="en-US" altLang="zh-CN" sz="2800" baseline="-25000" dirty="0"/>
              <a:t>2</a:t>
            </a:r>
            <a:r>
              <a:rPr lang="en-US" altLang="zh-CN" sz="2800" dirty="0"/>
              <a:t>’; Cell </a:t>
            </a:r>
            <a:r>
              <a:rPr lang="en-US" altLang="zh-CN" sz="2800" dirty="0">
                <a:solidFill>
                  <a:schemeClr val="accent1"/>
                </a:solidFill>
              </a:rPr>
              <a:t>1</a:t>
            </a:r>
            <a:r>
              <a:rPr lang="en-US" altLang="zh-CN" sz="2800" dirty="0"/>
              <a:t> represents x</a:t>
            </a:r>
            <a:r>
              <a:rPr lang="en-US" altLang="zh-CN" sz="2800" baseline="-25000" dirty="0"/>
              <a:t>1</a:t>
            </a:r>
            <a:r>
              <a:rPr lang="en-US" altLang="zh-CN" sz="2800" dirty="0"/>
              <a:t>’x</a:t>
            </a:r>
            <a:r>
              <a:rPr lang="en-US" altLang="zh-CN" sz="2800" baseline="-25000" dirty="0"/>
              <a:t>2</a:t>
            </a:r>
            <a:r>
              <a:rPr lang="en-US" altLang="zh-CN" sz="2800" dirty="0"/>
              <a:t>; etc. If a minterm is present in the function, then a 1 is placed in the corresponding cell.</a:t>
            </a:r>
          </a:p>
        </p:txBody>
      </p:sp>
      <p:sp>
        <p:nvSpPr>
          <p:cNvPr id="219173" name="Rectangle 37"/>
          <p:cNvSpPr>
            <a:spLocks noChangeArrowheads="1"/>
          </p:cNvSpPr>
          <p:nvPr/>
        </p:nvSpPr>
        <p:spPr bwMode="auto">
          <a:xfrm>
            <a:off x="6948488" y="2670175"/>
            <a:ext cx="823912"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3</a:t>
            </a:r>
          </a:p>
        </p:txBody>
      </p:sp>
      <p:sp>
        <p:nvSpPr>
          <p:cNvPr id="219174" name="Rectangle 38"/>
          <p:cNvSpPr>
            <a:spLocks noChangeArrowheads="1"/>
          </p:cNvSpPr>
          <p:nvPr/>
        </p:nvSpPr>
        <p:spPr bwMode="auto">
          <a:xfrm>
            <a:off x="5776913" y="2670175"/>
            <a:ext cx="1171575"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1</a:t>
            </a:r>
          </a:p>
        </p:txBody>
      </p:sp>
      <p:sp>
        <p:nvSpPr>
          <p:cNvPr id="219175" name="Rectangle 39"/>
          <p:cNvSpPr>
            <a:spLocks noChangeArrowheads="1"/>
          </p:cNvSpPr>
          <p:nvPr/>
        </p:nvSpPr>
        <p:spPr bwMode="auto">
          <a:xfrm>
            <a:off x="5029200" y="2670175"/>
            <a:ext cx="747713"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1</a:t>
            </a:r>
          </a:p>
        </p:txBody>
      </p:sp>
      <p:sp>
        <p:nvSpPr>
          <p:cNvPr id="219176" name="Rectangle 40"/>
          <p:cNvSpPr>
            <a:spLocks noChangeArrowheads="1"/>
          </p:cNvSpPr>
          <p:nvPr/>
        </p:nvSpPr>
        <p:spPr bwMode="auto">
          <a:xfrm>
            <a:off x="6948488" y="1868488"/>
            <a:ext cx="823912"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2</a:t>
            </a:r>
          </a:p>
        </p:txBody>
      </p:sp>
      <p:sp>
        <p:nvSpPr>
          <p:cNvPr id="219177" name="Rectangle 41"/>
          <p:cNvSpPr>
            <a:spLocks noChangeArrowheads="1"/>
          </p:cNvSpPr>
          <p:nvPr/>
        </p:nvSpPr>
        <p:spPr bwMode="auto">
          <a:xfrm>
            <a:off x="5776913" y="1868488"/>
            <a:ext cx="1171575"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m</a:t>
            </a:r>
            <a:r>
              <a:rPr lang="en-US" altLang="zh-CN" sz="2000" baseline="-25000">
                <a:effectLst>
                  <a:outerShdw blurRad="38100" dist="38100" dir="2700000" algn="tl">
                    <a:srgbClr val="000000"/>
                  </a:outerShdw>
                </a:effectLst>
              </a:rPr>
              <a:t>0</a:t>
            </a:r>
          </a:p>
        </p:txBody>
      </p:sp>
      <p:sp>
        <p:nvSpPr>
          <p:cNvPr id="219178" name="Rectangle 42"/>
          <p:cNvSpPr>
            <a:spLocks noChangeArrowheads="1"/>
          </p:cNvSpPr>
          <p:nvPr/>
        </p:nvSpPr>
        <p:spPr bwMode="auto">
          <a:xfrm>
            <a:off x="5029200" y="1868488"/>
            <a:ext cx="747713" cy="801687"/>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0</a:t>
            </a:r>
          </a:p>
        </p:txBody>
      </p:sp>
      <p:sp>
        <p:nvSpPr>
          <p:cNvPr id="219179" name="Rectangle 43"/>
          <p:cNvSpPr>
            <a:spLocks noChangeArrowheads="1"/>
          </p:cNvSpPr>
          <p:nvPr/>
        </p:nvSpPr>
        <p:spPr bwMode="auto">
          <a:xfrm>
            <a:off x="6948488" y="1066800"/>
            <a:ext cx="823912"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1</a:t>
            </a:r>
          </a:p>
        </p:txBody>
      </p:sp>
      <p:sp>
        <p:nvSpPr>
          <p:cNvPr id="219180" name="Rectangle 44"/>
          <p:cNvSpPr>
            <a:spLocks noChangeArrowheads="1"/>
          </p:cNvSpPr>
          <p:nvPr/>
        </p:nvSpPr>
        <p:spPr bwMode="auto">
          <a:xfrm>
            <a:off x="5776913" y="1066800"/>
            <a:ext cx="1171575" cy="80168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000">
                <a:effectLst>
                  <a:outerShdw blurRad="38100" dist="38100" dir="2700000" algn="tl">
                    <a:srgbClr val="000000"/>
                  </a:outerShdw>
                </a:effectLst>
              </a:rPr>
              <a:t>0</a:t>
            </a:r>
          </a:p>
        </p:txBody>
      </p:sp>
      <p:sp>
        <p:nvSpPr>
          <p:cNvPr id="219181" name="Rectangle 45"/>
          <p:cNvSpPr>
            <a:spLocks noChangeArrowheads="1"/>
          </p:cNvSpPr>
          <p:nvPr/>
        </p:nvSpPr>
        <p:spPr bwMode="auto">
          <a:xfrm>
            <a:off x="5216525" y="1128713"/>
            <a:ext cx="747713" cy="801687"/>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endParaRPr lang="zh-CN" altLang="en-US" sz="2000">
              <a:effectLst>
                <a:outerShdw blurRad="38100" dist="38100" dir="2700000" algn="tl">
                  <a:srgbClr val="000000"/>
                </a:outerShdw>
              </a:effectLst>
            </a:endParaRPr>
          </a:p>
          <a:p>
            <a:pPr eaLnBrk="1" hangingPunct="1">
              <a:spcBef>
                <a:spcPct val="20000"/>
              </a:spcBef>
              <a:buClr>
                <a:schemeClr val="hlink"/>
              </a:buClr>
              <a:buSzPct val="70000"/>
              <a:buFont typeface="Wingdings" pitchFamily="2" charset="2"/>
              <a:buNone/>
              <a:defRPr/>
            </a:pPr>
            <a:r>
              <a:rPr lang="en-US" altLang="zh-CN" sz="2000">
                <a:effectLst>
                  <a:outerShdw blurRad="38100" dist="38100" dir="2700000" algn="tl">
                    <a:srgbClr val="000000"/>
                  </a:outerShdw>
                </a:effectLst>
              </a:rPr>
              <a:t>x</a:t>
            </a:r>
            <a:r>
              <a:rPr lang="en-US" altLang="zh-CN" sz="2000" baseline="-25000">
                <a:effectLst>
                  <a:outerShdw blurRad="38100" dist="38100" dir="2700000" algn="tl">
                    <a:srgbClr val="000000"/>
                  </a:outerShdw>
                </a:effectLst>
              </a:rPr>
              <a:t>2</a:t>
            </a:r>
          </a:p>
        </p:txBody>
      </p:sp>
      <p:sp>
        <p:nvSpPr>
          <p:cNvPr id="61485" name="Line 46"/>
          <p:cNvSpPr>
            <a:spLocks noChangeShapeType="1"/>
          </p:cNvSpPr>
          <p:nvPr/>
        </p:nvSpPr>
        <p:spPr bwMode="auto">
          <a:xfrm>
            <a:off x="5334000" y="1447800"/>
            <a:ext cx="442913" cy="420688"/>
          </a:xfrm>
          <a:prstGeom prst="line">
            <a:avLst/>
          </a:prstGeom>
          <a:noFill/>
          <a:ln w="12700" cap="rnd">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86" name="Line 47"/>
          <p:cNvSpPr>
            <a:spLocks noChangeShapeType="1"/>
          </p:cNvSpPr>
          <p:nvPr/>
        </p:nvSpPr>
        <p:spPr bwMode="auto">
          <a:xfrm>
            <a:off x="6948488" y="1868488"/>
            <a:ext cx="0" cy="1603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87" name="Line 48"/>
          <p:cNvSpPr>
            <a:spLocks noChangeShapeType="1"/>
          </p:cNvSpPr>
          <p:nvPr/>
        </p:nvSpPr>
        <p:spPr bwMode="auto">
          <a:xfrm>
            <a:off x="7772400" y="1868488"/>
            <a:ext cx="0" cy="16033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88" name="Line 49"/>
          <p:cNvSpPr>
            <a:spLocks noChangeShapeType="1"/>
          </p:cNvSpPr>
          <p:nvPr/>
        </p:nvSpPr>
        <p:spPr bwMode="auto">
          <a:xfrm>
            <a:off x="5776913" y="1868488"/>
            <a:ext cx="0" cy="1603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89" name="Line 50"/>
          <p:cNvSpPr>
            <a:spLocks noChangeShapeType="1"/>
          </p:cNvSpPr>
          <p:nvPr/>
        </p:nvSpPr>
        <p:spPr bwMode="auto">
          <a:xfrm>
            <a:off x="5776913" y="1868488"/>
            <a:ext cx="199548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90" name="Line 51"/>
          <p:cNvSpPr>
            <a:spLocks noChangeShapeType="1"/>
          </p:cNvSpPr>
          <p:nvPr/>
        </p:nvSpPr>
        <p:spPr bwMode="auto">
          <a:xfrm>
            <a:off x="5776913" y="2670175"/>
            <a:ext cx="199548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91" name="Line 52"/>
          <p:cNvSpPr>
            <a:spLocks noChangeShapeType="1"/>
          </p:cNvSpPr>
          <p:nvPr/>
        </p:nvSpPr>
        <p:spPr bwMode="auto">
          <a:xfrm>
            <a:off x="5776913" y="3471863"/>
            <a:ext cx="1995487"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1492" name="Text Box 53"/>
          <p:cNvSpPr txBox="1">
            <a:spLocks noChangeArrowheads="1"/>
          </p:cNvSpPr>
          <p:nvPr/>
        </p:nvSpPr>
        <p:spPr bwMode="auto">
          <a:xfrm>
            <a:off x="5467350" y="1277938"/>
            <a:ext cx="4079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000"/>
              <a:t>x</a:t>
            </a:r>
            <a:r>
              <a:rPr lang="en-US" altLang="zh-CN" sz="2000" baseline="-25000"/>
              <a:t>1</a:t>
            </a:r>
          </a:p>
        </p:txBody>
      </p:sp>
      <p:sp>
        <p:nvSpPr>
          <p:cNvPr id="61493" name="Text Box 54"/>
          <p:cNvSpPr txBox="1">
            <a:spLocks noChangeArrowheads="1"/>
          </p:cNvSpPr>
          <p:nvPr/>
        </p:nvSpPr>
        <p:spPr bwMode="auto">
          <a:xfrm>
            <a:off x="5840413" y="1944688"/>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rgbClr val="0099CC"/>
                </a:solidFill>
                <a:latin typeface="Times New Roman" panose="02020603050405020304" pitchFamily="18" charset="0"/>
              </a:rPr>
              <a:t>0</a:t>
            </a:r>
          </a:p>
        </p:txBody>
      </p:sp>
      <p:sp>
        <p:nvSpPr>
          <p:cNvPr id="61494" name="Text Box 55"/>
          <p:cNvSpPr txBox="1">
            <a:spLocks noChangeArrowheads="1"/>
          </p:cNvSpPr>
          <p:nvPr/>
        </p:nvSpPr>
        <p:spPr bwMode="auto">
          <a:xfrm>
            <a:off x="6961188" y="1944688"/>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rgbClr val="0099CC"/>
                </a:solidFill>
                <a:latin typeface="Times New Roman" panose="02020603050405020304" pitchFamily="18" charset="0"/>
              </a:rPr>
              <a:t>2</a:t>
            </a:r>
          </a:p>
        </p:txBody>
      </p:sp>
      <p:sp>
        <p:nvSpPr>
          <p:cNvPr id="61495" name="Text Box 56"/>
          <p:cNvSpPr txBox="1">
            <a:spLocks noChangeArrowheads="1"/>
          </p:cNvSpPr>
          <p:nvPr/>
        </p:nvSpPr>
        <p:spPr bwMode="auto">
          <a:xfrm>
            <a:off x="5840413" y="2689225"/>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chemeClr val="accent1"/>
                </a:solidFill>
                <a:latin typeface="Times New Roman" panose="02020603050405020304" pitchFamily="18" charset="0"/>
              </a:rPr>
              <a:t>1</a:t>
            </a:r>
          </a:p>
        </p:txBody>
      </p:sp>
      <p:sp>
        <p:nvSpPr>
          <p:cNvPr id="61496" name="Text Box 57"/>
          <p:cNvSpPr txBox="1">
            <a:spLocks noChangeArrowheads="1"/>
          </p:cNvSpPr>
          <p:nvPr/>
        </p:nvSpPr>
        <p:spPr bwMode="auto">
          <a:xfrm>
            <a:off x="6961188" y="2714625"/>
            <a:ext cx="285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1600">
                <a:solidFill>
                  <a:schemeClr val="accent1"/>
                </a:solidFill>
                <a:latin typeface="Times New Roman" panose="02020603050405020304" pitchFamily="18" charset="0"/>
              </a:rPr>
              <a:t>3</a:t>
            </a:r>
          </a:p>
        </p:txBody>
      </p:sp>
      <p:sp>
        <p:nvSpPr>
          <p:cNvPr id="61497" name="Text Box 58"/>
          <p:cNvSpPr txBox="1">
            <a:spLocks noChangeArrowheads="1"/>
          </p:cNvSpPr>
          <p:nvPr/>
        </p:nvSpPr>
        <p:spPr bwMode="auto">
          <a:xfrm>
            <a:off x="4251325" y="2152650"/>
            <a:ext cx="8366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sz="3600"/>
              <a:t>OR</a:t>
            </a:r>
          </a:p>
        </p:txBody>
      </p:sp>
    </p:spTree>
    <p:extLst>
      <p:ext uri="{BB962C8B-B14F-4D97-AF65-F5344CB8AC3E}">
        <p14:creationId xmlns:p14="http://schemas.microsoft.com/office/powerpoint/2010/main" xmlns="" val="19743793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57200" y="341313"/>
            <a:ext cx="8229600" cy="1143000"/>
          </a:xfrm>
        </p:spPr>
        <p:txBody>
          <a:bodyPr/>
          <a:lstStyle/>
          <a:p>
            <a:pPr eaLnBrk="1" hangingPunct="1"/>
            <a:r>
              <a:rPr lang="en-US" altLang="zh-CN" dirty="0" smtClean="0"/>
              <a:t>Two-variable Map Simplification</a:t>
            </a:r>
          </a:p>
        </p:txBody>
      </p:sp>
      <p:sp>
        <p:nvSpPr>
          <p:cNvPr id="70659" name="Rectangle 3"/>
          <p:cNvSpPr>
            <a:spLocks noGrp="1" noChangeArrowheads="1"/>
          </p:cNvSpPr>
          <p:nvPr>
            <p:ph idx="1"/>
          </p:nvPr>
        </p:nvSpPr>
        <p:spPr>
          <a:xfrm>
            <a:off x="457200" y="1371600"/>
            <a:ext cx="8229600" cy="4525963"/>
          </a:xfrm>
        </p:spPr>
        <p:txBody>
          <a:bodyPr/>
          <a:lstStyle/>
          <a:p>
            <a:pPr eaLnBrk="1" hangingPunct="1"/>
            <a:r>
              <a:rPr lang="en-US" altLang="zh-CN" sz="2800" dirty="0" smtClean="0"/>
              <a:t>One square(uncombined) represents a minterm of 2 literals.</a:t>
            </a:r>
          </a:p>
          <a:p>
            <a:pPr eaLnBrk="1" hangingPunct="1"/>
            <a:r>
              <a:rPr lang="en-US" altLang="zh-CN" sz="2800" dirty="0" smtClean="0"/>
              <a:t>A combination of 2 adjacent squares represents a product term of single literal.</a:t>
            </a:r>
          </a:p>
          <a:p>
            <a:pPr eaLnBrk="1" hangingPunct="1"/>
            <a:r>
              <a:rPr lang="en-US" altLang="zh-CN" sz="2800" dirty="0" smtClean="0"/>
              <a:t>A combination of 4 squares represents a functional value equal to 1. (F=1)</a:t>
            </a:r>
          </a:p>
        </p:txBody>
      </p:sp>
    </p:spTree>
    <p:extLst>
      <p:ext uri="{BB962C8B-B14F-4D97-AF65-F5344CB8AC3E}">
        <p14:creationId xmlns:p14="http://schemas.microsoft.com/office/powerpoint/2010/main" xmlns="" val="13573267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en-US" altLang="zh-CN" smtClean="0"/>
              <a:t>Two-Variable Map (cont.)</a:t>
            </a:r>
          </a:p>
        </p:txBody>
      </p:sp>
      <p:sp>
        <p:nvSpPr>
          <p:cNvPr id="62467" name="Rectangle 3"/>
          <p:cNvSpPr>
            <a:spLocks noGrp="1" noChangeArrowheads="1"/>
          </p:cNvSpPr>
          <p:nvPr>
            <p:ph idx="1"/>
          </p:nvPr>
        </p:nvSpPr>
        <p:spPr>
          <a:xfrm>
            <a:off x="251520" y="1935163"/>
            <a:ext cx="8435280" cy="4389437"/>
          </a:xfrm>
        </p:spPr>
        <p:txBody>
          <a:bodyPr/>
          <a:lstStyle/>
          <a:p>
            <a:pPr eaLnBrk="1" hangingPunct="1"/>
            <a:r>
              <a:rPr lang="en-US" altLang="zh-CN" dirty="0" smtClean="0"/>
              <a:t>Any two adjacent cells in the map differ by ONLY one variable, which appears complemented in one cell and </a:t>
            </a:r>
            <a:r>
              <a:rPr lang="en-US" altLang="zh-CN" dirty="0" err="1" smtClean="0"/>
              <a:t>uncomplemented</a:t>
            </a:r>
            <a:r>
              <a:rPr lang="en-US" altLang="zh-CN" dirty="0" smtClean="0"/>
              <a:t> in the other. </a:t>
            </a:r>
          </a:p>
          <a:p>
            <a:pPr eaLnBrk="1" hangingPunct="1"/>
            <a:r>
              <a:rPr lang="en-US" altLang="zh-CN" dirty="0" smtClean="0"/>
              <a:t>Example:</a:t>
            </a:r>
            <a:br>
              <a:rPr lang="en-US" altLang="zh-CN" dirty="0" smtClean="0"/>
            </a:br>
            <a:r>
              <a:rPr lang="en-US" altLang="zh-CN" dirty="0" smtClean="0"/>
              <a:t>m</a:t>
            </a:r>
            <a:r>
              <a:rPr lang="en-US" altLang="zh-CN" baseline="-25000" dirty="0" smtClean="0"/>
              <a:t>0 </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 is adjacent to m</a:t>
            </a:r>
            <a:r>
              <a:rPr lang="en-US" altLang="zh-CN" baseline="-25000" dirty="0" smtClean="0"/>
              <a:t>1 </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 and m</a:t>
            </a:r>
            <a:r>
              <a:rPr lang="en-US" altLang="zh-CN" baseline="-25000" dirty="0" smtClean="0"/>
              <a:t>2 </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 but NOT m</a:t>
            </a:r>
            <a:r>
              <a:rPr lang="en-US" altLang="zh-CN" baseline="-25000" dirty="0" smtClean="0"/>
              <a:t>3 </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 </a:t>
            </a:r>
          </a:p>
          <a:p>
            <a:r>
              <a:rPr lang="en-US" dirty="0" smtClean="0"/>
              <a:t>There </a:t>
            </a:r>
            <a:r>
              <a:rPr lang="en-US" dirty="0"/>
              <a:t>is only one possibility of grouping 4 adjacent min terms. </a:t>
            </a:r>
          </a:p>
          <a:p>
            <a:r>
              <a:rPr lang="en-US" dirty="0" smtClean="0"/>
              <a:t>The </a:t>
            </a:r>
            <a:r>
              <a:rPr lang="en-US" dirty="0"/>
              <a:t>possible combinations of grouping 2 adjacent min terms are {(m0, m1), (m2, m3), (m0, m2) and (m1, m3)}. </a:t>
            </a:r>
          </a:p>
          <a:p>
            <a:pPr eaLnBrk="1" hangingPunct="1"/>
            <a:endParaRPr lang="en-US" altLang="zh-CN" dirty="0" smtClean="0"/>
          </a:p>
        </p:txBody>
      </p:sp>
    </p:spTree>
    <p:extLst>
      <p:ext uri="{BB962C8B-B14F-4D97-AF65-F5344CB8AC3E}">
        <p14:creationId xmlns:p14="http://schemas.microsoft.com/office/powerpoint/2010/main" xmlns="" val="1365845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23528" y="358775"/>
            <a:ext cx="8229600" cy="1143000"/>
          </a:xfrm>
        </p:spPr>
        <p:txBody>
          <a:bodyPr/>
          <a:lstStyle/>
          <a:p>
            <a:pPr eaLnBrk="1" hangingPunct="1"/>
            <a:r>
              <a:rPr lang="zh-CN" altLang="en-US" dirty="0" smtClean="0"/>
              <a:t>2-</a:t>
            </a:r>
            <a:r>
              <a:rPr lang="en-US" altLang="zh-CN" dirty="0" smtClean="0"/>
              <a:t>Variable Map -- Example </a:t>
            </a:r>
          </a:p>
        </p:txBody>
      </p:sp>
      <p:sp>
        <p:nvSpPr>
          <p:cNvPr id="63491" name="Rectangle 3"/>
          <p:cNvSpPr>
            <a:spLocks noGrp="1" noChangeArrowheads="1"/>
          </p:cNvSpPr>
          <p:nvPr>
            <p:ph idx="1"/>
          </p:nvPr>
        </p:nvSpPr>
        <p:spPr>
          <a:xfrm>
            <a:off x="457200" y="1600200"/>
            <a:ext cx="4840288" cy="4525963"/>
          </a:xfrm>
        </p:spPr>
        <p:txBody>
          <a:bodyPr/>
          <a:lstStyle/>
          <a:p>
            <a:pPr eaLnBrk="1" hangingPunct="1">
              <a:lnSpc>
                <a:spcPct val="80000"/>
              </a:lnSpc>
            </a:pPr>
            <a:r>
              <a:rPr lang="en-US" altLang="zh-CN" sz="2400" dirty="0" smtClean="0"/>
              <a:t>f(x</a:t>
            </a:r>
            <a:r>
              <a:rPr lang="en-US" altLang="zh-CN" sz="2400" baseline="-25000" dirty="0" smtClean="0"/>
              <a:t>1</a:t>
            </a:r>
            <a:r>
              <a:rPr lang="en-US" altLang="zh-CN" sz="2400" dirty="0" smtClean="0"/>
              <a:t>,x</a:t>
            </a:r>
            <a:r>
              <a:rPr lang="en-US" altLang="zh-CN" sz="2400" baseline="-25000" dirty="0" smtClean="0"/>
              <a:t>2</a:t>
            </a:r>
            <a:r>
              <a:rPr lang="en-US" altLang="zh-CN" sz="2400" dirty="0" smtClean="0"/>
              <a:t>) = x</a:t>
            </a:r>
            <a:r>
              <a:rPr lang="en-US" altLang="zh-CN" sz="2400" baseline="-25000" dirty="0" smtClean="0"/>
              <a:t>1</a:t>
            </a:r>
            <a:r>
              <a:rPr lang="en-US" altLang="zh-CN" sz="2400" dirty="0" smtClean="0"/>
              <a:t>’x</a:t>
            </a:r>
            <a:r>
              <a:rPr lang="en-US" altLang="zh-CN" sz="2400" baseline="-25000" dirty="0" smtClean="0"/>
              <a:t>2</a:t>
            </a:r>
            <a:r>
              <a:rPr lang="en-US" altLang="zh-CN" sz="2400" dirty="0" smtClean="0"/>
              <a:t>’+ x</a:t>
            </a:r>
            <a:r>
              <a:rPr lang="en-US" altLang="zh-CN" sz="2400" baseline="-25000" dirty="0" smtClean="0"/>
              <a:t>1</a:t>
            </a:r>
            <a:r>
              <a:rPr lang="en-US" altLang="zh-CN" sz="2400" dirty="0" smtClean="0"/>
              <a:t>’x</a:t>
            </a:r>
            <a:r>
              <a:rPr lang="en-US" altLang="zh-CN" sz="2400" baseline="-25000" dirty="0" smtClean="0"/>
              <a:t>2</a:t>
            </a:r>
            <a:r>
              <a:rPr lang="en-US" altLang="zh-CN" sz="2400" dirty="0" smtClean="0"/>
              <a:t> + x</a:t>
            </a:r>
            <a:r>
              <a:rPr lang="en-US" altLang="zh-CN" sz="2400" baseline="-25000" dirty="0" smtClean="0"/>
              <a:t>1</a:t>
            </a:r>
            <a:r>
              <a:rPr lang="en-US" altLang="zh-CN" sz="2400" dirty="0" smtClean="0"/>
              <a:t>x</a:t>
            </a:r>
            <a:r>
              <a:rPr lang="en-US" altLang="zh-CN" sz="2400" baseline="-25000" dirty="0" smtClean="0"/>
              <a:t>2</a:t>
            </a:r>
            <a:r>
              <a:rPr lang="en-US" altLang="zh-CN" sz="2400" dirty="0" smtClean="0"/>
              <a:t>’ </a:t>
            </a:r>
            <a:br>
              <a:rPr lang="en-US" altLang="zh-CN" sz="2400" dirty="0" smtClean="0"/>
            </a:br>
            <a:r>
              <a:rPr lang="en-US" altLang="zh-CN" sz="2400" dirty="0" smtClean="0"/>
              <a:t>	      = m</a:t>
            </a:r>
            <a:r>
              <a:rPr lang="en-US" altLang="zh-CN" sz="2400" baseline="-25000" dirty="0" smtClean="0"/>
              <a:t>0</a:t>
            </a:r>
            <a:r>
              <a:rPr lang="en-US" altLang="zh-CN" sz="2400" dirty="0" smtClean="0"/>
              <a:t> + m</a:t>
            </a:r>
            <a:r>
              <a:rPr lang="en-US" altLang="zh-CN" sz="2400" baseline="-25000" dirty="0" smtClean="0"/>
              <a:t>1</a:t>
            </a:r>
            <a:r>
              <a:rPr lang="en-US" altLang="zh-CN" sz="2400" dirty="0" smtClean="0"/>
              <a:t> + m</a:t>
            </a:r>
            <a:r>
              <a:rPr lang="en-US" altLang="zh-CN" sz="2400" baseline="-25000" dirty="0" smtClean="0"/>
              <a:t>2</a:t>
            </a:r>
            <a:r>
              <a:rPr lang="en-US" altLang="zh-CN" sz="2400" dirty="0" smtClean="0"/>
              <a:t/>
            </a:r>
            <a:br>
              <a:rPr lang="en-US" altLang="zh-CN" sz="2400" dirty="0" smtClean="0"/>
            </a:br>
            <a:r>
              <a:rPr lang="en-US" altLang="zh-CN" sz="2400" dirty="0" smtClean="0"/>
              <a:t>  	      = x</a:t>
            </a:r>
            <a:r>
              <a:rPr lang="en-US" altLang="zh-CN" sz="2400" baseline="-25000" dirty="0" smtClean="0"/>
              <a:t>1</a:t>
            </a:r>
            <a:r>
              <a:rPr lang="en-US" altLang="zh-CN" sz="2400" dirty="0" smtClean="0"/>
              <a:t>’ + x</a:t>
            </a:r>
            <a:r>
              <a:rPr lang="en-US" altLang="zh-CN" sz="2400" baseline="-25000" dirty="0" smtClean="0"/>
              <a:t>2</a:t>
            </a:r>
            <a:r>
              <a:rPr lang="en-US" altLang="zh-CN" sz="2400" dirty="0" smtClean="0"/>
              <a:t>’</a:t>
            </a:r>
          </a:p>
          <a:p>
            <a:pPr eaLnBrk="1" hangingPunct="1">
              <a:lnSpc>
                <a:spcPct val="80000"/>
              </a:lnSpc>
            </a:pPr>
            <a:r>
              <a:rPr lang="en-US" altLang="zh-CN" sz="2400" dirty="0" smtClean="0"/>
              <a:t>1s placed in K-map for specified </a:t>
            </a:r>
            <a:r>
              <a:rPr lang="en-US" altLang="zh-CN" sz="2400" dirty="0" err="1" smtClean="0"/>
              <a:t>minterms</a:t>
            </a:r>
            <a:r>
              <a:rPr lang="en-US" altLang="zh-CN" sz="2400" dirty="0" smtClean="0"/>
              <a:t> m</a:t>
            </a:r>
            <a:r>
              <a:rPr lang="en-US" altLang="zh-CN" sz="2400" baseline="-25000" dirty="0" smtClean="0"/>
              <a:t>0</a:t>
            </a:r>
            <a:r>
              <a:rPr lang="en-US" altLang="zh-CN" sz="2400" dirty="0" smtClean="0"/>
              <a:t>, m</a:t>
            </a:r>
            <a:r>
              <a:rPr lang="en-US" altLang="zh-CN" sz="2400" baseline="-25000" dirty="0" smtClean="0"/>
              <a:t>1</a:t>
            </a:r>
            <a:r>
              <a:rPr lang="en-US" altLang="zh-CN" sz="2400" dirty="0" smtClean="0"/>
              <a:t>, m</a:t>
            </a:r>
            <a:r>
              <a:rPr lang="en-US" altLang="zh-CN" sz="2400" baseline="-25000" dirty="0" smtClean="0"/>
              <a:t>2</a:t>
            </a:r>
          </a:p>
          <a:p>
            <a:pPr eaLnBrk="1" hangingPunct="1">
              <a:lnSpc>
                <a:spcPct val="80000"/>
              </a:lnSpc>
            </a:pPr>
            <a:r>
              <a:rPr lang="en-US" altLang="zh-CN" sz="2400" dirty="0" smtClean="0"/>
              <a:t>Grouping (</a:t>
            </a:r>
            <a:r>
              <a:rPr lang="en-US" altLang="zh-CN" sz="2400" dirty="0" err="1" smtClean="0"/>
              <a:t>ORing</a:t>
            </a:r>
            <a:r>
              <a:rPr lang="en-US" altLang="zh-CN" sz="2400" dirty="0" smtClean="0"/>
              <a:t>) of 1s allows simplification</a:t>
            </a:r>
          </a:p>
          <a:p>
            <a:pPr eaLnBrk="1" hangingPunct="1">
              <a:lnSpc>
                <a:spcPct val="80000"/>
              </a:lnSpc>
            </a:pPr>
            <a:r>
              <a:rPr lang="en-US" altLang="zh-CN" sz="2400" dirty="0" smtClean="0"/>
              <a:t>What (simpler) function is represented by each dashed rectangle?</a:t>
            </a:r>
          </a:p>
          <a:p>
            <a:pPr lvl="1" eaLnBrk="1" hangingPunct="1">
              <a:lnSpc>
                <a:spcPct val="80000"/>
              </a:lnSpc>
            </a:pPr>
            <a:r>
              <a:rPr lang="en-US" altLang="zh-CN" sz="2400" dirty="0" smtClean="0"/>
              <a:t>x</a:t>
            </a:r>
            <a:r>
              <a:rPr lang="en-US" altLang="zh-CN" sz="2400" baseline="-25000" dirty="0" smtClean="0"/>
              <a:t>1</a:t>
            </a:r>
            <a:r>
              <a:rPr lang="en-US" altLang="zh-CN" sz="2400" dirty="0" smtClean="0"/>
              <a:t>’ = m</a:t>
            </a:r>
            <a:r>
              <a:rPr lang="en-US" altLang="zh-CN" sz="2400" baseline="-25000" dirty="0" smtClean="0"/>
              <a:t>0</a:t>
            </a:r>
            <a:r>
              <a:rPr lang="en-US" altLang="zh-CN" sz="2400" dirty="0" smtClean="0"/>
              <a:t> + m</a:t>
            </a:r>
            <a:r>
              <a:rPr lang="en-US" altLang="zh-CN" sz="2400" baseline="-25000" dirty="0" smtClean="0"/>
              <a:t>1</a:t>
            </a:r>
          </a:p>
          <a:p>
            <a:pPr lvl="1" eaLnBrk="1" hangingPunct="1">
              <a:lnSpc>
                <a:spcPct val="80000"/>
              </a:lnSpc>
            </a:pPr>
            <a:r>
              <a:rPr lang="en-US" altLang="zh-CN" sz="2400" dirty="0" smtClean="0"/>
              <a:t>x</a:t>
            </a:r>
            <a:r>
              <a:rPr lang="en-US" altLang="zh-CN" sz="2400" baseline="-25000" dirty="0" smtClean="0"/>
              <a:t>2</a:t>
            </a:r>
            <a:r>
              <a:rPr lang="en-US" altLang="zh-CN" sz="2400" dirty="0" smtClean="0"/>
              <a:t>’ = m</a:t>
            </a:r>
            <a:r>
              <a:rPr lang="en-US" altLang="zh-CN" sz="2400" baseline="-25000" dirty="0" smtClean="0"/>
              <a:t>0</a:t>
            </a:r>
            <a:r>
              <a:rPr lang="en-US" altLang="zh-CN" sz="2400" dirty="0" smtClean="0"/>
              <a:t> + m</a:t>
            </a:r>
            <a:r>
              <a:rPr lang="en-US" altLang="zh-CN" sz="2400" baseline="-25000" dirty="0" smtClean="0"/>
              <a:t>2</a:t>
            </a:r>
          </a:p>
          <a:p>
            <a:pPr eaLnBrk="1" hangingPunct="1">
              <a:lnSpc>
                <a:spcPct val="80000"/>
              </a:lnSpc>
            </a:pPr>
            <a:r>
              <a:rPr lang="en-US" altLang="zh-CN" sz="2400" dirty="0" smtClean="0"/>
              <a:t>Note m</a:t>
            </a:r>
            <a:r>
              <a:rPr lang="en-US" altLang="zh-CN" sz="2400" baseline="-25000" dirty="0" smtClean="0"/>
              <a:t>0</a:t>
            </a:r>
            <a:r>
              <a:rPr lang="en-US" altLang="zh-CN" sz="2400" dirty="0" smtClean="0"/>
              <a:t> covered twice</a:t>
            </a:r>
          </a:p>
        </p:txBody>
      </p:sp>
      <p:graphicFrame>
        <p:nvGraphicFramePr>
          <p:cNvPr id="221262" name="Group 78"/>
          <p:cNvGraphicFramePr>
            <a:graphicFrameLocks noGrp="1"/>
          </p:cNvGraphicFramePr>
          <p:nvPr/>
        </p:nvGraphicFramePr>
        <p:xfrm>
          <a:off x="5410200" y="2286000"/>
          <a:ext cx="2743200" cy="3273503"/>
        </p:xfrm>
        <a:graphic>
          <a:graphicData uri="http://schemas.openxmlformats.org/drawingml/2006/table">
            <a:tbl>
              <a:tblPr/>
              <a:tblGrid>
                <a:gridCol w="731838"/>
                <a:gridCol w="1004887"/>
                <a:gridCol w="1006475"/>
              </a:tblGrid>
              <a:tr h="1066759">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x</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18" marB="45718" horzOverflow="overflow">
                    <a:lnL cap="flat">
                      <a:noFill/>
                    </a:lnL>
                    <a:lnR>
                      <a:noFill/>
                    </a:lnR>
                    <a:lnT cap="flat">
                      <a:noFill/>
                    </a:lnT>
                    <a:lnB>
                      <a:noFill/>
                    </a:lnB>
                    <a:lnTlToBr w="12700" cap="flat" cmpd="sng" algn="ctr">
                      <a:solidFill>
                        <a:schemeClr val="tx1"/>
                      </a:solidFill>
                      <a:prstDash val="solid"/>
                      <a:round/>
                      <a:headEnd type="none" w="sm" len="sm"/>
                      <a:tailEnd type="none" w="sm" len="sm"/>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T="45718" marB="45718" horzOverflow="overflow">
                    <a:lnL>
                      <a:noFill/>
                    </a:lnL>
                    <a:lnR>
                      <a:noFill/>
                    </a:lnR>
                    <a:lnT cap="fla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18" marB="45718" horzOverflow="overflow">
                    <a:lnL>
                      <a:noFill/>
                    </a:lnL>
                    <a:lnR cap="flat">
                      <a:noFill/>
                    </a:lnR>
                    <a:lnT cap="flat">
                      <a:noFill/>
                    </a:lnT>
                    <a:lnB w="12700" cap="flat" cmpd="sng" algn="ctr">
                      <a:solidFill>
                        <a:schemeClr val="tx1"/>
                      </a:solidFill>
                      <a:prstDash val="solid"/>
                      <a:round/>
                      <a:headEnd type="none" w="sm" len="sm"/>
                      <a:tailEnd type="none" w="sm" len="sm"/>
                    </a:lnB>
                    <a:lnTlToBr>
                      <a:noFill/>
                    </a:lnTlToBr>
                    <a:lnBlToTr>
                      <a:noFill/>
                    </a:lnBlToTr>
                    <a:noFill/>
                  </a:tcPr>
                </a:tc>
              </a:tr>
              <a:tr h="11033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p>
                  </a:txBody>
                  <a:tcPr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endParaRPr kumimoji="0" lang="zh-CN" altLang="en-US" sz="3200" b="1"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endParaRPr kumimoji="0" lang="zh-CN" altLang="en-US" sz="3200" b="1"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3333">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p>
                  </a:txBody>
                  <a:tcPr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1</a:t>
                      </a:r>
                      <a:endParaRPr kumimoji="0" lang="zh-CN" altLang="en-US" sz="3200" b="1"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rPr>
                        <a:t>0</a:t>
                      </a:r>
                      <a:endParaRPr kumimoji="0" lang="zh-CN" altLang="en-US" sz="3200" b="1"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3512" name="Text Box 25"/>
          <p:cNvSpPr txBox="1">
            <a:spLocks noChangeArrowheads="1"/>
          </p:cNvSpPr>
          <p:nvPr/>
        </p:nvSpPr>
        <p:spPr bwMode="auto">
          <a:xfrm>
            <a:off x="5638800" y="2317750"/>
            <a:ext cx="54133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800"/>
              <a:t>x</a:t>
            </a:r>
            <a:r>
              <a:rPr lang="en-US" altLang="zh-CN" sz="2800" baseline="-25000"/>
              <a:t>2</a:t>
            </a:r>
          </a:p>
        </p:txBody>
      </p:sp>
      <p:sp>
        <p:nvSpPr>
          <p:cNvPr id="63513" name="Text Box 26"/>
          <p:cNvSpPr txBox="1">
            <a:spLocks noChangeArrowheads="1"/>
          </p:cNvSpPr>
          <p:nvPr/>
        </p:nvSpPr>
        <p:spPr bwMode="auto">
          <a:xfrm>
            <a:off x="6096000" y="3336925"/>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2000">
                <a:latin typeface="Times New Roman" panose="02020603050405020304" pitchFamily="18" charset="0"/>
              </a:rPr>
              <a:t>0</a:t>
            </a:r>
          </a:p>
        </p:txBody>
      </p:sp>
      <p:sp>
        <p:nvSpPr>
          <p:cNvPr id="63514" name="Text Box 27"/>
          <p:cNvSpPr txBox="1">
            <a:spLocks noChangeArrowheads="1"/>
          </p:cNvSpPr>
          <p:nvPr/>
        </p:nvSpPr>
        <p:spPr bwMode="auto">
          <a:xfrm>
            <a:off x="7086600" y="3336925"/>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2000">
                <a:latin typeface="Times New Roman" panose="02020603050405020304" pitchFamily="18" charset="0"/>
              </a:rPr>
              <a:t>1</a:t>
            </a:r>
          </a:p>
        </p:txBody>
      </p:sp>
      <p:sp>
        <p:nvSpPr>
          <p:cNvPr id="63515" name="Text Box 28"/>
          <p:cNvSpPr txBox="1">
            <a:spLocks noChangeArrowheads="1"/>
          </p:cNvSpPr>
          <p:nvPr/>
        </p:nvSpPr>
        <p:spPr bwMode="auto">
          <a:xfrm>
            <a:off x="6089650" y="4419600"/>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2000">
                <a:latin typeface="Times New Roman" panose="02020603050405020304" pitchFamily="18" charset="0"/>
              </a:rPr>
              <a:t>2</a:t>
            </a:r>
          </a:p>
        </p:txBody>
      </p:sp>
      <p:sp>
        <p:nvSpPr>
          <p:cNvPr id="63516" name="Text Box 29"/>
          <p:cNvSpPr txBox="1">
            <a:spLocks noChangeArrowheads="1"/>
          </p:cNvSpPr>
          <p:nvPr/>
        </p:nvSpPr>
        <p:spPr bwMode="auto">
          <a:xfrm>
            <a:off x="7086600" y="4419600"/>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2000">
                <a:latin typeface="Times New Roman" panose="02020603050405020304" pitchFamily="18" charset="0"/>
              </a:rPr>
              <a:t>3</a:t>
            </a:r>
          </a:p>
        </p:txBody>
      </p:sp>
      <p:sp>
        <p:nvSpPr>
          <p:cNvPr id="63517" name="Rectangle 30"/>
          <p:cNvSpPr>
            <a:spLocks noChangeArrowheads="1"/>
          </p:cNvSpPr>
          <p:nvPr/>
        </p:nvSpPr>
        <p:spPr bwMode="auto">
          <a:xfrm>
            <a:off x="6553200" y="3810000"/>
            <a:ext cx="533400" cy="1676400"/>
          </a:xfrm>
          <a:prstGeom prst="rect">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3518" name="Rectangle 31"/>
          <p:cNvSpPr>
            <a:spLocks noChangeArrowheads="1"/>
          </p:cNvSpPr>
          <p:nvPr/>
        </p:nvSpPr>
        <p:spPr bwMode="auto">
          <a:xfrm>
            <a:off x="6400800" y="3962400"/>
            <a:ext cx="1676400" cy="457200"/>
          </a:xfrm>
          <a:prstGeom prst="rect">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Tree>
    <p:extLst>
      <p:ext uri="{BB962C8B-B14F-4D97-AF65-F5344CB8AC3E}">
        <p14:creationId xmlns:p14="http://schemas.microsoft.com/office/powerpoint/2010/main" xmlns="" val="36896376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r>
              <a:rPr lang="en-US" altLang="zh-CN" sz="4000" smtClean="0"/>
              <a:t>Minimization as SOP using K-map</a:t>
            </a:r>
          </a:p>
        </p:txBody>
      </p:sp>
      <p:sp>
        <p:nvSpPr>
          <p:cNvPr id="64515" name="Rectangle 3"/>
          <p:cNvSpPr>
            <a:spLocks noGrp="1" noChangeArrowheads="1"/>
          </p:cNvSpPr>
          <p:nvPr>
            <p:ph idx="1"/>
          </p:nvPr>
        </p:nvSpPr>
        <p:spPr/>
        <p:txBody>
          <a:bodyPr/>
          <a:lstStyle/>
          <a:p>
            <a:pPr eaLnBrk="1" hangingPunct="1">
              <a:lnSpc>
                <a:spcPct val="90000"/>
              </a:lnSpc>
            </a:pPr>
            <a:r>
              <a:rPr lang="en-US" altLang="zh-CN" dirty="0" smtClean="0"/>
              <a:t>Enter 1s in the K-map for each product term in the function</a:t>
            </a:r>
          </a:p>
          <a:p>
            <a:pPr eaLnBrk="1" hangingPunct="1">
              <a:lnSpc>
                <a:spcPct val="90000"/>
              </a:lnSpc>
            </a:pPr>
            <a:r>
              <a:rPr lang="en-US" altLang="zh-CN" dirty="0" smtClean="0"/>
              <a:t>Group </a:t>
            </a:r>
            <a:r>
              <a:rPr lang="en-US" altLang="zh-CN" i="1" dirty="0" smtClean="0"/>
              <a:t>adjacent</a:t>
            </a:r>
            <a:r>
              <a:rPr lang="en-US" altLang="zh-CN" dirty="0" smtClean="0"/>
              <a:t> K-map cells containing 1s to obtain a product with fewer variables. Group size must be in power of 2 (2, 4, 8, …)</a:t>
            </a:r>
          </a:p>
          <a:p>
            <a:pPr eaLnBrk="1" hangingPunct="1">
              <a:lnSpc>
                <a:spcPct val="90000"/>
              </a:lnSpc>
            </a:pPr>
            <a:r>
              <a:rPr lang="en-US" altLang="zh-CN" dirty="0" smtClean="0"/>
              <a:t>Handle “boundary wrap” for K-maps of 3 or more variables.</a:t>
            </a:r>
          </a:p>
          <a:p>
            <a:pPr eaLnBrk="1" hangingPunct="1">
              <a:lnSpc>
                <a:spcPct val="90000"/>
              </a:lnSpc>
            </a:pPr>
            <a:r>
              <a:rPr lang="en-US" altLang="zh-CN" dirty="0" smtClean="0"/>
              <a:t>Realize that answer may not be unique</a:t>
            </a:r>
          </a:p>
        </p:txBody>
      </p:sp>
    </p:spTree>
    <p:extLst>
      <p:ext uri="{BB962C8B-B14F-4D97-AF65-F5344CB8AC3E}">
        <p14:creationId xmlns:p14="http://schemas.microsoft.com/office/powerpoint/2010/main" xmlns="" val="9625292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392893" y="406222"/>
            <a:ext cx="8229600" cy="1143000"/>
          </a:xfrm>
        </p:spPr>
        <p:txBody>
          <a:bodyPr/>
          <a:lstStyle/>
          <a:p>
            <a:pPr eaLnBrk="1" hangingPunct="1"/>
            <a:r>
              <a:rPr lang="en-US" altLang="zh-CN" dirty="0" smtClean="0"/>
              <a:t>Three-Variable Map</a:t>
            </a:r>
          </a:p>
        </p:txBody>
      </p:sp>
      <p:pic>
        <p:nvPicPr>
          <p:cNvPr id="65539" name="Picture 50"/>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l="62325" t="-4651" r="7423" b="22791"/>
          <a:stretch>
            <a:fillRect/>
          </a:stretch>
        </p:blipFill>
        <p:spPr>
          <a:xfrm>
            <a:off x="6477000" y="1219200"/>
            <a:ext cx="1958975" cy="3048000"/>
          </a:xfrm>
          <a:noFill/>
        </p:spPr>
      </p:pic>
      <p:grpSp>
        <p:nvGrpSpPr>
          <p:cNvPr id="3" name="Group 3"/>
          <p:cNvGrpSpPr>
            <a:grpSpLocks/>
          </p:cNvGrpSpPr>
          <p:nvPr/>
        </p:nvGrpSpPr>
        <p:grpSpPr bwMode="auto">
          <a:xfrm>
            <a:off x="609600" y="1371600"/>
            <a:ext cx="4800600" cy="2681288"/>
            <a:chOff x="1296" y="1248"/>
            <a:chExt cx="3312" cy="1977"/>
          </a:xfrm>
        </p:grpSpPr>
        <p:sp>
          <p:nvSpPr>
            <p:cNvPr id="223236" name="Rectangle 4"/>
            <p:cNvSpPr>
              <a:spLocks noChangeArrowheads="1"/>
            </p:cNvSpPr>
            <p:nvPr/>
          </p:nvSpPr>
          <p:spPr bwMode="auto">
            <a:xfrm>
              <a:off x="3936" y="2577"/>
              <a:ext cx="672"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6</a:t>
              </a:r>
            </a:p>
          </p:txBody>
        </p:sp>
        <p:sp>
          <p:nvSpPr>
            <p:cNvPr id="223237" name="Rectangle 5"/>
            <p:cNvSpPr>
              <a:spLocks noChangeArrowheads="1"/>
            </p:cNvSpPr>
            <p:nvPr/>
          </p:nvSpPr>
          <p:spPr bwMode="auto">
            <a:xfrm>
              <a:off x="3264" y="2577"/>
              <a:ext cx="671"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7</a:t>
              </a:r>
            </a:p>
          </p:txBody>
        </p:sp>
        <p:sp>
          <p:nvSpPr>
            <p:cNvPr id="223238" name="Rectangle 6"/>
            <p:cNvSpPr>
              <a:spLocks noChangeArrowheads="1"/>
            </p:cNvSpPr>
            <p:nvPr/>
          </p:nvSpPr>
          <p:spPr bwMode="auto">
            <a:xfrm>
              <a:off x="2543" y="2577"/>
              <a:ext cx="721"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5</a:t>
              </a:r>
            </a:p>
          </p:txBody>
        </p:sp>
        <p:sp>
          <p:nvSpPr>
            <p:cNvPr id="223239" name="Rectangle 7"/>
            <p:cNvSpPr>
              <a:spLocks noChangeArrowheads="1"/>
            </p:cNvSpPr>
            <p:nvPr/>
          </p:nvSpPr>
          <p:spPr bwMode="auto">
            <a:xfrm>
              <a:off x="1824" y="2577"/>
              <a:ext cx="720"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4</a:t>
              </a:r>
            </a:p>
          </p:txBody>
        </p:sp>
        <p:sp>
          <p:nvSpPr>
            <p:cNvPr id="223240" name="Rectangle 8"/>
            <p:cNvSpPr>
              <a:spLocks noChangeArrowheads="1"/>
            </p:cNvSpPr>
            <p:nvPr/>
          </p:nvSpPr>
          <p:spPr bwMode="auto">
            <a:xfrm>
              <a:off x="1296" y="2577"/>
              <a:ext cx="528"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400">
                  <a:effectLst>
                    <a:outerShdw blurRad="38100" dist="38100" dir="2700000" algn="tl">
                      <a:srgbClr val="000000"/>
                    </a:outerShdw>
                  </a:effectLst>
                </a:rPr>
                <a:t>1</a:t>
              </a:r>
            </a:p>
          </p:txBody>
        </p:sp>
        <p:sp>
          <p:nvSpPr>
            <p:cNvPr id="223241" name="Rectangle 9"/>
            <p:cNvSpPr>
              <a:spLocks noChangeArrowheads="1"/>
            </p:cNvSpPr>
            <p:nvPr/>
          </p:nvSpPr>
          <p:spPr bwMode="auto">
            <a:xfrm>
              <a:off x="3936" y="1896"/>
              <a:ext cx="672" cy="68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2</a:t>
              </a:r>
            </a:p>
          </p:txBody>
        </p:sp>
        <p:sp>
          <p:nvSpPr>
            <p:cNvPr id="223242" name="Rectangle 10"/>
            <p:cNvSpPr>
              <a:spLocks noChangeArrowheads="1"/>
            </p:cNvSpPr>
            <p:nvPr/>
          </p:nvSpPr>
          <p:spPr bwMode="auto">
            <a:xfrm>
              <a:off x="3264" y="1896"/>
              <a:ext cx="671" cy="68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3</a:t>
              </a:r>
            </a:p>
          </p:txBody>
        </p:sp>
        <p:sp>
          <p:nvSpPr>
            <p:cNvPr id="223243" name="Rectangle 11"/>
            <p:cNvSpPr>
              <a:spLocks noChangeArrowheads="1"/>
            </p:cNvSpPr>
            <p:nvPr/>
          </p:nvSpPr>
          <p:spPr bwMode="auto">
            <a:xfrm>
              <a:off x="2543" y="1896"/>
              <a:ext cx="721" cy="68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1</a:t>
              </a:r>
            </a:p>
          </p:txBody>
        </p:sp>
        <p:sp>
          <p:nvSpPr>
            <p:cNvPr id="223244" name="Rectangle 12"/>
            <p:cNvSpPr>
              <a:spLocks noChangeArrowheads="1"/>
            </p:cNvSpPr>
            <p:nvPr/>
          </p:nvSpPr>
          <p:spPr bwMode="auto">
            <a:xfrm>
              <a:off x="1824" y="1896"/>
              <a:ext cx="720" cy="68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m</a:t>
              </a:r>
              <a:r>
                <a:rPr lang="en-US" altLang="zh-CN" sz="2400" baseline="-25000">
                  <a:effectLst>
                    <a:outerShdw blurRad="38100" dist="38100" dir="2700000" algn="tl">
                      <a:srgbClr val="000000"/>
                    </a:outerShdw>
                  </a:effectLst>
                </a:rPr>
                <a:t>0</a:t>
              </a:r>
            </a:p>
          </p:txBody>
        </p:sp>
        <p:sp>
          <p:nvSpPr>
            <p:cNvPr id="223245" name="Rectangle 13"/>
            <p:cNvSpPr>
              <a:spLocks noChangeArrowheads="1"/>
            </p:cNvSpPr>
            <p:nvPr/>
          </p:nvSpPr>
          <p:spPr bwMode="auto">
            <a:xfrm>
              <a:off x="1296" y="1896"/>
              <a:ext cx="528" cy="680"/>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400">
                  <a:effectLst>
                    <a:outerShdw blurRad="38100" dist="38100" dir="2700000" algn="tl">
                      <a:srgbClr val="000000"/>
                    </a:outerShdw>
                  </a:effectLst>
                </a:rPr>
                <a:t>0</a:t>
              </a:r>
            </a:p>
          </p:txBody>
        </p:sp>
        <p:sp>
          <p:nvSpPr>
            <p:cNvPr id="223246" name="Rectangle 14"/>
            <p:cNvSpPr>
              <a:spLocks noChangeArrowheads="1"/>
            </p:cNvSpPr>
            <p:nvPr/>
          </p:nvSpPr>
          <p:spPr bwMode="auto">
            <a:xfrm>
              <a:off x="3936" y="1248"/>
              <a:ext cx="672"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400">
                  <a:effectLst>
                    <a:outerShdw blurRad="38100" dist="38100" dir="2700000" algn="tl">
                      <a:srgbClr val="000000"/>
                    </a:outerShdw>
                  </a:effectLst>
                </a:rPr>
                <a:t>10</a:t>
              </a:r>
            </a:p>
          </p:txBody>
        </p:sp>
        <p:sp>
          <p:nvSpPr>
            <p:cNvPr id="223247" name="Rectangle 15"/>
            <p:cNvSpPr>
              <a:spLocks noChangeArrowheads="1"/>
            </p:cNvSpPr>
            <p:nvPr/>
          </p:nvSpPr>
          <p:spPr bwMode="auto">
            <a:xfrm>
              <a:off x="3264" y="1248"/>
              <a:ext cx="671"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400">
                  <a:effectLst>
                    <a:outerShdw blurRad="38100" dist="38100" dir="2700000" algn="tl">
                      <a:srgbClr val="000000"/>
                    </a:outerShdw>
                  </a:effectLst>
                </a:rPr>
                <a:t>11</a:t>
              </a:r>
            </a:p>
          </p:txBody>
        </p:sp>
        <p:sp>
          <p:nvSpPr>
            <p:cNvPr id="223248" name="Rectangle 16"/>
            <p:cNvSpPr>
              <a:spLocks noChangeArrowheads="1"/>
            </p:cNvSpPr>
            <p:nvPr/>
          </p:nvSpPr>
          <p:spPr bwMode="auto">
            <a:xfrm>
              <a:off x="2543" y="1248"/>
              <a:ext cx="721"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400">
                  <a:effectLst>
                    <a:outerShdw blurRad="38100" dist="38100" dir="2700000" algn="tl">
                      <a:srgbClr val="000000"/>
                    </a:outerShdw>
                  </a:effectLst>
                </a:rPr>
                <a:t>01</a:t>
              </a:r>
            </a:p>
          </p:txBody>
        </p:sp>
        <p:sp>
          <p:nvSpPr>
            <p:cNvPr id="223249" name="Rectangle 17"/>
            <p:cNvSpPr>
              <a:spLocks noChangeArrowheads="1"/>
            </p:cNvSpPr>
            <p:nvPr/>
          </p:nvSpPr>
          <p:spPr bwMode="auto">
            <a:xfrm>
              <a:off x="1824" y="1248"/>
              <a:ext cx="720" cy="648"/>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hlink"/>
                </a:buClr>
                <a:buSzPct val="70000"/>
                <a:buFont typeface="Wingdings" pitchFamily="2" charset="2"/>
                <a:buNone/>
                <a:defRPr/>
              </a:pPr>
              <a:endParaRPr lang="zh-CN" altLang="en-US" sz="2400">
                <a:effectLst>
                  <a:outerShdw blurRad="38100" dist="38100" dir="2700000" algn="tl">
                    <a:srgbClr val="000000"/>
                  </a:outerShdw>
                </a:effectLst>
              </a:endParaRPr>
            </a:p>
            <a:p>
              <a:pPr algn="ctr" eaLnBrk="1" hangingPunct="1">
                <a:spcBef>
                  <a:spcPct val="20000"/>
                </a:spcBef>
                <a:buClr>
                  <a:schemeClr val="hlink"/>
                </a:buClr>
                <a:buSzPct val="70000"/>
                <a:buFont typeface="Wingdings" pitchFamily="2" charset="2"/>
                <a:buNone/>
                <a:defRPr/>
              </a:pPr>
              <a:r>
                <a:rPr lang="zh-CN" altLang="en-US" sz="2400">
                  <a:effectLst>
                    <a:outerShdw blurRad="38100" dist="38100" dir="2700000" algn="tl">
                      <a:srgbClr val="000000"/>
                    </a:outerShdw>
                  </a:effectLst>
                </a:rPr>
                <a:t>00</a:t>
              </a:r>
            </a:p>
          </p:txBody>
        </p:sp>
        <p:sp>
          <p:nvSpPr>
            <p:cNvPr id="223250" name="Rectangle 18"/>
            <p:cNvSpPr>
              <a:spLocks noChangeArrowheads="1"/>
            </p:cNvSpPr>
            <p:nvPr/>
          </p:nvSpPr>
          <p:spPr bwMode="auto">
            <a:xfrm>
              <a:off x="1296" y="1248"/>
              <a:ext cx="528" cy="648"/>
            </a:xfrm>
            <a:prstGeom prst="rect">
              <a:avLst/>
            </a:prstGeom>
            <a:noFill/>
            <a:ln w="12700" cap="sq">
              <a:noFill/>
              <a:miter lim="800000"/>
              <a:headEnd type="none" w="sm" len="sm"/>
              <a:tailEnd type="none" w="sm" len="sm"/>
            </a:ln>
            <a:effectLst/>
          </p:spPr>
          <p:txBody>
            <a:bodyPr/>
            <a:lstStyle/>
            <a:p>
              <a:pPr algn="r" eaLnBrk="1" hangingPunct="1">
                <a:spcBef>
                  <a:spcPct val="20000"/>
                </a:spcBef>
                <a:buClr>
                  <a:schemeClr val="hlink"/>
                </a:buClr>
                <a:buSzPct val="70000"/>
                <a:buFont typeface="Wingdings" pitchFamily="2" charset="2"/>
                <a:buNone/>
                <a:defRPr/>
              </a:pPr>
              <a:r>
                <a:rPr lang="en-US" altLang="zh-CN" sz="2400">
                  <a:effectLst>
                    <a:outerShdw blurRad="38100" dist="38100" dir="2700000" algn="tl">
                      <a:srgbClr val="000000"/>
                    </a:outerShdw>
                  </a:effectLst>
                </a:rPr>
                <a:t>yz</a:t>
              </a:r>
            </a:p>
          </p:txBody>
        </p:sp>
        <p:sp>
          <p:nvSpPr>
            <p:cNvPr id="65561" name="Line 19"/>
            <p:cNvSpPr>
              <a:spLocks noChangeShapeType="1"/>
            </p:cNvSpPr>
            <p:nvPr/>
          </p:nvSpPr>
          <p:spPr bwMode="auto">
            <a:xfrm>
              <a:off x="1296" y="1248"/>
              <a:ext cx="52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000000"/>
                  </a:solidFill>
                  <a:round/>
                  <a:headEnd type="none" w="sm" len="sm"/>
                  <a:tailEnd type="none" w="sm" len="sm"/>
                </a14:hiddenLine>
              </a:ext>
            </a:extLst>
          </p:spPr>
          <p:txBody>
            <a:bodyPr wrap="none"/>
            <a:lstStyle/>
            <a:p>
              <a:endParaRPr lang="en-US"/>
            </a:p>
          </p:txBody>
        </p:sp>
        <p:sp>
          <p:nvSpPr>
            <p:cNvPr id="65562" name="Line 20"/>
            <p:cNvSpPr>
              <a:spLocks noChangeShapeType="1"/>
            </p:cNvSpPr>
            <p:nvPr/>
          </p:nvSpPr>
          <p:spPr bwMode="auto">
            <a:xfrm>
              <a:off x="1296" y="3225"/>
              <a:ext cx="52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63" name="Line 21"/>
            <p:cNvSpPr>
              <a:spLocks noChangeShapeType="1"/>
            </p:cNvSpPr>
            <p:nvPr/>
          </p:nvSpPr>
          <p:spPr bwMode="auto">
            <a:xfrm>
              <a:off x="1296" y="1248"/>
              <a:ext cx="0" cy="64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rgbClr val="000000"/>
                  </a:solidFill>
                  <a:round/>
                  <a:headEnd type="none" w="sm" len="sm"/>
                  <a:tailEnd type="none" w="sm" len="sm"/>
                </a14:hiddenLine>
              </a:ext>
            </a:extLst>
          </p:spPr>
          <p:txBody>
            <a:bodyPr wrap="none"/>
            <a:lstStyle/>
            <a:p>
              <a:endParaRPr lang="en-US"/>
            </a:p>
          </p:txBody>
        </p:sp>
        <p:sp>
          <p:nvSpPr>
            <p:cNvPr id="65564" name="Line 22"/>
            <p:cNvSpPr>
              <a:spLocks noChangeShapeType="1"/>
            </p:cNvSpPr>
            <p:nvPr/>
          </p:nvSpPr>
          <p:spPr bwMode="auto">
            <a:xfrm>
              <a:off x="4608" y="1248"/>
              <a:ext cx="0" cy="64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65" name="Line 23"/>
            <p:cNvSpPr>
              <a:spLocks noChangeShapeType="1"/>
            </p:cNvSpPr>
            <p:nvPr/>
          </p:nvSpPr>
          <p:spPr bwMode="auto">
            <a:xfrm>
              <a:off x="1824" y="1248"/>
              <a:ext cx="72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66" name="Line 24"/>
            <p:cNvSpPr>
              <a:spLocks noChangeShapeType="1"/>
            </p:cNvSpPr>
            <p:nvPr/>
          </p:nvSpPr>
          <p:spPr bwMode="auto">
            <a:xfrm>
              <a:off x="1296" y="1248"/>
              <a:ext cx="528" cy="649"/>
            </a:xfrm>
            <a:prstGeom prst="line">
              <a:avLst/>
            </a:prstGeom>
            <a:noFill/>
            <a:ln w="12700" cap="rnd">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67" name="Line 25"/>
            <p:cNvSpPr>
              <a:spLocks noChangeShapeType="1"/>
            </p:cNvSpPr>
            <p:nvPr/>
          </p:nvSpPr>
          <p:spPr bwMode="auto">
            <a:xfrm>
              <a:off x="1296" y="1897"/>
              <a:ext cx="0" cy="67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68" name="Line 26"/>
            <p:cNvSpPr>
              <a:spLocks noChangeShapeType="1"/>
            </p:cNvSpPr>
            <p:nvPr/>
          </p:nvSpPr>
          <p:spPr bwMode="auto">
            <a:xfrm>
              <a:off x="2544" y="1248"/>
              <a:ext cx="72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69" name="Line 27"/>
            <p:cNvSpPr>
              <a:spLocks noChangeShapeType="1"/>
            </p:cNvSpPr>
            <p:nvPr/>
          </p:nvSpPr>
          <p:spPr bwMode="auto">
            <a:xfrm>
              <a:off x="1824" y="1897"/>
              <a:ext cx="0" cy="1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0" name="Line 28"/>
            <p:cNvSpPr>
              <a:spLocks noChangeShapeType="1"/>
            </p:cNvSpPr>
            <p:nvPr/>
          </p:nvSpPr>
          <p:spPr bwMode="auto">
            <a:xfrm>
              <a:off x="2544" y="1897"/>
              <a:ext cx="0" cy="1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1" name="Line 29"/>
            <p:cNvSpPr>
              <a:spLocks noChangeShapeType="1"/>
            </p:cNvSpPr>
            <p:nvPr/>
          </p:nvSpPr>
          <p:spPr bwMode="auto">
            <a:xfrm>
              <a:off x="3264" y="1248"/>
              <a:ext cx="672"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72" name="Line 30"/>
            <p:cNvSpPr>
              <a:spLocks noChangeShapeType="1"/>
            </p:cNvSpPr>
            <p:nvPr/>
          </p:nvSpPr>
          <p:spPr bwMode="auto">
            <a:xfrm>
              <a:off x="3264" y="1897"/>
              <a:ext cx="0" cy="1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3" name="Line 31"/>
            <p:cNvSpPr>
              <a:spLocks noChangeShapeType="1"/>
            </p:cNvSpPr>
            <p:nvPr/>
          </p:nvSpPr>
          <p:spPr bwMode="auto">
            <a:xfrm>
              <a:off x="3936" y="1248"/>
              <a:ext cx="672"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74" name="Line 32"/>
            <p:cNvSpPr>
              <a:spLocks noChangeShapeType="1"/>
            </p:cNvSpPr>
            <p:nvPr/>
          </p:nvSpPr>
          <p:spPr bwMode="auto">
            <a:xfrm>
              <a:off x="3936" y="1897"/>
              <a:ext cx="0" cy="1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5" name="Line 33"/>
            <p:cNvSpPr>
              <a:spLocks noChangeShapeType="1"/>
            </p:cNvSpPr>
            <p:nvPr/>
          </p:nvSpPr>
          <p:spPr bwMode="auto">
            <a:xfrm>
              <a:off x="4608" y="1897"/>
              <a:ext cx="0" cy="13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6" name="Line 34"/>
            <p:cNvSpPr>
              <a:spLocks noChangeShapeType="1"/>
            </p:cNvSpPr>
            <p:nvPr/>
          </p:nvSpPr>
          <p:spPr bwMode="auto">
            <a:xfrm>
              <a:off x="1824" y="1897"/>
              <a:ext cx="27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7" name="Line 35"/>
            <p:cNvSpPr>
              <a:spLocks noChangeShapeType="1"/>
            </p:cNvSpPr>
            <p:nvPr/>
          </p:nvSpPr>
          <p:spPr bwMode="auto">
            <a:xfrm>
              <a:off x="1296" y="2576"/>
              <a:ext cx="0" cy="64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round/>
                  <a:headEnd type="none" w="sm" len="sm"/>
                  <a:tailEnd type="none" w="sm" len="sm"/>
                </a14:hiddenLine>
              </a:ext>
            </a:extLst>
          </p:spPr>
          <p:txBody>
            <a:bodyPr wrap="none"/>
            <a:lstStyle/>
            <a:p>
              <a:endParaRPr lang="en-US"/>
            </a:p>
          </p:txBody>
        </p:sp>
        <p:sp>
          <p:nvSpPr>
            <p:cNvPr id="65578" name="Line 36"/>
            <p:cNvSpPr>
              <a:spLocks noChangeShapeType="1"/>
            </p:cNvSpPr>
            <p:nvPr/>
          </p:nvSpPr>
          <p:spPr bwMode="auto">
            <a:xfrm>
              <a:off x="1824" y="2576"/>
              <a:ext cx="27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79" name="Line 37"/>
            <p:cNvSpPr>
              <a:spLocks noChangeShapeType="1"/>
            </p:cNvSpPr>
            <p:nvPr/>
          </p:nvSpPr>
          <p:spPr bwMode="auto">
            <a:xfrm>
              <a:off x="1824" y="3225"/>
              <a:ext cx="27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5580" name="Text Box 38"/>
            <p:cNvSpPr txBox="1">
              <a:spLocks noChangeArrowheads="1"/>
            </p:cNvSpPr>
            <p:nvPr/>
          </p:nvSpPr>
          <p:spPr bwMode="auto">
            <a:xfrm>
              <a:off x="1344" y="1592"/>
              <a:ext cx="251"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a:cs typeface="Shruti" panose="020B0502040204020203" pitchFamily="34" charset="0"/>
                </a:rPr>
                <a:t>x</a:t>
              </a:r>
            </a:p>
          </p:txBody>
        </p:sp>
        <p:sp>
          <p:nvSpPr>
            <p:cNvPr id="65581" name="Text Box 39"/>
            <p:cNvSpPr txBox="1">
              <a:spLocks noChangeArrowheads="1"/>
            </p:cNvSpPr>
            <p:nvPr/>
          </p:nvSpPr>
          <p:spPr bwMode="auto">
            <a:xfrm>
              <a:off x="1824" y="1937"/>
              <a:ext cx="20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0</a:t>
              </a:r>
            </a:p>
          </p:txBody>
        </p:sp>
        <p:sp>
          <p:nvSpPr>
            <p:cNvPr id="65582" name="Text Box 40"/>
            <p:cNvSpPr txBox="1">
              <a:spLocks noChangeArrowheads="1"/>
            </p:cNvSpPr>
            <p:nvPr/>
          </p:nvSpPr>
          <p:spPr bwMode="auto">
            <a:xfrm>
              <a:off x="2543" y="1937"/>
              <a:ext cx="20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1</a:t>
              </a:r>
            </a:p>
          </p:txBody>
        </p:sp>
        <p:sp>
          <p:nvSpPr>
            <p:cNvPr id="65583" name="Text Box 41"/>
            <p:cNvSpPr txBox="1">
              <a:spLocks noChangeArrowheads="1"/>
            </p:cNvSpPr>
            <p:nvPr/>
          </p:nvSpPr>
          <p:spPr bwMode="auto">
            <a:xfrm>
              <a:off x="3264" y="1937"/>
              <a:ext cx="20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3</a:t>
              </a:r>
            </a:p>
          </p:txBody>
        </p:sp>
        <p:sp>
          <p:nvSpPr>
            <p:cNvPr id="65584" name="Text Box 42"/>
            <p:cNvSpPr txBox="1">
              <a:spLocks noChangeArrowheads="1"/>
            </p:cNvSpPr>
            <p:nvPr/>
          </p:nvSpPr>
          <p:spPr bwMode="auto">
            <a:xfrm>
              <a:off x="3936" y="1937"/>
              <a:ext cx="205"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2</a:t>
              </a:r>
            </a:p>
          </p:txBody>
        </p:sp>
        <p:sp>
          <p:nvSpPr>
            <p:cNvPr id="65585" name="Text Box 43"/>
            <p:cNvSpPr txBox="1">
              <a:spLocks noChangeArrowheads="1"/>
            </p:cNvSpPr>
            <p:nvPr/>
          </p:nvSpPr>
          <p:spPr bwMode="auto">
            <a:xfrm>
              <a:off x="1824" y="2609"/>
              <a:ext cx="20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4</a:t>
              </a:r>
            </a:p>
          </p:txBody>
        </p:sp>
        <p:sp>
          <p:nvSpPr>
            <p:cNvPr id="65586" name="Text Box 44"/>
            <p:cNvSpPr txBox="1">
              <a:spLocks noChangeArrowheads="1"/>
            </p:cNvSpPr>
            <p:nvPr/>
          </p:nvSpPr>
          <p:spPr bwMode="auto">
            <a:xfrm>
              <a:off x="2543" y="2609"/>
              <a:ext cx="20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5</a:t>
              </a:r>
            </a:p>
          </p:txBody>
        </p:sp>
        <p:sp>
          <p:nvSpPr>
            <p:cNvPr id="65587" name="Text Box 45"/>
            <p:cNvSpPr txBox="1">
              <a:spLocks noChangeArrowheads="1"/>
            </p:cNvSpPr>
            <p:nvPr/>
          </p:nvSpPr>
          <p:spPr bwMode="auto">
            <a:xfrm>
              <a:off x="3264" y="2609"/>
              <a:ext cx="206"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7</a:t>
              </a:r>
            </a:p>
          </p:txBody>
        </p:sp>
        <p:sp>
          <p:nvSpPr>
            <p:cNvPr id="65588" name="Text Box 46"/>
            <p:cNvSpPr txBox="1">
              <a:spLocks noChangeArrowheads="1"/>
            </p:cNvSpPr>
            <p:nvPr/>
          </p:nvSpPr>
          <p:spPr bwMode="auto">
            <a:xfrm>
              <a:off x="3936" y="2609"/>
              <a:ext cx="205"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a:latin typeface="Times New Roman" panose="02020603050405020304" pitchFamily="18" charset="0"/>
                </a:rPr>
                <a:t>6</a:t>
              </a:r>
            </a:p>
          </p:txBody>
        </p:sp>
      </p:grpSp>
      <p:sp>
        <p:nvSpPr>
          <p:cNvPr id="65544" name="Text Box 47"/>
          <p:cNvSpPr txBox="1">
            <a:spLocks noChangeArrowheads="1"/>
          </p:cNvSpPr>
          <p:nvPr/>
        </p:nvSpPr>
        <p:spPr bwMode="auto">
          <a:xfrm>
            <a:off x="381000" y="4267200"/>
            <a:ext cx="89154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2800"/>
              <a:t>-</a:t>
            </a:r>
            <a:r>
              <a:rPr lang="en-US" altLang="zh-CN" sz="2800"/>
              <a:t>Note: variable ordering is (x,y,z); yz specifies column, x specifies row.</a:t>
            </a:r>
          </a:p>
          <a:p>
            <a:pPr eaLnBrk="1" hangingPunct="1"/>
            <a:r>
              <a:rPr lang="en-US" altLang="zh-CN" sz="2800"/>
              <a:t>-Each cell is adjacent to </a:t>
            </a:r>
            <a:r>
              <a:rPr lang="en-US" altLang="zh-CN" sz="2800" b="1" i="1" u="sng"/>
              <a:t>three</a:t>
            </a:r>
            <a:r>
              <a:rPr lang="en-US" altLang="zh-CN" sz="2800"/>
              <a:t> other cells (left or right or top or bottom or edge wrap)</a:t>
            </a:r>
          </a:p>
        </p:txBody>
      </p:sp>
      <p:sp>
        <p:nvSpPr>
          <p:cNvPr id="65545" name="AutoShape 52"/>
          <p:cNvSpPr>
            <a:spLocks noChangeArrowheads="1"/>
          </p:cNvSpPr>
          <p:nvPr/>
        </p:nvSpPr>
        <p:spPr bwMode="auto">
          <a:xfrm>
            <a:off x="5562600" y="2971800"/>
            <a:ext cx="7620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Tree>
    <p:extLst>
      <p:ext uri="{BB962C8B-B14F-4D97-AF65-F5344CB8AC3E}">
        <p14:creationId xmlns:p14="http://schemas.microsoft.com/office/powerpoint/2010/main" xmlns="" val="32328949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57200" y="341313"/>
            <a:ext cx="8229600" cy="1143000"/>
          </a:xfrm>
        </p:spPr>
        <p:txBody>
          <a:bodyPr/>
          <a:lstStyle/>
          <a:p>
            <a:pPr eaLnBrk="1" hangingPunct="1"/>
            <a:r>
              <a:rPr lang="en-US" altLang="zh-CN" dirty="0" smtClean="0"/>
              <a:t>Three-variable Map Simplification</a:t>
            </a:r>
          </a:p>
        </p:txBody>
      </p:sp>
      <p:sp>
        <p:nvSpPr>
          <p:cNvPr id="70659" name="Rectangle 3"/>
          <p:cNvSpPr>
            <a:spLocks noGrp="1" noChangeArrowheads="1"/>
          </p:cNvSpPr>
          <p:nvPr>
            <p:ph idx="1"/>
          </p:nvPr>
        </p:nvSpPr>
        <p:spPr>
          <a:xfrm>
            <a:off x="457200" y="1371600"/>
            <a:ext cx="8229600" cy="4525963"/>
          </a:xfrm>
        </p:spPr>
        <p:txBody>
          <a:bodyPr/>
          <a:lstStyle/>
          <a:p>
            <a:pPr eaLnBrk="1" hangingPunct="1"/>
            <a:r>
              <a:rPr lang="en-US" altLang="zh-CN" sz="2800" dirty="0" smtClean="0"/>
              <a:t>One square(uncombined) represents a minterm of 3 literals.</a:t>
            </a:r>
          </a:p>
          <a:p>
            <a:pPr eaLnBrk="1" hangingPunct="1"/>
            <a:r>
              <a:rPr lang="en-US" altLang="zh-CN" sz="2800" dirty="0" smtClean="0"/>
              <a:t>A rectangle of 2 adjacent squares represents a product term of 2 literals.</a:t>
            </a:r>
          </a:p>
          <a:p>
            <a:pPr eaLnBrk="1" hangingPunct="1"/>
            <a:r>
              <a:rPr lang="en-US" altLang="zh-CN" sz="2800" dirty="0" smtClean="0"/>
              <a:t>A rectangle of 4 squares represents a product term of 1 literal.</a:t>
            </a:r>
          </a:p>
          <a:p>
            <a:pPr eaLnBrk="1" hangingPunct="1"/>
            <a:r>
              <a:rPr lang="en-US" altLang="zh-CN" sz="2800" dirty="0" smtClean="0"/>
              <a:t>A rectangle of 8 squares represents a functional value equal to 1.(F=1)</a:t>
            </a:r>
          </a:p>
        </p:txBody>
      </p:sp>
    </p:spTree>
    <p:extLst>
      <p:ext uri="{BB962C8B-B14F-4D97-AF65-F5344CB8AC3E}">
        <p14:creationId xmlns:p14="http://schemas.microsoft.com/office/powerpoint/2010/main" xmlns="" val="1357326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0" y="76200"/>
            <a:ext cx="9144000" cy="1143000"/>
          </a:xfrm>
        </p:spPr>
        <p:txBody>
          <a:bodyPr/>
          <a:lstStyle/>
          <a:p>
            <a:pPr eaLnBrk="1" hangingPunct="1"/>
            <a:r>
              <a:rPr lang="en-US" altLang="zh-CN" dirty="0" smtClean="0"/>
              <a:t>Three-Variable Map (cont.)</a:t>
            </a:r>
          </a:p>
        </p:txBody>
      </p:sp>
      <p:graphicFrame>
        <p:nvGraphicFramePr>
          <p:cNvPr id="224259" name="Group 3"/>
          <p:cNvGraphicFramePr>
            <a:graphicFrameLocks noGrp="1"/>
          </p:cNvGraphicFramePr>
          <p:nvPr/>
        </p:nvGraphicFramePr>
        <p:xfrm>
          <a:off x="5715000" y="1782763"/>
          <a:ext cx="2498725" cy="1066800"/>
        </p:xfrm>
        <a:graphic>
          <a:graphicData uri="http://schemas.openxmlformats.org/drawingml/2006/table">
            <a:tbl>
              <a:tblPr/>
              <a:tblGrid>
                <a:gridCol w="646113"/>
                <a:gridCol w="646112"/>
                <a:gridCol w="603250"/>
                <a:gridCol w="6032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6583" name="Rectangle 21"/>
          <p:cNvSpPr>
            <a:spLocks noChangeArrowheads="1"/>
          </p:cNvSpPr>
          <p:nvPr/>
        </p:nvSpPr>
        <p:spPr bwMode="auto">
          <a:xfrm>
            <a:off x="5791200" y="18589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84" name="Rectangle 22"/>
          <p:cNvSpPr>
            <a:spLocks noChangeArrowheads="1"/>
          </p:cNvSpPr>
          <p:nvPr/>
        </p:nvSpPr>
        <p:spPr bwMode="auto">
          <a:xfrm>
            <a:off x="6477000" y="18589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85" name="Rectangle 23"/>
          <p:cNvSpPr>
            <a:spLocks noChangeArrowheads="1"/>
          </p:cNvSpPr>
          <p:nvPr/>
        </p:nvSpPr>
        <p:spPr bwMode="auto">
          <a:xfrm>
            <a:off x="7086600" y="18589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86" name="Rectangle 24"/>
          <p:cNvSpPr>
            <a:spLocks noChangeArrowheads="1"/>
          </p:cNvSpPr>
          <p:nvPr/>
        </p:nvSpPr>
        <p:spPr bwMode="auto">
          <a:xfrm>
            <a:off x="7696200" y="18589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87" name="Rectangle 25"/>
          <p:cNvSpPr>
            <a:spLocks noChangeArrowheads="1"/>
          </p:cNvSpPr>
          <p:nvPr/>
        </p:nvSpPr>
        <p:spPr bwMode="auto">
          <a:xfrm>
            <a:off x="7086600" y="23923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88" name="Rectangle 26"/>
          <p:cNvSpPr>
            <a:spLocks noChangeArrowheads="1"/>
          </p:cNvSpPr>
          <p:nvPr/>
        </p:nvSpPr>
        <p:spPr bwMode="auto">
          <a:xfrm>
            <a:off x="6477000" y="23923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89" name="Rectangle 27"/>
          <p:cNvSpPr>
            <a:spLocks noChangeArrowheads="1"/>
          </p:cNvSpPr>
          <p:nvPr/>
        </p:nvSpPr>
        <p:spPr bwMode="auto">
          <a:xfrm>
            <a:off x="7696200" y="23923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590" name="Rectangle 28"/>
          <p:cNvSpPr>
            <a:spLocks noChangeArrowheads="1"/>
          </p:cNvSpPr>
          <p:nvPr/>
        </p:nvSpPr>
        <p:spPr bwMode="auto">
          <a:xfrm>
            <a:off x="5791200" y="23923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graphicFrame>
        <p:nvGraphicFramePr>
          <p:cNvPr id="224285" name="Group 29"/>
          <p:cNvGraphicFramePr>
            <a:graphicFrameLocks noGrp="1"/>
          </p:cNvGraphicFramePr>
          <p:nvPr/>
        </p:nvGraphicFramePr>
        <p:xfrm>
          <a:off x="5715000" y="3001963"/>
          <a:ext cx="2498725" cy="1066800"/>
        </p:xfrm>
        <a:graphic>
          <a:graphicData uri="http://schemas.openxmlformats.org/drawingml/2006/table">
            <a:tbl>
              <a:tblPr/>
              <a:tblGrid>
                <a:gridCol w="646113"/>
                <a:gridCol w="646112"/>
                <a:gridCol w="603250"/>
                <a:gridCol w="6032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6608" name="Rectangle 47"/>
          <p:cNvSpPr>
            <a:spLocks noChangeArrowheads="1"/>
          </p:cNvSpPr>
          <p:nvPr/>
        </p:nvSpPr>
        <p:spPr bwMode="auto">
          <a:xfrm>
            <a:off x="5791200" y="3078163"/>
            <a:ext cx="11430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609" name="Rectangle 48"/>
          <p:cNvSpPr>
            <a:spLocks noChangeArrowheads="1"/>
          </p:cNvSpPr>
          <p:nvPr/>
        </p:nvSpPr>
        <p:spPr bwMode="auto">
          <a:xfrm>
            <a:off x="7086600" y="3078163"/>
            <a:ext cx="457200" cy="9144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610" name="Rectangle 49"/>
          <p:cNvSpPr>
            <a:spLocks noChangeArrowheads="1"/>
          </p:cNvSpPr>
          <p:nvPr/>
        </p:nvSpPr>
        <p:spPr bwMode="auto">
          <a:xfrm>
            <a:off x="7696200" y="30781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611" name="Rectangle 50"/>
          <p:cNvSpPr>
            <a:spLocks noChangeArrowheads="1"/>
          </p:cNvSpPr>
          <p:nvPr/>
        </p:nvSpPr>
        <p:spPr bwMode="auto">
          <a:xfrm>
            <a:off x="6477000" y="3611563"/>
            <a:ext cx="457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grpSp>
        <p:nvGrpSpPr>
          <p:cNvPr id="3" name="Group 51"/>
          <p:cNvGrpSpPr>
            <a:grpSpLocks/>
          </p:cNvGrpSpPr>
          <p:nvPr/>
        </p:nvGrpSpPr>
        <p:grpSpPr bwMode="auto">
          <a:xfrm>
            <a:off x="5410200" y="3611563"/>
            <a:ext cx="838200" cy="381000"/>
            <a:chOff x="3216" y="2832"/>
            <a:chExt cx="528" cy="240"/>
          </a:xfrm>
        </p:grpSpPr>
        <p:sp>
          <p:nvSpPr>
            <p:cNvPr id="66651" name="Line 52"/>
            <p:cNvSpPr>
              <a:spLocks noChangeShapeType="1"/>
            </p:cNvSpPr>
            <p:nvPr/>
          </p:nvSpPr>
          <p:spPr bwMode="auto">
            <a:xfrm>
              <a:off x="3216" y="307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52" name="Line 53"/>
            <p:cNvSpPr>
              <a:spLocks noChangeShapeType="1"/>
            </p:cNvSpPr>
            <p:nvPr/>
          </p:nvSpPr>
          <p:spPr bwMode="auto">
            <a:xfrm>
              <a:off x="3216" y="283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53" name="Line 54"/>
            <p:cNvSpPr>
              <a:spLocks noChangeShapeType="1"/>
            </p:cNvSpPr>
            <p:nvPr/>
          </p:nvSpPr>
          <p:spPr bwMode="auto">
            <a:xfrm>
              <a:off x="3744" y="2832"/>
              <a:ext cx="0" cy="24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55"/>
          <p:cNvGrpSpPr>
            <a:grpSpLocks/>
          </p:cNvGrpSpPr>
          <p:nvPr/>
        </p:nvGrpSpPr>
        <p:grpSpPr bwMode="auto">
          <a:xfrm flipH="1">
            <a:off x="7696200" y="3611563"/>
            <a:ext cx="838200" cy="381000"/>
            <a:chOff x="3216" y="2832"/>
            <a:chExt cx="528" cy="240"/>
          </a:xfrm>
        </p:grpSpPr>
        <p:sp>
          <p:nvSpPr>
            <p:cNvPr id="66648" name="Line 56"/>
            <p:cNvSpPr>
              <a:spLocks noChangeShapeType="1"/>
            </p:cNvSpPr>
            <p:nvPr/>
          </p:nvSpPr>
          <p:spPr bwMode="auto">
            <a:xfrm>
              <a:off x="3216" y="307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49" name="Line 57"/>
            <p:cNvSpPr>
              <a:spLocks noChangeShapeType="1"/>
            </p:cNvSpPr>
            <p:nvPr/>
          </p:nvSpPr>
          <p:spPr bwMode="auto">
            <a:xfrm>
              <a:off x="3216" y="283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50" name="Line 58"/>
            <p:cNvSpPr>
              <a:spLocks noChangeShapeType="1"/>
            </p:cNvSpPr>
            <p:nvPr/>
          </p:nvSpPr>
          <p:spPr bwMode="auto">
            <a:xfrm>
              <a:off x="3744" y="2832"/>
              <a:ext cx="0" cy="24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graphicFrame>
        <p:nvGraphicFramePr>
          <p:cNvPr id="224315" name="Group 59"/>
          <p:cNvGraphicFramePr>
            <a:graphicFrameLocks noGrp="1"/>
          </p:cNvGraphicFramePr>
          <p:nvPr/>
        </p:nvGraphicFramePr>
        <p:xfrm>
          <a:off x="5715000" y="4449763"/>
          <a:ext cx="2498725" cy="1066800"/>
        </p:xfrm>
        <a:graphic>
          <a:graphicData uri="http://schemas.openxmlformats.org/drawingml/2006/table">
            <a:tbl>
              <a:tblPr/>
              <a:tblGrid>
                <a:gridCol w="646113"/>
                <a:gridCol w="646112"/>
                <a:gridCol w="603250"/>
                <a:gridCol w="6032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25000" smtClean="0">
                        <a:ln>
                          <a:noFill/>
                        </a:ln>
                        <a:solidFill>
                          <a:schemeClr val="tx1"/>
                        </a:solidFill>
                        <a:effectLst>
                          <a:outerShdw blurRad="38100" dist="38100" dir="2700000" algn="tl">
                            <a:srgbClr val="000000"/>
                          </a:outerShdw>
                        </a:effectLst>
                        <a:latin typeface="Comic Sans MS" pitchFamily="66" charset="0"/>
                        <a:ea typeface="宋体"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6631" name="Rectangle 77"/>
          <p:cNvSpPr>
            <a:spLocks noChangeArrowheads="1"/>
          </p:cNvSpPr>
          <p:nvPr/>
        </p:nvSpPr>
        <p:spPr bwMode="auto">
          <a:xfrm>
            <a:off x="5791200" y="4525963"/>
            <a:ext cx="2362200" cy="381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sp>
        <p:nvSpPr>
          <p:cNvPr id="66632" name="Rectangle 78"/>
          <p:cNvSpPr>
            <a:spLocks noChangeArrowheads="1"/>
          </p:cNvSpPr>
          <p:nvPr/>
        </p:nvSpPr>
        <p:spPr bwMode="auto">
          <a:xfrm>
            <a:off x="5867400" y="4602163"/>
            <a:ext cx="1066800" cy="762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p>
        </p:txBody>
      </p:sp>
      <p:grpSp>
        <p:nvGrpSpPr>
          <p:cNvPr id="5" name="Group 79"/>
          <p:cNvGrpSpPr>
            <a:grpSpLocks/>
          </p:cNvGrpSpPr>
          <p:nvPr/>
        </p:nvGrpSpPr>
        <p:grpSpPr bwMode="auto">
          <a:xfrm>
            <a:off x="5410200" y="4373563"/>
            <a:ext cx="838200" cy="1066800"/>
            <a:chOff x="3216" y="2832"/>
            <a:chExt cx="528" cy="240"/>
          </a:xfrm>
        </p:grpSpPr>
        <p:sp>
          <p:nvSpPr>
            <p:cNvPr id="66645" name="Line 80"/>
            <p:cNvSpPr>
              <a:spLocks noChangeShapeType="1"/>
            </p:cNvSpPr>
            <p:nvPr/>
          </p:nvSpPr>
          <p:spPr bwMode="auto">
            <a:xfrm>
              <a:off x="3216" y="307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46" name="Line 81"/>
            <p:cNvSpPr>
              <a:spLocks noChangeShapeType="1"/>
            </p:cNvSpPr>
            <p:nvPr/>
          </p:nvSpPr>
          <p:spPr bwMode="auto">
            <a:xfrm>
              <a:off x="3216" y="283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47" name="Line 82"/>
            <p:cNvSpPr>
              <a:spLocks noChangeShapeType="1"/>
            </p:cNvSpPr>
            <p:nvPr/>
          </p:nvSpPr>
          <p:spPr bwMode="auto">
            <a:xfrm>
              <a:off x="3744" y="2832"/>
              <a:ext cx="0" cy="24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grpSp>
        <p:nvGrpSpPr>
          <p:cNvPr id="6" name="Group 83"/>
          <p:cNvGrpSpPr>
            <a:grpSpLocks/>
          </p:cNvGrpSpPr>
          <p:nvPr/>
        </p:nvGrpSpPr>
        <p:grpSpPr bwMode="auto">
          <a:xfrm flipH="1">
            <a:off x="7696200" y="4373563"/>
            <a:ext cx="838200" cy="1066800"/>
            <a:chOff x="3216" y="2832"/>
            <a:chExt cx="528" cy="240"/>
          </a:xfrm>
        </p:grpSpPr>
        <p:sp>
          <p:nvSpPr>
            <p:cNvPr id="66642" name="Line 84"/>
            <p:cNvSpPr>
              <a:spLocks noChangeShapeType="1"/>
            </p:cNvSpPr>
            <p:nvPr/>
          </p:nvSpPr>
          <p:spPr bwMode="auto">
            <a:xfrm>
              <a:off x="3216" y="307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43" name="Line 85"/>
            <p:cNvSpPr>
              <a:spLocks noChangeShapeType="1"/>
            </p:cNvSpPr>
            <p:nvPr/>
          </p:nvSpPr>
          <p:spPr bwMode="auto">
            <a:xfrm>
              <a:off x="3216" y="2832"/>
              <a:ext cx="52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66644" name="Line 86"/>
            <p:cNvSpPr>
              <a:spLocks noChangeShapeType="1"/>
            </p:cNvSpPr>
            <p:nvPr/>
          </p:nvSpPr>
          <p:spPr bwMode="auto">
            <a:xfrm>
              <a:off x="3744" y="2832"/>
              <a:ext cx="0" cy="24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sp>
        <p:nvSpPr>
          <p:cNvPr id="224343" name="Text Box 87"/>
          <p:cNvSpPr txBox="1">
            <a:spLocks noChangeArrowheads="1"/>
          </p:cNvSpPr>
          <p:nvPr/>
        </p:nvSpPr>
        <p:spPr bwMode="auto">
          <a:xfrm>
            <a:off x="381000" y="1571625"/>
            <a:ext cx="4953000" cy="3914775"/>
          </a:xfrm>
          <a:prstGeom prst="rect">
            <a:avLst/>
          </a:prstGeom>
          <a:noFill/>
          <a:ln w="12700" cap="sq">
            <a:noFill/>
            <a:miter lim="800000"/>
            <a:headEnd type="none" w="sm" len="sm"/>
            <a:tailEnd type="none" w="sm" len="sm"/>
          </a:ln>
          <a:effectLst/>
        </p:spPr>
        <p:txBody>
          <a:bodyPr>
            <a:spAutoFit/>
          </a:bodyPr>
          <a:lstStyle/>
          <a:p>
            <a:pPr eaLnBrk="1" hangingPunct="1">
              <a:lnSpc>
                <a:spcPct val="90000"/>
              </a:lnSpc>
              <a:spcBef>
                <a:spcPct val="20000"/>
              </a:spcBef>
              <a:buClr>
                <a:schemeClr val="tx2"/>
              </a:buClr>
              <a:buSzPct val="75000"/>
              <a:buFont typeface="Wingdings" pitchFamily="2" charset="2"/>
              <a:buNone/>
              <a:defRPr/>
            </a:pPr>
            <a:r>
              <a:rPr lang="en-US" altLang="zh-CN" sz="2800">
                <a:effectLst>
                  <a:outerShdw blurRad="38100" dist="38100" dir="2700000" algn="tl">
                    <a:srgbClr val="000000"/>
                  </a:outerShdw>
                </a:effectLst>
              </a:rPr>
              <a:t>The types of structures that are either minterms or are generated by repeated application of the minimization theorem on a three variable map are shown at right. </a:t>
            </a:r>
            <a:br>
              <a:rPr lang="en-US" altLang="zh-CN" sz="2800">
                <a:effectLst>
                  <a:outerShdw blurRad="38100" dist="38100" dir="2700000" algn="tl">
                    <a:srgbClr val="000000"/>
                  </a:outerShdw>
                </a:effectLst>
              </a:rPr>
            </a:br>
            <a:r>
              <a:rPr lang="en-US" altLang="zh-CN" sz="2800">
                <a:effectLst>
                  <a:outerShdw blurRad="38100" dist="38100" dir="2700000" algn="tl">
                    <a:srgbClr val="000000"/>
                  </a:outerShdw>
                </a:effectLst>
              </a:rPr>
              <a:t>Groups of 1, 2, 4, 8 are possible.</a:t>
            </a:r>
          </a:p>
          <a:p>
            <a:pPr eaLnBrk="1" hangingPunct="1">
              <a:defRPr/>
            </a:pPr>
            <a:endParaRPr lang="zh-CN" altLang="en-US" sz="2400"/>
          </a:p>
        </p:txBody>
      </p:sp>
      <p:sp>
        <p:nvSpPr>
          <p:cNvPr id="66636" name="Line 88"/>
          <p:cNvSpPr>
            <a:spLocks noChangeShapeType="1"/>
          </p:cNvSpPr>
          <p:nvPr/>
        </p:nvSpPr>
        <p:spPr bwMode="auto">
          <a:xfrm flipH="1">
            <a:off x="6705600" y="1249363"/>
            <a:ext cx="533400" cy="685800"/>
          </a:xfrm>
          <a:prstGeom prst="line">
            <a:avLst/>
          </a:prstGeom>
          <a:noFill/>
          <a:ln w="28575" cap="sq">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lstStyle/>
          <a:p>
            <a:endParaRPr lang="en-US"/>
          </a:p>
        </p:txBody>
      </p:sp>
      <p:sp>
        <p:nvSpPr>
          <p:cNvPr id="66637" name="Text Box 89"/>
          <p:cNvSpPr txBox="1">
            <a:spLocks noChangeArrowheads="1"/>
          </p:cNvSpPr>
          <p:nvPr/>
        </p:nvSpPr>
        <p:spPr bwMode="auto">
          <a:xfrm>
            <a:off x="7162800" y="949325"/>
            <a:ext cx="1358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dirty="0"/>
              <a:t>minterm</a:t>
            </a:r>
          </a:p>
        </p:txBody>
      </p:sp>
      <p:sp>
        <p:nvSpPr>
          <p:cNvPr id="66638" name="Line 90"/>
          <p:cNvSpPr>
            <a:spLocks noChangeShapeType="1"/>
          </p:cNvSpPr>
          <p:nvPr/>
        </p:nvSpPr>
        <p:spPr bwMode="auto">
          <a:xfrm flipV="1">
            <a:off x="4724400" y="3763963"/>
            <a:ext cx="1143000" cy="1066800"/>
          </a:xfrm>
          <a:prstGeom prst="line">
            <a:avLst/>
          </a:prstGeom>
          <a:noFill/>
          <a:ln w="28575" cap="sq">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lstStyle/>
          <a:p>
            <a:endParaRPr lang="en-US"/>
          </a:p>
        </p:txBody>
      </p:sp>
      <p:sp>
        <p:nvSpPr>
          <p:cNvPr id="66639" name="Text Box 91"/>
          <p:cNvSpPr txBox="1">
            <a:spLocks noChangeArrowheads="1"/>
          </p:cNvSpPr>
          <p:nvPr/>
        </p:nvSpPr>
        <p:spPr bwMode="auto">
          <a:xfrm>
            <a:off x="2819400" y="4800600"/>
            <a:ext cx="258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a:t>group of 2 terms</a:t>
            </a:r>
          </a:p>
        </p:txBody>
      </p:sp>
      <p:sp>
        <p:nvSpPr>
          <p:cNvPr id="66640" name="Line 92"/>
          <p:cNvSpPr>
            <a:spLocks noChangeShapeType="1"/>
          </p:cNvSpPr>
          <p:nvPr/>
        </p:nvSpPr>
        <p:spPr bwMode="auto">
          <a:xfrm flipV="1">
            <a:off x="5715000" y="5211763"/>
            <a:ext cx="990600" cy="838200"/>
          </a:xfrm>
          <a:prstGeom prst="line">
            <a:avLst/>
          </a:prstGeom>
          <a:noFill/>
          <a:ln w="28575" cap="sq">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lstStyle/>
          <a:p>
            <a:endParaRPr lang="en-US"/>
          </a:p>
        </p:txBody>
      </p:sp>
      <p:sp>
        <p:nvSpPr>
          <p:cNvPr id="66641" name="Text Box 93"/>
          <p:cNvSpPr txBox="1">
            <a:spLocks noChangeArrowheads="1"/>
          </p:cNvSpPr>
          <p:nvPr/>
        </p:nvSpPr>
        <p:spPr bwMode="auto">
          <a:xfrm>
            <a:off x="3581400" y="5826125"/>
            <a:ext cx="258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a:t>group of 4 terms</a:t>
            </a:r>
          </a:p>
        </p:txBody>
      </p:sp>
    </p:spTree>
    <p:extLst>
      <p:ext uri="{BB962C8B-B14F-4D97-AF65-F5344CB8AC3E}">
        <p14:creationId xmlns:p14="http://schemas.microsoft.com/office/powerpoint/2010/main" xmlns="" val="42144837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76672"/>
            <a:ext cx="8229600" cy="707926"/>
          </a:xfrm>
        </p:spPr>
        <p:txBody>
          <a:bodyPr/>
          <a:lstStyle/>
          <a:p>
            <a:r>
              <a:rPr lang="en-US" altLang="zh-CN" dirty="0"/>
              <a:t>Three-Variable Map</a:t>
            </a:r>
            <a:endParaRPr lang="en-US" dirty="0"/>
          </a:p>
        </p:txBody>
      </p:sp>
      <p:sp>
        <p:nvSpPr>
          <p:cNvPr id="3" name="Content Placeholder 2"/>
          <p:cNvSpPr>
            <a:spLocks noGrp="1"/>
          </p:cNvSpPr>
          <p:nvPr>
            <p:ph idx="1"/>
          </p:nvPr>
        </p:nvSpPr>
        <p:spPr>
          <a:xfrm>
            <a:off x="318356" y="1340769"/>
            <a:ext cx="8507288" cy="4963398"/>
          </a:xfrm>
        </p:spPr>
        <p:txBody>
          <a:bodyPr/>
          <a:lstStyle/>
          <a:p>
            <a:r>
              <a:rPr lang="en-US" dirty="0"/>
              <a:t>There is only one possibility of grouping 8 adjacent min terms. </a:t>
            </a:r>
          </a:p>
          <a:p>
            <a:r>
              <a:rPr lang="en-US" dirty="0" smtClean="0"/>
              <a:t>The </a:t>
            </a:r>
            <a:r>
              <a:rPr lang="en-US" dirty="0"/>
              <a:t>possible combinations of grouping 4 adjacent min terms are {(m0, m1, m3, m2), (m4, m5, m7, m6), (m0, m1, m4, m5), (m1, m3, m5, m7), (m3, m2, m7, m6) and (m2, m0, m6, m4)}. </a:t>
            </a:r>
          </a:p>
          <a:p>
            <a:r>
              <a:rPr lang="en-US" dirty="0" smtClean="0"/>
              <a:t>The </a:t>
            </a:r>
            <a:r>
              <a:rPr lang="en-US" dirty="0"/>
              <a:t>possible combinations of grouping 2 adjacent min terms are {(m0, m1), (m1, m3), (m3, m2), (m2, m0), (m4, m5), (m5, m7), (m7, m6), (m6, m4), (m0, m4), (m1, m5), (m3, m7) and (m2, m6)}. </a:t>
            </a:r>
          </a:p>
          <a:p>
            <a:r>
              <a:rPr lang="en-US" dirty="0" smtClean="0"/>
              <a:t>If </a:t>
            </a:r>
            <a:r>
              <a:rPr lang="en-US" dirty="0"/>
              <a:t>x=0, then 3 variable K-map becomes 2 variable K-map. </a:t>
            </a:r>
          </a:p>
          <a:p>
            <a:endParaRPr lang="en-US" dirty="0"/>
          </a:p>
        </p:txBody>
      </p:sp>
    </p:spTree>
    <p:extLst>
      <p:ext uri="{BB962C8B-B14F-4D97-AF65-F5344CB8AC3E}">
        <p14:creationId xmlns:p14="http://schemas.microsoft.com/office/powerpoint/2010/main" xmlns="" val="31482307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E7D3DEE7B3DD4FB5064F19B6DCBA9F" ma:contentTypeVersion="1" ma:contentTypeDescription="Create a new document." ma:contentTypeScope="" ma:versionID="deeaa6755eff0a8a5b9d72d018dd48a3">
  <xsd:schema xmlns:xsd="http://www.w3.org/2001/XMLSchema" xmlns:xs="http://www.w3.org/2001/XMLSchema" xmlns:p="http://schemas.microsoft.com/office/2006/metadata/properties" xmlns:ns2="02387aeb-c7bd-4f51-8075-ae4056def3fe" targetNamespace="http://schemas.microsoft.com/office/2006/metadata/properties" ma:root="true" ma:fieldsID="20594e45caac5dd4779c880a6f43f8ef" ns2:_="">
    <xsd:import namespace="02387aeb-c7bd-4f51-8075-ae4056def3fe"/>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387aeb-c7bd-4f51-8075-ae4056def3f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2387aeb-c7bd-4f51-8075-ae4056def3fe" xsi:nil="true"/>
  </documentManagement>
</p:properties>
</file>

<file path=customXml/itemProps1.xml><?xml version="1.0" encoding="utf-8"?>
<ds:datastoreItem xmlns:ds="http://schemas.openxmlformats.org/officeDocument/2006/customXml" ds:itemID="{C2CFA54F-4B3F-45A4-92F4-25943CA13B3F}"/>
</file>

<file path=customXml/itemProps2.xml><?xml version="1.0" encoding="utf-8"?>
<ds:datastoreItem xmlns:ds="http://schemas.openxmlformats.org/officeDocument/2006/customXml" ds:itemID="{87DAC902-CFD3-45FA-8230-02414921DAFF}"/>
</file>

<file path=customXml/itemProps3.xml><?xml version="1.0" encoding="utf-8"?>
<ds:datastoreItem xmlns:ds="http://schemas.openxmlformats.org/officeDocument/2006/customXml" ds:itemID="{3AD7AE2D-C26D-42F4-BE31-481A935A9429}"/>
</file>

<file path=docProps/app.xml><?xml version="1.0" encoding="utf-8"?>
<Properties xmlns="http://schemas.openxmlformats.org/officeDocument/2006/extended-properties" xmlns:vt="http://schemas.openxmlformats.org/officeDocument/2006/docPropsVTypes">
  <Template>Flow</Template>
  <TotalTime>4746</TotalTime>
  <Words>5599</Words>
  <Application>Microsoft Office PowerPoint</Application>
  <PresentationFormat>On-screen Show (4:3)</PresentationFormat>
  <Paragraphs>1815</Paragraphs>
  <Slides>104</Slides>
  <Notes>29</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What are Gates?</vt:lpstr>
      <vt:lpstr>LOGIC GATES</vt:lpstr>
      <vt:lpstr>NOT Gate</vt:lpstr>
      <vt:lpstr>AND Gate</vt:lpstr>
      <vt:lpstr>OR Gate</vt:lpstr>
      <vt:lpstr>NAND and NOR Gates</vt:lpstr>
      <vt:lpstr>XOR Gate</vt:lpstr>
      <vt:lpstr>XNOR Gate</vt:lpstr>
      <vt:lpstr>Boolean Algebra   </vt:lpstr>
      <vt:lpstr>Boolean algebra simplifications using logic gates    </vt:lpstr>
      <vt:lpstr>Theorems   </vt:lpstr>
      <vt:lpstr>Theorems   </vt:lpstr>
      <vt:lpstr>Theorems   </vt:lpstr>
      <vt:lpstr>Gate Implementation     </vt:lpstr>
      <vt:lpstr>Simplification of Boolean Functions   </vt:lpstr>
      <vt:lpstr> Find the complement of F = x+y’z. Also prove F.F’= 0 and F+F’= 1.  Implement F = xy+x’y’+yz’       </vt:lpstr>
      <vt:lpstr>   </vt:lpstr>
      <vt:lpstr> Find the complement of F = x+y’z. Also prove F.F’= 0 and F+F’= 1.  F’ = (x+y’z)’ = x’.(y’.z)’ = x’.(y+z’) = x’y+x’z’  To prove: F.F’=0 LHS.    (X+y’z). (x’y+x’z’ )   To prove: F+F’=1  LHS.   X+y’z+x’y+x’z’      = x+x’y+y’z+x’z’    = X+y+y’z+x’z’    = x+x’z’+y+y’z    = A+ 1    =1 F+F’ = [(F+F’)’]’  = [(F’.F)]’ = [0]’ = 1         </vt:lpstr>
      <vt:lpstr>Canonical and Standard Forms</vt:lpstr>
      <vt:lpstr>Definitions</vt:lpstr>
      <vt:lpstr>Minterm</vt:lpstr>
      <vt:lpstr>Maxterm</vt:lpstr>
      <vt:lpstr>Truth Table notation for Minterms and Maxterms</vt:lpstr>
      <vt:lpstr>Canonical Forms</vt:lpstr>
      <vt:lpstr>Canonical Forms (cont.)</vt:lpstr>
      <vt:lpstr>Example</vt:lpstr>
      <vt:lpstr>Shorthand: ∑ and ∏</vt:lpstr>
      <vt:lpstr>Conversion Between Canonical Forms</vt:lpstr>
      <vt:lpstr>Conversion to SOP</vt:lpstr>
      <vt:lpstr>Conversion to POS</vt:lpstr>
      <vt:lpstr>F(A,B,C)=A+B’C</vt:lpstr>
      <vt:lpstr>F(A,B,C)=A+B’C</vt:lpstr>
      <vt:lpstr>Slide 87</vt:lpstr>
      <vt:lpstr>Karnaugh Maps</vt:lpstr>
      <vt:lpstr>Minimization by K-map (Karnaugh map)</vt:lpstr>
      <vt:lpstr>Minimization by K-map (Karnaugh map)</vt:lpstr>
      <vt:lpstr>Two-Variable Map</vt:lpstr>
      <vt:lpstr>Two-variable Map Simplification</vt:lpstr>
      <vt:lpstr>Two-Variable Map (cont.)</vt:lpstr>
      <vt:lpstr>2-Variable Map -- Example </vt:lpstr>
      <vt:lpstr>Minimization as SOP using K-map</vt:lpstr>
      <vt:lpstr>Three-Variable Map</vt:lpstr>
      <vt:lpstr>Three-variable Map Simplification</vt:lpstr>
      <vt:lpstr>Three-Variable Map (cont.)</vt:lpstr>
      <vt:lpstr>Three-Variable Map</vt:lpstr>
      <vt:lpstr>Simplification</vt:lpstr>
      <vt:lpstr>More Examples</vt:lpstr>
      <vt:lpstr>Four-Variable Maps</vt:lpstr>
      <vt:lpstr>Four-variable Map Simplification</vt:lpstr>
      <vt:lpstr>Example</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Joana Barros</dc:creator>
  <cp:lastModifiedBy>Lenovo</cp:lastModifiedBy>
  <cp:revision>300</cp:revision>
  <dcterms:created xsi:type="dcterms:W3CDTF">2009-09-24T20:16:06Z</dcterms:created>
  <dcterms:modified xsi:type="dcterms:W3CDTF">2020-07-10T11:02:44Z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0x0101002EE7D3DEE7B3DD4FB5064F19B6DCBA9F</vt:lpwstr>
  </property>
</Properties>
</file>