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412" r:id="rId2"/>
    <p:sldId id="377" r:id="rId3"/>
    <p:sldId id="402" r:id="rId4"/>
    <p:sldId id="381" r:id="rId5"/>
    <p:sldId id="404" r:id="rId6"/>
    <p:sldId id="40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249" autoAdjust="0"/>
  </p:normalViewPr>
  <p:slideViewPr>
    <p:cSldViewPr>
      <p:cViewPr>
        <p:scale>
          <a:sx n="52" d="100"/>
          <a:sy n="52" d="100"/>
        </p:scale>
        <p:origin x="-163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6/3/2020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6/3/2020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6/3/2020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78608" y="319650"/>
            <a:ext cx="43555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5400" spc="0" baseline="2980" dirty="0" smtClean="0">
                <a:latin typeface="Book Antiqua"/>
                <a:cs typeface="Book Antiqua"/>
              </a:rPr>
              <a:t>Data Representation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385979" y="1395657"/>
            <a:ext cx="8224621" cy="3481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85"/>
              </a:lnSpc>
              <a:spcBef>
                <a:spcPts val="109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 ways to represent the data are: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18"/>
              </a:spcBef>
            </a:pPr>
            <a:r>
              <a:rPr sz="1800" spc="0" smtClean="0">
                <a:latin typeface="Wingdings 2"/>
                <a:cs typeface="Wingdings 2"/>
              </a:rPr>
              <a:t></a:t>
            </a:r>
            <a:r>
              <a:rPr sz="1800" spc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94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smtClean="0">
                <a:latin typeface="Times New Roman"/>
                <a:cs typeface="Times New Roman"/>
              </a:rPr>
              <a:t>Unsigned Representation</a:t>
            </a:r>
          </a:p>
          <a:p>
            <a:pPr marL="12700" marR="31111">
              <a:lnSpc>
                <a:spcPct val="95825"/>
              </a:lnSpc>
              <a:spcBef>
                <a:spcPts val="418"/>
              </a:spcBef>
              <a:buFont typeface="Wingdings 2"/>
              <a:buChar char="©"/>
            </a:pPr>
            <a:r>
              <a:rPr lang="en-US" sz="2000" dirty="0" smtClean="0">
                <a:latin typeface="Times New Roman"/>
                <a:cs typeface="Times New Roman"/>
              </a:rPr>
              <a:t> Signed Representation</a:t>
            </a:r>
          </a:p>
          <a:p>
            <a:pPr marL="469900" marR="31111" lvl="1">
              <a:lnSpc>
                <a:spcPct val="95825"/>
              </a:lnSpc>
              <a:spcBef>
                <a:spcPts val="418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- Signed magnitude representation</a:t>
            </a:r>
          </a:p>
          <a:p>
            <a:pPr marL="469900" marR="31111" lvl="1">
              <a:lnSpc>
                <a:spcPct val="95825"/>
              </a:lnSpc>
              <a:spcBef>
                <a:spcPts val="418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- Signed 1’s complement representation</a:t>
            </a:r>
          </a:p>
          <a:p>
            <a:pPr marL="469900" marR="31111" lvl="1">
              <a:lnSpc>
                <a:spcPct val="95825"/>
              </a:lnSpc>
              <a:spcBef>
                <a:spcPts val="418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- Signed 2’s complement Representation</a:t>
            </a:r>
          </a:p>
          <a:p>
            <a:pPr marL="12700" marR="31111">
              <a:lnSpc>
                <a:spcPct val="95825"/>
              </a:lnSpc>
              <a:spcBef>
                <a:spcPts val="418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31111">
              <a:lnSpc>
                <a:spcPct val="95825"/>
              </a:lnSpc>
              <a:spcBef>
                <a:spcPts val="526"/>
              </a:spcBef>
            </a:pP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85800" y="4367276"/>
            <a:ext cx="6248400" cy="131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512" y="4352988"/>
            <a:ext cx="6276975" cy="1347724"/>
          </a:xfrm>
          <a:custGeom>
            <a:avLst/>
            <a:gdLst/>
            <a:ahLst/>
            <a:cxnLst/>
            <a:rect l="l" t="t" r="r" b="b"/>
            <a:pathLst>
              <a:path w="6276975" h="1347724">
                <a:moveTo>
                  <a:pt x="0" y="1347724"/>
                </a:moveTo>
                <a:lnTo>
                  <a:pt x="6276975" y="1347724"/>
                </a:lnTo>
                <a:lnTo>
                  <a:pt x="6276975" y="0"/>
                </a:lnTo>
                <a:lnTo>
                  <a:pt x="0" y="0"/>
                </a:lnTo>
                <a:lnTo>
                  <a:pt x="0" y="1347724"/>
                </a:lnTo>
                <a:close/>
              </a:path>
            </a:pathLst>
          </a:custGeom>
          <a:ln w="28575">
            <a:solidFill>
              <a:srgbClr val="1B1B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0464" y="319650"/>
            <a:ext cx="66636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1.6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118" y="319650"/>
            <a:ext cx="497003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Signed</a:t>
            </a:r>
            <a:r>
              <a:rPr sz="5400" spc="14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r>
              <a:rPr sz="5400" spc="9" baseline="2980" dirty="0" smtClean="0">
                <a:latin typeface="Book Antiqua"/>
                <a:cs typeface="Book Antiqua"/>
              </a:rPr>
              <a:t> </a:t>
            </a:r>
            <a:r>
              <a:rPr sz="5400" spc="0" baseline="2980" dirty="0" smtClean="0">
                <a:latin typeface="Book Antiqua"/>
                <a:cs typeface="Book Antiqua"/>
              </a:rPr>
              <a:t>Numbe</a:t>
            </a:r>
            <a:r>
              <a:rPr sz="5400" spc="14" baseline="2980" dirty="0" smtClean="0">
                <a:latin typeface="Book Antiqua"/>
                <a:cs typeface="Book Antiqua"/>
              </a:rPr>
              <a:t>r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78" y="1376398"/>
            <a:ext cx="7994395" cy="1500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To rep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nega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ive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ege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s,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we need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not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for negat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  <a:p>
            <a:pPr marL="276352" marR="45720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va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ues.</a:t>
            </a:r>
            <a:endParaRPr sz="2400">
              <a:latin typeface="Times New Roman"/>
              <a:cs typeface="Times New Roman"/>
            </a:endParaRPr>
          </a:p>
          <a:p>
            <a:pPr marL="276352" marR="465180" indent="-263652">
              <a:lnSpc>
                <a:spcPct val="100041"/>
              </a:lnSpc>
              <a:spcBef>
                <a:spcPts val="698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It is custo</a:t>
            </a:r>
            <a:r>
              <a:rPr sz="2400" spc="-1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y to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pr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sent</a:t>
            </a:r>
            <a:r>
              <a:rPr sz="2400" spc="-2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sign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 b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pl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ced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in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 l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ft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ost posit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 the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sin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bin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ry digi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978" y="2985996"/>
            <a:ext cx="2238857" cy="113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conven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  <a:p>
            <a:pPr marL="276352" marR="45719">
              <a:lnSpc>
                <a:spcPct val="95825"/>
              </a:lnSpc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nega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iv</a:t>
            </a:r>
            <a:r>
              <a:rPr sz="2400" spc="9" dirty="0" smtClean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699"/>
              </a:spcBef>
            </a:pPr>
            <a:r>
              <a:rPr sz="2150" dirty="0" smtClean="0">
                <a:solidFill>
                  <a:srgbClr val="0000FF"/>
                </a:solidFill>
                <a:latin typeface="Wingdings 2"/>
                <a:cs typeface="Wingdings 2"/>
              </a:rPr>
              <a:t></a:t>
            </a:r>
            <a:r>
              <a:rPr sz="2150" spc="-38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7477" y="2985996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6979" y="2985996"/>
            <a:ext cx="3082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789" y="2985996"/>
            <a:ext cx="7288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576" y="2985996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852" y="2985996"/>
            <a:ext cx="5792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8153" y="2985996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3783" y="298599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383" y="2985996"/>
            <a:ext cx="426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4895" y="2985996"/>
            <a:ext cx="10379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pos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spc="4" dirty="0" smtClean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4822" y="2985996"/>
            <a:ext cx="511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0315" y="298599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915" y="2985996"/>
            <a:ext cx="426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1512" y="4352988"/>
            <a:ext cx="6276975" cy="1347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="" xmlns:p14="http://schemas.microsoft.com/office/powerpoint/2010/main" val="22069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23528" y="319650"/>
            <a:ext cx="8701012" cy="58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dirty="0" smtClean="0">
                <a:solidFill>
                  <a:schemeClr val="tx2"/>
                </a:solidFill>
                <a:latin typeface="+mn-lt"/>
                <a:cs typeface="Book Antiqua"/>
              </a:rPr>
              <a:t>Weighted and Non weighted Code</a:t>
            </a:r>
            <a:endParaRPr lang="en-US" sz="4400" dirty="0">
              <a:solidFill>
                <a:schemeClr val="tx2"/>
              </a:solidFill>
              <a:latin typeface="+mn-lt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2" y="908720"/>
            <a:ext cx="8845028" cy="49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n-lt"/>
              </a:rPr>
              <a:t>Weighted Code:-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weighted code, each digit position has a weight or value. The sum of all digits multiplied by a weight gives the total amount being represented.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We can express any decimal number in tens, hundreds, thousands and so 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:- Decimal number 4327 can be written as </a:t>
            </a:r>
          </a:p>
          <a:p>
            <a:pPr lvl="1"/>
            <a:r>
              <a:rPr lang="en-US" sz="2000" dirty="0">
                <a:latin typeface="+mn-lt"/>
              </a:rPr>
              <a:t>		4327= 4000+300+20+7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the power of 10, it becomes</a:t>
            </a:r>
          </a:p>
          <a:p>
            <a:pPr lvl="1"/>
            <a:r>
              <a:rPr lang="en-US" sz="2000" dirty="0">
                <a:latin typeface="+mn-lt"/>
              </a:rPr>
              <a:t>		4327= 4(10³)+3(10²)+2(10¹)+7(100)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BCD or 8421 is a type of weighted code where each digit position is being assigned a specific weight.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Non-weighted </a:t>
            </a:r>
            <a:r>
              <a:rPr lang="en-US" sz="2000" b="1" dirty="0">
                <a:latin typeface="+mn-lt"/>
              </a:rPr>
              <a:t>code:-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 non-weighted code, there is no positional weight i.e. each position within the binary number is not assigned a prefixed value. No specific weights are assigned to bit position in non –weighted code.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The non-weighted codes are:-</a:t>
            </a:r>
          </a:p>
          <a:p>
            <a:pPr lvl="2"/>
            <a:r>
              <a:rPr lang="en-US" sz="2000" dirty="0">
                <a:latin typeface="+mn-lt"/>
              </a:rPr>
              <a:t>a) The Gray code b) The Excess-3 code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62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202301" y="1570101"/>
            <a:ext cx="3554349" cy="4783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9538" y="319650"/>
            <a:ext cx="143682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Binary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8063" y="319650"/>
            <a:ext cx="13616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5400" spc="0" baseline="2980" dirty="0" smtClean="0">
                <a:latin typeface="Book Antiqua"/>
                <a:cs typeface="Book Antiqua"/>
              </a:rPr>
              <a:t>Cod</a:t>
            </a:r>
            <a:r>
              <a:rPr sz="5400" spc="9" baseline="2980" dirty="0" smtClean="0">
                <a:latin typeface="Book Antiqua"/>
                <a:cs typeface="Book Antiqua"/>
              </a:rPr>
              <a:t>e</a:t>
            </a:r>
            <a:r>
              <a:rPr sz="5400" spc="0" baseline="2980" dirty="0" smtClean="0">
                <a:latin typeface="Book Antiqua"/>
                <a:cs typeface="Book Antiqua"/>
              </a:rPr>
              <a:t>s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528" y="802554"/>
            <a:ext cx="4566941" cy="5866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latin typeface="+mn-lt"/>
              </a:rPr>
              <a:t>BCD or 8421 code:-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It is composed of four bits representing </a:t>
            </a:r>
            <a:r>
              <a:rPr lang="en-US" sz="2000" dirty="0" smtClean="0">
                <a:latin typeface="+mn-lt"/>
              </a:rPr>
              <a:t>the decimal </a:t>
            </a:r>
            <a:r>
              <a:rPr lang="en-US" sz="2000" dirty="0">
                <a:latin typeface="+mn-lt"/>
              </a:rPr>
              <a:t>digits 0 through 9. 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8421 </a:t>
            </a:r>
            <a:r>
              <a:rPr lang="en-US" sz="2000" dirty="0" smtClean="0">
                <a:latin typeface="+mn-lt"/>
              </a:rPr>
              <a:t>indicates the </a:t>
            </a:r>
            <a:r>
              <a:rPr lang="en-US" sz="2000" dirty="0">
                <a:latin typeface="+mn-lt"/>
              </a:rPr>
              <a:t>binary weights of the four bits(2³,2²,2¹,20).</a:t>
            </a:r>
          </a:p>
          <a:p>
            <a:pPr marL="355600" marR="31111" indent="-342900">
              <a:lnSpc>
                <a:spcPts val="2145"/>
              </a:lnSpc>
              <a:spcBef>
                <a:spcPts val="107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A n</a:t>
            </a:r>
            <a:r>
              <a:rPr sz="2000" spc="4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with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k deci</a:t>
            </a:r>
            <a:r>
              <a:rPr sz="2000" spc="-2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d</a:t>
            </a:r>
            <a:r>
              <a:rPr sz="2000" spc="0" dirty="0" smtClean="0">
                <a:latin typeface="+mn-lt"/>
                <a:cs typeface="Times New Roman"/>
              </a:rPr>
              <a:t>igi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will</a:t>
            </a:r>
            <a:endParaRPr sz="2000" dirty="0">
              <a:latin typeface="+mn-lt"/>
              <a:cs typeface="Times New Roman"/>
            </a:endParaRPr>
          </a:p>
          <a:p>
            <a:pPr marL="355600" marR="31111" indent="-342900">
              <a:lnSpc>
                <a:spcPct val="95825"/>
              </a:lnSpc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q</a:t>
            </a:r>
            <a:r>
              <a:rPr sz="2000" spc="0" dirty="0" smtClean="0">
                <a:latin typeface="+mn-lt"/>
                <a:cs typeface="Times New Roman"/>
              </a:rPr>
              <a:t>uire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4k bits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D.</a:t>
            </a:r>
            <a:endParaRPr sz="2000" dirty="0">
              <a:latin typeface="+mn-lt"/>
              <a:cs typeface="Times New Roman"/>
            </a:endParaRPr>
          </a:p>
          <a:p>
            <a:pPr marL="355600" marR="5090" indent="-342900">
              <a:lnSpc>
                <a:spcPct val="100041"/>
              </a:lnSpc>
              <a:spcBef>
                <a:spcPts val="582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Deci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3</a:t>
            </a:r>
            <a:r>
              <a:rPr sz="2000" spc="0" dirty="0" smtClean="0">
                <a:latin typeface="+mn-lt"/>
                <a:cs typeface="Times New Roman"/>
              </a:rPr>
              <a:t>96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is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p</a:t>
            </a:r>
            <a:r>
              <a:rPr sz="2000" spc="0" dirty="0" smtClean="0">
                <a:latin typeface="+mn-lt"/>
                <a:cs typeface="Times New Roman"/>
              </a:rPr>
              <a:t>rese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-1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ed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 with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2</a:t>
            </a:r>
            <a:r>
              <a:rPr sz="2000" spc="0" dirty="0" smtClean="0">
                <a:latin typeface="+mn-lt"/>
                <a:cs typeface="Times New Roman"/>
              </a:rPr>
              <a:t>bits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as </a:t>
            </a:r>
            <a:r>
              <a:rPr sz="2000" spc="4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0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01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0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,</a:t>
            </a:r>
            <a:r>
              <a:rPr sz="2000" spc="-3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with each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g</a:t>
            </a:r>
            <a:r>
              <a:rPr sz="2000" spc="9" dirty="0" smtClean="0">
                <a:latin typeface="+mn-lt"/>
                <a:cs typeface="Times New Roman"/>
              </a:rPr>
              <a:t>r</a:t>
            </a:r>
            <a:r>
              <a:rPr sz="2000" spc="0" dirty="0" smtClean="0">
                <a:latin typeface="+mn-lt"/>
                <a:cs typeface="Times New Roman"/>
              </a:rPr>
              <a:t>o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0" dirty="0" smtClean="0">
                <a:latin typeface="+mn-lt"/>
                <a:cs typeface="Times New Roman"/>
              </a:rPr>
              <a:t>p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of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4 bi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re</a:t>
            </a:r>
            <a:r>
              <a:rPr sz="2000" spc="4" dirty="0" smtClean="0">
                <a:latin typeface="+mn-lt"/>
                <a:cs typeface="Times New Roman"/>
              </a:rPr>
              <a:t>p</a:t>
            </a:r>
            <a:r>
              <a:rPr sz="2000" spc="0" dirty="0" smtClean="0">
                <a:latin typeface="+mn-lt"/>
                <a:cs typeface="Times New Roman"/>
              </a:rPr>
              <a:t>resen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i</a:t>
            </a:r>
            <a:r>
              <a:rPr sz="2000" spc="-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g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o</a:t>
            </a:r>
            <a:r>
              <a:rPr sz="2000" spc="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e deci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d</a:t>
            </a:r>
            <a:r>
              <a:rPr sz="2000" spc="0" dirty="0" smtClean="0">
                <a:latin typeface="+mn-lt"/>
                <a:cs typeface="Times New Roman"/>
              </a:rPr>
              <a:t>igi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.</a:t>
            </a:r>
            <a:endParaRPr sz="2000" dirty="0">
              <a:latin typeface="+mn-lt"/>
              <a:cs typeface="Times New Roman"/>
            </a:endParaRPr>
          </a:p>
          <a:p>
            <a:pPr marL="355600" indent="-342900">
              <a:lnSpc>
                <a:spcPct val="100041"/>
              </a:lnSpc>
              <a:spcBef>
                <a:spcPts val="484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A dec</a:t>
            </a:r>
            <a:r>
              <a:rPr sz="2000" spc="-4" dirty="0" smtClean="0">
                <a:latin typeface="+mn-lt"/>
                <a:cs typeface="Times New Roman"/>
              </a:rPr>
              <a:t>i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al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u</a:t>
            </a:r>
            <a:r>
              <a:rPr sz="2000" spc="-1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in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-4" dirty="0" smtClean="0">
                <a:latin typeface="+mn-lt"/>
                <a:cs typeface="Times New Roman"/>
              </a:rPr>
              <a:t>BC</a:t>
            </a:r>
            <a:r>
              <a:rPr sz="2000" spc="0" dirty="0" smtClean="0">
                <a:latin typeface="+mn-lt"/>
                <a:cs typeface="Times New Roman"/>
              </a:rPr>
              <a:t>D is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the sa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e as i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eq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0" dirty="0" smtClean="0">
                <a:latin typeface="+mn-lt"/>
                <a:cs typeface="Times New Roman"/>
              </a:rPr>
              <a:t>ival</a:t>
            </a:r>
            <a:r>
              <a:rPr sz="2000" spc="-9" dirty="0" smtClean="0">
                <a:latin typeface="+mn-lt"/>
                <a:cs typeface="Times New Roman"/>
              </a:rPr>
              <a:t>e</a:t>
            </a:r>
            <a:r>
              <a:rPr sz="2000" spc="0" dirty="0" smtClean="0">
                <a:latin typeface="+mn-lt"/>
                <a:cs typeface="Times New Roman"/>
              </a:rPr>
              <a:t>nt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bi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ary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 o</a:t>
            </a:r>
            <a:r>
              <a:rPr sz="2000" spc="9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ly</a:t>
            </a:r>
            <a:r>
              <a:rPr sz="2000" spc="-2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w</a:t>
            </a:r>
            <a:r>
              <a:rPr sz="2000" spc="9" dirty="0" smtClean="0">
                <a:latin typeface="+mn-lt"/>
                <a:cs typeface="Times New Roman"/>
              </a:rPr>
              <a:t>h</a:t>
            </a:r>
            <a:r>
              <a:rPr sz="2000" spc="0" dirty="0" smtClean="0">
                <a:latin typeface="+mn-lt"/>
                <a:cs typeface="Times New Roman"/>
              </a:rPr>
              <a:t>en </a:t>
            </a:r>
            <a:r>
              <a:rPr sz="2000" spc="-9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he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u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ber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is between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0 and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9.</a:t>
            </a:r>
            <a:endParaRPr sz="2000" dirty="0">
              <a:latin typeface="+mn-lt"/>
              <a:cs typeface="Times New Roman"/>
            </a:endParaRPr>
          </a:p>
          <a:p>
            <a:pPr marL="355600" marR="142269" indent="-342900">
              <a:lnSpc>
                <a:spcPct val="100041"/>
              </a:lnSpc>
              <a:spcBef>
                <a:spcPts val="480"/>
              </a:spcBef>
              <a:buFont typeface="Wingdings" panose="05000000000000000000" pitchFamily="2" charset="2"/>
              <a:buChar char="v"/>
            </a:pPr>
            <a:r>
              <a:rPr sz="2000" spc="0" dirty="0" smtClean="0">
                <a:latin typeface="+mn-lt"/>
                <a:cs typeface="Times New Roman"/>
              </a:rPr>
              <a:t>The binary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co</a:t>
            </a:r>
            <a:r>
              <a:rPr sz="2000" spc="-19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bi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a</a:t>
            </a:r>
            <a:r>
              <a:rPr sz="2000" spc="-4" dirty="0" smtClean="0">
                <a:latin typeface="+mn-lt"/>
                <a:cs typeface="Times New Roman"/>
              </a:rPr>
              <a:t>t</a:t>
            </a:r>
            <a:r>
              <a:rPr sz="2000" spc="0" dirty="0" smtClean="0">
                <a:latin typeface="+mn-lt"/>
                <a:cs typeface="Times New Roman"/>
              </a:rPr>
              <a:t>io</a:t>
            </a:r>
            <a:r>
              <a:rPr sz="2000" spc="4" dirty="0" smtClean="0">
                <a:latin typeface="+mn-lt"/>
                <a:cs typeface="Times New Roman"/>
              </a:rPr>
              <a:t>n</a:t>
            </a:r>
            <a:r>
              <a:rPr sz="2000" spc="0" dirty="0" smtClean="0">
                <a:latin typeface="+mn-lt"/>
                <a:cs typeface="Times New Roman"/>
              </a:rPr>
              <a:t>s</a:t>
            </a:r>
            <a:r>
              <a:rPr sz="2000" spc="-4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0</a:t>
            </a:r>
            <a:r>
              <a:rPr sz="2000" spc="0" dirty="0" smtClean="0">
                <a:latin typeface="+mn-lt"/>
                <a:cs typeface="Times New Roman"/>
              </a:rPr>
              <a:t>10 thr</a:t>
            </a:r>
            <a:r>
              <a:rPr sz="2000" spc="9" dirty="0" smtClean="0">
                <a:latin typeface="+mn-lt"/>
                <a:cs typeface="Times New Roman"/>
              </a:rPr>
              <a:t>o</a:t>
            </a:r>
            <a:r>
              <a:rPr sz="2000" spc="0" dirty="0" smtClean="0">
                <a:latin typeface="+mn-lt"/>
                <a:cs typeface="Times New Roman"/>
              </a:rPr>
              <a:t>ugh</a:t>
            </a:r>
            <a:r>
              <a:rPr sz="2000" spc="-3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1</a:t>
            </a:r>
            <a:r>
              <a:rPr sz="2000" spc="9" dirty="0" smtClean="0">
                <a:latin typeface="+mn-lt"/>
                <a:cs typeface="Times New Roman"/>
              </a:rPr>
              <a:t>1</a:t>
            </a:r>
            <a:r>
              <a:rPr sz="2000" spc="0" dirty="0" smtClean="0">
                <a:latin typeface="+mn-lt"/>
                <a:cs typeface="Times New Roman"/>
              </a:rPr>
              <a:t>11</a:t>
            </a:r>
            <a:r>
              <a:rPr sz="2000" spc="-19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are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n</a:t>
            </a:r>
            <a:r>
              <a:rPr sz="2000" spc="9" dirty="0" smtClean="0">
                <a:latin typeface="+mn-lt"/>
                <a:cs typeface="Times New Roman"/>
              </a:rPr>
              <a:t>o</a:t>
            </a:r>
            <a:r>
              <a:rPr sz="2000" spc="0" dirty="0" smtClean="0">
                <a:latin typeface="+mn-lt"/>
                <a:cs typeface="Times New Roman"/>
              </a:rPr>
              <a:t>t</a:t>
            </a:r>
            <a:r>
              <a:rPr sz="2000" spc="-25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u</a:t>
            </a:r>
            <a:r>
              <a:rPr sz="2000" spc="4" dirty="0" smtClean="0">
                <a:latin typeface="+mn-lt"/>
                <a:cs typeface="Times New Roman"/>
              </a:rPr>
              <a:t>s</a:t>
            </a:r>
            <a:r>
              <a:rPr sz="2000" spc="0" dirty="0" smtClean="0">
                <a:latin typeface="+mn-lt"/>
                <a:cs typeface="Times New Roman"/>
              </a:rPr>
              <a:t>ed</a:t>
            </a:r>
            <a:r>
              <a:rPr sz="2000" spc="-1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and ha</a:t>
            </a:r>
            <a:r>
              <a:rPr sz="2000" spc="9" dirty="0" smtClean="0">
                <a:latin typeface="+mn-lt"/>
                <a:cs typeface="Times New Roman"/>
              </a:rPr>
              <a:t>v</a:t>
            </a:r>
            <a:r>
              <a:rPr sz="2000" spc="0" dirty="0" smtClean="0">
                <a:latin typeface="+mn-lt"/>
                <a:cs typeface="Times New Roman"/>
              </a:rPr>
              <a:t>e no</a:t>
            </a:r>
            <a:r>
              <a:rPr sz="2000" spc="-9" dirty="0" smtClean="0">
                <a:latin typeface="+mn-lt"/>
                <a:cs typeface="Times New Roman"/>
              </a:rPr>
              <a:t> </a:t>
            </a:r>
            <a:r>
              <a:rPr sz="2000" spc="-25" dirty="0" smtClean="0">
                <a:latin typeface="+mn-lt"/>
                <a:cs typeface="Times New Roman"/>
              </a:rPr>
              <a:t>m</a:t>
            </a:r>
            <a:r>
              <a:rPr sz="2000" spc="0" dirty="0" smtClean="0">
                <a:latin typeface="+mn-lt"/>
                <a:cs typeface="Times New Roman"/>
              </a:rPr>
              <a:t>eaning in</a:t>
            </a:r>
            <a:r>
              <a:rPr sz="2000" spc="-4" dirty="0" smtClean="0">
                <a:latin typeface="+mn-lt"/>
                <a:cs typeface="Times New Roman"/>
              </a:rPr>
              <a:t> </a:t>
            </a:r>
            <a:r>
              <a:rPr sz="2000" spc="0" dirty="0" smtClean="0">
                <a:latin typeface="+mn-lt"/>
                <a:cs typeface="Times New Roman"/>
              </a:rPr>
              <a:t>B</a:t>
            </a:r>
            <a:r>
              <a:rPr sz="2000" spc="-9" dirty="0" smtClean="0">
                <a:latin typeface="+mn-lt"/>
                <a:cs typeface="Times New Roman"/>
              </a:rPr>
              <a:t>C</a:t>
            </a:r>
            <a:r>
              <a:rPr sz="2000" spc="0" dirty="0" smtClean="0">
                <a:latin typeface="+mn-lt"/>
                <a:cs typeface="Times New Roman"/>
              </a:rPr>
              <a:t>D.</a:t>
            </a:r>
            <a:endParaRPr sz="2000" dirty="0">
              <a:latin typeface="+mn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728" y="2526009"/>
            <a:ext cx="22795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endParaRPr sz="14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41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137918" y="319650"/>
            <a:ext cx="581845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lang="en-US" sz="4400" b="1" dirty="0" smtClean="0">
                <a:latin typeface="+mj-lt"/>
                <a:cs typeface="Book Antiqua"/>
              </a:rPr>
              <a:t>BCD or 8421 Code</a:t>
            </a:r>
            <a:endParaRPr lang="en-US" sz="4400" b="1" dirty="0">
              <a:latin typeface="+mj-lt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2" y="1340768"/>
            <a:ext cx="8845028" cy="49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following to BCD form</a:t>
            </a:r>
          </a:p>
          <a:p>
            <a:r>
              <a:rPr lang="pt-BR" sz="2400" dirty="0" smtClean="0">
                <a:latin typeface="+mn-lt"/>
              </a:rPr>
              <a:t>	a)47310 </a:t>
            </a:r>
            <a:r>
              <a:rPr lang="pt-BR" sz="2400" dirty="0">
                <a:latin typeface="+mn-lt"/>
              </a:rPr>
              <a:t>b) 31210 c) 25710 d) 11210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following BCD to their decimal equivalent</a:t>
            </a:r>
          </a:p>
          <a:p>
            <a:r>
              <a:rPr lang="en-US" sz="2400" dirty="0" smtClean="0">
                <a:latin typeface="+mn-lt"/>
              </a:rPr>
              <a:t>	a)10000110 </a:t>
            </a:r>
            <a:r>
              <a:rPr lang="en-US" sz="2400" dirty="0">
                <a:latin typeface="+mn-lt"/>
              </a:rPr>
              <a:t>b) 00110010.10010100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Convert the following binary number numbers </a:t>
            </a:r>
            <a:r>
              <a:rPr lang="en-US" sz="2400" dirty="0" smtClean="0">
                <a:latin typeface="+mn-lt"/>
              </a:rPr>
              <a:t>to their </a:t>
            </a:r>
            <a:r>
              <a:rPr lang="en-US" sz="2400" dirty="0">
                <a:latin typeface="+mn-lt"/>
              </a:rPr>
              <a:t>BCD equivalent.</a:t>
            </a:r>
          </a:p>
          <a:p>
            <a:r>
              <a:rPr lang="en-US" sz="2400" dirty="0" smtClean="0">
                <a:latin typeface="+mn-lt"/>
              </a:rPr>
              <a:t>	a)1101.012 </a:t>
            </a:r>
            <a:r>
              <a:rPr lang="en-US" sz="2400" dirty="0">
                <a:latin typeface="+mn-lt"/>
              </a:rPr>
              <a:t>b) 11.0112</a:t>
            </a:r>
          </a:p>
          <a:p>
            <a:r>
              <a:rPr lang="en-US" sz="2400" dirty="0" smtClean="0">
                <a:latin typeface="+mn-lt"/>
              </a:rPr>
              <a:t>	(</a:t>
            </a:r>
            <a:r>
              <a:rPr lang="en-US" sz="2400" dirty="0">
                <a:latin typeface="+mn-lt"/>
              </a:rPr>
              <a:t>Binary to </a:t>
            </a:r>
            <a:r>
              <a:rPr lang="en-US" sz="2400" dirty="0" smtClean="0">
                <a:latin typeface="+mn-lt"/>
              </a:rPr>
              <a:t>decimal </a:t>
            </a:r>
            <a:r>
              <a:rPr lang="en-US" sz="2400" dirty="0" err="1" smtClean="0">
                <a:latin typeface="+mn-lt"/>
              </a:rPr>
              <a:t>Decimal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 BCD)</a:t>
            </a:r>
          </a:p>
        </p:txBody>
      </p:sp>
    </p:spTree>
    <p:extLst>
      <p:ext uri="{BB962C8B-B14F-4D97-AF65-F5344CB8AC3E}">
        <p14:creationId xmlns="" xmlns:p14="http://schemas.microsoft.com/office/powerpoint/2010/main" val="11591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19672" y="319650"/>
            <a:ext cx="6538538" cy="661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Comparison of BCD with Binary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512" y="980728"/>
            <a:ext cx="8856984" cy="53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. BCD is less efficient than binary</a:t>
            </a:r>
          </a:p>
          <a:p>
            <a:r>
              <a:rPr lang="en-US" sz="2400" dirty="0" err="1">
                <a:latin typeface="+mn-lt"/>
              </a:rPr>
              <a:t>eg</a:t>
            </a:r>
            <a:r>
              <a:rPr lang="en-US" sz="2400" dirty="0">
                <a:latin typeface="+mn-lt"/>
              </a:rPr>
              <a:t>:- (78)10 </a:t>
            </a:r>
            <a:r>
              <a:rPr lang="en-US" sz="2400" dirty="0" smtClean="0">
                <a:latin typeface="+mn-lt"/>
              </a:rPr>
              <a:t>= </a:t>
            </a:r>
            <a:r>
              <a:rPr lang="en-US" sz="2400" dirty="0">
                <a:latin typeface="+mn-lt"/>
              </a:rPr>
              <a:t>(0111 1000)BCD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	=(</a:t>
            </a:r>
            <a:r>
              <a:rPr lang="en-US" sz="2400" dirty="0">
                <a:latin typeface="+mn-lt"/>
              </a:rPr>
              <a:t>1001110)2</a:t>
            </a:r>
          </a:p>
          <a:p>
            <a:r>
              <a:rPr lang="en-US" sz="2400" dirty="0">
                <a:latin typeface="+mn-lt"/>
              </a:rPr>
              <a:t>To encode the same decimal number , BCD </a:t>
            </a:r>
            <a:r>
              <a:rPr lang="en-US" sz="2400" dirty="0" smtClean="0">
                <a:latin typeface="+mn-lt"/>
              </a:rPr>
              <a:t>needs more </a:t>
            </a:r>
            <a:r>
              <a:rPr lang="en-US" sz="2400" dirty="0">
                <a:latin typeface="+mn-lt"/>
              </a:rPr>
              <a:t>no. of bits than binary . Hence BCD is </a:t>
            </a:r>
            <a:r>
              <a:rPr lang="en-US" sz="2400" dirty="0" smtClean="0">
                <a:latin typeface="+mn-lt"/>
              </a:rPr>
              <a:t>less efficient </a:t>
            </a:r>
            <a:r>
              <a:rPr lang="en-US" sz="2400" dirty="0">
                <a:latin typeface="+mn-lt"/>
              </a:rPr>
              <a:t>as compared to Binary</a:t>
            </a:r>
          </a:p>
          <a:p>
            <a:r>
              <a:rPr lang="en-US" sz="2400" dirty="0">
                <a:latin typeface="+mn-lt"/>
              </a:rPr>
              <a:t>2. BCD arithmetic is more complicated than </a:t>
            </a:r>
            <a:r>
              <a:rPr lang="en-US" sz="2400" dirty="0" smtClean="0">
                <a:latin typeface="+mn-lt"/>
              </a:rPr>
              <a:t>binary arithmetic</a:t>
            </a:r>
            <a:r>
              <a:rPr lang="en-US" sz="2400" dirty="0"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3. Advantage of a BCD code is that the </a:t>
            </a:r>
            <a:r>
              <a:rPr lang="en-US" sz="2400" dirty="0" smtClean="0">
                <a:latin typeface="+mn-lt"/>
              </a:rPr>
              <a:t>conversion from </a:t>
            </a:r>
            <a:r>
              <a:rPr lang="en-US" sz="2400" dirty="0">
                <a:latin typeface="+mn-lt"/>
              </a:rPr>
              <a:t>decimal to BCD or vice versa is simple.</a:t>
            </a:r>
          </a:p>
        </p:txBody>
      </p:sp>
    </p:spTree>
    <p:extLst>
      <p:ext uri="{BB962C8B-B14F-4D97-AF65-F5344CB8AC3E}">
        <p14:creationId xmlns="" xmlns:p14="http://schemas.microsoft.com/office/powerpoint/2010/main" val="30550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4761</TotalTime>
  <Words>291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301</cp:revision>
  <dcterms:created xsi:type="dcterms:W3CDTF">2009-09-24T20:16:06Z</dcterms:created>
  <dcterms:modified xsi:type="dcterms:W3CDTF">2020-06-03T03:36:07Z</dcterms:modified>
</cp:coreProperties>
</file>