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0"/>
  </p:notesMasterIdLst>
  <p:handoutMasterIdLst>
    <p:handoutMasterId r:id="rId31"/>
  </p:handoutMasterIdLst>
  <p:sldIdLst>
    <p:sldId id="346" r:id="rId2"/>
    <p:sldId id="353" r:id="rId3"/>
    <p:sldId id="355" r:id="rId4"/>
    <p:sldId id="354" r:id="rId5"/>
    <p:sldId id="357" r:id="rId6"/>
    <p:sldId id="356" r:id="rId7"/>
    <p:sldId id="359" r:id="rId8"/>
    <p:sldId id="358" r:id="rId9"/>
    <p:sldId id="360" r:id="rId10"/>
    <p:sldId id="362" r:id="rId11"/>
    <p:sldId id="361" r:id="rId12"/>
    <p:sldId id="364" r:id="rId13"/>
    <p:sldId id="363" r:id="rId14"/>
    <p:sldId id="366" r:id="rId15"/>
    <p:sldId id="365" r:id="rId16"/>
    <p:sldId id="367" r:id="rId17"/>
    <p:sldId id="368" r:id="rId18"/>
    <p:sldId id="369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70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D50307-C4E3-411D-98DF-889FCF6AE715}" v="2" dt="2020-08-06T10:21:32.731"/>
    <p1510:client id="{A58C45F1-6FFD-4FE9-BF3F-D161D58891FB}" v="9" dt="2020-08-06T08:56:21.3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0F22554-226E-4AA4-ABAB-50BF04A25707}" type="datetimeFigureOut">
              <a:rPr lang="en-US"/>
              <a:pPr>
                <a:defRPr/>
              </a:pPr>
              <a:t>9/4/2020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E24B66E-3F17-44DA-8A74-381DC518CD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617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76D4C77-DCDA-4383-A59B-DF6FE4D0FE51}" type="datetimeFigureOut">
              <a:rPr lang="en-US"/>
              <a:pPr>
                <a:defRPr/>
              </a:pPr>
              <a:t>9/4/2020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7AE0FFE-3364-4E2A-8673-BD1BE1B8C6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9571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F5CED-5945-48A8-BBC5-8C5A1B69D4D8}" type="datetime1">
              <a:rPr lang="en-US" smtClean="0"/>
              <a:pPr>
                <a:defRPr/>
              </a:pPr>
              <a:t>9/4/2020</a:t>
            </a:fld>
            <a:endParaRPr lang="en-GB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7B7B8-66FD-40B9-AAE5-1267EA9CDE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012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6C5BB-CEF5-4A6D-8BFA-1AD23D941A04}" type="datetime1">
              <a:rPr lang="en-US" smtClean="0"/>
              <a:pPr>
                <a:defRPr/>
              </a:pPr>
              <a:t>9/4/2020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2E32-B3FA-40A8-8AE9-8AB7F369D4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01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FBFD2-BB8D-4EED-AEA8-C3CCAD8DB6FA}" type="datetime1">
              <a:rPr lang="en-US" smtClean="0"/>
              <a:pPr>
                <a:defRPr/>
              </a:pPr>
              <a:t>9/4/2020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E62C8-3344-406C-8E88-1D92D42427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742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3" y="188913"/>
            <a:ext cx="7793037" cy="1008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341438"/>
            <a:ext cx="8704263" cy="2319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3813175"/>
            <a:ext cx="8704263" cy="2319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35DA2-9D2D-4625-9E2C-A4023AF630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C5D1B-EEAB-4F4B-9A87-E9D2258CF68F}" type="datetime1">
              <a:rPr lang="en-US" smtClean="0"/>
              <a:pPr>
                <a:defRPr/>
              </a:pPr>
              <a:t>9/4/2020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F653-CCC0-48E7-856E-A847FC205D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14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F3007-95AA-4B4C-B8B5-0E7D32D9A4B4}" type="datetime1">
              <a:rPr lang="en-US" smtClean="0"/>
              <a:pPr>
                <a:defRPr/>
              </a:pPr>
              <a:t>9/4/2020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09B17-5B66-4AF5-BE92-22C865931E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929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80BBB-0766-4942-BFE2-C497FC13EA1B}" type="datetime1">
              <a:rPr lang="en-US" smtClean="0"/>
              <a:pPr>
                <a:defRPr/>
              </a:pPr>
              <a:t>9/4/2020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1917-BB2C-4D54-A957-EA6615435A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48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934FE-ED4E-438F-B76C-DE6F30EC3C04}" type="datetime1">
              <a:rPr lang="en-US" smtClean="0"/>
              <a:pPr>
                <a:defRPr/>
              </a:pPr>
              <a:t>9/4/2020</a:t>
            </a:fld>
            <a:endParaRPr lang="en-GB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7A021-D738-4E7C-8ED9-F013C5B059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1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7666A-8296-4427-846B-AA4542FCA48F}" type="datetime1">
              <a:rPr lang="en-US" smtClean="0"/>
              <a:pPr>
                <a:defRPr/>
              </a:pPr>
              <a:t>9/4/2020</a:t>
            </a:fld>
            <a:endParaRPr lang="en-GB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6519C-6693-47B3-9163-61E76B53F0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24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625DA-C330-41E3-975E-175958E1744C}" type="datetime1">
              <a:rPr lang="en-US" smtClean="0"/>
              <a:pPr>
                <a:defRPr/>
              </a:pPr>
              <a:t>9/4/2020</a:t>
            </a:fld>
            <a:endParaRPr lang="en-GB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0070-AE66-4873-8FFC-F610DBB640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75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DF362-4A59-41A0-8FBC-F00C7756F1D5}" type="datetime1">
              <a:rPr lang="en-US" smtClean="0"/>
              <a:pPr>
                <a:defRPr/>
              </a:pPr>
              <a:t>9/4/2020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3C6B5-3FB8-457A-A340-31B8CF2278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7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C5EE2-EE6B-4830-94D7-D762D7371144}" type="datetime1">
              <a:rPr lang="en-US" smtClean="0"/>
              <a:pPr>
                <a:defRPr/>
              </a:pPr>
              <a:t>9/4/2020</a:t>
            </a:fld>
            <a:endParaRPr lang="en-GB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07F5E-CF66-46E9-91B8-9F231B24B2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97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8498B9D8-18ED-4747-8B54-D173B54FB777}" type="datetime1">
              <a:rPr lang="en-US" smtClean="0"/>
              <a:pPr>
                <a:defRPr/>
              </a:pPr>
              <a:t>9/4/2020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479ABAF3-6F8E-4076-9130-6C66F07E06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33" r:id="rId2"/>
    <p:sldLayoutId id="2147483942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43" r:id="rId9"/>
    <p:sldLayoutId id="2147483939" r:id="rId10"/>
    <p:sldLayoutId id="2147483940" r:id="rId11"/>
    <p:sldLayoutId id="214748394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30992" y="1124744"/>
            <a:ext cx="8064896" cy="1224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3800"/>
              </a:lnSpc>
              <a:spcBef>
                <a:spcPts val="190"/>
              </a:spcBef>
            </a:pPr>
            <a:r>
              <a:rPr lang="en-US" sz="4400" spc="0" baseline="2980">
                <a:latin typeface="Book Antiqua"/>
                <a:cs typeface="Book Antiqua"/>
              </a:rPr>
              <a:t>Universality</a:t>
            </a:r>
            <a:r>
              <a:rPr lang="en-US" sz="3200" spc="0">
                <a:latin typeface="Book Antiqua"/>
                <a:cs typeface="Book Antiqua"/>
              </a:rPr>
              <a:t> of </a:t>
            </a:r>
          </a:p>
          <a:p>
            <a:pPr marL="12700" algn="ctr">
              <a:lnSpc>
                <a:spcPts val="3800"/>
              </a:lnSpc>
              <a:spcBef>
                <a:spcPts val="190"/>
              </a:spcBef>
            </a:pPr>
            <a:r>
              <a:rPr lang="en-US" sz="3200" spc="0">
                <a:latin typeface="Book Antiqua"/>
                <a:cs typeface="Book Antiqua"/>
              </a:rPr>
              <a:t>NAND &amp; NOR Gates</a:t>
            </a:r>
            <a:endParaRPr sz="320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8447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sz="4000" spc="-150"/>
              <a:t>NOR as Universal Gates</a:t>
            </a:r>
            <a:endParaRPr lang="en-US" altLang="zh-TW" sz="4000" spc="-150"/>
          </a:p>
        </p:txBody>
      </p:sp>
      <p:sp>
        <p:nvSpPr>
          <p:cNvPr id="5" name="object 5"/>
          <p:cNvSpPr txBox="1">
            <a:spLocks/>
          </p:cNvSpPr>
          <p:nvPr/>
        </p:nvSpPr>
        <p:spPr bwMode="auto">
          <a:xfrm>
            <a:off x="497840" y="1294244"/>
            <a:ext cx="6744334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508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of NOT using  NOR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438400"/>
            <a:ext cx="2005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Desired [not gate]</a:t>
            </a:r>
          </a:p>
          <a:p>
            <a:r>
              <a:rPr lang="en-US"/>
              <a:t> </a:t>
            </a:r>
          </a:p>
          <a:p>
            <a:r>
              <a:rPr lang="en-US">
                <a:solidFill>
                  <a:srgbClr val="FF0000"/>
                </a:solidFill>
              </a:rPr>
              <a:t>F = A’</a:t>
            </a:r>
          </a:p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2514600"/>
            <a:ext cx="2193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Available [Nor gate]</a:t>
            </a:r>
          </a:p>
          <a:p>
            <a:endParaRPr lang="en-US"/>
          </a:p>
          <a:p>
            <a:r>
              <a:rPr lang="en-US"/>
              <a:t>F (A,A)= (A+A)’</a:t>
            </a:r>
          </a:p>
          <a:p>
            <a:r>
              <a:rPr lang="en-US">
                <a:solidFill>
                  <a:srgbClr val="FF0000"/>
                </a:solidFill>
              </a:rPr>
              <a:t>F = A’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sz="4000" spc="-150"/>
              <a:t>NOR as Universal Gates</a:t>
            </a:r>
            <a:endParaRPr lang="en-US" altLang="zh-TW" sz="4000" spc="-150"/>
          </a:p>
        </p:txBody>
      </p:sp>
      <p:sp>
        <p:nvSpPr>
          <p:cNvPr id="5" name="object 5"/>
          <p:cNvSpPr txBox="1">
            <a:spLocks/>
          </p:cNvSpPr>
          <p:nvPr/>
        </p:nvSpPr>
        <p:spPr bwMode="auto">
          <a:xfrm>
            <a:off x="497840" y="1294244"/>
            <a:ext cx="6744334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508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of NOT using  NOR</a:t>
            </a:r>
          </a:p>
        </p:txBody>
      </p:sp>
      <p:grpSp>
        <p:nvGrpSpPr>
          <p:cNvPr id="11" name="object 10"/>
          <p:cNvGrpSpPr/>
          <p:nvPr/>
        </p:nvGrpSpPr>
        <p:grpSpPr>
          <a:xfrm>
            <a:off x="2286000" y="3276600"/>
            <a:ext cx="4556760" cy="914400"/>
            <a:chOff x="1066800" y="5029200"/>
            <a:chExt cx="4556760" cy="914400"/>
          </a:xfrm>
        </p:grpSpPr>
        <p:sp>
          <p:nvSpPr>
            <p:cNvPr id="12" name="object 11"/>
            <p:cNvSpPr/>
            <p:nvPr/>
          </p:nvSpPr>
          <p:spPr>
            <a:xfrm>
              <a:off x="2971800" y="5029200"/>
              <a:ext cx="2651760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1066800" y="5105400"/>
              <a:ext cx="1950720" cy="8122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9"/>
          <p:cNvSpPr txBox="1"/>
          <p:nvPr/>
        </p:nvSpPr>
        <p:spPr>
          <a:xfrm>
            <a:off x="584200" y="1828800"/>
            <a:ext cx="8331200" cy="825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marR="2029460" indent="-339090">
              <a:lnSpc>
                <a:spcPct val="110000"/>
              </a:lnSpc>
              <a:spcBef>
                <a:spcPts val="75"/>
              </a:spcBef>
              <a:tabLst>
                <a:tab pos="277495" algn="l"/>
              </a:tabLst>
            </a:pPr>
            <a:r>
              <a:rPr sz="2400">
                <a:latin typeface="Arial"/>
                <a:cs typeface="Arial"/>
              </a:rPr>
              <a:t>NOT </a:t>
            </a:r>
            <a:r>
              <a:rPr sz="2400" spc="-5">
                <a:latin typeface="Arial"/>
                <a:cs typeface="Arial"/>
              </a:rPr>
              <a:t>made by joining </a:t>
            </a:r>
            <a:r>
              <a:rPr sz="2400">
                <a:latin typeface="Arial"/>
                <a:cs typeface="Arial"/>
              </a:rPr>
              <a:t>the</a:t>
            </a:r>
            <a:r>
              <a:rPr sz="2400" spc="-7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inputs</a:t>
            </a:r>
            <a:r>
              <a:rPr lang="en-US" sz="2400" spc="-5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of </a:t>
            </a:r>
            <a:r>
              <a:rPr sz="2400" spc="-5">
                <a:latin typeface="Arial"/>
                <a:cs typeface="Arial"/>
              </a:rPr>
              <a:t>a </a:t>
            </a:r>
            <a:r>
              <a:rPr sz="2400">
                <a:latin typeface="Arial"/>
                <a:cs typeface="Arial"/>
              </a:rPr>
              <a:t>NOR</a:t>
            </a:r>
            <a:r>
              <a:rPr lang="en-US" sz="2400" spc="-35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gate.</a:t>
            </a:r>
          </a:p>
        </p:txBody>
      </p:sp>
      <p:sp>
        <p:nvSpPr>
          <p:cNvPr id="16" name="object 9"/>
          <p:cNvSpPr txBox="1"/>
          <p:nvPr/>
        </p:nvSpPr>
        <p:spPr>
          <a:xfrm>
            <a:off x="2590800" y="4343400"/>
            <a:ext cx="20885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5">
                <a:latin typeface="Arial"/>
                <a:cs typeface="Arial"/>
              </a:rPr>
              <a:t>NOR Gate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9"/>
          <p:cNvSpPr txBox="1"/>
          <p:nvPr/>
        </p:nvSpPr>
        <p:spPr>
          <a:xfrm>
            <a:off x="4648200" y="4343400"/>
            <a:ext cx="20885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5">
                <a:latin typeface="Arial"/>
                <a:cs typeface="Arial"/>
              </a:rPr>
              <a:t>NOT using NOR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sz="4000" spc="-150"/>
              <a:t>NOR as Universal Gates</a:t>
            </a:r>
            <a:endParaRPr lang="en-US" altLang="zh-TW" sz="4000" spc="-150"/>
          </a:p>
        </p:txBody>
      </p:sp>
      <p:sp>
        <p:nvSpPr>
          <p:cNvPr id="5" name="object 5"/>
          <p:cNvSpPr txBox="1">
            <a:spLocks/>
          </p:cNvSpPr>
          <p:nvPr/>
        </p:nvSpPr>
        <p:spPr bwMode="auto">
          <a:xfrm>
            <a:off x="497840" y="1294244"/>
            <a:ext cx="6744334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508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of OR using  NOR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438400"/>
            <a:ext cx="19415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Desired [Or gate]</a:t>
            </a:r>
          </a:p>
          <a:p>
            <a:r>
              <a:rPr lang="en-US"/>
              <a:t> </a:t>
            </a:r>
          </a:p>
          <a:p>
            <a:r>
              <a:rPr lang="en-US">
                <a:solidFill>
                  <a:srgbClr val="FF0000"/>
                </a:solidFill>
              </a:rPr>
              <a:t>F = A+B</a:t>
            </a:r>
          </a:p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2514600"/>
            <a:ext cx="23349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Available [NOR gate]</a:t>
            </a:r>
          </a:p>
          <a:p>
            <a:endParaRPr lang="en-US"/>
          </a:p>
          <a:p>
            <a:r>
              <a:rPr lang="en-US"/>
              <a:t>F = (A+B)’</a:t>
            </a:r>
          </a:p>
          <a:p>
            <a:r>
              <a:rPr lang="en-US"/>
              <a:t>F = [(A+B)’]’</a:t>
            </a:r>
          </a:p>
          <a:p>
            <a:r>
              <a:rPr lang="en-US">
                <a:solidFill>
                  <a:srgbClr val="FF0000"/>
                </a:solidFill>
              </a:rPr>
              <a:t>F = (A+B)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sz="4000" spc="-150"/>
              <a:t>NOR as Universal Gates</a:t>
            </a:r>
            <a:endParaRPr lang="en-US" altLang="zh-TW" sz="4000" spc="-150"/>
          </a:p>
        </p:txBody>
      </p:sp>
      <p:sp>
        <p:nvSpPr>
          <p:cNvPr id="5" name="object 5"/>
          <p:cNvSpPr txBox="1">
            <a:spLocks/>
          </p:cNvSpPr>
          <p:nvPr/>
        </p:nvSpPr>
        <p:spPr bwMode="auto">
          <a:xfrm>
            <a:off x="497840" y="1294244"/>
            <a:ext cx="6744334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508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of OR using  NOR</a:t>
            </a:r>
          </a:p>
        </p:txBody>
      </p:sp>
      <p:sp>
        <p:nvSpPr>
          <p:cNvPr id="11" name="object 4"/>
          <p:cNvSpPr/>
          <p:nvPr/>
        </p:nvSpPr>
        <p:spPr>
          <a:xfrm>
            <a:off x="2667000" y="2971800"/>
            <a:ext cx="36576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/>
          <p:cNvSpPr txBox="1"/>
          <p:nvPr/>
        </p:nvSpPr>
        <p:spPr>
          <a:xfrm>
            <a:off x="535940" y="1701749"/>
            <a:ext cx="773430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875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sz="2400" spc="-5">
                <a:latin typeface="Arial"/>
                <a:cs typeface="Arial"/>
              </a:rPr>
              <a:t>The </a:t>
            </a:r>
            <a:r>
              <a:rPr sz="2400">
                <a:latin typeface="Arial"/>
                <a:cs typeface="Arial"/>
              </a:rPr>
              <a:t>OR </a:t>
            </a:r>
            <a:r>
              <a:rPr sz="2400" spc="-5">
                <a:latin typeface="Arial"/>
                <a:cs typeface="Arial"/>
              </a:rPr>
              <a:t>gate </a:t>
            </a:r>
            <a:r>
              <a:rPr sz="2400">
                <a:latin typeface="Arial"/>
                <a:cs typeface="Arial"/>
              </a:rPr>
              <a:t>is </a:t>
            </a:r>
            <a:r>
              <a:rPr sz="2400" spc="-5">
                <a:latin typeface="Arial"/>
                <a:cs typeface="Arial"/>
              </a:rPr>
              <a:t>simply </a:t>
            </a:r>
            <a:r>
              <a:rPr sz="2400">
                <a:latin typeface="Arial"/>
                <a:cs typeface="Arial"/>
              </a:rPr>
              <a:t>a NOR gate </a:t>
            </a:r>
            <a:r>
              <a:rPr sz="2400" spc="-5">
                <a:latin typeface="Arial"/>
                <a:cs typeface="Arial"/>
              </a:rPr>
              <a:t>followed </a:t>
            </a:r>
            <a:r>
              <a:rPr sz="2400">
                <a:latin typeface="Arial"/>
                <a:cs typeface="Arial"/>
              </a:rPr>
              <a:t>by</a:t>
            </a:r>
            <a:r>
              <a:rPr sz="2400" spc="4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another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ts val="2875"/>
              </a:lnSpc>
            </a:pPr>
            <a:r>
              <a:rPr sz="2400" spc="-5">
                <a:latin typeface="Arial"/>
                <a:cs typeface="Arial"/>
              </a:rPr>
              <a:t>NOR gate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9"/>
          <p:cNvSpPr txBox="1"/>
          <p:nvPr/>
        </p:nvSpPr>
        <p:spPr>
          <a:xfrm>
            <a:off x="3626486" y="4114800"/>
            <a:ext cx="20885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5">
                <a:latin typeface="Arial"/>
                <a:cs typeface="Arial"/>
              </a:rPr>
              <a:t>OR using NOR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sz="4000" spc="-150"/>
              <a:t>NOR as Universal Gates</a:t>
            </a:r>
            <a:endParaRPr lang="en-US" altLang="zh-TW" sz="4000" spc="-150"/>
          </a:p>
        </p:txBody>
      </p:sp>
      <p:sp>
        <p:nvSpPr>
          <p:cNvPr id="5" name="object 5"/>
          <p:cNvSpPr txBox="1">
            <a:spLocks/>
          </p:cNvSpPr>
          <p:nvPr/>
        </p:nvSpPr>
        <p:spPr bwMode="auto">
          <a:xfrm>
            <a:off x="497840" y="1294244"/>
            <a:ext cx="6744334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508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of AND using  NOR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2438400"/>
            <a:ext cx="2172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Desired [AND gate]</a:t>
            </a:r>
          </a:p>
          <a:p>
            <a:r>
              <a:rPr lang="en-US"/>
              <a:t> </a:t>
            </a:r>
          </a:p>
          <a:p>
            <a:r>
              <a:rPr lang="en-US">
                <a:solidFill>
                  <a:srgbClr val="FF0000"/>
                </a:solidFill>
              </a:rPr>
              <a:t>F = A.B</a:t>
            </a:r>
          </a:p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9200" y="2514600"/>
            <a:ext cx="23349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Available [NOR gate]</a:t>
            </a:r>
          </a:p>
          <a:p>
            <a:endParaRPr lang="en-US"/>
          </a:p>
          <a:p>
            <a:r>
              <a:rPr lang="en-US"/>
              <a:t>F(A,B) = (A+B)’</a:t>
            </a:r>
          </a:p>
          <a:p>
            <a:r>
              <a:rPr lang="en-US"/>
              <a:t>F = A’.B’</a:t>
            </a:r>
          </a:p>
          <a:p>
            <a:endParaRPr lang="en-US"/>
          </a:p>
          <a:p>
            <a:r>
              <a:rPr lang="en-US"/>
              <a:t>F(A’,B’) = (A’+B’)’</a:t>
            </a:r>
          </a:p>
          <a:p>
            <a:r>
              <a:rPr lang="en-US">
                <a:solidFill>
                  <a:srgbClr val="FF0000"/>
                </a:solidFill>
              </a:rPr>
              <a:t>F = A.B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sz="4000" spc="-150"/>
              <a:t>NOR as Universal Gates</a:t>
            </a:r>
            <a:endParaRPr lang="en-US" altLang="zh-TW" sz="4000" spc="-150"/>
          </a:p>
        </p:txBody>
      </p:sp>
      <p:sp>
        <p:nvSpPr>
          <p:cNvPr id="5" name="object 5"/>
          <p:cNvSpPr txBox="1">
            <a:spLocks/>
          </p:cNvSpPr>
          <p:nvPr/>
        </p:nvSpPr>
        <p:spPr bwMode="auto">
          <a:xfrm>
            <a:off x="497840" y="1294244"/>
            <a:ext cx="6744334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508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of AND using  NOR</a:t>
            </a:r>
          </a:p>
        </p:txBody>
      </p:sp>
      <p:sp>
        <p:nvSpPr>
          <p:cNvPr id="21" name="object 9"/>
          <p:cNvSpPr txBox="1"/>
          <p:nvPr/>
        </p:nvSpPr>
        <p:spPr>
          <a:xfrm>
            <a:off x="3505200" y="4876800"/>
            <a:ext cx="20885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5">
                <a:latin typeface="Arial"/>
                <a:cs typeface="Arial"/>
              </a:rPr>
              <a:t>AND using NOR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9"/>
          <p:cNvSpPr/>
          <p:nvPr/>
        </p:nvSpPr>
        <p:spPr>
          <a:xfrm>
            <a:off x="2590800" y="2895600"/>
            <a:ext cx="3810000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9" name="object 11"/>
          <p:cNvSpPr txBox="1"/>
          <p:nvPr/>
        </p:nvSpPr>
        <p:spPr>
          <a:xfrm>
            <a:off x="688340" y="2004186"/>
            <a:ext cx="70465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400" spc="-10">
                <a:latin typeface="Arial"/>
                <a:cs typeface="Arial"/>
              </a:rPr>
              <a:t>A</a:t>
            </a:r>
            <a:r>
              <a:rPr sz="2400" spc="-10">
                <a:latin typeface="Arial"/>
                <a:cs typeface="Arial"/>
              </a:rPr>
              <a:t>n</a:t>
            </a:r>
            <a:r>
              <a:rPr sz="2400" spc="-75">
                <a:latin typeface="Arial"/>
                <a:cs typeface="Arial"/>
              </a:rPr>
              <a:t> </a:t>
            </a:r>
            <a:r>
              <a:rPr sz="2400" spc="25">
                <a:latin typeface="Arial"/>
                <a:cs typeface="Arial"/>
              </a:rPr>
              <a:t>AND</a:t>
            </a:r>
            <a:r>
              <a:rPr sz="2400" spc="-70">
                <a:latin typeface="Arial"/>
                <a:cs typeface="Arial"/>
              </a:rPr>
              <a:t> </a:t>
            </a:r>
            <a:r>
              <a:rPr sz="2400" spc="35">
                <a:latin typeface="Arial"/>
                <a:cs typeface="Arial"/>
              </a:rPr>
              <a:t>gate</a:t>
            </a:r>
            <a:r>
              <a:rPr sz="2400" spc="-75">
                <a:latin typeface="Arial"/>
                <a:cs typeface="Arial"/>
              </a:rPr>
              <a:t> </a:t>
            </a:r>
            <a:r>
              <a:rPr sz="2400" spc="30">
                <a:latin typeface="Arial"/>
                <a:cs typeface="Arial"/>
              </a:rPr>
              <a:t>is</a:t>
            </a:r>
            <a:r>
              <a:rPr sz="2400" spc="-70">
                <a:latin typeface="Arial"/>
                <a:cs typeface="Arial"/>
              </a:rPr>
              <a:t> </a:t>
            </a:r>
            <a:r>
              <a:rPr sz="2400" spc="50">
                <a:latin typeface="Arial"/>
                <a:cs typeface="Arial"/>
              </a:rPr>
              <a:t>made</a:t>
            </a:r>
            <a:r>
              <a:rPr sz="2400" spc="-65">
                <a:latin typeface="Arial"/>
                <a:cs typeface="Arial"/>
              </a:rPr>
              <a:t> </a:t>
            </a:r>
            <a:r>
              <a:rPr sz="2400" spc="130">
                <a:latin typeface="Arial"/>
                <a:cs typeface="Arial"/>
              </a:rPr>
              <a:t>by</a:t>
            </a:r>
            <a:r>
              <a:rPr sz="2400" spc="-75">
                <a:latin typeface="Arial"/>
                <a:cs typeface="Arial"/>
              </a:rPr>
              <a:t> </a:t>
            </a:r>
            <a:r>
              <a:rPr sz="2400" spc="95">
                <a:latin typeface="Arial"/>
                <a:cs typeface="Arial"/>
              </a:rPr>
              <a:t>inverting</a:t>
            </a:r>
            <a:r>
              <a:rPr sz="2400" spc="-70">
                <a:latin typeface="Arial"/>
                <a:cs typeface="Arial"/>
              </a:rPr>
              <a:t> </a:t>
            </a:r>
            <a:r>
              <a:rPr sz="2400" spc="45">
                <a:latin typeface="Arial"/>
                <a:cs typeface="Arial"/>
              </a:rPr>
              <a:t>the</a:t>
            </a:r>
            <a:r>
              <a:rPr sz="2400" spc="-65">
                <a:latin typeface="Arial"/>
                <a:cs typeface="Arial"/>
              </a:rPr>
              <a:t> </a:t>
            </a:r>
            <a:r>
              <a:rPr sz="2400" spc="55">
                <a:latin typeface="Arial"/>
                <a:cs typeface="Arial"/>
              </a:rPr>
              <a:t>inputs</a:t>
            </a:r>
            <a:r>
              <a:rPr sz="2400" spc="-75">
                <a:latin typeface="Arial"/>
                <a:cs typeface="Arial"/>
              </a:rPr>
              <a:t> </a:t>
            </a:r>
            <a:r>
              <a:rPr sz="2400" spc="45">
                <a:latin typeface="Arial"/>
                <a:cs typeface="Arial"/>
              </a:rPr>
              <a:t>to</a:t>
            </a:r>
            <a:r>
              <a:rPr sz="2400" spc="-70">
                <a:latin typeface="Arial"/>
                <a:cs typeface="Arial"/>
              </a:rPr>
              <a:t> </a:t>
            </a:r>
            <a:r>
              <a:rPr sz="2400" spc="-65">
                <a:latin typeface="Arial"/>
                <a:cs typeface="Arial"/>
              </a:rPr>
              <a:t>a  </a:t>
            </a:r>
            <a:r>
              <a:rPr sz="2400" spc="-85">
                <a:latin typeface="Arial"/>
                <a:cs typeface="Arial"/>
              </a:rPr>
              <a:t>NOR</a:t>
            </a:r>
            <a:r>
              <a:rPr sz="2400" spc="-75">
                <a:latin typeface="Arial"/>
                <a:cs typeface="Arial"/>
              </a:rPr>
              <a:t> </a:t>
            </a:r>
            <a:r>
              <a:rPr sz="2400" spc="25">
                <a:latin typeface="Arial"/>
                <a:cs typeface="Arial"/>
              </a:rPr>
              <a:t>gate.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4800" y="2819400"/>
            <a:ext cx="3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67200" y="4419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B’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24600" y="3657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=(A’+B’)’</a:t>
            </a:r>
          </a:p>
          <a:p>
            <a:r>
              <a:rPr lang="en-US">
                <a:solidFill>
                  <a:srgbClr val="FF0000"/>
                </a:solidFill>
              </a:rPr>
              <a:t>Q = A.B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sz="4000" spc="-150"/>
              <a:t>NOR as Universal Gates</a:t>
            </a:r>
            <a:endParaRPr lang="en-US" altLang="zh-TW" sz="4000" spc="-150"/>
          </a:p>
        </p:txBody>
      </p:sp>
      <p:sp>
        <p:nvSpPr>
          <p:cNvPr id="5" name="object 5"/>
          <p:cNvSpPr txBox="1">
            <a:spLocks/>
          </p:cNvSpPr>
          <p:nvPr/>
        </p:nvSpPr>
        <p:spPr bwMode="auto">
          <a:xfrm>
            <a:off x="497840" y="1294244"/>
            <a:ext cx="6744334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508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of NAND using  NOR</a:t>
            </a:r>
          </a:p>
        </p:txBody>
      </p:sp>
      <p:pic>
        <p:nvPicPr>
          <p:cNvPr id="11" name="Picture 10" descr="asdasdas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824480"/>
            <a:ext cx="5355829" cy="2576324"/>
          </a:xfrm>
          <a:prstGeom prst="rect">
            <a:avLst/>
          </a:prstGeom>
        </p:spPr>
      </p:pic>
      <p:sp>
        <p:nvSpPr>
          <p:cNvPr id="12" name="object 9"/>
          <p:cNvSpPr txBox="1"/>
          <p:nvPr/>
        </p:nvSpPr>
        <p:spPr>
          <a:xfrm>
            <a:off x="3702686" y="5567680"/>
            <a:ext cx="20885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5">
                <a:latin typeface="Arial"/>
                <a:cs typeface="Arial"/>
              </a:rPr>
              <a:t>NAND using NOR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6"/>
          <p:cNvSpPr txBox="1"/>
          <p:nvPr/>
        </p:nvSpPr>
        <p:spPr>
          <a:xfrm>
            <a:off x="550875" y="1752600"/>
            <a:ext cx="7400290" cy="11798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77495" marR="5080" indent="-265430">
              <a:lnSpc>
                <a:spcPct val="100499"/>
              </a:lnSpc>
              <a:spcBef>
                <a:spcPts val="80"/>
              </a:spcBef>
              <a:tabLst>
                <a:tab pos="277495" algn="l"/>
              </a:tabLst>
            </a:pPr>
            <a:r>
              <a:rPr sz="2400">
                <a:latin typeface="Arial"/>
                <a:cs typeface="Arial"/>
              </a:rPr>
              <a:t>A </a:t>
            </a:r>
            <a:r>
              <a:rPr sz="2400" spc="-10">
                <a:latin typeface="Arial"/>
                <a:cs typeface="Arial"/>
              </a:rPr>
              <a:t>N</a:t>
            </a:r>
            <a:r>
              <a:rPr lang="en-US" sz="2400" spc="-10">
                <a:latin typeface="Arial"/>
                <a:cs typeface="Arial"/>
              </a:rPr>
              <a:t>AND</a:t>
            </a:r>
            <a:r>
              <a:rPr sz="2400" spc="-1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gate is simply an inverted </a:t>
            </a:r>
            <a:r>
              <a:rPr lang="en-US" sz="2400">
                <a:latin typeface="Arial"/>
                <a:cs typeface="Arial"/>
              </a:rPr>
              <a:t>AND</a:t>
            </a:r>
            <a:r>
              <a:rPr sz="2400">
                <a:latin typeface="Arial"/>
                <a:cs typeface="Arial"/>
              </a:rPr>
              <a:t> gate</a:t>
            </a:r>
            <a:r>
              <a:rPr sz="2800">
                <a:latin typeface="Arial"/>
                <a:cs typeface="Arial"/>
              </a:rPr>
              <a:t>. </a:t>
            </a:r>
            <a:r>
              <a:rPr lang="en-US" sz="2400">
                <a:latin typeface="Arial"/>
                <a:cs typeface="Arial"/>
              </a:rPr>
              <a:t>So, we add NOT gate(using NOR) to AND gate made using NOR gates. 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8200" y="3440668"/>
            <a:ext cx="883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F= A.B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400" y="3962400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= (A.B)’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sz="4000"/>
              <a:t>Summary</a:t>
            </a:r>
            <a:endParaRPr lang="en-US" altLang="zh-TW" sz="4000"/>
          </a:p>
        </p:txBody>
      </p:sp>
      <p:pic>
        <p:nvPicPr>
          <p:cNvPr id="8" name="Picture 7" descr="na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8200" y="1619638"/>
            <a:ext cx="5886012" cy="4781162"/>
          </a:xfrm>
          <a:prstGeom prst="rect">
            <a:avLst/>
          </a:prstGeom>
        </p:spPr>
      </p:pic>
      <p:pic>
        <p:nvPicPr>
          <p:cNvPr id="9" name="Picture 8" descr="no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314" y="1485447"/>
            <a:ext cx="5523387" cy="506775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18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altLang="zh-TW" sz="4000"/>
              <a:t>NAND and NOR Implementation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371600"/>
            <a:ext cx="90461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NAND Implementation</a:t>
            </a:r>
          </a:p>
          <a:p>
            <a:endParaRPr lang="en-US"/>
          </a:p>
          <a:p>
            <a:r>
              <a:rPr lang="en-US"/>
              <a:t>1. Draw the logic diagram using basic gates. Assume both forms of wires are available.</a:t>
            </a:r>
          </a:p>
          <a:p>
            <a:r>
              <a:rPr lang="en-US"/>
              <a:t>2. Replace all the the AND gates using AND-invert symbol.</a:t>
            </a:r>
          </a:p>
          <a:p>
            <a:r>
              <a:rPr lang="en-US"/>
              <a:t>3. Replace all the OR gates using invert-OR symbol.</a:t>
            </a:r>
          </a:p>
          <a:p>
            <a:r>
              <a:rPr lang="en-US"/>
              <a:t>4. Cancel all the circles(inverters) in the same line. If any circle is remaining, replace it</a:t>
            </a:r>
          </a:p>
          <a:p>
            <a:r>
              <a:rPr lang="en-US"/>
              <a:t> 	using Inverter of NAND gate.  </a:t>
            </a:r>
          </a:p>
          <a:p>
            <a:r>
              <a:rPr lang="en-US"/>
              <a:t>5. Replace all the remaining gates with AND-invert symbol.</a:t>
            </a:r>
          </a:p>
          <a:p>
            <a:endParaRPr lang="en-US"/>
          </a:p>
        </p:txBody>
      </p:sp>
      <p:pic>
        <p:nvPicPr>
          <p:cNvPr id="1026" name="Picture 2" descr="C:\Users\Lenovo\Desktop\aaa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6421" y="4539680"/>
            <a:ext cx="1668462" cy="1423334"/>
          </a:xfrm>
          <a:prstGeom prst="rect">
            <a:avLst/>
          </a:prstGeom>
          <a:noFill/>
        </p:spPr>
      </p:pic>
      <p:pic>
        <p:nvPicPr>
          <p:cNvPr id="1027" name="Picture 3" descr="C:\Users\Lenovo\Desktop\bb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4495800"/>
            <a:ext cx="1695450" cy="111899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905000" y="57912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Invert-OR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6800" y="580286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AND-invert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7800" y="4572000"/>
            <a:ext cx="338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3400" y="4572000"/>
            <a:ext cx="338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0" y="4724400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(A.B)’  = A’+B’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24200" y="4724400"/>
            <a:ext cx="76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A’ +B’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altLang="zh-TW" sz="4000"/>
              <a:t>NAND and NOR Implementation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371600"/>
            <a:ext cx="8339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NAND Implementation</a:t>
            </a:r>
          </a:p>
          <a:p>
            <a:endParaRPr lang="en-US"/>
          </a:p>
          <a:p>
            <a:pPr>
              <a:buFont typeface="Arial" pitchFamily="34" charset="0"/>
              <a:buChar char="•"/>
            </a:pPr>
            <a:r>
              <a:rPr lang="en-US"/>
              <a:t> Implement the Boolean function F = A+(B’+C)(D’+BE’) using NAND gates only.</a:t>
            </a:r>
          </a:p>
          <a:p>
            <a:r>
              <a:rPr lang="en-US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514600"/>
            <a:ext cx="8305800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Arial"/>
                <a:cs typeface="Arial"/>
              </a:rPr>
              <a:t>Step 1</a:t>
            </a:r>
          </a:p>
          <a:p>
            <a:r>
              <a:rPr lang="en-US">
                <a:solidFill>
                  <a:srgbClr val="0070C0"/>
                </a:solidFill>
                <a:latin typeface="Arial"/>
                <a:cs typeface="Arial"/>
              </a:rPr>
              <a:t>Draw the logic diagram using basic gates. Assume both forms of wires are available.</a:t>
            </a:r>
          </a:p>
        </p:txBody>
      </p:sp>
      <p:pic>
        <p:nvPicPr>
          <p:cNvPr id="1028" name="Picture 4" descr="C:\Users\Lenovo\Desktop\step 1 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0480" y="3276599"/>
            <a:ext cx="6470520" cy="358140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219200" y="3441680"/>
            <a:ext cx="4026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B’</a:t>
            </a:r>
          </a:p>
          <a:p>
            <a:r>
              <a:rPr lang="en-US"/>
              <a:t>C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D’</a:t>
            </a:r>
          </a:p>
          <a:p>
            <a:endParaRPr lang="en-US"/>
          </a:p>
          <a:p>
            <a:r>
              <a:rPr lang="en-US"/>
              <a:t>B</a:t>
            </a:r>
          </a:p>
          <a:p>
            <a:r>
              <a:rPr lang="en-US"/>
              <a:t>E’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71800" y="4495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B’+C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80461" y="610766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BE’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07897" y="59552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D+BE’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6400" y="51054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(B’+C)(D+BE’)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10400" y="4202668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F=A+(B’+C)(D+BE’)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sz="4000" spc="-150"/>
              <a:t>What are a Universal Gate ? Why NAND and NOR are  known as universal gates?</a:t>
            </a:r>
            <a:endParaRPr lang="en-US" altLang="zh-TW" sz="4000" spc="-150"/>
          </a:p>
        </p:txBody>
      </p:sp>
      <p:sp>
        <p:nvSpPr>
          <p:cNvPr id="23" name="object 15"/>
          <p:cNvSpPr txBox="1"/>
          <p:nvPr/>
        </p:nvSpPr>
        <p:spPr>
          <a:xfrm>
            <a:off x="609600" y="1891423"/>
            <a:ext cx="7706359" cy="19947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7495" marR="215900" indent="-265430">
              <a:lnSpc>
                <a:spcPct val="100000"/>
              </a:lnSpc>
              <a:spcBef>
                <a:spcPts val="95"/>
              </a:spcBef>
              <a:buClr>
                <a:srgbClr val="525389"/>
              </a:buClr>
              <a:buSzPct val="80357"/>
              <a:tabLst>
                <a:tab pos="366395" algn="l"/>
                <a:tab pos="367030" algn="l"/>
              </a:tabLst>
            </a:pPr>
            <a:r>
              <a:rPr sz="2400">
                <a:latin typeface="+mj-lt"/>
                <a:cs typeface="Arial"/>
              </a:rPr>
              <a:t>A gate which can be use</a:t>
            </a:r>
            <a:r>
              <a:rPr lang="en-US" sz="2400">
                <a:latin typeface="+mj-lt"/>
                <a:cs typeface="Arial"/>
              </a:rPr>
              <a:t>d</a:t>
            </a:r>
            <a:r>
              <a:rPr sz="2400">
                <a:latin typeface="+mj-lt"/>
                <a:cs typeface="Arial"/>
              </a:rPr>
              <a:t> to create any Logic  gate is called Universal Gate</a:t>
            </a:r>
            <a:r>
              <a:rPr lang="en-US" sz="2400">
                <a:latin typeface="+mj-lt"/>
                <a:cs typeface="Arial"/>
              </a:rPr>
              <a:t>.</a:t>
            </a:r>
            <a:endParaRPr sz="2400">
              <a:latin typeface="+mj-lt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25389"/>
              </a:buClr>
              <a:buFont typeface="Arial"/>
              <a:buChar char=""/>
            </a:pPr>
            <a:endParaRPr sz="3200">
              <a:latin typeface="+mj-lt"/>
              <a:cs typeface="Arial"/>
            </a:endParaRPr>
          </a:p>
          <a:p>
            <a:pPr marL="277495" marR="5080" indent="-265430">
              <a:lnSpc>
                <a:spcPct val="100000"/>
              </a:lnSpc>
              <a:buClr>
                <a:srgbClr val="525389"/>
              </a:buClr>
              <a:buSzPct val="80357"/>
              <a:tabLst>
                <a:tab pos="278130" algn="l"/>
                <a:tab pos="3014980" algn="l"/>
              </a:tabLst>
            </a:pPr>
            <a:r>
              <a:rPr sz="2400">
                <a:latin typeface="+mj-lt"/>
                <a:cs typeface="Arial"/>
              </a:rPr>
              <a:t>NAND and NOR</a:t>
            </a:r>
            <a:r>
              <a:rPr lang="en-US" sz="2400">
                <a:latin typeface="+mj-lt"/>
                <a:cs typeface="Arial"/>
              </a:rPr>
              <a:t> </a:t>
            </a:r>
            <a:r>
              <a:rPr sz="2400">
                <a:latin typeface="+mj-lt"/>
                <a:cs typeface="Arial"/>
              </a:rPr>
              <a:t>are called Universal Gates  because all the other gates can be created by  using these gates</a:t>
            </a:r>
            <a:r>
              <a:rPr lang="en-US" sz="2400">
                <a:latin typeface="+mj-lt"/>
                <a:cs typeface="Arial"/>
              </a:rPr>
              <a:t>.</a:t>
            </a:r>
            <a:endParaRPr sz="240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altLang="zh-TW" sz="4000"/>
              <a:t>NAND and NOR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Step 2</a:t>
            </a:r>
          </a:p>
          <a:p>
            <a:r>
              <a:rPr lang="en-US">
                <a:solidFill>
                  <a:srgbClr val="0070C0"/>
                </a:solidFill>
              </a:rPr>
              <a:t>Replace all the AND gates using AND-invert symbol.</a:t>
            </a:r>
          </a:p>
        </p:txBody>
      </p:sp>
      <p:pic>
        <p:nvPicPr>
          <p:cNvPr id="2050" name="Picture 2" descr="C:\Users\Lenovo\Desktop\step 2 (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438399"/>
            <a:ext cx="6172200" cy="341683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066800" y="2438400"/>
            <a:ext cx="4026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B’</a:t>
            </a:r>
          </a:p>
          <a:p>
            <a:r>
              <a:rPr lang="en-US"/>
              <a:t>C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D’</a:t>
            </a:r>
          </a:p>
          <a:p>
            <a:endParaRPr lang="en-US"/>
          </a:p>
          <a:p>
            <a:r>
              <a:rPr lang="en-US"/>
              <a:t>B</a:t>
            </a:r>
          </a:p>
          <a:p>
            <a:r>
              <a:rPr lang="en-US"/>
              <a:t>E’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altLang="zh-TW" sz="4000"/>
              <a:t>NAND and NOR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Step 3</a:t>
            </a:r>
          </a:p>
          <a:p>
            <a:r>
              <a:rPr lang="en-US">
                <a:solidFill>
                  <a:srgbClr val="0070C0"/>
                </a:solidFill>
              </a:rPr>
              <a:t>Replace all the OR gates using invert-OR symbol.</a:t>
            </a:r>
          </a:p>
        </p:txBody>
      </p:sp>
      <p:pic>
        <p:nvPicPr>
          <p:cNvPr id="2" name="Picture 2" descr="C:\Users\Lenovo\Desktop\step 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1" y="2590800"/>
            <a:ext cx="6177209" cy="320039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66800" y="2438400"/>
            <a:ext cx="4026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B’</a:t>
            </a:r>
          </a:p>
          <a:p>
            <a:r>
              <a:rPr lang="en-US"/>
              <a:t>C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D’</a:t>
            </a:r>
          </a:p>
          <a:p>
            <a:endParaRPr lang="en-US"/>
          </a:p>
          <a:p>
            <a:r>
              <a:rPr lang="en-US"/>
              <a:t>B</a:t>
            </a:r>
          </a:p>
          <a:p>
            <a:r>
              <a:rPr lang="en-US"/>
              <a:t>E’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altLang="zh-TW" sz="4000"/>
              <a:t>NAND and NOR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53869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Step 4</a:t>
            </a:r>
          </a:p>
          <a:p>
            <a:r>
              <a:rPr lang="en-US">
                <a:solidFill>
                  <a:srgbClr val="0070C0"/>
                </a:solidFill>
              </a:rPr>
              <a:t>Cancel all the circles in the same line. </a:t>
            </a:r>
          </a:p>
        </p:txBody>
      </p:sp>
      <p:pic>
        <p:nvPicPr>
          <p:cNvPr id="4098" name="Picture 2" descr="C:\Users\Lenovo\Desktop\step 4(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76400"/>
            <a:ext cx="4862721" cy="2424607"/>
          </a:xfrm>
          <a:prstGeom prst="rect">
            <a:avLst/>
          </a:prstGeom>
          <a:noFill/>
        </p:spPr>
      </p:pic>
      <p:pic>
        <p:nvPicPr>
          <p:cNvPr id="4099" name="Picture 3" descr="C:\Users\Lenovo\Desktop\step 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343400"/>
            <a:ext cx="4931390" cy="251021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828800" y="1806476"/>
            <a:ext cx="3289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B’</a:t>
            </a:r>
          </a:p>
          <a:p>
            <a:r>
              <a:rPr lang="en-US" sz="1200"/>
              <a:t>C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D’</a:t>
            </a:r>
          </a:p>
          <a:p>
            <a:endParaRPr lang="en-US" sz="1200"/>
          </a:p>
          <a:p>
            <a:r>
              <a:rPr lang="en-US" sz="1200"/>
              <a:t>B</a:t>
            </a:r>
          </a:p>
          <a:p>
            <a:r>
              <a:rPr lang="en-US" sz="1200"/>
              <a:t>E’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664" y="4473476"/>
            <a:ext cx="3289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B’</a:t>
            </a:r>
          </a:p>
          <a:p>
            <a:r>
              <a:rPr lang="en-US" sz="1200"/>
              <a:t>C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D’</a:t>
            </a:r>
          </a:p>
          <a:p>
            <a:endParaRPr lang="en-US" sz="1200"/>
          </a:p>
          <a:p>
            <a:r>
              <a:rPr lang="en-US" sz="1200"/>
              <a:t>B</a:t>
            </a:r>
          </a:p>
          <a:p>
            <a:r>
              <a:rPr lang="en-US" sz="1200"/>
              <a:t>E’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altLang="zh-TW" sz="4000"/>
              <a:t>NAND and NOR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53869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Step 5</a:t>
            </a:r>
          </a:p>
          <a:p>
            <a:r>
              <a:rPr lang="en-US">
                <a:solidFill>
                  <a:srgbClr val="0070C0"/>
                </a:solidFill>
              </a:rPr>
              <a:t>Replace all the remaining gates with AND-invert gates.</a:t>
            </a:r>
          </a:p>
          <a:p>
            <a:r>
              <a:rPr lang="en-US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" y="2057400"/>
            <a:ext cx="4026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B’</a:t>
            </a:r>
          </a:p>
          <a:p>
            <a:r>
              <a:rPr lang="en-US"/>
              <a:t>C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D’</a:t>
            </a:r>
          </a:p>
          <a:p>
            <a:endParaRPr lang="en-US"/>
          </a:p>
          <a:p>
            <a:r>
              <a:rPr lang="en-US"/>
              <a:t>B</a:t>
            </a:r>
          </a:p>
          <a:p>
            <a:r>
              <a:rPr lang="en-US"/>
              <a:t>E’</a:t>
            </a:r>
          </a:p>
        </p:txBody>
      </p:sp>
      <p:pic>
        <p:nvPicPr>
          <p:cNvPr id="5125" name="Picture 5" descr="C:\Users\Lenovo\Desktop\step 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199" y="2057400"/>
            <a:ext cx="6623329" cy="34490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altLang="zh-TW" sz="4000"/>
              <a:t>NAND and NOR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53869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Step 6</a:t>
            </a:r>
          </a:p>
          <a:p>
            <a:r>
              <a:rPr lang="en-US">
                <a:solidFill>
                  <a:srgbClr val="0070C0"/>
                </a:solidFill>
              </a:rPr>
              <a:t>Simply, replace remaining circles with complementing the input or replace it with an inverter using NAND gate.</a:t>
            </a:r>
          </a:p>
          <a:p>
            <a:r>
              <a:rPr lang="en-US">
                <a:solidFill>
                  <a:srgbClr val="0070C0"/>
                </a:solidFill>
              </a:rPr>
              <a:t>. </a:t>
            </a:r>
          </a:p>
        </p:txBody>
      </p:sp>
      <p:pic>
        <p:nvPicPr>
          <p:cNvPr id="6146" name="Picture 2" descr="C:\Users\Lenovo\Desktop\step 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7720" y="2057400"/>
            <a:ext cx="6590880" cy="343216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62000" y="2057400"/>
            <a:ext cx="4026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A’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</a:t>
            </a:r>
          </a:p>
          <a:p>
            <a:r>
              <a:rPr lang="en-US"/>
              <a:t>C’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D</a:t>
            </a:r>
          </a:p>
          <a:p>
            <a:endParaRPr lang="en-US"/>
          </a:p>
          <a:p>
            <a:r>
              <a:rPr lang="en-US"/>
              <a:t>B</a:t>
            </a:r>
          </a:p>
          <a:p>
            <a:r>
              <a:rPr lang="en-US"/>
              <a:t>E’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altLang="zh-TW" sz="4000"/>
              <a:t>NAND and NOR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53869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Finally, verify the output.</a:t>
            </a:r>
          </a:p>
        </p:txBody>
      </p:sp>
      <p:pic>
        <p:nvPicPr>
          <p:cNvPr id="6146" name="Picture 2" descr="C:\Users\Lenovo\Desktop\step 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7720" y="1295400"/>
            <a:ext cx="6590880" cy="343216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62000" y="1295400"/>
            <a:ext cx="4026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A’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</a:t>
            </a:r>
          </a:p>
          <a:p>
            <a:r>
              <a:rPr lang="en-US"/>
              <a:t>C’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D</a:t>
            </a:r>
          </a:p>
          <a:p>
            <a:endParaRPr lang="en-US"/>
          </a:p>
          <a:p>
            <a:r>
              <a:rPr lang="en-US"/>
              <a:t>B</a:t>
            </a:r>
          </a:p>
          <a:p>
            <a:r>
              <a:rPr lang="en-US"/>
              <a:t>E’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23622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800" y="3962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5630" y="38100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38800" y="28956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77000" y="1905000"/>
            <a:ext cx="2454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F = A+(B’+C)(D’+BE’)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26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altLang="zh-TW" sz="4000"/>
              <a:t>NAND and NOR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53869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Finally, verify the output.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1524000"/>
            <a:ext cx="7118744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T1 =  (B.C’)’ = B’+C</a:t>
            </a:r>
          </a:p>
          <a:p>
            <a:r>
              <a:rPr lang="en-US" sz="2800"/>
              <a:t>T2 = (B.E’)’ = B’+E</a:t>
            </a:r>
          </a:p>
          <a:p>
            <a:r>
              <a:rPr lang="en-US" sz="2800"/>
              <a:t>T3 = (D.T2)’ = D’+T2’</a:t>
            </a:r>
          </a:p>
          <a:p>
            <a:r>
              <a:rPr lang="en-US" sz="2800"/>
              <a:t>T4 = (T1.T3)’ = T1’+T3’ = (B’+C)’ . (D’+T2’)’ </a:t>
            </a:r>
          </a:p>
          <a:p>
            <a:r>
              <a:rPr lang="en-US" sz="2800"/>
              <a:t>     = (B’+C)’ . (D’+(B’+E)’)’</a:t>
            </a:r>
          </a:p>
          <a:p>
            <a:r>
              <a:rPr lang="en-US" sz="2800"/>
              <a:t>F = (A’ .T4)’  = A + T4’</a:t>
            </a:r>
          </a:p>
          <a:p>
            <a:r>
              <a:rPr lang="en-US" sz="2800"/>
              <a:t>    = A+[(B’+C)’+(D’+BE’)’]’</a:t>
            </a:r>
          </a:p>
          <a:p>
            <a:r>
              <a:rPr lang="en-US" sz="2800"/>
              <a:t>    = A+(B’+C). (D’+BE’)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27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altLang="zh-TW" sz="4000"/>
              <a:t>NAND and NOR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828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>
                <a:solidFill>
                  <a:srgbClr val="0070C0"/>
                </a:solidFill>
              </a:rPr>
              <a:t>F = (A+B’) (CD+E) using NAND gates only.</a:t>
            </a:r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28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altLang="zh-TW" sz="4000"/>
              <a:t>NAND and NOR Implementation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371600"/>
            <a:ext cx="90461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NOR Implementation</a:t>
            </a:r>
          </a:p>
          <a:p>
            <a:endParaRPr lang="en-US"/>
          </a:p>
          <a:p>
            <a:r>
              <a:rPr lang="en-US"/>
              <a:t>1. Draw the logic diagram using basic gates. Assume both forms of wires are available.</a:t>
            </a:r>
          </a:p>
          <a:p>
            <a:r>
              <a:rPr lang="en-US"/>
              <a:t>2. Replace all the the OR gates using OR-invert symbol.</a:t>
            </a:r>
          </a:p>
          <a:p>
            <a:r>
              <a:rPr lang="en-US"/>
              <a:t>3. Replace all the AND gates using invert-AND symbol.</a:t>
            </a:r>
          </a:p>
          <a:p>
            <a:r>
              <a:rPr lang="en-US"/>
              <a:t>4. Cancel all the circles in the same line. If any circle is remaining, replace it using </a:t>
            </a:r>
          </a:p>
          <a:p>
            <a:r>
              <a:rPr lang="en-US"/>
              <a:t>    Inverter of NOR gate.  </a:t>
            </a:r>
          </a:p>
          <a:p>
            <a:r>
              <a:rPr lang="en-US"/>
              <a:t>5. Replace all the remaining gates with OR-invert signal.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sz="4000" spc="-150"/>
              <a:t>NAND as Universal Gates</a:t>
            </a:r>
            <a:endParaRPr lang="en-US" altLang="zh-TW" sz="4000" spc="-150"/>
          </a:p>
        </p:txBody>
      </p:sp>
      <p:sp>
        <p:nvSpPr>
          <p:cNvPr id="5" name="object 5"/>
          <p:cNvSpPr txBox="1">
            <a:spLocks/>
          </p:cNvSpPr>
          <p:nvPr/>
        </p:nvSpPr>
        <p:spPr bwMode="auto">
          <a:xfrm>
            <a:off x="497840" y="1294244"/>
            <a:ext cx="6744334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508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of NOT using  NAND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438400"/>
            <a:ext cx="2005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Desired [not gate]</a:t>
            </a:r>
          </a:p>
          <a:p>
            <a:r>
              <a:rPr lang="en-US"/>
              <a:t> </a:t>
            </a:r>
          </a:p>
          <a:p>
            <a:r>
              <a:rPr lang="en-US">
                <a:solidFill>
                  <a:srgbClr val="FF0000"/>
                </a:solidFill>
              </a:rPr>
              <a:t>F = A’</a:t>
            </a:r>
          </a:p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2514600"/>
            <a:ext cx="23734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Available [Nand gate]</a:t>
            </a:r>
          </a:p>
          <a:p>
            <a:endParaRPr lang="en-US"/>
          </a:p>
          <a:p>
            <a:r>
              <a:rPr lang="en-US"/>
              <a:t>F = (A)’ </a:t>
            </a:r>
          </a:p>
          <a:p>
            <a:r>
              <a:rPr lang="en-US">
                <a:solidFill>
                  <a:srgbClr val="FF0000"/>
                </a:solidFill>
              </a:rPr>
              <a:t>F = A’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sz="4000" spc="-150"/>
              <a:t>NAND as Universal Gates</a:t>
            </a:r>
            <a:endParaRPr lang="en-US" altLang="zh-TW" sz="4000" spc="-150"/>
          </a:p>
        </p:txBody>
      </p:sp>
      <p:sp>
        <p:nvSpPr>
          <p:cNvPr id="5" name="object 5"/>
          <p:cNvSpPr txBox="1">
            <a:spLocks/>
          </p:cNvSpPr>
          <p:nvPr/>
        </p:nvSpPr>
        <p:spPr bwMode="auto">
          <a:xfrm>
            <a:off x="497840" y="1294244"/>
            <a:ext cx="6744334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508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of NOT using  NAND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0240" y="1933536"/>
            <a:ext cx="7282180" cy="7931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5080" indent="-76200">
              <a:lnSpc>
                <a:spcPct val="110400"/>
              </a:lnSpc>
              <a:spcBef>
                <a:spcPts val="95"/>
              </a:spcBef>
            </a:pPr>
            <a:r>
              <a:rPr sz="2400" spc="75">
                <a:latin typeface="Arial"/>
                <a:cs typeface="Arial"/>
              </a:rPr>
              <a:t>A</a:t>
            </a:r>
            <a:r>
              <a:rPr sz="2400" spc="-70">
                <a:latin typeface="Arial"/>
                <a:cs typeface="Arial"/>
              </a:rPr>
              <a:t> </a:t>
            </a:r>
            <a:r>
              <a:rPr sz="2400" spc="-20">
                <a:latin typeface="Arial"/>
                <a:cs typeface="Arial"/>
              </a:rPr>
              <a:t>NOT</a:t>
            </a:r>
            <a:r>
              <a:rPr sz="2400" spc="-75">
                <a:latin typeface="Arial"/>
                <a:cs typeface="Arial"/>
              </a:rPr>
              <a:t> </a:t>
            </a:r>
            <a:r>
              <a:rPr sz="2400" spc="35">
                <a:latin typeface="Arial"/>
                <a:cs typeface="Arial"/>
              </a:rPr>
              <a:t>gate</a:t>
            </a:r>
            <a:r>
              <a:rPr sz="2400" spc="-55">
                <a:latin typeface="Arial"/>
                <a:cs typeface="Arial"/>
              </a:rPr>
              <a:t> </a:t>
            </a:r>
            <a:r>
              <a:rPr sz="2400" spc="30">
                <a:latin typeface="Arial"/>
                <a:cs typeface="Arial"/>
              </a:rPr>
              <a:t>is</a:t>
            </a:r>
            <a:r>
              <a:rPr sz="2400" spc="-70">
                <a:latin typeface="Arial"/>
                <a:cs typeface="Arial"/>
              </a:rPr>
              <a:t> </a:t>
            </a:r>
            <a:r>
              <a:rPr sz="2400" spc="50">
                <a:latin typeface="Arial"/>
                <a:cs typeface="Arial"/>
              </a:rPr>
              <a:t>made</a:t>
            </a:r>
            <a:r>
              <a:rPr sz="2400" spc="-65">
                <a:latin typeface="Arial"/>
                <a:cs typeface="Arial"/>
              </a:rPr>
              <a:t> </a:t>
            </a:r>
            <a:r>
              <a:rPr sz="2400" spc="130">
                <a:latin typeface="Arial"/>
                <a:cs typeface="Arial"/>
              </a:rPr>
              <a:t>by</a:t>
            </a:r>
            <a:r>
              <a:rPr sz="2400" spc="-70">
                <a:latin typeface="Arial"/>
                <a:cs typeface="Arial"/>
              </a:rPr>
              <a:t> </a:t>
            </a:r>
            <a:r>
              <a:rPr sz="2400" spc="110">
                <a:latin typeface="Arial"/>
                <a:cs typeface="Arial"/>
              </a:rPr>
              <a:t>joining</a:t>
            </a:r>
            <a:r>
              <a:rPr sz="2400" spc="-65">
                <a:latin typeface="Arial"/>
                <a:cs typeface="Arial"/>
              </a:rPr>
              <a:t> </a:t>
            </a:r>
            <a:r>
              <a:rPr sz="2400" spc="45">
                <a:latin typeface="Arial"/>
                <a:cs typeface="Arial"/>
              </a:rPr>
              <a:t>the</a:t>
            </a:r>
            <a:r>
              <a:rPr sz="2400" spc="-75">
                <a:latin typeface="Arial"/>
                <a:cs typeface="Arial"/>
              </a:rPr>
              <a:t> </a:t>
            </a:r>
            <a:r>
              <a:rPr sz="2400" spc="55">
                <a:latin typeface="Arial"/>
                <a:cs typeface="Arial"/>
              </a:rPr>
              <a:t>inputs</a:t>
            </a:r>
            <a:r>
              <a:rPr sz="2400" spc="-70">
                <a:latin typeface="Arial"/>
                <a:cs typeface="Arial"/>
              </a:rPr>
              <a:t> </a:t>
            </a:r>
            <a:r>
              <a:rPr sz="2400" spc="40">
                <a:latin typeface="Arial"/>
                <a:cs typeface="Arial"/>
              </a:rPr>
              <a:t>of</a:t>
            </a:r>
            <a:r>
              <a:rPr sz="2400" spc="-70">
                <a:latin typeface="Arial"/>
                <a:cs typeface="Arial"/>
              </a:rPr>
              <a:t> </a:t>
            </a:r>
            <a:r>
              <a:rPr sz="2400" spc="-65">
                <a:latin typeface="Arial"/>
                <a:cs typeface="Arial"/>
              </a:rPr>
              <a:t>a</a:t>
            </a:r>
            <a:r>
              <a:rPr sz="2400" spc="-70">
                <a:latin typeface="Arial"/>
                <a:cs typeface="Arial"/>
              </a:rPr>
              <a:t> </a:t>
            </a:r>
            <a:r>
              <a:rPr sz="2400" spc="5">
                <a:latin typeface="Arial"/>
                <a:cs typeface="Arial"/>
              </a:rPr>
              <a:t>NAND  </a:t>
            </a:r>
            <a:r>
              <a:rPr sz="2400" spc="35">
                <a:latin typeface="Arial"/>
                <a:cs typeface="Arial"/>
              </a:rPr>
              <a:t>gate</a:t>
            </a:r>
            <a:r>
              <a:rPr sz="2400" spc="-75">
                <a:latin typeface="Arial"/>
                <a:cs typeface="Arial"/>
              </a:rPr>
              <a:t> </a:t>
            </a:r>
            <a:r>
              <a:rPr sz="2400" spc="50">
                <a:latin typeface="Arial"/>
                <a:cs typeface="Arial"/>
              </a:rPr>
              <a:t>together.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62000" y="2688335"/>
            <a:ext cx="6499860" cy="1309370"/>
            <a:chOff x="762000" y="2688335"/>
            <a:chExt cx="6499860" cy="1309370"/>
          </a:xfrm>
        </p:grpSpPr>
        <p:sp>
          <p:nvSpPr>
            <p:cNvPr id="9" name="object 9"/>
            <p:cNvSpPr/>
            <p:nvPr/>
          </p:nvSpPr>
          <p:spPr>
            <a:xfrm>
              <a:off x="4191000" y="2718815"/>
              <a:ext cx="3070859" cy="12786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0" y="2688335"/>
              <a:ext cx="2057400" cy="13091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38631" y="4022547"/>
            <a:ext cx="19824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solidFill>
                  <a:srgbClr val="242424"/>
                </a:solidFill>
                <a:latin typeface="Arial"/>
                <a:cs typeface="Arial"/>
              </a:rPr>
              <a:t>Desired </a:t>
            </a:r>
            <a:r>
              <a:rPr sz="1800" b="1">
                <a:solidFill>
                  <a:srgbClr val="242424"/>
                </a:solidFill>
                <a:latin typeface="Arial"/>
                <a:cs typeface="Arial"/>
              </a:rPr>
              <a:t>NOT</a:t>
            </a:r>
            <a:r>
              <a:rPr sz="1800" b="1" spc="-65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242424"/>
                </a:solidFill>
                <a:latin typeface="Arial"/>
                <a:cs typeface="Arial"/>
              </a:rPr>
              <a:t>Gate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14900" y="4005453"/>
            <a:ext cx="2171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20">
                <a:solidFill>
                  <a:srgbClr val="242424"/>
                </a:solidFill>
                <a:latin typeface="Arial"/>
                <a:cs typeface="Arial"/>
              </a:rPr>
              <a:t>NOT  using NAND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sz="4000" spc="-150"/>
              <a:t>NAND as Universal Gates</a:t>
            </a:r>
            <a:endParaRPr lang="en-US" altLang="zh-TW" sz="4000" spc="-150"/>
          </a:p>
        </p:txBody>
      </p:sp>
      <p:sp>
        <p:nvSpPr>
          <p:cNvPr id="5" name="object 5"/>
          <p:cNvSpPr txBox="1">
            <a:spLocks/>
          </p:cNvSpPr>
          <p:nvPr/>
        </p:nvSpPr>
        <p:spPr bwMode="auto">
          <a:xfrm>
            <a:off x="497840" y="1294244"/>
            <a:ext cx="6744334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508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of AND using  NAND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514600"/>
            <a:ext cx="2172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Desired [AND gate]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F=A.B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2209800"/>
            <a:ext cx="24118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Available[NAND gate]</a:t>
            </a:r>
          </a:p>
          <a:p>
            <a:endParaRPr lang="en-US"/>
          </a:p>
          <a:p>
            <a:r>
              <a:rPr lang="en-US"/>
              <a:t>F=(A.B)’</a:t>
            </a:r>
          </a:p>
          <a:p>
            <a:endParaRPr lang="en-US"/>
          </a:p>
          <a:p>
            <a:r>
              <a:rPr lang="en-US"/>
              <a:t>To achieve AND gate;</a:t>
            </a:r>
          </a:p>
          <a:p>
            <a:r>
              <a:rPr lang="en-US"/>
              <a:t>F=[(A.B)’]’</a:t>
            </a:r>
          </a:p>
          <a:p>
            <a:r>
              <a:rPr lang="en-US">
                <a:solidFill>
                  <a:srgbClr val="FF0000"/>
                </a:solidFill>
              </a:rPr>
              <a:t>F= A.B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026" name="Picture 2" descr="C:\Users\Lenovo\Desktop\nand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4572000"/>
            <a:ext cx="3044825" cy="159827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143000" y="4724400"/>
            <a:ext cx="338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0" y="55626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(A.B)’</a:t>
            </a:r>
          </a:p>
        </p:txBody>
      </p:sp>
      <p:pic>
        <p:nvPicPr>
          <p:cNvPr id="1027" name="Picture 3" descr="C:\Users\Lenovo\Desktop\no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495800"/>
            <a:ext cx="2849562" cy="160744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3200" y="5638800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[(A.B)’]’  = A.B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sz="4000" spc="-150"/>
              <a:t>NAND as Universal Gates</a:t>
            </a:r>
            <a:endParaRPr lang="en-US" altLang="zh-TW" sz="4000" spc="-150"/>
          </a:p>
        </p:txBody>
      </p:sp>
      <p:sp>
        <p:nvSpPr>
          <p:cNvPr id="5" name="object 5"/>
          <p:cNvSpPr txBox="1">
            <a:spLocks/>
          </p:cNvSpPr>
          <p:nvPr/>
        </p:nvSpPr>
        <p:spPr bwMode="auto">
          <a:xfrm>
            <a:off x="497840" y="1294244"/>
            <a:ext cx="6744334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508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of AND using  NAND</a:t>
            </a:r>
          </a:p>
        </p:txBody>
      </p:sp>
      <p:sp>
        <p:nvSpPr>
          <p:cNvPr id="15" name="object 7"/>
          <p:cNvSpPr txBox="1"/>
          <p:nvPr/>
        </p:nvSpPr>
        <p:spPr>
          <a:xfrm>
            <a:off x="685800" y="990600"/>
            <a:ext cx="7617459" cy="16709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"/>
            </a:pPr>
            <a:endParaRPr sz="2950">
              <a:latin typeface="Arial"/>
              <a:cs typeface="Arial"/>
            </a:endParaRPr>
          </a:p>
          <a:p>
            <a:pPr marL="278130" marR="5080" indent="-266065">
              <a:lnSpc>
                <a:spcPct val="100000"/>
              </a:lnSpc>
              <a:buClr>
                <a:srgbClr val="525389"/>
              </a:buClr>
              <a:buSzPct val="79166"/>
              <a:tabLst>
                <a:tab pos="277495" algn="l"/>
                <a:tab pos="278765" algn="l"/>
              </a:tabLst>
            </a:pPr>
            <a:r>
              <a:rPr sz="2400" spc="55">
                <a:latin typeface="Arial"/>
                <a:cs typeface="Arial"/>
              </a:rPr>
              <a:t>An</a:t>
            </a:r>
            <a:r>
              <a:rPr sz="2400" spc="-75">
                <a:latin typeface="Arial"/>
                <a:cs typeface="Arial"/>
              </a:rPr>
              <a:t> </a:t>
            </a:r>
            <a:r>
              <a:rPr sz="2400" spc="20">
                <a:latin typeface="Arial"/>
                <a:cs typeface="Arial"/>
              </a:rPr>
              <a:t>AND</a:t>
            </a:r>
            <a:r>
              <a:rPr sz="2400" spc="-75">
                <a:latin typeface="Arial"/>
                <a:cs typeface="Arial"/>
              </a:rPr>
              <a:t> </a:t>
            </a:r>
            <a:r>
              <a:rPr sz="2400" spc="35">
                <a:latin typeface="Arial"/>
                <a:cs typeface="Arial"/>
              </a:rPr>
              <a:t>gate</a:t>
            </a:r>
            <a:r>
              <a:rPr sz="2400" spc="-50">
                <a:latin typeface="Arial"/>
                <a:cs typeface="Arial"/>
              </a:rPr>
              <a:t> </a:t>
            </a:r>
            <a:r>
              <a:rPr sz="2400" spc="30">
                <a:latin typeface="Arial"/>
                <a:cs typeface="Arial"/>
              </a:rPr>
              <a:t>is</a:t>
            </a:r>
            <a:r>
              <a:rPr sz="2400" spc="-70">
                <a:latin typeface="Arial"/>
                <a:cs typeface="Arial"/>
              </a:rPr>
              <a:t> </a:t>
            </a:r>
            <a:r>
              <a:rPr sz="2400" spc="50">
                <a:latin typeface="Arial"/>
                <a:cs typeface="Arial"/>
              </a:rPr>
              <a:t>made</a:t>
            </a:r>
            <a:r>
              <a:rPr sz="2400" spc="-75">
                <a:latin typeface="Arial"/>
                <a:cs typeface="Arial"/>
              </a:rPr>
              <a:t> </a:t>
            </a:r>
            <a:r>
              <a:rPr sz="2400" spc="130">
                <a:latin typeface="Arial"/>
                <a:cs typeface="Arial"/>
              </a:rPr>
              <a:t>by</a:t>
            </a:r>
            <a:r>
              <a:rPr sz="2400" spc="-70">
                <a:latin typeface="Arial"/>
                <a:cs typeface="Arial"/>
              </a:rPr>
              <a:t> </a:t>
            </a:r>
            <a:r>
              <a:rPr sz="2400" spc="90">
                <a:latin typeface="Arial"/>
                <a:cs typeface="Arial"/>
              </a:rPr>
              <a:t>following</a:t>
            </a:r>
            <a:r>
              <a:rPr sz="2400" spc="-40">
                <a:latin typeface="Arial"/>
                <a:cs typeface="Arial"/>
              </a:rPr>
              <a:t> </a:t>
            </a:r>
            <a:r>
              <a:rPr sz="2400" spc="-65">
                <a:latin typeface="Arial"/>
                <a:cs typeface="Arial"/>
              </a:rPr>
              <a:t>a</a:t>
            </a:r>
            <a:r>
              <a:rPr sz="2400" spc="-70">
                <a:latin typeface="Arial"/>
                <a:cs typeface="Arial"/>
              </a:rPr>
              <a:t> </a:t>
            </a:r>
            <a:r>
              <a:rPr sz="2400" spc="5">
                <a:latin typeface="Arial"/>
                <a:cs typeface="Arial"/>
              </a:rPr>
              <a:t>NAND</a:t>
            </a:r>
            <a:r>
              <a:rPr sz="2400" spc="-70">
                <a:latin typeface="Arial"/>
                <a:cs typeface="Arial"/>
              </a:rPr>
              <a:t> </a:t>
            </a:r>
            <a:r>
              <a:rPr sz="2400" spc="35">
                <a:latin typeface="Arial"/>
                <a:cs typeface="Arial"/>
              </a:rPr>
              <a:t>gate</a:t>
            </a:r>
            <a:r>
              <a:rPr sz="2400" spc="-55">
                <a:latin typeface="Arial"/>
                <a:cs typeface="Arial"/>
              </a:rPr>
              <a:t> </a:t>
            </a:r>
            <a:r>
              <a:rPr sz="2400" spc="90">
                <a:latin typeface="Arial"/>
                <a:cs typeface="Arial"/>
              </a:rPr>
              <a:t>with  </a:t>
            </a:r>
            <a:r>
              <a:rPr sz="2400" spc="-60">
                <a:latin typeface="Arial"/>
                <a:cs typeface="Arial"/>
              </a:rPr>
              <a:t>a </a:t>
            </a:r>
            <a:r>
              <a:rPr sz="2400" spc="-20">
                <a:latin typeface="Arial"/>
                <a:cs typeface="Arial"/>
              </a:rPr>
              <a:t>NOT</a:t>
            </a:r>
            <a:r>
              <a:rPr sz="2400" spc="-85">
                <a:latin typeface="Arial"/>
                <a:cs typeface="Arial"/>
              </a:rPr>
              <a:t> </a:t>
            </a:r>
            <a:r>
              <a:rPr sz="2400" spc="40">
                <a:latin typeface="Arial"/>
                <a:cs typeface="Arial"/>
              </a:rPr>
              <a:t>gate</a:t>
            </a:r>
            <a:r>
              <a:rPr lang="en-US" sz="2400" spc="40">
                <a:latin typeface="Arial"/>
                <a:cs typeface="Arial"/>
              </a:rPr>
              <a:t>(using NAND)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8"/>
          <p:cNvSpPr txBox="1"/>
          <p:nvPr/>
        </p:nvSpPr>
        <p:spPr>
          <a:xfrm>
            <a:off x="3657600" y="4724400"/>
            <a:ext cx="19272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20">
                <a:solidFill>
                  <a:srgbClr val="242424"/>
                </a:solidFill>
                <a:latin typeface="Arial"/>
                <a:cs typeface="Arial"/>
              </a:rPr>
              <a:t>AND using NAND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18" name="object 10"/>
          <p:cNvSpPr/>
          <p:nvPr/>
        </p:nvSpPr>
        <p:spPr>
          <a:xfrm>
            <a:off x="2743200" y="3657600"/>
            <a:ext cx="3752088" cy="938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sz="4000" spc="-150"/>
              <a:t>NAND as Universal Gates</a:t>
            </a:r>
            <a:endParaRPr lang="en-US" altLang="zh-TW" sz="4000" spc="-150"/>
          </a:p>
        </p:txBody>
      </p:sp>
      <p:sp>
        <p:nvSpPr>
          <p:cNvPr id="5" name="object 5"/>
          <p:cNvSpPr txBox="1">
            <a:spLocks/>
          </p:cNvSpPr>
          <p:nvPr/>
        </p:nvSpPr>
        <p:spPr bwMode="auto">
          <a:xfrm>
            <a:off x="497840" y="1294244"/>
            <a:ext cx="6744334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508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of OR using  NAND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133600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Desired [OR gate]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F=A+B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1905000"/>
            <a:ext cx="24118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Available[NAND gate]</a:t>
            </a:r>
          </a:p>
          <a:p>
            <a:endParaRPr lang="en-US"/>
          </a:p>
          <a:p>
            <a:r>
              <a:rPr lang="en-US"/>
              <a:t>F(A,B)=(A.B)’</a:t>
            </a:r>
          </a:p>
          <a:p>
            <a:r>
              <a:rPr lang="en-US"/>
              <a:t>    = A’+B’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F(A’,B’)=(A’.B’)’</a:t>
            </a:r>
          </a:p>
          <a:p>
            <a:r>
              <a:rPr lang="en-US"/>
              <a:t>    </a:t>
            </a:r>
            <a:r>
              <a:rPr lang="en-US">
                <a:solidFill>
                  <a:srgbClr val="FF0000"/>
                </a:solidFill>
              </a:rPr>
              <a:t>= A+B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050" name="Picture 2" descr="C:\Users\Lenovo\Desktop\nand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166" y="4648200"/>
            <a:ext cx="3115022" cy="163512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038600" y="4724400"/>
            <a:ext cx="389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A’</a:t>
            </a:r>
          </a:p>
          <a:p>
            <a:endParaRPr lang="en-US"/>
          </a:p>
          <a:p>
            <a:r>
              <a:rPr lang="en-US"/>
              <a:t>B’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0800" y="5715000"/>
            <a:ext cx="87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(A’.B’)’</a:t>
            </a:r>
          </a:p>
          <a:p>
            <a:r>
              <a:rPr lang="en-US"/>
              <a:t> = A+B</a:t>
            </a:r>
          </a:p>
        </p:txBody>
      </p:sp>
      <p:pic>
        <p:nvPicPr>
          <p:cNvPr id="2051" name="Picture 3" descr="C:\Users\Lenovo\Desktop\n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4724400"/>
            <a:ext cx="1219200" cy="687754"/>
          </a:xfrm>
          <a:prstGeom prst="rect">
            <a:avLst/>
          </a:prstGeom>
          <a:noFill/>
        </p:spPr>
      </p:pic>
      <p:pic>
        <p:nvPicPr>
          <p:cNvPr id="13" name="Picture 3" descr="C:\Users\Lenovo\Desktop\n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5486400"/>
            <a:ext cx="1080654" cy="6096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557046" y="4953000"/>
            <a:ext cx="338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  <a:p>
            <a:endParaRPr lang="en-US"/>
          </a:p>
          <a:p>
            <a:r>
              <a:rPr lang="en-US"/>
              <a:t>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sz="4000" spc="-150"/>
              <a:t>NAND as Universal Gates</a:t>
            </a:r>
            <a:endParaRPr lang="en-US" altLang="zh-TW" sz="4000" spc="-150"/>
          </a:p>
        </p:txBody>
      </p:sp>
      <p:sp>
        <p:nvSpPr>
          <p:cNvPr id="5" name="object 5"/>
          <p:cNvSpPr txBox="1">
            <a:spLocks/>
          </p:cNvSpPr>
          <p:nvPr/>
        </p:nvSpPr>
        <p:spPr bwMode="auto">
          <a:xfrm>
            <a:off x="497840" y="1294244"/>
            <a:ext cx="6744334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508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of OR using  NAND</a:t>
            </a:r>
          </a:p>
        </p:txBody>
      </p:sp>
      <p:sp>
        <p:nvSpPr>
          <p:cNvPr id="8" name="object 11"/>
          <p:cNvSpPr txBox="1"/>
          <p:nvPr/>
        </p:nvSpPr>
        <p:spPr>
          <a:xfrm>
            <a:off x="627380" y="1712595"/>
            <a:ext cx="7919084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99900"/>
              </a:lnSpc>
              <a:spcBef>
                <a:spcPts val="100"/>
              </a:spcBef>
              <a:buFontTx/>
              <a:buChar char="•"/>
              <a:tabLst>
                <a:tab pos="355600" algn="l"/>
                <a:tab pos="356235" algn="l"/>
              </a:tabLst>
            </a:pPr>
            <a:r>
              <a:rPr lang="en-US" sz="2400" spc="-10">
                <a:latin typeface="Arial"/>
                <a:cs typeface="Arial"/>
              </a:rPr>
              <a:t>An</a:t>
            </a:r>
            <a:r>
              <a:rPr lang="en-US" sz="2400" spc="-75">
                <a:latin typeface="Arial"/>
                <a:cs typeface="Arial"/>
              </a:rPr>
              <a:t> </a:t>
            </a:r>
            <a:r>
              <a:rPr lang="en-US" sz="2400" spc="25">
                <a:latin typeface="Arial"/>
                <a:cs typeface="Arial"/>
              </a:rPr>
              <a:t>OR </a:t>
            </a:r>
            <a:r>
              <a:rPr lang="en-US" sz="2400" spc="35">
                <a:latin typeface="Arial"/>
                <a:cs typeface="Arial"/>
              </a:rPr>
              <a:t>gate</a:t>
            </a:r>
            <a:r>
              <a:rPr lang="en-US" sz="2400" spc="-75">
                <a:latin typeface="Arial"/>
                <a:cs typeface="Arial"/>
              </a:rPr>
              <a:t> </a:t>
            </a:r>
            <a:r>
              <a:rPr lang="en-US" sz="2400" spc="30">
                <a:latin typeface="Arial"/>
                <a:cs typeface="Arial"/>
              </a:rPr>
              <a:t>is</a:t>
            </a:r>
            <a:r>
              <a:rPr lang="en-US" sz="2400" spc="-70">
                <a:latin typeface="Arial"/>
                <a:cs typeface="Arial"/>
              </a:rPr>
              <a:t> </a:t>
            </a:r>
            <a:r>
              <a:rPr lang="en-US" sz="2400" spc="50">
                <a:latin typeface="Arial"/>
                <a:cs typeface="Arial"/>
              </a:rPr>
              <a:t>made</a:t>
            </a:r>
            <a:r>
              <a:rPr lang="en-US" sz="2400" spc="-65">
                <a:latin typeface="Arial"/>
                <a:cs typeface="Arial"/>
              </a:rPr>
              <a:t> </a:t>
            </a:r>
            <a:r>
              <a:rPr lang="en-US" sz="2400" spc="130">
                <a:latin typeface="Arial"/>
                <a:cs typeface="Arial"/>
              </a:rPr>
              <a:t>by</a:t>
            </a:r>
            <a:r>
              <a:rPr lang="en-US" sz="2400" spc="-75">
                <a:latin typeface="Arial"/>
                <a:cs typeface="Arial"/>
              </a:rPr>
              <a:t> </a:t>
            </a:r>
            <a:r>
              <a:rPr lang="en-US" sz="2400" spc="95">
                <a:latin typeface="Arial"/>
                <a:cs typeface="Arial"/>
              </a:rPr>
              <a:t>inverting</a:t>
            </a:r>
            <a:r>
              <a:rPr lang="en-US" sz="2400" spc="-70">
                <a:latin typeface="Arial"/>
                <a:cs typeface="Arial"/>
              </a:rPr>
              <a:t> </a:t>
            </a:r>
            <a:r>
              <a:rPr lang="en-US" sz="2400" spc="45">
                <a:latin typeface="Arial"/>
                <a:cs typeface="Arial"/>
              </a:rPr>
              <a:t>the</a:t>
            </a:r>
            <a:r>
              <a:rPr lang="en-US" sz="2400" spc="-65">
                <a:latin typeface="Arial"/>
                <a:cs typeface="Arial"/>
              </a:rPr>
              <a:t> </a:t>
            </a:r>
            <a:r>
              <a:rPr lang="en-US" sz="2400" spc="55">
                <a:latin typeface="Arial"/>
                <a:cs typeface="Arial"/>
              </a:rPr>
              <a:t>inputs</a:t>
            </a:r>
            <a:r>
              <a:rPr lang="en-US" sz="2400" spc="-75">
                <a:latin typeface="Arial"/>
                <a:cs typeface="Arial"/>
              </a:rPr>
              <a:t> </a:t>
            </a:r>
            <a:r>
              <a:rPr lang="en-US" sz="2400" spc="45">
                <a:latin typeface="Arial"/>
                <a:cs typeface="Arial"/>
              </a:rPr>
              <a:t>to</a:t>
            </a:r>
            <a:r>
              <a:rPr lang="en-US" sz="2400" spc="-70">
                <a:latin typeface="Arial"/>
                <a:cs typeface="Arial"/>
              </a:rPr>
              <a:t> </a:t>
            </a:r>
            <a:r>
              <a:rPr lang="en-US" sz="2400" spc="-65">
                <a:latin typeface="Arial"/>
                <a:cs typeface="Arial"/>
              </a:rPr>
              <a:t>a  </a:t>
            </a:r>
            <a:r>
              <a:rPr lang="en-US" sz="2400" spc="-85">
                <a:latin typeface="Arial"/>
                <a:cs typeface="Arial"/>
              </a:rPr>
              <a:t>NAND </a:t>
            </a:r>
            <a:r>
              <a:rPr lang="en-US" sz="2400" spc="25">
                <a:latin typeface="Arial"/>
                <a:cs typeface="Arial"/>
              </a:rPr>
              <a:t>gate.</a:t>
            </a:r>
            <a:endParaRPr lang="en-US" sz="2400">
              <a:latin typeface="Arial"/>
              <a:cs typeface="Arial"/>
            </a:endParaRPr>
          </a:p>
          <a:p>
            <a:pPr marL="355600" marR="5080" indent="-343535">
              <a:lnSpc>
                <a:spcPct val="99900"/>
              </a:lnSpc>
              <a:spcBef>
                <a:spcPts val="100"/>
              </a:spcBef>
              <a:tabLst>
                <a:tab pos="355600" algn="l"/>
                <a:tab pos="356235" algn="l"/>
              </a:tabLst>
            </a:pPr>
            <a:endParaRPr lang="en-US" sz="2400">
              <a:latin typeface="Arial"/>
              <a:cs typeface="Arial"/>
            </a:endParaRPr>
          </a:p>
        </p:txBody>
      </p:sp>
      <p:sp>
        <p:nvSpPr>
          <p:cNvPr id="9" name="object 12"/>
          <p:cNvSpPr/>
          <p:nvPr/>
        </p:nvSpPr>
        <p:spPr>
          <a:xfrm>
            <a:off x="2971800" y="2819400"/>
            <a:ext cx="3200400" cy="1946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4"/>
          <p:cNvSpPr txBox="1"/>
          <p:nvPr/>
        </p:nvSpPr>
        <p:spPr>
          <a:xfrm>
            <a:off x="3626486" y="4876800"/>
            <a:ext cx="20885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20">
                <a:solidFill>
                  <a:srgbClr val="242424"/>
                </a:solidFill>
                <a:latin typeface="Arial"/>
                <a:cs typeface="Arial"/>
              </a:rPr>
              <a:t>OR using NAND</a:t>
            </a:r>
            <a:endParaRPr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sz="4000" spc="-150"/>
              <a:t>NAND as Universal Gates</a:t>
            </a:r>
            <a:endParaRPr lang="en-US" altLang="zh-TW" sz="4000" spc="-150"/>
          </a:p>
        </p:txBody>
      </p:sp>
      <p:sp>
        <p:nvSpPr>
          <p:cNvPr id="5" name="object 5"/>
          <p:cNvSpPr txBox="1">
            <a:spLocks/>
          </p:cNvSpPr>
          <p:nvPr/>
        </p:nvSpPr>
        <p:spPr bwMode="auto">
          <a:xfrm>
            <a:off x="497840" y="1294244"/>
            <a:ext cx="6744334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508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of NOR using  NAND</a:t>
            </a:r>
          </a:p>
        </p:txBody>
      </p:sp>
      <p:sp>
        <p:nvSpPr>
          <p:cNvPr id="12" name="object 6"/>
          <p:cNvSpPr txBox="1"/>
          <p:nvPr/>
        </p:nvSpPr>
        <p:spPr>
          <a:xfrm>
            <a:off x="550875" y="1752600"/>
            <a:ext cx="7400290" cy="11798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77495" marR="5080" indent="-265430">
              <a:lnSpc>
                <a:spcPct val="100499"/>
              </a:lnSpc>
              <a:spcBef>
                <a:spcPts val="80"/>
              </a:spcBef>
              <a:tabLst>
                <a:tab pos="277495" algn="l"/>
              </a:tabLst>
            </a:pPr>
            <a:r>
              <a:rPr sz="2400">
                <a:latin typeface="Arial"/>
                <a:cs typeface="Arial"/>
              </a:rPr>
              <a:t>A </a:t>
            </a:r>
            <a:r>
              <a:rPr sz="2400" spc="-10">
                <a:latin typeface="Arial"/>
                <a:cs typeface="Arial"/>
              </a:rPr>
              <a:t>NOR </a:t>
            </a:r>
            <a:r>
              <a:rPr sz="2400" spc="-5">
                <a:latin typeface="Arial"/>
                <a:cs typeface="Arial"/>
              </a:rPr>
              <a:t>gate is simply an inverted </a:t>
            </a:r>
            <a:r>
              <a:rPr sz="2400">
                <a:latin typeface="Arial"/>
                <a:cs typeface="Arial"/>
              </a:rPr>
              <a:t>OR gate</a:t>
            </a:r>
            <a:r>
              <a:rPr sz="2800">
                <a:latin typeface="Arial"/>
                <a:cs typeface="Arial"/>
              </a:rPr>
              <a:t>. </a:t>
            </a:r>
            <a:r>
              <a:rPr lang="en-US" sz="2400">
                <a:latin typeface="Arial"/>
                <a:cs typeface="Arial"/>
              </a:rPr>
              <a:t>So, we add NOT gate(using NAND) to OR gate made using NAND gates. 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7"/>
          <p:cNvSpPr/>
          <p:nvPr/>
        </p:nvSpPr>
        <p:spPr>
          <a:xfrm>
            <a:off x="2209800" y="2971800"/>
            <a:ext cx="4544568" cy="1623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9"/>
          <p:cNvSpPr txBox="1"/>
          <p:nvPr/>
        </p:nvSpPr>
        <p:spPr>
          <a:xfrm>
            <a:off x="3505200" y="4572000"/>
            <a:ext cx="20885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5">
                <a:latin typeface="Arial"/>
                <a:cs typeface="Arial"/>
              </a:rPr>
              <a:t>NOR using NAND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Application>Microsoft Office PowerPoint</Application>
  <PresentationFormat>On-screen Show (4:3)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Flow</vt:lpstr>
      <vt:lpstr>PowerPoint Presentation</vt:lpstr>
      <vt:lpstr>What are a Universal Gate ? Why NAND and NOR are  known as universal gates?</vt:lpstr>
      <vt:lpstr>NAND as Universal Gates</vt:lpstr>
      <vt:lpstr>NAND as Universal Gates</vt:lpstr>
      <vt:lpstr>NAND as Universal Gates</vt:lpstr>
      <vt:lpstr>NAND as Universal Gates</vt:lpstr>
      <vt:lpstr>NAND as Universal Gates</vt:lpstr>
      <vt:lpstr>NAND as Universal Gates</vt:lpstr>
      <vt:lpstr>NAND as Universal Gates</vt:lpstr>
      <vt:lpstr>NOR as Universal Gates</vt:lpstr>
      <vt:lpstr>NOR as Universal Gates</vt:lpstr>
      <vt:lpstr>NOR as Universal Gates</vt:lpstr>
      <vt:lpstr>NOR as Universal Gates</vt:lpstr>
      <vt:lpstr>NOR as Universal Gates</vt:lpstr>
      <vt:lpstr>NOR as Universal Gates</vt:lpstr>
      <vt:lpstr>NOR as Universal Gates</vt:lpstr>
      <vt:lpstr>Summary</vt:lpstr>
      <vt:lpstr>NAND and NOR Implementation</vt:lpstr>
      <vt:lpstr>NAND and NOR Implementation</vt:lpstr>
      <vt:lpstr>NAND and NOR Implementation</vt:lpstr>
      <vt:lpstr>NAND and NOR Implementation</vt:lpstr>
      <vt:lpstr>NAND and NOR Implementation</vt:lpstr>
      <vt:lpstr>NAND and NOR Implementation</vt:lpstr>
      <vt:lpstr>NAND and NOR Implementation</vt:lpstr>
      <vt:lpstr>NAND and NOR Implementation</vt:lpstr>
      <vt:lpstr>NAND and NOR Implementation</vt:lpstr>
      <vt:lpstr>NAND and NOR Implementation</vt:lpstr>
      <vt:lpstr>NAND and NOR Implementation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Joana Barros</dc:creator>
  <cp:revision>2</cp:revision>
  <dcterms:created xsi:type="dcterms:W3CDTF">2009-09-24T20:16:06Z</dcterms:created>
  <dcterms:modified xsi:type="dcterms:W3CDTF">2020-09-05T01:22:02Z</dcterms:modified>
</cp:coreProperties>
</file>