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6"/>
  </p:notesMasterIdLst>
  <p:handoutMasterIdLst>
    <p:handoutMasterId r:id="rId67"/>
  </p:handoutMasterIdLst>
  <p:sldIdLst>
    <p:sldId id="346" r:id="rId2"/>
    <p:sldId id="353" r:id="rId3"/>
    <p:sldId id="354" r:id="rId4"/>
    <p:sldId id="355" r:id="rId5"/>
    <p:sldId id="364" r:id="rId6"/>
    <p:sldId id="359" r:id="rId7"/>
    <p:sldId id="360" r:id="rId8"/>
    <p:sldId id="362" r:id="rId9"/>
    <p:sldId id="357" r:id="rId10"/>
    <p:sldId id="358" r:id="rId11"/>
    <p:sldId id="363" r:id="rId12"/>
    <p:sldId id="365" r:id="rId13"/>
    <p:sldId id="366" r:id="rId14"/>
    <p:sldId id="368" r:id="rId15"/>
    <p:sldId id="367" r:id="rId16"/>
    <p:sldId id="369" r:id="rId17"/>
    <p:sldId id="370" r:id="rId18"/>
    <p:sldId id="371" r:id="rId19"/>
    <p:sldId id="373" r:id="rId20"/>
    <p:sldId id="372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4" r:id="rId30"/>
    <p:sldId id="385" r:id="rId31"/>
    <p:sldId id="382" r:id="rId32"/>
    <p:sldId id="386" r:id="rId33"/>
    <p:sldId id="383" r:id="rId34"/>
    <p:sldId id="387" r:id="rId35"/>
    <p:sldId id="388" r:id="rId36"/>
    <p:sldId id="390" r:id="rId37"/>
    <p:sldId id="389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11" r:id="rId54"/>
    <p:sldId id="412" r:id="rId55"/>
    <p:sldId id="406" r:id="rId56"/>
    <p:sldId id="407" r:id="rId57"/>
    <p:sldId id="408" r:id="rId58"/>
    <p:sldId id="409" r:id="rId59"/>
    <p:sldId id="410" r:id="rId60"/>
    <p:sldId id="413" r:id="rId61"/>
    <p:sldId id="415" r:id="rId62"/>
    <p:sldId id="414" r:id="rId63"/>
    <p:sldId id="416" r:id="rId64"/>
    <p:sldId id="417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4249" autoAdjust="0"/>
  </p:normalViewPr>
  <p:slideViewPr>
    <p:cSldViewPr>
      <p:cViewPr>
        <p:scale>
          <a:sx n="74" d="100"/>
          <a:sy n="74" d="100"/>
        </p:scale>
        <p:origin x="-96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F22554-226E-4AA4-ABAB-50BF04A25707}" type="datetimeFigureOut">
              <a:rPr lang="en-US"/>
              <a:pPr>
                <a:defRPr/>
              </a:pPr>
              <a:t>9/4/2020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6D4C77-DCDA-4383-A59B-DF6FE4D0FE51}" type="datetimeFigureOut">
              <a:rPr lang="en-US"/>
              <a:pPr>
                <a:defRPr/>
              </a:pPr>
              <a:t>9/4/2020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188913"/>
            <a:ext cx="7793037" cy="1008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2319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813175"/>
            <a:ext cx="8704263" cy="2319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35DA2-9D2D-4625-9E2C-A4023AF630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pPr>
                <a:defRPr/>
              </a:pPr>
              <a:t>9/4/2020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  <p:sldLayoutId id="214748394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2738264"/>
            <a:ext cx="8064896" cy="1224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5400" spc="0" baseline="2980" dirty="0">
                <a:latin typeface="Book Antiqua"/>
                <a:cs typeface="Book Antiqua"/>
              </a:rPr>
              <a:t>Combinational Logic with </a:t>
            </a:r>
          </a:p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5400" spc="0" baseline="2980" dirty="0">
                <a:latin typeface="Book Antiqua"/>
                <a:cs typeface="Book Antiqua"/>
              </a:rPr>
              <a:t>MSI &amp; LSI</a:t>
            </a:r>
            <a:endParaRPr sz="36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447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BCD Adder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257800"/>
            <a:ext cx="3753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‘0110’ if :       C’=1</a:t>
            </a:r>
          </a:p>
          <a:p>
            <a:r>
              <a:rPr lang="en-US" dirty="0"/>
              <a:t>		S3’ .S1’ = 1</a:t>
            </a:r>
          </a:p>
          <a:p>
            <a:r>
              <a:rPr lang="en-US" dirty="0"/>
              <a:t>		S3’.(s2’ + s1’) =1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5257800"/>
            <a:ext cx="39917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C’ + s3’.s1’+s3’(s2’+s1’)</a:t>
            </a:r>
          </a:p>
          <a:p>
            <a:r>
              <a:rPr lang="en-US" dirty="0"/>
              <a:t>= C’ + s3’.s1’+ s3’.s2’ + s3’.s1’</a:t>
            </a:r>
          </a:p>
          <a:p>
            <a:r>
              <a:rPr lang="en-US" dirty="0"/>
              <a:t>= C’ + s3’.s1’+ s3’.s2</a:t>
            </a:r>
          </a:p>
          <a:p>
            <a:r>
              <a:rPr lang="en-US" i="1" dirty="0">
                <a:solidFill>
                  <a:srgbClr val="FF0000"/>
                </a:solidFill>
              </a:rPr>
              <a:t>If [C’ + s3’.s1’+ s3’.s2] = 1; add ‘0110’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BCD Adder</a:t>
            </a:r>
          </a:p>
        </p:txBody>
      </p:sp>
      <p:pic>
        <p:nvPicPr>
          <p:cNvPr id="2050" name="Picture 2" descr="C:\Users\Lenovo\Desktop\BCD add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46189"/>
            <a:ext cx="5743575" cy="52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Magnitude Comparator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457200" y="1445090"/>
            <a:ext cx="8195309" cy="38127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675"/>
              </a:spcBef>
              <a:tabLst>
                <a:tab pos="241300" algn="l"/>
                <a:tab pos="3243580" algn="l"/>
                <a:tab pos="6974840" algn="l"/>
              </a:tabLst>
            </a:pPr>
            <a:r>
              <a:rPr lang="en-US" sz="2400" b="1" dirty="0">
                <a:latin typeface="+mn-lt"/>
                <a:cs typeface="Arial"/>
              </a:rPr>
              <a:t>   </a:t>
            </a:r>
            <a:r>
              <a:rPr lang="en-US" sz="2400" dirty="0">
                <a:latin typeface="+mn-lt"/>
                <a:cs typeface="Arial"/>
              </a:rPr>
              <a:t>A </a:t>
            </a:r>
            <a:r>
              <a:rPr sz="2400">
                <a:latin typeface="+mn-lt"/>
                <a:cs typeface="Arial"/>
              </a:rPr>
              <a:t>magnitude comparator</a:t>
            </a:r>
            <a:r>
              <a:rPr lang="en-US" sz="2400" dirty="0">
                <a:latin typeface="+mn-lt"/>
                <a:cs typeface="Arial"/>
              </a:rPr>
              <a:t> </a:t>
            </a:r>
            <a:r>
              <a:rPr sz="2400">
                <a:latin typeface="+mn-lt"/>
                <a:cs typeface="Arial Black"/>
              </a:rPr>
              <a:t>is a hardware </a:t>
            </a:r>
            <a:r>
              <a:rPr sz="2400" dirty="0">
                <a:latin typeface="+mn-lt"/>
                <a:cs typeface="Arial Black"/>
              </a:rPr>
              <a:t>electronic device that takes two numbers as  input in binary form and determines whether one </a:t>
            </a:r>
            <a:r>
              <a:rPr sz="2400">
                <a:latin typeface="+mn-lt"/>
                <a:cs typeface="Arial Black"/>
              </a:rPr>
              <a:t>number  </a:t>
            </a:r>
            <a:endParaRPr lang="en-US" sz="2400" dirty="0">
              <a:latin typeface="+mn-lt"/>
              <a:cs typeface="Arial Black"/>
            </a:endParaRPr>
          </a:p>
          <a:p>
            <a:pPr marL="241300" marR="5080" indent="-228600">
              <a:lnSpc>
                <a:spcPct val="80000"/>
              </a:lnSpc>
              <a:spcBef>
                <a:spcPts val="675"/>
              </a:spcBef>
              <a:buFont typeface="Wingdings"/>
              <a:buChar char=""/>
              <a:tabLst>
                <a:tab pos="241300" algn="l"/>
                <a:tab pos="3243580" algn="l"/>
                <a:tab pos="6974840" algn="l"/>
              </a:tabLst>
            </a:pPr>
            <a:r>
              <a:rPr lang="en-US" sz="2400" dirty="0">
                <a:latin typeface="+mn-lt"/>
                <a:cs typeface="Arial Black"/>
              </a:rPr>
              <a:t>  </a:t>
            </a:r>
            <a:r>
              <a:rPr sz="2400">
                <a:latin typeface="+mn-lt"/>
                <a:cs typeface="Arial Black"/>
              </a:rPr>
              <a:t>is </a:t>
            </a:r>
            <a:r>
              <a:rPr sz="2400" dirty="0">
                <a:latin typeface="+mn-lt"/>
                <a:cs typeface="Arial Black"/>
              </a:rPr>
              <a:t>greater than,</a:t>
            </a:r>
            <a:endParaRPr sz="2400">
              <a:latin typeface="+mn-lt"/>
              <a:cs typeface="Arial Black"/>
            </a:endParaRPr>
          </a:p>
          <a:p>
            <a:pPr marL="394970" indent="-382905">
              <a:lnSpc>
                <a:spcPct val="100000"/>
              </a:lnSpc>
              <a:spcBef>
                <a:spcPts val="1225"/>
              </a:spcBef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sz="2400" dirty="0">
                <a:latin typeface="+mn-lt"/>
                <a:cs typeface="Arial Black"/>
              </a:rPr>
              <a:t>less than or</a:t>
            </a:r>
            <a:endParaRPr sz="2400">
              <a:latin typeface="+mn-lt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400" dirty="0">
                <a:latin typeface="+mn-lt"/>
                <a:cs typeface="Arial Black"/>
              </a:rPr>
              <a:t>  </a:t>
            </a:r>
            <a:r>
              <a:rPr sz="2400">
                <a:latin typeface="+mn-lt"/>
                <a:cs typeface="Arial Black"/>
              </a:rPr>
              <a:t>equal </a:t>
            </a:r>
            <a:r>
              <a:rPr sz="2400" dirty="0">
                <a:latin typeface="+mn-lt"/>
                <a:cs typeface="Arial Black"/>
              </a:rPr>
              <a:t>to the other </a:t>
            </a:r>
            <a:r>
              <a:rPr sz="2400">
                <a:latin typeface="+mn-lt"/>
                <a:cs typeface="Arial Black"/>
              </a:rPr>
              <a:t>number.</a:t>
            </a:r>
          </a:p>
          <a:p>
            <a:pPr marL="241300">
              <a:lnSpc>
                <a:spcPts val="2295"/>
              </a:lnSpc>
            </a:pPr>
            <a:endParaRPr lang="en-US" sz="2400" dirty="0">
              <a:latin typeface="+mn-lt"/>
              <a:cs typeface="Arial Black"/>
            </a:endParaRPr>
          </a:p>
          <a:p>
            <a:pPr marL="241300">
              <a:lnSpc>
                <a:spcPts val="2295"/>
              </a:lnSpc>
            </a:pPr>
            <a:endParaRPr lang="en-US" sz="2400" dirty="0">
              <a:latin typeface="+mn-lt"/>
              <a:cs typeface="Arial Black"/>
            </a:endParaRPr>
          </a:p>
          <a:p>
            <a:pPr marL="241300">
              <a:lnSpc>
                <a:spcPts val="2295"/>
              </a:lnSpc>
            </a:pPr>
            <a:r>
              <a:rPr lang="en-US" sz="2400" dirty="0">
                <a:latin typeface="+mn-lt"/>
                <a:cs typeface="Arial Black"/>
              </a:rPr>
              <a:t>It </a:t>
            </a:r>
            <a:r>
              <a:rPr sz="2400">
                <a:latin typeface="+mn-lt"/>
                <a:cs typeface="Arial Black"/>
              </a:rPr>
              <a:t>has </a:t>
            </a:r>
            <a:r>
              <a:rPr sz="2400" dirty="0">
                <a:latin typeface="+mn-lt"/>
                <a:cs typeface="Arial Black"/>
              </a:rPr>
              <a:t>three output terminals</a:t>
            </a:r>
            <a:r>
              <a:rPr sz="2400">
                <a:latin typeface="+mn-lt"/>
                <a:cs typeface="Arial Black"/>
              </a:rPr>
              <a:t>, one</a:t>
            </a:r>
            <a:r>
              <a:rPr lang="en-US" sz="2400" dirty="0">
                <a:latin typeface="+mn-lt"/>
                <a:cs typeface="Arial Black"/>
              </a:rPr>
              <a:t> </a:t>
            </a:r>
            <a:r>
              <a:rPr sz="2400">
                <a:latin typeface="+mn-lt"/>
                <a:cs typeface="Arial Black"/>
              </a:rPr>
              <a:t>each for equality</a:t>
            </a: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tabLst>
                <a:tab pos="241300" algn="l"/>
                <a:tab pos="1231265" algn="l"/>
                <a:tab pos="3681095" algn="l"/>
                <a:tab pos="4112260" algn="l"/>
                <a:tab pos="6665595" algn="l"/>
              </a:tabLst>
            </a:pPr>
            <a:r>
              <a:rPr lang="en-US" sz="2400" dirty="0">
                <a:latin typeface="+mn-lt"/>
                <a:cs typeface="Arial Black"/>
              </a:rPr>
              <a:t>		</a:t>
            </a:r>
            <a:r>
              <a:rPr sz="2400">
                <a:latin typeface="+mn-lt"/>
                <a:cs typeface="Arial Black"/>
              </a:rPr>
              <a:t>A </a:t>
            </a:r>
            <a:r>
              <a:rPr sz="2400" dirty="0">
                <a:latin typeface="+mn-lt"/>
                <a:cs typeface="Arial Black"/>
              </a:rPr>
              <a:t>= B</a:t>
            </a:r>
            <a:r>
              <a:rPr sz="2400">
                <a:latin typeface="+mn-lt"/>
                <a:cs typeface="Arial Black"/>
              </a:rPr>
              <a:t>	A &gt;B </a:t>
            </a:r>
            <a:r>
              <a:rPr lang="en-US" sz="2400" dirty="0">
                <a:latin typeface="+mn-lt"/>
                <a:cs typeface="Arial Black"/>
              </a:rPr>
              <a:t>	</a:t>
            </a:r>
            <a:r>
              <a:rPr sz="2400">
                <a:latin typeface="+mn-lt"/>
                <a:cs typeface="Arial Black"/>
              </a:rPr>
              <a:t>A &lt;B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1-bit Magnitude Comparator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524000"/>
          <a:ext cx="6096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A&lt;B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1-bit Magnitude Comparator</a:t>
            </a:r>
          </a:p>
        </p:txBody>
      </p:sp>
      <p:pic>
        <p:nvPicPr>
          <p:cNvPr id="1026" name="Picture 2" descr="C:\Users\Lenovo\Desktop\1 b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57400"/>
            <a:ext cx="4789487" cy="36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2-bit Magnitude Comparator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371600"/>
          <a:ext cx="42672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A&lt;B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76800" y="1371600"/>
          <a:ext cx="42672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A&lt;B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2-bit Magnitude Comparator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Magnitude Comparator</a:t>
            </a:r>
          </a:p>
        </p:txBody>
      </p:sp>
      <p:pic>
        <p:nvPicPr>
          <p:cNvPr id="1026" name="Picture 2" descr="D:\DCN\Digital-comparator-block-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19237"/>
            <a:ext cx="3429000" cy="45005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95800" y="1981200"/>
            <a:ext cx="2300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</a:t>
            </a:r>
            <a:r>
              <a:rPr lang="en-US" dirty="0">
                <a:sym typeface="Wingdings" pitchFamily="2" charset="2"/>
              </a:rPr>
              <a:t> A3	 A2   A1  A0</a:t>
            </a:r>
            <a:endParaRPr lang="en-US" dirty="0"/>
          </a:p>
          <a:p>
            <a:endParaRPr lang="en-US" dirty="0"/>
          </a:p>
          <a:p>
            <a:r>
              <a:rPr lang="en-US" dirty="0"/>
              <a:t>B  </a:t>
            </a:r>
            <a:r>
              <a:rPr lang="en-US" dirty="0">
                <a:sym typeface="Wingdings" pitchFamily="2" charset="2"/>
              </a:rPr>
              <a:t> B3  B2  B1  B0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   1001</a:t>
            </a:r>
          </a:p>
          <a:p>
            <a:r>
              <a:rPr lang="en-US" dirty="0">
                <a:sym typeface="Wingdings" pitchFamily="2" charset="2"/>
              </a:rPr>
              <a:t>B   0111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X-Nor Gate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4800600"/>
          <a:ext cx="381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Magnitude Comparator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71600"/>
            <a:ext cx="7748275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F1 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 A=B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 A3=B3; A2=B2; A1=B1;A0=B0</a:t>
            </a:r>
          </a:p>
          <a:p>
            <a:r>
              <a:rPr lang="en-US" sz="2000" dirty="0">
                <a:sym typeface="Wingdings" pitchFamily="2" charset="2"/>
              </a:rPr>
              <a:t>i.e. A</a:t>
            </a:r>
            <a:r>
              <a:rPr lang="en-US" sz="2000" baseline="-25000" dirty="0">
                <a:sym typeface="Wingdings" pitchFamily="2" charset="2"/>
              </a:rPr>
              <a:t>i</a:t>
            </a:r>
            <a:r>
              <a:rPr lang="en-US" sz="2000" dirty="0">
                <a:sym typeface="Wingdings" pitchFamily="2" charset="2"/>
              </a:rPr>
              <a:t>=B</a:t>
            </a:r>
            <a:r>
              <a:rPr lang="en-US" sz="2000" baseline="-25000" dirty="0">
                <a:sym typeface="Wingdings" pitchFamily="2" charset="2"/>
              </a:rPr>
              <a:t>i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Using X-Nor gate:</a:t>
            </a:r>
          </a:p>
          <a:p>
            <a:r>
              <a:rPr lang="en-US" sz="2000" dirty="0">
                <a:sym typeface="Wingdings" pitchFamily="2" charset="2"/>
              </a:rPr>
              <a:t>X</a:t>
            </a:r>
            <a:r>
              <a:rPr lang="en-US" sz="2000" baseline="-25000" dirty="0">
                <a:sym typeface="Wingdings" pitchFamily="2" charset="2"/>
              </a:rPr>
              <a:t>i</a:t>
            </a:r>
            <a:r>
              <a:rPr lang="en-US" sz="2000" dirty="0">
                <a:sym typeface="Wingdings" pitchFamily="2" charset="2"/>
              </a:rPr>
              <a:t> = AB+A’B’ = (A’B+AB’)’</a:t>
            </a:r>
          </a:p>
          <a:p>
            <a:r>
              <a:rPr lang="en-US" sz="2000" i="1" dirty="0">
                <a:sym typeface="Wingdings" pitchFamily="2" charset="2"/>
              </a:rPr>
              <a:t>If F1 = x0.x1.x2.x3. = 1; A=B</a:t>
            </a: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F2   A&gt;B</a:t>
            </a: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A3&gt;B3    [A3=1, B3=0] </a:t>
            </a:r>
          </a:p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A3=B3; A2&gt;B2  [ A2=1, B2 = 0]</a:t>
            </a:r>
          </a:p>
          <a:p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A3=B3; A2=B2; A1&gt;B1  [ A1=1, B1 = 0]</a:t>
            </a:r>
          </a:p>
          <a:p>
            <a:r>
              <a:rPr lang="en-US" sz="2000" dirty="0">
                <a:sym typeface="Wingdings" pitchFamily="2" charset="2"/>
              </a:rPr>
              <a:t>A3=B3; A2=B2; A1=B1; A0&gt;B0  [ A0=1, B0 = 0]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If F2 = 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A3.B3’+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x3.A2.B2’+ </a:t>
            </a: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x3.x2.A1.B1’+ </a:t>
            </a:r>
            <a:r>
              <a:rPr lang="en-US" sz="2000" dirty="0">
                <a:sym typeface="Wingdings" pitchFamily="2" charset="2"/>
              </a:rPr>
              <a:t>x3.x2.x1.A0.B0’ = 1; A&gt;B</a:t>
            </a: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000" i="1" dirty="0">
              <a:sym typeface="Wingdings" pitchFamily="2" charset="2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Magnitude Comparator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71600"/>
            <a:ext cx="774827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F3   A&lt;B</a:t>
            </a: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A3&lt;B3    [A3=0, B3=1] </a:t>
            </a:r>
          </a:p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A3=B3; A2&lt;B2  [ A2=0, B2 = 1]</a:t>
            </a:r>
          </a:p>
          <a:p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A3=B3; A2=B2; A1&lt;B1  [ A1=0, B1 = 1]</a:t>
            </a:r>
          </a:p>
          <a:p>
            <a:r>
              <a:rPr lang="en-US" sz="2000" dirty="0">
                <a:sym typeface="Wingdings" pitchFamily="2" charset="2"/>
              </a:rPr>
              <a:t>A3=B3; A2=B2; A1=B1; A0&lt;B0  [ A0=0, B0 = 1]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If F2 = 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A3’.B3+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x3.A2’.B2+ </a:t>
            </a: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x3.x2.A1’.B1+ </a:t>
            </a:r>
            <a:r>
              <a:rPr lang="en-US" sz="2000" dirty="0">
                <a:sym typeface="Wingdings" pitchFamily="2" charset="2"/>
              </a:rPr>
              <a:t>x3.x2.x1.A0’.B0 = 1; A&gt;B</a:t>
            </a: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000" i="1" dirty="0">
              <a:sym typeface="Wingdings" pitchFamily="2" charset="2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MSI &amp; LSI Components in Combinational Logic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70038"/>
            <a:ext cx="8704263" cy="2447925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US" altLang="zh-TW" sz="2400" dirty="0"/>
              <a:t>SSI – Small Scale Integration</a:t>
            </a:r>
          </a:p>
          <a:p>
            <a:pPr eaLnBrk="1" hangingPunct="1">
              <a:spcAft>
                <a:spcPct val="30000"/>
              </a:spcAft>
              <a:buNone/>
            </a:pPr>
            <a:r>
              <a:rPr lang="en-US" altLang="zh-TW" sz="2400" dirty="0"/>
              <a:t>		No. of gates – up to 10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zh-TW" sz="2400" dirty="0"/>
              <a:t>MSI – Medium Scale Integration</a:t>
            </a:r>
          </a:p>
          <a:p>
            <a:pPr eaLnBrk="1" hangingPunct="1">
              <a:spcAft>
                <a:spcPct val="30000"/>
              </a:spcAft>
              <a:buNone/>
            </a:pPr>
            <a:r>
              <a:rPr lang="en-US" altLang="zh-TW" sz="2400" dirty="0"/>
              <a:t>		No. of gates – 10-100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zh-TW" sz="2400" dirty="0"/>
              <a:t>LSI – Large Scale Integration</a:t>
            </a:r>
          </a:p>
          <a:p>
            <a:pPr eaLnBrk="1" hangingPunct="1">
              <a:spcAft>
                <a:spcPct val="30000"/>
              </a:spcAft>
              <a:buNone/>
            </a:pPr>
            <a:r>
              <a:rPr lang="en-US" altLang="zh-TW" sz="2400" dirty="0"/>
              <a:t>		No. of gates – 100-1000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zh-TW" sz="2400" dirty="0"/>
              <a:t>VLSI – Very Large Scale Integration</a:t>
            </a:r>
          </a:p>
          <a:p>
            <a:pPr eaLnBrk="1" hangingPunct="1">
              <a:spcAft>
                <a:spcPct val="30000"/>
              </a:spcAft>
              <a:buNone/>
            </a:pPr>
            <a:r>
              <a:rPr lang="en-US" altLang="zh-TW" sz="2400" dirty="0"/>
              <a:t>		No. of gates – more than 1000</a:t>
            </a:r>
          </a:p>
          <a:p>
            <a:pPr eaLnBrk="1" hangingPunct="1">
              <a:spcAft>
                <a:spcPct val="30000"/>
              </a:spcAft>
              <a:buNone/>
            </a:pPr>
            <a:endParaRPr lang="en-US" altLang="zh-TW" sz="2400" dirty="0"/>
          </a:p>
          <a:p>
            <a:pPr eaLnBrk="1" hangingPunct="1">
              <a:spcAft>
                <a:spcPct val="30000"/>
              </a:spcAft>
              <a:buNone/>
            </a:pPr>
            <a:endParaRPr lang="en-US" altLang="zh-TW" sz="2400" dirty="0"/>
          </a:p>
          <a:p>
            <a:pPr eaLnBrk="1" hangingPunct="1">
              <a:spcAft>
                <a:spcPct val="30000"/>
              </a:spcAft>
              <a:buNone/>
            </a:pPr>
            <a:endParaRPr lang="en-US" altLang="zh-TW" sz="2400" dirty="0"/>
          </a:p>
          <a:p>
            <a:pPr eaLnBrk="1" hangingPunct="1">
              <a:spcAft>
                <a:spcPct val="30000"/>
              </a:spcAft>
              <a:buNone/>
            </a:pPr>
            <a:endParaRPr lang="en-US" altLang="zh-TW" sz="2400" dirty="0"/>
          </a:p>
          <a:p>
            <a:pPr eaLnBrk="1" hangingPunct="1">
              <a:spcAft>
                <a:spcPct val="30000"/>
              </a:spcAft>
              <a:buNone/>
            </a:pPr>
            <a:endParaRPr lang="en-US" altLang="zh-TW" sz="24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Magnitude Comparator</a:t>
            </a:r>
          </a:p>
        </p:txBody>
      </p:sp>
      <p:pic>
        <p:nvPicPr>
          <p:cNvPr id="1026" name="Picture 2" descr="D:\DL\4 bit m com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07978"/>
            <a:ext cx="6858000" cy="5650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Multiplexer (MUX)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515473" cy="331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A </a:t>
            </a:r>
            <a:r>
              <a:rPr lang="en-US" sz="2400" spc="-30" dirty="0">
                <a:uFill>
                  <a:solidFill>
                    <a:srgbClr val="404040"/>
                  </a:solidFill>
                </a:uFill>
                <a:latin typeface="+mn-lt"/>
                <a:cs typeface="Arial" pitchFamily="34" charset="0"/>
              </a:rPr>
              <a:t>Multiplexer</a:t>
            </a:r>
            <a:r>
              <a:rPr lang="en-US" sz="2400" spc="-30" dirty="0">
                <a:latin typeface="+mn-lt"/>
                <a:cs typeface="Arial" pitchFamily="34" charset="0"/>
              </a:rPr>
              <a:t> </a:t>
            </a:r>
            <a:r>
              <a:rPr lang="en-US" sz="2400" dirty="0">
                <a:latin typeface="+mn-lt"/>
                <a:cs typeface="Arial" pitchFamily="34" charset="0"/>
              </a:rPr>
              <a:t>is a digital </a:t>
            </a:r>
            <a:r>
              <a:rPr lang="en-US" sz="2400" spc="-10" dirty="0">
                <a:latin typeface="+mn-lt"/>
                <a:cs typeface="Arial" pitchFamily="34" charset="0"/>
              </a:rPr>
              <a:t>circuit </a:t>
            </a:r>
            <a:r>
              <a:rPr lang="en-US" sz="2400" spc="-5" dirty="0">
                <a:latin typeface="+mn-lt"/>
                <a:cs typeface="Arial" pitchFamily="34" charset="0"/>
              </a:rPr>
              <a:t>that </a:t>
            </a:r>
            <a:r>
              <a:rPr lang="en-US" sz="2400" dirty="0">
                <a:latin typeface="+mn-lt"/>
                <a:cs typeface="Arial" pitchFamily="34" charset="0"/>
              </a:rPr>
              <a:t>has </a:t>
            </a:r>
            <a:r>
              <a:rPr lang="en-US" sz="2400" spc="-5" dirty="0">
                <a:latin typeface="+mn-lt"/>
                <a:cs typeface="Arial" pitchFamily="34" charset="0"/>
              </a:rPr>
              <a:t>multiple inputs 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spc="-5" dirty="0">
                <a:latin typeface="+mn-lt"/>
                <a:cs typeface="Arial" pitchFamily="34" charset="0"/>
              </a:rPr>
              <a:t>    </a:t>
            </a:r>
            <a:r>
              <a:rPr lang="en-US" sz="2400" dirty="0">
                <a:latin typeface="+mn-lt"/>
                <a:cs typeface="Arial" pitchFamily="34" charset="0"/>
              </a:rPr>
              <a:t>and a </a:t>
            </a:r>
            <a:r>
              <a:rPr lang="en-US" sz="2400" spc="-5" dirty="0">
                <a:latin typeface="+mn-lt"/>
                <a:cs typeface="Arial" pitchFamily="34" charset="0"/>
              </a:rPr>
              <a:t>single  </a:t>
            </a:r>
            <a:r>
              <a:rPr lang="en-US" sz="2400" dirty="0">
                <a:latin typeface="+mn-lt"/>
                <a:cs typeface="Arial" pitchFamily="34" charset="0"/>
              </a:rPr>
              <a:t>output.</a:t>
            </a:r>
          </a:p>
          <a:p>
            <a:pPr marL="393700" indent="-343535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The </a:t>
            </a:r>
            <a:r>
              <a:rPr lang="en-US" sz="2400" spc="-5" dirty="0">
                <a:latin typeface="+mn-lt"/>
                <a:cs typeface="Arial" pitchFamily="34" charset="0"/>
              </a:rPr>
              <a:t>selection </a:t>
            </a:r>
            <a:r>
              <a:rPr lang="en-US" sz="2400" dirty="0">
                <a:latin typeface="+mn-lt"/>
                <a:cs typeface="Arial" pitchFamily="34" charset="0"/>
              </a:rPr>
              <a:t>of one of </a:t>
            </a:r>
            <a:r>
              <a:rPr lang="en-US" sz="2400" spc="-5" dirty="0">
                <a:latin typeface="+mn-lt"/>
                <a:cs typeface="Arial" pitchFamily="34" charset="0"/>
              </a:rPr>
              <a:t>the </a:t>
            </a:r>
            <a:r>
              <a:rPr lang="en-US" sz="2400" dirty="0">
                <a:latin typeface="+mn-lt"/>
                <a:cs typeface="Arial" pitchFamily="34" charset="0"/>
              </a:rPr>
              <a:t>n </a:t>
            </a:r>
            <a:r>
              <a:rPr lang="en-US" sz="2400" spc="-5" dirty="0">
                <a:latin typeface="+mn-lt"/>
                <a:cs typeface="Arial" pitchFamily="34" charset="0"/>
              </a:rPr>
              <a:t>inputs </a:t>
            </a:r>
            <a:r>
              <a:rPr lang="en-US" sz="2400" dirty="0">
                <a:latin typeface="+mn-lt"/>
                <a:cs typeface="Arial" pitchFamily="34" charset="0"/>
              </a:rPr>
              <a:t>is done </a:t>
            </a:r>
            <a:r>
              <a:rPr lang="en-US" sz="2400" spc="-25" dirty="0">
                <a:latin typeface="+mn-lt"/>
                <a:cs typeface="Arial" pitchFamily="34" charset="0"/>
              </a:rPr>
              <a:t>by </a:t>
            </a:r>
            <a:r>
              <a:rPr lang="en-US" sz="2400" spc="-5" dirty="0">
                <a:latin typeface="+mn-lt"/>
                <a:cs typeface="Arial" pitchFamily="34" charset="0"/>
              </a:rPr>
              <a:t>the </a:t>
            </a:r>
            <a:r>
              <a:rPr lang="en-US" sz="2400" dirty="0">
                <a:latin typeface="+mn-lt"/>
                <a:cs typeface="Arial" pitchFamily="34" charset="0"/>
              </a:rPr>
              <a:t>select</a:t>
            </a:r>
            <a:r>
              <a:rPr lang="en-US" sz="2400" spc="-10" dirty="0">
                <a:latin typeface="+mn-lt"/>
                <a:cs typeface="Arial" pitchFamily="34" charset="0"/>
              </a:rPr>
              <a:t> </a:t>
            </a:r>
            <a:r>
              <a:rPr lang="en-US" sz="2400" spc="-5" dirty="0">
                <a:latin typeface="+mn-lt"/>
                <a:cs typeface="Arial" pitchFamily="34" charset="0"/>
              </a:rPr>
              <a:t>inputs</a:t>
            </a:r>
            <a:endParaRPr lang="en-US" sz="2400" dirty="0">
              <a:latin typeface="+mn-lt"/>
              <a:cs typeface="Arial" pitchFamily="34" charset="0"/>
            </a:endParaRPr>
          </a:p>
          <a:p>
            <a:pPr marL="393700" indent="-343535">
              <a:lnSpc>
                <a:spcPct val="100000"/>
              </a:lnSpc>
              <a:spcBef>
                <a:spcPts val="1000"/>
              </a:spcBef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spc="-5" dirty="0">
                <a:latin typeface="+mn-lt"/>
                <a:cs typeface="Arial" pitchFamily="34" charset="0"/>
              </a:rPr>
              <a:t>It </a:t>
            </a:r>
            <a:r>
              <a:rPr lang="en-US" sz="2400" dirty="0">
                <a:latin typeface="+mn-lt"/>
                <a:cs typeface="Arial" pitchFamily="34" charset="0"/>
              </a:rPr>
              <a:t>has one </a:t>
            </a:r>
            <a:r>
              <a:rPr lang="en-US" sz="2400" spc="-10" dirty="0">
                <a:latin typeface="+mn-lt"/>
                <a:cs typeface="Arial" pitchFamily="34" charset="0"/>
              </a:rPr>
              <a:t>output </a:t>
            </a:r>
            <a:r>
              <a:rPr lang="en-US" sz="2400" spc="-5" dirty="0">
                <a:latin typeface="+mn-lt"/>
                <a:cs typeface="Arial" pitchFamily="34" charset="0"/>
              </a:rPr>
              <a:t>selected at </a:t>
            </a:r>
            <a:r>
              <a:rPr lang="en-US" sz="2400" dirty="0">
                <a:latin typeface="+mn-lt"/>
                <a:cs typeface="Arial" pitchFamily="34" charset="0"/>
              </a:rPr>
              <a:t>a</a:t>
            </a:r>
            <a:r>
              <a:rPr lang="en-US" sz="2400" spc="25" dirty="0">
                <a:latin typeface="+mn-lt"/>
                <a:cs typeface="Arial" pitchFamily="34" charset="0"/>
              </a:rPr>
              <a:t> </a:t>
            </a:r>
            <a:r>
              <a:rPr lang="en-US" sz="2400" dirty="0">
                <a:latin typeface="+mn-lt"/>
                <a:cs typeface="Arial" pitchFamily="34" charset="0"/>
              </a:rPr>
              <a:t>time.</a:t>
            </a:r>
          </a:p>
          <a:p>
            <a:pPr marL="393700" indent="-343535">
              <a:lnSpc>
                <a:spcPct val="100000"/>
              </a:lnSpc>
              <a:spcBef>
                <a:spcPts val="1005"/>
              </a:spcBef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spc="-5" dirty="0">
                <a:latin typeface="+mn-lt"/>
                <a:cs typeface="Arial" pitchFamily="34" charset="0"/>
              </a:rPr>
              <a:t>It </a:t>
            </a:r>
            <a:r>
              <a:rPr lang="en-US" sz="2400" dirty="0">
                <a:latin typeface="+mn-lt"/>
                <a:cs typeface="Arial" pitchFamily="34" charset="0"/>
              </a:rPr>
              <a:t>is </a:t>
            </a:r>
            <a:r>
              <a:rPr lang="en-US" sz="2400" spc="-5" dirty="0">
                <a:latin typeface="+mn-lt"/>
                <a:cs typeface="Arial" pitchFamily="34" charset="0"/>
              </a:rPr>
              <a:t>also known as </a:t>
            </a:r>
            <a:r>
              <a:rPr lang="en-US" sz="2400" spc="-140" dirty="0">
                <a:uFill>
                  <a:solidFill>
                    <a:srgbClr val="404040"/>
                  </a:solidFill>
                </a:uFill>
                <a:latin typeface="+mn-lt"/>
                <a:cs typeface="Arial" pitchFamily="34" charset="0"/>
              </a:rPr>
              <a:t>Data Selector.</a:t>
            </a:r>
            <a:endParaRPr lang="en-US" sz="2400" spc="-15" dirty="0">
              <a:uFill>
                <a:solidFill>
                  <a:srgbClr val="404040"/>
                </a:solidFill>
              </a:uFill>
              <a:latin typeface="+mn-lt"/>
              <a:cs typeface="Arial" pitchFamily="34" charset="0"/>
            </a:endParaRPr>
          </a:p>
          <a:p>
            <a:pPr marL="393700" indent="-343535">
              <a:lnSpc>
                <a:spcPct val="100000"/>
              </a:lnSpc>
              <a:spcBef>
                <a:spcPts val="1005"/>
              </a:spcBef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spc="-15" dirty="0">
                <a:uFill>
                  <a:solidFill>
                    <a:srgbClr val="404040"/>
                  </a:solidFill>
                </a:uFill>
                <a:latin typeface="+mn-lt"/>
                <a:cs typeface="Arial" pitchFamily="34" charset="0"/>
              </a:rPr>
              <a:t>Size of </a:t>
            </a:r>
            <a:r>
              <a:rPr lang="en-US" sz="2400" dirty="0">
                <a:latin typeface="+mn-lt"/>
                <a:cs typeface="Arial" pitchFamily="34" charset="0"/>
              </a:rPr>
              <a:t>MUX = 2</a:t>
            </a:r>
            <a:r>
              <a:rPr lang="en-US" sz="2400" baseline="30000" dirty="0">
                <a:latin typeface="+mn-lt"/>
                <a:cs typeface="Arial" pitchFamily="34" charset="0"/>
              </a:rPr>
              <a:t>n </a:t>
            </a:r>
            <a:r>
              <a:rPr lang="en-US" sz="2400" dirty="0">
                <a:latin typeface="+mn-lt"/>
                <a:cs typeface="Arial" pitchFamily="34" charset="0"/>
              </a:rPr>
              <a:t>x 1 </a:t>
            </a:r>
          </a:p>
          <a:p>
            <a:pPr marL="393700" indent="-343535">
              <a:lnSpc>
                <a:spcPct val="100000"/>
              </a:lnSpc>
              <a:spcBef>
                <a:spcPts val="1005"/>
              </a:spcBef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  where n is number of select </a:t>
            </a:r>
            <a:r>
              <a:rPr lang="en-US" sz="2400" spc="-5" dirty="0">
                <a:latin typeface="+mn-lt"/>
                <a:cs typeface="Arial" pitchFamily="34" charset="0"/>
              </a:rPr>
              <a:t>inputs</a:t>
            </a:r>
            <a:endParaRPr lang="en-US" sz="2400" dirty="0">
              <a:latin typeface="+mn-lt"/>
              <a:cs typeface="Arial" pitchFamily="3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5105400" y="2667000"/>
            <a:ext cx="4108703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2:1 MUX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6555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Number of Inputs = 2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Number of Output = 1	Size of MUX = 2</a:t>
            </a:r>
            <a:r>
              <a:rPr lang="en-US" sz="2400" baseline="30000" dirty="0">
                <a:latin typeface="+mn-lt"/>
                <a:cs typeface="Arial" pitchFamily="34" charset="0"/>
              </a:rPr>
              <a:t>1</a:t>
            </a:r>
            <a:r>
              <a:rPr lang="en-US" sz="2400" dirty="0">
                <a:latin typeface="+mn-lt"/>
                <a:cs typeface="Arial" pitchFamily="34" charset="0"/>
              </a:rPr>
              <a:t>x1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Select inputs = 1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972820" y="2819400"/>
            <a:ext cx="230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BLOCK</a:t>
            </a:r>
            <a:r>
              <a:rPr sz="2400" spc="-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DIAGRAM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8800" y="2819400"/>
            <a:ext cx="1913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ambria"/>
                <a:cs typeface="Cambria"/>
              </a:rPr>
              <a:t>TRUTH</a:t>
            </a:r>
            <a:r>
              <a:rPr sz="2400" spc="-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Cambria"/>
                <a:cs typeface="Cambria"/>
              </a:rPr>
              <a:t>TABLE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457200" y="3429000"/>
            <a:ext cx="3657600" cy="2928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7"/>
          <p:cNvGraphicFramePr>
            <a:graphicFrameLocks noGrp="1"/>
          </p:cNvGraphicFramePr>
          <p:nvPr/>
        </p:nvGraphicFramePr>
        <p:xfrm>
          <a:off x="4594102" y="3886200"/>
          <a:ext cx="4027170" cy="1223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9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aseline="-25000" dirty="0">
                          <a:latin typeface="Trebuchet MS"/>
                          <a:cs typeface="Trebuchet MS"/>
                        </a:rPr>
                        <a:t>0</a:t>
                      </a:r>
                      <a:endParaRPr sz="1800" baseline="-250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aseline="-25000" dirty="0">
                          <a:latin typeface="Trebuchet MS"/>
                          <a:cs typeface="Trebuchet MS"/>
                        </a:rPr>
                        <a:t>1</a:t>
                      </a:r>
                      <a:endParaRPr sz="1800" baseline="-250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5638800"/>
            <a:ext cx="211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Y = S’D</a:t>
            </a:r>
            <a:r>
              <a:rPr lang="en-US" sz="2400" baseline="-25000" dirty="0">
                <a:latin typeface="+mn-lt"/>
                <a:cs typeface="Arial" pitchFamily="34" charset="0"/>
              </a:rPr>
              <a:t>0</a:t>
            </a:r>
            <a:r>
              <a:rPr lang="en-US" sz="2400" dirty="0">
                <a:latin typeface="+mn-lt"/>
                <a:cs typeface="Arial" pitchFamily="34" charset="0"/>
              </a:rPr>
              <a:t> + SD</a:t>
            </a:r>
            <a:r>
              <a:rPr lang="en-US" sz="2400" baseline="-25000" dirty="0">
                <a:latin typeface="+mn-lt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2:1 MUX</a:t>
            </a:r>
          </a:p>
        </p:txBody>
      </p:sp>
      <p:sp>
        <p:nvSpPr>
          <p:cNvPr id="10" name="object 3"/>
          <p:cNvSpPr/>
          <p:nvPr/>
        </p:nvSpPr>
        <p:spPr>
          <a:xfrm>
            <a:off x="1981200" y="3048000"/>
            <a:ext cx="5484875" cy="2185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3505200" y="1905000"/>
            <a:ext cx="211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Y = S’D</a:t>
            </a:r>
            <a:r>
              <a:rPr lang="en-US" sz="2400" baseline="-25000" dirty="0">
                <a:latin typeface="+mn-lt"/>
                <a:cs typeface="Arial" pitchFamily="34" charset="0"/>
              </a:rPr>
              <a:t>0</a:t>
            </a:r>
            <a:r>
              <a:rPr lang="en-US" sz="2400" dirty="0">
                <a:latin typeface="+mn-lt"/>
                <a:cs typeface="Arial" pitchFamily="34" charset="0"/>
              </a:rPr>
              <a:t> + SD</a:t>
            </a:r>
            <a:r>
              <a:rPr lang="en-US" sz="2400" baseline="-25000" dirty="0">
                <a:latin typeface="+mn-lt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4:1 MUX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7526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Number of Inputs =4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Number of Output = 1		Size of MUX = 2</a:t>
            </a:r>
            <a:r>
              <a:rPr lang="en-US" sz="2400" baseline="30000" dirty="0">
                <a:latin typeface="+mn-lt"/>
                <a:cs typeface="Arial" pitchFamily="34" charset="0"/>
              </a:rPr>
              <a:t>2</a:t>
            </a:r>
            <a:r>
              <a:rPr lang="en-US" sz="2400" dirty="0">
                <a:latin typeface="+mn-lt"/>
                <a:cs typeface="Arial" pitchFamily="34" charset="0"/>
              </a:rPr>
              <a:t> x 1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Select inputs = 2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972820" y="2819400"/>
            <a:ext cx="230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BLOCK</a:t>
            </a:r>
            <a:r>
              <a:rPr sz="2400" spc="-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DIAGRAM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8800" y="2819400"/>
            <a:ext cx="1913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ambria"/>
                <a:cs typeface="Cambria"/>
              </a:rPr>
              <a:t>TRUTH</a:t>
            </a:r>
            <a:r>
              <a:rPr sz="2400" spc="-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Cambria"/>
                <a:cs typeface="Cambria"/>
              </a:rPr>
              <a:t>TABLE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8844" y="5867400"/>
            <a:ext cx="5485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spc="-5" dirty="0">
                <a:latin typeface="Cambria"/>
                <a:cs typeface="Cambria"/>
              </a:rPr>
              <a:t>Y=S1’S0’D0+S1’S0D1+S1SO’D2+S1S0D3</a:t>
            </a:r>
            <a:endParaRPr lang="en-US" sz="2400" baseline="-25000" dirty="0">
              <a:latin typeface="+mn-lt"/>
              <a:cs typeface="Arial" pitchFamily="34" charset="0"/>
            </a:endParaRPr>
          </a:p>
        </p:txBody>
      </p:sp>
      <p:graphicFrame>
        <p:nvGraphicFramePr>
          <p:cNvPr id="29" name="object 6"/>
          <p:cNvGraphicFramePr>
            <a:graphicFrameLocks noGrp="1"/>
          </p:cNvGraphicFramePr>
          <p:nvPr/>
        </p:nvGraphicFramePr>
        <p:xfrm>
          <a:off x="5257800" y="3810000"/>
          <a:ext cx="266319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object 7"/>
          <p:cNvSpPr/>
          <p:nvPr/>
        </p:nvSpPr>
        <p:spPr>
          <a:xfrm>
            <a:off x="2589277" y="4545838"/>
            <a:ext cx="398780" cy="50800"/>
          </a:xfrm>
          <a:custGeom>
            <a:avLst/>
            <a:gdLst/>
            <a:ahLst/>
            <a:cxnLst/>
            <a:rect l="l" t="t" r="r" b="b"/>
            <a:pathLst>
              <a:path w="398779" h="50800">
                <a:moveTo>
                  <a:pt x="397212" y="19050"/>
                </a:moveTo>
                <a:lnTo>
                  <a:pt x="376554" y="19050"/>
                </a:lnTo>
                <a:lnTo>
                  <a:pt x="379349" y="21844"/>
                </a:lnTo>
                <a:lnTo>
                  <a:pt x="379475" y="28829"/>
                </a:lnTo>
                <a:lnTo>
                  <a:pt x="376554" y="31750"/>
                </a:lnTo>
                <a:lnTo>
                  <a:pt x="349013" y="31850"/>
                </a:lnTo>
                <a:lnTo>
                  <a:pt x="349730" y="35369"/>
                </a:lnTo>
                <a:lnTo>
                  <a:pt x="355187" y="43402"/>
                </a:lnTo>
                <a:lnTo>
                  <a:pt x="363263" y="48815"/>
                </a:lnTo>
                <a:lnTo>
                  <a:pt x="373125" y="50800"/>
                </a:lnTo>
                <a:lnTo>
                  <a:pt x="383041" y="48793"/>
                </a:lnTo>
                <a:lnTo>
                  <a:pt x="391112" y="43322"/>
                </a:lnTo>
                <a:lnTo>
                  <a:pt x="396539" y="35208"/>
                </a:lnTo>
                <a:lnTo>
                  <a:pt x="398525" y="25273"/>
                </a:lnTo>
                <a:lnTo>
                  <a:pt x="397212" y="19050"/>
                </a:lnTo>
                <a:close/>
              </a:path>
              <a:path w="398779" h="50800">
                <a:moveTo>
                  <a:pt x="348953" y="19149"/>
                </a:moveTo>
                <a:lnTo>
                  <a:pt x="6350" y="20574"/>
                </a:lnTo>
                <a:lnTo>
                  <a:pt x="2793" y="20701"/>
                </a:lnTo>
                <a:lnTo>
                  <a:pt x="0" y="23495"/>
                </a:lnTo>
                <a:lnTo>
                  <a:pt x="0" y="30480"/>
                </a:lnTo>
                <a:lnTo>
                  <a:pt x="2920" y="33401"/>
                </a:lnTo>
                <a:lnTo>
                  <a:pt x="6350" y="33274"/>
                </a:lnTo>
                <a:lnTo>
                  <a:pt x="349013" y="31850"/>
                </a:lnTo>
                <a:lnTo>
                  <a:pt x="347725" y="25527"/>
                </a:lnTo>
                <a:lnTo>
                  <a:pt x="348953" y="19149"/>
                </a:lnTo>
                <a:close/>
              </a:path>
              <a:path w="398779" h="50800">
                <a:moveTo>
                  <a:pt x="376554" y="19050"/>
                </a:moveTo>
                <a:lnTo>
                  <a:pt x="372999" y="19050"/>
                </a:lnTo>
                <a:lnTo>
                  <a:pt x="348953" y="19149"/>
                </a:lnTo>
                <a:lnTo>
                  <a:pt x="347725" y="25527"/>
                </a:lnTo>
                <a:lnTo>
                  <a:pt x="349013" y="31850"/>
                </a:lnTo>
                <a:lnTo>
                  <a:pt x="376554" y="31750"/>
                </a:lnTo>
                <a:lnTo>
                  <a:pt x="379475" y="28829"/>
                </a:lnTo>
                <a:lnTo>
                  <a:pt x="379349" y="21844"/>
                </a:lnTo>
                <a:lnTo>
                  <a:pt x="376554" y="19050"/>
                </a:lnTo>
                <a:close/>
              </a:path>
              <a:path w="398779" h="50800">
                <a:moveTo>
                  <a:pt x="372999" y="0"/>
                </a:moveTo>
                <a:lnTo>
                  <a:pt x="363085" y="2006"/>
                </a:lnTo>
                <a:lnTo>
                  <a:pt x="355028" y="7477"/>
                </a:lnTo>
                <a:lnTo>
                  <a:pt x="349638" y="15591"/>
                </a:lnTo>
                <a:lnTo>
                  <a:pt x="348953" y="19149"/>
                </a:lnTo>
                <a:lnTo>
                  <a:pt x="397212" y="19050"/>
                </a:lnTo>
                <a:lnTo>
                  <a:pt x="396448" y="15430"/>
                </a:lnTo>
                <a:lnTo>
                  <a:pt x="390953" y="7397"/>
                </a:lnTo>
                <a:lnTo>
                  <a:pt x="382863" y="1984"/>
                </a:lnTo>
                <a:lnTo>
                  <a:pt x="3729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8"/>
          <p:cNvSpPr/>
          <p:nvPr/>
        </p:nvSpPr>
        <p:spPr>
          <a:xfrm>
            <a:off x="1655827" y="4696713"/>
            <a:ext cx="396875" cy="50800"/>
          </a:xfrm>
          <a:custGeom>
            <a:avLst/>
            <a:gdLst/>
            <a:ahLst/>
            <a:cxnLst/>
            <a:rect l="l" t="t" r="r" b="b"/>
            <a:pathLst>
              <a:path w="396875" h="50800">
                <a:moveTo>
                  <a:pt x="25526" y="0"/>
                </a:moveTo>
                <a:lnTo>
                  <a:pt x="15591" y="1984"/>
                </a:lnTo>
                <a:lnTo>
                  <a:pt x="7477" y="7397"/>
                </a:lnTo>
                <a:lnTo>
                  <a:pt x="2006" y="15430"/>
                </a:lnTo>
                <a:lnTo>
                  <a:pt x="0" y="25272"/>
                </a:lnTo>
                <a:lnTo>
                  <a:pt x="1984" y="35208"/>
                </a:lnTo>
                <a:lnTo>
                  <a:pt x="7397" y="43322"/>
                </a:lnTo>
                <a:lnTo>
                  <a:pt x="15430" y="48793"/>
                </a:lnTo>
                <a:lnTo>
                  <a:pt x="25272" y="50800"/>
                </a:lnTo>
                <a:lnTo>
                  <a:pt x="35208" y="48815"/>
                </a:lnTo>
                <a:lnTo>
                  <a:pt x="43322" y="43402"/>
                </a:lnTo>
                <a:lnTo>
                  <a:pt x="48793" y="35369"/>
                </a:lnTo>
                <a:lnTo>
                  <a:pt x="49511" y="31850"/>
                </a:lnTo>
                <a:lnTo>
                  <a:pt x="21843" y="31750"/>
                </a:lnTo>
                <a:lnTo>
                  <a:pt x="19050" y="28828"/>
                </a:lnTo>
                <a:lnTo>
                  <a:pt x="19050" y="21843"/>
                </a:lnTo>
                <a:lnTo>
                  <a:pt x="21970" y="19050"/>
                </a:lnTo>
                <a:lnTo>
                  <a:pt x="49506" y="19050"/>
                </a:lnTo>
                <a:lnTo>
                  <a:pt x="48815" y="15591"/>
                </a:lnTo>
                <a:lnTo>
                  <a:pt x="43402" y="7477"/>
                </a:lnTo>
                <a:lnTo>
                  <a:pt x="35369" y="2006"/>
                </a:lnTo>
                <a:lnTo>
                  <a:pt x="25526" y="0"/>
                </a:lnTo>
                <a:close/>
              </a:path>
              <a:path w="396875" h="50800">
                <a:moveTo>
                  <a:pt x="49526" y="19150"/>
                </a:moveTo>
                <a:lnTo>
                  <a:pt x="50800" y="25526"/>
                </a:lnTo>
                <a:lnTo>
                  <a:pt x="49511" y="31850"/>
                </a:lnTo>
                <a:lnTo>
                  <a:pt x="390525" y="33273"/>
                </a:lnTo>
                <a:lnTo>
                  <a:pt x="393953" y="33400"/>
                </a:lnTo>
                <a:lnTo>
                  <a:pt x="396875" y="30479"/>
                </a:lnTo>
                <a:lnTo>
                  <a:pt x="396875" y="23494"/>
                </a:lnTo>
                <a:lnTo>
                  <a:pt x="394081" y="20700"/>
                </a:lnTo>
                <a:lnTo>
                  <a:pt x="390525" y="20573"/>
                </a:lnTo>
                <a:lnTo>
                  <a:pt x="49526" y="19150"/>
                </a:lnTo>
                <a:close/>
              </a:path>
              <a:path w="396875" h="50800">
                <a:moveTo>
                  <a:pt x="25400" y="19050"/>
                </a:moveTo>
                <a:lnTo>
                  <a:pt x="21970" y="19050"/>
                </a:lnTo>
                <a:lnTo>
                  <a:pt x="19050" y="21843"/>
                </a:lnTo>
                <a:lnTo>
                  <a:pt x="19050" y="28828"/>
                </a:lnTo>
                <a:lnTo>
                  <a:pt x="21843" y="31750"/>
                </a:lnTo>
                <a:lnTo>
                  <a:pt x="49511" y="31850"/>
                </a:lnTo>
                <a:lnTo>
                  <a:pt x="50800" y="25526"/>
                </a:lnTo>
                <a:lnTo>
                  <a:pt x="49526" y="19150"/>
                </a:lnTo>
                <a:lnTo>
                  <a:pt x="25400" y="19050"/>
                </a:lnTo>
                <a:close/>
              </a:path>
              <a:path w="396875" h="50800">
                <a:moveTo>
                  <a:pt x="49506" y="19050"/>
                </a:moveTo>
                <a:lnTo>
                  <a:pt x="25400" y="19050"/>
                </a:lnTo>
                <a:lnTo>
                  <a:pt x="49526" y="19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9"/>
          <p:cNvSpPr/>
          <p:nvPr/>
        </p:nvSpPr>
        <p:spPr>
          <a:xfrm>
            <a:off x="1655827" y="5001513"/>
            <a:ext cx="396875" cy="50800"/>
          </a:xfrm>
          <a:custGeom>
            <a:avLst/>
            <a:gdLst/>
            <a:ahLst/>
            <a:cxnLst/>
            <a:rect l="l" t="t" r="r" b="b"/>
            <a:pathLst>
              <a:path w="396875" h="50800">
                <a:moveTo>
                  <a:pt x="25526" y="0"/>
                </a:moveTo>
                <a:lnTo>
                  <a:pt x="15591" y="1984"/>
                </a:lnTo>
                <a:lnTo>
                  <a:pt x="7477" y="7397"/>
                </a:lnTo>
                <a:lnTo>
                  <a:pt x="2006" y="15430"/>
                </a:lnTo>
                <a:lnTo>
                  <a:pt x="0" y="25272"/>
                </a:lnTo>
                <a:lnTo>
                  <a:pt x="1984" y="35208"/>
                </a:lnTo>
                <a:lnTo>
                  <a:pt x="7397" y="43322"/>
                </a:lnTo>
                <a:lnTo>
                  <a:pt x="15430" y="48793"/>
                </a:lnTo>
                <a:lnTo>
                  <a:pt x="25272" y="50800"/>
                </a:lnTo>
                <a:lnTo>
                  <a:pt x="35208" y="48815"/>
                </a:lnTo>
                <a:lnTo>
                  <a:pt x="43322" y="43402"/>
                </a:lnTo>
                <a:lnTo>
                  <a:pt x="48793" y="35369"/>
                </a:lnTo>
                <a:lnTo>
                  <a:pt x="49511" y="31850"/>
                </a:lnTo>
                <a:lnTo>
                  <a:pt x="21843" y="31750"/>
                </a:lnTo>
                <a:lnTo>
                  <a:pt x="19050" y="28828"/>
                </a:lnTo>
                <a:lnTo>
                  <a:pt x="19050" y="21843"/>
                </a:lnTo>
                <a:lnTo>
                  <a:pt x="21970" y="19050"/>
                </a:lnTo>
                <a:lnTo>
                  <a:pt x="49506" y="19050"/>
                </a:lnTo>
                <a:lnTo>
                  <a:pt x="48815" y="15591"/>
                </a:lnTo>
                <a:lnTo>
                  <a:pt x="43402" y="7477"/>
                </a:lnTo>
                <a:lnTo>
                  <a:pt x="35369" y="2006"/>
                </a:lnTo>
                <a:lnTo>
                  <a:pt x="25526" y="0"/>
                </a:lnTo>
                <a:close/>
              </a:path>
              <a:path w="396875" h="50800">
                <a:moveTo>
                  <a:pt x="49526" y="19150"/>
                </a:moveTo>
                <a:lnTo>
                  <a:pt x="50800" y="25526"/>
                </a:lnTo>
                <a:lnTo>
                  <a:pt x="49511" y="31850"/>
                </a:lnTo>
                <a:lnTo>
                  <a:pt x="390525" y="33273"/>
                </a:lnTo>
                <a:lnTo>
                  <a:pt x="393953" y="33400"/>
                </a:lnTo>
                <a:lnTo>
                  <a:pt x="396875" y="30479"/>
                </a:lnTo>
                <a:lnTo>
                  <a:pt x="396875" y="23494"/>
                </a:lnTo>
                <a:lnTo>
                  <a:pt x="394081" y="20700"/>
                </a:lnTo>
                <a:lnTo>
                  <a:pt x="390525" y="20573"/>
                </a:lnTo>
                <a:lnTo>
                  <a:pt x="49526" y="19150"/>
                </a:lnTo>
                <a:close/>
              </a:path>
              <a:path w="396875" h="50800">
                <a:moveTo>
                  <a:pt x="25400" y="19050"/>
                </a:moveTo>
                <a:lnTo>
                  <a:pt x="21970" y="19050"/>
                </a:lnTo>
                <a:lnTo>
                  <a:pt x="19050" y="21843"/>
                </a:lnTo>
                <a:lnTo>
                  <a:pt x="19050" y="28828"/>
                </a:lnTo>
                <a:lnTo>
                  <a:pt x="21843" y="31750"/>
                </a:lnTo>
                <a:lnTo>
                  <a:pt x="49511" y="31850"/>
                </a:lnTo>
                <a:lnTo>
                  <a:pt x="50800" y="25526"/>
                </a:lnTo>
                <a:lnTo>
                  <a:pt x="49526" y="19150"/>
                </a:lnTo>
                <a:lnTo>
                  <a:pt x="25400" y="19050"/>
                </a:lnTo>
                <a:close/>
              </a:path>
              <a:path w="396875" h="50800">
                <a:moveTo>
                  <a:pt x="49506" y="19050"/>
                </a:moveTo>
                <a:lnTo>
                  <a:pt x="25400" y="19050"/>
                </a:lnTo>
                <a:lnTo>
                  <a:pt x="49526" y="19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0"/>
          <p:cNvSpPr/>
          <p:nvPr/>
        </p:nvSpPr>
        <p:spPr>
          <a:xfrm>
            <a:off x="1655827" y="4088638"/>
            <a:ext cx="396875" cy="50800"/>
          </a:xfrm>
          <a:custGeom>
            <a:avLst/>
            <a:gdLst/>
            <a:ahLst/>
            <a:cxnLst/>
            <a:rect l="l" t="t" r="r" b="b"/>
            <a:pathLst>
              <a:path w="396875" h="50800">
                <a:moveTo>
                  <a:pt x="25526" y="0"/>
                </a:moveTo>
                <a:lnTo>
                  <a:pt x="15591" y="1984"/>
                </a:lnTo>
                <a:lnTo>
                  <a:pt x="7477" y="7397"/>
                </a:lnTo>
                <a:lnTo>
                  <a:pt x="2006" y="15430"/>
                </a:lnTo>
                <a:lnTo>
                  <a:pt x="0" y="25273"/>
                </a:lnTo>
                <a:lnTo>
                  <a:pt x="1984" y="35208"/>
                </a:lnTo>
                <a:lnTo>
                  <a:pt x="7397" y="43322"/>
                </a:lnTo>
                <a:lnTo>
                  <a:pt x="15430" y="48793"/>
                </a:lnTo>
                <a:lnTo>
                  <a:pt x="25272" y="50800"/>
                </a:lnTo>
                <a:lnTo>
                  <a:pt x="35208" y="48815"/>
                </a:lnTo>
                <a:lnTo>
                  <a:pt x="43322" y="43402"/>
                </a:lnTo>
                <a:lnTo>
                  <a:pt x="48793" y="35369"/>
                </a:lnTo>
                <a:lnTo>
                  <a:pt x="49511" y="31850"/>
                </a:lnTo>
                <a:lnTo>
                  <a:pt x="21843" y="31750"/>
                </a:lnTo>
                <a:lnTo>
                  <a:pt x="19050" y="28829"/>
                </a:lnTo>
                <a:lnTo>
                  <a:pt x="19050" y="21844"/>
                </a:lnTo>
                <a:lnTo>
                  <a:pt x="21970" y="19050"/>
                </a:lnTo>
                <a:lnTo>
                  <a:pt x="49506" y="19050"/>
                </a:lnTo>
                <a:lnTo>
                  <a:pt x="48815" y="15591"/>
                </a:lnTo>
                <a:lnTo>
                  <a:pt x="43402" y="7477"/>
                </a:lnTo>
                <a:lnTo>
                  <a:pt x="35369" y="2006"/>
                </a:lnTo>
                <a:lnTo>
                  <a:pt x="25526" y="0"/>
                </a:lnTo>
                <a:close/>
              </a:path>
              <a:path w="396875" h="50800">
                <a:moveTo>
                  <a:pt x="49526" y="19150"/>
                </a:moveTo>
                <a:lnTo>
                  <a:pt x="50800" y="25527"/>
                </a:lnTo>
                <a:lnTo>
                  <a:pt x="49511" y="31850"/>
                </a:lnTo>
                <a:lnTo>
                  <a:pt x="390525" y="33274"/>
                </a:lnTo>
                <a:lnTo>
                  <a:pt x="393953" y="33401"/>
                </a:lnTo>
                <a:lnTo>
                  <a:pt x="396875" y="30480"/>
                </a:lnTo>
                <a:lnTo>
                  <a:pt x="396875" y="23495"/>
                </a:lnTo>
                <a:lnTo>
                  <a:pt x="394081" y="20701"/>
                </a:lnTo>
                <a:lnTo>
                  <a:pt x="390525" y="20574"/>
                </a:lnTo>
                <a:lnTo>
                  <a:pt x="49526" y="19150"/>
                </a:lnTo>
                <a:close/>
              </a:path>
              <a:path w="396875" h="50800">
                <a:moveTo>
                  <a:pt x="25400" y="19050"/>
                </a:moveTo>
                <a:lnTo>
                  <a:pt x="21970" y="19050"/>
                </a:lnTo>
                <a:lnTo>
                  <a:pt x="19050" y="21844"/>
                </a:lnTo>
                <a:lnTo>
                  <a:pt x="19050" y="28829"/>
                </a:lnTo>
                <a:lnTo>
                  <a:pt x="21843" y="31750"/>
                </a:lnTo>
                <a:lnTo>
                  <a:pt x="49511" y="31850"/>
                </a:lnTo>
                <a:lnTo>
                  <a:pt x="50800" y="25527"/>
                </a:lnTo>
                <a:lnTo>
                  <a:pt x="49526" y="19150"/>
                </a:lnTo>
                <a:lnTo>
                  <a:pt x="25400" y="19050"/>
                </a:lnTo>
                <a:close/>
              </a:path>
              <a:path w="396875" h="50800">
                <a:moveTo>
                  <a:pt x="49506" y="19050"/>
                </a:moveTo>
                <a:lnTo>
                  <a:pt x="25400" y="19050"/>
                </a:lnTo>
                <a:lnTo>
                  <a:pt x="49526" y="19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1"/>
          <p:cNvSpPr/>
          <p:nvPr/>
        </p:nvSpPr>
        <p:spPr>
          <a:xfrm>
            <a:off x="1655827" y="4393438"/>
            <a:ext cx="396875" cy="50800"/>
          </a:xfrm>
          <a:custGeom>
            <a:avLst/>
            <a:gdLst/>
            <a:ahLst/>
            <a:cxnLst/>
            <a:rect l="l" t="t" r="r" b="b"/>
            <a:pathLst>
              <a:path w="396875" h="50800">
                <a:moveTo>
                  <a:pt x="25526" y="0"/>
                </a:moveTo>
                <a:lnTo>
                  <a:pt x="15591" y="1984"/>
                </a:lnTo>
                <a:lnTo>
                  <a:pt x="7477" y="7397"/>
                </a:lnTo>
                <a:lnTo>
                  <a:pt x="2006" y="15430"/>
                </a:lnTo>
                <a:lnTo>
                  <a:pt x="0" y="25273"/>
                </a:lnTo>
                <a:lnTo>
                  <a:pt x="1984" y="35208"/>
                </a:lnTo>
                <a:lnTo>
                  <a:pt x="7397" y="43322"/>
                </a:lnTo>
                <a:lnTo>
                  <a:pt x="15430" y="48793"/>
                </a:lnTo>
                <a:lnTo>
                  <a:pt x="25272" y="50800"/>
                </a:lnTo>
                <a:lnTo>
                  <a:pt x="35208" y="48815"/>
                </a:lnTo>
                <a:lnTo>
                  <a:pt x="43322" y="43402"/>
                </a:lnTo>
                <a:lnTo>
                  <a:pt x="48793" y="35369"/>
                </a:lnTo>
                <a:lnTo>
                  <a:pt x="49511" y="31850"/>
                </a:lnTo>
                <a:lnTo>
                  <a:pt x="21843" y="31750"/>
                </a:lnTo>
                <a:lnTo>
                  <a:pt x="19050" y="28829"/>
                </a:lnTo>
                <a:lnTo>
                  <a:pt x="19050" y="21844"/>
                </a:lnTo>
                <a:lnTo>
                  <a:pt x="21970" y="19050"/>
                </a:lnTo>
                <a:lnTo>
                  <a:pt x="49506" y="19050"/>
                </a:lnTo>
                <a:lnTo>
                  <a:pt x="48815" y="15591"/>
                </a:lnTo>
                <a:lnTo>
                  <a:pt x="43402" y="7477"/>
                </a:lnTo>
                <a:lnTo>
                  <a:pt x="35369" y="2006"/>
                </a:lnTo>
                <a:lnTo>
                  <a:pt x="25526" y="0"/>
                </a:lnTo>
                <a:close/>
              </a:path>
              <a:path w="396875" h="50800">
                <a:moveTo>
                  <a:pt x="49526" y="19150"/>
                </a:moveTo>
                <a:lnTo>
                  <a:pt x="50800" y="25527"/>
                </a:lnTo>
                <a:lnTo>
                  <a:pt x="49511" y="31850"/>
                </a:lnTo>
                <a:lnTo>
                  <a:pt x="390525" y="33274"/>
                </a:lnTo>
                <a:lnTo>
                  <a:pt x="393953" y="33401"/>
                </a:lnTo>
                <a:lnTo>
                  <a:pt x="396875" y="30480"/>
                </a:lnTo>
                <a:lnTo>
                  <a:pt x="396875" y="23495"/>
                </a:lnTo>
                <a:lnTo>
                  <a:pt x="394081" y="20701"/>
                </a:lnTo>
                <a:lnTo>
                  <a:pt x="390525" y="20574"/>
                </a:lnTo>
                <a:lnTo>
                  <a:pt x="49526" y="19150"/>
                </a:lnTo>
                <a:close/>
              </a:path>
              <a:path w="396875" h="50800">
                <a:moveTo>
                  <a:pt x="25400" y="19050"/>
                </a:moveTo>
                <a:lnTo>
                  <a:pt x="21970" y="19050"/>
                </a:lnTo>
                <a:lnTo>
                  <a:pt x="19050" y="21844"/>
                </a:lnTo>
                <a:lnTo>
                  <a:pt x="19050" y="28829"/>
                </a:lnTo>
                <a:lnTo>
                  <a:pt x="21843" y="31750"/>
                </a:lnTo>
                <a:lnTo>
                  <a:pt x="49511" y="31850"/>
                </a:lnTo>
                <a:lnTo>
                  <a:pt x="50800" y="25527"/>
                </a:lnTo>
                <a:lnTo>
                  <a:pt x="49526" y="19150"/>
                </a:lnTo>
                <a:lnTo>
                  <a:pt x="25400" y="19050"/>
                </a:lnTo>
                <a:close/>
              </a:path>
              <a:path w="396875" h="50800">
                <a:moveTo>
                  <a:pt x="49506" y="19050"/>
                </a:moveTo>
                <a:lnTo>
                  <a:pt x="25400" y="19050"/>
                </a:lnTo>
                <a:lnTo>
                  <a:pt x="49526" y="19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"/>
          <p:cNvSpPr/>
          <p:nvPr/>
        </p:nvSpPr>
        <p:spPr>
          <a:xfrm>
            <a:off x="2433067" y="5037327"/>
            <a:ext cx="50800" cy="396875"/>
          </a:xfrm>
          <a:custGeom>
            <a:avLst/>
            <a:gdLst/>
            <a:ahLst/>
            <a:cxnLst/>
            <a:rect l="l" t="t" r="r" b="b"/>
            <a:pathLst>
              <a:path w="50800" h="396875">
                <a:moveTo>
                  <a:pt x="19159" y="347346"/>
                </a:moveTo>
                <a:lnTo>
                  <a:pt x="15591" y="348059"/>
                </a:lnTo>
                <a:lnTo>
                  <a:pt x="7477" y="353472"/>
                </a:lnTo>
                <a:lnTo>
                  <a:pt x="2006" y="361505"/>
                </a:lnTo>
                <a:lnTo>
                  <a:pt x="0" y="371348"/>
                </a:lnTo>
                <a:lnTo>
                  <a:pt x="1984" y="381283"/>
                </a:lnTo>
                <a:lnTo>
                  <a:pt x="7397" y="389397"/>
                </a:lnTo>
                <a:lnTo>
                  <a:pt x="15430" y="394868"/>
                </a:lnTo>
                <a:lnTo>
                  <a:pt x="25273" y="396875"/>
                </a:lnTo>
                <a:lnTo>
                  <a:pt x="35208" y="394890"/>
                </a:lnTo>
                <a:lnTo>
                  <a:pt x="43322" y="389477"/>
                </a:lnTo>
                <a:lnTo>
                  <a:pt x="48793" y="381444"/>
                </a:lnTo>
                <a:lnTo>
                  <a:pt x="49531" y="377825"/>
                </a:lnTo>
                <a:lnTo>
                  <a:pt x="21843" y="377825"/>
                </a:lnTo>
                <a:lnTo>
                  <a:pt x="19171" y="375031"/>
                </a:lnTo>
                <a:lnTo>
                  <a:pt x="19159" y="347346"/>
                </a:lnTo>
                <a:close/>
              </a:path>
              <a:path w="50800" h="396875">
                <a:moveTo>
                  <a:pt x="25526" y="346075"/>
                </a:moveTo>
                <a:lnTo>
                  <a:pt x="19159" y="347346"/>
                </a:lnTo>
                <a:lnTo>
                  <a:pt x="19171" y="375031"/>
                </a:lnTo>
                <a:lnTo>
                  <a:pt x="21843" y="377825"/>
                </a:lnTo>
                <a:lnTo>
                  <a:pt x="28829" y="377825"/>
                </a:lnTo>
                <a:lnTo>
                  <a:pt x="31750" y="375031"/>
                </a:lnTo>
                <a:lnTo>
                  <a:pt x="31766" y="347346"/>
                </a:lnTo>
                <a:lnTo>
                  <a:pt x="25526" y="346075"/>
                </a:lnTo>
                <a:close/>
              </a:path>
              <a:path w="50800" h="396875">
                <a:moveTo>
                  <a:pt x="31859" y="347365"/>
                </a:moveTo>
                <a:lnTo>
                  <a:pt x="31750" y="375031"/>
                </a:lnTo>
                <a:lnTo>
                  <a:pt x="28829" y="377825"/>
                </a:lnTo>
                <a:lnTo>
                  <a:pt x="49531" y="377825"/>
                </a:lnTo>
                <a:lnTo>
                  <a:pt x="50800" y="371601"/>
                </a:lnTo>
                <a:lnTo>
                  <a:pt x="48815" y="361666"/>
                </a:lnTo>
                <a:lnTo>
                  <a:pt x="43402" y="353552"/>
                </a:lnTo>
                <a:lnTo>
                  <a:pt x="35369" y="348081"/>
                </a:lnTo>
                <a:lnTo>
                  <a:pt x="31859" y="347365"/>
                </a:lnTo>
                <a:close/>
              </a:path>
              <a:path w="50800" h="396875">
                <a:moveTo>
                  <a:pt x="31864" y="346075"/>
                </a:moveTo>
                <a:lnTo>
                  <a:pt x="25526" y="346075"/>
                </a:lnTo>
                <a:lnTo>
                  <a:pt x="31859" y="347365"/>
                </a:lnTo>
                <a:lnTo>
                  <a:pt x="31864" y="346075"/>
                </a:lnTo>
                <a:close/>
              </a:path>
              <a:path w="50800" h="396875">
                <a:moveTo>
                  <a:pt x="30480" y="0"/>
                </a:moveTo>
                <a:lnTo>
                  <a:pt x="23494" y="0"/>
                </a:lnTo>
                <a:lnTo>
                  <a:pt x="20700" y="2793"/>
                </a:lnTo>
                <a:lnTo>
                  <a:pt x="20700" y="6350"/>
                </a:lnTo>
                <a:lnTo>
                  <a:pt x="19159" y="347346"/>
                </a:lnTo>
                <a:lnTo>
                  <a:pt x="25526" y="346075"/>
                </a:lnTo>
                <a:lnTo>
                  <a:pt x="31864" y="346075"/>
                </a:lnTo>
                <a:lnTo>
                  <a:pt x="33400" y="6350"/>
                </a:lnTo>
                <a:lnTo>
                  <a:pt x="33274" y="2793"/>
                </a:lnTo>
                <a:lnTo>
                  <a:pt x="304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3"/>
          <p:cNvSpPr/>
          <p:nvPr/>
        </p:nvSpPr>
        <p:spPr>
          <a:xfrm>
            <a:off x="2201418" y="5127244"/>
            <a:ext cx="50800" cy="306705"/>
          </a:xfrm>
          <a:custGeom>
            <a:avLst/>
            <a:gdLst/>
            <a:ahLst/>
            <a:cxnLst/>
            <a:rect l="l" t="t" r="r" b="b"/>
            <a:pathLst>
              <a:path w="50800" h="306704">
                <a:moveTo>
                  <a:pt x="19194" y="256877"/>
                </a:moveTo>
                <a:lnTo>
                  <a:pt x="15662" y="257561"/>
                </a:lnTo>
                <a:lnTo>
                  <a:pt x="7572" y="262937"/>
                </a:lnTo>
                <a:lnTo>
                  <a:pt x="2077" y="270956"/>
                </a:lnTo>
                <a:lnTo>
                  <a:pt x="0" y="280797"/>
                </a:lnTo>
                <a:lnTo>
                  <a:pt x="1912" y="290732"/>
                </a:lnTo>
                <a:lnTo>
                  <a:pt x="7302" y="298846"/>
                </a:lnTo>
                <a:lnTo>
                  <a:pt x="15359" y="304317"/>
                </a:lnTo>
                <a:lnTo>
                  <a:pt x="25273" y="306324"/>
                </a:lnTo>
                <a:lnTo>
                  <a:pt x="35137" y="304413"/>
                </a:lnTo>
                <a:lnTo>
                  <a:pt x="43227" y="299037"/>
                </a:lnTo>
                <a:lnTo>
                  <a:pt x="48722" y="291018"/>
                </a:lnTo>
                <a:lnTo>
                  <a:pt x="49486" y="287401"/>
                </a:lnTo>
                <a:lnTo>
                  <a:pt x="25400" y="287401"/>
                </a:lnTo>
                <a:lnTo>
                  <a:pt x="21843" y="287274"/>
                </a:lnTo>
                <a:lnTo>
                  <a:pt x="19050" y="284480"/>
                </a:lnTo>
                <a:lnTo>
                  <a:pt x="19194" y="256877"/>
                </a:lnTo>
                <a:close/>
              </a:path>
              <a:path w="50800" h="306704">
                <a:moveTo>
                  <a:pt x="25527" y="255651"/>
                </a:moveTo>
                <a:lnTo>
                  <a:pt x="19194" y="256877"/>
                </a:lnTo>
                <a:lnTo>
                  <a:pt x="19050" y="284480"/>
                </a:lnTo>
                <a:lnTo>
                  <a:pt x="21843" y="287274"/>
                </a:lnTo>
                <a:lnTo>
                  <a:pt x="25400" y="287401"/>
                </a:lnTo>
                <a:lnTo>
                  <a:pt x="28829" y="287401"/>
                </a:lnTo>
                <a:lnTo>
                  <a:pt x="31750" y="284480"/>
                </a:lnTo>
                <a:lnTo>
                  <a:pt x="31894" y="256939"/>
                </a:lnTo>
                <a:lnTo>
                  <a:pt x="25527" y="255651"/>
                </a:lnTo>
                <a:close/>
              </a:path>
              <a:path w="50800" h="306704">
                <a:moveTo>
                  <a:pt x="31894" y="256939"/>
                </a:moveTo>
                <a:lnTo>
                  <a:pt x="31750" y="284480"/>
                </a:lnTo>
                <a:lnTo>
                  <a:pt x="28829" y="287401"/>
                </a:lnTo>
                <a:lnTo>
                  <a:pt x="49486" y="287401"/>
                </a:lnTo>
                <a:lnTo>
                  <a:pt x="50800" y="281178"/>
                </a:lnTo>
                <a:lnTo>
                  <a:pt x="48887" y="271242"/>
                </a:lnTo>
                <a:lnTo>
                  <a:pt x="43497" y="263128"/>
                </a:lnTo>
                <a:lnTo>
                  <a:pt x="35440" y="257657"/>
                </a:lnTo>
                <a:lnTo>
                  <a:pt x="31894" y="256939"/>
                </a:lnTo>
                <a:close/>
              </a:path>
              <a:path w="50800" h="306704">
                <a:moveTo>
                  <a:pt x="31902" y="255651"/>
                </a:moveTo>
                <a:lnTo>
                  <a:pt x="25527" y="255651"/>
                </a:lnTo>
                <a:lnTo>
                  <a:pt x="31894" y="256939"/>
                </a:lnTo>
                <a:lnTo>
                  <a:pt x="31902" y="255651"/>
                </a:lnTo>
                <a:close/>
              </a:path>
              <a:path w="50800" h="306704">
                <a:moveTo>
                  <a:pt x="30480" y="0"/>
                </a:moveTo>
                <a:lnTo>
                  <a:pt x="23495" y="0"/>
                </a:lnTo>
                <a:lnTo>
                  <a:pt x="20700" y="2793"/>
                </a:lnTo>
                <a:lnTo>
                  <a:pt x="20700" y="6350"/>
                </a:lnTo>
                <a:lnTo>
                  <a:pt x="19194" y="256877"/>
                </a:lnTo>
                <a:lnTo>
                  <a:pt x="25527" y="255651"/>
                </a:lnTo>
                <a:lnTo>
                  <a:pt x="31902" y="255651"/>
                </a:lnTo>
                <a:lnTo>
                  <a:pt x="33400" y="6350"/>
                </a:lnTo>
                <a:lnTo>
                  <a:pt x="33400" y="2921"/>
                </a:lnTo>
                <a:lnTo>
                  <a:pt x="304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4"/>
          <p:cNvSpPr/>
          <p:nvPr/>
        </p:nvSpPr>
        <p:spPr>
          <a:xfrm>
            <a:off x="2062989" y="3886200"/>
            <a:ext cx="533400" cy="1371600"/>
          </a:xfrm>
          <a:custGeom>
            <a:avLst/>
            <a:gdLst/>
            <a:ahLst/>
            <a:cxnLst/>
            <a:rect l="l" t="t" r="r" b="b"/>
            <a:pathLst>
              <a:path w="533400" h="1371600">
                <a:moveTo>
                  <a:pt x="0" y="0"/>
                </a:moveTo>
                <a:lnTo>
                  <a:pt x="0" y="1371599"/>
                </a:lnTo>
                <a:lnTo>
                  <a:pt x="533400" y="1097279"/>
                </a:lnTo>
                <a:lnTo>
                  <a:pt x="53340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5"/>
          <p:cNvSpPr/>
          <p:nvPr/>
        </p:nvSpPr>
        <p:spPr>
          <a:xfrm>
            <a:off x="2062989" y="3886200"/>
            <a:ext cx="533400" cy="1371600"/>
          </a:xfrm>
          <a:custGeom>
            <a:avLst/>
            <a:gdLst/>
            <a:ahLst/>
            <a:cxnLst/>
            <a:rect l="l" t="t" r="r" b="b"/>
            <a:pathLst>
              <a:path w="533400" h="1371600">
                <a:moveTo>
                  <a:pt x="0" y="1371599"/>
                </a:moveTo>
                <a:lnTo>
                  <a:pt x="0" y="0"/>
                </a:lnTo>
                <a:lnTo>
                  <a:pt x="533400" y="274319"/>
                </a:lnTo>
                <a:lnTo>
                  <a:pt x="533400" y="1097279"/>
                </a:lnTo>
                <a:lnTo>
                  <a:pt x="0" y="1371599"/>
                </a:lnTo>
                <a:close/>
              </a:path>
            </a:pathLst>
          </a:custGeom>
          <a:ln w="198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6"/>
          <p:cNvSpPr txBox="1"/>
          <p:nvPr/>
        </p:nvSpPr>
        <p:spPr>
          <a:xfrm>
            <a:off x="2186669" y="4340188"/>
            <a:ext cx="290830" cy="4622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5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1800" spc="-10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800" dirty="0">
                <a:solidFill>
                  <a:srgbClr val="0000FF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17"/>
          <p:cNvSpPr txBox="1"/>
          <p:nvPr/>
        </p:nvSpPr>
        <p:spPr>
          <a:xfrm>
            <a:off x="1378331" y="3998975"/>
            <a:ext cx="219710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D0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69200"/>
              </a:lnSpc>
              <a:spcBef>
                <a:spcPts val="10"/>
              </a:spcBef>
            </a:pPr>
            <a:r>
              <a:rPr sz="1200" spc="-10" dirty="0">
                <a:latin typeface="Arial"/>
                <a:cs typeface="Arial"/>
              </a:rPr>
              <a:t>D1  D2  D3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18"/>
          <p:cNvSpPr txBox="1"/>
          <p:nvPr/>
        </p:nvSpPr>
        <p:spPr>
          <a:xfrm>
            <a:off x="3072765" y="4464938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19"/>
          <p:cNvSpPr txBox="1"/>
          <p:nvPr/>
        </p:nvSpPr>
        <p:spPr>
          <a:xfrm>
            <a:off x="2040637" y="5451856"/>
            <a:ext cx="569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935" algn="l"/>
              </a:tabLst>
            </a:pP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1	</a:t>
            </a:r>
            <a:r>
              <a:rPr sz="1200" spc="5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4:1 MUX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1981200"/>
            <a:ext cx="5485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spc="-5" dirty="0">
                <a:latin typeface="Cambria"/>
                <a:cs typeface="Cambria"/>
              </a:rPr>
              <a:t>Y=S1’S0’D0+S1’S0D1+S1SO’D2+S1S0D3</a:t>
            </a:r>
            <a:endParaRPr lang="en-US" sz="2400" baseline="-25000" dirty="0">
              <a:latin typeface="+mn-lt"/>
              <a:cs typeface="Arial" pitchFamily="34" charset="0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1447800" y="2514600"/>
            <a:ext cx="6248399" cy="4128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8:1 MUX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7488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Number of Inputs =8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Number of Output = 1		Size of MUX = 2</a:t>
            </a:r>
            <a:r>
              <a:rPr lang="en-US" sz="2400" baseline="30000" dirty="0">
                <a:latin typeface="+mn-lt"/>
                <a:cs typeface="Arial" pitchFamily="34" charset="0"/>
              </a:rPr>
              <a:t>3</a:t>
            </a:r>
            <a:r>
              <a:rPr lang="en-US" sz="2400" dirty="0">
                <a:latin typeface="+mn-lt"/>
                <a:cs typeface="Arial" pitchFamily="34" charset="0"/>
              </a:rPr>
              <a:t> x 1</a:t>
            </a:r>
          </a:p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dirty="0">
                <a:latin typeface="+mn-lt"/>
                <a:cs typeface="Arial" pitchFamily="34" charset="0"/>
              </a:rPr>
              <a:t>Select inputs = 3			Y= ?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972820" y="2819400"/>
            <a:ext cx="230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BLOCK</a:t>
            </a:r>
            <a:r>
              <a:rPr sz="2400" spc="-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DIAGRAM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8800" y="2819400"/>
            <a:ext cx="1913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ambria"/>
                <a:cs typeface="Cambria"/>
              </a:rPr>
              <a:t>TRUTH</a:t>
            </a:r>
            <a:r>
              <a:rPr sz="2400" spc="-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Cambria"/>
                <a:cs typeface="Cambria"/>
              </a:rPr>
              <a:t>TABLE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2" name="object 3"/>
          <p:cNvSpPr/>
          <p:nvPr/>
        </p:nvSpPr>
        <p:spPr>
          <a:xfrm>
            <a:off x="838200" y="3429000"/>
            <a:ext cx="2453613" cy="3215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4"/>
          <p:cNvGraphicFramePr>
            <a:graphicFrameLocks noGrp="1"/>
          </p:cNvGraphicFramePr>
          <p:nvPr/>
        </p:nvGraphicFramePr>
        <p:xfrm>
          <a:off x="4193541" y="3352800"/>
          <a:ext cx="4188459" cy="3291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R="3879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R="403225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sz="9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>
                          <a:latin typeface="Trebuchet MS"/>
                          <a:cs typeface="Trebuchet MS"/>
                        </a:rPr>
                        <a:t>D7</a:t>
                      </a:r>
                      <a:r>
                        <a:rPr sz="1800" spc="-305">
                          <a:latin typeface="Trebuchet MS"/>
                          <a:cs typeface="Trebuchet MS"/>
                        </a:rPr>
                        <a:t> </a:t>
                      </a:r>
                      <a:endParaRPr sz="1350" baseline="-9259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n-lt"/>
              </a:rPr>
              <a:t>Most important thing during this implementation is the implementation table which is derived from following rules: 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List the inputs of the multiplexer and under them list all the minterms in two rows. The first row lists all those </a:t>
            </a:r>
            <a:r>
              <a:rPr lang="en-US" sz="2300" dirty="0" err="1">
                <a:latin typeface="+mn-lt"/>
              </a:rPr>
              <a:t>minterms</a:t>
            </a:r>
            <a:r>
              <a:rPr lang="en-US" sz="2300" dirty="0">
                <a:latin typeface="+mn-lt"/>
              </a:rPr>
              <a:t> where A is complemented, and the second row all the minterms with A uncomplemented, as shown in above example. Circle all the minterms of the function and inspect each column separately. </a:t>
            </a:r>
          </a:p>
          <a:p>
            <a:r>
              <a:rPr lang="en-US" sz="2300" dirty="0">
                <a:latin typeface="+mn-lt"/>
                <a:sym typeface="Wingdings" pitchFamily="2" charset="2"/>
              </a:rPr>
              <a:t>	</a:t>
            </a:r>
            <a:r>
              <a:rPr lang="en-US" sz="2300" dirty="0">
                <a:latin typeface="+mn-lt"/>
              </a:rPr>
              <a:t> If the two minterms in a column are not circled, apply 0 to    		the corresponding multiplexer input. </a:t>
            </a:r>
          </a:p>
          <a:p>
            <a:r>
              <a:rPr lang="en-US" sz="2300" dirty="0">
                <a:latin typeface="+mn-lt"/>
                <a:sym typeface="Wingdings" pitchFamily="2" charset="2"/>
              </a:rPr>
              <a:t>	</a:t>
            </a:r>
            <a:r>
              <a:rPr lang="en-US" sz="2300" dirty="0">
                <a:latin typeface="+mn-lt"/>
              </a:rPr>
              <a:t> If the two minterms are circled, apply 1 to the 				corresponding multiplexer input. </a:t>
            </a:r>
          </a:p>
          <a:p>
            <a:r>
              <a:rPr lang="en-US" sz="2300" dirty="0">
                <a:latin typeface="+mn-lt"/>
                <a:sym typeface="Wingdings" pitchFamily="2" charset="2"/>
              </a:rPr>
              <a:t>	</a:t>
            </a:r>
            <a:r>
              <a:rPr lang="en-US" sz="2300" dirty="0">
                <a:latin typeface="+mn-lt"/>
              </a:rPr>
              <a:t> If the bottom minterm is circled and the top is not circled, 		apply A to the corresponding multiplexer input. </a:t>
            </a:r>
          </a:p>
          <a:p>
            <a:r>
              <a:rPr lang="en-US" sz="2300" dirty="0">
                <a:latin typeface="+mn-lt"/>
                <a:sym typeface="Wingdings" pitchFamily="2" charset="2"/>
              </a:rPr>
              <a:t>	</a:t>
            </a:r>
            <a:r>
              <a:rPr lang="en-US" sz="2300" dirty="0">
                <a:latin typeface="+mn-lt"/>
              </a:rPr>
              <a:t> If the top minterm is circled and the bottom is not circled, 		apply A' to the corresponding multiplexer input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Boolean function F(A,B,C) = ∑(1,3,5,6) using MUX.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Number of inputs(n) = 3 (A,B,C)</a:t>
            </a:r>
          </a:p>
          <a:p>
            <a:r>
              <a:rPr lang="en-US" sz="2300" dirty="0">
                <a:latin typeface="+mn-lt"/>
              </a:rPr>
              <a:t>Data input = 1; A</a:t>
            </a:r>
          </a:p>
          <a:p>
            <a:r>
              <a:rPr lang="en-US" sz="2300" dirty="0">
                <a:latin typeface="+mn-lt"/>
              </a:rPr>
              <a:t>Select inputs =2 ; B and C		[(n-1) is the no of select inputs]</a:t>
            </a:r>
          </a:p>
          <a:p>
            <a:r>
              <a:rPr lang="en-US" sz="2300" dirty="0">
                <a:latin typeface="+mn-lt"/>
              </a:rPr>
              <a:t>Size of MUX = 2</a:t>
            </a:r>
            <a:r>
              <a:rPr lang="en-US" sz="2300" baseline="30000" dirty="0">
                <a:latin typeface="+mn-lt"/>
              </a:rPr>
              <a:t>2</a:t>
            </a:r>
            <a:r>
              <a:rPr lang="en-US" sz="2300" dirty="0">
                <a:latin typeface="+mn-lt"/>
              </a:rPr>
              <a:t> x 1 = 4 x 1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Implementation table for input A to be connected,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4343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934200" y="4419600"/>
            <a:ext cx="1676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4507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4953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200" y="5410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4200" y="5867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477000" y="4799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77000" y="5180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7000" y="5561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77000" y="5943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</p:cNvCxnSpPr>
          <p:nvPr/>
        </p:nvCxnSpPr>
        <p:spPr>
          <a:xfrm>
            <a:off x="8610600" y="5334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2694" y="44958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0" y="48884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0" y="52694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0" y="563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29600" y="51932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</a:t>
            </a:r>
            <a:endParaRPr lang="en-US" baseline="-250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3078" y="53340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</a:t>
            </a:r>
            <a:endParaRPr lang="en-US" baseline="-25000" dirty="0">
              <a:latin typeface="+mn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7392194" y="6400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7696994" y="6400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91400" y="590984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96200" y="59098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</a:t>
            </a:r>
            <a:r>
              <a:rPr lang="en-US" sz="1600" baseline="-25000" dirty="0">
                <a:latin typeface="+mn-lt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91400" y="49924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4x1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91400" y="64886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96200" y="64886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Boolean function F(A,B,C) = ∑(1,3,5,6) using MUX.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Number of inputs(n) = 3 (A,B,C)</a:t>
            </a:r>
          </a:p>
          <a:p>
            <a:r>
              <a:rPr lang="en-US" sz="2300" dirty="0">
                <a:latin typeface="+mn-lt"/>
              </a:rPr>
              <a:t>Data input = 1; B</a:t>
            </a:r>
          </a:p>
          <a:p>
            <a:r>
              <a:rPr lang="en-US" sz="2300" dirty="0">
                <a:latin typeface="+mn-lt"/>
              </a:rPr>
              <a:t>Select inputs =2 ; A and C		[(n-1) is the no of select inputs]</a:t>
            </a:r>
          </a:p>
          <a:p>
            <a:r>
              <a:rPr lang="en-US" sz="2300" dirty="0">
                <a:latin typeface="+mn-lt"/>
              </a:rPr>
              <a:t>Size of MUX = 2</a:t>
            </a:r>
            <a:r>
              <a:rPr lang="en-US" sz="2300" baseline="30000" dirty="0">
                <a:latin typeface="+mn-lt"/>
              </a:rPr>
              <a:t>2</a:t>
            </a:r>
            <a:r>
              <a:rPr lang="en-US" sz="2300" dirty="0">
                <a:latin typeface="+mn-lt"/>
              </a:rPr>
              <a:t> x 1 = 4 x 1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Implementation table for input B to be connected,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4343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934200" y="4419600"/>
            <a:ext cx="1676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4507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4200" y="4953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5410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200" y="5867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477000" y="4799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5180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000" y="5561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77000" y="5943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</p:cNvCxnSpPr>
          <p:nvPr/>
        </p:nvCxnSpPr>
        <p:spPr>
          <a:xfrm>
            <a:off x="8610600" y="5334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2694" y="44958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0" y="48884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52694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563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B’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29600" y="51932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</a:t>
            </a:r>
            <a:endParaRPr lang="en-US" baseline="-250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3078" y="53340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</a:t>
            </a:r>
            <a:endParaRPr lang="en-US" baseline="-25000" dirty="0">
              <a:latin typeface="+mn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92194" y="6400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696994" y="6400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590984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6200" y="59098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</a:t>
            </a:r>
            <a:r>
              <a:rPr lang="en-US" sz="1600" baseline="-25000" dirty="0">
                <a:latin typeface="+mn-lt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91400" y="49924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4x1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91400" y="6488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96200" y="64886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Binary Parallel Adder</a:t>
            </a:r>
          </a:p>
        </p:txBody>
      </p:sp>
      <p:pic>
        <p:nvPicPr>
          <p:cNvPr id="1026" name="Picture 2" descr="C:\Users\Lenovo\Desktop\add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0505"/>
            <a:ext cx="8153400" cy="320789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09600" y="144780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Parallel Adder is a digital circuit capable of finding the arithmetic sum of two binary numbers that is greater than one bit in length by operating on corresponding pairs of bits in parallel.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415724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Boolean function F(A,B,C) = ∑(1,3,5,6) using MUX.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Number of inputs(n) = 3 (A,B,C)</a:t>
            </a:r>
          </a:p>
          <a:p>
            <a:r>
              <a:rPr lang="en-US" sz="2300" dirty="0">
                <a:latin typeface="+mn-lt"/>
              </a:rPr>
              <a:t>Data input = 1; C</a:t>
            </a:r>
          </a:p>
          <a:p>
            <a:r>
              <a:rPr lang="en-US" sz="2300" dirty="0">
                <a:latin typeface="+mn-lt"/>
              </a:rPr>
              <a:t>Select inputs =2 ; A and B		[(n-1) is the no of select inputs]</a:t>
            </a:r>
          </a:p>
          <a:p>
            <a:r>
              <a:rPr lang="en-US" sz="2300" dirty="0">
                <a:latin typeface="+mn-lt"/>
              </a:rPr>
              <a:t>Size of MUX = 2</a:t>
            </a:r>
            <a:r>
              <a:rPr lang="en-US" sz="2300" baseline="30000" dirty="0">
                <a:latin typeface="+mn-lt"/>
              </a:rPr>
              <a:t>2</a:t>
            </a:r>
            <a:r>
              <a:rPr lang="en-US" sz="2300" dirty="0">
                <a:latin typeface="+mn-lt"/>
              </a:rPr>
              <a:t> x 1 = 4 x 1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Implementation table for input C to be connected,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4343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934200" y="4419600"/>
            <a:ext cx="1676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4507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4200" y="4953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5410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200" y="5867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477000" y="4799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5180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000" y="556101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77000" y="5943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</p:cNvCxnSpPr>
          <p:nvPr/>
        </p:nvCxnSpPr>
        <p:spPr>
          <a:xfrm>
            <a:off x="8610600" y="5334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2694" y="44958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0" y="48884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52694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563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C’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29600" y="51932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</a:t>
            </a:r>
            <a:endParaRPr lang="en-US" baseline="-250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3078" y="53340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</a:t>
            </a:r>
            <a:endParaRPr lang="en-US" baseline="-25000" dirty="0">
              <a:latin typeface="+mn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92194" y="6400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696994" y="6400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590984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6200" y="59098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</a:t>
            </a:r>
            <a:r>
              <a:rPr lang="en-US" sz="1600" baseline="-25000" dirty="0">
                <a:latin typeface="+mn-lt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91400" y="49924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4x1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91400" y="6488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96200" y="64886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Full adder circuit using MUX.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From the truth table of Full Adder</a:t>
            </a:r>
          </a:p>
          <a:p>
            <a:r>
              <a:rPr lang="en-US" sz="2300" dirty="0">
                <a:latin typeface="+mn-lt"/>
              </a:rPr>
              <a:t>S(</a:t>
            </a:r>
            <a:r>
              <a:rPr lang="en-US" sz="2300" dirty="0" err="1">
                <a:latin typeface="+mn-lt"/>
              </a:rPr>
              <a:t>x,y,z</a:t>
            </a:r>
            <a:r>
              <a:rPr lang="en-US" sz="2300" dirty="0">
                <a:latin typeface="+mn-lt"/>
              </a:rPr>
              <a:t>)=∑(1,2,4,7)</a:t>
            </a:r>
          </a:p>
          <a:p>
            <a:r>
              <a:rPr lang="en-US" sz="2300" dirty="0">
                <a:latin typeface="+mn-lt"/>
              </a:rPr>
              <a:t>C(</a:t>
            </a:r>
            <a:r>
              <a:rPr lang="en-US" sz="2300" dirty="0" err="1">
                <a:latin typeface="+mn-lt"/>
              </a:rPr>
              <a:t>x,y,z</a:t>
            </a:r>
            <a:r>
              <a:rPr lang="en-US" sz="2300" dirty="0">
                <a:latin typeface="+mn-lt"/>
              </a:rPr>
              <a:t>)=∑(3,5,6,7)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Number of inputs = 3 (</a:t>
            </a:r>
            <a:r>
              <a:rPr lang="en-US" sz="2300" dirty="0" err="1">
                <a:latin typeface="+mn-lt"/>
              </a:rPr>
              <a:t>x,y,z</a:t>
            </a:r>
            <a:r>
              <a:rPr lang="en-US" sz="2300" dirty="0">
                <a:latin typeface="+mn-lt"/>
              </a:rPr>
              <a:t>)</a:t>
            </a:r>
          </a:p>
          <a:p>
            <a:r>
              <a:rPr lang="en-US" sz="2300" dirty="0">
                <a:latin typeface="+mn-lt"/>
              </a:rPr>
              <a:t>Data input = 1; x</a:t>
            </a:r>
          </a:p>
          <a:p>
            <a:r>
              <a:rPr lang="en-US" sz="2300" dirty="0">
                <a:latin typeface="+mn-lt"/>
              </a:rPr>
              <a:t>Select inputs =2 ; y and z		</a:t>
            </a:r>
          </a:p>
          <a:p>
            <a:r>
              <a:rPr lang="en-US" sz="2300" dirty="0">
                <a:latin typeface="+mn-lt"/>
              </a:rPr>
              <a:t>Size of MUX = 2</a:t>
            </a:r>
            <a:r>
              <a:rPr lang="en-US" sz="2300" baseline="30000" dirty="0">
                <a:latin typeface="+mn-lt"/>
              </a:rPr>
              <a:t>2</a:t>
            </a:r>
            <a:r>
              <a:rPr lang="en-US" sz="2300" dirty="0">
                <a:latin typeface="+mn-lt"/>
              </a:rPr>
              <a:t> x 1 = 4 x 1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" y="4762381"/>
            <a:ext cx="7924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n-lt"/>
              </a:rPr>
              <a:t>Implementation table for input x to be connected,  </a:t>
            </a:r>
            <a:r>
              <a:rPr lang="en-US" sz="2300" i="1" dirty="0">
                <a:latin typeface="+mn-lt"/>
              </a:rPr>
              <a:t>For sum</a:t>
            </a:r>
          </a:p>
          <a:p>
            <a:endParaRPr lang="en-US" sz="2300" dirty="0">
              <a:latin typeface="+mn-lt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1000" y="52984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Full adder circuit using MUX.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" y="1752600"/>
            <a:ext cx="7924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n-lt"/>
              </a:rPr>
              <a:t>Implementation table for input x to be connected,  </a:t>
            </a:r>
            <a:r>
              <a:rPr lang="en-US" sz="2300" i="1" dirty="0">
                <a:latin typeface="+mn-lt"/>
              </a:rPr>
              <a:t>For carry</a:t>
            </a:r>
          </a:p>
          <a:p>
            <a:endParaRPr lang="en-US" sz="2300" dirty="0">
              <a:latin typeface="+mn-lt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1000" y="2209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1" name="Picture 3" descr="D:\DL\LOGIC-DIAGRAM-OF-FULL-ADDER-USING-4X1-MU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9" y="3733800"/>
            <a:ext cx="4572001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Boolean function F(A,B,C,D) = ∑(0,1,3,4,8,9,15) using MUX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4572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+mn-lt"/>
              </a:rPr>
              <a:t>Number of inputs = 4 (A,B,C,D)</a:t>
            </a:r>
          </a:p>
          <a:p>
            <a:r>
              <a:rPr lang="en-US" sz="2300" dirty="0">
                <a:latin typeface="+mn-lt"/>
              </a:rPr>
              <a:t>Data input = 1; A</a:t>
            </a:r>
          </a:p>
          <a:p>
            <a:r>
              <a:rPr lang="en-US" sz="2300" dirty="0">
                <a:latin typeface="+mn-lt"/>
              </a:rPr>
              <a:t>Select inputs =3 ; B,C and D		</a:t>
            </a:r>
          </a:p>
          <a:p>
            <a:r>
              <a:rPr lang="en-US" sz="2300" dirty="0">
                <a:latin typeface="+mn-lt"/>
              </a:rPr>
              <a:t>Size of MUX = 2</a:t>
            </a:r>
            <a:r>
              <a:rPr lang="en-US" sz="2300" baseline="30000" dirty="0">
                <a:latin typeface="+mn-lt"/>
              </a:rPr>
              <a:t>3</a:t>
            </a:r>
            <a:r>
              <a:rPr lang="en-US" sz="2300" dirty="0">
                <a:latin typeface="+mn-lt"/>
              </a:rPr>
              <a:t> x 1 = 8 x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962400"/>
            <a:ext cx="7924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n-lt"/>
              </a:rPr>
              <a:t>Implementation table for input A to be connected,  </a:t>
            </a:r>
            <a:endParaRPr lang="en-US" sz="2300" i="1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4572000"/>
          <a:ext cx="60959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/p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MUX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8392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Boolean function F(A,B,C,D) = ∑(0,1,3,4,8,9,15) using MUX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Multiplexer (MUX)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6298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i="1" dirty="0">
                <a:latin typeface="+mn-lt"/>
                <a:cs typeface="Arial" pitchFamily="34" charset="0"/>
              </a:rPr>
              <a:t>Design </a:t>
            </a:r>
            <a:r>
              <a:rPr lang="en-US" sz="2400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8 x 1 MUX </a:t>
            </a:r>
            <a:r>
              <a:rPr lang="en-US" sz="2400" i="1" dirty="0">
                <a:latin typeface="+mn-lt"/>
                <a:cs typeface="Arial" pitchFamily="34" charset="0"/>
              </a:rPr>
              <a:t>using 4 x 1 and 2 x 1 MUX. </a:t>
            </a:r>
          </a:p>
        </p:txBody>
      </p:sp>
      <p:pic>
        <p:nvPicPr>
          <p:cNvPr id="1026" name="Picture 2" descr="D:\DL\8_1_multiplex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57150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Multiplexer (MUX)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6298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i="1" dirty="0">
                <a:latin typeface="+mn-lt"/>
                <a:cs typeface="Arial" pitchFamily="34" charset="0"/>
              </a:rPr>
              <a:t>Design </a:t>
            </a:r>
            <a:r>
              <a:rPr lang="en-US" sz="2400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32 x 1 </a:t>
            </a:r>
            <a:r>
              <a:rPr lang="en-US" sz="2400" i="1" dirty="0">
                <a:latin typeface="+mn-lt"/>
                <a:cs typeface="Arial" pitchFamily="34" charset="0"/>
              </a:rPr>
              <a:t>MUX using 16 x 1 and 2 x 1 MUX.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5007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i="1" dirty="0">
                <a:latin typeface="+mn-lt"/>
                <a:cs typeface="Arial" pitchFamily="34" charset="0"/>
              </a:rPr>
              <a:t>Design </a:t>
            </a:r>
            <a:r>
              <a:rPr lang="en-US" sz="2400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16 x 1 </a:t>
            </a:r>
            <a:r>
              <a:rPr lang="en-US" sz="2400" i="1" dirty="0">
                <a:latin typeface="+mn-lt"/>
                <a:cs typeface="Arial" pitchFamily="34" charset="0"/>
              </a:rPr>
              <a:t>MUX using 8 x 1 MUX.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Multiplexer (MUX)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491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i="1" dirty="0">
                <a:latin typeface="+mn-lt"/>
                <a:cs typeface="Arial" pitchFamily="34" charset="0"/>
              </a:rPr>
              <a:t>Design </a:t>
            </a:r>
            <a:r>
              <a:rPr lang="en-US" sz="2400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8 x 1 </a:t>
            </a:r>
            <a:r>
              <a:rPr lang="en-US" sz="2400" i="1" dirty="0">
                <a:latin typeface="+mn-lt"/>
                <a:cs typeface="Arial" pitchFamily="34" charset="0"/>
              </a:rPr>
              <a:t>MUX using 4 x 1 MUX. </a:t>
            </a:r>
          </a:p>
        </p:txBody>
      </p:sp>
      <p:pic>
        <p:nvPicPr>
          <p:cNvPr id="5122" name="Picture 2" descr="D:\DL\8x1 using 4x1 mu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02343"/>
            <a:ext cx="5964990" cy="481359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09800" y="61722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</a:t>
            </a:r>
          </a:p>
        </p:txBody>
      </p:sp>
      <p:sp>
        <p:nvSpPr>
          <p:cNvPr id="7" name="TextBox 6"/>
          <p:cNvSpPr txBox="1"/>
          <p:nvPr/>
        </p:nvSpPr>
        <p:spPr>
          <a:xfrm flipV="1">
            <a:off x="2590800" y="33528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48006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34290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=y2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9800" y="64124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518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1600" y="2133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0800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1400" y="3962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Y=y1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9" name="object 4"/>
          <p:cNvSpPr/>
          <p:nvPr/>
        </p:nvSpPr>
        <p:spPr>
          <a:xfrm>
            <a:off x="1905000" y="3505200"/>
            <a:ext cx="47625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 err="1"/>
              <a:t>Demultiplexer</a:t>
            </a:r>
            <a:r>
              <a:rPr lang="en-US" altLang="zh-TW" sz="4000" dirty="0"/>
              <a:t> (DEMUX)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DEMUX is exactly opposite to MUX. DEMUX always has single input and multiple outputs unlike MUX.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It can be called as Data Distributor.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Size of DEMUX = 1 x 2</a:t>
            </a:r>
            <a:r>
              <a:rPr lang="en-US" baseline="30000" dirty="0"/>
              <a:t>n</a:t>
            </a:r>
            <a:r>
              <a:rPr lang="en-US" dirty="0"/>
              <a:t> where n is select inputs.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1:2 DEMUX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No of input = 1</a:t>
            </a:r>
          </a:p>
          <a:p>
            <a:pPr>
              <a:buNone/>
            </a:pPr>
            <a:r>
              <a:rPr lang="en-US" dirty="0"/>
              <a:t>	No of outputs = 2</a:t>
            </a:r>
          </a:p>
          <a:p>
            <a:pPr>
              <a:buNone/>
            </a:pPr>
            <a:r>
              <a:rPr lang="en-US" dirty="0"/>
              <a:t>	Size of DEMUX = 1 x 2</a:t>
            </a:r>
            <a:r>
              <a:rPr lang="en-US" baseline="30000" dirty="0"/>
              <a:t>1</a:t>
            </a:r>
          </a:p>
          <a:p>
            <a:pPr>
              <a:buNone/>
            </a:pPr>
            <a:r>
              <a:rPr lang="en-US" dirty="0"/>
              <a:t>	No of select input =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886200"/>
          <a:ext cx="4572000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itchFamily="34" charset="0"/>
                          <a:ea typeface="Microsoft Himalaya" pitchFamily="2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itchFamily="34" charset="0"/>
                          <a:ea typeface="Microsoft Himalaya" pitchFamily="2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itchFamily="34" charset="0"/>
                          <a:ea typeface="Microsoft Himalaya" pitchFamily="2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itchFamily="34" charset="0"/>
                          <a:ea typeface="Microsoft Himalaya" pitchFamily="2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itchFamily="34" charset="0"/>
                          <a:ea typeface="Microsoft Himalaya" pitchFamily="2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itchFamily="34" charset="0"/>
                          <a:ea typeface="Microsoft Himalaya" pitchFamily="2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1"/>
          <p:cNvSpPr txBox="1">
            <a:spLocks/>
          </p:cNvSpPr>
          <p:nvPr/>
        </p:nvSpPr>
        <p:spPr bwMode="auto">
          <a:xfrm>
            <a:off x="403225" y="5376863"/>
            <a:ext cx="8704263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Y0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S’.I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z="2600" baseline="0" dirty="0">
                <a:latin typeface="+mn-lt"/>
              </a:rPr>
              <a:t>	Y1 = S.I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D:\DL\1-to-2-Demu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749675"/>
            <a:ext cx="3689812" cy="2651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Binary Parallel Subtractor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44780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A Parallel Subtractor is a digital circuit capable of finding the arithmetic difference of two binary numbers that is greater than one bit in length by operating on corresponding pairs of bits in parallel.</a:t>
            </a:r>
          </a:p>
        </p:txBody>
      </p:sp>
      <p:pic>
        <p:nvPicPr>
          <p:cNvPr id="7" name="Picture 6" descr="subt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895600"/>
            <a:ext cx="8231188" cy="323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34400" y="4038600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1:2 DEMUX</a:t>
            </a:r>
          </a:p>
        </p:txBody>
      </p:sp>
      <p:sp>
        <p:nvSpPr>
          <p:cNvPr id="8" name="Text Placeholder 11"/>
          <p:cNvSpPr txBox="1">
            <a:spLocks/>
          </p:cNvSpPr>
          <p:nvPr/>
        </p:nvSpPr>
        <p:spPr bwMode="auto">
          <a:xfrm>
            <a:off x="3733801" y="1371600"/>
            <a:ext cx="213359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Y0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S’I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z="2600" baseline="0" dirty="0">
                <a:latin typeface="+mn-lt"/>
              </a:rPr>
              <a:t>	Y1 = SI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D:\DL\1-to-2-Demu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362200"/>
            <a:ext cx="5348216" cy="398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1:4 DEMUX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No of input = 1</a:t>
            </a:r>
          </a:p>
          <a:p>
            <a:pPr>
              <a:buNone/>
            </a:pPr>
            <a:r>
              <a:rPr lang="en-US" dirty="0"/>
              <a:t>	No of outputs = 4</a:t>
            </a:r>
          </a:p>
          <a:p>
            <a:pPr>
              <a:buNone/>
            </a:pPr>
            <a:r>
              <a:rPr lang="en-US" dirty="0"/>
              <a:t>	Size of DEMUX = 1 x 2</a:t>
            </a:r>
            <a:r>
              <a:rPr lang="en-US" baseline="30000" dirty="0"/>
              <a:t>2</a:t>
            </a:r>
          </a:p>
          <a:p>
            <a:pPr>
              <a:buNone/>
            </a:pPr>
            <a:r>
              <a:rPr lang="en-US" dirty="0"/>
              <a:t>	No of select inputs = 2</a:t>
            </a:r>
          </a:p>
        </p:txBody>
      </p:sp>
      <p:sp>
        <p:nvSpPr>
          <p:cNvPr id="8" name="Text Placeholder 11"/>
          <p:cNvSpPr txBox="1">
            <a:spLocks/>
          </p:cNvSpPr>
          <p:nvPr/>
        </p:nvSpPr>
        <p:spPr bwMode="auto">
          <a:xfrm>
            <a:off x="304800" y="5698331"/>
            <a:ext cx="5867400" cy="115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Y0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s’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.s’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.I	Y2 = s1.s0’.I  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z="2600" baseline="0" dirty="0">
                <a:latin typeface="+mn-lt"/>
              </a:rPr>
              <a:t>	Y1 = s</a:t>
            </a:r>
            <a:r>
              <a:rPr lang="en-US" sz="2600" baseline="-25000" dirty="0">
                <a:latin typeface="+mn-lt"/>
              </a:rPr>
              <a:t>1</a:t>
            </a:r>
            <a:r>
              <a:rPr lang="en-US" sz="2600" baseline="0" dirty="0">
                <a:latin typeface="+mn-lt"/>
              </a:rPr>
              <a:t>’.s</a:t>
            </a:r>
            <a:r>
              <a:rPr lang="en-US" sz="2600" baseline="-25000" dirty="0">
                <a:latin typeface="+mn-lt"/>
              </a:rPr>
              <a:t>0</a:t>
            </a:r>
            <a:r>
              <a:rPr lang="en-US" sz="2600" baseline="0" dirty="0">
                <a:latin typeface="+mn-lt"/>
              </a:rPr>
              <a:t>.I		Y3 = s</a:t>
            </a:r>
            <a:r>
              <a:rPr lang="en-US" sz="2600" baseline="-25000" dirty="0">
                <a:latin typeface="+mn-lt"/>
              </a:rPr>
              <a:t>1</a:t>
            </a:r>
            <a:r>
              <a:rPr lang="en-US" sz="2600" baseline="0" dirty="0">
                <a:latin typeface="+mn-lt"/>
              </a:rPr>
              <a:t>.s</a:t>
            </a:r>
            <a:r>
              <a:rPr lang="en-US" sz="2600" baseline="-25000" dirty="0">
                <a:latin typeface="+mn-lt"/>
              </a:rPr>
              <a:t>0</a:t>
            </a:r>
            <a:r>
              <a:rPr lang="en-US" sz="2600" baseline="0" dirty="0">
                <a:latin typeface="+mn-lt"/>
              </a:rPr>
              <a:t>.I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3733800"/>
          <a:ext cx="4724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099" name="Picture 3" descr="D:\DL\1_4_demultiplex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409672"/>
            <a:ext cx="3571875" cy="29054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1:4 DEMUX</a:t>
            </a:r>
          </a:p>
        </p:txBody>
      </p:sp>
      <p:sp>
        <p:nvSpPr>
          <p:cNvPr id="8" name="Text Placeholder 11"/>
          <p:cNvSpPr txBox="1">
            <a:spLocks/>
          </p:cNvSpPr>
          <p:nvPr/>
        </p:nvSpPr>
        <p:spPr bwMode="auto">
          <a:xfrm>
            <a:off x="1524000" y="1371600"/>
            <a:ext cx="5867400" cy="115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Y0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s’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.s’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.I	Y2 = s1.s0’.I  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en-US" sz="2600" baseline="0" dirty="0">
                <a:latin typeface="+mn-lt"/>
              </a:rPr>
              <a:t>	Y1 = s</a:t>
            </a:r>
            <a:r>
              <a:rPr lang="en-US" sz="2600" baseline="-25000" dirty="0">
                <a:latin typeface="+mn-lt"/>
              </a:rPr>
              <a:t>1</a:t>
            </a:r>
            <a:r>
              <a:rPr lang="en-US" sz="2600" baseline="0" dirty="0">
                <a:latin typeface="+mn-lt"/>
              </a:rPr>
              <a:t>’.s</a:t>
            </a:r>
            <a:r>
              <a:rPr lang="en-US" sz="2600" baseline="-25000" dirty="0">
                <a:latin typeface="+mn-lt"/>
              </a:rPr>
              <a:t>0</a:t>
            </a:r>
            <a:r>
              <a:rPr lang="en-US" sz="2600" baseline="0" dirty="0">
                <a:latin typeface="+mn-lt"/>
              </a:rPr>
              <a:t>.I		Y3 = s</a:t>
            </a:r>
            <a:r>
              <a:rPr lang="en-US" sz="2600" baseline="-25000" dirty="0">
                <a:latin typeface="+mn-lt"/>
              </a:rPr>
              <a:t>1</a:t>
            </a:r>
            <a:r>
              <a:rPr lang="en-US" sz="2600" baseline="0" dirty="0">
                <a:latin typeface="+mn-lt"/>
              </a:rPr>
              <a:t>.s</a:t>
            </a:r>
            <a:r>
              <a:rPr lang="en-US" sz="2600" baseline="-25000" dirty="0">
                <a:latin typeface="+mn-lt"/>
              </a:rPr>
              <a:t>0</a:t>
            </a:r>
            <a:r>
              <a:rPr lang="en-US" sz="2600" baseline="0" dirty="0">
                <a:latin typeface="+mn-lt"/>
              </a:rPr>
              <a:t>.I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4" descr="D:\DL\1-to-4-Demu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355864"/>
            <a:ext cx="5245100" cy="4502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1:8 DEMUX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No of input = 1   (I)</a:t>
            </a:r>
          </a:p>
          <a:p>
            <a:pPr>
              <a:buNone/>
            </a:pPr>
            <a:r>
              <a:rPr lang="en-US" dirty="0"/>
              <a:t>	No of outputs = 8</a:t>
            </a:r>
          </a:p>
          <a:p>
            <a:pPr>
              <a:buNone/>
            </a:pPr>
            <a:r>
              <a:rPr lang="en-US" dirty="0"/>
              <a:t>	Size of DEMUX = 1 x 2</a:t>
            </a:r>
            <a:r>
              <a:rPr lang="en-US" baseline="30000" dirty="0"/>
              <a:t>3</a:t>
            </a:r>
          </a:p>
          <a:p>
            <a:pPr>
              <a:buNone/>
            </a:pPr>
            <a:r>
              <a:rPr lang="en-US" dirty="0"/>
              <a:t>	No of select inputs =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3998" y="3352800"/>
          <a:ext cx="60960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Decoder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4983162"/>
          </a:xfrm>
        </p:spPr>
        <p:txBody>
          <a:bodyPr/>
          <a:lstStyle/>
          <a:p>
            <a:pPr>
              <a:buNone/>
            </a:pPr>
            <a:r>
              <a:rPr lang="en-US" dirty="0"/>
              <a:t>A decoder is a combinational circuit.  </a:t>
            </a:r>
          </a:p>
          <a:p>
            <a:pPr>
              <a:buNone/>
            </a:pPr>
            <a:r>
              <a:rPr lang="en-US" dirty="0"/>
              <a:t>A decoder accepts a set of inputs that represents a binary number and activates only that output corresponding to the input number. All other outputs remain inactive. • Fig. 1 shows the block diagram of decoder with ‘N’ inputs and ‘M’ outputs. </a:t>
            </a:r>
          </a:p>
          <a:p>
            <a:pPr>
              <a:buNone/>
            </a:pPr>
            <a:r>
              <a:rPr lang="en-US" dirty="0"/>
              <a:t>There are ‘n’ inputs, for each of these input combination only one output will be HIGH (active) all other outputs are LOW.</a:t>
            </a:r>
          </a:p>
          <a:p>
            <a:pPr>
              <a:buNone/>
            </a:pPr>
            <a:r>
              <a:rPr lang="en-US" dirty="0"/>
              <a:t>The numbers of output is ‘2</a:t>
            </a:r>
            <a:r>
              <a:rPr lang="en-US" baseline="30000" dirty="0"/>
              <a:t>n</a:t>
            </a:r>
            <a:r>
              <a:rPr lang="en-US" dirty="0"/>
              <a:t>’.</a:t>
            </a:r>
          </a:p>
          <a:p>
            <a:pPr>
              <a:buNone/>
            </a:pPr>
            <a:r>
              <a:rPr lang="en-US" dirty="0"/>
              <a:t>So, size of Decoder = n x 2</a:t>
            </a:r>
            <a:r>
              <a:rPr lang="en-US" baseline="30000" dirty="0"/>
              <a:t>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Decoder</a:t>
            </a:r>
          </a:p>
        </p:txBody>
      </p:sp>
      <p:pic>
        <p:nvPicPr>
          <p:cNvPr id="1026" name="Picture 2" descr="C:\Users\Lenovo\Desktop\de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145337" cy="4601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2x4 Decoder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4983162"/>
          </a:xfrm>
        </p:spPr>
        <p:txBody>
          <a:bodyPr/>
          <a:lstStyle/>
          <a:p>
            <a:pPr>
              <a:buNone/>
            </a:pPr>
            <a:r>
              <a:rPr lang="en-US" dirty="0"/>
              <a:t>No. of inputs = 2 (A,B)</a:t>
            </a:r>
          </a:p>
          <a:p>
            <a:pPr>
              <a:buNone/>
            </a:pPr>
            <a:r>
              <a:rPr lang="en-US" dirty="0"/>
              <a:t>No. of Outputs : 2</a:t>
            </a:r>
            <a:r>
              <a:rPr lang="en-US" baseline="30000" dirty="0"/>
              <a:t>2 </a:t>
            </a:r>
            <a:r>
              <a:rPr lang="en-US" dirty="0"/>
              <a:t>= 4, (D0 , D1 , D2 and D3)</a:t>
            </a:r>
            <a:endParaRPr lang="en-US" baseline="30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0" name="Picture 2" descr="C:\Users\Lenovo\Desktop\de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648200"/>
            <a:ext cx="3495675" cy="2057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77000" y="4572000"/>
            <a:ext cx="16007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D0 = A’B’</a:t>
            </a:r>
          </a:p>
          <a:p>
            <a:r>
              <a:rPr lang="en-US" sz="2800" dirty="0">
                <a:latin typeface="+mn-lt"/>
              </a:rPr>
              <a:t>D1 = A’B</a:t>
            </a:r>
          </a:p>
          <a:p>
            <a:r>
              <a:rPr lang="en-US" sz="2800" dirty="0">
                <a:latin typeface="+mn-lt"/>
              </a:rPr>
              <a:t>D2 = AB’</a:t>
            </a:r>
          </a:p>
          <a:p>
            <a:r>
              <a:rPr lang="en-US" sz="2800" dirty="0">
                <a:latin typeface="+mn-lt"/>
              </a:rPr>
              <a:t>D3 = AB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2x4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371600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D0 = A’B’	 D1 = A’B</a:t>
            </a:r>
          </a:p>
          <a:p>
            <a:r>
              <a:rPr lang="en-US" sz="2800" dirty="0">
                <a:latin typeface="+mn-lt"/>
              </a:rPr>
              <a:t>D2 = AB’	 D3 = AB</a:t>
            </a:r>
          </a:p>
        </p:txBody>
      </p:sp>
      <p:pic>
        <p:nvPicPr>
          <p:cNvPr id="3074" name="Picture 2" descr="C:\Users\Lenovo\Desktop\de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438400"/>
            <a:ext cx="5638800" cy="4191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3x8 Decoder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4983162"/>
          </a:xfrm>
        </p:spPr>
        <p:txBody>
          <a:bodyPr/>
          <a:lstStyle/>
          <a:p>
            <a:pPr>
              <a:buNone/>
            </a:pPr>
            <a:r>
              <a:rPr lang="en-US" dirty="0"/>
              <a:t>No. of inputs = 3 (A,B,C)</a:t>
            </a:r>
          </a:p>
          <a:p>
            <a:pPr>
              <a:buNone/>
            </a:pPr>
            <a:r>
              <a:rPr lang="en-US" dirty="0"/>
              <a:t>No. of Outputs : 2</a:t>
            </a:r>
            <a:r>
              <a:rPr lang="en-US" baseline="30000" dirty="0"/>
              <a:t>3 </a:t>
            </a:r>
            <a:r>
              <a:rPr lang="en-US" dirty="0"/>
              <a:t>= 8, (D0, D1, D2, D3, D4, D5, D6, D7)</a:t>
            </a:r>
            <a:endParaRPr lang="en-US" baseline="30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2286000"/>
          <a:ext cx="60960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6019800"/>
            <a:ext cx="6728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D0 = A’B’C’	D1 = A’B’C	D2 = A’BC’	D3 = AB’C</a:t>
            </a:r>
          </a:p>
          <a:p>
            <a:r>
              <a:rPr lang="en-US" dirty="0">
                <a:latin typeface="+mn-lt"/>
              </a:rPr>
              <a:t>D4 = AB’C’	D5 = AB’C	D6 = ABC’	D7 = ABC</a:t>
            </a:r>
          </a:p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3x8 Decoder</a:t>
            </a:r>
          </a:p>
        </p:txBody>
      </p:sp>
      <p:pic>
        <p:nvPicPr>
          <p:cNvPr id="4098" name="Picture 2" descr="C:\Users\Lenovo\Desktop\de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53513"/>
            <a:ext cx="6705601" cy="5604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4-bit Binary Parallel Adder/</a:t>
            </a:r>
            <a:r>
              <a:rPr lang="en-US" altLang="zh-TW" sz="4000" dirty="0" err="1"/>
              <a:t>Subtractor</a:t>
            </a:r>
            <a:endParaRPr lang="en-US" altLang="zh-TW" sz="4000" dirty="0"/>
          </a:p>
        </p:txBody>
      </p:sp>
      <p:sp>
        <p:nvSpPr>
          <p:cNvPr id="8" name="Rectangle 7"/>
          <p:cNvSpPr/>
          <p:nvPr/>
        </p:nvSpPr>
        <p:spPr>
          <a:xfrm>
            <a:off x="609600" y="14478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A Binary Adder-</a:t>
            </a:r>
            <a:r>
              <a:rPr lang="en-US" sz="2400" dirty="0" err="1">
                <a:latin typeface="+mn-lt"/>
              </a:rPr>
              <a:t>Subtractor</a:t>
            </a:r>
            <a:r>
              <a:rPr lang="en-US" sz="2400" dirty="0">
                <a:latin typeface="+mn-lt"/>
              </a:rPr>
              <a:t> is circuit which is capable of both addition and subtraction of binary numbers in one circuit itself.</a:t>
            </a:r>
          </a:p>
        </p:txBody>
      </p:sp>
      <p:pic>
        <p:nvPicPr>
          <p:cNvPr id="2" name="Picture 2" descr="C:\Users\Lenovo\Desktop\add su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242" y="2582489"/>
            <a:ext cx="6473358" cy="358971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838200" y="6027003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The above circuit works as  adder when k=0 and </a:t>
            </a:r>
            <a:r>
              <a:rPr lang="en-US" sz="2400" dirty="0" err="1">
                <a:latin typeface="+mn-lt"/>
              </a:rPr>
              <a:t>subtractor</a:t>
            </a:r>
            <a:r>
              <a:rPr lang="en-US" sz="2400" dirty="0">
                <a:latin typeface="+mn-lt"/>
              </a:rPr>
              <a:t> when k=1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010400" y="3581400"/>
          <a:ext cx="1752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39000" y="31242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X-OR Gate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1x2 Decoder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447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8600" y="2667000"/>
            <a:ext cx="91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D0 = A’</a:t>
            </a:r>
          </a:p>
          <a:p>
            <a:r>
              <a:rPr lang="en-US" dirty="0">
                <a:latin typeface="+mn-lt"/>
              </a:rPr>
              <a:t>D1 = 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51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Decoder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133600"/>
            <a:ext cx="8839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the Full adder circuit using a Decoder.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S(</a:t>
            </a:r>
            <a:r>
              <a:rPr lang="en-US" sz="2300" dirty="0" err="1">
                <a:latin typeface="+mn-lt"/>
              </a:rPr>
              <a:t>a,b,c</a:t>
            </a:r>
            <a:r>
              <a:rPr lang="en-US" sz="2300" dirty="0">
                <a:latin typeface="+mn-lt"/>
              </a:rPr>
              <a:t>) = ∑(1,2,4,7)</a:t>
            </a:r>
          </a:p>
          <a:p>
            <a:r>
              <a:rPr lang="en-US" sz="2300" dirty="0">
                <a:latin typeface="+mn-lt"/>
              </a:rPr>
              <a:t>C(</a:t>
            </a:r>
            <a:r>
              <a:rPr lang="en-US" sz="2300" dirty="0" err="1">
                <a:latin typeface="+mn-lt"/>
              </a:rPr>
              <a:t>a,b,c</a:t>
            </a:r>
            <a:r>
              <a:rPr lang="en-US" sz="2300" dirty="0">
                <a:latin typeface="+mn-lt"/>
              </a:rPr>
              <a:t>)= ∑(3,5,6,7)</a:t>
            </a:r>
          </a:p>
          <a:p>
            <a:endParaRPr lang="en-US" sz="2300" dirty="0">
              <a:latin typeface="+mn-lt"/>
            </a:endParaRPr>
          </a:p>
          <a:p>
            <a:r>
              <a:rPr lang="en-US" sz="2300" dirty="0">
                <a:latin typeface="+mn-lt"/>
              </a:rPr>
              <a:t>In decoder; no. of inputs = 3 and no. if outputs = 2</a:t>
            </a:r>
            <a:r>
              <a:rPr lang="en-US" sz="2300" baseline="30000" dirty="0">
                <a:latin typeface="+mn-lt"/>
              </a:rPr>
              <a:t>3</a:t>
            </a:r>
            <a:r>
              <a:rPr lang="en-US" sz="2300" dirty="0">
                <a:latin typeface="+mn-lt"/>
              </a:rPr>
              <a:t> = 8</a:t>
            </a:r>
          </a:p>
          <a:p>
            <a:r>
              <a:rPr lang="en-US" sz="2300" dirty="0">
                <a:latin typeface="+mn-lt"/>
              </a:rPr>
              <a:t>		size  = 3 x 8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" y="1219200"/>
            <a:ext cx="7924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n-lt"/>
              </a:rPr>
              <a:t>We can implement any Boolean function using decoder and OR gates. </a:t>
            </a:r>
          </a:p>
        </p:txBody>
      </p:sp>
      <p:pic>
        <p:nvPicPr>
          <p:cNvPr id="2051" name="Picture 3" descr="C:\Users\Lenovo\Desktop\asdasdas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876800"/>
            <a:ext cx="2594024" cy="1981200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1371600" y="4724400"/>
            <a:ext cx="1371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447800" y="5486400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x 8 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5800" y="5105400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5812" y="4876800"/>
            <a:ext cx="4635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D0</a:t>
            </a:r>
          </a:p>
          <a:p>
            <a:r>
              <a:rPr lang="en-US" sz="1400" dirty="0"/>
              <a:t>D1</a:t>
            </a:r>
          </a:p>
          <a:p>
            <a:r>
              <a:rPr lang="en-US" sz="1400" dirty="0"/>
              <a:t>D2</a:t>
            </a:r>
          </a:p>
          <a:p>
            <a:r>
              <a:rPr lang="en-US" sz="1400" dirty="0"/>
              <a:t>D3</a:t>
            </a:r>
          </a:p>
          <a:p>
            <a:r>
              <a:rPr lang="en-US" sz="1400" dirty="0"/>
              <a:t>D4</a:t>
            </a:r>
          </a:p>
          <a:p>
            <a:r>
              <a:rPr lang="en-US" sz="1400" dirty="0"/>
              <a:t>D5</a:t>
            </a:r>
          </a:p>
          <a:p>
            <a:r>
              <a:rPr lang="en-US" sz="1400" dirty="0"/>
              <a:t>D6</a:t>
            </a:r>
          </a:p>
          <a:p>
            <a:r>
              <a:rPr lang="en-US" sz="1400" dirty="0"/>
              <a:t>D7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90600" y="5334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90600" y="5865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90600" y="6400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43200" y="5257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43200" y="5484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43200" y="5865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43200" y="655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24200" y="5256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124200" y="5484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24200" y="5865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124200" y="655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48200" y="5486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Decoder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1. Realize F(A,B,C,D)  </a:t>
            </a:r>
            <a:r>
              <a:rPr lang="en-US" sz="2300" dirty="0"/>
              <a:t>= ∑(0,1,3,5,7,8,11,13,15) using decoder.</a:t>
            </a:r>
          </a:p>
          <a:p>
            <a:endParaRPr lang="en-US" sz="2300" i="1" dirty="0">
              <a:latin typeface="+mn-lt"/>
            </a:endParaRPr>
          </a:p>
          <a:p>
            <a:r>
              <a:rPr lang="en-US" sz="2300" i="1" dirty="0">
                <a:latin typeface="+mn-lt"/>
              </a:rPr>
              <a:t>In decoder;</a:t>
            </a:r>
          </a:p>
          <a:p>
            <a:r>
              <a:rPr lang="en-US" sz="2300" i="1" dirty="0">
                <a:latin typeface="+mn-lt"/>
              </a:rPr>
              <a:t>No of inputs = 4  and outputs = 16</a:t>
            </a:r>
          </a:p>
          <a:p>
            <a:r>
              <a:rPr lang="en-US" sz="2300" i="1" dirty="0">
                <a:latin typeface="+mn-lt"/>
              </a:rPr>
              <a:t>Size = 4 x 16</a:t>
            </a: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r>
              <a:rPr lang="en-US" sz="2300" i="1" dirty="0">
                <a:latin typeface="+mn-lt"/>
              </a:rPr>
              <a:t>2. </a:t>
            </a:r>
            <a:r>
              <a:rPr lang="en-US" sz="2300" i="1" dirty="0"/>
              <a:t>Realize F(A,B,C,D) </a:t>
            </a:r>
            <a:r>
              <a:rPr lang="en-US" sz="2300" dirty="0"/>
              <a:t>= ∑(0,1,3,5,7,8,11,13,15) using decoder and NOR gate.</a:t>
            </a: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  <a:p>
            <a:endParaRPr lang="en-US" sz="2300" dirty="0"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Decoder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590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i="1" dirty="0">
                <a:latin typeface="+mn-lt"/>
                <a:cs typeface="Arial" pitchFamily="34" charset="0"/>
              </a:rPr>
              <a:t>Design 3x8 Decoder using two 2x4 Decoder.</a:t>
            </a:r>
          </a:p>
        </p:txBody>
      </p:sp>
      <p:pic>
        <p:nvPicPr>
          <p:cNvPr id="2050" name="Picture 2" descr="C:\Users\Lenovo\Desktop\deco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20363"/>
            <a:ext cx="5581650" cy="486143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41869" y="2514600"/>
            <a:ext cx="3345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A2 = 0 , </a:t>
            </a:r>
          </a:p>
          <a:p>
            <a:r>
              <a:rPr lang="en-US" dirty="0"/>
              <a:t>En = 1 in top decoder, </a:t>
            </a:r>
          </a:p>
          <a:p>
            <a:r>
              <a:rPr lang="en-US" dirty="0"/>
              <a:t>it is in operation,</a:t>
            </a:r>
          </a:p>
          <a:p>
            <a:r>
              <a:rPr lang="en-US" dirty="0"/>
              <a:t>En = 0 </a:t>
            </a:r>
            <a:r>
              <a:rPr lang="en-US" dirty="0" err="1"/>
              <a:t>inBottom</a:t>
            </a:r>
            <a:r>
              <a:rPr lang="en-US" dirty="0"/>
              <a:t> decoder is not</a:t>
            </a:r>
          </a:p>
          <a:p>
            <a:r>
              <a:rPr lang="en-US" dirty="0"/>
              <a:t> in operation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54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Decoder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607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700" marR="43180" indent="-343535">
              <a:lnSpc>
                <a:spcPct val="100000"/>
              </a:lnSpc>
              <a:buClr>
                <a:srgbClr val="5FCAEE"/>
              </a:buClr>
              <a:buSzPct val="79166"/>
              <a:tabLst>
                <a:tab pos="394335" algn="l"/>
              </a:tabLst>
            </a:pPr>
            <a:r>
              <a:rPr lang="en-US" sz="2400" i="1" dirty="0">
                <a:latin typeface="+mn-lt"/>
                <a:cs typeface="Arial" pitchFamily="34" charset="0"/>
              </a:rPr>
              <a:t>Design 4x16 Decoder using two 3x8 Decoder.</a:t>
            </a:r>
          </a:p>
        </p:txBody>
      </p:sp>
      <p:pic>
        <p:nvPicPr>
          <p:cNvPr id="1026" name="Picture 2" descr="C:\Users\Lenovo\Desktop\decode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5126037" cy="4468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Encoder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4983162"/>
          </a:xfrm>
        </p:spPr>
        <p:txBody>
          <a:bodyPr/>
          <a:lstStyle/>
          <a:p>
            <a:pPr>
              <a:buNone/>
            </a:pPr>
            <a:r>
              <a:rPr lang="en-US" dirty="0"/>
              <a:t>An Encoder is a combinational logic circuit. </a:t>
            </a:r>
          </a:p>
          <a:p>
            <a:pPr>
              <a:buNone/>
            </a:pPr>
            <a:r>
              <a:rPr lang="en-US" dirty="0"/>
              <a:t>• It performs the inverse operation of Decoder. </a:t>
            </a:r>
          </a:p>
          <a:p>
            <a:pPr>
              <a:buNone/>
            </a:pPr>
            <a:r>
              <a:rPr lang="en-US" dirty="0"/>
              <a:t>• The opposite process of decoding is known as Encoding. </a:t>
            </a:r>
          </a:p>
          <a:p>
            <a:pPr>
              <a:buNone/>
            </a:pPr>
            <a:r>
              <a:rPr lang="en-US" dirty="0"/>
              <a:t>• An Encoder has ‘M’ input lines, only one of which is activated at a given time, and produces an N-bit output code, depending on which input is activated.</a:t>
            </a:r>
          </a:p>
          <a:p>
            <a:pPr>
              <a:buNone/>
            </a:pPr>
            <a:r>
              <a:rPr lang="en-US" dirty="0"/>
              <a:t>• Size of Encoder = 2</a:t>
            </a:r>
            <a:r>
              <a:rPr lang="en-US" baseline="30000" dirty="0"/>
              <a:t>n</a:t>
            </a:r>
            <a:r>
              <a:rPr lang="en-US" dirty="0"/>
              <a:t> x n</a:t>
            </a:r>
          </a:p>
          <a:p>
            <a:pPr>
              <a:buNone/>
            </a:pPr>
            <a:endParaRPr lang="en-US" baseline="30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56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Encoder</a:t>
            </a:r>
          </a:p>
        </p:txBody>
      </p:sp>
      <p:pic>
        <p:nvPicPr>
          <p:cNvPr id="7" name="Picture 6" descr="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33600"/>
            <a:ext cx="8939394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8x3 Encoder (2</a:t>
            </a:r>
            <a:r>
              <a:rPr lang="en-US" altLang="zh-TW" sz="4000" baseline="30000" dirty="0"/>
              <a:t>n</a:t>
            </a:r>
            <a:r>
              <a:rPr lang="en-US" altLang="zh-TW" sz="4000" dirty="0"/>
              <a:t> x n)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4983162"/>
          </a:xfrm>
        </p:spPr>
        <p:txBody>
          <a:bodyPr/>
          <a:lstStyle/>
          <a:p>
            <a:pPr>
              <a:buNone/>
            </a:pPr>
            <a:r>
              <a:rPr lang="en-US" dirty="0"/>
              <a:t>No. of inputs = 2</a:t>
            </a:r>
            <a:r>
              <a:rPr lang="en-US" baseline="30000" dirty="0"/>
              <a:t>3</a:t>
            </a:r>
            <a:r>
              <a:rPr lang="en-US" dirty="0"/>
              <a:t> = 8; (D0, D1, D2, D3, D4, D5, D6, D7)</a:t>
            </a:r>
          </a:p>
          <a:p>
            <a:pPr>
              <a:buNone/>
            </a:pPr>
            <a:r>
              <a:rPr lang="en-US" dirty="0"/>
              <a:t>No. of Outputs = 3 ; (</a:t>
            </a:r>
            <a:r>
              <a:rPr lang="en-US" dirty="0" err="1"/>
              <a:t>x,y,z</a:t>
            </a:r>
            <a:r>
              <a:rPr lang="en-US" dirty="0"/>
              <a:t>)</a:t>
            </a:r>
            <a:endParaRPr lang="en-US" baseline="30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2514600"/>
          <a:ext cx="60960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86825" y="3810000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 = D4 + D5 + D6 + D7</a:t>
            </a:r>
          </a:p>
          <a:p>
            <a:r>
              <a:rPr lang="en-US" b="1" dirty="0"/>
              <a:t>y = D2 + D3 + D6 + D7</a:t>
            </a:r>
          </a:p>
          <a:p>
            <a:r>
              <a:rPr lang="en-US" b="1" dirty="0"/>
              <a:t>z = D1 + D3 + D5 + D7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8x3 Encoder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1371600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 = D4 + D5 + D6 + D7</a:t>
            </a:r>
          </a:p>
          <a:p>
            <a:r>
              <a:rPr lang="en-US" b="1" dirty="0"/>
              <a:t>y = D2 + D3 + D6 + D7</a:t>
            </a:r>
          </a:p>
          <a:p>
            <a:r>
              <a:rPr lang="en-US" b="1" dirty="0"/>
              <a:t>z = D1 + D3 + D5 + D7</a:t>
            </a:r>
          </a:p>
        </p:txBody>
      </p:sp>
      <p:pic>
        <p:nvPicPr>
          <p:cNvPr id="1026" name="Picture 2" descr="C:\Users\Lenovo\Desktop\3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506" y="2400631"/>
            <a:ext cx="8740494" cy="40763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59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4x2 Encoder (2</a:t>
            </a:r>
            <a:r>
              <a:rPr lang="en-US" altLang="zh-TW" sz="4000" baseline="30000" dirty="0"/>
              <a:t>n</a:t>
            </a:r>
            <a:r>
              <a:rPr lang="en-US" altLang="zh-TW" sz="4000" dirty="0"/>
              <a:t> x n)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4983162"/>
          </a:xfrm>
        </p:spPr>
        <p:txBody>
          <a:bodyPr/>
          <a:lstStyle/>
          <a:p>
            <a:pPr>
              <a:buNone/>
            </a:pPr>
            <a:r>
              <a:rPr lang="en-US" dirty="0"/>
              <a:t>No. of inputs = 4; (D0, D1, D3 , D4)</a:t>
            </a:r>
          </a:p>
          <a:p>
            <a:pPr>
              <a:buNone/>
            </a:pPr>
            <a:r>
              <a:rPr lang="en-US" dirty="0"/>
              <a:t>No. of Outputs = 2;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>
              <a:buNone/>
            </a:pPr>
            <a:endParaRPr lang="en-US" baseline="30000" dirty="0"/>
          </a:p>
          <a:p>
            <a:pPr>
              <a:buNone/>
            </a:pPr>
            <a:endParaRPr lang="en-US" baseline="30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2819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0200" y="5334000"/>
            <a:ext cx="15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D2 + D3  </a:t>
            </a:r>
          </a:p>
          <a:p>
            <a:r>
              <a:rPr lang="en-US" dirty="0"/>
              <a:t>Y = D1 + D3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755" y="1433519"/>
            <a:ext cx="49911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800" i="1" spc="-5">
                <a:solidFill>
                  <a:schemeClr val="tx1"/>
                </a:solidFill>
                <a:latin typeface="Comic Sans MS"/>
                <a:cs typeface="Comic Sans MS"/>
              </a:rPr>
              <a:t>B</a:t>
            </a:r>
            <a:r>
              <a:rPr lang="en-US"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CD</a:t>
            </a:r>
            <a:r>
              <a:rPr sz="2800" i="1" spc="-5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chemeClr val="tx1"/>
                </a:solidFill>
                <a:latin typeface="Comic Sans MS"/>
                <a:cs typeface="Comic Sans MS"/>
              </a:rPr>
              <a:t>adder </a:t>
            </a:r>
            <a:r>
              <a:rPr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(sum up to</a:t>
            </a:r>
            <a:r>
              <a:rPr sz="2800" i="1" spc="-10" dirty="0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  <a:r>
              <a:rPr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9)</a:t>
            </a:r>
            <a:endParaRPr sz="2800" i="1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8755" y="2119319"/>
          <a:ext cx="5714045" cy="4433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dirty="0">
                          <a:latin typeface="Times New Roman"/>
                          <a:cs typeface="Times New Roman"/>
                        </a:rPr>
                        <a:t>Dec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0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905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905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BCD Adder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35DA2-9D2D-4625-9E2C-A4023AF6300D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ROM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4983162"/>
          </a:xfrm>
        </p:spPr>
        <p:txBody>
          <a:bodyPr/>
          <a:lstStyle/>
          <a:p>
            <a:r>
              <a:rPr lang="en-US" dirty="0"/>
              <a:t>ROM is a combinational circuit.</a:t>
            </a:r>
          </a:p>
          <a:p>
            <a:r>
              <a:rPr lang="en-US" dirty="0"/>
              <a:t>It is used as storage medium in electronic devices.</a:t>
            </a:r>
          </a:p>
          <a:p>
            <a:r>
              <a:rPr lang="en-US" dirty="0"/>
              <a:t>It includes both the decoder and OR gates within a single IC package.</a:t>
            </a:r>
          </a:p>
          <a:p>
            <a:endParaRPr lang="en-US" dirty="0"/>
          </a:p>
          <a:p>
            <a:r>
              <a:rPr lang="en-US" dirty="0"/>
              <a:t>Size of the ROM </a:t>
            </a:r>
          </a:p>
          <a:p>
            <a:pPr lvl="1">
              <a:buNone/>
            </a:pP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x m  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baseline="30000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words of m bits can be stored.</a:t>
            </a:r>
            <a:endParaRPr lang="en-US" dirty="0"/>
          </a:p>
          <a:p>
            <a:pPr lvl="1">
              <a:buNone/>
            </a:pPr>
            <a:r>
              <a:rPr lang="en-US" dirty="0"/>
              <a:t>Where;  ‘2n’ is number of words.</a:t>
            </a:r>
          </a:p>
          <a:p>
            <a:pPr lvl="1">
              <a:buNone/>
            </a:pPr>
            <a:r>
              <a:rPr lang="en-US" dirty="0"/>
              <a:t>		      ‘m’ is number of bit per word. </a:t>
            </a:r>
          </a:p>
          <a:p>
            <a:pPr lvl="1">
              <a:buNone/>
            </a:pPr>
            <a:r>
              <a:rPr lang="en-US" dirty="0"/>
              <a:t>If 2</a:t>
            </a:r>
            <a:r>
              <a:rPr lang="en-US" baseline="30000" dirty="0"/>
              <a:t>n</a:t>
            </a:r>
            <a:r>
              <a:rPr lang="en-US" dirty="0"/>
              <a:t> x m is the size of ROM, n is the </a:t>
            </a:r>
          </a:p>
          <a:p>
            <a:pPr lvl="1">
              <a:buNone/>
            </a:pPr>
            <a:r>
              <a:rPr lang="en-US" dirty="0"/>
              <a:t>input of Decoder used and m is the</a:t>
            </a:r>
          </a:p>
          <a:p>
            <a:pPr lvl="1">
              <a:buNone/>
            </a:pPr>
            <a:r>
              <a:rPr lang="en-US" dirty="0"/>
              <a:t>number of OR gates.</a:t>
            </a:r>
            <a:endParaRPr lang="en-US" baseline="30000" dirty="0"/>
          </a:p>
        </p:txBody>
      </p:sp>
      <p:pic>
        <p:nvPicPr>
          <p:cNvPr id="1027" name="Picture 3" descr="C:\Users\Lenovo\Desktop\Read-Only-Memo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980375"/>
            <a:ext cx="2041525" cy="3649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ROM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F1(A,B)= ∑(1,2,3) and F2(A,B)= ∑(0,2) using ROM.</a:t>
            </a:r>
          </a:p>
          <a:p>
            <a:endParaRPr lang="en-US" sz="2300" i="1" dirty="0">
              <a:latin typeface="+mn-lt"/>
            </a:endParaRPr>
          </a:p>
          <a:p>
            <a:r>
              <a:rPr lang="en-US" sz="2400" dirty="0"/>
              <a:t>Size of the ROM = 2</a:t>
            </a:r>
            <a:r>
              <a:rPr lang="en-US" sz="2400" baseline="30000" dirty="0"/>
              <a:t>2</a:t>
            </a:r>
            <a:r>
              <a:rPr lang="en-US" sz="2400" dirty="0"/>
              <a:t> x 2</a:t>
            </a:r>
          </a:p>
          <a:p>
            <a:r>
              <a:rPr lang="en-US" sz="2400" dirty="0"/>
              <a:t>Size of the decoder = 2 x 4</a:t>
            </a:r>
            <a:endParaRPr lang="en-US" sz="2400" baseline="30000" dirty="0"/>
          </a:p>
          <a:p>
            <a:r>
              <a:rPr lang="en-US" sz="2400" dirty="0"/>
              <a:t>Number of OR gates = 2</a:t>
            </a: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</p:txBody>
      </p:sp>
      <p:pic>
        <p:nvPicPr>
          <p:cNvPr id="5" name="Picture 2" descr="C:\Users\Lenovo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8166" y="2179808"/>
            <a:ext cx="5045834" cy="4144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ROM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Implement Full adder circuit using ROM.</a:t>
            </a: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209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/>
              <a:t>S(</a:t>
            </a:r>
            <a:r>
              <a:rPr lang="en-US" sz="2400" i="1" dirty="0" err="1"/>
              <a:t>a,b,c</a:t>
            </a:r>
            <a:r>
              <a:rPr lang="en-US" sz="2400" i="1" dirty="0"/>
              <a:t>) = ∑(1,2,4,7) </a:t>
            </a:r>
          </a:p>
          <a:p>
            <a:r>
              <a:rPr lang="en-US" sz="2400" i="1" dirty="0"/>
              <a:t>C(</a:t>
            </a:r>
            <a:r>
              <a:rPr lang="en-US" sz="2400" i="1" dirty="0" err="1"/>
              <a:t>a,b,c</a:t>
            </a:r>
            <a:r>
              <a:rPr lang="en-US" sz="2400" i="1" dirty="0"/>
              <a:t>) = ∑(3,5,6,7) </a:t>
            </a:r>
          </a:p>
          <a:p>
            <a:endParaRPr lang="en-US" sz="2400" i="1" dirty="0"/>
          </a:p>
          <a:p>
            <a:r>
              <a:rPr lang="en-US" sz="2400" dirty="0"/>
              <a:t>Size of the ROM = 2</a:t>
            </a:r>
            <a:r>
              <a:rPr lang="en-US" sz="2400" baseline="30000" dirty="0"/>
              <a:t>3</a:t>
            </a:r>
            <a:r>
              <a:rPr lang="en-US" sz="2400" dirty="0"/>
              <a:t> x 2</a:t>
            </a:r>
          </a:p>
          <a:p>
            <a:r>
              <a:rPr lang="en-US" sz="2400" dirty="0"/>
              <a:t>Size of the decoder = 3 x 8</a:t>
            </a:r>
            <a:endParaRPr lang="en-US" sz="2400" baseline="30000" dirty="0"/>
          </a:p>
          <a:p>
            <a:r>
              <a:rPr lang="en-US" sz="2400" dirty="0"/>
              <a:t>Number of OR gates = 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Implementation of Boolean Function using ROM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If we have to design a ROM having size of the decoder as 6 x 64 :</a:t>
            </a: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  <a:p>
            <a:endParaRPr lang="en-US" sz="2300" i="1" dirty="0">
              <a:latin typeface="+mn-lt"/>
            </a:endParaRPr>
          </a:p>
        </p:txBody>
      </p:sp>
      <p:pic>
        <p:nvPicPr>
          <p:cNvPr id="1026" name="Picture 2" descr="C:\Users\Lenovo\Desktop\asdf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92099"/>
            <a:ext cx="7097713" cy="3961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Types of ROM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839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>
                <a:latin typeface="+mn-lt"/>
              </a:rPr>
              <a:t>PROM</a:t>
            </a:r>
          </a:p>
          <a:p>
            <a:r>
              <a:rPr lang="en-US" sz="2300" i="1" dirty="0">
                <a:latin typeface="+mn-lt"/>
              </a:rPr>
              <a:t>EPROM</a:t>
            </a:r>
          </a:p>
          <a:p>
            <a:r>
              <a:rPr lang="en-US" sz="2300" i="1" dirty="0">
                <a:latin typeface="+mn-lt"/>
              </a:rPr>
              <a:t>EEPROM</a:t>
            </a:r>
          </a:p>
          <a:p>
            <a:r>
              <a:rPr lang="en-US" sz="2300" i="1" dirty="0">
                <a:latin typeface="+mn-lt"/>
              </a:rPr>
              <a:t>Flash Memory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508132"/>
            <a:ext cx="5820728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800" i="1" spc="-5">
                <a:solidFill>
                  <a:schemeClr val="tx1"/>
                </a:solidFill>
                <a:latin typeface="Comic Sans MS"/>
                <a:cs typeface="Comic Sans MS"/>
              </a:rPr>
              <a:t>B</a:t>
            </a:r>
            <a:r>
              <a:rPr lang="en-US"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CD</a:t>
            </a:r>
            <a:r>
              <a:rPr sz="2800" i="1" spc="-5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chemeClr val="tx1"/>
                </a:solidFill>
                <a:latin typeface="Comic Sans MS"/>
                <a:cs typeface="Comic Sans MS"/>
              </a:rPr>
              <a:t>adder </a:t>
            </a:r>
            <a:r>
              <a:rPr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(sum is 10 </a:t>
            </a:r>
            <a:r>
              <a:rPr sz="2800" i="1" spc="5" dirty="0">
                <a:solidFill>
                  <a:schemeClr val="tx1"/>
                </a:solidFill>
                <a:latin typeface="Comic Sans MS"/>
                <a:cs typeface="Comic Sans MS"/>
              </a:rPr>
              <a:t>to </a:t>
            </a:r>
            <a:r>
              <a:rPr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19)</a:t>
            </a:r>
            <a:endParaRPr sz="2800" i="1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5184" y="2179644"/>
          <a:ext cx="5674518" cy="4373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147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6C7C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51474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28575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28575">
                      <a:solidFill>
                        <a:srgbClr val="514743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BCD Adder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454901"/>
            <a:ext cx="502253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Algorithm </a:t>
            </a:r>
            <a:r>
              <a:rPr sz="2800" i="1" spc="-5">
                <a:solidFill>
                  <a:schemeClr val="tx1"/>
                </a:solidFill>
                <a:latin typeface="Comic Sans MS"/>
                <a:cs typeface="Comic Sans MS"/>
              </a:rPr>
              <a:t>for </a:t>
            </a:r>
            <a:r>
              <a:rPr lang="en-US" sz="2800" i="1" spc="-5" dirty="0">
                <a:solidFill>
                  <a:schemeClr val="tx1"/>
                </a:solidFill>
                <a:latin typeface="Comic Sans MS"/>
                <a:cs typeface="Comic Sans MS"/>
              </a:rPr>
              <a:t>BCD</a:t>
            </a:r>
            <a:r>
              <a:rPr sz="2800" i="1" spc="-20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chemeClr val="tx1"/>
                </a:solidFill>
                <a:latin typeface="Comic Sans MS"/>
                <a:cs typeface="Comic Sans MS"/>
              </a:rPr>
              <a:t>adder</a:t>
            </a:r>
            <a:endParaRPr sz="2800" i="1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2265" y="1886524"/>
            <a:ext cx="4475798" cy="239680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9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+mn-lt"/>
                <a:cs typeface="Arial Black"/>
              </a:rPr>
              <a:t>If sum is up to 9</a:t>
            </a:r>
            <a:endParaRPr sz="2400">
              <a:latin typeface="+mn-lt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355"/>
              </a:spcBef>
              <a:buFont typeface="Wingdings"/>
              <a:buChar char=""/>
              <a:tabLst>
                <a:tab pos="698500" algn="l"/>
              </a:tabLst>
            </a:pPr>
            <a:r>
              <a:rPr sz="2400" dirty="0">
                <a:latin typeface="+mn-lt"/>
                <a:cs typeface="Arial Black"/>
              </a:rPr>
              <a:t>Use the regular Adder.</a:t>
            </a:r>
            <a:endParaRPr sz="2400">
              <a:latin typeface="+mn-lt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14743"/>
              </a:buClr>
            </a:pPr>
            <a:endParaRPr sz="2400">
              <a:latin typeface="+mn-lt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  <a:tab pos="2002155" algn="l"/>
              </a:tabLst>
            </a:pPr>
            <a:r>
              <a:rPr sz="2400" dirty="0">
                <a:latin typeface="+mn-lt"/>
                <a:cs typeface="Arial Black"/>
              </a:rPr>
              <a:t>If  the </a:t>
            </a:r>
            <a:r>
              <a:rPr sz="2400">
                <a:latin typeface="+mn-lt"/>
                <a:cs typeface="Arial Black"/>
              </a:rPr>
              <a:t>sum &gt;</a:t>
            </a:r>
            <a:r>
              <a:rPr lang="en-US" sz="2400" dirty="0">
                <a:latin typeface="+mn-lt"/>
                <a:cs typeface="Arial Black"/>
              </a:rPr>
              <a:t> </a:t>
            </a:r>
            <a:r>
              <a:rPr sz="2400">
                <a:latin typeface="+mn-lt"/>
                <a:cs typeface="Arial Black"/>
              </a:rPr>
              <a:t>9</a:t>
            </a:r>
          </a:p>
          <a:p>
            <a:pPr marL="698500" lvl="1" indent="-228600">
              <a:lnSpc>
                <a:spcPct val="100000"/>
              </a:lnSpc>
              <a:spcBef>
                <a:spcPts val="350"/>
              </a:spcBef>
              <a:buFont typeface="Wingdings"/>
              <a:buChar char=""/>
              <a:tabLst>
                <a:tab pos="698500" algn="l"/>
              </a:tabLst>
            </a:pPr>
            <a:r>
              <a:rPr sz="2400" dirty="0">
                <a:latin typeface="+mn-lt"/>
                <a:cs typeface="Arial Black"/>
              </a:rPr>
              <a:t>Use the regular adder and add 6 to the result</a:t>
            </a:r>
            <a:endParaRPr sz="2400">
              <a:latin typeface="+mn-lt"/>
              <a:cs typeface="Arial Black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BCD Adder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7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BCD Adder</a:t>
            </a:r>
          </a:p>
        </p:txBody>
      </p:sp>
      <p:pic>
        <p:nvPicPr>
          <p:cNvPr id="1026" name="Picture 2" descr="D:\BCD add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443976" cy="4751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6386</TotalTime>
  <Words>2971</Words>
  <Application>Microsoft Office PowerPoint</Application>
  <PresentationFormat>On-screen Show (4:3)</PresentationFormat>
  <Paragraphs>1520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Flow</vt:lpstr>
      <vt:lpstr>PowerPoint Presentation</vt:lpstr>
      <vt:lpstr>MSI &amp; LSI Components in Combinational Logic</vt:lpstr>
      <vt:lpstr>4-bit Binary Parallel Adder</vt:lpstr>
      <vt:lpstr>4-bit Binary Parallel Subtractor</vt:lpstr>
      <vt:lpstr>4-bit Binary Parallel Adder/Subtractor</vt:lpstr>
      <vt:lpstr>BCD adder (sum up to 9)</vt:lpstr>
      <vt:lpstr>BCD adder (sum is 10 to 19)</vt:lpstr>
      <vt:lpstr>Algorithm for BCD adder</vt:lpstr>
      <vt:lpstr>BCD Adder</vt:lpstr>
      <vt:lpstr>BCD Adder</vt:lpstr>
      <vt:lpstr>BCD Adder</vt:lpstr>
      <vt:lpstr>Magnitude Comparator</vt:lpstr>
      <vt:lpstr>1-bit Magnitude Comparator</vt:lpstr>
      <vt:lpstr>1-bit Magnitude Comparator</vt:lpstr>
      <vt:lpstr>2-bit Magnitude Comparator</vt:lpstr>
      <vt:lpstr>2-bit Magnitude Comparator</vt:lpstr>
      <vt:lpstr>4-bit Magnitude Comparator</vt:lpstr>
      <vt:lpstr>4-bit Magnitude Comparator</vt:lpstr>
      <vt:lpstr>4-bit Magnitude Comparator</vt:lpstr>
      <vt:lpstr>4-bit Magnitude Comparator</vt:lpstr>
      <vt:lpstr>Multiplexer (MUX)</vt:lpstr>
      <vt:lpstr>2:1 MUX</vt:lpstr>
      <vt:lpstr>2:1 MUX</vt:lpstr>
      <vt:lpstr>4:1 MUX</vt:lpstr>
      <vt:lpstr>4:1 MUX</vt:lpstr>
      <vt:lpstr>8:1 MUX</vt:lpstr>
      <vt:lpstr>Implementation of Boolean Function using MUX</vt:lpstr>
      <vt:lpstr>Implementation of Boolean Function using MUX</vt:lpstr>
      <vt:lpstr>Implementation of Boolean Function using MUX</vt:lpstr>
      <vt:lpstr>Implementation of Boolean Function using MUX</vt:lpstr>
      <vt:lpstr>Implementation of Boolean Function using MUX</vt:lpstr>
      <vt:lpstr>Implementation of Boolean Function using MUX</vt:lpstr>
      <vt:lpstr>Implementation of Boolean Function using MUX</vt:lpstr>
      <vt:lpstr>Implementation of Boolean Function using MUX</vt:lpstr>
      <vt:lpstr>Multiplexer (MUX)</vt:lpstr>
      <vt:lpstr>Multiplexer (MUX)</vt:lpstr>
      <vt:lpstr>Multiplexer (MUX)</vt:lpstr>
      <vt:lpstr>Demultiplexer (DEMUX)</vt:lpstr>
      <vt:lpstr>1:2 DEMUX</vt:lpstr>
      <vt:lpstr>1:2 DEMUX</vt:lpstr>
      <vt:lpstr>1:4 DEMUX</vt:lpstr>
      <vt:lpstr>1:4 DEMUX</vt:lpstr>
      <vt:lpstr>1:8 DEMUX</vt:lpstr>
      <vt:lpstr>Decoder</vt:lpstr>
      <vt:lpstr>Decoder</vt:lpstr>
      <vt:lpstr>2x4 Decoder</vt:lpstr>
      <vt:lpstr>2x4 Decoder</vt:lpstr>
      <vt:lpstr>3x8 Decoder</vt:lpstr>
      <vt:lpstr>3x8 Decoder</vt:lpstr>
      <vt:lpstr>1x2 Decoder</vt:lpstr>
      <vt:lpstr>Implementation of Boolean Function using Decoder</vt:lpstr>
      <vt:lpstr>Implementation of Boolean Function using Decoder</vt:lpstr>
      <vt:lpstr>Decoder</vt:lpstr>
      <vt:lpstr>Decoder</vt:lpstr>
      <vt:lpstr>Encoder</vt:lpstr>
      <vt:lpstr>Encoder</vt:lpstr>
      <vt:lpstr>8x3 Encoder (2n x n)</vt:lpstr>
      <vt:lpstr>8x3 Encoder</vt:lpstr>
      <vt:lpstr>4x2 Encoder (2n x n)</vt:lpstr>
      <vt:lpstr>ROM</vt:lpstr>
      <vt:lpstr>Implementation of Boolean Function using ROM</vt:lpstr>
      <vt:lpstr>Implementation of Boolean Function using ROM</vt:lpstr>
      <vt:lpstr>Implementation of Boolean Function using ROM</vt:lpstr>
      <vt:lpstr>Types of ROM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lastModifiedBy>Lenovo</cp:lastModifiedBy>
  <cp:revision>520</cp:revision>
  <dcterms:created xsi:type="dcterms:W3CDTF">2009-09-24T20:16:06Z</dcterms:created>
  <dcterms:modified xsi:type="dcterms:W3CDTF">2020-09-05T01:19:47Z</dcterms:modified>
</cp:coreProperties>
</file>