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handoutMasterIdLst>
    <p:handoutMasterId r:id="rId22"/>
  </p:handoutMasterIdLst>
  <p:sldIdLst>
    <p:sldId id="389" r:id="rId2"/>
    <p:sldId id="432" r:id="rId3"/>
    <p:sldId id="433" r:id="rId4"/>
    <p:sldId id="390" r:id="rId5"/>
    <p:sldId id="391" r:id="rId6"/>
    <p:sldId id="392" r:id="rId7"/>
    <p:sldId id="393" r:id="rId8"/>
    <p:sldId id="394" r:id="rId9"/>
    <p:sldId id="395" r:id="rId10"/>
    <p:sldId id="434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738" autoAdjust="0"/>
    <p:restoredTop sz="94249" autoAdjust="0"/>
  </p:normalViewPr>
  <p:slideViewPr>
    <p:cSldViewPr>
      <p:cViewPr varScale="1">
        <p:scale>
          <a:sx n="73" d="100"/>
          <a:sy n="73" d="100"/>
        </p:scale>
        <p:origin x="-16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B52654-CCE3-48DD-9FEE-ABE5C6B33ECB}" type="datetime1">
              <a:rPr lang="en-US" smtClean="0"/>
              <a:pPr>
                <a:defRPr/>
              </a:pPr>
              <a:t>7/16/2020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16CFA-45D5-4D6C-BE06-E96E2697C767}" type="datetime1">
              <a:rPr lang="en-US" smtClean="0"/>
              <a:pPr>
                <a:defRPr/>
              </a:pPr>
              <a:t>7/16/2020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B70AE97-2929-4F3A-BC59-1149EA78ADA3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47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AAFB183-692A-4F77-9BAB-DA67CEDC2B84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7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16C7664-4792-41CE-9274-725322C6572A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651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EBFBF94-4937-4404-8DFA-7852E6683994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12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18035A2-531D-45DA-BC47-CB19B764E5C4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480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64CE80E-DD02-48E2-8EDE-A7398217412B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369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20A58A0-5E9E-44A8-B191-648016D49B76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360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673064-BE27-483F-874A-56819E70D4BD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01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698262E-7A4F-4F0F-9313-555336D1B60B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35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A66D3A1-A570-4A46-B5A1-D6A0614A3CE2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68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DACD1B5-A6E4-44FB-913A-91D78CA7C7A8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896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505F6EB-CF1A-45BB-AA7B-365D23BBFE97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58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66C6D7B-AC23-4497-8785-65387FA4EF8A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90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AEDFF67-FD14-48DB-B091-D1F8816CDA89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44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D30D71B-B0A8-415E-8AC7-B1DCC21638B1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14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6417D17-15A4-489F-8652-F38362C22B59}" type="datetime1">
              <a:rPr lang="en-US" altLang="zh-CN" smtClean="0">
                <a:latin typeface="Times New Roman" panose="02020603050405020304" pitchFamily="18" charset="0"/>
              </a:rPr>
              <a:pPr/>
              <a:t>7/16/2020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0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FF19-F4E3-44DE-B5F8-8D5B6D54FF11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7FD22-5941-499D-82EE-5467C8419882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A6F3-70E2-463C-8105-491B5C3E8EF5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FAA96-F8BF-450A-AA6D-9FBE433E3BE4}" type="datetime1">
              <a:rPr lang="zh-CN" altLang="en-US" smtClean="0"/>
              <a:pPr>
                <a:defRPr/>
              </a:pPr>
              <a:t>2020/7/16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 </a:t>
            </a:r>
            <a:r>
              <a:rPr lang="en-US" altLang="zh-CN">
                <a:latin typeface="Calibri" panose="020F0502020204030204" pitchFamily="34" charset="0"/>
              </a:rPr>
              <a:t>PJF - </a:t>
            </a:r>
            <a:fld id="{5BB1B967-A155-49AB-A036-CEB6237933E1}" type="slidenum">
              <a:rPr lang="en-US" altLang="zh-CN">
                <a:latin typeface="Calibri" panose="020F0502020204030204" pitchFamily="34" charset="0"/>
              </a:rPr>
              <a:pPr/>
              <a:t>‹#›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Simplifictaion of Boolean Function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7351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A573-79B5-4C10-BD32-5B0634803087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6EA8-1FCB-4446-8441-606FF34695D5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24D5-F61B-4BCE-9B55-11B1E055AAB9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52FB8-C188-4FA1-8BA3-3A4D309C3A5A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5FBD-9896-4900-BEA4-2CC991ACA850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805D-4B25-4392-B408-DE73BCB90958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9A0E2-33DC-4E73-86D8-CEC413C51405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AF30-42CC-4DF5-8A6E-7C1CC78A8BDD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1F0F1DF-5CB0-4203-8AF6-50EC49E7406F}" type="datetime1">
              <a:rPr lang="zh-CN" altLang="en-US" smtClean="0"/>
              <a:pPr>
                <a:defRPr/>
              </a:pPr>
              <a:t>2020/7/16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-mapkarnaugh-ma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Karnaugh Maps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14729"/>
            <a:ext cx="8517632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Karnaugh maps (K-maps) are </a:t>
            </a:r>
            <a:r>
              <a:rPr lang="en-US" altLang="zh-CN" i="1" dirty="0" smtClean="0"/>
              <a:t>graphical</a:t>
            </a:r>
            <a:r>
              <a:rPr lang="en-US" altLang="zh-CN" dirty="0" smtClean="0"/>
              <a:t> representations of boolean functions.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One </a:t>
            </a:r>
            <a:r>
              <a:rPr lang="en-US" altLang="zh-CN" b="1" i="1" dirty="0" smtClean="0"/>
              <a:t>cell</a:t>
            </a:r>
            <a:r>
              <a:rPr lang="en-US" altLang="zh-CN" dirty="0" smtClean="0"/>
              <a:t> corresponds to a row in the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Also, one cell corresponds to a minterm or a maxterm in the boolean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Multiple-cell areas of the map correspond to standard terms.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972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707926"/>
          </a:xfrm>
        </p:spPr>
        <p:txBody>
          <a:bodyPr/>
          <a:lstStyle/>
          <a:p>
            <a:r>
              <a:rPr lang="en-US" altLang="zh-CN" dirty="0"/>
              <a:t>Three-Variable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56" y="1340769"/>
            <a:ext cx="8507288" cy="4963398"/>
          </a:xfrm>
        </p:spPr>
        <p:txBody>
          <a:bodyPr/>
          <a:lstStyle/>
          <a:p>
            <a:r>
              <a:rPr lang="en-US" dirty="0"/>
              <a:t>There is only one possibility of grouping 8 adjacent min terms. </a:t>
            </a:r>
          </a:p>
          <a:p>
            <a:r>
              <a:rPr lang="en-US" dirty="0" smtClean="0"/>
              <a:t>The </a:t>
            </a:r>
            <a:r>
              <a:rPr lang="en-US" dirty="0"/>
              <a:t>possible combinations of grouping 4 adjacent min terms are {(m0, m1, m3, m2), (m4, m5, m7, m6), (m0, m1, m4, m5), (m1, m3, m5, m7), (m3, m2, m7, m6) and (m2, m0, m6, m4)}. </a:t>
            </a:r>
          </a:p>
          <a:p>
            <a:r>
              <a:rPr lang="en-US" dirty="0" smtClean="0"/>
              <a:t>The </a:t>
            </a:r>
            <a:r>
              <a:rPr lang="en-US" dirty="0"/>
              <a:t>possible combinations of grouping 2 adjacent min terms are {(m0, m1), (m1, m3), (m3, m2), (m2, m0), (m4, m5), (m5, m7), (m7, m6), (m6, m4), (m0, m4), (m1, m5), (m3, m7) and (m2, m6)}. </a:t>
            </a:r>
          </a:p>
          <a:p>
            <a:r>
              <a:rPr lang="en-US" dirty="0" smtClean="0"/>
              <a:t>If </a:t>
            </a:r>
            <a:r>
              <a:rPr lang="en-US" dirty="0"/>
              <a:t>x=0, then 3 variable K-map becomes 2 variable K-map.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82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Simplification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Enter </a:t>
            </a:r>
            <a:r>
              <a:rPr lang="en-US" altLang="zh-CN" dirty="0" err="1" smtClean="0"/>
              <a:t>minterms</a:t>
            </a:r>
            <a:r>
              <a:rPr lang="en-US" altLang="zh-CN" dirty="0" smtClean="0"/>
              <a:t> of the Boolean function into the map, then group terms</a:t>
            </a:r>
          </a:p>
          <a:p>
            <a:pPr eaLnBrk="1" hangingPunct="1"/>
            <a:r>
              <a:rPr lang="en-US" altLang="zh-CN" dirty="0" smtClean="0"/>
              <a:t>Example: f(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a’c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’</a:t>
            </a:r>
          </a:p>
          <a:p>
            <a:pPr eaLnBrk="1" hangingPunct="1"/>
            <a:r>
              <a:rPr lang="en-US" altLang="zh-CN" dirty="0" smtClean="0"/>
              <a:t>Result: f(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a’c</a:t>
            </a:r>
            <a:r>
              <a:rPr lang="en-US" altLang="zh-CN" dirty="0" smtClean="0"/>
              <a:t>+ b</a:t>
            </a:r>
          </a:p>
        </p:txBody>
      </p:sp>
      <p:graphicFrame>
        <p:nvGraphicFramePr>
          <p:cNvPr id="225284" name="Group 1028"/>
          <p:cNvGraphicFramePr>
            <a:graphicFrameLocks noGrp="1"/>
          </p:cNvGraphicFramePr>
          <p:nvPr/>
        </p:nvGraphicFramePr>
        <p:xfrm>
          <a:off x="6248400" y="4114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/>
                <a:gridCol w="646112"/>
                <a:gridCol w="603250"/>
                <a:gridCol w="603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08" name="Text Box 1046"/>
          <p:cNvSpPr txBox="1">
            <a:spLocks noChangeArrowheads="1"/>
          </p:cNvSpPr>
          <p:nvPr/>
        </p:nvSpPr>
        <p:spPr bwMode="auto">
          <a:xfrm>
            <a:off x="5776913" y="373856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/>
              <a:t>a</a:t>
            </a:r>
          </a:p>
        </p:txBody>
      </p:sp>
      <p:sp>
        <p:nvSpPr>
          <p:cNvPr id="67609" name="Text Box 1047"/>
          <p:cNvSpPr txBox="1">
            <a:spLocks noChangeArrowheads="1"/>
          </p:cNvSpPr>
          <p:nvPr/>
        </p:nvSpPr>
        <p:spPr bwMode="auto">
          <a:xfrm>
            <a:off x="5943600" y="358616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/>
              <a:t>bc</a:t>
            </a:r>
          </a:p>
        </p:txBody>
      </p:sp>
      <p:sp>
        <p:nvSpPr>
          <p:cNvPr id="67610" name="Line 1048"/>
          <p:cNvSpPr>
            <a:spLocks noChangeShapeType="1"/>
          </p:cNvSpPr>
          <p:nvPr/>
        </p:nvSpPr>
        <p:spPr bwMode="auto">
          <a:xfrm flipH="1" flipV="1">
            <a:off x="5867400" y="37338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11" name="Rectangle 1049"/>
          <p:cNvSpPr>
            <a:spLocks noChangeArrowheads="1"/>
          </p:cNvSpPr>
          <p:nvPr/>
        </p:nvSpPr>
        <p:spPr bwMode="auto">
          <a:xfrm>
            <a:off x="6934200" y="41910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7612" name="Rectangle 1050"/>
          <p:cNvSpPr>
            <a:spLocks noChangeArrowheads="1"/>
          </p:cNvSpPr>
          <p:nvPr/>
        </p:nvSpPr>
        <p:spPr bwMode="auto">
          <a:xfrm>
            <a:off x="7620000" y="4724400"/>
            <a:ext cx="3048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7613" name="Rectangle 1051"/>
          <p:cNvSpPr>
            <a:spLocks noChangeArrowheads="1"/>
          </p:cNvSpPr>
          <p:nvPr/>
        </p:nvSpPr>
        <p:spPr bwMode="auto">
          <a:xfrm>
            <a:off x="8153400" y="4191000"/>
            <a:ext cx="3810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7614" name="Line 1052"/>
          <p:cNvSpPr>
            <a:spLocks noChangeShapeType="1"/>
          </p:cNvSpPr>
          <p:nvPr/>
        </p:nvSpPr>
        <p:spPr bwMode="auto">
          <a:xfrm>
            <a:off x="6781800" y="3124200"/>
            <a:ext cx="144780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15" name="Line 1053"/>
          <p:cNvSpPr>
            <a:spLocks noChangeShapeType="1"/>
          </p:cNvSpPr>
          <p:nvPr/>
        </p:nvSpPr>
        <p:spPr bwMode="auto">
          <a:xfrm>
            <a:off x="5867400" y="3124200"/>
            <a:ext cx="1752600" cy="1600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16" name="Freeform 1054"/>
          <p:cNvSpPr>
            <a:spLocks/>
          </p:cNvSpPr>
          <p:nvPr/>
        </p:nvSpPr>
        <p:spPr bwMode="auto">
          <a:xfrm>
            <a:off x="4876800" y="3124200"/>
            <a:ext cx="2133600" cy="1219200"/>
          </a:xfrm>
          <a:custGeom>
            <a:avLst/>
            <a:gdLst>
              <a:gd name="T0" fmla="*/ 0 w 1344"/>
              <a:gd name="T1" fmla="*/ 0 h 768"/>
              <a:gd name="T2" fmla="*/ 2147483647 w 1344"/>
              <a:gd name="T3" fmla="*/ 2147483647 h 768"/>
              <a:gd name="T4" fmla="*/ 2147483647 w 1344"/>
              <a:gd name="T5" fmla="*/ 2147483647 h 768"/>
              <a:gd name="T6" fmla="*/ 0 60000 65536"/>
              <a:gd name="T7" fmla="*/ 0 60000 65536"/>
              <a:gd name="T8" fmla="*/ 0 60000 65536"/>
              <a:gd name="T9" fmla="*/ 0 w 1344"/>
              <a:gd name="T10" fmla="*/ 0 h 768"/>
              <a:gd name="T11" fmla="*/ 1344 w 134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768">
                <a:moveTo>
                  <a:pt x="0" y="0"/>
                </a:moveTo>
                <a:lnTo>
                  <a:pt x="797" y="274"/>
                </a:lnTo>
                <a:lnTo>
                  <a:pt x="1344" y="76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225311" name="Group 1055"/>
          <p:cNvGraphicFramePr>
            <a:graphicFrameLocks noGrp="1"/>
          </p:cNvGraphicFramePr>
          <p:nvPr/>
        </p:nvGraphicFramePr>
        <p:xfrm>
          <a:off x="2057400" y="4876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/>
                <a:gridCol w="646112"/>
                <a:gridCol w="603250"/>
                <a:gridCol w="603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4" name="Rectangle 1073"/>
          <p:cNvSpPr>
            <a:spLocks noChangeArrowheads="1"/>
          </p:cNvSpPr>
          <p:nvPr/>
        </p:nvSpPr>
        <p:spPr bwMode="auto">
          <a:xfrm>
            <a:off x="2743200" y="49530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7635" name="Rectangle 1074"/>
          <p:cNvSpPr>
            <a:spLocks noChangeArrowheads="1"/>
          </p:cNvSpPr>
          <p:nvPr/>
        </p:nvSpPr>
        <p:spPr bwMode="auto">
          <a:xfrm>
            <a:off x="3429000" y="4800600"/>
            <a:ext cx="9906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7636" name="Line 1075"/>
          <p:cNvSpPr>
            <a:spLocks noChangeShapeType="1"/>
          </p:cNvSpPr>
          <p:nvPr/>
        </p:nvSpPr>
        <p:spPr bwMode="auto">
          <a:xfrm flipH="1">
            <a:off x="3124200" y="3733800"/>
            <a:ext cx="1066800" cy="1371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37" name="Line 1076"/>
          <p:cNvSpPr>
            <a:spLocks noChangeShapeType="1"/>
          </p:cNvSpPr>
          <p:nvPr/>
        </p:nvSpPr>
        <p:spPr bwMode="auto">
          <a:xfrm flipH="1">
            <a:off x="4267200" y="3810000"/>
            <a:ext cx="53340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4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More Examples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51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(x, y, z)  = </a:t>
            </a:r>
            <a:r>
              <a:rPr lang="en-US" altLang="zh-CN" smtClean="0">
                <a:cs typeface="Times New Roman" panose="02020603050405020304" pitchFamily="18" charset="0"/>
              </a:rPr>
              <a:t>∑</a:t>
            </a:r>
            <a:r>
              <a:rPr lang="en-US" altLang="zh-CN" smtClean="0"/>
              <a:t> m(2,3,5,7)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eaLnBrk="1" hangingPunct="1"/>
            <a:r>
              <a:rPr lang="en-US" altLang="zh-CN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(x, y, z)  =  ∑ m (0,1,2,3,6)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41735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(x, y, z) = x’y + xz</a:t>
            </a:r>
            <a:endParaRPr lang="en-US" altLang="zh-CN" sz="240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685800" y="4754563"/>
            <a:ext cx="3683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(x, y, z) = x’+yz’</a:t>
            </a:r>
            <a:endParaRPr lang="en-US" altLang="zh-CN" sz="2400"/>
          </a:p>
        </p:txBody>
      </p:sp>
      <p:graphicFrame>
        <p:nvGraphicFramePr>
          <p:cNvPr id="226375" name="Group 71"/>
          <p:cNvGraphicFramePr>
            <a:graphicFrameLocks noGrp="1"/>
          </p:cNvGraphicFramePr>
          <p:nvPr/>
        </p:nvGraphicFramePr>
        <p:xfrm>
          <a:off x="5257800" y="1219200"/>
          <a:ext cx="3678238" cy="1852828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  <a:gridCol w="706438"/>
                <a:gridCol w="704850"/>
              </a:tblGrid>
              <a:tr h="786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2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2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345" name="Group 41"/>
          <p:cNvGraphicFramePr>
            <a:graphicFrameLocks noGrp="1"/>
          </p:cNvGraphicFramePr>
          <p:nvPr/>
        </p:nvGraphicFramePr>
        <p:xfrm>
          <a:off x="6248400" y="4495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/>
                <a:gridCol w="646112"/>
                <a:gridCol w="603250"/>
                <a:gridCol w="603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59" name="Rectangle 72"/>
          <p:cNvSpPr>
            <a:spLocks noChangeArrowheads="1"/>
          </p:cNvSpPr>
          <p:nvPr/>
        </p:nvSpPr>
        <p:spPr bwMode="auto">
          <a:xfrm>
            <a:off x="7543800" y="20574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8660" name="Rectangle 73"/>
          <p:cNvSpPr>
            <a:spLocks noChangeArrowheads="1"/>
          </p:cNvSpPr>
          <p:nvPr/>
        </p:nvSpPr>
        <p:spPr bwMode="auto">
          <a:xfrm>
            <a:off x="6781800" y="2590800"/>
            <a:ext cx="10668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8661" name="Rectangle 74"/>
          <p:cNvSpPr>
            <a:spLocks noChangeArrowheads="1"/>
          </p:cNvSpPr>
          <p:nvPr/>
        </p:nvSpPr>
        <p:spPr bwMode="auto">
          <a:xfrm>
            <a:off x="6324600" y="4572000"/>
            <a:ext cx="22098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8662" name="Rectangle 75"/>
          <p:cNvSpPr>
            <a:spLocks noChangeArrowheads="1"/>
          </p:cNvSpPr>
          <p:nvPr/>
        </p:nvSpPr>
        <p:spPr bwMode="auto">
          <a:xfrm>
            <a:off x="8229600" y="4572000"/>
            <a:ext cx="3810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9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utoUpdateAnimBg="0"/>
      <p:bldP spid="2263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Four-Variable Maps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648200"/>
            <a:ext cx="7086600" cy="17065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Top cells are adjacent to bottom cells. Left-edge cells are adjacent to right-edge cells.</a:t>
            </a:r>
          </a:p>
          <a:p>
            <a:pPr eaLnBrk="1" hangingPunct="1"/>
            <a:r>
              <a:rPr lang="en-US" altLang="zh-CN" sz="2400" smtClean="0"/>
              <a:t>Note variable ordering (WXYZ).</a:t>
            </a:r>
          </a:p>
        </p:txBody>
      </p:sp>
      <p:pic>
        <p:nvPicPr>
          <p:cNvPr id="69636" name="Picture 6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943" t="6956" r="3423" b="23952"/>
          <a:stretch>
            <a:fillRect/>
          </a:stretch>
        </p:blipFill>
        <p:spPr>
          <a:xfrm>
            <a:off x="5638800" y="2057400"/>
            <a:ext cx="2971800" cy="2232025"/>
          </a:xfrm>
          <a:noFill/>
        </p:spPr>
      </p:pic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840163" y="3773488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3032125" y="3773488"/>
            <a:ext cx="808038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225675" y="3773488"/>
            <a:ext cx="806450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1417638" y="3773488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868363" y="3849688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3840163" y="3203575"/>
            <a:ext cx="808037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3032125" y="3203575"/>
            <a:ext cx="808038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2225675" y="3203575"/>
            <a:ext cx="806450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1417638" y="3203575"/>
            <a:ext cx="808037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868363" y="3279775"/>
            <a:ext cx="808037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27343" name="Rectangle 15"/>
          <p:cNvSpPr>
            <a:spLocks noChangeArrowheads="1"/>
          </p:cNvSpPr>
          <p:nvPr/>
        </p:nvSpPr>
        <p:spPr bwMode="auto">
          <a:xfrm>
            <a:off x="3840163" y="2633663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27344" name="Rectangle 16"/>
          <p:cNvSpPr>
            <a:spLocks noChangeArrowheads="1"/>
          </p:cNvSpPr>
          <p:nvPr/>
        </p:nvSpPr>
        <p:spPr bwMode="auto">
          <a:xfrm>
            <a:off x="3032125" y="2633663"/>
            <a:ext cx="808038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27345" name="Rectangle 17"/>
          <p:cNvSpPr>
            <a:spLocks noChangeArrowheads="1"/>
          </p:cNvSpPr>
          <p:nvPr/>
        </p:nvSpPr>
        <p:spPr bwMode="auto">
          <a:xfrm>
            <a:off x="2225675" y="2633663"/>
            <a:ext cx="806450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1417638" y="2633663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868363" y="2709863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3840163" y="2065338"/>
            <a:ext cx="808037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3032125" y="2065338"/>
            <a:ext cx="808038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27350" name="Rectangle 22"/>
          <p:cNvSpPr>
            <a:spLocks noChangeArrowheads="1"/>
          </p:cNvSpPr>
          <p:nvPr/>
        </p:nvSpPr>
        <p:spPr bwMode="auto">
          <a:xfrm>
            <a:off x="2225675" y="2065338"/>
            <a:ext cx="806450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7351" name="Rectangle 23"/>
          <p:cNvSpPr>
            <a:spLocks noChangeArrowheads="1"/>
          </p:cNvSpPr>
          <p:nvPr/>
        </p:nvSpPr>
        <p:spPr bwMode="auto">
          <a:xfrm>
            <a:off x="1417638" y="2065338"/>
            <a:ext cx="808037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868363" y="2141538"/>
            <a:ext cx="808037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227353" name="Rectangle 25"/>
          <p:cNvSpPr>
            <a:spLocks noChangeArrowheads="1"/>
          </p:cNvSpPr>
          <p:nvPr/>
        </p:nvSpPr>
        <p:spPr bwMode="auto">
          <a:xfrm>
            <a:off x="3870325" y="1211263"/>
            <a:ext cx="808038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10</a:t>
            </a:r>
          </a:p>
        </p:txBody>
      </p:sp>
      <p:sp>
        <p:nvSpPr>
          <p:cNvPr id="227354" name="Rectangle 26"/>
          <p:cNvSpPr>
            <a:spLocks noChangeArrowheads="1"/>
          </p:cNvSpPr>
          <p:nvPr/>
        </p:nvSpPr>
        <p:spPr bwMode="auto">
          <a:xfrm>
            <a:off x="3062288" y="1211263"/>
            <a:ext cx="808037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11</a:t>
            </a:r>
          </a:p>
        </p:txBody>
      </p: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2255838" y="1211263"/>
            <a:ext cx="806450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01</a:t>
            </a:r>
          </a:p>
        </p:txBody>
      </p:sp>
      <p:sp>
        <p:nvSpPr>
          <p:cNvPr id="227356" name="Rectangle 28"/>
          <p:cNvSpPr>
            <a:spLocks noChangeArrowheads="1"/>
          </p:cNvSpPr>
          <p:nvPr/>
        </p:nvSpPr>
        <p:spPr bwMode="auto">
          <a:xfrm>
            <a:off x="1447800" y="1211263"/>
            <a:ext cx="808038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00</a:t>
            </a:r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609600" y="1219200"/>
            <a:ext cx="808038" cy="998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WX</a:t>
            </a:r>
          </a:p>
        </p:txBody>
      </p:sp>
      <p:sp>
        <p:nvSpPr>
          <p:cNvPr id="69665" name="Line 30"/>
          <p:cNvSpPr>
            <a:spLocks noChangeShapeType="1"/>
          </p:cNvSpPr>
          <p:nvPr/>
        </p:nvSpPr>
        <p:spPr bwMode="auto">
          <a:xfrm>
            <a:off x="609600" y="1066800"/>
            <a:ext cx="808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66" name="Line 31"/>
          <p:cNvSpPr>
            <a:spLocks noChangeShapeType="1"/>
          </p:cNvSpPr>
          <p:nvPr/>
        </p:nvSpPr>
        <p:spPr bwMode="auto">
          <a:xfrm>
            <a:off x="609600" y="4343400"/>
            <a:ext cx="808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67" name="Line 32"/>
          <p:cNvSpPr>
            <a:spLocks noChangeShapeType="1"/>
          </p:cNvSpPr>
          <p:nvPr/>
        </p:nvSpPr>
        <p:spPr bwMode="auto">
          <a:xfrm>
            <a:off x="609600" y="1066800"/>
            <a:ext cx="0" cy="9985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68" name="Line 33"/>
          <p:cNvSpPr>
            <a:spLocks noChangeShapeType="1"/>
          </p:cNvSpPr>
          <p:nvPr/>
        </p:nvSpPr>
        <p:spPr bwMode="auto">
          <a:xfrm>
            <a:off x="4648200" y="1066800"/>
            <a:ext cx="0" cy="9985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69" name="Line 34"/>
          <p:cNvSpPr>
            <a:spLocks noChangeShapeType="1"/>
          </p:cNvSpPr>
          <p:nvPr/>
        </p:nvSpPr>
        <p:spPr bwMode="auto">
          <a:xfrm>
            <a:off x="1417638" y="1066800"/>
            <a:ext cx="8080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0" name="Line 35"/>
          <p:cNvSpPr>
            <a:spLocks noChangeShapeType="1"/>
          </p:cNvSpPr>
          <p:nvPr/>
        </p:nvSpPr>
        <p:spPr bwMode="auto">
          <a:xfrm>
            <a:off x="609600" y="1066800"/>
            <a:ext cx="808038" cy="9985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1" name="Line 36"/>
          <p:cNvSpPr>
            <a:spLocks noChangeShapeType="1"/>
          </p:cNvSpPr>
          <p:nvPr/>
        </p:nvSpPr>
        <p:spPr bwMode="auto">
          <a:xfrm>
            <a:off x="609600" y="2065338"/>
            <a:ext cx="0" cy="568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2" name="Line 37"/>
          <p:cNvSpPr>
            <a:spLocks noChangeShapeType="1"/>
          </p:cNvSpPr>
          <p:nvPr/>
        </p:nvSpPr>
        <p:spPr bwMode="auto">
          <a:xfrm>
            <a:off x="3840163" y="1066800"/>
            <a:ext cx="8080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3" name="Line 38"/>
          <p:cNvSpPr>
            <a:spLocks noChangeShapeType="1"/>
          </p:cNvSpPr>
          <p:nvPr/>
        </p:nvSpPr>
        <p:spPr bwMode="auto">
          <a:xfrm>
            <a:off x="3840163" y="20653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4" name="Line 39"/>
          <p:cNvSpPr>
            <a:spLocks noChangeShapeType="1"/>
          </p:cNvSpPr>
          <p:nvPr/>
        </p:nvSpPr>
        <p:spPr bwMode="auto">
          <a:xfrm>
            <a:off x="4648200" y="2057400"/>
            <a:ext cx="0" cy="22780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5" name="Line 40"/>
          <p:cNvSpPr>
            <a:spLocks noChangeShapeType="1"/>
          </p:cNvSpPr>
          <p:nvPr/>
        </p:nvSpPr>
        <p:spPr bwMode="auto">
          <a:xfrm>
            <a:off x="3032125" y="1066800"/>
            <a:ext cx="808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6" name="Line 41"/>
          <p:cNvSpPr>
            <a:spLocks noChangeShapeType="1"/>
          </p:cNvSpPr>
          <p:nvPr/>
        </p:nvSpPr>
        <p:spPr bwMode="auto">
          <a:xfrm>
            <a:off x="3032125" y="20653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7" name="Line 42"/>
          <p:cNvSpPr>
            <a:spLocks noChangeShapeType="1"/>
          </p:cNvSpPr>
          <p:nvPr/>
        </p:nvSpPr>
        <p:spPr bwMode="auto">
          <a:xfrm>
            <a:off x="2225675" y="1066800"/>
            <a:ext cx="8064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8" name="Line 43"/>
          <p:cNvSpPr>
            <a:spLocks noChangeShapeType="1"/>
          </p:cNvSpPr>
          <p:nvPr/>
        </p:nvSpPr>
        <p:spPr bwMode="auto">
          <a:xfrm>
            <a:off x="2225675" y="20653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79" name="Line 44"/>
          <p:cNvSpPr>
            <a:spLocks noChangeShapeType="1"/>
          </p:cNvSpPr>
          <p:nvPr/>
        </p:nvSpPr>
        <p:spPr bwMode="auto">
          <a:xfrm>
            <a:off x="1447800" y="2057400"/>
            <a:ext cx="0" cy="227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0" name="Line 45"/>
          <p:cNvSpPr>
            <a:spLocks noChangeShapeType="1"/>
          </p:cNvSpPr>
          <p:nvPr/>
        </p:nvSpPr>
        <p:spPr bwMode="auto">
          <a:xfrm>
            <a:off x="1447800" y="2057400"/>
            <a:ext cx="323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1" name="Line 46"/>
          <p:cNvSpPr>
            <a:spLocks noChangeShapeType="1"/>
          </p:cNvSpPr>
          <p:nvPr/>
        </p:nvSpPr>
        <p:spPr bwMode="auto">
          <a:xfrm>
            <a:off x="609600" y="2633663"/>
            <a:ext cx="0" cy="5699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2" name="Line 47"/>
          <p:cNvSpPr>
            <a:spLocks noChangeShapeType="1"/>
          </p:cNvSpPr>
          <p:nvPr/>
        </p:nvSpPr>
        <p:spPr bwMode="auto">
          <a:xfrm>
            <a:off x="1417638" y="2633663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3" name="Line 48"/>
          <p:cNvSpPr>
            <a:spLocks noChangeShapeType="1"/>
          </p:cNvSpPr>
          <p:nvPr/>
        </p:nvSpPr>
        <p:spPr bwMode="auto">
          <a:xfrm>
            <a:off x="609600" y="3203575"/>
            <a:ext cx="0" cy="5699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4" name="Line 49"/>
          <p:cNvSpPr>
            <a:spLocks noChangeShapeType="1"/>
          </p:cNvSpPr>
          <p:nvPr/>
        </p:nvSpPr>
        <p:spPr bwMode="auto">
          <a:xfrm>
            <a:off x="1417638" y="3203575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5" name="Line 50"/>
          <p:cNvSpPr>
            <a:spLocks noChangeShapeType="1"/>
          </p:cNvSpPr>
          <p:nvPr/>
        </p:nvSpPr>
        <p:spPr bwMode="auto">
          <a:xfrm>
            <a:off x="609600" y="3773488"/>
            <a:ext cx="0" cy="5699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6" name="Line 51"/>
          <p:cNvSpPr>
            <a:spLocks noChangeShapeType="1"/>
          </p:cNvSpPr>
          <p:nvPr/>
        </p:nvSpPr>
        <p:spPr bwMode="auto">
          <a:xfrm>
            <a:off x="1417638" y="3773488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7" name="Line 52"/>
          <p:cNvSpPr>
            <a:spLocks noChangeShapeType="1"/>
          </p:cNvSpPr>
          <p:nvPr/>
        </p:nvSpPr>
        <p:spPr bwMode="auto">
          <a:xfrm>
            <a:off x="1417638" y="4343400"/>
            <a:ext cx="32305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88" name="Text Box 53"/>
          <p:cNvSpPr txBox="1">
            <a:spLocks noChangeArrowheads="1"/>
          </p:cNvSpPr>
          <p:nvPr/>
        </p:nvSpPr>
        <p:spPr bwMode="auto">
          <a:xfrm>
            <a:off x="838200" y="1138238"/>
            <a:ext cx="487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/>
              <a:t>YZ</a:t>
            </a:r>
            <a:endParaRPr lang="en-US" altLang="zh-CN" baseline="-25000"/>
          </a:p>
        </p:txBody>
      </p:sp>
      <p:sp>
        <p:nvSpPr>
          <p:cNvPr id="69689" name="AutoShape 67"/>
          <p:cNvSpPr>
            <a:spLocks noChangeArrowheads="1"/>
          </p:cNvSpPr>
          <p:nvPr/>
        </p:nvSpPr>
        <p:spPr bwMode="auto">
          <a:xfrm>
            <a:off x="4800600" y="2971800"/>
            <a:ext cx="762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1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Four-variable Map Simplification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One square represents a minterm of 4 literals.</a:t>
            </a:r>
          </a:p>
          <a:p>
            <a:pPr eaLnBrk="1" hangingPunct="1"/>
            <a:r>
              <a:rPr lang="en-US" altLang="zh-CN" sz="2800" dirty="0" smtClean="0"/>
              <a:t>A rectangle of 2 adjacent squares represents a product term of 3 literals.</a:t>
            </a:r>
          </a:p>
          <a:p>
            <a:pPr eaLnBrk="1" hangingPunct="1"/>
            <a:r>
              <a:rPr lang="en-US" altLang="zh-CN" sz="2800" dirty="0" smtClean="0"/>
              <a:t>A rectangle of 4 squares represents a product term of 2 literals.</a:t>
            </a:r>
          </a:p>
          <a:p>
            <a:pPr eaLnBrk="1" hangingPunct="1"/>
            <a:r>
              <a:rPr lang="en-US" altLang="zh-CN" sz="2800" dirty="0" smtClean="0"/>
              <a:t>A rectangle of 8 squares represents a product term of 1 literal.</a:t>
            </a:r>
          </a:p>
          <a:p>
            <a:pPr eaLnBrk="1" hangingPunct="1"/>
            <a:r>
              <a:rPr lang="en-US" altLang="zh-CN" sz="2800" dirty="0" smtClean="0"/>
              <a:t>A rectangle of 16 squares produces a function that is equal to logic 1.</a:t>
            </a:r>
          </a:p>
        </p:txBody>
      </p:sp>
    </p:spTree>
    <p:extLst>
      <p:ext uri="{BB962C8B-B14F-4D97-AF65-F5344CB8AC3E}">
        <p14:creationId xmlns="" xmlns:p14="http://schemas.microsoft.com/office/powerpoint/2010/main" val="13573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508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04188" cy="19812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Simplify the following Boolean function (A,B,C,D)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∑</a:t>
            </a:r>
            <a:r>
              <a:rPr lang="en-US" altLang="zh-CN" sz="2800" dirty="0" smtClean="0"/>
              <a:t>m(0,1,2,4,5,7,8,9,10,12,13).</a:t>
            </a:r>
          </a:p>
          <a:p>
            <a:pPr eaLnBrk="1" hangingPunct="1"/>
            <a:r>
              <a:rPr lang="en-US" altLang="zh-CN" sz="2800" dirty="0" smtClean="0"/>
              <a:t>First put the function g( ) into the map, and then group as many 1s as possible.</a:t>
            </a:r>
          </a:p>
        </p:txBody>
      </p:sp>
      <p:sp>
        <p:nvSpPr>
          <p:cNvPr id="71687" name="Line 30"/>
          <p:cNvSpPr>
            <a:spLocks noChangeShapeType="1"/>
          </p:cNvSpPr>
          <p:nvPr/>
        </p:nvSpPr>
        <p:spPr bwMode="auto">
          <a:xfrm>
            <a:off x="1676400" y="54737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8" name="Line 31"/>
          <p:cNvSpPr>
            <a:spLocks noChangeShapeType="1"/>
          </p:cNvSpPr>
          <p:nvPr/>
        </p:nvSpPr>
        <p:spPr bwMode="auto">
          <a:xfrm>
            <a:off x="3867150" y="3505200"/>
            <a:ext cx="0" cy="6286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9" name="Line 32"/>
          <p:cNvSpPr>
            <a:spLocks noChangeShapeType="1"/>
          </p:cNvSpPr>
          <p:nvPr/>
        </p:nvSpPr>
        <p:spPr bwMode="auto">
          <a:xfrm>
            <a:off x="167640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0" name="Line 33"/>
          <p:cNvSpPr>
            <a:spLocks noChangeShapeType="1"/>
          </p:cNvSpPr>
          <p:nvPr/>
        </p:nvSpPr>
        <p:spPr bwMode="auto">
          <a:xfrm>
            <a:off x="1676400" y="3505200"/>
            <a:ext cx="0" cy="6286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1" name="Line 34"/>
          <p:cNvSpPr>
            <a:spLocks noChangeShapeType="1"/>
          </p:cNvSpPr>
          <p:nvPr/>
        </p:nvSpPr>
        <p:spPr bwMode="auto">
          <a:xfrm>
            <a:off x="211455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2" name="Line 36"/>
          <p:cNvSpPr>
            <a:spLocks noChangeShapeType="1"/>
          </p:cNvSpPr>
          <p:nvPr/>
        </p:nvSpPr>
        <p:spPr bwMode="auto">
          <a:xfrm>
            <a:off x="1676400" y="4133850"/>
            <a:ext cx="0" cy="334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3" name="Line 39"/>
          <p:cNvSpPr>
            <a:spLocks noChangeShapeType="1"/>
          </p:cNvSpPr>
          <p:nvPr/>
        </p:nvSpPr>
        <p:spPr bwMode="auto">
          <a:xfrm>
            <a:off x="255270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4" name="Line 40"/>
          <p:cNvSpPr>
            <a:spLocks noChangeShapeType="1"/>
          </p:cNvSpPr>
          <p:nvPr/>
        </p:nvSpPr>
        <p:spPr bwMode="auto">
          <a:xfrm>
            <a:off x="299085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5" name="Line 42"/>
          <p:cNvSpPr>
            <a:spLocks noChangeShapeType="1"/>
          </p:cNvSpPr>
          <p:nvPr/>
        </p:nvSpPr>
        <p:spPr bwMode="auto">
          <a:xfrm>
            <a:off x="342900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6" name="Line 46"/>
          <p:cNvSpPr>
            <a:spLocks noChangeShapeType="1"/>
          </p:cNvSpPr>
          <p:nvPr/>
        </p:nvSpPr>
        <p:spPr bwMode="auto">
          <a:xfrm>
            <a:off x="1676400" y="4468813"/>
            <a:ext cx="0" cy="3349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7" name="Line 48"/>
          <p:cNvSpPr>
            <a:spLocks noChangeShapeType="1"/>
          </p:cNvSpPr>
          <p:nvPr/>
        </p:nvSpPr>
        <p:spPr bwMode="auto">
          <a:xfrm>
            <a:off x="1676400" y="4803775"/>
            <a:ext cx="0" cy="334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8" name="Line 50"/>
          <p:cNvSpPr>
            <a:spLocks noChangeShapeType="1"/>
          </p:cNvSpPr>
          <p:nvPr/>
        </p:nvSpPr>
        <p:spPr bwMode="auto">
          <a:xfrm>
            <a:off x="1676400" y="5138738"/>
            <a:ext cx="0" cy="3349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1699" name="Group 104"/>
          <p:cNvGrpSpPr>
            <a:grpSpLocks/>
          </p:cNvGrpSpPr>
          <p:nvPr/>
        </p:nvGrpSpPr>
        <p:grpSpPr bwMode="auto">
          <a:xfrm>
            <a:off x="1143000" y="2895600"/>
            <a:ext cx="2895600" cy="2667000"/>
            <a:chOff x="1056" y="2208"/>
            <a:chExt cx="1380" cy="1240"/>
          </a:xfrm>
        </p:grpSpPr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2160" y="2208"/>
              <a:ext cx="276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1884" y="2208"/>
              <a:ext cx="276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1608" y="2208"/>
              <a:ext cx="275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1260" y="2304"/>
              <a:ext cx="275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cd</a:t>
              </a:r>
            </a:p>
          </p:txBody>
        </p:sp>
        <p:sp>
          <p:nvSpPr>
            <p:cNvPr id="229385" name="Rectangle 9"/>
            <p:cNvSpPr>
              <a:spLocks noChangeArrowheads="1"/>
            </p:cNvSpPr>
            <p:nvPr/>
          </p:nvSpPr>
          <p:spPr bwMode="auto">
            <a:xfrm>
              <a:off x="1056" y="2292"/>
              <a:ext cx="276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</a:t>
              </a:r>
            </a:p>
          </p:txBody>
        </p: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1056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7" name="Rectangle 11"/>
            <p:cNvSpPr>
              <a:spLocks noChangeArrowheads="1"/>
            </p:cNvSpPr>
            <p:nvPr/>
          </p:nvSpPr>
          <p:spPr bwMode="auto">
            <a:xfrm>
              <a:off x="1056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8" name="Rectangle 12"/>
            <p:cNvSpPr>
              <a:spLocks noChangeArrowheads="1"/>
            </p:cNvSpPr>
            <p:nvPr/>
          </p:nvSpPr>
          <p:spPr bwMode="auto">
            <a:xfrm>
              <a:off x="1056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1056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2160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1" name="Rectangle 15"/>
            <p:cNvSpPr>
              <a:spLocks noChangeArrowheads="1"/>
            </p:cNvSpPr>
            <p:nvPr/>
          </p:nvSpPr>
          <p:spPr bwMode="auto">
            <a:xfrm>
              <a:off x="1884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2" name="Rectangle 16"/>
            <p:cNvSpPr>
              <a:spLocks noChangeArrowheads="1"/>
            </p:cNvSpPr>
            <p:nvPr/>
          </p:nvSpPr>
          <p:spPr bwMode="auto">
            <a:xfrm>
              <a:off x="1608" y="3237"/>
              <a:ext cx="27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3" name="Rectangle 17"/>
            <p:cNvSpPr>
              <a:spLocks noChangeArrowheads="1"/>
            </p:cNvSpPr>
            <p:nvPr/>
          </p:nvSpPr>
          <p:spPr bwMode="auto">
            <a:xfrm>
              <a:off x="1332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4" name="Rectangle 18"/>
            <p:cNvSpPr>
              <a:spLocks noChangeArrowheads="1"/>
            </p:cNvSpPr>
            <p:nvPr/>
          </p:nvSpPr>
          <p:spPr bwMode="auto">
            <a:xfrm>
              <a:off x="2160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1884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6" name="Rectangle 20"/>
            <p:cNvSpPr>
              <a:spLocks noChangeArrowheads="1"/>
            </p:cNvSpPr>
            <p:nvPr/>
          </p:nvSpPr>
          <p:spPr bwMode="auto">
            <a:xfrm>
              <a:off x="1608" y="3026"/>
              <a:ext cx="27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7" name="Rectangle 21"/>
            <p:cNvSpPr>
              <a:spLocks noChangeArrowheads="1"/>
            </p:cNvSpPr>
            <p:nvPr/>
          </p:nvSpPr>
          <p:spPr bwMode="auto">
            <a:xfrm>
              <a:off x="1332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8" name="Rectangle 22"/>
            <p:cNvSpPr>
              <a:spLocks noChangeArrowheads="1"/>
            </p:cNvSpPr>
            <p:nvPr/>
          </p:nvSpPr>
          <p:spPr bwMode="auto">
            <a:xfrm>
              <a:off x="2160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9" name="Rectangle 23"/>
            <p:cNvSpPr>
              <a:spLocks noChangeArrowheads="1"/>
            </p:cNvSpPr>
            <p:nvPr/>
          </p:nvSpPr>
          <p:spPr bwMode="auto">
            <a:xfrm>
              <a:off x="1884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0" name="Rectangle 24"/>
            <p:cNvSpPr>
              <a:spLocks noChangeArrowheads="1"/>
            </p:cNvSpPr>
            <p:nvPr/>
          </p:nvSpPr>
          <p:spPr bwMode="auto">
            <a:xfrm>
              <a:off x="1608" y="2815"/>
              <a:ext cx="27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1" name="Rectangle 25"/>
            <p:cNvSpPr>
              <a:spLocks noChangeArrowheads="1"/>
            </p:cNvSpPr>
            <p:nvPr/>
          </p:nvSpPr>
          <p:spPr bwMode="auto">
            <a:xfrm>
              <a:off x="1332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2160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3" name="Rectangle 27"/>
            <p:cNvSpPr>
              <a:spLocks noChangeArrowheads="1"/>
            </p:cNvSpPr>
            <p:nvPr/>
          </p:nvSpPr>
          <p:spPr bwMode="auto">
            <a:xfrm>
              <a:off x="1884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4" name="Rectangle 28"/>
            <p:cNvSpPr>
              <a:spLocks noChangeArrowheads="1"/>
            </p:cNvSpPr>
            <p:nvPr/>
          </p:nvSpPr>
          <p:spPr bwMode="auto">
            <a:xfrm>
              <a:off x="1608" y="2604"/>
              <a:ext cx="275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1332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63" name="Line 35"/>
            <p:cNvSpPr>
              <a:spLocks noChangeShapeType="1"/>
            </p:cNvSpPr>
            <p:nvPr/>
          </p:nvSpPr>
          <p:spPr bwMode="auto">
            <a:xfrm>
              <a:off x="1248" y="2448"/>
              <a:ext cx="84" cy="15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4" name="Line 37"/>
            <p:cNvSpPr>
              <a:spLocks noChangeShapeType="1"/>
            </p:cNvSpPr>
            <p:nvPr/>
          </p:nvSpPr>
          <p:spPr bwMode="auto">
            <a:xfrm>
              <a:off x="1332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5" name="Line 38"/>
            <p:cNvSpPr>
              <a:spLocks noChangeShapeType="1"/>
            </p:cNvSpPr>
            <p:nvPr/>
          </p:nvSpPr>
          <p:spPr bwMode="auto">
            <a:xfrm>
              <a:off x="1332" y="260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6" name="Line 41"/>
            <p:cNvSpPr>
              <a:spLocks noChangeShapeType="1"/>
            </p:cNvSpPr>
            <p:nvPr/>
          </p:nvSpPr>
          <p:spPr bwMode="auto">
            <a:xfrm>
              <a:off x="1608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67" name="Line 43"/>
            <p:cNvSpPr>
              <a:spLocks noChangeShapeType="1"/>
            </p:cNvSpPr>
            <p:nvPr/>
          </p:nvSpPr>
          <p:spPr bwMode="auto">
            <a:xfrm>
              <a:off x="1884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68" name="Line 44"/>
            <p:cNvSpPr>
              <a:spLocks noChangeShapeType="1"/>
            </p:cNvSpPr>
            <p:nvPr/>
          </p:nvSpPr>
          <p:spPr bwMode="auto">
            <a:xfrm>
              <a:off x="2160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69" name="Line 45"/>
            <p:cNvSpPr>
              <a:spLocks noChangeShapeType="1"/>
            </p:cNvSpPr>
            <p:nvPr/>
          </p:nvSpPr>
          <p:spPr bwMode="auto">
            <a:xfrm>
              <a:off x="2436" y="2604"/>
              <a:ext cx="0" cy="8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70" name="Line 47"/>
            <p:cNvSpPr>
              <a:spLocks noChangeShapeType="1"/>
            </p:cNvSpPr>
            <p:nvPr/>
          </p:nvSpPr>
          <p:spPr bwMode="auto">
            <a:xfrm>
              <a:off x="1332" y="281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71" name="Line 49"/>
            <p:cNvSpPr>
              <a:spLocks noChangeShapeType="1"/>
            </p:cNvSpPr>
            <p:nvPr/>
          </p:nvSpPr>
          <p:spPr bwMode="auto">
            <a:xfrm>
              <a:off x="1332" y="302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72" name="Line 51"/>
            <p:cNvSpPr>
              <a:spLocks noChangeShapeType="1"/>
            </p:cNvSpPr>
            <p:nvPr/>
          </p:nvSpPr>
          <p:spPr bwMode="auto">
            <a:xfrm>
              <a:off x="1332" y="3237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73" name="Line 52"/>
            <p:cNvSpPr>
              <a:spLocks noChangeShapeType="1"/>
            </p:cNvSpPr>
            <p:nvPr/>
          </p:nvSpPr>
          <p:spPr bwMode="auto">
            <a:xfrm>
              <a:off x="1332" y="3448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9429" name="Text Box 53"/>
          <p:cNvSpPr txBox="1">
            <a:spLocks noChangeArrowheads="1"/>
          </p:cNvSpPr>
          <p:nvPr/>
        </p:nvSpPr>
        <p:spPr bwMode="auto">
          <a:xfrm>
            <a:off x="2362200" y="5653088"/>
            <a:ext cx="51514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g(A,B,C,D) = c’+b’d’+a’bd</a:t>
            </a:r>
            <a:endParaRPr lang="en-US" altLang="zh-CN" sz="2000"/>
          </a:p>
        </p:txBody>
      </p:sp>
      <p:grpSp>
        <p:nvGrpSpPr>
          <p:cNvPr id="71701" name="Group 105"/>
          <p:cNvGrpSpPr>
            <a:grpSpLocks/>
          </p:cNvGrpSpPr>
          <p:nvPr/>
        </p:nvGrpSpPr>
        <p:grpSpPr bwMode="auto">
          <a:xfrm>
            <a:off x="4572000" y="3200400"/>
            <a:ext cx="2438400" cy="2667000"/>
            <a:chOff x="3312" y="2064"/>
            <a:chExt cx="1296" cy="1248"/>
          </a:xfrm>
        </p:grpSpPr>
        <p:sp>
          <p:nvSpPr>
            <p:cNvPr id="229431" name="Rectangle 55"/>
            <p:cNvSpPr>
              <a:spLocks noChangeArrowheads="1"/>
            </p:cNvSpPr>
            <p:nvPr/>
          </p:nvSpPr>
          <p:spPr bwMode="auto">
            <a:xfrm>
              <a:off x="4284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2" name="Rectangle 56"/>
            <p:cNvSpPr>
              <a:spLocks noChangeArrowheads="1"/>
            </p:cNvSpPr>
            <p:nvPr/>
          </p:nvSpPr>
          <p:spPr bwMode="auto">
            <a:xfrm>
              <a:off x="4008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3" name="Rectangle 57"/>
            <p:cNvSpPr>
              <a:spLocks noChangeArrowheads="1"/>
            </p:cNvSpPr>
            <p:nvPr/>
          </p:nvSpPr>
          <p:spPr bwMode="auto">
            <a:xfrm>
              <a:off x="3732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4" name="Rectangle 58"/>
            <p:cNvSpPr>
              <a:spLocks noChangeArrowheads="1"/>
            </p:cNvSpPr>
            <p:nvPr/>
          </p:nvSpPr>
          <p:spPr bwMode="auto">
            <a:xfrm>
              <a:off x="3456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5" name="Rectangle 59"/>
            <p:cNvSpPr>
              <a:spLocks noChangeArrowheads="1"/>
            </p:cNvSpPr>
            <p:nvPr/>
          </p:nvSpPr>
          <p:spPr bwMode="auto">
            <a:xfrm>
              <a:off x="4284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6" name="Rectangle 60"/>
            <p:cNvSpPr>
              <a:spLocks noChangeArrowheads="1"/>
            </p:cNvSpPr>
            <p:nvPr/>
          </p:nvSpPr>
          <p:spPr bwMode="auto">
            <a:xfrm>
              <a:off x="4008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7" name="Rectangle 61"/>
            <p:cNvSpPr>
              <a:spLocks noChangeArrowheads="1"/>
            </p:cNvSpPr>
            <p:nvPr/>
          </p:nvSpPr>
          <p:spPr bwMode="auto">
            <a:xfrm>
              <a:off x="3732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8" name="Rectangle 62"/>
            <p:cNvSpPr>
              <a:spLocks noChangeArrowheads="1"/>
            </p:cNvSpPr>
            <p:nvPr/>
          </p:nvSpPr>
          <p:spPr bwMode="auto">
            <a:xfrm>
              <a:off x="3456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9" name="Rectangle 63"/>
            <p:cNvSpPr>
              <a:spLocks noChangeArrowheads="1"/>
            </p:cNvSpPr>
            <p:nvPr/>
          </p:nvSpPr>
          <p:spPr bwMode="auto">
            <a:xfrm>
              <a:off x="4284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0" name="Rectangle 64"/>
            <p:cNvSpPr>
              <a:spLocks noChangeArrowheads="1"/>
            </p:cNvSpPr>
            <p:nvPr/>
          </p:nvSpPr>
          <p:spPr bwMode="auto">
            <a:xfrm>
              <a:off x="4008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1" name="Rectangle 65"/>
            <p:cNvSpPr>
              <a:spLocks noChangeArrowheads="1"/>
            </p:cNvSpPr>
            <p:nvPr/>
          </p:nvSpPr>
          <p:spPr bwMode="auto">
            <a:xfrm>
              <a:off x="3732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2" name="Rectangle 66"/>
            <p:cNvSpPr>
              <a:spLocks noChangeArrowheads="1"/>
            </p:cNvSpPr>
            <p:nvPr/>
          </p:nvSpPr>
          <p:spPr bwMode="auto">
            <a:xfrm>
              <a:off x="3456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3" name="Rectangle 67"/>
            <p:cNvSpPr>
              <a:spLocks noChangeArrowheads="1"/>
            </p:cNvSpPr>
            <p:nvPr/>
          </p:nvSpPr>
          <p:spPr bwMode="auto">
            <a:xfrm>
              <a:off x="4284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4" name="Rectangle 68"/>
            <p:cNvSpPr>
              <a:spLocks noChangeArrowheads="1"/>
            </p:cNvSpPr>
            <p:nvPr/>
          </p:nvSpPr>
          <p:spPr bwMode="auto">
            <a:xfrm>
              <a:off x="4008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5" name="Rectangle 69"/>
            <p:cNvSpPr>
              <a:spLocks noChangeArrowheads="1"/>
            </p:cNvSpPr>
            <p:nvPr/>
          </p:nvSpPr>
          <p:spPr bwMode="auto">
            <a:xfrm>
              <a:off x="3732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6" name="Rectangle 70"/>
            <p:cNvSpPr>
              <a:spLocks noChangeArrowheads="1"/>
            </p:cNvSpPr>
            <p:nvPr/>
          </p:nvSpPr>
          <p:spPr bwMode="auto">
            <a:xfrm>
              <a:off x="3456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18" name="Line 71"/>
            <p:cNvSpPr>
              <a:spLocks noChangeShapeType="1"/>
            </p:cNvSpPr>
            <p:nvPr/>
          </p:nvSpPr>
          <p:spPr bwMode="auto">
            <a:xfrm>
              <a:off x="3456" y="2324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19" name="Line 72"/>
            <p:cNvSpPr>
              <a:spLocks noChangeShapeType="1"/>
            </p:cNvSpPr>
            <p:nvPr/>
          </p:nvSpPr>
          <p:spPr bwMode="auto">
            <a:xfrm>
              <a:off x="3456" y="2324"/>
              <a:ext cx="0" cy="8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0" name="Line 73"/>
            <p:cNvSpPr>
              <a:spLocks noChangeShapeType="1"/>
            </p:cNvSpPr>
            <p:nvPr/>
          </p:nvSpPr>
          <p:spPr bwMode="auto">
            <a:xfrm>
              <a:off x="3732" y="232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1" name="Line 74"/>
            <p:cNvSpPr>
              <a:spLocks noChangeShapeType="1"/>
            </p:cNvSpPr>
            <p:nvPr/>
          </p:nvSpPr>
          <p:spPr bwMode="auto">
            <a:xfrm>
              <a:off x="4008" y="232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2" name="Line 75"/>
            <p:cNvSpPr>
              <a:spLocks noChangeShapeType="1"/>
            </p:cNvSpPr>
            <p:nvPr/>
          </p:nvSpPr>
          <p:spPr bwMode="auto">
            <a:xfrm>
              <a:off x="4284" y="232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3" name="Line 76"/>
            <p:cNvSpPr>
              <a:spLocks noChangeShapeType="1"/>
            </p:cNvSpPr>
            <p:nvPr/>
          </p:nvSpPr>
          <p:spPr bwMode="auto">
            <a:xfrm>
              <a:off x="4560" y="2324"/>
              <a:ext cx="0" cy="8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4" name="Line 77"/>
            <p:cNvSpPr>
              <a:spLocks noChangeShapeType="1"/>
            </p:cNvSpPr>
            <p:nvPr/>
          </p:nvSpPr>
          <p:spPr bwMode="auto">
            <a:xfrm>
              <a:off x="3456" y="253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5" name="Line 78"/>
            <p:cNvSpPr>
              <a:spLocks noChangeShapeType="1"/>
            </p:cNvSpPr>
            <p:nvPr/>
          </p:nvSpPr>
          <p:spPr bwMode="auto">
            <a:xfrm>
              <a:off x="3456" y="274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6" name="Line 79"/>
            <p:cNvSpPr>
              <a:spLocks noChangeShapeType="1"/>
            </p:cNvSpPr>
            <p:nvPr/>
          </p:nvSpPr>
          <p:spPr bwMode="auto">
            <a:xfrm>
              <a:off x="3456" y="2957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7" name="Line 80"/>
            <p:cNvSpPr>
              <a:spLocks noChangeShapeType="1"/>
            </p:cNvSpPr>
            <p:nvPr/>
          </p:nvSpPr>
          <p:spPr bwMode="auto">
            <a:xfrm>
              <a:off x="3456" y="3168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28" name="Rectangle 81"/>
            <p:cNvSpPr>
              <a:spLocks noChangeArrowheads="1"/>
            </p:cNvSpPr>
            <p:nvPr/>
          </p:nvSpPr>
          <p:spPr bwMode="auto">
            <a:xfrm>
              <a:off x="3408" y="2256"/>
              <a:ext cx="57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71729" name="Line 82"/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0" name="Line 83"/>
            <p:cNvSpPr>
              <a:spLocks noChangeShapeType="1"/>
            </p:cNvSpPr>
            <p:nvPr/>
          </p:nvSpPr>
          <p:spPr bwMode="auto">
            <a:xfrm>
              <a:off x="3648" y="292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1" name="Line 84"/>
            <p:cNvSpPr>
              <a:spLocks noChangeShapeType="1"/>
            </p:cNvSpPr>
            <p:nvPr/>
          </p:nvSpPr>
          <p:spPr bwMode="auto">
            <a:xfrm>
              <a:off x="3312" y="2496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2" name="Line 85"/>
            <p:cNvSpPr>
              <a:spLocks noChangeShapeType="1"/>
            </p:cNvSpPr>
            <p:nvPr/>
          </p:nvSpPr>
          <p:spPr bwMode="auto">
            <a:xfrm flipV="1">
              <a:off x="3648" y="2064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3" name="Line 86"/>
            <p:cNvSpPr>
              <a:spLocks noChangeShapeType="1"/>
            </p:cNvSpPr>
            <p:nvPr/>
          </p:nvSpPr>
          <p:spPr bwMode="auto">
            <a:xfrm flipH="1">
              <a:off x="4320" y="2928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4" name="Line 87"/>
            <p:cNvSpPr>
              <a:spLocks noChangeShapeType="1"/>
            </p:cNvSpPr>
            <p:nvPr/>
          </p:nvSpPr>
          <p:spPr bwMode="auto">
            <a:xfrm>
              <a:off x="4320" y="292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5" name="Line 88"/>
            <p:cNvSpPr>
              <a:spLocks noChangeShapeType="1"/>
            </p:cNvSpPr>
            <p:nvPr/>
          </p:nvSpPr>
          <p:spPr bwMode="auto">
            <a:xfrm flipH="1">
              <a:off x="4320" y="2496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6" name="Line 89"/>
            <p:cNvSpPr>
              <a:spLocks noChangeShapeType="1"/>
            </p:cNvSpPr>
            <p:nvPr/>
          </p:nvSpPr>
          <p:spPr bwMode="auto">
            <a:xfrm flipV="1">
              <a:off x="4320" y="2208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7" name="Rectangle 90"/>
            <p:cNvSpPr>
              <a:spLocks noChangeArrowheads="1"/>
            </p:cNvSpPr>
            <p:nvPr/>
          </p:nvSpPr>
          <p:spPr bwMode="auto">
            <a:xfrm>
              <a:off x="3792" y="2544"/>
              <a:ext cx="38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389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33589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Don't Care Conditions in K-Map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7638"/>
            <a:ext cx="8915400" cy="45259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“Don’t Care” in a </a:t>
            </a:r>
            <a:r>
              <a:rPr lang="en-US" sz="2800" dirty="0" smtClean="0">
                <a:hlinkClick r:id="rId3"/>
              </a:rPr>
              <a:t>K-Map</a:t>
            </a:r>
            <a:r>
              <a:rPr lang="en-US" sz="2800" dirty="0" smtClean="0"/>
              <a:t> allows us to form a grouping of the variables. While forming groups of cells, we can consider a “Don’t Care” cell as either 1 or 0 or we can simply ignore that cell. Therefore, “Don’t Care” condition can help us to form a larger group of cells.</a:t>
            </a:r>
          </a:p>
          <a:p>
            <a:pPr eaLnBrk="1" hangingPunct="1"/>
            <a:r>
              <a:rPr lang="en-US" altLang="zh-CN" sz="2800" dirty="0" smtClean="0"/>
              <a:t>They are denoted with 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x</a:t>
            </a:r>
            <a:r>
              <a:rPr lang="en-US" altLang="zh-CN" sz="2800" dirty="0" smtClean="0"/>
              <a:t> or</a:t>
            </a:r>
            <a:r>
              <a:rPr lang="en-US" altLang="zh-CN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b="1" dirty="0" smtClean="0">
                <a:solidFill>
                  <a:schemeClr val="hlink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 dirty="0" smtClean="0"/>
              <a:t>. Each 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x</a:t>
            </a:r>
            <a:r>
              <a:rPr lang="en-US" altLang="zh-CN" sz="2800" dirty="0" smtClean="0"/>
              <a:t> may be arbitrarily assigned the value 0 or 1 in an implementation.</a:t>
            </a:r>
          </a:p>
          <a:p>
            <a:pPr eaLnBrk="1" hangingPunct="1"/>
            <a:r>
              <a:rPr lang="en-US" altLang="zh-CN" sz="2800" dirty="0" smtClean="0"/>
              <a:t>Don’t cares can be used to </a:t>
            </a:r>
            <a:r>
              <a:rPr lang="en-US" altLang="zh-CN" sz="2800" b="1" i="1" dirty="0" smtClean="0"/>
              <a:t>further</a:t>
            </a:r>
            <a:r>
              <a:rPr lang="en-US" altLang="zh-CN" sz="2800" dirty="0" smtClean="0"/>
              <a:t> simplify a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7336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Minimization using Don’t Cares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Treat don't cares as if they are 1’s to generate SOP and 0’s to generate POS.</a:t>
            </a:r>
          </a:p>
          <a:p>
            <a:pPr eaLnBrk="1" hangingPunct="1"/>
            <a:r>
              <a:rPr lang="en-US" altLang="zh-CN" dirty="0" smtClean="0"/>
              <a:t>Use don’t cares for greater combination of cells if possible.</a:t>
            </a:r>
          </a:p>
          <a:p>
            <a:pPr eaLnBrk="1" hangingPunct="1"/>
            <a:r>
              <a:rPr lang="en-US" altLang="zh-CN" dirty="0" smtClean="0"/>
              <a:t>Keep the remaining don’t cares uncombined after all the 1’s or </a:t>
            </a:r>
            <a:r>
              <a:rPr lang="en-US" altLang="zh-CN" dirty="0" err="1" smtClean="0"/>
              <a:t>o’s</a:t>
            </a:r>
            <a:r>
              <a:rPr lang="en-US" altLang="zh-CN" dirty="0" smtClean="0"/>
              <a:t> are already combined.(1’s for SOP and 0’s for POS)</a:t>
            </a:r>
          </a:p>
        </p:txBody>
      </p:sp>
    </p:spTree>
    <p:extLst>
      <p:ext uri="{BB962C8B-B14F-4D97-AF65-F5344CB8AC3E}">
        <p14:creationId xmlns="" xmlns:p14="http://schemas.microsoft.com/office/powerpoint/2010/main" val="27201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	</a:t>
            </a:r>
            <a:r>
              <a:rPr lang="en-US" altLang="zh-CN" smtClean="0"/>
              <a:t>Example</a:t>
            </a:r>
          </a:p>
        </p:txBody>
      </p:sp>
      <p:grpSp>
        <p:nvGrpSpPr>
          <p:cNvPr id="74759" name="Group 4"/>
          <p:cNvGrpSpPr>
            <a:grpSpLocks/>
          </p:cNvGrpSpPr>
          <p:nvPr/>
        </p:nvGrpSpPr>
        <p:grpSpPr bwMode="auto">
          <a:xfrm>
            <a:off x="6019800" y="2000250"/>
            <a:ext cx="1600200" cy="1581150"/>
            <a:chOff x="4464" y="1104"/>
            <a:chExt cx="1008" cy="996"/>
          </a:xfrm>
        </p:grpSpPr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5220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598" name="Rectangle 6"/>
            <p:cNvSpPr>
              <a:spLocks noChangeArrowheads="1"/>
            </p:cNvSpPr>
            <p:nvPr/>
          </p:nvSpPr>
          <p:spPr bwMode="auto">
            <a:xfrm>
              <a:off x="4968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4716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0" name="Rectangle 8"/>
            <p:cNvSpPr>
              <a:spLocks noChangeArrowheads="1"/>
            </p:cNvSpPr>
            <p:nvPr/>
          </p:nvSpPr>
          <p:spPr bwMode="auto">
            <a:xfrm>
              <a:off x="4464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1" name="Rectangle 9"/>
            <p:cNvSpPr>
              <a:spLocks noChangeArrowheads="1"/>
            </p:cNvSpPr>
            <p:nvPr/>
          </p:nvSpPr>
          <p:spPr bwMode="auto">
            <a:xfrm>
              <a:off x="5220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02" name="Rectangle 10"/>
            <p:cNvSpPr>
              <a:spLocks noChangeArrowheads="1"/>
            </p:cNvSpPr>
            <p:nvPr/>
          </p:nvSpPr>
          <p:spPr bwMode="auto">
            <a:xfrm>
              <a:off x="4968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03" name="Rectangle 11"/>
            <p:cNvSpPr>
              <a:spLocks noChangeArrowheads="1"/>
            </p:cNvSpPr>
            <p:nvPr/>
          </p:nvSpPr>
          <p:spPr bwMode="auto">
            <a:xfrm>
              <a:off x="4716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4464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05" name="Rectangle 13"/>
            <p:cNvSpPr>
              <a:spLocks noChangeArrowheads="1"/>
            </p:cNvSpPr>
            <p:nvPr/>
          </p:nvSpPr>
          <p:spPr bwMode="auto">
            <a:xfrm>
              <a:off x="5220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6" name="Rectangle 14"/>
            <p:cNvSpPr>
              <a:spLocks noChangeArrowheads="1"/>
            </p:cNvSpPr>
            <p:nvPr/>
          </p:nvSpPr>
          <p:spPr bwMode="auto">
            <a:xfrm>
              <a:off x="4968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07" name="Rectangle 15"/>
            <p:cNvSpPr>
              <a:spLocks noChangeArrowheads="1"/>
            </p:cNvSpPr>
            <p:nvPr/>
          </p:nvSpPr>
          <p:spPr bwMode="auto">
            <a:xfrm>
              <a:off x="4716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8" name="Rectangle 16"/>
            <p:cNvSpPr>
              <a:spLocks noChangeArrowheads="1"/>
            </p:cNvSpPr>
            <p:nvPr/>
          </p:nvSpPr>
          <p:spPr bwMode="auto">
            <a:xfrm>
              <a:off x="4464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9" name="Rectangle 17"/>
            <p:cNvSpPr>
              <a:spLocks noChangeArrowheads="1"/>
            </p:cNvSpPr>
            <p:nvPr/>
          </p:nvSpPr>
          <p:spPr bwMode="auto">
            <a:xfrm>
              <a:off x="5220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10" name="Rectangle 18"/>
            <p:cNvSpPr>
              <a:spLocks noChangeArrowheads="1"/>
            </p:cNvSpPr>
            <p:nvPr/>
          </p:nvSpPr>
          <p:spPr bwMode="auto">
            <a:xfrm>
              <a:off x="4968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11" name="Rectangle 19"/>
            <p:cNvSpPr>
              <a:spLocks noChangeArrowheads="1"/>
            </p:cNvSpPr>
            <p:nvPr/>
          </p:nvSpPr>
          <p:spPr bwMode="auto">
            <a:xfrm>
              <a:off x="4716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12" name="Rectangle 20"/>
            <p:cNvSpPr>
              <a:spLocks noChangeArrowheads="1"/>
            </p:cNvSpPr>
            <p:nvPr/>
          </p:nvSpPr>
          <p:spPr bwMode="auto">
            <a:xfrm>
              <a:off x="4464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850" name="Line 21"/>
            <p:cNvSpPr>
              <a:spLocks noChangeShapeType="1"/>
            </p:cNvSpPr>
            <p:nvPr/>
          </p:nvSpPr>
          <p:spPr bwMode="auto">
            <a:xfrm>
              <a:off x="4464" y="135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1" name="Line 22"/>
            <p:cNvSpPr>
              <a:spLocks noChangeShapeType="1"/>
            </p:cNvSpPr>
            <p:nvPr/>
          </p:nvSpPr>
          <p:spPr bwMode="auto">
            <a:xfrm>
              <a:off x="4464" y="160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2" name="Line 23"/>
            <p:cNvSpPr>
              <a:spLocks noChangeShapeType="1"/>
            </p:cNvSpPr>
            <p:nvPr/>
          </p:nvSpPr>
          <p:spPr bwMode="auto">
            <a:xfrm>
              <a:off x="4464" y="1851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3" name="Line 24"/>
            <p:cNvSpPr>
              <a:spLocks noChangeShapeType="1"/>
            </p:cNvSpPr>
            <p:nvPr/>
          </p:nvSpPr>
          <p:spPr bwMode="auto">
            <a:xfrm>
              <a:off x="4464" y="2100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4" name="Line 25"/>
            <p:cNvSpPr>
              <a:spLocks noChangeShapeType="1"/>
            </p:cNvSpPr>
            <p:nvPr/>
          </p:nvSpPr>
          <p:spPr bwMode="auto">
            <a:xfrm>
              <a:off x="4716" y="110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5" name="Line 26"/>
            <p:cNvSpPr>
              <a:spLocks noChangeShapeType="1"/>
            </p:cNvSpPr>
            <p:nvPr/>
          </p:nvSpPr>
          <p:spPr bwMode="auto">
            <a:xfrm>
              <a:off x="4968" y="110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6" name="Line 27"/>
            <p:cNvSpPr>
              <a:spLocks noChangeShapeType="1"/>
            </p:cNvSpPr>
            <p:nvPr/>
          </p:nvSpPr>
          <p:spPr bwMode="auto">
            <a:xfrm>
              <a:off x="5220" y="110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7" name="Line 28"/>
            <p:cNvSpPr>
              <a:spLocks noChangeShapeType="1"/>
            </p:cNvSpPr>
            <p:nvPr/>
          </p:nvSpPr>
          <p:spPr bwMode="auto">
            <a:xfrm>
              <a:off x="5472" y="1104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8" name="Line 29"/>
            <p:cNvSpPr>
              <a:spLocks noChangeShapeType="1"/>
            </p:cNvSpPr>
            <p:nvPr/>
          </p:nvSpPr>
          <p:spPr bwMode="auto">
            <a:xfrm>
              <a:off x="4464" y="1104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59" name="Line 30"/>
            <p:cNvSpPr>
              <a:spLocks noChangeShapeType="1"/>
            </p:cNvSpPr>
            <p:nvPr/>
          </p:nvSpPr>
          <p:spPr bwMode="auto">
            <a:xfrm>
              <a:off x="4464" y="1104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60" name="Rectangle 31"/>
            <p:cNvSpPr>
              <a:spLocks noChangeArrowheads="1"/>
            </p:cNvSpPr>
            <p:nvPr/>
          </p:nvSpPr>
          <p:spPr bwMode="auto">
            <a:xfrm>
              <a:off x="5280" y="1152"/>
              <a:ext cx="144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74861" name="Rectangle 32"/>
            <p:cNvSpPr>
              <a:spLocks noChangeArrowheads="1"/>
            </p:cNvSpPr>
            <p:nvPr/>
          </p:nvSpPr>
          <p:spPr bwMode="auto">
            <a:xfrm>
              <a:off x="4512" y="1872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74862" name="Rectangle 33"/>
            <p:cNvSpPr>
              <a:spLocks noChangeArrowheads="1"/>
            </p:cNvSpPr>
            <p:nvPr/>
          </p:nvSpPr>
          <p:spPr bwMode="auto">
            <a:xfrm>
              <a:off x="4752" y="1152"/>
              <a:ext cx="19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74863" name="Rectangle 34"/>
            <p:cNvSpPr>
              <a:spLocks noChangeArrowheads="1"/>
            </p:cNvSpPr>
            <p:nvPr/>
          </p:nvSpPr>
          <p:spPr bwMode="auto">
            <a:xfrm>
              <a:off x="4512" y="1392"/>
              <a:ext cx="384" cy="19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4760" name="Group 146"/>
          <p:cNvGrpSpPr>
            <a:grpSpLocks/>
          </p:cNvGrpSpPr>
          <p:nvPr/>
        </p:nvGrpSpPr>
        <p:grpSpPr bwMode="auto">
          <a:xfrm>
            <a:off x="3657600" y="4419600"/>
            <a:ext cx="1905000" cy="1581150"/>
            <a:chOff x="4368" y="2976"/>
            <a:chExt cx="1200" cy="996"/>
          </a:xfrm>
        </p:grpSpPr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5220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4968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4716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464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5220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4968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4716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464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36" name="Rectangle 44"/>
            <p:cNvSpPr>
              <a:spLocks noChangeArrowheads="1"/>
            </p:cNvSpPr>
            <p:nvPr/>
          </p:nvSpPr>
          <p:spPr bwMode="auto">
            <a:xfrm>
              <a:off x="5220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7" name="Rectangle 45"/>
            <p:cNvSpPr>
              <a:spLocks noChangeArrowheads="1"/>
            </p:cNvSpPr>
            <p:nvPr/>
          </p:nvSpPr>
          <p:spPr bwMode="auto">
            <a:xfrm>
              <a:off x="4968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38" name="Rectangle 46"/>
            <p:cNvSpPr>
              <a:spLocks noChangeArrowheads="1"/>
            </p:cNvSpPr>
            <p:nvPr/>
          </p:nvSpPr>
          <p:spPr bwMode="auto">
            <a:xfrm>
              <a:off x="4716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9" name="Rectangle 47"/>
            <p:cNvSpPr>
              <a:spLocks noChangeArrowheads="1"/>
            </p:cNvSpPr>
            <p:nvPr/>
          </p:nvSpPr>
          <p:spPr bwMode="auto">
            <a:xfrm>
              <a:off x="4464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40" name="Rectangle 48"/>
            <p:cNvSpPr>
              <a:spLocks noChangeArrowheads="1"/>
            </p:cNvSpPr>
            <p:nvPr/>
          </p:nvSpPr>
          <p:spPr bwMode="auto">
            <a:xfrm>
              <a:off x="5220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41" name="Rectangle 49"/>
            <p:cNvSpPr>
              <a:spLocks noChangeArrowheads="1"/>
            </p:cNvSpPr>
            <p:nvPr/>
          </p:nvSpPr>
          <p:spPr bwMode="auto">
            <a:xfrm>
              <a:off x="4968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42" name="Rectangle 50"/>
            <p:cNvSpPr>
              <a:spLocks noChangeArrowheads="1"/>
            </p:cNvSpPr>
            <p:nvPr/>
          </p:nvSpPr>
          <p:spPr bwMode="auto">
            <a:xfrm>
              <a:off x="4716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43" name="Rectangle 51"/>
            <p:cNvSpPr>
              <a:spLocks noChangeArrowheads="1"/>
            </p:cNvSpPr>
            <p:nvPr/>
          </p:nvSpPr>
          <p:spPr bwMode="auto">
            <a:xfrm>
              <a:off x="4464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815" name="Line 52"/>
            <p:cNvSpPr>
              <a:spLocks noChangeShapeType="1"/>
            </p:cNvSpPr>
            <p:nvPr/>
          </p:nvSpPr>
          <p:spPr bwMode="auto">
            <a:xfrm>
              <a:off x="4464" y="322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16" name="Line 53"/>
            <p:cNvSpPr>
              <a:spLocks noChangeShapeType="1"/>
            </p:cNvSpPr>
            <p:nvPr/>
          </p:nvSpPr>
          <p:spPr bwMode="auto">
            <a:xfrm>
              <a:off x="4464" y="347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17" name="Line 54"/>
            <p:cNvSpPr>
              <a:spLocks noChangeShapeType="1"/>
            </p:cNvSpPr>
            <p:nvPr/>
          </p:nvSpPr>
          <p:spPr bwMode="auto">
            <a:xfrm>
              <a:off x="4464" y="372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18" name="Line 55"/>
            <p:cNvSpPr>
              <a:spLocks noChangeShapeType="1"/>
            </p:cNvSpPr>
            <p:nvPr/>
          </p:nvSpPr>
          <p:spPr bwMode="auto">
            <a:xfrm>
              <a:off x="4464" y="3972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19" name="Line 56"/>
            <p:cNvSpPr>
              <a:spLocks noChangeShapeType="1"/>
            </p:cNvSpPr>
            <p:nvPr/>
          </p:nvSpPr>
          <p:spPr bwMode="auto">
            <a:xfrm>
              <a:off x="4716" y="297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0" name="Line 57"/>
            <p:cNvSpPr>
              <a:spLocks noChangeShapeType="1"/>
            </p:cNvSpPr>
            <p:nvPr/>
          </p:nvSpPr>
          <p:spPr bwMode="auto">
            <a:xfrm>
              <a:off x="4968" y="297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1" name="Line 58"/>
            <p:cNvSpPr>
              <a:spLocks noChangeShapeType="1"/>
            </p:cNvSpPr>
            <p:nvPr/>
          </p:nvSpPr>
          <p:spPr bwMode="auto">
            <a:xfrm>
              <a:off x="5220" y="297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2" name="Line 59"/>
            <p:cNvSpPr>
              <a:spLocks noChangeShapeType="1"/>
            </p:cNvSpPr>
            <p:nvPr/>
          </p:nvSpPr>
          <p:spPr bwMode="auto">
            <a:xfrm>
              <a:off x="5472" y="297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3" name="Line 60"/>
            <p:cNvSpPr>
              <a:spLocks noChangeShapeType="1"/>
            </p:cNvSpPr>
            <p:nvPr/>
          </p:nvSpPr>
          <p:spPr bwMode="auto">
            <a:xfrm>
              <a:off x="4464" y="2976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4" name="Line 61"/>
            <p:cNvSpPr>
              <a:spLocks noChangeShapeType="1"/>
            </p:cNvSpPr>
            <p:nvPr/>
          </p:nvSpPr>
          <p:spPr bwMode="auto">
            <a:xfrm>
              <a:off x="4464" y="297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5" name="Rectangle 62"/>
            <p:cNvSpPr>
              <a:spLocks noChangeArrowheads="1"/>
            </p:cNvSpPr>
            <p:nvPr/>
          </p:nvSpPr>
          <p:spPr bwMode="auto">
            <a:xfrm>
              <a:off x="5280" y="3024"/>
              <a:ext cx="144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74826" name="Rectangle 63"/>
            <p:cNvSpPr>
              <a:spLocks noChangeArrowheads="1"/>
            </p:cNvSpPr>
            <p:nvPr/>
          </p:nvSpPr>
          <p:spPr bwMode="auto">
            <a:xfrm>
              <a:off x="4512" y="3744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74827" name="Rectangle 64"/>
            <p:cNvSpPr>
              <a:spLocks noChangeArrowheads="1"/>
            </p:cNvSpPr>
            <p:nvPr/>
          </p:nvSpPr>
          <p:spPr bwMode="auto">
            <a:xfrm>
              <a:off x="4752" y="3024"/>
              <a:ext cx="19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74828" name="Line 65"/>
            <p:cNvSpPr>
              <a:spLocks noChangeShapeType="1"/>
            </p:cNvSpPr>
            <p:nvPr/>
          </p:nvSpPr>
          <p:spPr bwMode="auto">
            <a:xfrm>
              <a:off x="4368" y="3264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9" name="Line 66"/>
            <p:cNvSpPr>
              <a:spLocks noChangeShapeType="1"/>
            </p:cNvSpPr>
            <p:nvPr/>
          </p:nvSpPr>
          <p:spPr bwMode="auto">
            <a:xfrm>
              <a:off x="4368" y="3408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0" name="Line 67"/>
            <p:cNvSpPr>
              <a:spLocks noChangeShapeType="1"/>
            </p:cNvSpPr>
            <p:nvPr/>
          </p:nvSpPr>
          <p:spPr bwMode="auto">
            <a:xfrm>
              <a:off x="4656" y="3264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1" name="Line 68"/>
            <p:cNvSpPr>
              <a:spLocks noChangeShapeType="1"/>
            </p:cNvSpPr>
            <p:nvPr/>
          </p:nvSpPr>
          <p:spPr bwMode="auto">
            <a:xfrm flipH="1">
              <a:off x="5232" y="3264"/>
              <a:ext cx="33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2" name="Line 69"/>
            <p:cNvSpPr>
              <a:spLocks noChangeShapeType="1"/>
            </p:cNvSpPr>
            <p:nvPr/>
          </p:nvSpPr>
          <p:spPr bwMode="auto">
            <a:xfrm flipH="1">
              <a:off x="5232" y="3408"/>
              <a:ext cx="33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3" name="Line 70"/>
            <p:cNvSpPr>
              <a:spLocks noChangeShapeType="1"/>
            </p:cNvSpPr>
            <p:nvPr/>
          </p:nvSpPr>
          <p:spPr bwMode="auto">
            <a:xfrm flipH="1">
              <a:off x="5280" y="3264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38663" name="Group 71"/>
          <p:cNvGraphicFramePr>
            <a:graphicFrameLocks noGrp="1"/>
          </p:cNvGraphicFramePr>
          <p:nvPr/>
        </p:nvGraphicFramePr>
        <p:xfrm>
          <a:off x="1447800" y="1981200"/>
          <a:ext cx="1600200" cy="1584816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  <a:gridCol w="4000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88" name="Text Box 99"/>
          <p:cNvSpPr txBox="1">
            <a:spLocks noChangeArrowheads="1"/>
          </p:cNvSpPr>
          <p:nvPr/>
        </p:nvSpPr>
        <p:spPr bwMode="auto">
          <a:xfrm>
            <a:off x="762000" y="158115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/>
              <a:t>ab</a:t>
            </a:r>
          </a:p>
        </p:txBody>
      </p:sp>
      <p:sp>
        <p:nvSpPr>
          <p:cNvPr id="74789" name="Text Box 100"/>
          <p:cNvSpPr txBox="1">
            <a:spLocks noChangeArrowheads="1"/>
          </p:cNvSpPr>
          <p:nvPr/>
        </p:nvSpPr>
        <p:spPr bwMode="auto">
          <a:xfrm>
            <a:off x="1066800" y="12954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 dirty="0"/>
              <a:t>cd</a:t>
            </a:r>
          </a:p>
        </p:txBody>
      </p:sp>
      <p:sp>
        <p:nvSpPr>
          <p:cNvPr id="74790" name="Line 101"/>
          <p:cNvSpPr>
            <a:spLocks noChangeShapeType="1"/>
          </p:cNvSpPr>
          <p:nvPr/>
        </p:nvSpPr>
        <p:spPr bwMode="auto">
          <a:xfrm flipH="1" flipV="1">
            <a:off x="1066800" y="15240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91" name="Text Box 102"/>
          <p:cNvSpPr txBox="1">
            <a:spLocks noChangeArrowheads="1"/>
          </p:cNvSpPr>
          <p:nvPr/>
        </p:nvSpPr>
        <p:spPr bwMode="auto">
          <a:xfrm>
            <a:off x="1003300" y="20097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00</a:t>
            </a:r>
          </a:p>
        </p:txBody>
      </p:sp>
      <p:sp>
        <p:nvSpPr>
          <p:cNvPr id="74792" name="Text Box 103"/>
          <p:cNvSpPr txBox="1">
            <a:spLocks noChangeArrowheads="1"/>
          </p:cNvSpPr>
          <p:nvPr/>
        </p:nvSpPr>
        <p:spPr bwMode="auto">
          <a:xfrm>
            <a:off x="990600" y="240347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 01</a:t>
            </a:r>
          </a:p>
        </p:txBody>
      </p:sp>
      <p:sp>
        <p:nvSpPr>
          <p:cNvPr id="74793" name="Text Box 104"/>
          <p:cNvSpPr txBox="1">
            <a:spLocks noChangeArrowheads="1"/>
          </p:cNvSpPr>
          <p:nvPr/>
        </p:nvSpPr>
        <p:spPr bwMode="auto">
          <a:xfrm>
            <a:off x="990600" y="280035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 11 </a:t>
            </a:r>
          </a:p>
        </p:txBody>
      </p:sp>
      <p:sp>
        <p:nvSpPr>
          <p:cNvPr id="74794" name="Text Box 105"/>
          <p:cNvSpPr txBox="1">
            <a:spLocks noChangeArrowheads="1"/>
          </p:cNvSpPr>
          <p:nvPr/>
        </p:nvSpPr>
        <p:spPr bwMode="auto">
          <a:xfrm>
            <a:off x="990600" y="316547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 10</a:t>
            </a:r>
          </a:p>
        </p:txBody>
      </p:sp>
      <p:sp>
        <p:nvSpPr>
          <p:cNvPr id="74795" name="Text Box 106"/>
          <p:cNvSpPr txBox="1">
            <a:spLocks noChangeArrowheads="1"/>
          </p:cNvSpPr>
          <p:nvPr/>
        </p:nvSpPr>
        <p:spPr bwMode="auto">
          <a:xfrm>
            <a:off x="1371600" y="165735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00</a:t>
            </a:r>
          </a:p>
        </p:txBody>
      </p:sp>
      <p:sp>
        <p:nvSpPr>
          <p:cNvPr id="74796" name="Text Box 107"/>
          <p:cNvSpPr txBox="1">
            <a:spLocks noChangeArrowheads="1"/>
          </p:cNvSpPr>
          <p:nvPr/>
        </p:nvSpPr>
        <p:spPr bwMode="auto">
          <a:xfrm>
            <a:off x="1752600" y="164147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 01</a:t>
            </a:r>
          </a:p>
        </p:txBody>
      </p:sp>
      <p:sp>
        <p:nvSpPr>
          <p:cNvPr id="74797" name="Text Box 108"/>
          <p:cNvSpPr txBox="1">
            <a:spLocks noChangeArrowheads="1"/>
          </p:cNvSpPr>
          <p:nvPr/>
        </p:nvSpPr>
        <p:spPr bwMode="auto">
          <a:xfrm>
            <a:off x="2133600" y="1641475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 11 </a:t>
            </a:r>
          </a:p>
        </p:txBody>
      </p:sp>
      <p:sp>
        <p:nvSpPr>
          <p:cNvPr id="74798" name="Text Box 109"/>
          <p:cNvSpPr txBox="1">
            <a:spLocks noChangeArrowheads="1"/>
          </p:cNvSpPr>
          <p:nvPr/>
        </p:nvSpPr>
        <p:spPr bwMode="auto">
          <a:xfrm>
            <a:off x="2514600" y="1657350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/>
              <a:t> 10</a:t>
            </a:r>
          </a:p>
        </p:txBody>
      </p:sp>
    </p:spTree>
    <p:extLst>
      <p:ext uri="{BB962C8B-B14F-4D97-AF65-F5344CB8AC3E}">
        <p14:creationId xmlns="" xmlns:p14="http://schemas.microsoft.com/office/powerpoint/2010/main" val="26698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	</a:t>
            </a:r>
            <a:r>
              <a:rPr lang="en-US" altLang="zh-CN" smtClean="0"/>
              <a:t>Another Example</a:t>
            </a:r>
          </a:p>
        </p:txBody>
      </p:sp>
      <p:graphicFrame>
        <p:nvGraphicFramePr>
          <p:cNvPr id="239620" name="Group 4"/>
          <p:cNvGraphicFramePr>
            <a:graphicFrameLocks noGrp="1"/>
          </p:cNvGraphicFramePr>
          <p:nvPr/>
        </p:nvGraphicFramePr>
        <p:xfrm>
          <a:off x="1066800" y="1905000"/>
          <a:ext cx="1600200" cy="1584816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  <a:gridCol w="4000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47" name="Group 31"/>
          <p:cNvGraphicFramePr>
            <a:graphicFrameLocks noGrp="1"/>
          </p:cNvGraphicFramePr>
          <p:nvPr/>
        </p:nvGraphicFramePr>
        <p:xfrm>
          <a:off x="3810000" y="4114800"/>
          <a:ext cx="1600200" cy="1584816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  <a:gridCol w="4000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74" name="Group 58"/>
          <p:cNvGraphicFramePr>
            <a:graphicFrameLocks noGrp="1"/>
          </p:cNvGraphicFramePr>
          <p:nvPr/>
        </p:nvGraphicFramePr>
        <p:xfrm>
          <a:off x="6248400" y="1905000"/>
          <a:ext cx="1600200" cy="1584816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  <a:gridCol w="4000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64" name="Rectangle 85"/>
          <p:cNvSpPr>
            <a:spLocks noChangeArrowheads="1"/>
          </p:cNvSpPr>
          <p:nvPr/>
        </p:nvSpPr>
        <p:spPr bwMode="auto">
          <a:xfrm>
            <a:off x="6324600" y="1981200"/>
            <a:ext cx="6096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75865" name="Rectangle 86"/>
          <p:cNvSpPr>
            <a:spLocks noChangeArrowheads="1"/>
          </p:cNvSpPr>
          <p:nvPr/>
        </p:nvSpPr>
        <p:spPr bwMode="auto">
          <a:xfrm>
            <a:off x="6324600" y="27432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75866" name="Rectangle 87"/>
          <p:cNvSpPr>
            <a:spLocks noChangeArrowheads="1"/>
          </p:cNvSpPr>
          <p:nvPr/>
        </p:nvSpPr>
        <p:spPr bwMode="auto">
          <a:xfrm>
            <a:off x="3886200" y="4191000"/>
            <a:ext cx="6858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pSp>
        <p:nvGrpSpPr>
          <p:cNvPr id="75867" name="Group 88"/>
          <p:cNvGrpSpPr>
            <a:grpSpLocks/>
          </p:cNvGrpSpPr>
          <p:nvPr/>
        </p:nvGrpSpPr>
        <p:grpSpPr bwMode="auto">
          <a:xfrm>
            <a:off x="3733800" y="4572000"/>
            <a:ext cx="381000" cy="685800"/>
            <a:chOff x="3168" y="3120"/>
            <a:chExt cx="576" cy="384"/>
          </a:xfrm>
        </p:grpSpPr>
        <p:sp>
          <p:nvSpPr>
            <p:cNvPr id="75875" name="Line 89"/>
            <p:cNvSpPr>
              <a:spLocks noChangeShapeType="1"/>
            </p:cNvSpPr>
            <p:nvPr/>
          </p:nvSpPr>
          <p:spPr bwMode="auto">
            <a:xfrm>
              <a:off x="3168" y="312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76" name="Line 90"/>
            <p:cNvSpPr>
              <a:spLocks noChangeShapeType="1"/>
            </p:cNvSpPr>
            <p:nvPr/>
          </p:nvSpPr>
          <p:spPr bwMode="auto">
            <a:xfrm>
              <a:off x="3744" y="312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77" name="Line 91"/>
            <p:cNvSpPr>
              <a:spLocks noChangeShapeType="1"/>
            </p:cNvSpPr>
            <p:nvPr/>
          </p:nvSpPr>
          <p:spPr bwMode="auto">
            <a:xfrm>
              <a:off x="3168" y="35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868" name="Group 92"/>
          <p:cNvGrpSpPr>
            <a:grpSpLocks/>
          </p:cNvGrpSpPr>
          <p:nvPr/>
        </p:nvGrpSpPr>
        <p:grpSpPr bwMode="auto">
          <a:xfrm flipH="1">
            <a:off x="5105400" y="4572000"/>
            <a:ext cx="457200" cy="685800"/>
            <a:chOff x="3168" y="3120"/>
            <a:chExt cx="576" cy="384"/>
          </a:xfrm>
        </p:grpSpPr>
        <p:sp>
          <p:nvSpPr>
            <p:cNvPr id="75872" name="Line 93"/>
            <p:cNvSpPr>
              <a:spLocks noChangeShapeType="1"/>
            </p:cNvSpPr>
            <p:nvPr/>
          </p:nvSpPr>
          <p:spPr bwMode="auto">
            <a:xfrm>
              <a:off x="3168" y="312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73" name="Line 94"/>
            <p:cNvSpPr>
              <a:spLocks noChangeShapeType="1"/>
            </p:cNvSpPr>
            <p:nvPr/>
          </p:nvSpPr>
          <p:spPr bwMode="auto">
            <a:xfrm>
              <a:off x="3744" y="312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74" name="Line 95"/>
            <p:cNvSpPr>
              <a:spLocks noChangeShapeType="1"/>
            </p:cNvSpPr>
            <p:nvPr/>
          </p:nvSpPr>
          <p:spPr bwMode="auto">
            <a:xfrm>
              <a:off x="3168" y="35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69" name="Text Box 97"/>
          <p:cNvSpPr txBox="1">
            <a:spLocks noChangeArrowheads="1"/>
          </p:cNvSpPr>
          <p:nvPr/>
        </p:nvSpPr>
        <p:spPr bwMode="auto">
          <a:xfrm>
            <a:off x="533400" y="17526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/>
              <a:t>ab</a:t>
            </a:r>
          </a:p>
        </p:txBody>
      </p:sp>
      <p:sp>
        <p:nvSpPr>
          <p:cNvPr id="75870" name="Text Box 98"/>
          <p:cNvSpPr txBox="1">
            <a:spLocks noChangeArrowheads="1"/>
          </p:cNvSpPr>
          <p:nvPr/>
        </p:nvSpPr>
        <p:spPr bwMode="auto">
          <a:xfrm>
            <a:off x="927100" y="14478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 dirty="0"/>
              <a:t>cd</a:t>
            </a:r>
          </a:p>
        </p:txBody>
      </p:sp>
      <p:sp>
        <p:nvSpPr>
          <p:cNvPr id="75871" name="Line 99"/>
          <p:cNvSpPr>
            <a:spLocks noChangeShapeType="1"/>
          </p:cNvSpPr>
          <p:nvPr/>
        </p:nvSpPr>
        <p:spPr bwMode="auto">
          <a:xfrm flipH="1" flipV="1">
            <a:off x="838200" y="16002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8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68" y="692696"/>
            <a:ext cx="8838728" cy="655092"/>
          </a:xfrm>
        </p:spPr>
        <p:txBody>
          <a:bodyPr/>
          <a:lstStyle/>
          <a:p>
            <a:r>
              <a:rPr lang="en-US" sz="3200" b="1" dirty="0" smtClean="0"/>
              <a:t>Minimization </a:t>
            </a:r>
            <a:r>
              <a:rPr lang="en-US" sz="3200" b="1" dirty="0"/>
              <a:t>by K-map (Karnaugh map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89" y="1562100"/>
            <a:ext cx="8928992" cy="4976812"/>
          </a:xfrm>
        </p:spPr>
        <p:txBody>
          <a:bodyPr/>
          <a:lstStyle/>
          <a:p>
            <a:r>
              <a:rPr lang="en-US" sz="2000" dirty="0" smtClean="0"/>
              <a:t>Algebraic </a:t>
            </a:r>
            <a:r>
              <a:rPr lang="en-US" sz="2000" dirty="0"/>
              <a:t>minimization of Boolean functions is rather awkward because it lacks specific rules to predict each succeeding step in the manipulative process.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map method provides a simple straightforward procedure for minimizing Boolean functions. This method may be regarded as a pictorial form of a truth table.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map method, first proposed by </a:t>
            </a:r>
            <a:r>
              <a:rPr lang="en-US" sz="2000" dirty="0" err="1"/>
              <a:t>Veitch</a:t>
            </a:r>
            <a:r>
              <a:rPr lang="en-US" sz="2000" dirty="0"/>
              <a:t> and modified by Karnaugh, is also known as the "</a:t>
            </a:r>
            <a:r>
              <a:rPr lang="en-US" sz="2000" dirty="0" err="1"/>
              <a:t>Veitch</a:t>
            </a:r>
            <a:r>
              <a:rPr lang="en-US" sz="2000" dirty="0"/>
              <a:t> diagram" or the "Karnaugh map." </a:t>
            </a:r>
            <a:endParaRPr lang="en-US" sz="2000" dirty="0" smtClean="0"/>
          </a:p>
          <a:p>
            <a:pPr lvl="1"/>
            <a:r>
              <a:rPr lang="en-US" sz="2000" dirty="0"/>
              <a:t>The k-map is a diagram made up of grid of squares. </a:t>
            </a:r>
          </a:p>
          <a:p>
            <a:pPr lvl="1"/>
            <a:r>
              <a:rPr lang="en-US" sz="2000" dirty="0"/>
              <a:t>Each square represents one minterm. 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minterms</a:t>
            </a:r>
            <a:r>
              <a:rPr lang="en-US" sz="2000" dirty="0"/>
              <a:t> are ordered according to Gray code (only one variable changes between adjacent squares). </a:t>
            </a:r>
          </a:p>
          <a:p>
            <a:pPr lvl="1"/>
            <a:r>
              <a:rPr lang="en-US" sz="2000" dirty="0"/>
              <a:t>Squares on edges are considered adjacent to squares on opposite edges.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458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68" y="692696"/>
            <a:ext cx="8838728" cy="655092"/>
          </a:xfrm>
        </p:spPr>
        <p:txBody>
          <a:bodyPr/>
          <a:lstStyle/>
          <a:p>
            <a:r>
              <a:rPr lang="en-US" sz="3200" b="1" dirty="0" smtClean="0"/>
              <a:t>Minimization </a:t>
            </a:r>
            <a:r>
              <a:rPr lang="en-US" sz="3200" b="1" dirty="0"/>
              <a:t>by K-map (Karnaugh map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44663"/>
            <a:ext cx="8928992" cy="4976812"/>
          </a:xfrm>
        </p:spPr>
        <p:txBody>
          <a:bodyPr/>
          <a:lstStyle/>
          <a:p>
            <a:r>
              <a:rPr lang="en-US" sz="2400" dirty="0" smtClean="0"/>
              <a:t>Karnaugh </a:t>
            </a:r>
            <a:r>
              <a:rPr lang="en-US" sz="2400" dirty="0"/>
              <a:t>maps become clumsier to use with more than 4 variables. 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fact, the map presents a visual diagram of all possible ways a function may be expressed in a standard form. By recognizing various patterns, the user can derive alternative algebraic expressions for the same function, from which he can select the simplest one.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shall assume that the simplest algebraic expression is anyone in a sum of products or product of sums that has a minimum number of literals. (This expression is not necessarily unique) </a:t>
            </a:r>
          </a:p>
        </p:txBody>
      </p:sp>
    </p:spTree>
    <p:extLst>
      <p:ext uri="{BB962C8B-B14F-4D97-AF65-F5344CB8AC3E}">
        <p14:creationId xmlns="" xmlns:p14="http://schemas.microsoft.com/office/powerpoint/2010/main" val="2518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" y="240507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Two-Variable Map</a:t>
            </a:r>
          </a:p>
        </p:txBody>
      </p:sp>
      <p:sp>
        <p:nvSpPr>
          <p:cNvPr id="61446" name="Line 12"/>
          <p:cNvSpPr>
            <a:spLocks noChangeShapeType="1"/>
          </p:cNvSpPr>
          <p:nvPr/>
        </p:nvSpPr>
        <p:spPr bwMode="auto">
          <a:xfrm>
            <a:off x="5029200" y="1938338"/>
            <a:ext cx="914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7" name="Line 13"/>
          <p:cNvSpPr>
            <a:spLocks noChangeShapeType="1"/>
          </p:cNvSpPr>
          <p:nvPr/>
        </p:nvSpPr>
        <p:spPr bwMode="auto">
          <a:xfrm>
            <a:off x="5029200" y="5029200"/>
            <a:ext cx="914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8" name="Line 14"/>
          <p:cNvSpPr>
            <a:spLocks noChangeShapeType="1"/>
          </p:cNvSpPr>
          <p:nvPr/>
        </p:nvSpPr>
        <p:spPr bwMode="auto">
          <a:xfrm>
            <a:off x="5029200" y="1938338"/>
            <a:ext cx="0" cy="1030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9" name="Line 15"/>
          <p:cNvSpPr>
            <a:spLocks noChangeShapeType="1"/>
          </p:cNvSpPr>
          <p:nvPr/>
        </p:nvSpPr>
        <p:spPr bwMode="auto">
          <a:xfrm>
            <a:off x="8382000" y="1938338"/>
            <a:ext cx="0" cy="1030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>
            <a:off x="5943600" y="1938338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Line 18"/>
          <p:cNvSpPr>
            <a:spLocks noChangeShapeType="1"/>
          </p:cNvSpPr>
          <p:nvPr/>
        </p:nvSpPr>
        <p:spPr bwMode="auto">
          <a:xfrm>
            <a:off x="5029200" y="2968625"/>
            <a:ext cx="0" cy="1030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2" name="Line 19"/>
          <p:cNvSpPr>
            <a:spLocks noChangeShapeType="1"/>
          </p:cNvSpPr>
          <p:nvPr/>
        </p:nvSpPr>
        <p:spPr bwMode="auto">
          <a:xfrm>
            <a:off x="7375525" y="1938338"/>
            <a:ext cx="10064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3" name="Line 24"/>
          <p:cNvSpPr>
            <a:spLocks noChangeShapeType="1"/>
          </p:cNvSpPr>
          <p:nvPr/>
        </p:nvSpPr>
        <p:spPr bwMode="auto">
          <a:xfrm>
            <a:off x="5029200" y="3998913"/>
            <a:ext cx="0" cy="1030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3062288" y="2627313"/>
            <a:ext cx="823912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890713" y="2627313"/>
            <a:ext cx="1171575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143000" y="2608263"/>
            <a:ext cx="747713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3062288" y="1825625"/>
            <a:ext cx="823912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890713" y="1825625"/>
            <a:ext cx="1171575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1143000" y="1806575"/>
            <a:ext cx="747713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3062288" y="1128713"/>
            <a:ext cx="823912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1890713" y="1128713"/>
            <a:ext cx="1171575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1330325" y="1066800"/>
            <a:ext cx="747713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63" name="Line 17"/>
          <p:cNvSpPr>
            <a:spLocks noChangeShapeType="1"/>
          </p:cNvSpPr>
          <p:nvPr/>
        </p:nvSpPr>
        <p:spPr bwMode="auto">
          <a:xfrm>
            <a:off x="1447800" y="1404938"/>
            <a:ext cx="442913" cy="4206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4" name="Line 20"/>
          <p:cNvSpPr>
            <a:spLocks noChangeShapeType="1"/>
          </p:cNvSpPr>
          <p:nvPr/>
        </p:nvSpPr>
        <p:spPr bwMode="auto">
          <a:xfrm>
            <a:off x="3062288" y="1825625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5" name="Line 21"/>
          <p:cNvSpPr>
            <a:spLocks noChangeShapeType="1"/>
          </p:cNvSpPr>
          <p:nvPr/>
        </p:nvSpPr>
        <p:spPr bwMode="auto">
          <a:xfrm>
            <a:off x="3886200" y="1825625"/>
            <a:ext cx="0" cy="16033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6" name="Line 22"/>
          <p:cNvSpPr>
            <a:spLocks noChangeShapeType="1"/>
          </p:cNvSpPr>
          <p:nvPr/>
        </p:nvSpPr>
        <p:spPr bwMode="auto">
          <a:xfrm>
            <a:off x="1890713" y="1825625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7" name="Line 23"/>
          <p:cNvSpPr>
            <a:spLocks noChangeShapeType="1"/>
          </p:cNvSpPr>
          <p:nvPr/>
        </p:nvSpPr>
        <p:spPr bwMode="auto">
          <a:xfrm>
            <a:off x="1890713" y="1825625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8" name="Line 25"/>
          <p:cNvSpPr>
            <a:spLocks noChangeShapeType="1"/>
          </p:cNvSpPr>
          <p:nvPr/>
        </p:nvSpPr>
        <p:spPr bwMode="auto">
          <a:xfrm>
            <a:off x="1890713" y="2627313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9" name="Line 26"/>
          <p:cNvSpPr>
            <a:spLocks noChangeShapeType="1"/>
          </p:cNvSpPr>
          <p:nvPr/>
        </p:nvSpPr>
        <p:spPr bwMode="auto">
          <a:xfrm>
            <a:off x="1890713" y="3429000"/>
            <a:ext cx="19954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70" name="Text Box 27"/>
          <p:cNvSpPr txBox="1">
            <a:spLocks noChangeArrowheads="1"/>
          </p:cNvSpPr>
          <p:nvPr/>
        </p:nvSpPr>
        <p:spPr bwMode="auto">
          <a:xfrm>
            <a:off x="1581150" y="1235075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000"/>
              <a:t>x</a:t>
            </a:r>
            <a:r>
              <a:rPr lang="en-US" altLang="zh-CN" sz="2000" baseline="-25000"/>
              <a:t>2</a:t>
            </a:r>
          </a:p>
        </p:txBody>
      </p:sp>
      <p:sp>
        <p:nvSpPr>
          <p:cNvPr id="61471" name="Text Box 28"/>
          <p:cNvSpPr txBox="1">
            <a:spLocks noChangeArrowheads="1"/>
          </p:cNvSpPr>
          <p:nvPr/>
        </p:nvSpPr>
        <p:spPr bwMode="auto">
          <a:xfrm>
            <a:off x="1954213" y="1901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72" name="Text Box 29"/>
          <p:cNvSpPr txBox="1">
            <a:spLocks noChangeArrowheads="1"/>
          </p:cNvSpPr>
          <p:nvPr/>
        </p:nvSpPr>
        <p:spPr bwMode="auto">
          <a:xfrm>
            <a:off x="3074988" y="1901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73" name="Text Box 30"/>
          <p:cNvSpPr txBox="1">
            <a:spLocks noChangeArrowheads="1"/>
          </p:cNvSpPr>
          <p:nvPr/>
        </p:nvSpPr>
        <p:spPr bwMode="auto">
          <a:xfrm>
            <a:off x="1954213" y="26463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74" name="Text Box 31"/>
          <p:cNvSpPr txBox="1">
            <a:spLocks noChangeArrowheads="1"/>
          </p:cNvSpPr>
          <p:nvPr/>
        </p:nvSpPr>
        <p:spPr bwMode="auto">
          <a:xfrm>
            <a:off x="3074988" y="26717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75" name="Text Box 32"/>
          <p:cNvSpPr txBox="1">
            <a:spLocks noChangeArrowheads="1"/>
          </p:cNvSpPr>
          <p:nvPr/>
        </p:nvSpPr>
        <p:spPr bwMode="auto">
          <a:xfrm>
            <a:off x="762000" y="3505200"/>
            <a:ext cx="76200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NOTE: ordering of variables is IMPORTANT for f(x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),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is the row, 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is the column.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Cell </a:t>
            </a:r>
            <a:r>
              <a:rPr lang="en-US" altLang="zh-CN" sz="2800" dirty="0">
                <a:solidFill>
                  <a:schemeClr val="accent1"/>
                </a:solidFill>
              </a:rPr>
              <a:t>0</a:t>
            </a:r>
            <a:r>
              <a:rPr lang="en-US" altLang="zh-CN" sz="2800" dirty="0"/>
              <a:t> represents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’x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’; Cell </a:t>
            </a:r>
            <a:r>
              <a:rPr lang="en-US" altLang="zh-CN" sz="2800" dirty="0">
                <a:solidFill>
                  <a:schemeClr val="accent1"/>
                </a:solidFill>
              </a:rPr>
              <a:t>1</a:t>
            </a:r>
            <a:r>
              <a:rPr lang="en-US" altLang="zh-CN" sz="2800" dirty="0"/>
              <a:t> represents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’x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; etc. If a minterm is present in the function, then a 1 is placed in the corresponding cell.</a:t>
            </a:r>
          </a:p>
        </p:txBody>
      </p:sp>
      <p:sp>
        <p:nvSpPr>
          <p:cNvPr id="219173" name="Rectangle 37"/>
          <p:cNvSpPr>
            <a:spLocks noChangeArrowheads="1"/>
          </p:cNvSpPr>
          <p:nvPr/>
        </p:nvSpPr>
        <p:spPr bwMode="auto">
          <a:xfrm>
            <a:off x="6948488" y="2670175"/>
            <a:ext cx="823912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19174" name="Rectangle 38"/>
          <p:cNvSpPr>
            <a:spLocks noChangeArrowheads="1"/>
          </p:cNvSpPr>
          <p:nvPr/>
        </p:nvSpPr>
        <p:spPr bwMode="auto">
          <a:xfrm>
            <a:off x="5776913" y="2670175"/>
            <a:ext cx="1171575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75" name="Rectangle 39"/>
          <p:cNvSpPr>
            <a:spLocks noChangeArrowheads="1"/>
          </p:cNvSpPr>
          <p:nvPr/>
        </p:nvSpPr>
        <p:spPr bwMode="auto">
          <a:xfrm>
            <a:off x="5029200" y="2670175"/>
            <a:ext cx="747713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76" name="Rectangle 40"/>
          <p:cNvSpPr>
            <a:spLocks noChangeArrowheads="1"/>
          </p:cNvSpPr>
          <p:nvPr/>
        </p:nvSpPr>
        <p:spPr bwMode="auto">
          <a:xfrm>
            <a:off x="6948488" y="1868488"/>
            <a:ext cx="823912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9177" name="Rectangle 41"/>
          <p:cNvSpPr>
            <a:spLocks noChangeArrowheads="1"/>
          </p:cNvSpPr>
          <p:nvPr/>
        </p:nvSpPr>
        <p:spPr bwMode="auto">
          <a:xfrm>
            <a:off x="5776913" y="1868488"/>
            <a:ext cx="1171575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78" name="Rectangle 42"/>
          <p:cNvSpPr>
            <a:spLocks noChangeArrowheads="1"/>
          </p:cNvSpPr>
          <p:nvPr/>
        </p:nvSpPr>
        <p:spPr bwMode="auto">
          <a:xfrm>
            <a:off x="5029200" y="1868488"/>
            <a:ext cx="747713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79" name="Rectangle 43"/>
          <p:cNvSpPr>
            <a:spLocks noChangeArrowheads="1"/>
          </p:cNvSpPr>
          <p:nvPr/>
        </p:nvSpPr>
        <p:spPr bwMode="auto">
          <a:xfrm>
            <a:off x="6948488" y="1066800"/>
            <a:ext cx="823912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80" name="Rectangle 44"/>
          <p:cNvSpPr>
            <a:spLocks noChangeArrowheads="1"/>
          </p:cNvSpPr>
          <p:nvPr/>
        </p:nvSpPr>
        <p:spPr bwMode="auto">
          <a:xfrm>
            <a:off x="5776913" y="1066800"/>
            <a:ext cx="1171575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81" name="Rectangle 45"/>
          <p:cNvSpPr>
            <a:spLocks noChangeArrowheads="1"/>
          </p:cNvSpPr>
          <p:nvPr/>
        </p:nvSpPr>
        <p:spPr bwMode="auto">
          <a:xfrm>
            <a:off x="5216525" y="1128713"/>
            <a:ext cx="747713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1485" name="Line 46"/>
          <p:cNvSpPr>
            <a:spLocks noChangeShapeType="1"/>
          </p:cNvSpPr>
          <p:nvPr/>
        </p:nvSpPr>
        <p:spPr bwMode="auto">
          <a:xfrm>
            <a:off x="5334000" y="1447800"/>
            <a:ext cx="442913" cy="4206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6" name="Line 47"/>
          <p:cNvSpPr>
            <a:spLocks noChangeShapeType="1"/>
          </p:cNvSpPr>
          <p:nvPr/>
        </p:nvSpPr>
        <p:spPr bwMode="auto">
          <a:xfrm>
            <a:off x="6948488" y="1868488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7" name="Line 48"/>
          <p:cNvSpPr>
            <a:spLocks noChangeShapeType="1"/>
          </p:cNvSpPr>
          <p:nvPr/>
        </p:nvSpPr>
        <p:spPr bwMode="auto">
          <a:xfrm>
            <a:off x="7772400" y="1868488"/>
            <a:ext cx="0" cy="16033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8" name="Line 49"/>
          <p:cNvSpPr>
            <a:spLocks noChangeShapeType="1"/>
          </p:cNvSpPr>
          <p:nvPr/>
        </p:nvSpPr>
        <p:spPr bwMode="auto">
          <a:xfrm>
            <a:off x="5776913" y="1868488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9" name="Line 50"/>
          <p:cNvSpPr>
            <a:spLocks noChangeShapeType="1"/>
          </p:cNvSpPr>
          <p:nvPr/>
        </p:nvSpPr>
        <p:spPr bwMode="auto">
          <a:xfrm>
            <a:off x="5776913" y="1868488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0" name="Line 51"/>
          <p:cNvSpPr>
            <a:spLocks noChangeShapeType="1"/>
          </p:cNvSpPr>
          <p:nvPr/>
        </p:nvSpPr>
        <p:spPr bwMode="auto">
          <a:xfrm>
            <a:off x="5776913" y="2670175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1" name="Line 52"/>
          <p:cNvSpPr>
            <a:spLocks noChangeShapeType="1"/>
          </p:cNvSpPr>
          <p:nvPr/>
        </p:nvSpPr>
        <p:spPr bwMode="auto">
          <a:xfrm>
            <a:off x="5776913" y="3471863"/>
            <a:ext cx="19954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2" name="Text Box 53"/>
          <p:cNvSpPr txBox="1">
            <a:spLocks noChangeArrowheads="1"/>
          </p:cNvSpPr>
          <p:nvPr/>
        </p:nvSpPr>
        <p:spPr bwMode="auto">
          <a:xfrm>
            <a:off x="5467350" y="1277938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000"/>
              <a:t>x</a:t>
            </a:r>
            <a:r>
              <a:rPr lang="en-US" altLang="zh-CN" sz="2000" baseline="-25000"/>
              <a:t>1</a:t>
            </a:r>
          </a:p>
        </p:txBody>
      </p:sp>
      <p:sp>
        <p:nvSpPr>
          <p:cNvPr id="61493" name="Text Box 54"/>
          <p:cNvSpPr txBox="1">
            <a:spLocks noChangeArrowheads="1"/>
          </p:cNvSpPr>
          <p:nvPr/>
        </p:nvSpPr>
        <p:spPr bwMode="auto">
          <a:xfrm>
            <a:off x="5840413" y="1944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94" name="Text Box 55"/>
          <p:cNvSpPr txBox="1">
            <a:spLocks noChangeArrowheads="1"/>
          </p:cNvSpPr>
          <p:nvPr/>
        </p:nvSpPr>
        <p:spPr bwMode="auto">
          <a:xfrm>
            <a:off x="6961188" y="1944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95" name="Text Box 56"/>
          <p:cNvSpPr txBox="1">
            <a:spLocks noChangeArrowheads="1"/>
          </p:cNvSpPr>
          <p:nvPr/>
        </p:nvSpPr>
        <p:spPr bwMode="auto">
          <a:xfrm>
            <a:off x="5840413" y="26892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96" name="Text Box 57"/>
          <p:cNvSpPr txBox="1">
            <a:spLocks noChangeArrowheads="1"/>
          </p:cNvSpPr>
          <p:nvPr/>
        </p:nvSpPr>
        <p:spPr bwMode="auto">
          <a:xfrm>
            <a:off x="6961188" y="27146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97" name="Text Box 58"/>
          <p:cNvSpPr txBox="1">
            <a:spLocks noChangeArrowheads="1"/>
          </p:cNvSpPr>
          <p:nvPr/>
        </p:nvSpPr>
        <p:spPr bwMode="auto">
          <a:xfrm>
            <a:off x="4251325" y="2152650"/>
            <a:ext cx="836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600"/>
              <a:t>OR</a:t>
            </a:r>
          </a:p>
        </p:txBody>
      </p:sp>
    </p:spTree>
    <p:extLst>
      <p:ext uri="{BB962C8B-B14F-4D97-AF65-F5344CB8AC3E}">
        <p14:creationId xmlns="" xmlns:p14="http://schemas.microsoft.com/office/powerpoint/2010/main" val="19743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Two-Variable Map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35163"/>
            <a:ext cx="8435280" cy="43894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Any two adjacent cells in the map differ by ONLY one variable, which appears complemented in one cell and </a:t>
            </a:r>
            <a:r>
              <a:rPr lang="en-US" altLang="zh-CN" dirty="0" err="1" smtClean="0"/>
              <a:t>uncomplemented</a:t>
            </a:r>
            <a:r>
              <a:rPr lang="en-US" altLang="zh-CN" dirty="0" smtClean="0"/>
              <a:t> in the other. </a:t>
            </a:r>
          </a:p>
          <a:p>
            <a:pPr eaLnBrk="1" hangingPunct="1"/>
            <a:r>
              <a:rPr lang="en-US" altLang="zh-CN" dirty="0" smtClean="0"/>
              <a:t>Example:</a:t>
            </a:r>
            <a:br>
              <a:rPr lang="en-US" altLang="zh-CN" dirty="0" smtClean="0"/>
            </a:br>
            <a:r>
              <a:rPr lang="en-US" altLang="zh-CN" dirty="0" smtClean="0"/>
              <a:t>m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(=x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’) is adjacent to m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(=x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and m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(=x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’) but NOT m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(=x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</a:t>
            </a:r>
          </a:p>
          <a:p>
            <a:r>
              <a:rPr lang="en-US" dirty="0" smtClean="0"/>
              <a:t>There </a:t>
            </a:r>
            <a:r>
              <a:rPr lang="en-US" dirty="0"/>
              <a:t>is only one possibility of grouping 4 adjacent min terms. </a:t>
            </a:r>
          </a:p>
          <a:p>
            <a:r>
              <a:rPr lang="en-US" dirty="0" smtClean="0"/>
              <a:t>The </a:t>
            </a:r>
            <a:r>
              <a:rPr lang="en-US" dirty="0"/>
              <a:t>possible combinations of grouping 2 adjacent min terms are {(m0, m1), (m2, m3), (m0, m2) and (m1, m3)}.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65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3587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2-</a:t>
            </a:r>
            <a:r>
              <a:rPr lang="en-US" altLang="zh-CN" dirty="0" smtClean="0"/>
              <a:t>Variable Map -- Example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402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f(x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= 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’x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’+ 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’x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+ 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’ </a:t>
            </a:r>
            <a:br>
              <a:rPr lang="en-US" altLang="zh-CN" sz="2400" dirty="0" smtClean="0"/>
            </a:br>
            <a:r>
              <a:rPr lang="en-US" altLang="zh-CN" sz="2400" dirty="0" smtClean="0"/>
              <a:t>	      = 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	      = 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’ + 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1s placed in K-map for specified </a:t>
            </a:r>
            <a:r>
              <a:rPr lang="en-US" altLang="zh-CN" sz="2400" dirty="0" err="1" smtClean="0"/>
              <a:t>minterms</a:t>
            </a:r>
            <a:r>
              <a:rPr lang="en-US" altLang="zh-CN" sz="2400" dirty="0" smtClean="0"/>
              <a:t> 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, 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m</a:t>
            </a:r>
            <a:r>
              <a:rPr lang="en-US" altLang="zh-CN" sz="2400" baseline="-25000" dirty="0" smtClean="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Grouping (</a:t>
            </a:r>
            <a:r>
              <a:rPr lang="en-US" altLang="zh-CN" sz="2400" dirty="0" err="1" smtClean="0"/>
              <a:t>ORing</a:t>
            </a:r>
            <a:r>
              <a:rPr lang="en-US" altLang="zh-CN" sz="2400" dirty="0" smtClean="0"/>
              <a:t>) of 1s allows simplification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What (simpler) function is represented by each dashed rectangle?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’ = 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’ = 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Note 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covered twice</a:t>
            </a:r>
          </a:p>
        </p:txBody>
      </p:sp>
      <p:graphicFrame>
        <p:nvGraphicFramePr>
          <p:cNvPr id="221262" name="Group 78"/>
          <p:cNvGraphicFramePr>
            <a:graphicFrameLocks noGrp="1"/>
          </p:cNvGraphicFramePr>
          <p:nvPr/>
        </p:nvGraphicFramePr>
        <p:xfrm>
          <a:off x="5410200" y="2286000"/>
          <a:ext cx="2743200" cy="3273503"/>
        </p:xfrm>
        <a:graphic>
          <a:graphicData uri="http://schemas.openxmlformats.org/drawingml/2006/table">
            <a:tbl>
              <a:tblPr/>
              <a:tblGrid>
                <a:gridCol w="731838"/>
                <a:gridCol w="1004887"/>
                <a:gridCol w="1006475"/>
              </a:tblGrid>
              <a:tr h="10667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18" marB="4571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2" name="Text Box 25"/>
          <p:cNvSpPr txBox="1">
            <a:spLocks noChangeArrowheads="1"/>
          </p:cNvSpPr>
          <p:nvPr/>
        </p:nvSpPr>
        <p:spPr bwMode="auto">
          <a:xfrm>
            <a:off x="5638800" y="23177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2</a:t>
            </a:r>
          </a:p>
        </p:txBody>
      </p:sp>
      <p:sp>
        <p:nvSpPr>
          <p:cNvPr id="63513" name="Text Box 26"/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3514" name="Text Box 27"/>
          <p:cNvSpPr txBox="1">
            <a:spLocks noChangeArrowheads="1"/>
          </p:cNvSpPr>
          <p:nvPr/>
        </p:nvSpPr>
        <p:spPr bwMode="auto">
          <a:xfrm>
            <a:off x="7086600" y="333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3515" name="Text Box 28"/>
          <p:cNvSpPr txBox="1">
            <a:spLocks noChangeArrowheads="1"/>
          </p:cNvSpPr>
          <p:nvPr/>
        </p:nvSpPr>
        <p:spPr bwMode="auto">
          <a:xfrm>
            <a:off x="6089650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516" name="Text Box 29"/>
          <p:cNvSpPr txBox="1">
            <a:spLocks noChangeArrowheads="1"/>
          </p:cNvSpPr>
          <p:nvPr/>
        </p:nvSpPr>
        <p:spPr bwMode="auto">
          <a:xfrm>
            <a:off x="7086600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3517" name="Rectangle 30"/>
          <p:cNvSpPr>
            <a:spLocks noChangeArrowheads="1"/>
          </p:cNvSpPr>
          <p:nvPr/>
        </p:nvSpPr>
        <p:spPr bwMode="auto">
          <a:xfrm>
            <a:off x="6553200" y="3810000"/>
            <a:ext cx="533400" cy="1676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3518" name="Rectangle 31"/>
          <p:cNvSpPr>
            <a:spLocks noChangeArrowheads="1"/>
          </p:cNvSpPr>
          <p:nvPr/>
        </p:nvSpPr>
        <p:spPr bwMode="auto">
          <a:xfrm>
            <a:off x="6400800" y="39624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6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Minimization as SOP using K-map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Enter 1s in the K-map for each product term in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Group </a:t>
            </a:r>
            <a:r>
              <a:rPr lang="en-US" altLang="zh-CN" i="1" smtClean="0"/>
              <a:t>adjacent</a:t>
            </a:r>
            <a:r>
              <a:rPr lang="en-US" altLang="zh-CN" smtClean="0"/>
              <a:t> K-map cells containing 1s to obtain a product with fewer variables. Group size must be in power of 2 (2, 4, 8,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Handle “boundary wrap” for K-maps of 3 or more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Realize that answer may not be unique</a:t>
            </a:r>
          </a:p>
        </p:txBody>
      </p:sp>
    </p:spTree>
    <p:extLst>
      <p:ext uri="{BB962C8B-B14F-4D97-AF65-F5344CB8AC3E}">
        <p14:creationId xmlns="" xmlns:p14="http://schemas.microsoft.com/office/powerpoint/2010/main" val="9625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2893" y="4062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Three-Variable Map</a:t>
            </a:r>
          </a:p>
        </p:txBody>
      </p:sp>
      <p:pic>
        <p:nvPicPr>
          <p:cNvPr id="65539" name="Picture 5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325" t="-4651" r="7423" b="22791"/>
          <a:stretch>
            <a:fillRect/>
          </a:stretch>
        </p:blipFill>
        <p:spPr>
          <a:xfrm>
            <a:off x="6477000" y="1219200"/>
            <a:ext cx="1958975" cy="3048000"/>
          </a:xfrm>
          <a:noFill/>
        </p:spPr>
      </p:pic>
      <p:grpSp>
        <p:nvGrpSpPr>
          <p:cNvPr id="65543" name="Group 3"/>
          <p:cNvGrpSpPr>
            <a:grpSpLocks/>
          </p:cNvGrpSpPr>
          <p:nvPr/>
        </p:nvGrpSpPr>
        <p:grpSpPr bwMode="auto">
          <a:xfrm>
            <a:off x="609600" y="1371600"/>
            <a:ext cx="4800600" cy="2681288"/>
            <a:chOff x="1296" y="1248"/>
            <a:chExt cx="3312" cy="1977"/>
          </a:xfrm>
        </p:grpSpPr>
        <p:sp>
          <p:nvSpPr>
            <p:cNvPr id="223236" name="Rectangle 4"/>
            <p:cNvSpPr>
              <a:spLocks noChangeArrowheads="1"/>
            </p:cNvSpPr>
            <p:nvPr/>
          </p:nvSpPr>
          <p:spPr bwMode="auto">
            <a:xfrm>
              <a:off x="3936" y="2577"/>
              <a:ext cx="672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23237" name="Rectangle 5"/>
            <p:cNvSpPr>
              <a:spLocks noChangeArrowheads="1"/>
            </p:cNvSpPr>
            <p:nvPr/>
          </p:nvSpPr>
          <p:spPr bwMode="auto">
            <a:xfrm>
              <a:off x="3264" y="2577"/>
              <a:ext cx="67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223238" name="Rectangle 6"/>
            <p:cNvSpPr>
              <a:spLocks noChangeArrowheads="1"/>
            </p:cNvSpPr>
            <p:nvPr/>
          </p:nvSpPr>
          <p:spPr bwMode="auto">
            <a:xfrm>
              <a:off x="2543" y="2577"/>
              <a:ext cx="72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1824" y="2577"/>
              <a:ext cx="720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1296" y="2577"/>
              <a:ext cx="528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3936" y="1896"/>
              <a:ext cx="672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223242" name="Rectangle 10"/>
            <p:cNvSpPr>
              <a:spLocks noChangeArrowheads="1"/>
            </p:cNvSpPr>
            <p:nvPr/>
          </p:nvSpPr>
          <p:spPr bwMode="auto">
            <a:xfrm>
              <a:off x="3264" y="1896"/>
              <a:ext cx="671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223243" name="Rectangle 11"/>
            <p:cNvSpPr>
              <a:spLocks noChangeArrowheads="1"/>
            </p:cNvSpPr>
            <p:nvPr/>
          </p:nvSpPr>
          <p:spPr bwMode="auto">
            <a:xfrm>
              <a:off x="2543" y="1896"/>
              <a:ext cx="721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23244" name="Rectangle 12"/>
            <p:cNvSpPr>
              <a:spLocks noChangeArrowheads="1"/>
            </p:cNvSpPr>
            <p:nvPr/>
          </p:nvSpPr>
          <p:spPr bwMode="auto">
            <a:xfrm>
              <a:off x="1824" y="1896"/>
              <a:ext cx="720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23245" name="Rectangle 13"/>
            <p:cNvSpPr>
              <a:spLocks noChangeArrowheads="1"/>
            </p:cNvSpPr>
            <p:nvPr/>
          </p:nvSpPr>
          <p:spPr bwMode="auto">
            <a:xfrm>
              <a:off x="1296" y="1896"/>
              <a:ext cx="528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23246" name="Rectangle 14"/>
            <p:cNvSpPr>
              <a:spLocks noChangeArrowheads="1"/>
            </p:cNvSpPr>
            <p:nvPr/>
          </p:nvSpPr>
          <p:spPr bwMode="auto">
            <a:xfrm>
              <a:off x="3936" y="1248"/>
              <a:ext cx="672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223247" name="Rectangle 15"/>
            <p:cNvSpPr>
              <a:spLocks noChangeArrowheads="1"/>
            </p:cNvSpPr>
            <p:nvPr/>
          </p:nvSpPr>
          <p:spPr bwMode="auto">
            <a:xfrm>
              <a:off x="3264" y="1248"/>
              <a:ext cx="67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</p:txBody>
        </p:sp>
        <p:sp>
          <p:nvSpPr>
            <p:cNvPr id="223248" name="Rectangle 16"/>
            <p:cNvSpPr>
              <a:spLocks noChangeArrowheads="1"/>
            </p:cNvSpPr>
            <p:nvPr/>
          </p:nvSpPr>
          <p:spPr bwMode="auto">
            <a:xfrm>
              <a:off x="2543" y="1248"/>
              <a:ext cx="72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</p:txBody>
        </p:sp>
        <p:sp>
          <p:nvSpPr>
            <p:cNvPr id="223249" name="Rectangle 17"/>
            <p:cNvSpPr>
              <a:spLocks noChangeArrowheads="1"/>
            </p:cNvSpPr>
            <p:nvPr/>
          </p:nvSpPr>
          <p:spPr bwMode="auto">
            <a:xfrm>
              <a:off x="1824" y="1248"/>
              <a:ext cx="720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</p:txBody>
        </p:sp>
        <p:sp>
          <p:nvSpPr>
            <p:cNvPr id="223250" name="Rectangle 18"/>
            <p:cNvSpPr>
              <a:spLocks noChangeArrowheads="1"/>
            </p:cNvSpPr>
            <p:nvPr/>
          </p:nvSpPr>
          <p:spPr bwMode="auto">
            <a:xfrm>
              <a:off x="1296" y="1248"/>
              <a:ext cx="528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yz</a:t>
              </a:r>
            </a:p>
          </p:txBody>
        </p:sp>
        <p:sp>
          <p:nvSpPr>
            <p:cNvPr id="65561" name="Line 19"/>
            <p:cNvSpPr>
              <a:spLocks noChangeShapeType="1"/>
            </p:cNvSpPr>
            <p:nvPr/>
          </p:nvSpPr>
          <p:spPr bwMode="auto">
            <a:xfrm>
              <a:off x="1296" y="1248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2" name="Line 20"/>
            <p:cNvSpPr>
              <a:spLocks noChangeShapeType="1"/>
            </p:cNvSpPr>
            <p:nvPr/>
          </p:nvSpPr>
          <p:spPr bwMode="auto">
            <a:xfrm>
              <a:off x="1296" y="3225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3" name="Line 21"/>
            <p:cNvSpPr>
              <a:spLocks noChangeShapeType="1"/>
            </p:cNvSpPr>
            <p:nvPr/>
          </p:nvSpPr>
          <p:spPr bwMode="auto">
            <a:xfrm>
              <a:off x="1296" y="1248"/>
              <a:ext cx="0" cy="6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4" name="Line 22"/>
            <p:cNvSpPr>
              <a:spLocks noChangeShapeType="1"/>
            </p:cNvSpPr>
            <p:nvPr/>
          </p:nvSpPr>
          <p:spPr bwMode="auto">
            <a:xfrm>
              <a:off x="4608" y="1248"/>
              <a:ext cx="0" cy="6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5" name="Line 23"/>
            <p:cNvSpPr>
              <a:spLocks noChangeShapeType="1"/>
            </p:cNvSpPr>
            <p:nvPr/>
          </p:nvSpPr>
          <p:spPr bwMode="auto">
            <a:xfrm>
              <a:off x="1824" y="1248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6" name="Line 24"/>
            <p:cNvSpPr>
              <a:spLocks noChangeShapeType="1"/>
            </p:cNvSpPr>
            <p:nvPr/>
          </p:nvSpPr>
          <p:spPr bwMode="auto">
            <a:xfrm>
              <a:off x="1296" y="1248"/>
              <a:ext cx="528" cy="64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7" name="Line 25"/>
            <p:cNvSpPr>
              <a:spLocks noChangeShapeType="1"/>
            </p:cNvSpPr>
            <p:nvPr/>
          </p:nvSpPr>
          <p:spPr bwMode="auto">
            <a:xfrm>
              <a:off x="1296" y="1897"/>
              <a:ext cx="0" cy="67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8" name="Line 26"/>
            <p:cNvSpPr>
              <a:spLocks noChangeShapeType="1"/>
            </p:cNvSpPr>
            <p:nvPr/>
          </p:nvSpPr>
          <p:spPr bwMode="auto">
            <a:xfrm>
              <a:off x="2544" y="1248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9" name="Line 27"/>
            <p:cNvSpPr>
              <a:spLocks noChangeShapeType="1"/>
            </p:cNvSpPr>
            <p:nvPr/>
          </p:nvSpPr>
          <p:spPr bwMode="auto">
            <a:xfrm>
              <a:off x="1824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0" name="Line 28"/>
            <p:cNvSpPr>
              <a:spLocks noChangeShapeType="1"/>
            </p:cNvSpPr>
            <p:nvPr/>
          </p:nvSpPr>
          <p:spPr bwMode="auto">
            <a:xfrm>
              <a:off x="2544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1" name="Line 29"/>
            <p:cNvSpPr>
              <a:spLocks noChangeShapeType="1"/>
            </p:cNvSpPr>
            <p:nvPr/>
          </p:nvSpPr>
          <p:spPr bwMode="auto">
            <a:xfrm>
              <a:off x="3264" y="1248"/>
              <a:ext cx="67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2" name="Line 30"/>
            <p:cNvSpPr>
              <a:spLocks noChangeShapeType="1"/>
            </p:cNvSpPr>
            <p:nvPr/>
          </p:nvSpPr>
          <p:spPr bwMode="auto">
            <a:xfrm>
              <a:off x="3264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3" name="Line 31"/>
            <p:cNvSpPr>
              <a:spLocks noChangeShapeType="1"/>
            </p:cNvSpPr>
            <p:nvPr/>
          </p:nvSpPr>
          <p:spPr bwMode="auto">
            <a:xfrm>
              <a:off x="3936" y="1248"/>
              <a:ext cx="67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4" name="Line 32"/>
            <p:cNvSpPr>
              <a:spLocks noChangeShapeType="1"/>
            </p:cNvSpPr>
            <p:nvPr/>
          </p:nvSpPr>
          <p:spPr bwMode="auto">
            <a:xfrm>
              <a:off x="3936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5" name="Line 33"/>
            <p:cNvSpPr>
              <a:spLocks noChangeShapeType="1"/>
            </p:cNvSpPr>
            <p:nvPr/>
          </p:nvSpPr>
          <p:spPr bwMode="auto">
            <a:xfrm>
              <a:off x="4608" y="1897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6" name="Line 34"/>
            <p:cNvSpPr>
              <a:spLocks noChangeShapeType="1"/>
            </p:cNvSpPr>
            <p:nvPr/>
          </p:nvSpPr>
          <p:spPr bwMode="auto">
            <a:xfrm>
              <a:off x="1824" y="1897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7" name="Line 35"/>
            <p:cNvSpPr>
              <a:spLocks noChangeShapeType="1"/>
            </p:cNvSpPr>
            <p:nvPr/>
          </p:nvSpPr>
          <p:spPr bwMode="auto">
            <a:xfrm>
              <a:off x="1296" y="2576"/>
              <a:ext cx="0" cy="6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8" name="Line 36"/>
            <p:cNvSpPr>
              <a:spLocks noChangeShapeType="1"/>
            </p:cNvSpPr>
            <p:nvPr/>
          </p:nvSpPr>
          <p:spPr bwMode="auto">
            <a:xfrm>
              <a:off x="1824" y="257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9" name="Line 37"/>
            <p:cNvSpPr>
              <a:spLocks noChangeShapeType="1"/>
            </p:cNvSpPr>
            <p:nvPr/>
          </p:nvSpPr>
          <p:spPr bwMode="auto">
            <a:xfrm>
              <a:off x="1824" y="3225"/>
              <a:ext cx="27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80" name="Text Box 38"/>
            <p:cNvSpPr txBox="1">
              <a:spLocks noChangeArrowheads="1"/>
            </p:cNvSpPr>
            <p:nvPr/>
          </p:nvSpPr>
          <p:spPr bwMode="auto">
            <a:xfrm>
              <a:off x="1344" y="1592"/>
              <a:ext cx="25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zh-CN" sz="2400">
                  <a:cs typeface="Shruti" panose="020B0502040204020203" pitchFamily="34" charset="0"/>
                </a:rPr>
                <a:t>x</a:t>
              </a:r>
            </a:p>
          </p:txBody>
        </p:sp>
        <p:sp>
          <p:nvSpPr>
            <p:cNvPr id="65581" name="Text Box 39"/>
            <p:cNvSpPr txBox="1">
              <a:spLocks noChangeArrowheads="1"/>
            </p:cNvSpPr>
            <p:nvPr/>
          </p:nvSpPr>
          <p:spPr bwMode="auto">
            <a:xfrm>
              <a:off x="1824" y="1937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582" name="Text Box 40"/>
            <p:cNvSpPr txBox="1">
              <a:spLocks noChangeArrowheads="1"/>
            </p:cNvSpPr>
            <p:nvPr/>
          </p:nvSpPr>
          <p:spPr bwMode="auto">
            <a:xfrm>
              <a:off x="2543" y="1937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583" name="Text Box 41"/>
            <p:cNvSpPr txBox="1">
              <a:spLocks noChangeArrowheads="1"/>
            </p:cNvSpPr>
            <p:nvPr/>
          </p:nvSpPr>
          <p:spPr bwMode="auto">
            <a:xfrm>
              <a:off x="3264" y="1937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584" name="Text Box 42"/>
            <p:cNvSpPr txBox="1">
              <a:spLocks noChangeArrowheads="1"/>
            </p:cNvSpPr>
            <p:nvPr/>
          </p:nvSpPr>
          <p:spPr bwMode="auto">
            <a:xfrm>
              <a:off x="3936" y="1937"/>
              <a:ext cx="2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585" name="Text Box 43"/>
            <p:cNvSpPr txBox="1">
              <a:spLocks noChangeArrowheads="1"/>
            </p:cNvSpPr>
            <p:nvPr/>
          </p:nvSpPr>
          <p:spPr bwMode="auto">
            <a:xfrm>
              <a:off x="1824" y="2609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586" name="Text Box 44"/>
            <p:cNvSpPr txBox="1">
              <a:spLocks noChangeArrowheads="1"/>
            </p:cNvSpPr>
            <p:nvPr/>
          </p:nvSpPr>
          <p:spPr bwMode="auto">
            <a:xfrm>
              <a:off x="2543" y="2609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5587" name="Text Box 45"/>
            <p:cNvSpPr txBox="1">
              <a:spLocks noChangeArrowheads="1"/>
            </p:cNvSpPr>
            <p:nvPr/>
          </p:nvSpPr>
          <p:spPr bwMode="auto">
            <a:xfrm>
              <a:off x="3264" y="2609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5588" name="Text Box 46"/>
            <p:cNvSpPr txBox="1">
              <a:spLocks noChangeArrowheads="1"/>
            </p:cNvSpPr>
            <p:nvPr/>
          </p:nvSpPr>
          <p:spPr bwMode="auto">
            <a:xfrm>
              <a:off x="3936" y="2609"/>
              <a:ext cx="2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5544" name="Text Box 47"/>
          <p:cNvSpPr txBox="1">
            <a:spLocks noChangeArrowheads="1"/>
          </p:cNvSpPr>
          <p:nvPr/>
        </p:nvSpPr>
        <p:spPr bwMode="auto">
          <a:xfrm>
            <a:off x="381000" y="4267200"/>
            <a:ext cx="8915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sz="2800"/>
              <a:t>-</a:t>
            </a:r>
            <a:r>
              <a:rPr lang="en-US" altLang="zh-CN" sz="2800"/>
              <a:t>Note: variable ordering is (x,y,z); yz specifies column, x specifies row.</a:t>
            </a:r>
          </a:p>
          <a:p>
            <a:pPr eaLnBrk="1" hangingPunct="1"/>
            <a:r>
              <a:rPr lang="en-US" altLang="zh-CN" sz="2800"/>
              <a:t>-Each cell is adjacent to </a:t>
            </a:r>
            <a:r>
              <a:rPr lang="en-US" altLang="zh-CN" sz="2800" b="1" i="1" u="sng"/>
              <a:t>three</a:t>
            </a:r>
            <a:r>
              <a:rPr lang="en-US" altLang="zh-CN" sz="2800"/>
              <a:t> other cells (left or right or top or bottom or edge wrap)</a:t>
            </a:r>
          </a:p>
        </p:txBody>
      </p:sp>
      <p:sp>
        <p:nvSpPr>
          <p:cNvPr id="65545" name="AutoShape 52"/>
          <p:cNvSpPr>
            <a:spLocks noChangeArrowheads="1"/>
          </p:cNvSpPr>
          <p:nvPr/>
        </p:nvSpPr>
        <p:spPr bwMode="auto">
          <a:xfrm>
            <a:off x="5562600" y="2971800"/>
            <a:ext cx="762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8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Three-Variable Map (cont.)</a:t>
            </a:r>
          </a:p>
        </p:txBody>
      </p:sp>
      <p:graphicFrame>
        <p:nvGraphicFramePr>
          <p:cNvPr id="224259" name="Group 3"/>
          <p:cNvGraphicFramePr>
            <a:graphicFrameLocks noGrp="1"/>
          </p:cNvGraphicFramePr>
          <p:nvPr/>
        </p:nvGraphicFramePr>
        <p:xfrm>
          <a:off x="5715000" y="1782763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/>
                <a:gridCol w="646112"/>
                <a:gridCol w="603250"/>
                <a:gridCol w="603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83" name="Rectangle 21"/>
          <p:cNvSpPr>
            <a:spLocks noChangeArrowheads="1"/>
          </p:cNvSpPr>
          <p:nvPr/>
        </p:nvSpPr>
        <p:spPr bwMode="auto">
          <a:xfrm>
            <a:off x="57912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84" name="Rectangle 22"/>
          <p:cNvSpPr>
            <a:spLocks noChangeArrowheads="1"/>
          </p:cNvSpPr>
          <p:nvPr/>
        </p:nvSpPr>
        <p:spPr bwMode="auto">
          <a:xfrm>
            <a:off x="64770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85" name="Rectangle 23"/>
          <p:cNvSpPr>
            <a:spLocks noChangeArrowheads="1"/>
          </p:cNvSpPr>
          <p:nvPr/>
        </p:nvSpPr>
        <p:spPr bwMode="auto">
          <a:xfrm>
            <a:off x="70866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86" name="Rectangle 24"/>
          <p:cNvSpPr>
            <a:spLocks noChangeArrowheads="1"/>
          </p:cNvSpPr>
          <p:nvPr/>
        </p:nvSpPr>
        <p:spPr bwMode="auto">
          <a:xfrm>
            <a:off x="76962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87" name="Rectangle 25"/>
          <p:cNvSpPr>
            <a:spLocks noChangeArrowheads="1"/>
          </p:cNvSpPr>
          <p:nvPr/>
        </p:nvSpPr>
        <p:spPr bwMode="auto">
          <a:xfrm>
            <a:off x="70866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88" name="Rectangle 26"/>
          <p:cNvSpPr>
            <a:spLocks noChangeArrowheads="1"/>
          </p:cNvSpPr>
          <p:nvPr/>
        </p:nvSpPr>
        <p:spPr bwMode="auto">
          <a:xfrm>
            <a:off x="64770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89" name="Rectangle 27"/>
          <p:cNvSpPr>
            <a:spLocks noChangeArrowheads="1"/>
          </p:cNvSpPr>
          <p:nvPr/>
        </p:nvSpPr>
        <p:spPr bwMode="auto">
          <a:xfrm>
            <a:off x="76962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590" name="Rectangle 28"/>
          <p:cNvSpPr>
            <a:spLocks noChangeArrowheads="1"/>
          </p:cNvSpPr>
          <p:nvPr/>
        </p:nvSpPr>
        <p:spPr bwMode="auto">
          <a:xfrm>
            <a:off x="57912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224285" name="Group 29"/>
          <p:cNvGraphicFramePr>
            <a:graphicFrameLocks noGrp="1"/>
          </p:cNvGraphicFramePr>
          <p:nvPr/>
        </p:nvGraphicFramePr>
        <p:xfrm>
          <a:off x="5715000" y="3001963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/>
                <a:gridCol w="646112"/>
                <a:gridCol w="603250"/>
                <a:gridCol w="603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8" name="Rectangle 47"/>
          <p:cNvSpPr>
            <a:spLocks noChangeArrowheads="1"/>
          </p:cNvSpPr>
          <p:nvPr/>
        </p:nvSpPr>
        <p:spPr bwMode="auto">
          <a:xfrm>
            <a:off x="5791200" y="3078163"/>
            <a:ext cx="1143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609" name="Rectangle 48"/>
          <p:cNvSpPr>
            <a:spLocks noChangeArrowheads="1"/>
          </p:cNvSpPr>
          <p:nvPr/>
        </p:nvSpPr>
        <p:spPr bwMode="auto">
          <a:xfrm>
            <a:off x="7086600" y="3078163"/>
            <a:ext cx="4572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610" name="Rectangle 49"/>
          <p:cNvSpPr>
            <a:spLocks noChangeArrowheads="1"/>
          </p:cNvSpPr>
          <p:nvPr/>
        </p:nvSpPr>
        <p:spPr bwMode="auto">
          <a:xfrm>
            <a:off x="7696200" y="30781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611" name="Rectangle 50"/>
          <p:cNvSpPr>
            <a:spLocks noChangeArrowheads="1"/>
          </p:cNvSpPr>
          <p:nvPr/>
        </p:nvSpPr>
        <p:spPr bwMode="auto">
          <a:xfrm>
            <a:off x="6477000" y="36115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pSp>
        <p:nvGrpSpPr>
          <p:cNvPr id="66612" name="Group 51"/>
          <p:cNvGrpSpPr>
            <a:grpSpLocks/>
          </p:cNvGrpSpPr>
          <p:nvPr/>
        </p:nvGrpSpPr>
        <p:grpSpPr bwMode="auto">
          <a:xfrm>
            <a:off x="5410200" y="3611563"/>
            <a:ext cx="838200" cy="381000"/>
            <a:chOff x="3216" y="2832"/>
            <a:chExt cx="528" cy="240"/>
          </a:xfrm>
        </p:grpSpPr>
        <p:sp>
          <p:nvSpPr>
            <p:cNvPr id="66651" name="Line 52"/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52" name="Line 53"/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53" name="Line 54"/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613" name="Group 55"/>
          <p:cNvGrpSpPr>
            <a:grpSpLocks/>
          </p:cNvGrpSpPr>
          <p:nvPr/>
        </p:nvGrpSpPr>
        <p:grpSpPr bwMode="auto">
          <a:xfrm flipH="1">
            <a:off x="7696200" y="3611563"/>
            <a:ext cx="838200" cy="381000"/>
            <a:chOff x="3216" y="2832"/>
            <a:chExt cx="528" cy="240"/>
          </a:xfrm>
        </p:grpSpPr>
        <p:sp>
          <p:nvSpPr>
            <p:cNvPr id="66648" name="Line 56"/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49" name="Line 57"/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50" name="Line 58"/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24315" name="Group 59"/>
          <p:cNvGraphicFramePr>
            <a:graphicFrameLocks noGrp="1"/>
          </p:cNvGraphicFramePr>
          <p:nvPr/>
        </p:nvGraphicFramePr>
        <p:xfrm>
          <a:off x="5715000" y="4449763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/>
                <a:gridCol w="646112"/>
                <a:gridCol w="603250"/>
                <a:gridCol w="603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31" name="Rectangle 77"/>
          <p:cNvSpPr>
            <a:spLocks noChangeArrowheads="1"/>
          </p:cNvSpPr>
          <p:nvPr/>
        </p:nvSpPr>
        <p:spPr bwMode="auto">
          <a:xfrm>
            <a:off x="5791200" y="4525963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6632" name="Rectangle 78"/>
          <p:cNvSpPr>
            <a:spLocks noChangeArrowheads="1"/>
          </p:cNvSpPr>
          <p:nvPr/>
        </p:nvSpPr>
        <p:spPr bwMode="auto">
          <a:xfrm>
            <a:off x="5867400" y="4602163"/>
            <a:ext cx="1066800" cy="76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pSp>
        <p:nvGrpSpPr>
          <p:cNvPr id="66633" name="Group 79"/>
          <p:cNvGrpSpPr>
            <a:grpSpLocks/>
          </p:cNvGrpSpPr>
          <p:nvPr/>
        </p:nvGrpSpPr>
        <p:grpSpPr bwMode="auto">
          <a:xfrm>
            <a:off x="5410200" y="4373563"/>
            <a:ext cx="838200" cy="1066800"/>
            <a:chOff x="3216" y="2832"/>
            <a:chExt cx="528" cy="240"/>
          </a:xfrm>
        </p:grpSpPr>
        <p:sp>
          <p:nvSpPr>
            <p:cNvPr id="66645" name="Line 80"/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46" name="Line 81"/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47" name="Line 82"/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634" name="Group 83"/>
          <p:cNvGrpSpPr>
            <a:grpSpLocks/>
          </p:cNvGrpSpPr>
          <p:nvPr/>
        </p:nvGrpSpPr>
        <p:grpSpPr bwMode="auto">
          <a:xfrm flipH="1">
            <a:off x="7696200" y="4373563"/>
            <a:ext cx="838200" cy="1066800"/>
            <a:chOff x="3216" y="2832"/>
            <a:chExt cx="528" cy="240"/>
          </a:xfrm>
        </p:grpSpPr>
        <p:sp>
          <p:nvSpPr>
            <p:cNvPr id="66642" name="Line 84"/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43" name="Line 85"/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44" name="Line 86"/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4343" name="Text Box 87"/>
          <p:cNvSpPr txBox="1">
            <a:spLocks noChangeArrowheads="1"/>
          </p:cNvSpPr>
          <p:nvPr/>
        </p:nvSpPr>
        <p:spPr bwMode="auto">
          <a:xfrm>
            <a:off x="381000" y="1571625"/>
            <a:ext cx="4953000" cy="391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 types of structures that are either minterms or are generated by repeated application of the minimization theorem on a three variable map are shown at right. </a:t>
            </a:r>
            <a:b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Groups of 1, 2, 4, 8 are possible.</a:t>
            </a:r>
          </a:p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66636" name="Line 88"/>
          <p:cNvSpPr>
            <a:spLocks noChangeShapeType="1"/>
          </p:cNvSpPr>
          <p:nvPr/>
        </p:nvSpPr>
        <p:spPr bwMode="auto">
          <a:xfrm flipH="1">
            <a:off x="6705600" y="1249363"/>
            <a:ext cx="533400" cy="685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637" name="Text Box 89"/>
          <p:cNvSpPr txBox="1">
            <a:spLocks noChangeArrowheads="1"/>
          </p:cNvSpPr>
          <p:nvPr/>
        </p:nvSpPr>
        <p:spPr bwMode="auto">
          <a:xfrm>
            <a:off x="7162800" y="94932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 dirty="0"/>
              <a:t>minterm</a:t>
            </a:r>
          </a:p>
        </p:txBody>
      </p:sp>
      <p:sp>
        <p:nvSpPr>
          <p:cNvPr id="66638" name="Line 90"/>
          <p:cNvSpPr>
            <a:spLocks noChangeShapeType="1"/>
          </p:cNvSpPr>
          <p:nvPr/>
        </p:nvSpPr>
        <p:spPr bwMode="auto">
          <a:xfrm flipV="1">
            <a:off x="4724400" y="3763963"/>
            <a:ext cx="1143000" cy="1066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639" name="Text Box 91"/>
          <p:cNvSpPr txBox="1">
            <a:spLocks noChangeArrowheads="1"/>
          </p:cNvSpPr>
          <p:nvPr/>
        </p:nvSpPr>
        <p:spPr bwMode="auto">
          <a:xfrm>
            <a:off x="2819400" y="4800600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/>
              <a:t>group of 2 terms</a:t>
            </a:r>
          </a:p>
        </p:txBody>
      </p:sp>
      <p:sp>
        <p:nvSpPr>
          <p:cNvPr id="66640" name="Line 92"/>
          <p:cNvSpPr>
            <a:spLocks noChangeShapeType="1"/>
          </p:cNvSpPr>
          <p:nvPr/>
        </p:nvSpPr>
        <p:spPr bwMode="auto">
          <a:xfrm flipV="1">
            <a:off x="5715000" y="5211763"/>
            <a:ext cx="990600" cy="838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641" name="Text Box 93"/>
          <p:cNvSpPr txBox="1">
            <a:spLocks noChangeArrowheads="1"/>
          </p:cNvSpPr>
          <p:nvPr/>
        </p:nvSpPr>
        <p:spPr bwMode="auto">
          <a:xfrm>
            <a:off x="3581400" y="5826125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400"/>
              <a:t>group of 4 terms</a:t>
            </a:r>
          </a:p>
        </p:txBody>
      </p:sp>
    </p:spTree>
    <p:extLst>
      <p:ext uri="{BB962C8B-B14F-4D97-AF65-F5344CB8AC3E}">
        <p14:creationId xmlns="" xmlns:p14="http://schemas.microsoft.com/office/powerpoint/2010/main" val="4214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4866</TotalTime>
  <Words>1220</Words>
  <Application>Microsoft Office PowerPoint</Application>
  <PresentationFormat>On-screen Show (4:3)</PresentationFormat>
  <Paragraphs>374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Karnaugh Maps</vt:lpstr>
      <vt:lpstr>Minimization by K-map (Karnaugh map)</vt:lpstr>
      <vt:lpstr>Minimization by K-map (Karnaugh map)</vt:lpstr>
      <vt:lpstr>Two-Variable Map</vt:lpstr>
      <vt:lpstr>Two-Variable Map (cont.)</vt:lpstr>
      <vt:lpstr>2-Variable Map -- Example </vt:lpstr>
      <vt:lpstr>Minimization as SOP using K-map</vt:lpstr>
      <vt:lpstr>Three-Variable Map</vt:lpstr>
      <vt:lpstr>Three-Variable Map (cont.)</vt:lpstr>
      <vt:lpstr>Three-Variable Map</vt:lpstr>
      <vt:lpstr>Simplification</vt:lpstr>
      <vt:lpstr>More Examples</vt:lpstr>
      <vt:lpstr>Four-Variable Maps</vt:lpstr>
      <vt:lpstr>Four-variable Map Simplification</vt:lpstr>
      <vt:lpstr>Example</vt:lpstr>
      <vt:lpstr>Don't Care Conditions in K-Map</vt:lpstr>
      <vt:lpstr>Minimization using Don’t Cares</vt:lpstr>
      <vt:lpstr> Example</vt:lpstr>
      <vt:lpstr> Another Example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314</cp:revision>
  <dcterms:created xsi:type="dcterms:W3CDTF">2009-09-24T20:16:06Z</dcterms:created>
  <dcterms:modified xsi:type="dcterms:W3CDTF">2020-07-16T03:22:13Z</dcterms:modified>
</cp:coreProperties>
</file>