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5BA22B-DBBB-4393-9A21-81CB6442EA1A}" type="datetimeFigureOut">
              <a:rPr lang="en-US" smtClean="0"/>
              <a:t>6/4/2020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73F4664-D622-4187-B75A-422215FB5FE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420470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77975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92755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BA22B-DBBB-4393-9A21-81CB6442EA1A}"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250485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5BA22B-DBBB-4393-9A21-81CB6442EA1A}" type="datetimeFigureOut">
              <a:rPr lang="en-US" smtClean="0"/>
              <a:t>6/4/2020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798823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BA22B-DBBB-4393-9A21-81CB6442EA1A}"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90106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BA22B-DBBB-4393-9A21-81CB6442EA1A}"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20530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BA22B-DBBB-4393-9A21-81CB6442EA1A}"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122881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BA22B-DBBB-4393-9A21-81CB6442EA1A}"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F4664-D622-4187-B75A-422215FB5FE1}" type="slidenum">
              <a:rPr lang="en-US" smtClean="0"/>
              <a:t>‹#›</a:t>
            </a:fld>
            <a:endParaRPr lang="en-US"/>
          </a:p>
        </p:txBody>
      </p:sp>
    </p:spTree>
    <p:extLst>
      <p:ext uri="{BB962C8B-B14F-4D97-AF65-F5344CB8AC3E}">
        <p14:creationId xmlns:p14="http://schemas.microsoft.com/office/powerpoint/2010/main" val="41127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5BA22B-DBBB-4393-9A21-81CB6442EA1A}" type="datetimeFigureOut">
              <a:rPr lang="en-US" smtClean="0"/>
              <a:t>6/4/2020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70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5BA22B-DBBB-4393-9A21-81CB6442EA1A}" type="datetimeFigureOut">
              <a:rPr lang="en-US" smtClean="0"/>
              <a:t>6/4/2020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73F4664-D622-4187-B75A-422215FB5FE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699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5BA22B-DBBB-4393-9A21-81CB6442EA1A}" type="datetimeFigureOut">
              <a:rPr lang="en-US" smtClean="0"/>
              <a:t>6/4/2020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73F4664-D622-4187-B75A-422215FB5FE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0201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9975-9B1F-46E2-8BDA-BC67311AA439}"/>
              </a:ext>
            </a:extLst>
          </p:cNvPr>
          <p:cNvSpPr>
            <a:spLocks noGrp="1"/>
          </p:cNvSpPr>
          <p:nvPr>
            <p:ph type="ctrTitle"/>
          </p:nvPr>
        </p:nvSpPr>
        <p:spPr/>
        <p:txBody>
          <a:bodyPr/>
          <a:lstStyle/>
          <a:p>
            <a:r>
              <a:rPr lang="en-US" dirty="0"/>
              <a:t>Java BASIC</a:t>
            </a:r>
          </a:p>
        </p:txBody>
      </p:sp>
    </p:spTree>
    <p:extLst>
      <p:ext uri="{BB962C8B-B14F-4D97-AF65-F5344CB8AC3E}">
        <p14:creationId xmlns:p14="http://schemas.microsoft.com/office/powerpoint/2010/main" val="344985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64BE-4967-49D4-9979-69FEB5D04888}"/>
              </a:ext>
            </a:extLst>
          </p:cNvPr>
          <p:cNvSpPr>
            <a:spLocks noGrp="1"/>
          </p:cNvSpPr>
          <p:nvPr>
            <p:ph type="title"/>
          </p:nvPr>
        </p:nvSpPr>
        <p:spPr/>
        <p:txBody>
          <a:bodyPr/>
          <a:lstStyle/>
          <a:p>
            <a:r>
              <a:rPr lang="en-US" dirty="0"/>
              <a:t>Naming convention for Unique </a:t>
            </a:r>
            <a:r>
              <a:rPr lang="en-US" dirty="0" err="1"/>
              <a:t>Identifer</a:t>
            </a:r>
            <a:endParaRPr lang="en-US" dirty="0"/>
          </a:p>
        </p:txBody>
      </p:sp>
      <p:sp>
        <p:nvSpPr>
          <p:cNvPr id="3" name="Content Placeholder 2">
            <a:extLst>
              <a:ext uri="{FF2B5EF4-FFF2-40B4-BE49-F238E27FC236}">
                <a16:creationId xmlns:a16="http://schemas.microsoft.com/office/drawing/2014/main" id="{FD19D0D7-0D4A-4AE6-8AB2-CF98B4096710}"/>
              </a:ext>
            </a:extLst>
          </p:cNvPr>
          <p:cNvSpPr>
            <a:spLocks noGrp="1"/>
          </p:cNvSpPr>
          <p:nvPr>
            <p:ph idx="1"/>
          </p:nvPr>
        </p:nvSpPr>
        <p:spPr>
          <a:xfrm>
            <a:off x="1371600" y="1638300"/>
            <a:ext cx="9601200" cy="3581400"/>
          </a:xfrm>
        </p:spPr>
        <p:txBody>
          <a:bodyPr/>
          <a:lstStyle/>
          <a:p>
            <a:pPr marL="0" indent="0">
              <a:buNone/>
            </a:pPr>
            <a:r>
              <a:rPr lang="en-US" dirty="0"/>
              <a:t>The general rules for constructing names for variables (unique identifiers) are:</a:t>
            </a:r>
          </a:p>
          <a:p>
            <a:r>
              <a:rPr lang="en-US" dirty="0"/>
              <a:t>Names can contain letters, digits, underscores, and dollar signs</a:t>
            </a:r>
          </a:p>
          <a:p>
            <a:r>
              <a:rPr lang="en-US" dirty="0"/>
              <a:t>Names must begin with a letter</a:t>
            </a:r>
          </a:p>
          <a:p>
            <a:r>
              <a:rPr lang="en-US" dirty="0"/>
              <a:t>Names should start with a lowercase letter and it can not contain whitespace</a:t>
            </a:r>
          </a:p>
          <a:p>
            <a:r>
              <a:rPr lang="en-US" dirty="0"/>
              <a:t>Names can also begin with $ and _ but not recommended.</a:t>
            </a:r>
          </a:p>
          <a:p>
            <a:r>
              <a:rPr lang="en-US" dirty="0"/>
              <a:t>Names are case sensitive ("</a:t>
            </a:r>
            <a:r>
              <a:rPr lang="en-US" dirty="0" err="1"/>
              <a:t>myVar</a:t>
            </a:r>
            <a:r>
              <a:rPr lang="en-US" dirty="0"/>
              <a:t>" and "</a:t>
            </a:r>
            <a:r>
              <a:rPr lang="en-US" dirty="0" err="1"/>
              <a:t>myvar</a:t>
            </a:r>
            <a:r>
              <a:rPr lang="en-US" dirty="0"/>
              <a:t>" are different variables)</a:t>
            </a:r>
          </a:p>
          <a:p>
            <a:r>
              <a:rPr lang="en-US" dirty="0"/>
              <a:t>Reserved words (like Java keywords, such as int or </a:t>
            </a:r>
            <a:r>
              <a:rPr lang="en-US" dirty="0" err="1"/>
              <a:t>boolean</a:t>
            </a:r>
            <a:r>
              <a:rPr lang="en-US" dirty="0"/>
              <a:t>) cannot be used as names</a:t>
            </a:r>
          </a:p>
        </p:txBody>
      </p:sp>
    </p:spTree>
    <p:extLst>
      <p:ext uri="{BB962C8B-B14F-4D97-AF65-F5344CB8AC3E}">
        <p14:creationId xmlns:p14="http://schemas.microsoft.com/office/powerpoint/2010/main" val="10660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94E6-EB50-4A4F-94C3-2E1C37E11145}"/>
              </a:ext>
            </a:extLst>
          </p:cNvPr>
          <p:cNvSpPr>
            <a:spLocks noGrp="1"/>
          </p:cNvSpPr>
          <p:nvPr>
            <p:ph type="title"/>
          </p:nvPr>
        </p:nvSpPr>
        <p:spPr/>
        <p:txBody>
          <a:bodyPr/>
          <a:lstStyle/>
          <a:p>
            <a:r>
              <a:rPr lang="en-US" dirty="0"/>
              <a:t>Java Type Casting</a:t>
            </a:r>
          </a:p>
        </p:txBody>
      </p:sp>
      <p:sp>
        <p:nvSpPr>
          <p:cNvPr id="3" name="Content Placeholder 2">
            <a:extLst>
              <a:ext uri="{FF2B5EF4-FFF2-40B4-BE49-F238E27FC236}">
                <a16:creationId xmlns:a16="http://schemas.microsoft.com/office/drawing/2014/main" id="{EFD82973-BC19-492B-8E08-B5A044EFBA66}"/>
              </a:ext>
            </a:extLst>
          </p:cNvPr>
          <p:cNvSpPr>
            <a:spLocks noGrp="1"/>
          </p:cNvSpPr>
          <p:nvPr>
            <p:ph idx="1"/>
          </p:nvPr>
        </p:nvSpPr>
        <p:spPr>
          <a:xfrm>
            <a:off x="1371600" y="1885071"/>
            <a:ext cx="9601200" cy="3982329"/>
          </a:xfrm>
        </p:spPr>
        <p:txBody>
          <a:bodyPr>
            <a:normAutofit/>
          </a:bodyPr>
          <a:lstStyle/>
          <a:p>
            <a:pPr marL="0" indent="0">
              <a:buNone/>
            </a:pPr>
            <a:r>
              <a:rPr lang="en-US" dirty="0"/>
              <a:t>Type casting is process of converting one primitive type to another primitive type.</a:t>
            </a:r>
          </a:p>
          <a:p>
            <a:pPr marL="0" indent="0">
              <a:buNone/>
            </a:pPr>
            <a:r>
              <a:rPr lang="en-US" dirty="0"/>
              <a:t>There is two type of casting:</a:t>
            </a:r>
          </a:p>
          <a:p>
            <a:pPr marL="457200" indent="-457200">
              <a:buAutoNum type="alphaLcPeriod"/>
            </a:pPr>
            <a:r>
              <a:rPr lang="en-US" dirty="0"/>
              <a:t>Automatic casting</a:t>
            </a:r>
          </a:p>
          <a:p>
            <a:pPr marL="0" indent="0">
              <a:buNone/>
            </a:pPr>
            <a:r>
              <a:rPr lang="en-US" dirty="0"/>
              <a:t>        int a = 10;</a:t>
            </a:r>
          </a:p>
          <a:p>
            <a:pPr marL="0" indent="0">
              <a:buNone/>
            </a:pPr>
            <a:r>
              <a:rPr lang="en-US" dirty="0"/>
              <a:t>         double x = 10.0;</a:t>
            </a:r>
          </a:p>
          <a:p>
            <a:pPr marL="0" indent="0">
              <a:buNone/>
            </a:pPr>
            <a:r>
              <a:rPr lang="en-US" dirty="0"/>
              <a:t>b. Manual casting: casting must be done manually by placing the type in parentheses in front of the value</a:t>
            </a:r>
          </a:p>
          <a:p>
            <a:pPr marL="0" indent="0">
              <a:buNone/>
            </a:pPr>
            <a:r>
              <a:rPr lang="en-US" dirty="0"/>
              <a:t>double x  = 10.12;</a:t>
            </a:r>
          </a:p>
          <a:p>
            <a:pPr marL="0" indent="0">
              <a:buNone/>
            </a:pPr>
            <a:r>
              <a:rPr lang="en-US" dirty="0"/>
              <a:t>Int a = (int) x;</a:t>
            </a:r>
          </a:p>
          <a:p>
            <a:pPr marL="0" indent="0">
              <a:buNone/>
            </a:pPr>
            <a:endParaRPr lang="en-US" dirty="0"/>
          </a:p>
        </p:txBody>
      </p:sp>
    </p:spTree>
    <p:extLst>
      <p:ext uri="{BB962C8B-B14F-4D97-AF65-F5344CB8AC3E}">
        <p14:creationId xmlns:p14="http://schemas.microsoft.com/office/powerpoint/2010/main" val="73531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5680-5F8F-46E0-8CBB-C801D86E274B}"/>
              </a:ext>
            </a:extLst>
          </p:cNvPr>
          <p:cNvSpPr>
            <a:spLocks noGrp="1"/>
          </p:cNvSpPr>
          <p:nvPr>
            <p:ph type="title"/>
          </p:nvPr>
        </p:nvSpPr>
        <p:spPr/>
        <p:txBody>
          <a:bodyPr/>
          <a:lstStyle/>
          <a:p>
            <a:r>
              <a:rPr lang="en-US" dirty="0"/>
              <a:t>Java Syntax</a:t>
            </a:r>
          </a:p>
        </p:txBody>
      </p:sp>
      <p:sp>
        <p:nvSpPr>
          <p:cNvPr id="3" name="Content Placeholder 2">
            <a:extLst>
              <a:ext uri="{FF2B5EF4-FFF2-40B4-BE49-F238E27FC236}">
                <a16:creationId xmlns:a16="http://schemas.microsoft.com/office/drawing/2014/main" id="{8B1C0AAD-9354-42C0-99FA-A1CBCBF869E6}"/>
              </a:ext>
            </a:extLst>
          </p:cNvPr>
          <p:cNvSpPr>
            <a:spLocks noGrp="1"/>
          </p:cNvSpPr>
          <p:nvPr>
            <p:ph idx="1"/>
          </p:nvPr>
        </p:nvSpPr>
        <p:spPr>
          <a:xfrm>
            <a:off x="1371600" y="1638300"/>
            <a:ext cx="9601200" cy="3581400"/>
          </a:xfrm>
        </p:spPr>
        <p:txBody>
          <a:bodyPr/>
          <a:lstStyle/>
          <a:p>
            <a:pPr marL="0" indent="0">
              <a:buNone/>
            </a:pPr>
            <a:r>
              <a:rPr lang="en-US" dirty="0"/>
              <a:t>public class </a:t>
            </a:r>
            <a:r>
              <a:rPr lang="en-US" dirty="0" err="1"/>
              <a:t>MyClass</a:t>
            </a:r>
            <a:r>
              <a:rPr lang="en-US" dirty="0"/>
              <a:t> {</a:t>
            </a:r>
          </a:p>
          <a:p>
            <a:pPr marL="0" indent="0">
              <a:buNone/>
            </a:pPr>
            <a:r>
              <a:rPr lang="en-US" dirty="0"/>
              <a:t>  </a:t>
            </a:r>
            <a:r>
              <a:rPr lang="en-US" i="1" dirty="0"/>
              <a:t>public static void main(String[] </a:t>
            </a:r>
            <a:r>
              <a:rPr lang="en-US" i="1" dirty="0" err="1"/>
              <a:t>args</a:t>
            </a:r>
            <a:r>
              <a:rPr lang="en-US" i="1" dirty="0"/>
              <a:t>) {</a:t>
            </a:r>
          </a:p>
          <a:p>
            <a:pPr marL="0" indent="0">
              <a:buNone/>
            </a:pPr>
            <a:r>
              <a:rPr lang="en-US" i="1" dirty="0"/>
              <a:t>    </a:t>
            </a:r>
            <a:r>
              <a:rPr lang="en-US" i="1" dirty="0" err="1"/>
              <a:t>System.out.println</a:t>
            </a:r>
            <a:r>
              <a:rPr lang="en-US" i="1" dirty="0"/>
              <a:t>("Hello World");</a:t>
            </a:r>
          </a:p>
          <a:p>
            <a:pPr marL="0" indent="0">
              <a:buNone/>
            </a:pPr>
            <a:r>
              <a:rPr lang="en-US" i="1" dirty="0"/>
              <a:t>  }</a:t>
            </a:r>
          </a:p>
          <a:p>
            <a:pPr marL="0" indent="0">
              <a:buNone/>
            </a:pPr>
            <a:r>
              <a:rPr lang="en-US" dirty="0"/>
              <a:t>}</a:t>
            </a:r>
          </a:p>
        </p:txBody>
      </p:sp>
      <p:sp>
        <p:nvSpPr>
          <p:cNvPr id="5" name="TextBox 4">
            <a:extLst>
              <a:ext uri="{FF2B5EF4-FFF2-40B4-BE49-F238E27FC236}">
                <a16:creationId xmlns:a16="http://schemas.microsoft.com/office/drawing/2014/main" id="{C21B38AD-C8B1-49FB-AC3A-1FBE858E423D}"/>
              </a:ext>
            </a:extLst>
          </p:cNvPr>
          <p:cNvSpPr txBox="1"/>
          <p:nvPr/>
        </p:nvSpPr>
        <p:spPr>
          <a:xfrm>
            <a:off x="1371600" y="4389120"/>
            <a:ext cx="10417126" cy="1754326"/>
          </a:xfrm>
          <a:prstGeom prst="rect">
            <a:avLst/>
          </a:prstGeom>
          <a:noFill/>
        </p:spPr>
        <p:txBody>
          <a:bodyPr wrap="square" rtlCol="0">
            <a:spAutoFit/>
          </a:bodyPr>
          <a:lstStyle/>
          <a:p>
            <a:r>
              <a:rPr lang="en-US" dirty="0"/>
              <a:t>Every Syntax or code must be inside the Class, Here we create the class as name “</a:t>
            </a:r>
            <a:r>
              <a:rPr lang="en-US" dirty="0" err="1"/>
              <a:t>MyClass</a:t>
            </a:r>
            <a:r>
              <a:rPr lang="en-US" dirty="0"/>
              <a:t>” as the Naming convention the class name must start with Upper letter.</a:t>
            </a:r>
          </a:p>
          <a:p>
            <a:r>
              <a:rPr lang="en-US" dirty="0"/>
              <a:t>Note: Java is case sensitive program </a:t>
            </a:r>
            <a:r>
              <a:rPr lang="en-US" dirty="0" err="1"/>
              <a:t>i.e</a:t>
            </a:r>
            <a:r>
              <a:rPr lang="en-US" dirty="0"/>
              <a:t> </a:t>
            </a:r>
            <a:r>
              <a:rPr lang="en-US" dirty="0" err="1"/>
              <a:t>MyClass</a:t>
            </a:r>
            <a:r>
              <a:rPr lang="en-US" dirty="0"/>
              <a:t> and </a:t>
            </a:r>
            <a:r>
              <a:rPr lang="en-US" dirty="0" err="1"/>
              <a:t>myclass</a:t>
            </a:r>
            <a:r>
              <a:rPr lang="en-US" dirty="0"/>
              <a:t> are different. The name of the java file </a:t>
            </a:r>
            <a:r>
              <a:rPr lang="en-US" b="1" dirty="0"/>
              <a:t>must match</a:t>
            </a:r>
            <a:r>
              <a:rPr lang="en-US" dirty="0"/>
              <a:t> the class name. When saving the file, save it using the class name and add ".java" to the end of the filename.</a:t>
            </a:r>
          </a:p>
          <a:p>
            <a:endParaRPr lang="en-US" dirty="0"/>
          </a:p>
        </p:txBody>
      </p:sp>
    </p:spTree>
    <p:extLst>
      <p:ext uri="{BB962C8B-B14F-4D97-AF65-F5344CB8AC3E}">
        <p14:creationId xmlns:p14="http://schemas.microsoft.com/office/powerpoint/2010/main" val="160360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10B839-F0C8-4AC2-A369-B9859E089738}"/>
              </a:ext>
            </a:extLst>
          </p:cNvPr>
          <p:cNvSpPr>
            <a:spLocks noGrp="1"/>
          </p:cNvSpPr>
          <p:nvPr>
            <p:ph idx="1"/>
          </p:nvPr>
        </p:nvSpPr>
        <p:spPr>
          <a:xfrm>
            <a:off x="1295400" y="1216856"/>
            <a:ext cx="9601200" cy="3581400"/>
          </a:xfrm>
        </p:spPr>
        <p:txBody>
          <a:bodyPr/>
          <a:lstStyle/>
          <a:p>
            <a:pPr marL="0" indent="0">
              <a:buNone/>
            </a:pPr>
            <a:r>
              <a:rPr lang="en-US" dirty="0"/>
              <a:t>Main() method</a:t>
            </a:r>
          </a:p>
          <a:p>
            <a:pPr marL="0" indent="0">
              <a:buNone/>
            </a:pPr>
            <a:r>
              <a:rPr lang="en-US" dirty="0"/>
              <a:t>method is the entry point of the program from where the program start to run or execute.</a:t>
            </a:r>
          </a:p>
          <a:p>
            <a:pPr marL="0" indent="0">
              <a:buNone/>
            </a:pPr>
            <a:r>
              <a:rPr lang="en-US" dirty="0" err="1"/>
              <a:t>System.out.println</a:t>
            </a:r>
            <a:r>
              <a:rPr lang="en-US" dirty="0"/>
              <a:t>("Hello World");</a:t>
            </a:r>
          </a:p>
          <a:p>
            <a:pPr marL="0" indent="0">
              <a:buNone/>
            </a:pPr>
            <a:r>
              <a:rPr lang="en-US" dirty="0"/>
              <a:t>we can use the </a:t>
            </a:r>
            <a:r>
              <a:rPr lang="en-US" dirty="0" err="1"/>
              <a:t>println</a:t>
            </a:r>
            <a:r>
              <a:rPr lang="en-US" dirty="0"/>
              <a:t>() method to print a line of text to the screen</a:t>
            </a:r>
          </a:p>
          <a:p>
            <a:pPr marL="0" indent="0">
              <a:buNone/>
            </a:pPr>
            <a:endParaRPr lang="en-US" dirty="0"/>
          </a:p>
        </p:txBody>
      </p:sp>
    </p:spTree>
    <p:extLst>
      <p:ext uri="{BB962C8B-B14F-4D97-AF65-F5344CB8AC3E}">
        <p14:creationId xmlns:p14="http://schemas.microsoft.com/office/powerpoint/2010/main" val="106877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2D3-152E-43DA-9929-165B6AD6F5F4}"/>
              </a:ext>
            </a:extLst>
          </p:cNvPr>
          <p:cNvSpPr>
            <a:spLocks noGrp="1"/>
          </p:cNvSpPr>
          <p:nvPr>
            <p:ph type="title"/>
          </p:nvPr>
        </p:nvSpPr>
        <p:spPr/>
        <p:txBody>
          <a:bodyPr/>
          <a:lstStyle/>
          <a:p>
            <a:r>
              <a:rPr lang="en-US" dirty="0"/>
              <a:t>Java Comments</a:t>
            </a:r>
            <a:br>
              <a:rPr lang="en-US" dirty="0"/>
            </a:br>
            <a:endParaRPr lang="en-US" dirty="0"/>
          </a:p>
        </p:txBody>
      </p:sp>
      <p:sp>
        <p:nvSpPr>
          <p:cNvPr id="3" name="Content Placeholder 2">
            <a:extLst>
              <a:ext uri="{FF2B5EF4-FFF2-40B4-BE49-F238E27FC236}">
                <a16:creationId xmlns:a16="http://schemas.microsoft.com/office/drawing/2014/main" id="{3668914D-0D0C-4CCD-B7B8-F9CB7027DB45}"/>
              </a:ext>
            </a:extLst>
          </p:cNvPr>
          <p:cNvSpPr>
            <a:spLocks noGrp="1"/>
          </p:cNvSpPr>
          <p:nvPr>
            <p:ph idx="1"/>
          </p:nvPr>
        </p:nvSpPr>
        <p:spPr>
          <a:xfrm>
            <a:off x="1371600" y="1603717"/>
            <a:ext cx="10614074" cy="5254283"/>
          </a:xfrm>
        </p:spPr>
        <p:txBody>
          <a:bodyPr>
            <a:normAutofit fontScale="92500" lnSpcReduction="20000"/>
          </a:bodyPr>
          <a:lstStyle/>
          <a:p>
            <a:pPr marL="0" indent="0">
              <a:buNone/>
            </a:pPr>
            <a:r>
              <a:rPr lang="en-US" dirty="0"/>
              <a:t>Comments are used to describe the java code, and make to more readable for other programmer but most of the time developer also use the comment to run the alternate code or test the code.</a:t>
            </a:r>
          </a:p>
          <a:p>
            <a:pPr marL="0" indent="0">
              <a:buNone/>
            </a:pPr>
            <a:r>
              <a:rPr lang="en-US" dirty="0"/>
              <a:t>Single Line comment</a:t>
            </a:r>
          </a:p>
          <a:p>
            <a:pPr marL="0" indent="0">
              <a:buNone/>
            </a:pPr>
            <a:r>
              <a:rPr lang="en-US" dirty="0"/>
              <a:t>In java programming  // “double back slash” are used for the single line comment</a:t>
            </a:r>
          </a:p>
          <a:p>
            <a:pPr marL="0" indent="0">
              <a:buNone/>
            </a:pPr>
            <a:r>
              <a:rPr lang="en-US" dirty="0"/>
              <a:t>Example:</a:t>
            </a:r>
          </a:p>
          <a:p>
            <a:pPr marL="0" indent="0">
              <a:buNone/>
            </a:pPr>
            <a:r>
              <a:rPr lang="en-US" dirty="0"/>
              <a:t>//this is comment</a:t>
            </a:r>
          </a:p>
          <a:p>
            <a:pPr marL="0" indent="0">
              <a:buNone/>
            </a:pPr>
            <a:r>
              <a:rPr lang="en-US" dirty="0"/>
              <a:t>Multi line comment:</a:t>
            </a:r>
          </a:p>
          <a:p>
            <a:pPr marL="0" indent="0">
              <a:buNone/>
            </a:pPr>
            <a:r>
              <a:rPr lang="en-US" dirty="0"/>
              <a:t>For multi line comment we use /* comment */</a:t>
            </a:r>
          </a:p>
          <a:p>
            <a:pPr marL="0" indent="0">
              <a:buNone/>
            </a:pPr>
            <a:r>
              <a:rPr lang="en-US" dirty="0"/>
              <a:t>Here previous /* denotes the start of the comment and post */ denotes the end of the comment.</a:t>
            </a:r>
          </a:p>
          <a:p>
            <a:pPr marL="0" indent="0">
              <a:buNone/>
            </a:pPr>
            <a:r>
              <a:rPr lang="en-US" dirty="0"/>
              <a:t>Example:</a:t>
            </a:r>
          </a:p>
          <a:p>
            <a:pPr marL="0" indent="0">
              <a:buNone/>
            </a:pPr>
            <a:r>
              <a:rPr lang="en-US" dirty="0"/>
              <a:t>/*</a:t>
            </a:r>
          </a:p>
          <a:p>
            <a:pPr marL="0" indent="0">
              <a:buNone/>
            </a:pPr>
            <a:r>
              <a:rPr lang="en-US" dirty="0"/>
              <a:t>this is multi line</a:t>
            </a:r>
          </a:p>
          <a:p>
            <a:pPr marL="0" indent="0">
              <a:buNone/>
            </a:pPr>
            <a:r>
              <a:rPr lang="en-US" dirty="0"/>
              <a:t>Comment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337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C047-110E-490A-B7B3-2032132EFCD6}"/>
              </a:ext>
            </a:extLst>
          </p:cNvPr>
          <p:cNvSpPr>
            <a:spLocks noGrp="1"/>
          </p:cNvSpPr>
          <p:nvPr>
            <p:ph type="title"/>
          </p:nvPr>
        </p:nvSpPr>
        <p:spPr/>
        <p:txBody>
          <a:bodyPr/>
          <a:lstStyle/>
          <a:p>
            <a:r>
              <a:rPr lang="en-US" dirty="0"/>
              <a:t>Java Variables</a:t>
            </a:r>
            <a:br>
              <a:rPr lang="en-US" dirty="0"/>
            </a:br>
            <a:endParaRPr lang="en-US" dirty="0"/>
          </a:p>
        </p:txBody>
      </p:sp>
      <p:sp>
        <p:nvSpPr>
          <p:cNvPr id="3" name="Content Placeholder 2">
            <a:extLst>
              <a:ext uri="{FF2B5EF4-FFF2-40B4-BE49-F238E27FC236}">
                <a16:creationId xmlns:a16="http://schemas.microsoft.com/office/drawing/2014/main" id="{D98F0708-9B73-4E54-864A-264E1057D661}"/>
              </a:ext>
            </a:extLst>
          </p:cNvPr>
          <p:cNvSpPr>
            <a:spLocks noGrp="1"/>
          </p:cNvSpPr>
          <p:nvPr>
            <p:ph idx="1"/>
          </p:nvPr>
        </p:nvSpPr>
        <p:spPr>
          <a:xfrm>
            <a:off x="1295400" y="1638300"/>
            <a:ext cx="9601200" cy="3581400"/>
          </a:xfrm>
        </p:spPr>
        <p:txBody>
          <a:bodyPr/>
          <a:lstStyle/>
          <a:p>
            <a:pPr marL="0" indent="0">
              <a:buNone/>
            </a:pPr>
            <a:r>
              <a:rPr lang="en-US" dirty="0"/>
              <a:t>Variables are containers for storing data values.</a:t>
            </a:r>
          </a:p>
          <a:p>
            <a:pPr marL="0" indent="0">
              <a:buNone/>
            </a:pPr>
            <a:endParaRPr lang="en-US" dirty="0"/>
          </a:p>
          <a:p>
            <a:pPr marL="0" indent="0">
              <a:buNone/>
            </a:pPr>
            <a:r>
              <a:rPr lang="en-US" dirty="0"/>
              <a:t>String - stores text, such as "Hello". String values are put inside the double quotes</a:t>
            </a:r>
          </a:p>
          <a:p>
            <a:pPr marL="0" indent="0">
              <a:buNone/>
            </a:pPr>
            <a:r>
              <a:rPr lang="en-US" dirty="0"/>
              <a:t>int - stores integers (whole numbers), without decimals, such as 145 or -145</a:t>
            </a:r>
          </a:p>
          <a:p>
            <a:pPr marL="0" indent="0">
              <a:buNone/>
            </a:pPr>
            <a:r>
              <a:rPr lang="en-US" dirty="0"/>
              <a:t>float – stores the number with decimals, such as 19.99 or -19.99</a:t>
            </a:r>
          </a:p>
          <a:p>
            <a:pPr marL="0" indent="0">
              <a:buNone/>
            </a:pPr>
            <a:r>
              <a:rPr lang="en-US" dirty="0"/>
              <a:t>char - stores single characters, such as 'a' or 'B'. Char values are surrounded by single quotes.</a:t>
            </a:r>
          </a:p>
          <a:p>
            <a:pPr marL="0" indent="0">
              <a:buNone/>
            </a:pPr>
            <a:r>
              <a:rPr lang="en-US" dirty="0" err="1"/>
              <a:t>boolean</a:t>
            </a:r>
            <a:r>
              <a:rPr lang="en-US" dirty="0"/>
              <a:t> - stores values with two states: true or false</a:t>
            </a:r>
          </a:p>
        </p:txBody>
      </p:sp>
    </p:spTree>
    <p:extLst>
      <p:ext uri="{BB962C8B-B14F-4D97-AF65-F5344CB8AC3E}">
        <p14:creationId xmlns:p14="http://schemas.microsoft.com/office/powerpoint/2010/main" val="157975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F4B5-19CE-4AE3-88A1-1C4333CC023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A6204B95-C773-4AF3-8048-D7C306A71F3C}"/>
              </a:ext>
            </a:extLst>
          </p:cNvPr>
          <p:cNvSpPr>
            <a:spLocks noGrp="1"/>
          </p:cNvSpPr>
          <p:nvPr>
            <p:ph idx="1"/>
          </p:nvPr>
        </p:nvSpPr>
        <p:spPr>
          <a:xfrm>
            <a:off x="1295400" y="1638300"/>
            <a:ext cx="9601200" cy="3581400"/>
          </a:xfrm>
        </p:spPr>
        <p:txBody>
          <a:bodyPr/>
          <a:lstStyle/>
          <a:p>
            <a:pPr marL="0" indent="0">
              <a:buNone/>
            </a:pPr>
            <a:r>
              <a:rPr lang="en-US" dirty="0"/>
              <a:t>Syntax:</a:t>
            </a:r>
          </a:p>
          <a:p>
            <a:pPr marL="0" indent="0">
              <a:buNone/>
            </a:pPr>
            <a:r>
              <a:rPr lang="en-US" dirty="0"/>
              <a:t>type variable = value;</a:t>
            </a:r>
          </a:p>
          <a:p>
            <a:pPr marL="0" indent="0">
              <a:buNone/>
            </a:pPr>
            <a:r>
              <a:rPr lang="en-US" dirty="0"/>
              <a:t>Example:</a:t>
            </a:r>
          </a:p>
          <a:p>
            <a:pPr marL="0" indent="0">
              <a:buNone/>
            </a:pPr>
            <a:r>
              <a:rPr lang="en-US" dirty="0"/>
              <a:t>int </a:t>
            </a:r>
            <a:r>
              <a:rPr lang="en-US" dirty="0" err="1"/>
              <a:t>myNum</a:t>
            </a:r>
            <a:r>
              <a:rPr lang="en-US" dirty="0"/>
              <a:t> = 5;</a:t>
            </a:r>
          </a:p>
          <a:p>
            <a:pPr marL="0" indent="0">
              <a:buNone/>
            </a:pPr>
            <a:r>
              <a:rPr lang="en-US" dirty="0"/>
              <a:t>float </a:t>
            </a:r>
            <a:r>
              <a:rPr lang="en-US" dirty="0" err="1"/>
              <a:t>myFloatNum</a:t>
            </a:r>
            <a:r>
              <a:rPr lang="en-US" dirty="0"/>
              <a:t> = 5.99f;</a:t>
            </a:r>
          </a:p>
          <a:p>
            <a:pPr marL="0" indent="0">
              <a:buNone/>
            </a:pPr>
            <a:r>
              <a:rPr lang="en-US" dirty="0"/>
              <a:t>char </a:t>
            </a:r>
            <a:r>
              <a:rPr lang="en-US" dirty="0" err="1"/>
              <a:t>myLetter</a:t>
            </a:r>
            <a:r>
              <a:rPr lang="en-US" dirty="0"/>
              <a:t> = 'D';</a:t>
            </a:r>
          </a:p>
          <a:p>
            <a:pPr marL="0" indent="0">
              <a:buNone/>
            </a:pPr>
            <a:r>
              <a:rPr lang="en-US" dirty="0" err="1"/>
              <a:t>boolean</a:t>
            </a:r>
            <a:r>
              <a:rPr lang="en-US" dirty="0"/>
              <a:t> </a:t>
            </a:r>
            <a:r>
              <a:rPr lang="en-US" dirty="0" err="1"/>
              <a:t>myBool</a:t>
            </a:r>
            <a:r>
              <a:rPr lang="en-US" dirty="0"/>
              <a:t> = true;</a:t>
            </a:r>
          </a:p>
          <a:p>
            <a:pPr marL="0" indent="0">
              <a:buNone/>
            </a:pPr>
            <a:r>
              <a:rPr lang="en-US" dirty="0"/>
              <a:t>String </a:t>
            </a:r>
            <a:r>
              <a:rPr lang="en-US" dirty="0" err="1"/>
              <a:t>myText</a:t>
            </a:r>
            <a:r>
              <a:rPr lang="en-US" dirty="0"/>
              <a:t> = "Hello";</a:t>
            </a:r>
          </a:p>
        </p:txBody>
      </p:sp>
    </p:spTree>
    <p:extLst>
      <p:ext uri="{BB962C8B-B14F-4D97-AF65-F5344CB8AC3E}">
        <p14:creationId xmlns:p14="http://schemas.microsoft.com/office/powerpoint/2010/main" val="19788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941E-4256-41B2-B5AA-3082028F837E}"/>
              </a:ext>
            </a:extLst>
          </p:cNvPr>
          <p:cNvSpPr>
            <a:spLocks noGrp="1"/>
          </p:cNvSpPr>
          <p:nvPr>
            <p:ph type="title"/>
          </p:nvPr>
        </p:nvSpPr>
        <p:spPr/>
        <p:txBody>
          <a:bodyPr/>
          <a:lstStyle/>
          <a:p>
            <a:r>
              <a:rPr lang="en-US" dirty="0"/>
              <a:t>Final keyword</a:t>
            </a:r>
          </a:p>
        </p:txBody>
      </p:sp>
      <p:sp>
        <p:nvSpPr>
          <p:cNvPr id="3" name="Content Placeholder 2">
            <a:extLst>
              <a:ext uri="{FF2B5EF4-FFF2-40B4-BE49-F238E27FC236}">
                <a16:creationId xmlns:a16="http://schemas.microsoft.com/office/drawing/2014/main" id="{EE6A5204-E034-4298-AA17-EC467BE9BD42}"/>
              </a:ext>
            </a:extLst>
          </p:cNvPr>
          <p:cNvSpPr>
            <a:spLocks noGrp="1"/>
          </p:cNvSpPr>
          <p:nvPr>
            <p:ph idx="1"/>
          </p:nvPr>
        </p:nvSpPr>
        <p:spPr>
          <a:xfrm>
            <a:off x="1371600" y="2106637"/>
            <a:ext cx="9601200" cy="3581400"/>
          </a:xfrm>
        </p:spPr>
        <p:txBody>
          <a:bodyPr/>
          <a:lstStyle/>
          <a:p>
            <a:pPr marL="0" indent="0">
              <a:buNone/>
            </a:pPr>
            <a:r>
              <a:rPr lang="en-US" dirty="0"/>
              <a:t>final int a = 10;</a:t>
            </a:r>
          </a:p>
          <a:p>
            <a:pPr marL="0" indent="0">
              <a:buNone/>
            </a:pPr>
            <a:r>
              <a:rPr lang="en-US" dirty="0"/>
              <a:t>you can add the final keyword if you don't want others (or yourself) to overwrite existing values (this will declare the variable as "final" or "constant", which means unchangeable and read-only):</a:t>
            </a:r>
          </a:p>
        </p:txBody>
      </p:sp>
    </p:spTree>
    <p:extLst>
      <p:ext uri="{BB962C8B-B14F-4D97-AF65-F5344CB8AC3E}">
        <p14:creationId xmlns:p14="http://schemas.microsoft.com/office/powerpoint/2010/main" val="146567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59D4-5F9B-4F1D-BDCB-754AE5A5BCA4}"/>
              </a:ext>
            </a:extLst>
          </p:cNvPr>
          <p:cNvSpPr>
            <a:spLocks noGrp="1"/>
          </p:cNvSpPr>
          <p:nvPr>
            <p:ph type="title"/>
          </p:nvPr>
        </p:nvSpPr>
        <p:spPr/>
        <p:txBody>
          <a:bodyPr/>
          <a:lstStyle/>
          <a:p>
            <a:r>
              <a:rPr lang="en-US" dirty="0"/>
              <a:t>Declare Many Variables</a:t>
            </a:r>
            <a:br>
              <a:rPr lang="en-US" dirty="0"/>
            </a:br>
            <a:endParaRPr lang="en-US" dirty="0"/>
          </a:p>
        </p:txBody>
      </p:sp>
      <p:sp>
        <p:nvSpPr>
          <p:cNvPr id="3" name="Content Placeholder 2">
            <a:extLst>
              <a:ext uri="{FF2B5EF4-FFF2-40B4-BE49-F238E27FC236}">
                <a16:creationId xmlns:a16="http://schemas.microsoft.com/office/drawing/2014/main" id="{21E6ECDC-E85E-4F53-A7FD-BEAD01ED7C01}"/>
              </a:ext>
            </a:extLst>
          </p:cNvPr>
          <p:cNvSpPr>
            <a:spLocks noGrp="1"/>
          </p:cNvSpPr>
          <p:nvPr>
            <p:ph idx="1"/>
          </p:nvPr>
        </p:nvSpPr>
        <p:spPr/>
        <p:txBody>
          <a:bodyPr/>
          <a:lstStyle/>
          <a:p>
            <a:pPr marL="0" indent="0">
              <a:buNone/>
            </a:pPr>
            <a:r>
              <a:rPr lang="en-US" dirty="0"/>
              <a:t>To declare more than one variable of the </a:t>
            </a:r>
            <a:r>
              <a:rPr lang="en-US" b="1" dirty="0"/>
              <a:t>same type</a:t>
            </a:r>
            <a:r>
              <a:rPr lang="en-US" dirty="0"/>
              <a:t>, use a comma-separated list:</a:t>
            </a:r>
          </a:p>
          <a:p>
            <a:pPr marL="0" indent="0">
              <a:buNone/>
            </a:pPr>
            <a:r>
              <a:rPr lang="pl-PL" dirty="0"/>
              <a:t>int x = 5, y = 6, z = 50;</a:t>
            </a:r>
          </a:p>
          <a:p>
            <a:pPr marL="0" indent="0">
              <a:buNone/>
            </a:pPr>
            <a:r>
              <a:rPr lang="pl-PL" dirty="0"/>
              <a:t>System.out.println(x + y + z);</a:t>
            </a:r>
            <a:endParaRPr lang="en-US" dirty="0"/>
          </a:p>
        </p:txBody>
      </p:sp>
    </p:spTree>
    <p:extLst>
      <p:ext uri="{BB962C8B-B14F-4D97-AF65-F5344CB8AC3E}">
        <p14:creationId xmlns:p14="http://schemas.microsoft.com/office/powerpoint/2010/main" val="42677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CA06-1FB8-4220-A76B-411BF39AB443}"/>
              </a:ext>
            </a:extLst>
          </p:cNvPr>
          <p:cNvSpPr>
            <a:spLocks noGrp="1"/>
          </p:cNvSpPr>
          <p:nvPr>
            <p:ph type="title"/>
          </p:nvPr>
        </p:nvSpPr>
        <p:spPr/>
        <p:txBody>
          <a:bodyPr/>
          <a:lstStyle/>
          <a:p>
            <a:r>
              <a:rPr lang="en-US" dirty="0"/>
              <a:t>Java Identifiers</a:t>
            </a:r>
            <a:br>
              <a:rPr lang="en-US" dirty="0"/>
            </a:br>
            <a:endParaRPr lang="en-US" dirty="0"/>
          </a:p>
        </p:txBody>
      </p:sp>
      <p:sp>
        <p:nvSpPr>
          <p:cNvPr id="3" name="Content Placeholder 2">
            <a:extLst>
              <a:ext uri="{FF2B5EF4-FFF2-40B4-BE49-F238E27FC236}">
                <a16:creationId xmlns:a16="http://schemas.microsoft.com/office/drawing/2014/main" id="{A098C5FF-8A28-4276-BC28-070B942C10FE}"/>
              </a:ext>
            </a:extLst>
          </p:cNvPr>
          <p:cNvSpPr>
            <a:spLocks noGrp="1"/>
          </p:cNvSpPr>
          <p:nvPr>
            <p:ph idx="1"/>
          </p:nvPr>
        </p:nvSpPr>
        <p:spPr>
          <a:xfrm>
            <a:off x="1371600" y="1638300"/>
            <a:ext cx="9601200" cy="3581400"/>
          </a:xfrm>
        </p:spPr>
        <p:txBody>
          <a:bodyPr/>
          <a:lstStyle/>
          <a:p>
            <a:pPr marL="0" indent="0">
              <a:buNone/>
            </a:pPr>
            <a:r>
              <a:rPr lang="en-US" dirty="0"/>
              <a:t>Java </a:t>
            </a:r>
            <a:r>
              <a:rPr lang="en-US" b="1" dirty="0"/>
              <a:t>variables</a:t>
            </a:r>
            <a:r>
              <a:rPr lang="en-US" dirty="0"/>
              <a:t> must be </a:t>
            </a:r>
            <a:r>
              <a:rPr lang="en-US" b="1" dirty="0"/>
              <a:t>identified</a:t>
            </a:r>
            <a:r>
              <a:rPr lang="en-US" dirty="0"/>
              <a:t> with </a:t>
            </a:r>
            <a:r>
              <a:rPr lang="en-US" b="1" dirty="0"/>
              <a:t>unique </a:t>
            </a:r>
            <a:r>
              <a:rPr lang="en-US" b="1" dirty="0" err="1"/>
              <a:t>names</a:t>
            </a:r>
            <a:r>
              <a:rPr lang="en-US" dirty="0" err="1"/>
              <a:t>.These</a:t>
            </a:r>
            <a:r>
              <a:rPr lang="en-US" dirty="0"/>
              <a:t> unique names are called </a:t>
            </a:r>
            <a:r>
              <a:rPr lang="en-US" b="1" dirty="0"/>
              <a:t>identifiers</a:t>
            </a:r>
            <a:r>
              <a:rPr lang="en-US" dirty="0"/>
              <a:t>.</a:t>
            </a:r>
          </a:p>
          <a:p>
            <a:pPr marL="0" indent="0">
              <a:buNone/>
            </a:pPr>
            <a:r>
              <a:rPr lang="en-US" dirty="0"/>
              <a:t>Java identifiers can be short name like x and y or more descriptive name like age, address etc.</a:t>
            </a:r>
          </a:p>
          <a:p>
            <a:pPr marL="0" indent="0">
              <a:buNone/>
            </a:pPr>
            <a:r>
              <a:rPr lang="en-US" dirty="0"/>
              <a:t>it is recommended to use descriptive names in order to create understandable and maintainable code:</a:t>
            </a:r>
          </a:p>
          <a:p>
            <a:pPr marL="0" indent="0">
              <a:buNone/>
            </a:pPr>
            <a:r>
              <a:rPr lang="en-US" dirty="0"/>
              <a:t>String address = “Kathmandu”</a:t>
            </a:r>
          </a:p>
          <a:p>
            <a:pPr marL="0" indent="0">
              <a:buNone/>
            </a:pPr>
            <a:endParaRPr lang="en-US" dirty="0"/>
          </a:p>
        </p:txBody>
      </p:sp>
    </p:spTree>
    <p:extLst>
      <p:ext uri="{BB962C8B-B14F-4D97-AF65-F5344CB8AC3E}">
        <p14:creationId xmlns:p14="http://schemas.microsoft.com/office/powerpoint/2010/main" val="13139666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8" ma:contentTypeDescription="Create a new document." ma:contentTypeScope="" ma:versionID="156fc049382abb77b8cdd07ec991d923">
  <xsd:schema xmlns:xsd="http://www.w3.org/2001/XMLSchema" xmlns:xs="http://www.w3.org/2001/XMLSchema" xmlns:p="http://schemas.microsoft.com/office/2006/metadata/properties" xmlns:ns2="0644ddd5-6f65-42bc-a3e0-87d5faa24e7b" targetNamespace="http://schemas.microsoft.com/office/2006/metadata/properties" ma:root="true" ma:fieldsID="2603923bdda5e86589b36bc404187a87"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4B454D-AC20-4697-8D84-25EFB8F326C3}"/>
</file>

<file path=customXml/itemProps2.xml><?xml version="1.0" encoding="utf-8"?>
<ds:datastoreItem xmlns:ds="http://schemas.openxmlformats.org/officeDocument/2006/customXml" ds:itemID="{6FAAFC2E-BBB7-43BF-A2F6-FAB34975A9E8}"/>
</file>

<file path=customXml/itemProps3.xml><?xml version="1.0" encoding="utf-8"?>
<ds:datastoreItem xmlns:ds="http://schemas.openxmlformats.org/officeDocument/2006/customXml" ds:itemID="{7EB657ED-409C-46C7-94E9-6A6BD5F3B5EE}"/>
</file>

<file path=docProps/app.xml><?xml version="1.0" encoding="utf-8"?>
<Properties xmlns="http://schemas.openxmlformats.org/officeDocument/2006/extended-properties" xmlns:vt="http://schemas.openxmlformats.org/officeDocument/2006/docPropsVTypes">
  <Template>Crop</Template>
  <TotalTime>75</TotalTime>
  <Words>716</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Java BASIC</vt:lpstr>
      <vt:lpstr>Java Syntax</vt:lpstr>
      <vt:lpstr>PowerPoint Presentation</vt:lpstr>
      <vt:lpstr>Java Comments </vt:lpstr>
      <vt:lpstr>Java Variables </vt:lpstr>
      <vt:lpstr>Declaration</vt:lpstr>
      <vt:lpstr>Final keyword</vt:lpstr>
      <vt:lpstr>Declare Many Variables </vt:lpstr>
      <vt:lpstr>Java Identifiers </vt:lpstr>
      <vt:lpstr>Naming convention for Unique Identifer</vt:lpstr>
      <vt:lpstr>Java Type Casting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dc:title>
  <dc:creator>Dipendra km</dc:creator>
  <cp:lastModifiedBy>Dipendra km</cp:lastModifiedBy>
  <cp:revision>19</cp:revision>
  <dcterms:created xsi:type="dcterms:W3CDTF">2020-06-04T01:21:42Z</dcterms:created>
  <dcterms:modified xsi:type="dcterms:W3CDTF">2020-06-04T03:10:09Z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