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229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8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912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0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80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37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9DCCA8E-BA92-4721-99D5-619D5096E9D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C11D23-60FA-4AA2-A523-780BE6BD0B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24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html-basics/" TargetMode="External"/><Relationship Id="rId3" Type="http://schemas.openxmlformats.org/officeDocument/2006/relationships/hyperlink" Target="https://www.geeksforgeeks.org/jvm-works-jvm-architecture/" TargetMode="External"/><Relationship Id="rId7" Type="http://schemas.openxmlformats.org/officeDocument/2006/relationships/hyperlink" Target="https://www.geeksforgeeks.org/difference-between-web-browser-and-web-server/" TargetMode="External"/><Relationship Id="rId2" Type="http://schemas.openxmlformats.org/officeDocument/2006/relationships/hyperlink" Target="https://www.geeksforgeeks.org/operating-syste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static-and-dynamic-web-pages/" TargetMode="External"/><Relationship Id="rId5" Type="http://schemas.openxmlformats.org/officeDocument/2006/relationships/hyperlink" Target="https://www.geeksforgeeks.org/java-applet-basics/" TargetMode="External"/><Relationship Id="rId4" Type="http://schemas.openxmlformats.org/officeDocument/2006/relationships/hyperlink" Target="https://www.geeksforgeeks.org/what-is-the-difference-between-gui-and-cu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2A9B-DDFA-4FA9-9F68-9204B2BD3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applet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0CAE9-86D4-409D-9912-126E10D33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Java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5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D92B-2571-4DC4-A355-EBF0565F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9103-DB66-433A-A0E7-446B82D9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applet is the program which run inside the java compatible container such as web browser or </a:t>
            </a:r>
            <a:r>
              <a:rPr lang="en-US" dirty="0" err="1"/>
              <a:t>AppletViewer</a:t>
            </a:r>
            <a:r>
              <a:rPr lang="en-US" dirty="0"/>
              <a:t>. Applet can be embedded in HTML page and download over the internet. Applet code is refresh automatically when the user visit the hosted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6C1E-E5F2-4A0D-BAA6-1E4C858E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 vs java applet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C903-09B9-4A57-B52F-E4196BED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9138"/>
            <a:ext cx="9601200" cy="3968262"/>
          </a:xfrm>
        </p:spPr>
        <p:txBody>
          <a:bodyPr/>
          <a:lstStyle/>
          <a:p>
            <a:pPr algn="l" fontAlgn="base"/>
            <a:r>
              <a:rPr lang="en-US" b="1" i="0" dirty="0">
                <a:effectLst/>
                <a:latin typeface="Roboto" panose="02000000000000000000" pitchFamily="2" charset="0"/>
              </a:rPr>
              <a:t>Java Application: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r>
              <a:rPr lang="en-US" b="0" i="0" dirty="0">
                <a:effectLst/>
                <a:latin typeface="Roboto" panose="02000000000000000000" pitchFamily="2" charset="0"/>
              </a:rPr>
              <a:t>Java Application is just like a Java program that runs on an underlying </a:t>
            </a:r>
            <a:r>
              <a:rPr lang="en-US" b="0" i="0" u="none" strike="noStrike">
                <a:solidFill>
                  <a:srgbClr val="EC4E20"/>
                </a:solidFill>
                <a:effectLst/>
                <a:latin typeface="Roboto" panose="02000000000000000000" pitchFamily="2" charset="0"/>
                <a:hlinkClick r:id="rId2"/>
              </a:rPr>
              <a:t>operating system</a:t>
            </a:r>
            <a:r>
              <a:rPr lang="en-US" b="0" i="0" u="none" strike="noStrike">
                <a:solidFill>
                  <a:srgbClr val="EC4E2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>
                <a:effectLst/>
                <a:latin typeface="Roboto" panose="02000000000000000000" pitchFamily="2" charset="0"/>
              </a:rPr>
              <a:t>with </a:t>
            </a:r>
            <a:r>
              <a:rPr lang="en-US" b="0" i="0" dirty="0">
                <a:effectLst/>
                <a:latin typeface="Roboto" panose="02000000000000000000" pitchFamily="2" charset="0"/>
              </a:rPr>
              <a:t>the support of a </a:t>
            </a:r>
            <a:r>
              <a:rPr lang="en-US" b="0" i="0" u="none" strike="noStrike" dirty="0">
                <a:solidFill>
                  <a:srgbClr val="EC4E20"/>
                </a:solidFill>
                <a:effectLst/>
                <a:latin typeface="Roboto" panose="02000000000000000000" pitchFamily="2" charset="0"/>
                <a:hlinkClick r:id="rId3"/>
              </a:rPr>
              <a:t>virtual machine</a:t>
            </a:r>
            <a:r>
              <a:rPr lang="en-US" b="0" i="0" dirty="0">
                <a:effectLst/>
                <a:latin typeface="Roboto" panose="02000000000000000000" pitchFamily="2" charset="0"/>
              </a:rPr>
              <a:t>. It is also known as an </a:t>
            </a:r>
            <a:r>
              <a:rPr lang="en-US" b="1" i="0" dirty="0">
                <a:effectLst/>
                <a:latin typeface="Roboto" panose="02000000000000000000" pitchFamily="2" charset="0"/>
              </a:rPr>
              <a:t>application program</a:t>
            </a:r>
            <a:r>
              <a:rPr lang="en-US" b="0" i="0" dirty="0">
                <a:effectLst/>
                <a:latin typeface="Roboto" panose="02000000000000000000" pitchFamily="2" charset="0"/>
              </a:rPr>
              <a:t>. The </a:t>
            </a:r>
            <a:r>
              <a:rPr lang="en-US" b="0" i="0" u="none" strike="noStrike" dirty="0">
                <a:solidFill>
                  <a:srgbClr val="EC4E20"/>
                </a:solidFill>
                <a:effectLst/>
                <a:latin typeface="Roboto" panose="02000000000000000000" pitchFamily="2" charset="0"/>
                <a:hlinkClick r:id="rId4"/>
              </a:rPr>
              <a:t>graphical user interface</a:t>
            </a:r>
            <a:r>
              <a:rPr lang="en-US" b="0" i="0" dirty="0">
                <a:effectLst/>
                <a:latin typeface="Roboto" panose="02000000000000000000" pitchFamily="2" charset="0"/>
              </a:rPr>
              <a:t> is not necessary to execute the java applications, it can be run with or without it.</a:t>
            </a:r>
          </a:p>
          <a:p>
            <a:pPr algn="l" fontAlgn="base"/>
            <a:r>
              <a:rPr lang="en-US" b="1" i="0" u="none" strike="noStrike" dirty="0">
                <a:solidFill>
                  <a:srgbClr val="EC4E20"/>
                </a:solidFill>
                <a:effectLst/>
                <a:latin typeface="Roboto" panose="02000000000000000000" pitchFamily="2" charset="0"/>
                <a:hlinkClick r:id="rId5"/>
              </a:rPr>
              <a:t>Java Applet</a:t>
            </a:r>
            <a:r>
              <a:rPr lang="en-US" b="1" i="0" dirty="0">
                <a:effectLst/>
                <a:latin typeface="Roboto" panose="02000000000000000000" pitchFamily="2" charset="0"/>
              </a:rPr>
              <a:t>: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r>
              <a:rPr lang="en-US" b="0" i="0" dirty="0">
                <a:effectLst/>
                <a:latin typeface="Roboto" panose="02000000000000000000" pitchFamily="2" charset="0"/>
              </a:rPr>
              <a:t>An applet is a Java program that can be embedded into a </a:t>
            </a:r>
            <a:r>
              <a:rPr lang="en-US" b="0" i="0" u="none" strike="noStrike" dirty="0">
                <a:solidFill>
                  <a:srgbClr val="EC4E20"/>
                </a:solidFill>
                <a:effectLst/>
                <a:latin typeface="Roboto" panose="02000000000000000000" pitchFamily="2" charset="0"/>
                <a:hlinkClick r:id="rId6"/>
              </a:rPr>
              <a:t>web page</a:t>
            </a:r>
            <a:r>
              <a:rPr lang="en-US" b="0" i="0" dirty="0">
                <a:effectLst/>
                <a:latin typeface="Roboto" panose="02000000000000000000" pitchFamily="2" charset="0"/>
              </a:rPr>
              <a:t>. It runs inside the </a:t>
            </a:r>
            <a:r>
              <a:rPr lang="en-US" b="0" i="0" u="none" strike="noStrike" dirty="0">
                <a:solidFill>
                  <a:srgbClr val="EC4E20"/>
                </a:solidFill>
                <a:effectLst/>
                <a:latin typeface="Roboto" panose="02000000000000000000" pitchFamily="2" charset="0"/>
                <a:hlinkClick r:id="rId7"/>
              </a:rPr>
              <a:t>web browser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 works at client side. An applet is embedded in an </a:t>
            </a:r>
            <a:r>
              <a:rPr lang="en-US" b="0" i="0" u="none" strike="noStrike" dirty="0">
                <a:solidFill>
                  <a:srgbClr val="EC4E20"/>
                </a:solidFill>
                <a:effectLst/>
                <a:latin typeface="Roboto" panose="02000000000000000000" pitchFamily="2" charset="0"/>
                <a:hlinkClick r:id="rId8"/>
              </a:rPr>
              <a:t>HTML page</a:t>
            </a:r>
            <a:r>
              <a:rPr lang="en-US" b="0" i="0" dirty="0">
                <a:effectLst/>
                <a:latin typeface="Roboto" panose="02000000000000000000" pitchFamily="2" charset="0"/>
              </a:rPr>
              <a:t> using the </a:t>
            </a:r>
            <a:r>
              <a:rPr lang="en-US" b="1" i="0" dirty="0">
                <a:effectLst/>
                <a:latin typeface="Roboto" panose="02000000000000000000" pitchFamily="2" charset="0"/>
              </a:rPr>
              <a:t>APPLET</a:t>
            </a:r>
            <a:r>
              <a:rPr lang="en-US" b="0" i="0" dirty="0">
                <a:effectLst/>
                <a:latin typeface="Roboto" panose="02000000000000000000" pitchFamily="2" charset="0"/>
              </a:rPr>
              <a:t> or </a:t>
            </a:r>
            <a:r>
              <a:rPr lang="en-US" b="1" i="0" dirty="0">
                <a:effectLst/>
                <a:latin typeface="Roboto" panose="02000000000000000000" pitchFamily="2" charset="0"/>
              </a:rPr>
              <a:t>OBJECT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tag and hosted on a web server. Applets are used to make the web site more dynamic and entertaining.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2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C7F1-A656-45BD-80C2-B8F90CEA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life cycle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E017-0762-4CDC-8F7D-217CB7BE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Init() method</a:t>
            </a:r>
          </a:p>
          <a:p>
            <a:pPr marL="0" indent="0">
              <a:buNone/>
            </a:pPr>
            <a:r>
              <a:rPr lang="en-US" dirty="0"/>
              <a:t>Start() method</a:t>
            </a:r>
          </a:p>
          <a:p>
            <a:pPr marL="0" indent="0">
              <a:buNone/>
            </a:pPr>
            <a:r>
              <a:rPr lang="en-US" dirty="0"/>
              <a:t>Paint() method</a:t>
            </a:r>
          </a:p>
          <a:p>
            <a:pPr marL="0" indent="0">
              <a:buNone/>
            </a:pPr>
            <a:r>
              <a:rPr lang="en-US" dirty="0"/>
              <a:t>Stop() method()</a:t>
            </a:r>
          </a:p>
          <a:p>
            <a:pPr marL="0" indent="0">
              <a:buNone/>
            </a:pPr>
            <a:r>
              <a:rPr lang="en-US" dirty="0"/>
              <a:t>Destroy() method()</a:t>
            </a:r>
          </a:p>
        </p:txBody>
      </p:sp>
    </p:spTree>
    <p:extLst>
      <p:ext uri="{BB962C8B-B14F-4D97-AF65-F5344CB8AC3E}">
        <p14:creationId xmlns:p14="http://schemas.microsoft.com/office/powerpoint/2010/main" val="229316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67FC-9212-424F-A650-7FFF260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Hierarchy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2A983-86D8-407F-B0F6-3AFE45AEF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472" y="1511225"/>
            <a:ext cx="6270894" cy="4660975"/>
          </a:xfrm>
        </p:spPr>
      </p:pic>
    </p:spTree>
    <p:extLst>
      <p:ext uri="{BB962C8B-B14F-4D97-AF65-F5344CB8AC3E}">
        <p14:creationId xmlns:p14="http://schemas.microsoft.com/office/powerpoint/2010/main" val="18957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4DF6-D361-496F-BD94-A571E1D9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5C8E-4151-4D4C-880C-CB82DCC9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7" y="1631852"/>
            <a:ext cx="11802793" cy="50643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A Hello World Applet </a:t>
            </a:r>
          </a:p>
          <a:p>
            <a:pPr marL="0" indent="0">
              <a:buNone/>
            </a:pPr>
            <a:r>
              <a:rPr lang="en-US" dirty="0"/>
              <a:t>// Save file as HelloWorld.java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java.applet.Applet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java.awt.Graphics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// HelloWorld class extends Applet </a:t>
            </a:r>
          </a:p>
          <a:p>
            <a:pPr marL="0" indent="0">
              <a:buNone/>
            </a:pPr>
            <a:r>
              <a:rPr lang="en-US" dirty="0"/>
              <a:t>public class HelloWorld extends Applet 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// Overriding paint() method </a:t>
            </a:r>
          </a:p>
          <a:p>
            <a:pPr marL="0" indent="0">
              <a:buNone/>
            </a:pPr>
            <a:r>
              <a:rPr lang="en-US" dirty="0"/>
              <a:t>    @Override</a:t>
            </a:r>
          </a:p>
          <a:p>
            <a:pPr marL="0" indent="0">
              <a:buNone/>
            </a:pPr>
            <a:r>
              <a:rPr lang="en-US" dirty="0"/>
              <a:t>    public void paint(Graphics g) 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g.drawString</a:t>
            </a:r>
            <a:r>
              <a:rPr lang="en-US" dirty="0"/>
              <a:t>("Hello World", 20, 20);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28854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8BB82-F150-41F3-9A56-37706FA36C56}"/>
</file>

<file path=customXml/itemProps2.xml><?xml version="1.0" encoding="utf-8"?>
<ds:datastoreItem xmlns:ds="http://schemas.openxmlformats.org/officeDocument/2006/customXml" ds:itemID="{5A01D66C-5F54-4588-A2BA-5FF4EC7ACBC3}"/>
</file>

<file path=customXml/itemProps3.xml><?xml version="1.0" encoding="utf-8"?>
<ds:datastoreItem xmlns:ds="http://schemas.openxmlformats.org/officeDocument/2006/customXml" ds:itemID="{C337BEAD-3633-44BD-82D7-FAB311EF4293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</TotalTime>
  <Words>277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Roboto</vt:lpstr>
      <vt:lpstr>Crop</vt:lpstr>
      <vt:lpstr>Java applet</vt:lpstr>
      <vt:lpstr>Introduction</vt:lpstr>
      <vt:lpstr>Java program vs java applet</vt:lpstr>
      <vt:lpstr>Applet life cycle </vt:lpstr>
      <vt:lpstr>Applet Hierarchy </vt:lpstr>
      <vt:lpstr>Basic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applet</dc:title>
  <dc:creator>Dipendra km</dc:creator>
  <cp:lastModifiedBy>Dipendra km</cp:lastModifiedBy>
  <cp:revision>7</cp:revision>
  <dcterms:created xsi:type="dcterms:W3CDTF">2020-07-08T01:55:45Z</dcterms:created>
  <dcterms:modified xsi:type="dcterms:W3CDTF">2020-07-08T02:56:54Z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