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1" r:id="rId2"/>
    <p:sldId id="274" r:id="rId3"/>
    <p:sldId id="276" r:id="rId4"/>
    <p:sldId id="275" r:id="rId5"/>
    <p:sldId id="277"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0" d="100"/>
          <a:sy n="70" d="100"/>
        </p:scale>
        <p:origin x="-122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4777B8-A77D-422B-9CA4-64B52C989016}" type="datetimeFigureOut">
              <a:rPr lang="en-US" smtClean="0"/>
              <a:pPr/>
              <a:t>6/12/2020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4706BB-9809-48EA-BBFE-29FFDDA5BBB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Function is focus: what is done is more important</a:t>
            </a:r>
            <a:r>
              <a:rPr lang="en-US" baseline="0" dirty="0" smtClean="0"/>
              <a:t> than who </a:t>
            </a:r>
            <a:r>
              <a:rPr lang="en-US" baseline="0" smtClean="0"/>
              <a:t>does it.</a:t>
            </a:r>
            <a:endParaRPr lang="en-US" dirty="0"/>
          </a:p>
        </p:txBody>
      </p:sp>
      <p:sp>
        <p:nvSpPr>
          <p:cNvPr id="4" name="Slide Number Placeholder 3"/>
          <p:cNvSpPr>
            <a:spLocks noGrp="1"/>
          </p:cNvSpPr>
          <p:nvPr>
            <p:ph type="sldNum" sz="quarter" idx="10"/>
          </p:nvPr>
        </p:nvSpPr>
        <p:spPr/>
        <p:txBody>
          <a:bodyPr/>
          <a:lstStyle/>
          <a:p>
            <a:fld id="{0D4706BB-9809-48EA-BBFE-29FFDDA5BBB1}"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ideo" Target="file:///D:\video%20from%20youtube%20imp%20academic\Future%20Focus%20Training%20and%20Development%20Functional%20Leadership.mp4"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Leadership</a:t>
            </a:r>
            <a:endParaRPr lang="en-US" dirty="0"/>
          </a:p>
        </p:txBody>
      </p:sp>
      <p:sp>
        <p:nvSpPr>
          <p:cNvPr id="3" name="Content Placeholder 2"/>
          <p:cNvSpPr>
            <a:spLocks noGrp="1"/>
          </p:cNvSpPr>
          <p:nvPr>
            <p:ph idx="1"/>
          </p:nvPr>
        </p:nvSpPr>
        <p:spPr/>
        <p:txBody>
          <a:bodyPr/>
          <a:lstStyle/>
          <a:p>
            <a:pPr algn="just"/>
            <a:r>
              <a:rPr lang="en-US" b="1" dirty="0" smtClean="0"/>
              <a:t>Functional leadership</a:t>
            </a:r>
            <a:r>
              <a:rPr lang="en-US" dirty="0" smtClean="0"/>
              <a:t> is model that concentrates on how </a:t>
            </a:r>
            <a:r>
              <a:rPr lang="en-US" b="1" dirty="0" smtClean="0"/>
              <a:t>leadership</a:t>
            </a:r>
            <a:r>
              <a:rPr lang="en-US" dirty="0" smtClean="0"/>
              <a:t> occurs, rather than focusing on who </a:t>
            </a:r>
            <a:r>
              <a:rPr lang="en-US" b="1" dirty="0" smtClean="0"/>
              <a:t>does</a:t>
            </a:r>
            <a:r>
              <a:rPr lang="en-US" dirty="0" smtClean="0"/>
              <a:t> the leading.</a:t>
            </a:r>
          </a:p>
          <a:p>
            <a:pPr algn="just"/>
            <a:endParaRPr lang="en-US" dirty="0" smtClean="0"/>
          </a:p>
          <a:p>
            <a:pPr algn="just"/>
            <a:r>
              <a:rPr lang="en-US" dirty="0" smtClean="0"/>
              <a:t> It defines the types of behaviors that guide an organization and then looks at how those behaviors occur. Under this model, </a:t>
            </a:r>
            <a:r>
              <a:rPr lang="en-US" b="1" dirty="0" smtClean="0"/>
              <a:t>leadership</a:t>
            </a:r>
            <a:r>
              <a:rPr lang="en-US" dirty="0" smtClean="0"/>
              <a:t> is a distributed </a:t>
            </a:r>
            <a:r>
              <a:rPr lang="en-US" b="1" dirty="0" smtClean="0"/>
              <a:t>function</a:t>
            </a:r>
            <a:r>
              <a:rPr lang="en-US" dirty="0" smtClean="0"/>
              <a: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295400"/>
          </a:xfrm>
        </p:spPr>
        <p:txBody>
          <a:bodyPr>
            <a:normAutofit fontScale="90000"/>
          </a:bodyPr>
          <a:lstStyle/>
          <a:p>
            <a:pPr algn="r"/>
            <a:r>
              <a:rPr lang="en-US" dirty="0" smtClean="0"/>
              <a:t/>
            </a:r>
            <a:br>
              <a:rPr lang="en-US" dirty="0" smtClean="0"/>
            </a:br>
            <a:r>
              <a:rPr lang="en-US" sz="4000" dirty="0" smtClean="0"/>
              <a:t>10 Functional Leadership Characteristics</a:t>
            </a:r>
            <a:r>
              <a:rPr lang="en-US" dirty="0" smtClean="0"/>
              <a:t> 							Contd. </a:t>
            </a:r>
            <a:br>
              <a:rPr lang="en-US" dirty="0" smtClean="0"/>
            </a:br>
            <a:endParaRPr lang="en-US" dirty="0"/>
          </a:p>
        </p:txBody>
      </p:sp>
      <p:sp>
        <p:nvSpPr>
          <p:cNvPr id="3" name="Content Placeholder 2"/>
          <p:cNvSpPr>
            <a:spLocks noGrp="1"/>
          </p:cNvSpPr>
          <p:nvPr>
            <p:ph idx="1"/>
          </p:nvPr>
        </p:nvSpPr>
        <p:spPr/>
        <p:txBody>
          <a:bodyPr>
            <a:normAutofit/>
          </a:bodyPr>
          <a:lstStyle/>
          <a:p>
            <a:pPr>
              <a:buNone/>
            </a:pPr>
            <a:r>
              <a:rPr lang="en-US" dirty="0" smtClean="0">
                <a:solidFill>
                  <a:srgbClr val="FF0000"/>
                </a:solidFill>
              </a:rPr>
              <a:t>3. Result oriented</a:t>
            </a:r>
          </a:p>
          <a:p>
            <a:r>
              <a:rPr lang="en-US" dirty="0" smtClean="0"/>
              <a:t>In functional leadership, what matters is whether things get done. The leadership role is fluid and the primary emphasis is on ensuring behaviors that achieve a particular result. It isn’t much use getting applauded on a great leadership style if nobody does anything.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a:buNone/>
            </a:pPr>
            <a:r>
              <a:rPr lang="en-US" dirty="0" smtClean="0">
                <a:solidFill>
                  <a:srgbClr val="FF0000"/>
                </a:solidFill>
              </a:rPr>
              <a:t>4. Flexible leadership role</a:t>
            </a:r>
          </a:p>
          <a:p>
            <a:pPr algn="just"/>
            <a:r>
              <a:rPr lang="en-US" dirty="0" smtClean="0"/>
              <a:t>The functional leadership approach maintains that it is not necessary for a group to have only one particular member who performs all the leadership functions. </a:t>
            </a:r>
            <a:endParaRPr lang="en-US" dirty="0" smtClean="0"/>
          </a:p>
          <a:p>
            <a:pPr algn="just"/>
            <a:endParaRPr lang="en-US" dirty="0" smtClean="0"/>
          </a:p>
          <a:p>
            <a:pPr algn="just"/>
            <a:r>
              <a:rPr lang="en-US" dirty="0" smtClean="0"/>
              <a:t>The </a:t>
            </a:r>
            <a:r>
              <a:rPr lang="en-US" dirty="0" smtClean="0"/>
              <a:t>idea is that any group member can perform these actions, which means that </a:t>
            </a:r>
            <a:r>
              <a:rPr lang="en-US" dirty="0" smtClean="0">
                <a:solidFill>
                  <a:srgbClr val="0070C0"/>
                </a:solidFill>
              </a:rPr>
              <a:t>anyone can be the leader</a:t>
            </a:r>
            <a:r>
              <a:rPr lang="en-US" dirty="0" smtClean="0"/>
              <a:t>. It </a:t>
            </a:r>
            <a:r>
              <a:rPr lang="en-US" dirty="0" smtClean="0">
                <a:solidFill>
                  <a:srgbClr val="0070C0"/>
                </a:solidFill>
              </a:rPr>
              <a:t>doesn’t matter who does what, what matters is whether the task gets done</a:t>
            </a:r>
            <a:r>
              <a:rPr lang="en-US" dirty="0" smtClean="0"/>
              <a:t>. Therefore, the leadership role itself is quite flexible.</a:t>
            </a:r>
          </a:p>
          <a:p>
            <a:endParaRPr lang="en-US" dirty="0"/>
          </a:p>
        </p:txBody>
      </p:sp>
      <p:sp>
        <p:nvSpPr>
          <p:cNvPr id="4" name="Title 1"/>
          <p:cNvSpPr>
            <a:spLocks noGrp="1"/>
          </p:cNvSpPr>
          <p:nvPr>
            <p:ph type="title"/>
          </p:nvPr>
        </p:nvSpPr>
        <p:spPr/>
        <p:txBody>
          <a:bodyPr>
            <a:normAutofit fontScale="90000"/>
          </a:bodyPr>
          <a:lstStyle/>
          <a:p>
            <a:pPr algn="r"/>
            <a:r>
              <a:rPr lang="en-US" dirty="0" smtClean="0"/>
              <a:t/>
            </a:r>
            <a:br>
              <a:rPr lang="en-US" dirty="0" smtClean="0"/>
            </a:br>
            <a:r>
              <a:rPr lang="en-US" sz="4000" dirty="0" smtClean="0"/>
              <a:t>10 Functional Leadership Characteristics</a:t>
            </a:r>
            <a:r>
              <a:rPr lang="en-US" dirty="0" smtClean="0"/>
              <a:t> 							Contd. </a:t>
            </a:r>
            <a:br>
              <a:rPr lang="en-US" dirty="0" smtClean="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buNone/>
            </a:pPr>
            <a:r>
              <a:rPr lang="en-US" dirty="0" smtClean="0">
                <a:solidFill>
                  <a:srgbClr val="FF0000"/>
                </a:solidFill>
              </a:rPr>
              <a:t>5. Clear understanding of individual responsibilities</a:t>
            </a:r>
          </a:p>
          <a:p>
            <a:pPr algn="just"/>
            <a:r>
              <a:rPr lang="en-US" dirty="0" smtClean="0"/>
              <a:t>Under the functional leadership style where the actions of each individual matter, it is of vital importance that each member knows exactly how </a:t>
            </a:r>
            <a:r>
              <a:rPr lang="en-US" dirty="0" smtClean="0">
                <a:solidFill>
                  <a:srgbClr val="0070C0"/>
                </a:solidFill>
              </a:rPr>
              <a:t>he or she contributes to the group to achieve its goals</a:t>
            </a:r>
            <a:r>
              <a:rPr lang="en-US" dirty="0" smtClean="0"/>
              <a:t>. Everyone has to know what they’re supposed to do, and the leader is responsible to ensure clear understanding of each individual’s desired behaviors.</a:t>
            </a:r>
          </a:p>
          <a:p>
            <a:endParaRPr lang="en-US" dirty="0"/>
          </a:p>
        </p:txBody>
      </p:sp>
      <p:sp>
        <p:nvSpPr>
          <p:cNvPr id="4" name="Title 1"/>
          <p:cNvSpPr>
            <a:spLocks noGrp="1"/>
          </p:cNvSpPr>
          <p:nvPr>
            <p:ph type="title"/>
          </p:nvPr>
        </p:nvSpPr>
        <p:spPr/>
        <p:txBody>
          <a:bodyPr>
            <a:normAutofit fontScale="90000"/>
          </a:bodyPr>
          <a:lstStyle/>
          <a:p>
            <a:pPr algn="r"/>
            <a:r>
              <a:rPr lang="en-US" dirty="0" smtClean="0"/>
              <a:t/>
            </a:r>
            <a:br>
              <a:rPr lang="en-US" dirty="0" smtClean="0"/>
            </a:br>
            <a:r>
              <a:rPr lang="en-US" sz="4000" dirty="0" smtClean="0"/>
              <a:t>10 Functional Leadership Characteristics</a:t>
            </a:r>
            <a:r>
              <a:rPr lang="en-US" dirty="0" smtClean="0"/>
              <a:t> 							Contd. </a:t>
            </a:r>
            <a:br>
              <a:rPr lang="en-US" dirty="0" smtClean="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smtClean="0">
                <a:solidFill>
                  <a:srgbClr val="FF0000"/>
                </a:solidFill>
              </a:rPr>
              <a:t>6. Organizing</a:t>
            </a:r>
          </a:p>
          <a:p>
            <a:pPr algn="just"/>
            <a:r>
              <a:rPr lang="en-US" dirty="0" smtClean="0"/>
              <a:t>In order for the group to effectively perform their task, the functional leader must ensure that the </a:t>
            </a:r>
            <a:r>
              <a:rPr lang="en-US" dirty="0" smtClean="0">
                <a:solidFill>
                  <a:srgbClr val="0070C0"/>
                </a:solidFill>
              </a:rPr>
              <a:t>group is properly organized.</a:t>
            </a:r>
            <a:r>
              <a:rPr lang="en-US" dirty="0" smtClean="0"/>
              <a:t> Not only should each member have a clear </a:t>
            </a:r>
            <a:r>
              <a:rPr lang="en-US" dirty="0" smtClean="0"/>
              <a:t>understanding </a:t>
            </a:r>
            <a:r>
              <a:rPr lang="en-US" dirty="0" smtClean="0"/>
              <a:t>of what is expected of them, but the group itself should be properly </a:t>
            </a:r>
            <a:r>
              <a:rPr lang="en-US" dirty="0" smtClean="0">
                <a:solidFill>
                  <a:srgbClr val="0070C0"/>
                </a:solidFill>
              </a:rPr>
              <a:t>structured to facilitate their actions.</a:t>
            </a:r>
          </a:p>
        </p:txBody>
      </p:sp>
      <p:sp>
        <p:nvSpPr>
          <p:cNvPr id="4" name="Title 1"/>
          <p:cNvSpPr>
            <a:spLocks noGrp="1"/>
          </p:cNvSpPr>
          <p:nvPr>
            <p:ph type="title"/>
          </p:nvPr>
        </p:nvSpPr>
        <p:spPr/>
        <p:txBody>
          <a:bodyPr>
            <a:normAutofit fontScale="90000"/>
          </a:bodyPr>
          <a:lstStyle/>
          <a:p>
            <a:pPr algn="r"/>
            <a:r>
              <a:rPr lang="en-US" dirty="0" smtClean="0"/>
              <a:t/>
            </a:r>
            <a:br>
              <a:rPr lang="en-US" dirty="0" smtClean="0"/>
            </a:br>
            <a:r>
              <a:rPr lang="en-US" sz="4000" dirty="0" smtClean="0"/>
              <a:t>10 Functional Leadership Characteristics</a:t>
            </a:r>
            <a:r>
              <a:rPr lang="en-US" dirty="0" smtClean="0"/>
              <a:t> 							Contd. </a:t>
            </a:r>
            <a:br>
              <a:rPr lang="en-US" dirty="0" smtClean="0"/>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US" dirty="0" smtClean="0">
                <a:solidFill>
                  <a:srgbClr val="FF0000"/>
                </a:solidFill>
              </a:rPr>
              <a:t>7. Motivation</a:t>
            </a:r>
          </a:p>
          <a:p>
            <a:pPr algn="just"/>
            <a:r>
              <a:rPr lang="en-US" dirty="0" smtClean="0"/>
              <a:t>The functional leader must ensure that every individual in the group feels sufficiently </a:t>
            </a:r>
            <a:r>
              <a:rPr lang="en-US" dirty="0" smtClean="0">
                <a:solidFill>
                  <a:srgbClr val="0070C0"/>
                </a:solidFill>
              </a:rPr>
              <a:t>appreciated for their efforts and actions</a:t>
            </a:r>
            <a:r>
              <a:rPr lang="en-US" dirty="0" smtClean="0"/>
              <a:t>. In the absence of motivation or clear communication about how their actions contribute to the group’s success, there’s a high chance that members might get dejected and leave the group.</a:t>
            </a:r>
          </a:p>
        </p:txBody>
      </p:sp>
      <p:sp>
        <p:nvSpPr>
          <p:cNvPr id="4" name="Title 1"/>
          <p:cNvSpPr>
            <a:spLocks noGrp="1"/>
          </p:cNvSpPr>
          <p:nvPr>
            <p:ph type="title"/>
          </p:nvPr>
        </p:nvSpPr>
        <p:spPr/>
        <p:txBody>
          <a:bodyPr>
            <a:normAutofit fontScale="90000"/>
          </a:bodyPr>
          <a:lstStyle/>
          <a:p>
            <a:pPr algn="r"/>
            <a:r>
              <a:rPr lang="en-US" dirty="0" smtClean="0"/>
              <a:t/>
            </a:r>
            <a:br>
              <a:rPr lang="en-US" dirty="0" smtClean="0"/>
            </a:br>
            <a:r>
              <a:rPr lang="en-US" sz="4000" dirty="0" smtClean="0"/>
              <a:t>10 Functional Leadership Characteristics</a:t>
            </a:r>
            <a:r>
              <a:rPr lang="en-US" dirty="0" smtClean="0"/>
              <a:t> 							Contd. </a:t>
            </a:r>
            <a:br>
              <a:rPr lang="en-US" dirty="0" smtClean="0"/>
            </a:b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smtClean="0">
                <a:solidFill>
                  <a:srgbClr val="FF0000"/>
                </a:solidFill>
              </a:rPr>
              <a:t>8. Controlling</a:t>
            </a:r>
          </a:p>
          <a:p>
            <a:r>
              <a:rPr lang="en-US" dirty="0" smtClean="0"/>
              <a:t>Functional leadership involves a great deal of controlling exactly what happens in the team. Resources are usually limited in any situation, and the leader must control what happens by being efficient about getting the maximum results from the available resources.</a:t>
            </a:r>
          </a:p>
        </p:txBody>
      </p:sp>
      <p:sp>
        <p:nvSpPr>
          <p:cNvPr id="4" name="Title 1"/>
          <p:cNvSpPr>
            <a:spLocks noGrp="1"/>
          </p:cNvSpPr>
          <p:nvPr>
            <p:ph type="title"/>
          </p:nvPr>
        </p:nvSpPr>
        <p:spPr/>
        <p:txBody>
          <a:bodyPr>
            <a:normAutofit fontScale="90000"/>
          </a:bodyPr>
          <a:lstStyle/>
          <a:p>
            <a:pPr algn="r"/>
            <a:r>
              <a:rPr lang="en-US" dirty="0" smtClean="0"/>
              <a:t/>
            </a:r>
            <a:br>
              <a:rPr lang="en-US" dirty="0" smtClean="0"/>
            </a:br>
            <a:r>
              <a:rPr lang="en-US" sz="4000" dirty="0" smtClean="0"/>
              <a:t>10 Functional Leadership Characteristics</a:t>
            </a:r>
            <a:r>
              <a:rPr lang="en-US" dirty="0" smtClean="0"/>
              <a:t> 							Contd. </a:t>
            </a:r>
            <a:br>
              <a:rPr lang="en-US" dirty="0" smtClean="0"/>
            </a:b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smtClean="0">
                <a:solidFill>
                  <a:srgbClr val="FF0000"/>
                </a:solidFill>
              </a:rPr>
              <a:t>9. Setting an example</a:t>
            </a:r>
          </a:p>
          <a:p>
            <a:r>
              <a:rPr lang="en-US" dirty="0" smtClean="0"/>
              <a:t>People tend to observe their leaders and emulate their behaviors. Functional leaders set an example by </a:t>
            </a:r>
            <a:r>
              <a:rPr lang="en-US" dirty="0" smtClean="0">
                <a:solidFill>
                  <a:srgbClr val="0070C0"/>
                </a:solidFill>
              </a:rPr>
              <a:t>doing the things that they want their followers to do.</a:t>
            </a:r>
          </a:p>
        </p:txBody>
      </p:sp>
      <p:sp>
        <p:nvSpPr>
          <p:cNvPr id="4" name="Title 1"/>
          <p:cNvSpPr>
            <a:spLocks noGrp="1"/>
          </p:cNvSpPr>
          <p:nvPr>
            <p:ph type="title"/>
          </p:nvPr>
        </p:nvSpPr>
        <p:spPr/>
        <p:txBody>
          <a:bodyPr>
            <a:normAutofit fontScale="90000"/>
          </a:bodyPr>
          <a:lstStyle/>
          <a:p>
            <a:pPr algn="r"/>
            <a:r>
              <a:rPr lang="en-US" dirty="0" smtClean="0"/>
              <a:t/>
            </a:r>
            <a:br>
              <a:rPr lang="en-US" dirty="0" smtClean="0"/>
            </a:br>
            <a:r>
              <a:rPr lang="en-US" sz="4000" dirty="0" smtClean="0"/>
              <a:t>10 Functional Leadership Characteristics</a:t>
            </a:r>
            <a:r>
              <a:rPr lang="en-US" dirty="0" smtClean="0"/>
              <a:t> 							Contd. </a:t>
            </a:r>
            <a:br>
              <a:rPr lang="en-US" dirty="0" smtClean="0"/>
            </a:b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a:buNone/>
            </a:pPr>
            <a:r>
              <a:rPr lang="en-US" dirty="0" smtClean="0">
                <a:solidFill>
                  <a:srgbClr val="FF0000"/>
                </a:solidFill>
              </a:rPr>
              <a:t>10. Guidance</a:t>
            </a:r>
          </a:p>
          <a:p>
            <a:r>
              <a:rPr lang="en-US" dirty="0" smtClean="0"/>
              <a:t>Team members want to know how they are doing, and whether they need to change anything. They </a:t>
            </a:r>
            <a:r>
              <a:rPr lang="en-US" dirty="0" smtClean="0">
                <a:solidFill>
                  <a:srgbClr val="0070C0"/>
                </a:solidFill>
              </a:rPr>
              <a:t>need feedback about their jobs and how they can improve</a:t>
            </a:r>
            <a:r>
              <a:rPr lang="en-US" dirty="0" smtClean="0"/>
              <a:t>. One of the important tasks of a functional leader is to provide appropriate guidance to all members.</a:t>
            </a:r>
          </a:p>
          <a:p>
            <a:pPr>
              <a:buNone/>
            </a:pPr>
            <a:endParaRPr lang="en-US" dirty="0" smtClean="0"/>
          </a:p>
          <a:p>
            <a:pPr>
              <a:buNone/>
            </a:pPr>
            <a:r>
              <a:rPr lang="en-US" dirty="0" smtClean="0"/>
              <a:t>	The functional style assumes that leadership is defined by the behavior of the leader and its corresponding effect on the group. Leadership is something that any individual provides to a group to meet certain needs.</a:t>
            </a:r>
          </a:p>
          <a:p>
            <a:endParaRPr lang="en-US" dirty="0"/>
          </a:p>
        </p:txBody>
      </p:sp>
      <p:sp>
        <p:nvSpPr>
          <p:cNvPr id="4" name="Title 1"/>
          <p:cNvSpPr>
            <a:spLocks noGrp="1"/>
          </p:cNvSpPr>
          <p:nvPr>
            <p:ph type="title"/>
          </p:nvPr>
        </p:nvSpPr>
        <p:spPr/>
        <p:txBody>
          <a:bodyPr>
            <a:normAutofit fontScale="90000"/>
          </a:bodyPr>
          <a:lstStyle/>
          <a:p>
            <a:pPr algn="r"/>
            <a:r>
              <a:rPr lang="en-US" dirty="0" smtClean="0"/>
              <a:t/>
            </a:r>
            <a:br>
              <a:rPr lang="en-US" dirty="0" smtClean="0"/>
            </a:br>
            <a:r>
              <a:rPr lang="en-US" sz="4000" dirty="0" smtClean="0"/>
              <a:t>10 Functional Leadership Characteristics</a:t>
            </a:r>
            <a:r>
              <a:rPr lang="en-US" dirty="0" smtClean="0"/>
              <a:t> 							Contd. </a:t>
            </a:r>
            <a:br>
              <a:rPr lang="en-US" dirty="0" smtClean="0"/>
            </a:b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Listening: Functional Leadership </a:t>
            </a:r>
            <a:endParaRPr lang="en-US" dirty="0"/>
          </a:p>
        </p:txBody>
      </p:sp>
      <p:pic>
        <p:nvPicPr>
          <p:cNvPr id="4" name="Future Focus Training and Development Functional Leadership.mp4">
            <a:hlinkClick r:id="" action="ppaction://media"/>
          </p:cNvPr>
          <p:cNvPicPr>
            <a:picLocks noGrp="1" noRot="1" noChangeAspect="1"/>
          </p:cNvPicPr>
          <p:nvPr>
            <p:ph idx="1"/>
            <a:videoFile r:link="rId1"/>
          </p:nvPr>
        </p:nvPicPr>
        <p:blipFill>
          <a:blip r:embed="rId3"/>
          <a:stretch>
            <a:fillRect/>
          </a:stretch>
        </p:blipFill>
        <p:spPr>
          <a:xfrm>
            <a:off x="1371601" y="1295400"/>
            <a:ext cx="6487170" cy="5240416"/>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Functional Leadership Theory</a:t>
            </a:r>
            <a:endParaRPr lang="en-US" dirty="0"/>
          </a:p>
        </p:txBody>
      </p:sp>
      <p:pic>
        <p:nvPicPr>
          <p:cNvPr id="24578" name="Picture 2" descr="What Type of Leader are you ? - ppt download"/>
          <p:cNvPicPr>
            <a:picLocks noChangeAspect="1" noChangeArrowheads="1"/>
          </p:cNvPicPr>
          <p:nvPr/>
        </p:nvPicPr>
        <p:blipFill>
          <a:blip r:embed="rId2"/>
          <a:srcRect/>
          <a:stretch>
            <a:fillRect/>
          </a:stretch>
        </p:blipFill>
        <p:spPr bwMode="auto">
          <a:xfrm>
            <a:off x="533400" y="1285874"/>
            <a:ext cx="8305800" cy="5495926"/>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Functional Leadership Theory: Major Focus</a:t>
            </a:r>
            <a:endParaRPr lang="en-US" sz="3600" dirty="0"/>
          </a:p>
        </p:txBody>
      </p:sp>
      <p:pic>
        <p:nvPicPr>
          <p:cNvPr id="33794" name="Picture 2" descr="Analysis of Leadership – culcjohna10"/>
          <p:cNvPicPr>
            <a:picLocks noChangeAspect="1" noChangeArrowheads="1"/>
          </p:cNvPicPr>
          <p:nvPr/>
        </p:nvPicPr>
        <p:blipFill>
          <a:blip r:embed="rId2"/>
          <a:srcRect/>
          <a:stretch>
            <a:fillRect/>
          </a:stretch>
        </p:blipFill>
        <p:spPr bwMode="auto">
          <a:xfrm>
            <a:off x="1524000" y="1647824"/>
            <a:ext cx="6477000" cy="4600576"/>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Leadership Theory </a:t>
            </a:r>
            <a:endParaRPr lang="en-US" dirty="0"/>
          </a:p>
        </p:txBody>
      </p:sp>
      <p:pic>
        <p:nvPicPr>
          <p:cNvPr id="32770" name="Picture 2" descr="Leadership"/>
          <p:cNvPicPr>
            <a:picLocks noChangeAspect="1" noChangeArrowheads="1"/>
          </p:cNvPicPr>
          <p:nvPr/>
        </p:nvPicPr>
        <p:blipFill>
          <a:blip r:embed="rId2"/>
          <a:srcRect/>
          <a:stretch>
            <a:fillRect/>
          </a:stretch>
        </p:blipFill>
        <p:spPr bwMode="auto">
          <a:xfrm>
            <a:off x="1695450" y="1685923"/>
            <a:ext cx="6457950" cy="484852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3600" dirty="0" smtClean="0"/>
              <a:t>Functional Leadership: Focus on Functions </a:t>
            </a:r>
            <a:endParaRPr lang="en-US" sz="3600" dirty="0"/>
          </a:p>
        </p:txBody>
      </p:sp>
      <p:pic>
        <p:nvPicPr>
          <p:cNvPr id="34818" name="Picture 2" descr="Functions of functional leadership (adpated from Fleishman et al ..."/>
          <p:cNvPicPr>
            <a:picLocks noChangeAspect="1" noChangeArrowheads="1"/>
          </p:cNvPicPr>
          <p:nvPr/>
        </p:nvPicPr>
        <p:blipFill>
          <a:blip r:embed="rId2"/>
          <a:srcRect/>
          <a:stretch>
            <a:fillRect/>
          </a:stretch>
        </p:blipFill>
        <p:spPr bwMode="auto">
          <a:xfrm>
            <a:off x="895350" y="1219200"/>
            <a:ext cx="6800850" cy="553402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Leadership in full"/>
          <p:cNvPicPr>
            <a:picLocks noChangeAspect="1" noChangeArrowheads="1"/>
          </p:cNvPicPr>
          <p:nvPr/>
        </p:nvPicPr>
        <p:blipFill>
          <a:blip r:embed="rId2"/>
          <a:srcRect/>
          <a:stretch>
            <a:fillRect/>
          </a:stretch>
        </p:blipFill>
        <p:spPr bwMode="auto">
          <a:xfrm>
            <a:off x="921401" y="609600"/>
            <a:ext cx="7231999" cy="5429668"/>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
            </a:r>
            <a:br>
              <a:rPr lang="en-US" dirty="0" smtClean="0"/>
            </a:br>
            <a:r>
              <a:rPr lang="en-US" sz="4000" dirty="0" smtClean="0"/>
              <a:t>10 Functional Leadership Characteristics</a:t>
            </a:r>
            <a:br>
              <a:rPr lang="en-US" sz="4000" dirty="0" smtClean="0"/>
            </a:br>
            <a:endParaRPr lang="en-US" dirty="0"/>
          </a:p>
        </p:txBody>
      </p:sp>
      <p:sp>
        <p:nvSpPr>
          <p:cNvPr id="3" name="Content Placeholder 2"/>
          <p:cNvSpPr>
            <a:spLocks noGrp="1"/>
          </p:cNvSpPr>
          <p:nvPr>
            <p:ph idx="1"/>
          </p:nvPr>
        </p:nvSpPr>
        <p:spPr/>
        <p:txBody>
          <a:bodyPr/>
          <a:lstStyle/>
          <a:p>
            <a:r>
              <a:rPr lang="en-US" dirty="0" smtClean="0"/>
              <a:t>According to the functional leadership model, the primary task of the leader is to ensure that </a:t>
            </a:r>
            <a:r>
              <a:rPr lang="en-US" b="1" dirty="0" smtClean="0">
                <a:solidFill>
                  <a:srgbClr val="FF0000"/>
                </a:solidFill>
              </a:rPr>
              <a:t>all requirements of the group are met</a:t>
            </a:r>
            <a:r>
              <a:rPr lang="en-US" dirty="0" smtClean="0"/>
              <a:t> so that goals can be achieved</a:t>
            </a:r>
            <a:r>
              <a:rPr lang="en-US" dirty="0" smtClean="0"/>
              <a:t>.</a:t>
            </a:r>
          </a:p>
          <a:p>
            <a:pPr>
              <a:buNone/>
            </a:pPr>
            <a:endParaRPr lang="en-US" dirty="0" smtClean="0"/>
          </a:p>
          <a:p>
            <a:r>
              <a:rPr lang="en-US" dirty="0" smtClean="0"/>
              <a:t>The functional style places </a:t>
            </a:r>
            <a:r>
              <a:rPr lang="en-US" dirty="0" smtClean="0">
                <a:solidFill>
                  <a:srgbClr val="FF0000"/>
                </a:solidFill>
              </a:rPr>
              <a:t>more importance on behaviors</a:t>
            </a:r>
            <a:r>
              <a:rPr lang="en-US" dirty="0" smtClean="0"/>
              <a:t> that get things done rather than assigning a formal leadership role.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10 Functional Leadership Characteristics</a:t>
            </a:r>
            <a:br>
              <a:rPr lang="en-US" sz="3600" dirty="0" smtClean="0"/>
            </a:br>
            <a:r>
              <a:rPr lang="en-US" sz="3600" dirty="0" smtClean="0"/>
              <a:t>                     		 Contd.</a:t>
            </a:r>
            <a:endParaRPr lang="en-US" sz="3600" dirty="0"/>
          </a:p>
        </p:txBody>
      </p:sp>
      <p:sp>
        <p:nvSpPr>
          <p:cNvPr id="3" name="Content Placeholder 2"/>
          <p:cNvSpPr>
            <a:spLocks noGrp="1"/>
          </p:cNvSpPr>
          <p:nvPr>
            <p:ph idx="1"/>
          </p:nvPr>
        </p:nvSpPr>
        <p:spPr/>
        <p:txBody>
          <a:bodyPr>
            <a:normAutofit fontScale="85000" lnSpcReduction="20000"/>
          </a:bodyPr>
          <a:lstStyle/>
          <a:p>
            <a:pPr>
              <a:buNone/>
            </a:pPr>
            <a:r>
              <a:rPr lang="en-US" dirty="0" smtClean="0">
                <a:solidFill>
                  <a:srgbClr val="FF0000"/>
                </a:solidFill>
              </a:rPr>
              <a:t>1. Priority on needs</a:t>
            </a:r>
          </a:p>
          <a:p>
            <a:pPr>
              <a:buNone/>
            </a:pPr>
            <a:r>
              <a:rPr lang="en-US" dirty="0" smtClean="0"/>
              <a:t>	The </a:t>
            </a:r>
            <a:r>
              <a:rPr lang="en-US" dirty="0" smtClean="0"/>
              <a:t>basic notion of functional leadership is that any group will have three primary </a:t>
            </a:r>
            <a:r>
              <a:rPr lang="en-US" dirty="0" smtClean="0"/>
              <a:t>needs:</a:t>
            </a:r>
          </a:p>
          <a:p>
            <a:pPr>
              <a:buNone/>
            </a:pPr>
            <a:endParaRPr lang="en-US" dirty="0" smtClean="0"/>
          </a:p>
          <a:p>
            <a:r>
              <a:rPr lang="en-US" dirty="0" smtClean="0"/>
              <a:t>The needs of the task</a:t>
            </a:r>
          </a:p>
          <a:p>
            <a:r>
              <a:rPr lang="en-US" dirty="0" smtClean="0"/>
              <a:t>The needs of the team</a:t>
            </a:r>
          </a:p>
          <a:p>
            <a:r>
              <a:rPr lang="en-US" dirty="0" smtClean="0"/>
              <a:t>The needs of individuals who make up the team</a:t>
            </a:r>
          </a:p>
          <a:p>
            <a:pPr>
              <a:buNone/>
            </a:pPr>
            <a:r>
              <a:rPr lang="en-US" dirty="0" smtClean="0"/>
              <a:t>	</a:t>
            </a:r>
          </a:p>
          <a:p>
            <a:pPr>
              <a:buNone/>
            </a:pPr>
            <a:r>
              <a:rPr lang="en-US" dirty="0" smtClean="0"/>
              <a:t>	These </a:t>
            </a:r>
            <a:r>
              <a:rPr lang="en-US" dirty="0" smtClean="0"/>
              <a:t>three needs are the basic building blocks that form functional leadership. When these needs are met, goals are achieved and the organization progresses.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smtClean="0">
                <a:solidFill>
                  <a:srgbClr val="FF0000"/>
                </a:solidFill>
              </a:rPr>
              <a:t>2. Focus on actions</a:t>
            </a:r>
          </a:p>
          <a:p>
            <a:pPr algn="just"/>
            <a:r>
              <a:rPr lang="en-US" dirty="0" smtClean="0"/>
              <a:t>The functional leadership theory has been developed after studying the behaviors of successful leaders, and identifying the </a:t>
            </a:r>
            <a:r>
              <a:rPr lang="en-US" dirty="0" smtClean="0">
                <a:solidFill>
                  <a:srgbClr val="0070C0"/>
                </a:solidFill>
              </a:rPr>
              <a:t>particular actions that led to successful results</a:t>
            </a:r>
            <a:r>
              <a:rPr lang="en-US" dirty="0" smtClean="0"/>
              <a:t>. Here, the focus is more on what the leader does than on who the leader is.</a:t>
            </a:r>
          </a:p>
          <a:p>
            <a:endParaRPr lang="en-US" dirty="0"/>
          </a:p>
        </p:txBody>
      </p:sp>
      <p:sp>
        <p:nvSpPr>
          <p:cNvPr id="4" name="Title 1"/>
          <p:cNvSpPr>
            <a:spLocks noGrp="1"/>
          </p:cNvSpPr>
          <p:nvPr>
            <p:ph type="title"/>
          </p:nvPr>
        </p:nvSpPr>
        <p:spPr/>
        <p:txBody>
          <a:bodyPr>
            <a:normAutofit fontScale="90000"/>
          </a:bodyPr>
          <a:lstStyle/>
          <a:p>
            <a:pPr algn="r"/>
            <a:r>
              <a:rPr lang="en-US" dirty="0" smtClean="0"/>
              <a:t/>
            </a:r>
            <a:br>
              <a:rPr lang="en-US" dirty="0" smtClean="0"/>
            </a:br>
            <a:r>
              <a:rPr lang="en-US" sz="4000" dirty="0" smtClean="0"/>
              <a:t>10 Functional Leadership Characteristics</a:t>
            </a:r>
            <a:r>
              <a:rPr lang="en-US" dirty="0" smtClean="0"/>
              <a:t> 							Contd. </a:t>
            </a:r>
            <a:br>
              <a:rPr lang="en-US" dirty="0" smtClean="0"/>
            </a:b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588</Words>
  <Application>Microsoft Office PowerPoint</Application>
  <PresentationFormat>On-screen Show (4:3)</PresentationFormat>
  <Paragraphs>55</Paragraphs>
  <Slides>18</Slides>
  <Notes>1</Notes>
  <HiddenSlides>0</HiddenSlides>
  <MMClips>1</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Functional Leadership</vt:lpstr>
      <vt:lpstr>Functional Leadership Theory</vt:lpstr>
      <vt:lpstr>Functional Leadership Theory: Major Focus</vt:lpstr>
      <vt:lpstr>Functional Leadership Theory </vt:lpstr>
      <vt:lpstr>Functional Leadership: Focus on Functions </vt:lpstr>
      <vt:lpstr>Slide 6</vt:lpstr>
      <vt:lpstr> 10 Functional Leadership Characteristics </vt:lpstr>
      <vt:lpstr>10 Functional Leadership Characteristics                         Contd.</vt:lpstr>
      <vt:lpstr> 10 Functional Leadership Characteristics        Contd.  </vt:lpstr>
      <vt:lpstr> 10 Functional Leadership Characteristics        Contd.  </vt:lpstr>
      <vt:lpstr> 10 Functional Leadership Characteristics        Contd.  </vt:lpstr>
      <vt:lpstr> 10 Functional Leadership Characteristics        Contd.  </vt:lpstr>
      <vt:lpstr> 10 Functional Leadership Characteristics        Contd.  </vt:lpstr>
      <vt:lpstr> 10 Functional Leadership Characteristics        Contd.  </vt:lpstr>
      <vt:lpstr> 10 Functional Leadership Characteristics        Contd.  </vt:lpstr>
      <vt:lpstr> 10 Functional Leadership Characteristics        Contd.  </vt:lpstr>
      <vt:lpstr> 10 Functional Leadership Characteristics        Contd.  </vt:lpstr>
      <vt:lpstr>Listening: Functional Leadership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Leadership</dc:title>
  <dc:creator>Dell</dc:creator>
  <cp:lastModifiedBy>Dell</cp:lastModifiedBy>
  <cp:revision>13</cp:revision>
  <dcterms:created xsi:type="dcterms:W3CDTF">2006-08-16T00:00:00Z</dcterms:created>
  <dcterms:modified xsi:type="dcterms:W3CDTF">2020-06-12T02:22:19Z</dcterms:modified>
</cp:coreProperties>
</file>