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6" r:id="rId2"/>
    <p:sldId id="257" r:id="rId3"/>
    <p:sldId id="258" r:id="rId4"/>
    <p:sldId id="259" r:id="rId5"/>
    <p:sldId id="260" r:id="rId6"/>
    <p:sldId id="271" r:id="rId7"/>
    <p:sldId id="272" r:id="rId8"/>
    <p:sldId id="273" r:id="rId9"/>
    <p:sldId id="274" r:id="rId10"/>
    <p:sldId id="275" r:id="rId11"/>
    <p:sldId id="276" r:id="rId12"/>
    <p:sldId id="261" r:id="rId13"/>
    <p:sldId id="262" r:id="rId14"/>
    <p:sldId id="263" r:id="rId15"/>
    <p:sldId id="264" r:id="rId16"/>
    <p:sldId id="265" r:id="rId17"/>
    <p:sldId id="266" r:id="rId18"/>
    <p:sldId id="267" r:id="rId19"/>
    <p:sldId id="268" r:id="rId20"/>
    <p:sldId id="269" r:id="rId21"/>
    <p:sldId id="270"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9" autoAdjust="0"/>
    <p:restoredTop sz="94590" autoAdjust="0"/>
  </p:normalViewPr>
  <p:slideViewPr>
    <p:cSldViewPr>
      <p:cViewPr varScale="1">
        <p:scale>
          <a:sx n="83" d="100"/>
          <a:sy n="83" d="100"/>
        </p:scale>
        <p:origin x="-8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1"/>
            <a:ext cx="8077200" cy="685799"/>
          </a:xfrm>
        </p:spPr>
        <p:txBody>
          <a:bodyPr>
            <a:noAutofit/>
          </a:bodyPr>
          <a:lstStyle/>
          <a:p>
            <a:pPr algn="l"/>
            <a:r>
              <a:rPr lang="en-US" sz="2400" dirty="0" smtClean="0"/>
              <a:t>Leadership and Management: Relationship and Differences</a:t>
            </a:r>
            <a:endParaRPr lang="en-US" sz="2400" dirty="0"/>
          </a:p>
        </p:txBody>
      </p:sp>
      <p:sp>
        <p:nvSpPr>
          <p:cNvPr id="8" name="TextBox 7"/>
          <p:cNvSpPr txBox="1"/>
          <p:nvPr/>
        </p:nvSpPr>
        <p:spPr>
          <a:xfrm>
            <a:off x="76200" y="3032879"/>
            <a:ext cx="2514600" cy="3139321"/>
          </a:xfrm>
          <a:prstGeom prst="rect">
            <a:avLst/>
          </a:prstGeom>
          <a:noFill/>
        </p:spPr>
        <p:txBody>
          <a:bodyPr wrap="square" rtlCol="0">
            <a:spAutoFit/>
          </a:bodyPr>
          <a:lstStyle/>
          <a:p>
            <a:pPr algn="just"/>
            <a:r>
              <a:rPr lang="en-US" dirty="0" smtClean="0"/>
              <a:t>Leadership is an important function of management which helps to maximize efficiency and to achieve organizational goals. The following points justify the importance of leadership in a concern.</a:t>
            </a:r>
          </a:p>
          <a:p>
            <a:r>
              <a:rPr lang="en-US" dirty="0" smtClean="0"/>
              <a:t/>
            </a:r>
            <a:br>
              <a:rPr lang="en-US" dirty="0" smtClean="0"/>
            </a:br>
            <a:endParaRPr lang="en-US" dirty="0"/>
          </a:p>
        </p:txBody>
      </p:sp>
      <p:sp>
        <p:nvSpPr>
          <p:cNvPr id="12" name="TextBox 11"/>
          <p:cNvSpPr txBox="1"/>
          <p:nvPr/>
        </p:nvSpPr>
        <p:spPr>
          <a:xfrm>
            <a:off x="2895600" y="1101090"/>
            <a:ext cx="6248400" cy="5909310"/>
          </a:xfrm>
          <a:prstGeom prst="rect">
            <a:avLst/>
          </a:prstGeom>
          <a:noFill/>
        </p:spPr>
        <p:txBody>
          <a:bodyPr wrap="square" rtlCol="0">
            <a:spAutoFit/>
          </a:bodyPr>
          <a:lstStyle/>
          <a:p>
            <a:r>
              <a:rPr lang="en-US" dirty="0" smtClean="0"/>
              <a:t>-Leadership and management often considered synonymous.</a:t>
            </a:r>
          </a:p>
          <a:p>
            <a:endParaRPr lang="en-US" dirty="0" smtClean="0"/>
          </a:p>
          <a:p>
            <a:r>
              <a:rPr lang="en-US" dirty="0" smtClean="0"/>
              <a:t>- It is essential to understand that leadership is an essential part of effective management.</a:t>
            </a:r>
          </a:p>
          <a:p>
            <a:endParaRPr lang="en-US" dirty="0" smtClean="0"/>
          </a:p>
          <a:p>
            <a:r>
              <a:rPr lang="en-US" dirty="0" smtClean="0"/>
              <a:t>- As a crucial component of management, remarkable leadership behavior stresses upon building an environment in which each and every employee develops and excels.</a:t>
            </a:r>
          </a:p>
          <a:p>
            <a:endParaRPr lang="en-US" dirty="0" smtClean="0"/>
          </a:p>
          <a:p>
            <a:pPr algn="just"/>
            <a:r>
              <a:rPr lang="en-US" dirty="0" smtClean="0"/>
              <a:t> - Leadership is defined as the potential to influence and drive the group efforts towards the accomplishment of goals. This influence may originate from formal sources, such as that provided by acquisition of managerial position in an organization.</a:t>
            </a:r>
          </a:p>
          <a:p>
            <a:endParaRPr lang="en-US" dirty="0" smtClean="0"/>
          </a:p>
          <a:p>
            <a:pPr algn="just"/>
            <a:r>
              <a:rPr lang="en-US" dirty="0" smtClean="0"/>
              <a:t>-A manager must have traits of a leader, i.e., he must possess leadership qualities. Leaders develop and begin strategies that build and sustain competitive advantage. Organizations require robust leadership and robust management for optimal organizational efficiency.</a:t>
            </a:r>
          </a:p>
          <a:p>
            <a:endParaRPr lang="en-US" dirty="0"/>
          </a:p>
        </p:txBody>
      </p:sp>
      <p:sp>
        <p:nvSpPr>
          <p:cNvPr id="13" name="TextBox 12"/>
          <p:cNvSpPr txBox="1"/>
          <p:nvPr/>
        </p:nvSpPr>
        <p:spPr>
          <a:xfrm>
            <a:off x="0" y="1600200"/>
            <a:ext cx="2362200" cy="1015663"/>
          </a:xfrm>
          <a:prstGeom prst="rect">
            <a:avLst/>
          </a:prstGeom>
          <a:noFill/>
        </p:spPr>
        <p:txBody>
          <a:bodyPr wrap="square" rtlCol="0">
            <a:spAutoFit/>
          </a:bodyPr>
          <a:lstStyle/>
          <a:p>
            <a:pPr algn="ctr"/>
            <a:r>
              <a:rPr lang="en-US" sz="2800" b="1" dirty="0" smtClean="0"/>
              <a:t>Relationship: </a:t>
            </a:r>
            <a:r>
              <a:rPr lang="en-US" sz="1600" b="1" dirty="0" smtClean="0"/>
              <a:t>Leadership and Management</a:t>
            </a:r>
            <a:endParaRPr lang="en-US" sz="9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Dr. Zargari&#10;• Plan and budget&#10;• Organize and staff&#10;• Status quo&#10;• Short-term&#10;• Controlling&#10;• Means&#10;• Builders&#10;• Envision a..."/>
          <p:cNvPicPr>
            <a:picLocks noChangeAspect="1" noChangeArrowheads="1"/>
          </p:cNvPicPr>
          <p:nvPr/>
        </p:nvPicPr>
        <p:blipFill>
          <a:blip r:embed="rId2"/>
          <a:srcRect/>
          <a:stretch>
            <a:fillRect/>
          </a:stretch>
        </p:blipFill>
        <p:spPr bwMode="auto">
          <a:xfrm>
            <a:off x="554359" y="533400"/>
            <a:ext cx="7903841" cy="593407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Dr. Zargari&#10;• Leadership and management&#10;complement each other.&#10;Leadership vs. Management&#10; "/>
          <p:cNvPicPr>
            <a:picLocks noChangeAspect="1" noChangeArrowheads="1"/>
          </p:cNvPicPr>
          <p:nvPr/>
        </p:nvPicPr>
        <p:blipFill>
          <a:blip r:embed="rId2"/>
          <a:srcRect/>
          <a:stretch>
            <a:fillRect/>
          </a:stretch>
        </p:blipFill>
        <p:spPr bwMode="auto">
          <a:xfrm>
            <a:off x="797092" y="542924"/>
            <a:ext cx="7661108" cy="562927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Organizational Leadership</a:t>
            </a:r>
            <a:endParaRPr lang="en-US" dirty="0"/>
          </a:p>
        </p:txBody>
      </p:sp>
      <p:sp>
        <p:nvSpPr>
          <p:cNvPr id="6" name="TextBox 5"/>
          <p:cNvSpPr txBox="1"/>
          <p:nvPr/>
        </p:nvSpPr>
        <p:spPr>
          <a:xfrm>
            <a:off x="457200" y="1219200"/>
            <a:ext cx="8991600" cy="2031325"/>
          </a:xfrm>
          <a:prstGeom prst="rect">
            <a:avLst/>
          </a:prstGeom>
          <a:noFill/>
        </p:spPr>
        <p:txBody>
          <a:bodyPr wrap="square" rtlCol="0">
            <a:spAutoFit/>
          </a:bodyPr>
          <a:lstStyle/>
          <a:p>
            <a:pPr algn="just"/>
            <a:r>
              <a:rPr lang="en-US" dirty="0" smtClean="0"/>
              <a:t>Organizations need strong leadership for optimum effectiveness. Leadership, as we know, is a trait which is both inbuilt and can be acquired also. </a:t>
            </a:r>
          </a:p>
          <a:p>
            <a:pPr algn="just"/>
            <a:endParaRPr lang="en-US" b="1" dirty="0" smtClean="0"/>
          </a:p>
          <a:p>
            <a:pPr algn="just"/>
            <a:r>
              <a:rPr lang="en-US" b="1" dirty="0" smtClean="0"/>
              <a:t>Organizational leadership</a:t>
            </a:r>
            <a:r>
              <a:rPr lang="en-US" dirty="0" smtClean="0"/>
              <a:t> deals with both human psychology as well as expert tactics. Organizational leadership emphasizes on developing leadership skills and abilities that are relevant across the organizations.</a:t>
            </a:r>
          </a:p>
          <a:p>
            <a:endParaRPr lang="en-US" dirty="0"/>
          </a:p>
        </p:txBody>
      </p:sp>
      <p:sp>
        <p:nvSpPr>
          <p:cNvPr id="9" name="TextBox 8"/>
          <p:cNvSpPr txBox="1"/>
          <p:nvPr/>
        </p:nvSpPr>
        <p:spPr>
          <a:xfrm>
            <a:off x="533400" y="3048000"/>
            <a:ext cx="8458200" cy="3693319"/>
          </a:xfrm>
          <a:prstGeom prst="rect">
            <a:avLst/>
          </a:prstGeom>
          <a:noFill/>
        </p:spPr>
        <p:txBody>
          <a:bodyPr wrap="square" rtlCol="0">
            <a:spAutoFit/>
          </a:bodyPr>
          <a:lstStyle/>
          <a:p>
            <a:r>
              <a:rPr lang="en-US" dirty="0" smtClean="0"/>
              <a:t>An ideal organizational leader should not dominate over others. </a:t>
            </a:r>
          </a:p>
          <a:p>
            <a:endParaRPr lang="en-US" dirty="0" smtClean="0"/>
          </a:p>
          <a:p>
            <a:r>
              <a:rPr lang="en-US" dirty="0" smtClean="0"/>
              <a:t>He should guide the individuals under him, give them a sense of direction to achieve organizational goals successfully and should act responsibly. </a:t>
            </a:r>
          </a:p>
          <a:p>
            <a:endParaRPr lang="en-US" dirty="0" smtClean="0"/>
          </a:p>
          <a:p>
            <a:r>
              <a:rPr lang="en-US" dirty="0" smtClean="0"/>
              <a:t>He should be optimistic for sure. </a:t>
            </a:r>
          </a:p>
          <a:p>
            <a:endParaRPr lang="en-US" dirty="0" smtClean="0"/>
          </a:p>
          <a:p>
            <a:r>
              <a:rPr lang="en-US" dirty="0" smtClean="0"/>
              <a:t>He should be empathetic and should understand the need of the group members.</a:t>
            </a:r>
          </a:p>
          <a:p>
            <a:endParaRPr lang="en-US" dirty="0" smtClean="0"/>
          </a:p>
          <a:p>
            <a:r>
              <a:rPr lang="en-US" dirty="0" smtClean="0"/>
              <a:t> An organizational leader should not only lead others individually but also manage the actions of the group.</a:t>
            </a:r>
          </a:p>
          <a:p>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22238"/>
            <a:ext cx="5638800" cy="868362"/>
          </a:xfrm>
        </p:spPr>
        <p:txBody>
          <a:bodyPr>
            <a:noAutofit/>
          </a:bodyPr>
          <a:lstStyle/>
          <a:p>
            <a:r>
              <a:rPr lang="en-US" sz="2800" dirty="0" smtClean="0"/>
              <a:t>Organizational Leadership </a:t>
            </a:r>
            <a:r>
              <a:rPr lang="en-US" sz="2000" dirty="0" smtClean="0"/>
              <a:t/>
            </a:r>
            <a:br>
              <a:rPr lang="en-US" sz="2000" dirty="0" smtClean="0"/>
            </a:br>
            <a:r>
              <a:rPr lang="en-US" sz="2000" dirty="0" smtClean="0"/>
              <a:t>					Contd.</a:t>
            </a:r>
            <a:endParaRPr lang="en-US" sz="2000" dirty="0"/>
          </a:p>
        </p:txBody>
      </p:sp>
      <p:sp>
        <p:nvSpPr>
          <p:cNvPr id="5" name="TextBox 4"/>
          <p:cNvSpPr txBox="1"/>
          <p:nvPr/>
        </p:nvSpPr>
        <p:spPr>
          <a:xfrm>
            <a:off x="228600" y="1143000"/>
            <a:ext cx="8915400" cy="6186309"/>
          </a:xfrm>
          <a:prstGeom prst="rect">
            <a:avLst/>
          </a:prstGeom>
          <a:noFill/>
        </p:spPr>
        <p:txBody>
          <a:bodyPr wrap="square" rtlCol="0">
            <a:spAutoFit/>
          </a:bodyPr>
          <a:lstStyle/>
          <a:p>
            <a:r>
              <a:rPr lang="en-US" b="1" dirty="0" smtClean="0"/>
              <a:t>Tips for Effective Organizational Leadership</a:t>
            </a:r>
          </a:p>
          <a:p>
            <a:endParaRPr lang="en-US" dirty="0" smtClean="0"/>
          </a:p>
          <a:p>
            <a:r>
              <a:rPr lang="en-US" dirty="0" smtClean="0"/>
              <a:t>-A leader must lead himself, only then he can lead others. He must be committed on personal and professional front, and must be responsible. He must be a role model for others and set an example for them.</a:t>
            </a:r>
          </a:p>
          <a:p>
            <a:endParaRPr lang="en-US" dirty="0" smtClean="0"/>
          </a:p>
          <a:p>
            <a:r>
              <a:rPr lang="en-US" dirty="0" smtClean="0"/>
              <a:t>-A leader must boost up the morale of the employees. He should motivate them well so that they are committed to the organization. He should be well acquainted with them, have concern for them and encourage them to take initiatives. This will result in more efficient and effective employees and ensure organizational success.</a:t>
            </a:r>
          </a:p>
          <a:p>
            <a:endParaRPr lang="en-US" dirty="0" smtClean="0"/>
          </a:p>
          <a:p>
            <a:r>
              <a:rPr lang="en-US" dirty="0" smtClean="0"/>
              <a:t>-A leader must work as a team. He should always support his team and respect them. He should not hurt any employee. </a:t>
            </a:r>
          </a:p>
          <a:p>
            <a:endParaRPr lang="en-US" dirty="0" smtClean="0"/>
          </a:p>
          <a:p>
            <a:r>
              <a:rPr lang="en-US" dirty="0" smtClean="0"/>
              <a:t>-A true leader should not be too bossy and should not consider him as the supreme authority. He should realize that he is part of the organization as a whole.</a:t>
            </a:r>
          </a:p>
          <a:p>
            <a:endParaRPr lang="en-US" dirty="0" smtClean="0"/>
          </a:p>
          <a:p>
            <a:r>
              <a:rPr lang="en-US" dirty="0" smtClean="0"/>
              <a:t>-Organizational leadership involves all the processes and possible results that lead to development and achievement of organizational goals. It includes employees’ involvement, genuineness, effective listening and strategic communication.</a:t>
            </a:r>
          </a:p>
          <a:p>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Leadership</a:t>
            </a:r>
            <a:endParaRPr lang="en-US" dirty="0"/>
          </a:p>
        </p:txBody>
      </p:sp>
      <p:sp>
        <p:nvSpPr>
          <p:cNvPr id="3" name="Content Placeholder 2"/>
          <p:cNvSpPr>
            <a:spLocks noGrp="1"/>
          </p:cNvSpPr>
          <p:nvPr>
            <p:ph idx="1"/>
          </p:nvPr>
        </p:nvSpPr>
        <p:spPr>
          <a:xfrm>
            <a:off x="152400" y="1219200"/>
            <a:ext cx="8991600" cy="4906963"/>
          </a:xfrm>
        </p:spPr>
        <p:txBody>
          <a:bodyPr/>
          <a:lstStyle/>
          <a:p>
            <a:r>
              <a:rPr lang="en-US" dirty="0" smtClean="0">
                <a:solidFill>
                  <a:srgbClr val="4D5156"/>
                </a:solidFill>
                <a:latin typeface="arial"/>
              </a:rPr>
              <a:t/>
            </a:r>
            <a:br>
              <a:rPr lang="en-US" dirty="0" smtClean="0">
                <a:solidFill>
                  <a:srgbClr val="4D5156"/>
                </a:solidFill>
                <a:latin typeface="arial"/>
              </a:rPr>
            </a:br>
            <a:endParaRPr lang="en-US" dirty="0"/>
          </a:p>
        </p:txBody>
      </p:sp>
      <p:sp>
        <p:nvSpPr>
          <p:cNvPr id="4" name="TextBox 3"/>
          <p:cNvSpPr txBox="1"/>
          <p:nvPr/>
        </p:nvSpPr>
        <p:spPr>
          <a:xfrm>
            <a:off x="152400" y="1600200"/>
            <a:ext cx="3505200" cy="2308324"/>
          </a:xfrm>
          <a:prstGeom prst="rect">
            <a:avLst/>
          </a:prstGeom>
          <a:noFill/>
        </p:spPr>
        <p:txBody>
          <a:bodyPr wrap="square" rtlCol="0">
            <a:spAutoFit/>
          </a:bodyPr>
          <a:lstStyle/>
          <a:p>
            <a:pPr algn="just"/>
            <a:r>
              <a:rPr lang="en-US" dirty="0" smtClean="0"/>
              <a:t>Leadership </a:t>
            </a:r>
            <a:r>
              <a:rPr lang="en-US" dirty="0" smtClean="0"/>
              <a:t>is the act of motivating other people toward a common goal. People that have leadership skills showcase a strong personality and interpersonal skills to lead others in their direction.</a:t>
            </a:r>
          </a:p>
          <a:p>
            <a:r>
              <a:rPr lang="en-US" dirty="0" smtClean="0"/>
              <a:t/>
            </a:r>
            <a:br>
              <a:rPr lang="en-US" dirty="0" smtClean="0"/>
            </a:br>
            <a:endParaRPr lang="en-US" dirty="0"/>
          </a:p>
        </p:txBody>
      </p:sp>
      <p:sp>
        <p:nvSpPr>
          <p:cNvPr id="6" name="Rectangle 5"/>
          <p:cNvSpPr/>
          <p:nvPr/>
        </p:nvSpPr>
        <p:spPr>
          <a:xfrm>
            <a:off x="3962400" y="1600200"/>
            <a:ext cx="5029200" cy="1754326"/>
          </a:xfrm>
          <a:prstGeom prst="rect">
            <a:avLst/>
          </a:prstGeom>
          <a:noFill/>
        </p:spPr>
        <p:txBody>
          <a:bodyPr wrap="square" lIns="91440" tIns="45720" rIns="91440" bIns="45720">
            <a:spAutoFit/>
          </a:bodyPr>
          <a:lstStyle/>
          <a:p>
            <a:pPr algn="just"/>
            <a:r>
              <a:rPr lang="en-US" dirty="0" smtClean="0"/>
              <a:t>Leaders </a:t>
            </a:r>
            <a:r>
              <a:rPr lang="en-US" dirty="0" smtClean="0"/>
              <a:t>inspire others to follow a certain path in life. These leadership skills are important because human nature requires that certain people need to take charge and help others. Without leaders, it's very difficult to manage large groups of people, set unified goals, and make </a:t>
            </a:r>
            <a:r>
              <a:rPr lang="en-US" dirty="0" smtClean="0"/>
              <a:t>progress.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ound Single Corner Rectangle 10"/>
          <p:cNvSpPr/>
          <p:nvPr/>
        </p:nvSpPr>
        <p:spPr>
          <a:xfrm>
            <a:off x="2667000" y="3886200"/>
            <a:ext cx="4419600" cy="20574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667000" y="3962400"/>
            <a:ext cx="4343400" cy="2031325"/>
          </a:xfrm>
          <a:prstGeom prst="rect">
            <a:avLst/>
          </a:prstGeom>
          <a:noFill/>
        </p:spPr>
        <p:txBody>
          <a:bodyPr wrap="square" rtlCol="0">
            <a:spAutoFit/>
          </a:bodyPr>
          <a:lstStyle/>
          <a:p>
            <a:r>
              <a:rPr lang="en-US" dirty="0" smtClean="0"/>
              <a:t>Leaders help their team and organization make progress and act in the right way. Good leaders should build a vision, set clear goals and directions, and map a dynamic path forward for their team or group.</a:t>
            </a:r>
          </a:p>
          <a:p>
            <a:r>
              <a:rPr lang="en-US" dirty="0" smtClean="0"/>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Notes on Concept of Leadership and It's Qualities | Grade 12 ..."/>
          <p:cNvPicPr>
            <a:picLocks noChangeAspect="1" noChangeArrowheads="1"/>
          </p:cNvPicPr>
          <p:nvPr/>
        </p:nvPicPr>
        <p:blipFill>
          <a:blip r:embed="rId2"/>
          <a:srcRect/>
          <a:stretch>
            <a:fillRect/>
          </a:stretch>
        </p:blipFill>
        <p:spPr bwMode="auto">
          <a:xfrm>
            <a:off x="451911" y="381000"/>
            <a:ext cx="8311089" cy="6239832"/>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ommunity Leader: Janet Wojcik, PhD, FACSM « Eat Smart Move More ..."/>
          <p:cNvPicPr>
            <a:picLocks noChangeAspect="1" noChangeArrowheads="1"/>
          </p:cNvPicPr>
          <p:nvPr/>
        </p:nvPicPr>
        <p:blipFill>
          <a:blip r:embed="rId2"/>
          <a:srcRect/>
          <a:stretch>
            <a:fillRect/>
          </a:stretch>
        </p:blipFill>
        <p:spPr bwMode="auto">
          <a:xfrm>
            <a:off x="1219200" y="-304800"/>
            <a:ext cx="6477000" cy="74676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Leadership Skills | SkillsYouNeed"/>
          <p:cNvPicPr>
            <a:picLocks noChangeAspect="1" noChangeArrowheads="1"/>
          </p:cNvPicPr>
          <p:nvPr/>
        </p:nvPicPr>
        <p:blipFill>
          <a:blip r:embed="rId2"/>
          <a:srcRect/>
          <a:stretch>
            <a:fillRect/>
          </a:stretch>
        </p:blipFill>
        <p:spPr bwMode="auto">
          <a:xfrm>
            <a:off x="-64712" y="762000"/>
            <a:ext cx="9208712" cy="8229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affecting leadership styles</a:t>
            </a:r>
            <a:endParaRPr lang="en-US" dirty="0"/>
          </a:p>
        </p:txBody>
      </p:sp>
      <p:sp>
        <p:nvSpPr>
          <p:cNvPr id="3" name="Content Placeholder 2"/>
          <p:cNvSpPr>
            <a:spLocks noGrp="1"/>
          </p:cNvSpPr>
          <p:nvPr>
            <p:ph idx="1"/>
          </p:nvPr>
        </p:nvSpPr>
        <p:spPr>
          <a:xfrm>
            <a:off x="381000" y="1600200"/>
            <a:ext cx="8305800" cy="4876800"/>
          </a:xfrm>
        </p:spPr>
        <p:txBody>
          <a:bodyPr>
            <a:normAutofit/>
          </a:bodyPr>
          <a:lstStyle/>
          <a:p>
            <a:pPr algn="just"/>
            <a:r>
              <a:rPr lang="en-US" sz="2600" dirty="0" smtClean="0"/>
              <a:t>Leaders are able to influence and guide people under them, so an organization can become more effective in achieving its goals. </a:t>
            </a:r>
            <a:endParaRPr lang="en-US" sz="2600" dirty="0" smtClean="0"/>
          </a:p>
          <a:p>
            <a:pPr algn="just"/>
            <a:endParaRPr lang="en-US" sz="2600" dirty="0" smtClean="0"/>
          </a:p>
          <a:p>
            <a:pPr algn="just"/>
            <a:r>
              <a:rPr lang="en-US" sz="2600" dirty="0" smtClean="0"/>
              <a:t>Styles </a:t>
            </a:r>
            <a:r>
              <a:rPr lang="en-US" sz="2600" dirty="0" smtClean="0"/>
              <a:t>of leadership are affected by </a:t>
            </a:r>
            <a:r>
              <a:rPr lang="en-US" sz="2600" dirty="0" smtClean="0"/>
              <a:t>different </a:t>
            </a:r>
            <a:r>
              <a:rPr lang="en-US" sz="2600" dirty="0" smtClean="0">
                <a:solidFill>
                  <a:srgbClr val="FF0000"/>
                </a:solidFill>
              </a:rPr>
              <a:t>INTERNAL </a:t>
            </a:r>
            <a:r>
              <a:rPr lang="en-US" sz="2600" dirty="0" smtClean="0"/>
              <a:t>(like leader’s experience, personal value system, subordinates confidence, etc.) and </a:t>
            </a:r>
            <a:r>
              <a:rPr lang="en-US" sz="2600" dirty="0" smtClean="0">
                <a:solidFill>
                  <a:srgbClr val="FF0000"/>
                </a:solidFill>
              </a:rPr>
              <a:t>EXTERNAL</a:t>
            </a:r>
            <a:r>
              <a:rPr lang="en-US" sz="2600" dirty="0" smtClean="0"/>
              <a:t> factors( </a:t>
            </a:r>
            <a:r>
              <a:rPr lang="en-US" sz="2600" dirty="0" smtClean="0"/>
              <a:t>such as the organizational environment, demographics, staff characteristics, resources, economic and political factors, technology and the culture of the </a:t>
            </a:r>
            <a:r>
              <a:rPr lang="en-US" sz="2600" dirty="0" smtClean="0"/>
              <a:t>organization) B</a:t>
            </a:r>
            <a:endParaRPr lang="en-US" sz="2600"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PT - Do you want to be a leader? PowerPoint Presentation, free ..."/>
          <p:cNvPicPr>
            <a:picLocks noChangeAspect="1" noChangeArrowheads="1"/>
          </p:cNvPicPr>
          <p:nvPr/>
        </p:nvPicPr>
        <p:blipFill>
          <a:blip r:embed="rId2"/>
          <a:srcRect/>
          <a:stretch>
            <a:fillRect/>
          </a:stretch>
        </p:blipFill>
        <p:spPr bwMode="auto">
          <a:xfrm>
            <a:off x="76201" y="198782"/>
            <a:ext cx="4114799" cy="5668618"/>
          </a:xfrm>
          <a:prstGeom prst="rect">
            <a:avLst/>
          </a:prstGeom>
          <a:noFill/>
        </p:spPr>
      </p:pic>
      <p:pic>
        <p:nvPicPr>
          <p:cNvPr id="3076" name="Picture 4" descr="Do you want to be a leader? - ppt download"/>
          <p:cNvPicPr>
            <a:picLocks noChangeAspect="1" noChangeArrowheads="1"/>
          </p:cNvPicPr>
          <p:nvPr/>
        </p:nvPicPr>
        <p:blipFill>
          <a:blip r:embed="rId3"/>
          <a:srcRect/>
          <a:stretch>
            <a:fillRect/>
          </a:stretch>
        </p:blipFill>
        <p:spPr bwMode="auto">
          <a:xfrm>
            <a:off x="4876800" y="277678"/>
            <a:ext cx="3810000" cy="619932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noAutofit/>
          </a:bodyPr>
          <a:lstStyle/>
          <a:p>
            <a:r>
              <a:rPr lang="en-US" sz="2400" dirty="0" smtClean="0"/>
              <a:t>Leadership and Management: Relationship and Differences</a:t>
            </a:r>
            <a:br>
              <a:rPr lang="en-US" sz="2400" dirty="0" smtClean="0"/>
            </a:br>
            <a:r>
              <a:rPr lang="en-US" sz="2400" dirty="0" smtClean="0"/>
              <a:t>							Contd.</a:t>
            </a:r>
            <a:endParaRPr lang="en-US" sz="2400" dirty="0"/>
          </a:p>
        </p:txBody>
      </p:sp>
      <p:sp>
        <p:nvSpPr>
          <p:cNvPr id="5" name="TextBox 4"/>
          <p:cNvSpPr txBox="1"/>
          <p:nvPr/>
        </p:nvSpPr>
        <p:spPr>
          <a:xfrm>
            <a:off x="0" y="990600"/>
            <a:ext cx="9144000" cy="6278642"/>
          </a:xfrm>
          <a:prstGeom prst="rect">
            <a:avLst/>
          </a:prstGeom>
          <a:noFill/>
        </p:spPr>
        <p:txBody>
          <a:bodyPr wrap="square" rtlCol="0">
            <a:spAutoFit/>
          </a:bodyPr>
          <a:lstStyle/>
          <a:p>
            <a:r>
              <a:rPr lang="en-US" sz="2400" b="1" dirty="0" smtClean="0"/>
              <a:t>Differences between Leadership and Management</a:t>
            </a:r>
          </a:p>
          <a:p>
            <a:r>
              <a:rPr lang="en-US" dirty="0" smtClean="0"/>
              <a:t>1. While managers lay down the structure and delegates authority and responsibility, leaders provides direction by developing the organizational vision and communicating it to the employees and inspiring them to achieve it.</a:t>
            </a:r>
          </a:p>
          <a:p>
            <a:endParaRPr lang="en-US" dirty="0" smtClean="0"/>
          </a:p>
          <a:p>
            <a:r>
              <a:rPr lang="en-US" dirty="0" smtClean="0"/>
              <a:t>2. While management includes focus on planning, organizing, staffing, directing and controlling; leadership is mainly a part of directing function of management. Leaders focus on listening, building relationships, teamwork, inspiring, motivating and persuading the followers.</a:t>
            </a:r>
          </a:p>
          <a:p>
            <a:endParaRPr lang="en-US" dirty="0" smtClean="0"/>
          </a:p>
          <a:p>
            <a:r>
              <a:rPr lang="en-US" dirty="0" smtClean="0"/>
              <a:t>3. While a leader gets his authority from his followers, a manager gets his authority by virtue of his position in the organization.</a:t>
            </a:r>
          </a:p>
          <a:p>
            <a:endParaRPr lang="en-US" dirty="0" smtClean="0"/>
          </a:p>
          <a:p>
            <a:r>
              <a:rPr lang="en-US" dirty="0" smtClean="0"/>
              <a:t>4. While managers follow the organization’s policies and procedure, the leaders follow their own instinct.</a:t>
            </a:r>
          </a:p>
          <a:p>
            <a:endParaRPr lang="en-US" dirty="0" smtClean="0"/>
          </a:p>
          <a:p>
            <a:r>
              <a:rPr lang="en-US" dirty="0" smtClean="0"/>
              <a:t>5. Management is more of science as the managers are exact, planned, standard, logical and more of mind. Leadership, on the other hand, is an art. In an organization, if the managers are required, then leaders are a must/essential.</a:t>
            </a:r>
          </a:p>
          <a:p>
            <a:r>
              <a:rPr lang="en-US" dirty="0" smtClean="0"/>
              <a:t>While management deals with the technical dimension in an organization or the job content; leadership deals with the people aspect in an organization.</a:t>
            </a:r>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eadership: - Change Leadership - Factors Affecting Style. - ppt ..."/>
          <p:cNvPicPr>
            <a:picLocks noChangeAspect="1" noChangeArrowheads="1"/>
          </p:cNvPicPr>
          <p:nvPr/>
        </p:nvPicPr>
        <p:blipFill>
          <a:blip r:embed="rId2"/>
          <a:srcRect/>
          <a:stretch>
            <a:fillRect/>
          </a:stretch>
        </p:blipFill>
        <p:spPr bwMode="auto">
          <a:xfrm>
            <a:off x="152400" y="152399"/>
            <a:ext cx="8839200" cy="662940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siness Leadership"/>
          <p:cNvPicPr>
            <a:picLocks noChangeAspect="1" noChangeArrowheads="1"/>
          </p:cNvPicPr>
          <p:nvPr/>
        </p:nvPicPr>
        <p:blipFill>
          <a:blip r:embed="rId2"/>
          <a:srcRect/>
          <a:stretch>
            <a:fillRect/>
          </a:stretch>
        </p:blipFill>
        <p:spPr bwMode="auto">
          <a:xfrm>
            <a:off x="685800" y="533400"/>
            <a:ext cx="8051800" cy="6038851"/>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0" y="1600200"/>
            <a:ext cx="6705600" cy="5355312"/>
          </a:xfrm>
          <a:prstGeom prst="rect">
            <a:avLst/>
          </a:prstGeom>
          <a:noFill/>
        </p:spPr>
        <p:txBody>
          <a:bodyPr wrap="square" rtlCol="0">
            <a:spAutoFit/>
          </a:bodyPr>
          <a:lstStyle/>
          <a:p>
            <a:pPr algn="just"/>
            <a:r>
              <a:rPr lang="en-US" dirty="0" smtClean="0"/>
              <a:t>6. While management measures/evaluates people by their name, past records, present performance; leadership sees and evaluates individuals as having potential for things that can’t be measured, i.e., it deals with future and the performance of people if their potential is fully extracted.</a:t>
            </a:r>
          </a:p>
          <a:p>
            <a:endParaRPr lang="en-US" dirty="0" smtClean="0"/>
          </a:p>
          <a:p>
            <a:r>
              <a:rPr lang="en-US" dirty="0" smtClean="0"/>
              <a:t>7. If management is reactive, leadership is proactive.</a:t>
            </a:r>
          </a:p>
          <a:p>
            <a:endParaRPr lang="en-US" dirty="0" smtClean="0"/>
          </a:p>
          <a:p>
            <a:r>
              <a:rPr lang="en-US" dirty="0" smtClean="0"/>
              <a:t>8. Management is based more on written communication, while leadership is based more on verbal communication.</a:t>
            </a:r>
          </a:p>
          <a:p>
            <a:endParaRPr lang="en-US" dirty="0" smtClean="0"/>
          </a:p>
          <a:p>
            <a:r>
              <a:rPr lang="en-US" dirty="0" smtClean="0"/>
              <a:t>9. The organizations which are over managed and under-led do not perform </a:t>
            </a:r>
            <a:r>
              <a:rPr lang="en-US" dirty="0" err="1" smtClean="0"/>
              <a:t>upto</a:t>
            </a:r>
            <a:r>
              <a:rPr lang="en-US" dirty="0" smtClean="0"/>
              <a:t> the benchmark. </a:t>
            </a:r>
          </a:p>
          <a:p>
            <a:endParaRPr lang="en-US" b="1" dirty="0" smtClean="0"/>
          </a:p>
          <a:p>
            <a:pPr algn="just"/>
            <a:r>
              <a:rPr lang="en-US" b="1" dirty="0" smtClean="0"/>
              <a:t>In Conclusion, leadership accompanied by management sets a new direction and makes efficient use of resources to achieve it</a:t>
            </a:r>
            <a:r>
              <a:rPr lang="en-US" dirty="0" smtClean="0"/>
              <a:t>. Both leadership and management are essential for individual as well as organizational success.</a:t>
            </a:r>
          </a:p>
          <a:p>
            <a:endParaRPr lang="en-US" dirty="0"/>
          </a:p>
        </p:txBody>
      </p:sp>
      <p:sp>
        <p:nvSpPr>
          <p:cNvPr id="6" name="TextBox 5"/>
          <p:cNvSpPr txBox="1"/>
          <p:nvPr/>
        </p:nvSpPr>
        <p:spPr>
          <a:xfrm>
            <a:off x="76200" y="2438400"/>
            <a:ext cx="1828800" cy="4524315"/>
          </a:xfrm>
          <a:prstGeom prst="rect">
            <a:avLst/>
          </a:prstGeom>
          <a:noFill/>
        </p:spPr>
        <p:txBody>
          <a:bodyPr wrap="square" rtlCol="0">
            <a:spAutoFit/>
          </a:bodyPr>
          <a:lstStyle/>
          <a:p>
            <a:pPr algn="just"/>
            <a:r>
              <a:rPr lang="en-US" sz="1600" b="1" dirty="0" smtClean="0"/>
              <a:t>Leadership</a:t>
            </a:r>
            <a:r>
              <a:rPr lang="en-US" sz="1600" dirty="0" smtClean="0"/>
              <a:t> is about getting people to comprehend and believe in the vision you set for the company and to work with you on achieving your goals,</a:t>
            </a:r>
          </a:p>
          <a:p>
            <a:pPr algn="just"/>
            <a:endParaRPr lang="en-US" sz="1600" dirty="0" smtClean="0"/>
          </a:p>
          <a:p>
            <a:pPr algn="just"/>
            <a:r>
              <a:rPr lang="en-US" sz="1600" dirty="0" smtClean="0"/>
              <a:t>while </a:t>
            </a:r>
            <a:r>
              <a:rPr lang="en-US" sz="1600" b="1" dirty="0" smtClean="0"/>
              <a:t>management</a:t>
            </a:r>
            <a:r>
              <a:rPr lang="en-US" sz="1600" dirty="0" smtClean="0"/>
              <a:t> is more about administering and making sure the day-to-day activities are happening as they should</a:t>
            </a:r>
            <a:endParaRPr lang="en-US" sz="1600" dirty="0"/>
          </a:p>
        </p:txBody>
      </p:sp>
      <p:sp>
        <p:nvSpPr>
          <p:cNvPr id="7" name="Title 1"/>
          <p:cNvSpPr>
            <a:spLocks noGrp="1"/>
          </p:cNvSpPr>
          <p:nvPr>
            <p:ph type="title"/>
          </p:nvPr>
        </p:nvSpPr>
        <p:spPr>
          <a:xfrm>
            <a:off x="228600" y="122238"/>
            <a:ext cx="8458200" cy="563562"/>
          </a:xfrm>
        </p:spPr>
        <p:txBody>
          <a:bodyPr>
            <a:noAutofit/>
          </a:bodyPr>
          <a:lstStyle/>
          <a:p>
            <a:r>
              <a:rPr lang="en-US" sz="2400" dirty="0" smtClean="0"/>
              <a:t>Leadership and Management: Relationship and Differences</a:t>
            </a:r>
            <a:br>
              <a:rPr lang="en-US" sz="2400" dirty="0" smtClean="0"/>
            </a:br>
            <a:r>
              <a:rPr lang="en-US" sz="2400" dirty="0" smtClean="0"/>
              <a:t>							Contd.</a:t>
            </a:r>
            <a:endParaRPr lang="en-US" sz="2400" dirty="0"/>
          </a:p>
        </p:txBody>
      </p:sp>
      <p:sp>
        <p:nvSpPr>
          <p:cNvPr id="8" name="TextBox 7"/>
          <p:cNvSpPr txBox="1"/>
          <p:nvPr/>
        </p:nvSpPr>
        <p:spPr>
          <a:xfrm>
            <a:off x="0" y="1219200"/>
            <a:ext cx="1600200" cy="738664"/>
          </a:xfrm>
          <a:prstGeom prst="rect">
            <a:avLst/>
          </a:prstGeom>
          <a:noFill/>
        </p:spPr>
        <p:txBody>
          <a:bodyPr wrap="square" rtlCol="0">
            <a:spAutoFit/>
          </a:bodyPr>
          <a:lstStyle/>
          <a:p>
            <a:r>
              <a:rPr lang="en-US" sz="2400" dirty="0" smtClean="0"/>
              <a:t>Differences</a:t>
            </a:r>
            <a:endParaRPr lang="en-US" sz="800" dirty="0" smtClean="0"/>
          </a:p>
          <a:p>
            <a:r>
              <a:rPr lang="en-US" sz="1400" dirty="0" smtClean="0"/>
              <a:t>	Contd.</a:t>
            </a: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Dr. Zargari&#10;Leadership is creating a vision for others to&#10;follow, establishing corporate values, and&#10;transforming the way ..."/>
          <p:cNvPicPr>
            <a:picLocks noChangeAspect="1" noChangeArrowheads="1"/>
          </p:cNvPicPr>
          <p:nvPr/>
        </p:nvPicPr>
        <p:blipFill>
          <a:blip r:embed="rId2"/>
          <a:srcRect/>
          <a:stretch>
            <a:fillRect/>
          </a:stretch>
        </p:blipFill>
        <p:spPr bwMode="auto">
          <a:xfrm>
            <a:off x="76200" y="76200"/>
            <a:ext cx="4343400" cy="6629400"/>
          </a:xfrm>
          <a:prstGeom prst="rect">
            <a:avLst/>
          </a:prstGeom>
          <a:noFill/>
        </p:spPr>
      </p:pic>
      <p:pic>
        <p:nvPicPr>
          <p:cNvPr id="24580" name="Picture 4" descr="Dr. Zargari&#10;Planning&#10;Organizing&#10;Staffing Directing Coordinating&#10;Reporting&#10;Budgeting&#10;POSDCORB&#10; "/>
          <p:cNvPicPr>
            <a:picLocks noChangeAspect="1" noChangeArrowheads="1"/>
          </p:cNvPicPr>
          <p:nvPr/>
        </p:nvPicPr>
        <p:blipFill>
          <a:blip r:embed="rId3"/>
          <a:srcRect/>
          <a:stretch>
            <a:fillRect/>
          </a:stretch>
        </p:blipFill>
        <p:spPr bwMode="auto">
          <a:xfrm>
            <a:off x="4210050" y="2447924"/>
            <a:ext cx="4857750" cy="433387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Dr. Zargari&#10;Leadership vs. Management&#10;Leaders determine the&#10;direction, mission, values…th&#10;e future! Leaders do the&#10;right t..."/>
          <p:cNvPicPr>
            <a:picLocks noChangeAspect="1" noChangeArrowheads="1"/>
          </p:cNvPicPr>
          <p:nvPr/>
        </p:nvPicPr>
        <p:blipFill>
          <a:blip r:embed="rId2"/>
          <a:srcRect/>
          <a:stretch>
            <a:fillRect/>
          </a:stretch>
        </p:blipFill>
        <p:spPr bwMode="auto">
          <a:xfrm>
            <a:off x="0" y="0"/>
            <a:ext cx="8991600" cy="6324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eadership vs. Management&#10;What &amp; Why Leaders&#10;How &amp; When Managers&#10; "/>
          <p:cNvPicPr>
            <a:picLocks noChangeAspect="1" noChangeArrowheads="1"/>
          </p:cNvPicPr>
          <p:nvPr/>
        </p:nvPicPr>
        <p:blipFill>
          <a:blip r:embed="rId2"/>
          <a:srcRect/>
          <a:stretch>
            <a:fillRect/>
          </a:stretch>
        </p:blipFill>
        <p:spPr bwMode="auto">
          <a:xfrm>
            <a:off x="152400" y="457200"/>
            <a:ext cx="8748622" cy="576738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Dr. Zargari&#10;Successful Governance&#10;Managerial Skills Leadership Skills&#10;Swing&#10;Leadership vs. Management&#10; "/>
          <p:cNvPicPr>
            <a:picLocks noChangeAspect="1" noChangeArrowheads="1"/>
          </p:cNvPicPr>
          <p:nvPr/>
        </p:nvPicPr>
        <p:blipFill>
          <a:blip r:embed="rId2"/>
          <a:srcRect/>
          <a:stretch>
            <a:fillRect/>
          </a:stretch>
        </p:blipFill>
        <p:spPr bwMode="auto">
          <a:xfrm>
            <a:off x="460375" y="457200"/>
            <a:ext cx="7921625" cy="594742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Dr. Zargari&#10;Leadership vs. Management&#10;Both&#10;leadership and management are&#10;essential elements of&#10;organizational achievements.&#10; "/>
          <p:cNvPicPr>
            <a:picLocks noChangeAspect="1" noChangeArrowheads="1"/>
          </p:cNvPicPr>
          <p:nvPr/>
        </p:nvPicPr>
        <p:blipFill>
          <a:blip r:embed="rId2"/>
          <a:srcRect/>
          <a:stretch>
            <a:fillRect/>
          </a:stretch>
        </p:blipFill>
        <p:spPr bwMode="auto">
          <a:xfrm>
            <a:off x="384175" y="695324"/>
            <a:ext cx="8226425" cy="578167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Dr. Zargari&#10;Leadership’s primary function is to&#10;produce CHANGE AND MOVEMENT&#10;Management’s primary function is to&#10;produce OR..."/>
          <p:cNvPicPr>
            <a:picLocks noChangeAspect="1" noChangeArrowheads="1"/>
          </p:cNvPicPr>
          <p:nvPr/>
        </p:nvPicPr>
        <p:blipFill>
          <a:blip r:embed="rId2"/>
          <a:srcRect/>
          <a:stretch>
            <a:fillRect/>
          </a:stretch>
        </p:blipFill>
        <p:spPr bwMode="auto">
          <a:xfrm>
            <a:off x="533400" y="771524"/>
            <a:ext cx="7848600" cy="540067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TotalTime>
  <Words>1006</Words>
  <Application>Microsoft Office PowerPoint</Application>
  <PresentationFormat>On-screen Show (4:3)</PresentationFormat>
  <Paragraphs>78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Leadership and Management: Relationship and Differences</vt:lpstr>
      <vt:lpstr>Leadership and Management: Relationship and Differences        Contd.</vt:lpstr>
      <vt:lpstr>Leadership and Management: Relationship and Differences        Contd.</vt:lpstr>
      <vt:lpstr>Slide 4</vt:lpstr>
      <vt:lpstr>Slide 5</vt:lpstr>
      <vt:lpstr>Slide 6</vt:lpstr>
      <vt:lpstr>Slide 7</vt:lpstr>
      <vt:lpstr>Slide 8</vt:lpstr>
      <vt:lpstr>Slide 9</vt:lpstr>
      <vt:lpstr>Slide 10</vt:lpstr>
      <vt:lpstr>Slide 11</vt:lpstr>
      <vt:lpstr>Organizational Leadership</vt:lpstr>
      <vt:lpstr>Organizational Leadership       Contd.</vt:lpstr>
      <vt:lpstr>Qualities of Leadership</vt:lpstr>
      <vt:lpstr>Slide 15</vt:lpstr>
      <vt:lpstr>Slide 16</vt:lpstr>
      <vt:lpstr>Slide 17</vt:lpstr>
      <vt:lpstr>Factors affecting leadership styles</vt:lpstr>
      <vt:lpstr>Slide 19</vt:lpstr>
      <vt:lpstr>Slide 20</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and Management</dc:title>
  <dc:creator>Dell</dc:creator>
  <cp:lastModifiedBy>Dell</cp:lastModifiedBy>
  <cp:revision>23</cp:revision>
  <dcterms:created xsi:type="dcterms:W3CDTF">2006-08-16T00:00:00Z</dcterms:created>
  <dcterms:modified xsi:type="dcterms:W3CDTF">2020-06-15T18:08:38Z</dcterms:modified>
</cp:coreProperties>
</file>