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58" r:id="rId3"/>
    <p:sldId id="272" r:id="rId4"/>
    <p:sldId id="271" r:id="rId5"/>
    <p:sldId id="261" r:id="rId6"/>
    <p:sldId id="262" r:id="rId7"/>
    <p:sldId id="263" r:id="rId8"/>
    <p:sldId id="264" r:id="rId9"/>
    <p:sldId id="265" r:id="rId10"/>
    <p:sldId id="266" r:id="rId11"/>
    <p:sldId id="267" r:id="rId12"/>
    <p:sldId id="273" r:id="rId13"/>
    <p:sldId id="268" r:id="rId14"/>
    <p:sldId id="269" r:id="rId15"/>
    <p:sldId id="274" r:id="rId16"/>
    <p:sldId id="276" r:id="rId17"/>
    <p:sldId id="277" r:id="rId18"/>
    <p:sldId id="278" r:id="rId19"/>
    <p:sldId id="279" r:id="rId20"/>
    <p:sldId id="280" r:id="rId21"/>
    <p:sldId id="281" r:id="rId22"/>
    <p:sldId id="282" r:id="rId23"/>
    <p:sldId id="283" r:id="rId24"/>
    <p:sldId id="290" r:id="rId25"/>
    <p:sldId id="286" r:id="rId26"/>
    <p:sldId id="284" r:id="rId27"/>
    <p:sldId id="285" r:id="rId28"/>
    <p:sldId id="287" r:id="rId29"/>
    <p:sldId id="288" r:id="rId30"/>
    <p:sldId id="289" r:id="rId31"/>
    <p:sldId id="29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22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6/13/2020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6/13/2020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tudy.com/academy/answer/what-is-the-main-principle-of-the-path-goal-theory.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Rensis_Likert" TargetMode="External"/><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458200" cy="5668963"/>
          </a:xfrm>
        </p:spPr>
        <p:txBody>
          <a:bodyPr/>
          <a:lstStyle/>
          <a:p>
            <a:pPr>
              <a:buNone/>
            </a:pPr>
            <a:r>
              <a:rPr lang="en-US" dirty="0" smtClean="0">
                <a:solidFill>
                  <a:srgbClr val="FF0000"/>
                </a:solidFill>
              </a:rPr>
              <a:t>Some Major types of leadership theories</a:t>
            </a:r>
            <a:r>
              <a:rPr lang="en-US" dirty="0" smtClean="0"/>
              <a:t> </a:t>
            </a:r>
          </a:p>
          <a:p>
            <a:endParaRPr lang="en-US" dirty="0" smtClean="0"/>
          </a:p>
          <a:p>
            <a:pPr marL="514350" indent="-514350">
              <a:buAutoNum type="arabicPeriod"/>
            </a:pPr>
            <a:r>
              <a:rPr lang="en-US" dirty="0" smtClean="0"/>
              <a:t>Charismatic Leadership Theory </a:t>
            </a:r>
          </a:p>
          <a:p>
            <a:pPr marL="514350" indent="-514350">
              <a:buAutoNum type="arabicPeriod"/>
            </a:pPr>
            <a:endParaRPr lang="en-US" dirty="0" smtClean="0"/>
          </a:p>
          <a:p>
            <a:pPr marL="514350" indent="-514350">
              <a:buAutoNum type="arabicPeriod"/>
            </a:pPr>
            <a:r>
              <a:rPr lang="en-US" dirty="0" smtClean="0"/>
              <a:t> Contingency Leadership Theory</a:t>
            </a:r>
          </a:p>
          <a:p>
            <a:pPr marL="514350" indent="-514350">
              <a:buAutoNum type="arabicPeriod"/>
            </a:pPr>
            <a:endParaRPr lang="en-US" dirty="0" smtClean="0"/>
          </a:p>
          <a:p>
            <a:pPr marL="514350" indent="-514350">
              <a:buAutoNum type="arabicPeriod"/>
            </a:pPr>
            <a:r>
              <a:rPr lang="en-US" dirty="0" smtClean="0"/>
              <a:t>Behavioral Leadership Theory</a:t>
            </a:r>
          </a:p>
          <a:p>
            <a:pPr marL="514350" indent="-514350">
              <a:buAutoNum type="arabicPeriod"/>
            </a:pPr>
            <a:endParaRPr lang="en-US" dirty="0" smtClean="0"/>
          </a:p>
          <a:p>
            <a:pPr marL="514350" indent="-514350">
              <a:buAutoNum type="arabicPeriod"/>
            </a:pPr>
            <a:r>
              <a:rPr lang="en-US" dirty="0" smtClean="0"/>
              <a:t>Trait Leadership Theory</a:t>
            </a:r>
          </a:p>
          <a:p>
            <a:pPr marL="514350" indent="-514350">
              <a:buAutoNum type="arabicPeriod"/>
            </a:pPr>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hapter Five Contingency &amp; Situational Leadership - ppt video ..."/>
          <p:cNvPicPr>
            <a:picLocks noChangeAspect="1" noChangeArrowheads="1"/>
          </p:cNvPicPr>
          <p:nvPr/>
        </p:nvPicPr>
        <p:blipFill>
          <a:blip r:embed="rId2"/>
          <a:srcRect/>
          <a:stretch>
            <a:fillRect/>
          </a:stretch>
        </p:blipFill>
        <p:spPr bwMode="auto">
          <a:xfrm>
            <a:off x="384175" y="631030"/>
            <a:ext cx="8302625" cy="622697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dirty="0" smtClean="0"/>
              <a:t>Contingency Theory of Leadership</a:t>
            </a:r>
            <a:endParaRPr lang="en-US" dirty="0"/>
          </a:p>
        </p:txBody>
      </p:sp>
      <p:sp>
        <p:nvSpPr>
          <p:cNvPr id="3" name="Content Placeholder 2"/>
          <p:cNvSpPr>
            <a:spLocks noGrp="1"/>
          </p:cNvSpPr>
          <p:nvPr>
            <p:ph idx="1"/>
          </p:nvPr>
        </p:nvSpPr>
        <p:spPr>
          <a:xfrm>
            <a:off x="0" y="762000"/>
            <a:ext cx="9144000" cy="6096000"/>
          </a:xfrm>
        </p:spPr>
        <p:txBody>
          <a:bodyPr>
            <a:noAutofit/>
          </a:bodyPr>
          <a:lstStyle/>
          <a:p>
            <a:pPr algn="just"/>
            <a:r>
              <a:rPr lang="en-US" sz="2400" dirty="0" smtClean="0"/>
              <a:t>The </a:t>
            </a:r>
            <a:r>
              <a:rPr lang="en-US" sz="2400" b="1" dirty="0" smtClean="0"/>
              <a:t>Contingency Theory of Leadership</a:t>
            </a:r>
            <a:r>
              <a:rPr lang="en-US" sz="2400" dirty="0" smtClean="0"/>
              <a:t> states that a </a:t>
            </a:r>
            <a:r>
              <a:rPr lang="en-US" sz="2400" b="1" dirty="0" smtClean="0"/>
              <a:t>leader's</a:t>
            </a:r>
            <a:r>
              <a:rPr lang="en-US" sz="2400" dirty="0" smtClean="0"/>
              <a:t> effectiveness is contingent upon with how his or her </a:t>
            </a:r>
            <a:r>
              <a:rPr lang="en-US" sz="2400" b="1" dirty="0" smtClean="0"/>
              <a:t>leadership</a:t>
            </a:r>
            <a:r>
              <a:rPr lang="en-US" sz="2400" dirty="0" smtClean="0"/>
              <a:t> style matches to the situation. That is, the </a:t>
            </a:r>
            <a:r>
              <a:rPr lang="en-US" sz="2400" b="1" dirty="0" smtClean="0"/>
              <a:t>leader</a:t>
            </a:r>
            <a:r>
              <a:rPr lang="en-US" sz="2400" dirty="0" smtClean="0"/>
              <a:t> must find out what kind of </a:t>
            </a:r>
            <a:r>
              <a:rPr lang="en-US" sz="2400" b="1" dirty="0" smtClean="0"/>
              <a:t>leadership</a:t>
            </a:r>
            <a:r>
              <a:rPr lang="en-US" sz="2400" dirty="0" smtClean="0"/>
              <a:t> style and situation he or she thrives in.</a:t>
            </a:r>
          </a:p>
          <a:p>
            <a:pPr algn="just"/>
            <a:endParaRPr lang="en-US" sz="2400" dirty="0" smtClean="0"/>
          </a:p>
          <a:p>
            <a:pPr algn="just"/>
            <a:r>
              <a:rPr lang="en-US" sz="2400" dirty="0" smtClean="0"/>
              <a:t>Contingency Theories include: </a:t>
            </a:r>
            <a:r>
              <a:rPr lang="en-US" sz="2400" dirty="0" smtClean="0">
                <a:solidFill>
                  <a:srgbClr val="00B050"/>
                </a:solidFill>
              </a:rPr>
              <a:t>1. Fiedler's Contingency Theory, 2. the Situational Leadership Theory, 3. the </a:t>
            </a:r>
            <a:r>
              <a:rPr lang="en-US" sz="2400" b="1" dirty="0" smtClean="0">
                <a:solidFill>
                  <a:srgbClr val="00B050"/>
                </a:solidFill>
              </a:rPr>
              <a:t>Path-Goal Theory</a:t>
            </a:r>
            <a:r>
              <a:rPr lang="en-US" sz="2400" dirty="0" smtClean="0">
                <a:solidFill>
                  <a:srgbClr val="00B050"/>
                </a:solidFill>
              </a:rPr>
              <a:t> and 4. the Decision-Making Theory.</a:t>
            </a:r>
          </a:p>
          <a:p>
            <a:pPr algn="just">
              <a:buNone/>
            </a:pPr>
            <a:endParaRPr lang="en-US" sz="2400" dirty="0" smtClean="0"/>
          </a:p>
          <a:p>
            <a:pPr algn="just"/>
            <a:r>
              <a:rPr lang="en-US" sz="2400" dirty="0" smtClean="0"/>
              <a:t>The basic premise of </a:t>
            </a:r>
            <a:r>
              <a:rPr lang="en-US" sz="2400" b="1" dirty="0" smtClean="0"/>
              <a:t>Contingency Theory</a:t>
            </a:r>
            <a:r>
              <a:rPr lang="en-US" sz="2400" dirty="0" smtClean="0"/>
              <a:t> is that there is no one best way to lead an organization. Fred Fiedler is a theorist whose </a:t>
            </a:r>
            <a:r>
              <a:rPr lang="en-US" sz="2400" b="1" dirty="0" smtClean="0"/>
              <a:t>Contingency</a:t>
            </a:r>
            <a:r>
              <a:rPr lang="en-US" sz="2400" dirty="0" smtClean="0"/>
              <a:t> Trait </a:t>
            </a:r>
            <a:r>
              <a:rPr lang="en-US" sz="2400" b="1" dirty="0" smtClean="0"/>
              <a:t>Theory</a:t>
            </a:r>
            <a:r>
              <a:rPr lang="en-US" sz="2400" dirty="0" smtClean="0"/>
              <a:t> was the precursor to his </a:t>
            </a:r>
            <a:r>
              <a:rPr lang="en-US" sz="2400" b="1" dirty="0" smtClean="0"/>
              <a:t>Contingency</a:t>
            </a:r>
            <a:r>
              <a:rPr lang="en-US" sz="2400" dirty="0" smtClean="0"/>
              <a:t> Management </a:t>
            </a:r>
            <a:r>
              <a:rPr lang="en-US" sz="2400" b="1" dirty="0" smtClean="0"/>
              <a:t>Theory</a:t>
            </a:r>
            <a:r>
              <a:rPr lang="en-US" sz="2400" dirty="0" smtClean="0"/>
              <a:t>. Fiedler believed there was a direct correlation to the traits of a leader and the effectiveness of a leader.</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fontScale="90000"/>
          </a:bodyPr>
          <a:lstStyle/>
          <a:p>
            <a:r>
              <a:rPr lang="en-US" dirty="0" smtClean="0"/>
              <a:t>The Path-goal Contingency Theory </a:t>
            </a:r>
            <a:endParaRPr lang="en-US" dirty="0"/>
          </a:p>
        </p:txBody>
      </p:sp>
      <p:sp>
        <p:nvSpPr>
          <p:cNvPr id="3" name="Content Placeholder 2"/>
          <p:cNvSpPr>
            <a:spLocks noGrp="1"/>
          </p:cNvSpPr>
          <p:nvPr>
            <p:ph idx="1"/>
          </p:nvPr>
        </p:nvSpPr>
        <p:spPr>
          <a:xfrm>
            <a:off x="304800" y="914400"/>
            <a:ext cx="8610600" cy="5715000"/>
          </a:xfrm>
        </p:spPr>
        <p:txBody>
          <a:bodyPr>
            <a:normAutofit fontScale="85000" lnSpcReduction="10000"/>
          </a:bodyPr>
          <a:lstStyle/>
          <a:p>
            <a:pPr algn="just"/>
            <a:r>
              <a:rPr lang="en-US" dirty="0" smtClean="0"/>
              <a:t>The </a:t>
            </a:r>
            <a:r>
              <a:rPr lang="en-US" b="1" dirty="0" smtClean="0"/>
              <a:t>Path</a:t>
            </a:r>
            <a:r>
              <a:rPr lang="en-US" dirty="0" smtClean="0"/>
              <a:t>-</a:t>
            </a:r>
            <a:r>
              <a:rPr lang="en-US" b="1" dirty="0" smtClean="0"/>
              <a:t>Goal</a:t>
            </a:r>
            <a:r>
              <a:rPr lang="en-US" dirty="0" smtClean="0"/>
              <a:t> model is a </a:t>
            </a:r>
            <a:r>
              <a:rPr lang="en-US" b="1" dirty="0" smtClean="0"/>
              <a:t>theory</a:t>
            </a:r>
            <a:r>
              <a:rPr lang="en-US" dirty="0" smtClean="0"/>
              <a:t> based on specifying a </a:t>
            </a:r>
            <a:r>
              <a:rPr lang="en-US" b="1" dirty="0" smtClean="0"/>
              <a:t>leader's</a:t>
            </a:r>
            <a:r>
              <a:rPr lang="en-US" dirty="0" smtClean="0"/>
              <a:t> style or behavior that best fits the employee and work environment in order to achieve a </a:t>
            </a:r>
            <a:r>
              <a:rPr lang="en-US" b="1" dirty="0" smtClean="0"/>
              <a:t>goal</a:t>
            </a:r>
            <a:r>
              <a:rPr lang="en-US" dirty="0" smtClean="0"/>
              <a:t> (House, Mitchell, 1974). The </a:t>
            </a:r>
            <a:r>
              <a:rPr lang="en-US" b="1" dirty="0" smtClean="0"/>
              <a:t>goal</a:t>
            </a:r>
            <a:r>
              <a:rPr lang="en-US" dirty="0" smtClean="0"/>
              <a:t> is to increase your employees' motivation, empowerment, and satisfaction so they become productive members of the organization.</a:t>
            </a:r>
          </a:p>
          <a:p>
            <a:pPr algn="just"/>
            <a:endParaRPr lang="en-US" dirty="0" smtClean="0"/>
          </a:p>
          <a:p>
            <a:r>
              <a:rPr lang="en-US" dirty="0" smtClean="0"/>
              <a:t>According to it, the </a:t>
            </a:r>
            <a:r>
              <a:rPr lang="en-US" b="1" dirty="0" smtClean="0"/>
              <a:t>main principle</a:t>
            </a:r>
            <a:r>
              <a:rPr lang="en-US" dirty="0" smtClean="0"/>
              <a:t> is the leadership role, who analyzes and sets </a:t>
            </a:r>
            <a:r>
              <a:rPr lang="en-US" b="1" dirty="0" smtClean="0"/>
              <a:t>goals</a:t>
            </a:r>
            <a:r>
              <a:rPr lang="en-US" dirty="0" smtClean="0"/>
              <a:t> with the team, assistance is provided to find the best </a:t>
            </a:r>
            <a:r>
              <a:rPr lang="en-US" b="1" dirty="0" smtClean="0"/>
              <a:t>path</a:t>
            </a:r>
            <a:r>
              <a:rPr lang="en-US" dirty="0" smtClean="0"/>
              <a:t> to achieve the </a:t>
            </a:r>
            <a:r>
              <a:rPr lang="en-US" b="1" dirty="0" smtClean="0"/>
              <a:t>goals</a:t>
            </a:r>
            <a:r>
              <a:rPr lang="en-US" dirty="0" smtClean="0"/>
              <a:t> and also helps subordinates in providing solutions to the difficulties coming in the way.</a:t>
            </a:r>
            <a:endParaRPr lang="en-US" smtClean="0"/>
          </a:p>
          <a:p>
            <a:endParaRPr lang="en-US" dirty="0" smtClean="0"/>
          </a:p>
          <a:p>
            <a:r>
              <a:rPr lang="en-US" dirty="0" smtClean="0"/>
              <a:t>The original </a:t>
            </a:r>
            <a:r>
              <a:rPr lang="en-US" b="1" dirty="0" smtClean="0"/>
              <a:t>Path</a:t>
            </a:r>
            <a:r>
              <a:rPr lang="en-US" dirty="0" smtClean="0"/>
              <a:t>-</a:t>
            </a:r>
            <a:r>
              <a:rPr lang="en-US" b="1" dirty="0" smtClean="0"/>
              <a:t>Goal theory identifies</a:t>
            </a:r>
            <a:r>
              <a:rPr lang="en-US" dirty="0" smtClean="0"/>
              <a:t> achievement-oriented, directive, participative, and supportive </a:t>
            </a:r>
            <a:r>
              <a:rPr lang="en-US" b="1" dirty="0" smtClean="0"/>
              <a:t>leader behaviors</a:t>
            </a:r>
            <a:r>
              <a:rPr lang="en-US" dirty="0" smtClean="0"/>
              <a:t> rooted in </a:t>
            </a:r>
            <a:r>
              <a:rPr lang="en-US" b="1" dirty="0" smtClean="0"/>
              <a:t>four</a:t>
            </a:r>
            <a:r>
              <a:rPr lang="en-US" dirty="0" smtClean="0"/>
              <a:t> (4 styles). The </a:t>
            </a:r>
            <a:r>
              <a:rPr lang="en-US" b="1" dirty="0" smtClean="0"/>
              <a:t>Four</a:t>
            </a:r>
            <a:r>
              <a:rPr lang="en-US" dirty="0" smtClean="0"/>
              <a:t> Styles: ... This </a:t>
            </a:r>
            <a:r>
              <a:rPr lang="en-US" b="1" dirty="0" smtClean="0"/>
              <a:t>behavior</a:t>
            </a:r>
            <a:r>
              <a:rPr lang="en-US" dirty="0" smtClean="0"/>
              <a:t> is predominant when employees are highly personally involved in their work. </a:t>
            </a:r>
            <a:r>
              <a:rPr lang="en-US" dirty="0" smtClean="0">
                <a:hlinkClick r:id="rId2"/>
              </a:rPr>
              <a:t/>
            </a:r>
            <a:br>
              <a:rPr lang="en-US" dirty="0" smtClean="0">
                <a:hlinkClick r:id="rId2"/>
              </a:rPr>
            </a:b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ath –Goal TheoryDeveloped by Robert HouseA theory which describes: How leaders can motivate  their followers to achieve..."/>
          <p:cNvPicPr>
            <a:picLocks noChangeAspect="1" noChangeArrowheads="1"/>
          </p:cNvPicPr>
          <p:nvPr/>
        </p:nvPicPr>
        <p:blipFill>
          <a:blip r:embed="rId2"/>
          <a:srcRect/>
          <a:stretch>
            <a:fillRect/>
          </a:stretch>
        </p:blipFill>
        <p:spPr bwMode="auto">
          <a:xfrm>
            <a:off x="76200" y="771524"/>
            <a:ext cx="3733800" cy="5705476"/>
          </a:xfrm>
          <a:prstGeom prst="rect">
            <a:avLst/>
          </a:prstGeom>
          <a:noFill/>
        </p:spPr>
      </p:pic>
      <p:pic>
        <p:nvPicPr>
          <p:cNvPr id="2052" name="Picture 4" descr="Path-Goal Theory: Brief DescriptionIt is about how leaders motivate followers to accomplish designated goalsThe stated g..."/>
          <p:cNvPicPr>
            <a:picLocks noChangeAspect="1" noChangeArrowheads="1"/>
          </p:cNvPicPr>
          <p:nvPr/>
        </p:nvPicPr>
        <p:blipFill>
          <a:blip r:embed="rId3"/>
          <a:srcRect/>
          <a:stretch>
            <a:fillRect/>
          </a:stretch>
        </p:blipFill>
        <p:spPr bwMode="auto">
          <a:xfrm>
            <a:off x="4768770" y="847724"/>
            <a:ext cx="3841830" cy="5705476"/>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685800"/>
          </a:xfrm>
        </p:spPr>
        <p:txBody>
          <a:bodyPr>
            <a:noAutofit/>
          </a:bodyPr>
          <a:lstStyle/>
          <a:p>
            <a:pPr algn="ctr"/>
            <a:r>
              <a:rPr lang="en-US" sz="3200" dirty="0" smtClean="0"/>
              <a:t>Contingency Leadership Model of Decision making</a:t>
            </a:r>
            <a:endParaRPr lang="en-US" sz="3200" dirty="0"/>
          </a:p>
        </p:txBody>
      </p:sp>
      <p:sp>
        <p:nvSpPr>
          <p:cNvPr id="3" name="Content Placeholder 2"/>
          <p:cNvSpPr>
            <a:spLocks noGrp="1"/>
          </p:cNvSpPr>
          <p:nvPr>
            <p:ph idx="1"/>
          </p:nvPr>
        </p:nvSpPr>
        <p:spPr>
          <a:xfrm>
            <a:off x="0" y="990600"/>
            <a:ext cx="9144000" cy="5486400"/>
          </a:xfrm>
        </p:spPr>
        <p:txBody>
          <a:bodyPr>
            <a:normAutofit fontScale="92500" lnSpcReduction="20000"/>
          </a:bodyPr>
          <a:lstStyle/>
          <a:p>
            <a:r>
              <a:rPr lang="en-US" dirty="0" smtClean="0"/>
              <a:t>Many contingency theories define leadership effectiveness in terms of group performance or team satisfaction. </a:t>
            </a:r>
          </a:p>
          <a:p>
            <a:r>
              <a:rPr lang="en-US" dirty="0" smtClean="0"/>
              <a:t>However, the normative decision model is a unique contingency theory in its exclusive focus on providing prescriptions to optimize the leader's decision-making process. </a:t>
            </a:r>
          </a:p>
          <a:p>
            <a:r>
              <a:rPr lang="en-US" dirty="0" smtClean="0"/>
              <a:t>The normative decision model, originally developed by Victor Vroom and Phillip </a:t>
            </a:r>
            <a:r>
              <a:rPr lang="en-US" dirty="0" err="1" smtClean="0"/>
              <a:t>Yetton</a:t>
            </a:r>
            <a:r>
              <a:rPr lang="en-US" dirty="0" smtClean="0"/>
              <a:t> in 1973 and later revised by Victor Vroom and Arthur </a:t>
            </a:r>
            <a:r>
              <a:rPr lang="en-US" dirty="0" err="1" smtClean="0"/>
              <a:t>Jago</a:t>
            </a:r>
            <a:r>
              <a:rPr lang="en-US" dirty="0" smtClean="0"/>
              <a:t>, emphasizes situational factors more than leadership behaviors. </a:t>
            </a:r>
          </a:p>
          <a:p>
            <a:r>
              <a:rPr lang="en-US" dirty="0" smtClean="0"/>
              <a:t>It outlines a set of </a:t>
            </a:r>
            <a:r>
              <a:rPr lang="en-US" dirty="0" smtClean="0">
                <a:solidFill>
                  <a:srgbClr val="00B050"/>
                </a:solidFill>
              </a:rPr>
              <a:t>five different decision-making strategies </a:t>
            </a:r>
            <a:r>
              <a:rPr lang="en-US" dirty="0" smtClean="0"/>
              <a:t>that range on a continuum from directive to participative decision making. </a:t>
            </a:r>
          </a:p>
          <a:p>
            <a:r>
              <a:rPr lang="en-US" dirty="0" smtClean="0"/>
              <a:t>These strategies include two types of autocratic styles (the leader decides alone), two types of consultative styles (the leader consults followers but decides alone), and a group decision-making option (group consensus</a:t>
            </a:r>
            <a:r>
              <a:rPr lang="en-US" dirty="0" smtClean="0"/>
              <a:t>)			</a:t>
            </a: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05800" cy="838200"/>
          </a:xfrm>
        </p:spPr>
        <p:txBody>
          <a:bodyPr>
            <a:noAutofit/>
          </a:bodyPr>
          <a:lstStyle/>
          <a:p>
            <a:pPr algn="ct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Contingency Leadership Theory of Decision Making </a:t>
            </a:r>
            <a:br>
              <a:rPr lang="en-US" sz="2800" dirty="0" smtClean="0"/>
            </a:br>
            <a:r>
              <a:rPr lang="en-US" sz="2800" dirty="0" smtClean="0"/>
              <a:t>							Contd. </a:t>
            </a:r>
            <a:endParaRPr lang="en-US" sz="2800" dirty="0"/>
          </a:p>
        </p:txBody>
      </p:sp>
      <p:sp>
        <p:nvSpPr>
          <p:cNvPr id="3" name="Rectangle 2"/>
          <p:cNvSpPr/>
          <p:nvPr/>
        </p:nvSpPr>
        <p:spPr>
          <a:xfrm>
            <a:off x="685800" y="1305343"/>
            <a:ext cx="8153400" cy="5262979"/>
          </a:xfrm>
          <a:prstGeom prst="rect">
            <a:avLst/>
          </a:prstGeom>
        </p:spPr>
        <p:txBody>
          <a:bodyPr wrap="square">
            <a:spAutoFit/>
          </a:bodyPr>
          <a:lstStyle/>
          <a:p>
            <a:pPr algn="just"/>
            <a:r>
              <a:rPr lang="en-US" sz="2400" dirty="0" smtClean="0"/>
              <a:t>When applied to decision-making, the effectiveness of the decision in question depends on a balance of how important the decision is, how complete the decision maker's and the subordinates' information is on the subject, and the likelihood of acceptance of the decision by subordinates. </a:t>
            </a:r>
            <a:endParaRPr lang="en-US" sz="2400" dirty="0" smtClean="0"/>
          </a:p>
          <a:p>
            <a:endParaRPr lang="en-US" sz="2400" dirty="0" smtClean="0"/>
          </a:p>
          <a:p>
            <a:endParaRPr lang="en-US" sz="2400" dirty="0" smtClean="0"/>
          </a:p>
          <a:p>
            <a:pPr algn="just"/>
            <a:r>
              <a:rPr lang="en-US" sz="2400" dirty="0" smtClean="0"/>
              <a:t>Changing </a:t>
            </a:r>
            <a:r>
              <a:rPr lang="en-US" sz="2400" dirty="0" smtClean="0"/>
              <a:t>the nature of any one factor alters the relationship with the other two. This may require the small business owner to share more information about an unpopular decision to increase the chances her staff will accept the changes.</a:t>
            </a:r>
          </a:p>
          <a:p>
            <a:r>
              <a:rPr lang="en-US" sz="2400" dirty="0" smtClean="0"/>
              <a:t/>
            </a:r>
            <a:br>
              <a:rPr lang="en-US" sz="2400" dirty="0" smtClean="0"/>
            </a:b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14400"/>
          </a:xfrm>
        </p:spPr>
        <p:txBody>
          <a:bodyPr/>
          <a:lstStyle/>
          <a:p>
            <a:pPr algn="ctr"/>
            <a:r>
              <a:rPr lang="en-US" dirty="0" smtClean="0"/>
              <a:t>Behavioral Leadership Theory</a:t>
            </a:r>
            <a:endParaRPr lang="en-US" dirty="0"/>
          </a:p>
        </p:txBody>
      </p:sp>
      <p:sp>
        <p:nvSpPr>
          <p:cNvPr id="4" name="TextBox 3"/>
          <p:cNvSpPr txBox="1"/>
          <p:nvPr/>
        </p:nvSpPr>
        <p:spPr>
          <a:xfrm>
            <a:off x="228600" y="990600"/>
            <a:ext cx="5029200" cy="2308324"/>
          </a:xfrm>
          <a:prstGeom prst="rect">
            <a:avLst/>
          </a:prstGeom>
          <a:noFill/>
        </p:spPr>
        <p:txBody>
          <a:bodyPr wrap="square" rtlCol="0">
            <a:spAutoFit/>
          </a:bodyPr>
          <a:lstStyle/>
          <a:p>
            <a:pPr algn="just"/>
            <a:r>
              <a:rPr lang="en-US" b="1" dirty="0" smtClean="0"/>
              <a:t>Behavioral Theory of Leadership</a:t>
            </a:r>
            <a:r>
              <a:rPr lang="en-US" dirty="0" smtClean="0"/>
              <a:t> is a </a:t>
            </a:r>
            <a:r>
              <a:rPr lang="en-US" b="1" dirty="0" smtClean="0"/>
              <a:t>leadership theory</a:t>
            </a:r>
            <a:r>
              <a:rPr lang="en-US" dirty="0" smtClean="0"/>
              <a:t> that considers the observable actions and reactions of </a:t>
            </a:r>
            <a:r>
              <a:rPr lang="en-US" b="1" dirty="0" smtClean="0"/>
              <a:t>leaders</a:t>
            </a:r>
            <a:r>
              <a:rPr lang="en-US" dirty="0" smtClean="0"/>
              <a:t> and followers in a given situation. ... </a:t>
            </a:r>
            <a:endParaRPr lang="en-US" dirty="0" smtClean="0"/>
          </a:p>
          <a:p>
            <a:endParaRPr lang="en-US" b="1" dirty="0" smtClean="0"/>
          </a:p>
          <a:p>
            <a:pPr algn="just"/>
            <a:r>
              <a:rPr lang="en-US" b="1" dirty="0" smtClean="0"/>
              <a:t>Behavioral </a:t>
            </a:r>
            <a:r>
              <a:rPr lang="en-US" b="1" dirty="0" smtClean="0"/>
              <a:t>theories of leadership</a:t>
            </a:r>
            <a:r>
              <a:rPr lang="en-US" dirty="0" smtClean="0"/>
              <a:t> are classified as such because they focus on the study of specific </a:t>
            </a:r>
            <a:r>
              <a:rPr lang="en-US" b="1" dirty="0" smtClean="0"/>
              <a:t>behaviors</a:t>
            </a:r>
            <a:r>
              <a:rPr lang="en-US" dirty="0" smtClean="0"/>
              <a:t> of a </a:t>
            </a:r>
            <a:r>
              <a:rPr lang="en-US" b="1" dirty="0" smtClean="0"/>
              <a:t>leader</a:t>
            </a:r>
            <a:r>
              <a:rPr lang="en-US" dirty="0" smtClean="0"/>
              <a:t>.</a:t>
            </a:r>
            <a:endParaRPr lang="en-US" dirty="0"/>
          </a:p>
        </p:txBody>
      </p:sp>
      <p:sp>
        <p:nvSpPr>
          <p:cNvPr id="7" name="TextBox 6"/>
          <p:cNvSpPr txBox="1"/>
          <p:nvPr/>
        </p:nvSpPr>
        <p:spPr>
          <a:xfrm>
            <a:off x="5410200" y="1044476"/>
            <a:ext cx="3429000" cy="2308324"/>
          </a:xfrm>
          <a:prstGeom prst="rect">
            <a:avLst/>
          </a:prstGeom>
          <a:noFill/>
        </p:spPr>
        <p:txBody>
          <a:bodyPr wrap="square" rtlCol="0">
            <a:spAutoFit/>
          </a:bodyPr>
          <a:lstStyle/>
          <a:p>
            <a:pPr algn="just"/>
            <a:r>
              <a:rPr lang="en-US" dirty="0" smtClean="0"/>
              <a:t>House and Mitchell (1974) defined </a:t>
            </a:r>
            <a:r>
              <a:rPr lang="en-US" b="1" dirty="0" smtClean="0"/>
              <a:t>four</a:t>
            </a:r>
            <a:r>
              <a:rPr lang="en-US" dirty="0" smtClean="0"/>
              <a:t> types of </a:t>
            </a:r>
            <a:r>
              <a:rPr lang="en-US" b="1" dirty="0" smtClean="0"/>
              <a:t>leader behaviors</a:t>
            </a:r>
            <a:r>
              <a:rPr lang="en-US" dirty="0" smtClean="0"/>
              <a:t> or </a:t>
            </a:r>
            <a:r>
              <a:rPr lang="en-US" b="1" dirty="0" smtClean="0"/>
              <a:t>styles</a:t>
            </a:r>
            <a:r>
              <a:rPr lang="en-US" dirty="0" smtClean="0"/>
              <a:t>: </a:t>
            </a:r>
            <a:endParaRPr lang="en-US" dirty="0" smtClean="0"/>
          </a:p>
          <a:p>
            <a:pPr algn="just"/>
            <a:r>
              <a:rPr lang="en-US" dirty="0" smtClean="0"/>
              <a:t>Directive</a:t>
            </a:r>
            <a:r>
              <a:rPr lang="en-US" dirty="0" smtClean="0"/>
              <a:t>, </a:t>
            </a:r>
            <a:endParaRPr lang="en-US" dirty="0" smtClean="0"/>
          </a:p>
          <a:p>
            <a:pPr algn="just"/>
            <a:r>
              <a:rPr lang="en-US" dirty="0" smtClean="0"/>
              <a:t>Supportive</a:t>
            </a:r>
            <a:r>
              <a:rPr lang="en-US" dirty="0" smtClean="0"/>
              <a:t>, </a:t>
            </a:r>
            <a:endParaRPr lang="en-US" dirty="0" smtClean="0"/>
          </a:p>
          <a:p>
            <a:pPr algn="just"/>
            <a:r>
              <a:rPr lang="en-US" dirty="0" smtClean="0"/>
              <a:t>Participative</a:t>
            </a:r>
            <a:r>
              <a:rPr lang="en-US" dirty="0" smtClean="0"/>
              <a:t>, </a:t>
            </a:r>
            <a:r>
              <a:rPr lang="en-US" dirty="0" smtClean="0"/>
              <a:t>and </a:t>
            </a:r>
          </a:p>
          <a:p>
            <a:r>
              <a:rPr lang="en-US" dirty="0" smtClean="0"/>
              <a:t>Achievement </a:t>
            </a:r>
            <a:r>
              <a:rPr lang="en-US" dirty="0" smtClean="0"/>
              <a:t/>
            </a:r>
            <a:br>
              <a:rPr lang="en-US" dirty="0" smtClean="0"/>
            </a:br>
            <a:endParaRPr lang="en-US" dirty="0"/>
          </a:p>
        </p:txBody>
      </p:sp>
      <p:pic>
        <p:nvPicPr>
          <p:cNvPr id="10242" name="Picture 2" descr="there live to ready: Behavioral Leadership Theory"/>
          <p:cNvPicPr>
            <a:picLocks noChangeAspect="1" noChangeArrowheads="1"/>
          </p:cNvPicPr>
          <p:nvPr/>
        </p:nvPicPr>
        <p:blipFill>
          <a:blip r:embed="rId2"/>
          <a:srcRect/>
          <a:stretch>
            <a:fillRect/>
          </a:stretch>
        </p:blipFill>
        <p:spPr bwMode="auto">
          <a:xfrm>
            <a:off x="609600" y="3352800"/>
            <a:ext cx="7772400" cy="32766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Leadership- organizational behavior"/>
          <p:cNvPicPr>
            <a:picLocks noChangeAspect="1" noChangeArrowheads="1"/>
          </p:cNvPicPr>
          <p:nvPr/>
        </p:nvPicPr>
        <p:blipFill>
          <a:blip r:embed="rId2"/>
          <a:srcRect/>
          <a:stretch>
            <a:fillRect/>
          </a:stretch>
        </p:blipFill>
        <p:spPr bwMode="auto">
          <a:xfrm>
            <a:off x="1219200" y="1076324"/>
            <a:ext cx="6629400" cy="4562476"/>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heories of leadership"/>
          <p:cNvPicPr>
            <a:picLocks noChangeAspect="1" noChangeArrowheads="1"/>
          </p:cNvPicPr>
          <p:nvPr/>
        </p:nvPicPr>
        <p:blipFill>
          <a:blip r:embed="rId2"/>
          <a:srcRect/>
          <a:stretch>
            <a:fillRect/>
          </a:stretch>
        </p:blipFill>
        <p:spPr bwMode="auto">
          <a:xfrm>
            <a:off x="1828800" y="0"/>
            <a:ext cx="4267200" cy="2286000"/>
          </a:xfrm>
          <a:prstGeom prst="rect">
            <a:avLst/>
          </a:prstGeom>
          <a:noFill/>
        </p:spPr>
      </p:pic>
      <p:sp>
        <p:nvSpPr>
          <p:cNvPr id="4" name="TextBox 3"/>
          <p:cNvSpPr txBox="1"/>
          <p:nvPr/>
        </p:nvSpPr>
        <p:spPr>
          <a:xfrm>
            <a:off x="381000" y="2209800"/>
            <a:ext cx="8610600" cy="4247317"/>
          </a:xfrm>
          <a:prstGeom prst="rect">
            <a:avLst/>
          </a:prstGeom>
          <a:noFill/>
        </p:spPr>
        <p:txBody>
          <a:bodyPr wrap="square" rtlCol="0">
            <a:spAutoFit/>
          </a:bodyPr>
          <a:lstStyle/>
          <a:p>
            <a:r>
              <a:rPr lang="en-US" dirty="0" smtClean="0"/>
              <a:t>The </a:t>
            </a:r>
            <a:r>
              <a:rPr lang="en-US" b="1" dirty="0" smtClean="0"/>
              <a:t>Michigan Leadership Studies</a:t>
            </a:r>
            <a:r>
              <a:rPr lang="en-US" dirty="0" smtClean="0"/>
              <a:t> were the well-known series of leadership studies that commenced at the University of Michigan in the 1950s by </a:t>
            </a:r>
            <a:r>
              <a:rPr lang="en-US" dirty="0" err="1" smtClean="0">
                <a:hlinkClick r:id="rId3" tooltip="Rensis Likert"/>
              </a:rPr>
              <a:t>Rensis</a:t>
            </a:r>
            <a:r>
              <a:rPr lang="en-US" dirty="0" smtClean="0">
                <a:hlinkClick r:id="rId3" tooltip="Rensis Likert"/>
              </a:rPr>
              <a:t> </a:t>
            </a:r>
            <a:r>
              <a:rPr lang="en-US" dirty="0" err="1" smtClean="0">
                <a:hlinkClick r:id="rId3" tooltip="Rensis Likert"/>
              </a:rPr>
              <a:t>Likert</a:t>
            </a:r>
            <a:r>
              <a:rPr lang="en-US" dirty="0" smtClean="0"/>
              <a:t>, with the objective of identifying the principles and types of leadership styles that led to greater productivity and enhanced job satisfaction among </a:t>
            </a:r>
            <a:r>
              <a:rPr lang="en-US" dirty="0" smtClean="0"/>
              <a:t>workers. </a:t>
            </a:r>
          </a:p>
          <a:p>
            <a:endParaRPr lang="en-US" dirty="0" smtClean="0"/>
          </a:p>
          <a:p>
            <a:pPr algn="just"/>
            <a:r>
              <a:rPr lang="en-US" dirty="0" smtClean="0"/>
              <a:t>The </a:t>
            </a:r>
            <a:r>
              <a:rPr lang="en-US" dirty="0" smtClean="0"/>
              <a:t>studies identified two broad leadership styles – an employee orientation and a production orientation. They also identified three critical characteristics of effective leaders – task-oriented behavior, relationship-oriented behavior and participative </a:t>
            </a:r>
            <a:r>
              <a:rPr lang="en-US" dirty="0" err="1" smtClean="0"/>
              <a:t>leadership.The</a:t>
            </a:r>
            <a:r>
              <a:rPr lang="en-US" dirty="0" smtClean="0"/>
              <a:t> </a:t>
            </a:r>
            <a:r>
              <a:rPr lang="en-US" dirty="0" smtClean="0"/>
              <a:t>studies concluded that an employee orientation rather than a production orientation, coupled with general instead of close supervision, led to better results. The Michigan leadership studies, along with the Ohio State University studies that took place in the 1940s, are two of the best-known behavioral leadership studies and continue to be cited to this day.</a:t>
            </a:r>
          </a:p>
          <a:p>
            <a:r>
              <a:rPr lang="en-US" dirty="0" smtClean="0"/>
              <a:t/>
            </a:r>
            <a:br>
              <a:rPr lang="en-US" dirty="0" smtClean="0"/>
            </a:b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The differences between traits theories and behavioral theories of le…"/>
          <p:cNvPicPr>
            <a:picLocks noChangeAspect="1" noChangeArrowheads="1"/>
          </p:cNvPicPr>
          <p:nvPr/>
        </p:nvPicPr>
        <p:blipFill>
          <a:blip r:embed="rId2"/>
          <a:srcRect/>
          <a:stretch>
            <a:fillRect/>
          </a:stretch>
        </p:blipFill>
        <p:spPr bwMode="auto">
          <a:xfrm>
            <a:off x="1143000" y="1228724"/>
            <a:ext cx="6400800" cy="456247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rrent Theories and Models of leadership"/>
          <p:cNvPicPr>
            <a:picLocks noChangeAspect="1" noChangeArrowheads="1"/>
          </p:cNvPicPr>
          <p:nvPr/>
        </p:nvPicPr>
        <p:blipFill>
          <a:blip r:embed="rId2"/>
          <a:srcRect/>
          <a:stretch>
            <a:fillRect/>
          </a:stretch>
        </p:blipFill>
        <p:spPr bwMode="auto">
          <a:xfrm>
            <a:off x="1066800" y="762000"/>
            <a:ext cx="6934200" cy="5505451"/>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Leadership and governance Different types of leaders and traits of ..."/>
          <p:cNvPicPr>
            <a:picLocks noChangeAspect="1" noChangeArrowheads="1"/>
          </p:cNvPicPr>
          <p:nvPr/>
        </p:nvPicPr>
        <p:blipFill>
          <a:blip r:embed="rId2"/>
          <a:srcRect/>
          <a:stretch>
            <a:fillRect/>
          </a:stretch>
        </p:blipFill>
        <p:spPr bwMode="auto">
          <a:xfrm>
            <a:off x="304800" y="380999"/>
            <a:ext cx="8458200" cy="6324601"/>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ifference Between Trait and Behavioral Theories of Leadership ..."/>
          <p:cNvPicPr>
            <a:picLocks noChangeAspect="1" noChangeArrowheads="1"/>
          </p:cNvPicPr>
          <p:nvPr/>
        </p:nvPicPr>
        <p:blipFill>
          <a:blip r:embed="rId2"/>
          <a:srcRect/>
          <a:stretch>
            <a:fillRect/>
          </a:stretch>
        </p:blipFill>
        <p:spPr bwMode="auto">
          <a:xfrm>
            <a:off x="1009650" y="676274"/>
            <a:ext cx="6915150" cy="5267326"/>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001000" cy="685800"/>
          </a:xfrm>
        </p:spPr>
        <p:txBody>
          <a:bodyPr>
            <a:normAutofit fontScale="90000"/>
          </a:bodyPr>
          <a:lstStyle/>
          <a:p>
            <a:pPr algn="ctr"/>
            <a:r>
              <a:rPr lang="en-US" dirty="0" smtClean="0"/>
              <a:t>Trait Theory of Leadership</a:t>
            </a:r>
            <a:endParaRPr lang="en-US" dirty="0"/>
          </a:p>
        </p:txBody>
      </p:sp>
      <p:sp>
        <p:nvSpPr>
          <p:cNvPr id="3" name="TextBox 2"/>
          <p:cNvSpPr txBox="1"/>
          <p:nvPr/>
        </p:nvSpPr>
        <p:spPr>
          <a:xfrm>
            <a:off x="152400" y="990601"/>
            <a:ext cx="4648200" cy="2585323"/>
          </a:xfrm>
          <a:prstGeom prst="rect">
            <a:avLst/>
          </a:prstGeom>
          <a:noFill/>
        </p:spPr>
        <p:txBody>
          <a:bodyPr wrap="square" rtlCol="0">
            <a:spAutoFit/>
          </a:bodyPr>
          <a:lstStyle/>
          <a:p>
            <a:pPr algn="just"/>
            <a:r>
              <a:rPr lang="en-US" dirty="0" smtClean="0"/>
              <a:t>The </a:t>
            </a:r>
            <a:r>
              <a:rPr lang="en-US" b="1" dirty="0" smtClean="0"/>
              <a:t>trait </a:t>
            </a:r>
            <a:r>
              <a:rPr lang="en-US" b="1" dirty="0" smtClean="0"/>
              <a:t>theory</a:t>
            </a:r>
            <a:r>
              <a:rPr lang="en-US" dirty="0" smtClean="0"/>
              <a:t> of </a:t>
            </a:r>
            <a:r>
              <a:rPr lang="en-US" b="1" dirty="0" smtClean="0"/>
              <a:t>leadership</a:t>
            </a:r>
            <a:r>
              <a:rPr lang="en-US" dirty="0" smtClean="0"/>
              <a:t> is an early assumption that leaders are born and due to this belief, those that possess the correct qualities and </a:t>
            </a:r>
            <a:r>
              <a:rPr lang="en-US" b="1" dirty="0" smtClean="0"/>
              <a:t>traits</a:t>
            </a:r>
            <a:r>
              <a:rPr lang="en-US" dirty="0" smtClean="0"/>
              <a:t> are better suited to </a:t>
            </a:r>
            <a:r>
              <a:rPr lang="en-US" b="1" dirty="0" smtClean="0"/>
              <a:t>leadership</a:t>
            </a:r>
            <a:r>
              <a:rPr lang="en-US" dirty="0" smtClean="0"/>
              <a:t>. ... </a:t>
            </a:r>
            <a:endParaRPr lang="en-US" dirty="0" smtClean="0"/>
          </a:p>
          <a:p>
            <a:pPr algn="just"/>
            <a:endParaRPr lang="en-US" dirty="0" smtClean="0"/>
          </a:p>
          <a:p>
            <a:pPr algn="just"/>
            <a:r>
              <a:rPr lang="en-US" dirty="0" smtClean="0"/>
              <a:t>The </a:t>
            </a:r>
            <a:r>
              <a:rPr lang="en-US" dirty="0" smtClean="0"/>
              <a:t>resulting lists of </a:t>
            </a:r>
            <a:r>
              <a:rPr lang="en-US" b="1" dirty="0" smtClean="0"/>
              <a:t>traits</a:t>
            </a:r>
            <a:r>
              <a:rPr lang="en-US" dirty="0" smtClean="0"/>
              <a:t> are then compared to those of potential leaders to assess their likelihood of success or failure.</a:t>
            </a:r>
            <a:endParaRPr lang="en-US" dirty="0"/>
          </a:p>
        </p:txBody>
      </p:sp>
      <p:sp>
        <p:nvSpPr>
          <p:cNvPr id="4" name="TextBox 3"/>
          <p:cNvSpPr txBox="1"/>
          <p:nvPr/>
        </p:nvSpPr>
        <p:spPr>
          <a:xfrm>
            <a:off x="5181600" y="990601"/>
            <a:ext cx="3733800" cy="3139321"/>
          </a:xfrm>
          <a:prstGeom prst="rect">
            <a:avLst/>
          </a:prstGeom>
          <a:noFill/>
        </p:spPr>
        <p:txBody>
          <a:bodyPr wrap="square" rtlCol="0">
            <a:spAutoFit/>
          </a:bodyPr>
          <a:lstStyle/>
          <a:p>
            <a:pPr algn="just"/>
            <a:r>
              <a:rPr lang="en-US" dirty="0" smtClean="0"/>
              <a:t>His ability to passionately articulate his visions made people want to </a:t>
            </a:r>
            <a:r>
              <a:rPr lang="en-US" dirty="0" smtClean="0"/>
              <a:t>follow is lead</a:t>
            </a:r>
            <a:r>
              <a:rPr lang="en-US" dirty="0" smtClean="0"/>
              <a:t>. </a:t>
            </a:r>
            <a:endParaRPr lang="en-US" dirty="0" smtClean="0"/>
          </a:p>
          <a:p>
            <a:pPr algn="just"/>
            <a:r>
              <a:rPr lang="en-US" b="1" dirty="0" smtClean="0"/>
              <a:t>Some</a:t>
            </a:r>
            <a:r>
              <a:rPr lang="en-US" dirty="0" smtClean="0"/>
              <a:t> other </a:t>
            </a:r>
            <a:r>
              <a:rPr lang="en-US" b="1" dirty="0" smtClean="0"/>
              <a:t>examples of traits</a:t>
            </a:r>
            <a:r>
              <a:rPr lang="en-US" dirty="0" smtClean="0"/>
              <a:t> that make an effective </a:t>
            </a:r>
            <a:r>
              <a:rPr lang="en-US" b="1" dirty="0" smtClean="0"/>
              <a:t>leader</a:t>
            </a:r>
            <a:r>
              <a:rPr lang="en-US" dirty="0" smtClean="0"/>
              <a:t> include intelligence, self-confidence, integrity </a:t>
            </a:r>
            <a:r>
              <a:rPr lang="en-US" b="1" dirty="0" smtClean="0"/>
              <a:t>and</a:t>
            </a:r>
            <a:r>
              <a:rPr lang="en-US" dirty="0" smtClean="0"/>
              <a:t> </a:t>
            </a:r>
            <a:endParaRPr lang="en-US" dirty="0" smtClean="0"/>
          </a:p>
          <a:p>
            <a:pPr algn="just"/>
            <a:r>
              <a:rPr lang="en-US" dirty="0" smtClean="0"/>
              <a:t>determination</a:t>
            </a:r>
            <a:r>
              <a:rPr lang="en-US" dirty="0" smtClean="0"/>
              <a:t>.</a:t>
            </a:r>
          </a:p>
          <a:p>
            <a:r>
              <a:rPr lang="en-US" dirty="0" smtClean="0"/>
              <a:t/>
            </a:r>
            <a:br>
              <a:rPr lang="en-US" dirty="0" smtClean="0"/>
            </a:br>
            <a:endParaRPr lang="en-US" dirty="0"/>
          </a:p>
        </p:txBody>
      </p:sp>
      <p:sp>
        <p:nvSpPr>
          <p:cNvPr id="5" name="TextBox 4"/>
          <p:cNvSpPr txBox="1"/>
          <p:nvPr/>
        </p:nvSpPr>
        <p:spPr>
          <a:xfrm>
            <a:off x="228600" y="4114800"/>
            <a:ext cx="4343400" cy="2308324"/>
          </a:xfrm>
          <a:prstGeom prst="rect">
            <a:avLst/>
          </a:prstGeom>
          <a:noFill/>
        </p:spPr>
        <p:txBody>
          <a:bodyPr wrap="square" rtlCol="0">
            <a:spAutoFit/>
          </a:bodyPr>
          <a:lstStyle/>
          <a:p>
            <a:pPr algn="just"/>
            <a:r>
              <a:rPr lang="en-US" dirty="0" smtClean="0"/>
              <a:t>one of the oldest methods of increasing the effectiveness of </a:t>
            </a:r>
            <a:r>
              <a:rPr lang="en-US" b="1" dirty="0" smtClean="0"/>
              <a:t>leadership</a:t>
            </a:r>
            <a:r>
              <a:rPr lang="en-US" dirty="0" smtClean="0"/>
              <a:t> and is based on the “great man </a:t>
            </a:r>
            <a:r>
              <a:rPr lang="en-US" b="1" dirty="0" smtClean="0"/>
              <a:t>theory of leadership</a:t>
            </a:r>
            <a:r>
              <a:rPr lang="en-US" dirty="0" smtClean="0"/>
              <a:t>" that was first </a:t>
            </a:r>
            <a:r>
              <a:rPr lang="en-US" b="1" dirty="0" smtClean="0"/>
              <a:t>introduced</a:t>
            </a:r>
            <a:r>
              <a:rPr lang="en-US" dirty="0" smtClean="0"/>
              <a:t> by Thomas Carlyle in the 19th century. The </a:t>
            </a:r>
            <a:r>
              <a:rPr lang="en-US" b="1" dirty="0" smtClean="0"/>
              <a:t>theory</a:t>
            </a:r>
            <a:r>
              <a:rPr lang="en-US" dirty="0" smtClean="0"/>
              <a:t> is based on the idea that certain natural abilities can help someone become a </a:t>
            </a:r>
            <a:r>
              <a:rPr lang="en-US" b="1" dirty="0" smtClean="0"/>
              <a:t>leader</a:t>
            </a:r>
            <a:r>
              <a:rPr lang="en-US" dirty="0" smtClean="0"/>
              <a:t> more easily.</a:t>
            </a:r>
            <a:endParaRPr lang="en-US" dirty="0"/>
          </a:p>
        </p:txBody>
      </p:sp>
      <p:sp>
        <p:nvSpPr>
          <p:cNvPr id="6" name="TextBox 5"/>
          <p:cNvSpPr txBox="1"/>
          <p:nvPr/>
        </p:nvSpPr>
        <p:spPr>
          <a:xfrm>
            <a:off x="5334000" y="4114800"/>
            <a:ext cx="3581400" cy="2308324"/>
          </a:xfrm>
          <a:prstGeom prst="rect">
            <a:avLst/>
          </a:prstGeom>
          <a:noFill/>
        </p:spPr>
        <p:txBody>
          <a:bodyPr wrap="square" rtlCol="0">
            <a:spAutoFit/>
          </a:bodyPr>
          <a:lstStyle/>
          <a:p>
            <a:pPr algn="just"/>
            <a:r>
              <a:rPr lang="en-US" dirty="0" smtClean="0"/>
              <a:t>The</a:t>
            </a:r>
            <a:r>
              <a:rPr lang="en-US" dirty="0" smtClean="0"/>
              <a:t> </a:t>
            </a:r>
            <a:r>
              <a:rPr lang="en-US" b="1" dirty="0" smtClean="0"/>
              <a:t>trait approach to leadership</a:t>
            </a:r>
            <a:r>
              <a:rPr lang="en-US" dirty="0" smtClean="0"/>
              <a:t> concentrates on the idea that great </a:t>
            </a:r>
            <a:r>
              <a:rPr lang="en-US" b="1" dirty="0" smtClean="0"/>
              <a:t>leaders</a:t>
            </a:r>
            <a:r>
              <a:rPr lang="en-US" dirty="0" smtClean="0"/>
              <a:t> are born with the given abilities, and not a learned ability. Individuals are brought into this world with all of the characteristics needed to become a great </a:t>
            </a:r>
            <a:r>
              <a:rPr lang="en-US" b="1" dirty="0" smtClean="0"/>
              <a:t>leader</a:t>
            </a:r>
            <a:r>
              <a:rPr lang="en-US" dirty="0" smtClean="0"/>
              <a: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rait Theory• What characteristics or traits make a person a ..."/>
          <p:cNvPicPr>
            <a:picLocks noChangeAspect="1" noChangeArrowheads="1"/>
          </p:cNvPicPr>
          <p:nvPr/>
        </p:nvPicPr>
        <p:blipFill>
          <a:blip r:embed="rId2"/>
          <a:srcRect/>
          <a:stretch>
            <a:fillRect/>
          </a:stretch>
        </p:blipFill>
        <p:spPr bwMode="auto">
          <a:xfrm>
            <a:off x="765175" y="152400"/>
            <a:ext cx="7693025" cy="6538078"/>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1143000"/>
          </a:xfrm>
        </p:spPr>
        <p:txBody>
          <a:bodyPr>
            <a:noAutofit/>
          </a:bodyPr>
          <a:lstStyle/>
          <a:p>
            <a:pPr algn="ctr"/>
            <a:r>
              <a:rPr lang="en-US" sz="3600" dirty="0" smtClean="0"/>
              <a:t>Trait Theory of Leadership</a:t>
            </a:r>
            <a:r>
              <a:rPr lang="en-US" sz="3600" dirty="0" smtClean="0"/>
              <a:t>:</a:t>
            </a:r>
            <a:r>
              <a:rPr lang="en-US" sz="3600" dirty="0" smtClean="0"/>
              <a:t> </a:t>
            </a:r>
            <a:br>
              <a:rPr lang="en-US" sz="3600" dirty="0" smtClean="0"/>
            </a:br>
            <a:r>
              <a:rPr lang="en-US" sz="3600" dirty="0" smtClean="0"/>
              <a:t>Leaders have different traits</a:t>
            </a:r>
            <a:endParaRPr lang="en-US" sz="3600" dirty="0"/>
          </a:p>
        </p:txBody>
      </p:sp>
      <p:pic>
        <p:nvPicPr>
          <p:cNvPr id="44034" name="Picture 2" descr="Understand trait theory of leadership is and how you can adopt ..."/>
          <p:cNvPicPr>
            <a:picLocks noChangeAspect="1" noChangeArrowheads="1"/>
          </p:cNvPicPr>
          <p:nvPr/>
        </p:nvPicPr>
        <p:blipFill>
          <a:blip r:embed="rId2"/>
          <a:srcRect/>
          <a:stretch>
            <a:fillRect/>
          </a:stretch>
        </p:blipFill>
        <p:spPr bwMode="auto">
          <a:xfrm>
            <a:off x="762000" y="1905000"/>
            <a:ext cx="7391400" cy="43434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Theories of leadership"/>
          <p:cNvPicPr>
            <a:picLocks noChangeAspect="1" noChangeArrowheads="1"/>
          </p:cNvPicPr>
          <p:nvPr/>
        </p:nvPicPr>
        <p:blipFill>
          <a:blip r:embed="rId2"/>
          <a:srcRect/>
          <a:stretch>
            <a:fillRect/>
          </a:stretch>
        </p:blipFill>
        <p:spPr bwMode="auto">
          <a:xfrm>
            <a:off x="914400" y="381000"/>
            <a:ext cx="7543800" cy="5657851"/>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eadership Theories and Studies - organization, system, style ..."/>
          <p:cNvPicPr>
            <a:picLocks noChangeAspect="1" noChangeArrowheads="1"/>
          </p:cNvPicPr>
          <p:nvPr/>
        </p:nvPicPr>
        <p:blipFill>
          <a:blip r:embed="rId2"/>
          <a:srcRect/>
          <a:stretch>
            <a:fillRect/>
          </a:stretch>
        </p:blipFill>
        <p:spPr bwMode="auto">
          <a:xfrm>
            <a:off x="252143" y="609600"/>
            <a:ext cx="8587057" cy="60960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838200"/>
          </a:xfrm>
        </p:spPr>
        <p:txBody>
          <a:bodyPr/>
          <a:lstStyle/>
          <a:p>
            <a:r>
              <a:rPr lang="en-US" dirty="0" smtClean="0"/>
              <a:t>Synopsis of Leadership Theories</a:t>
            </a:r>
            <a:endParaRPr lang="en-US" dirty="0"/>
          </a:p>
        </p:txBody>
      </p:sp>
      <p:pic>
        <p:nvPicPr>
          <p:cNvPr id="1026" name="Picture 2" descr="Behavioral Leadership Style"/>
          <p:cNvPicPr>
            <a:picLocks noChangeAspect="1" noChangeArrowheads="1"/>
          </p:cNvPicPr>
          <p:nvPr/>
        </p:nvPicPr>
        <p:blipFill>
          <a:blip r:embed="rId2"/>
          <a:srcRect/>
          <a:stretch>
            <a:fillRect/>
          </a:stretch>
        </p:blipFill>
        <p:spPr bwMode="auto">
          <a:xfrm>
            <a:off x="914400" y="1219199"/>
            <a:ext cx="7315200" cy="5486401"/>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Leadership Theories | Download Table"/>
          <p:cNvPicPr>
            <a:picLocks noChangeAspect="1" noChangeArrowheads="1"/>
          </p:cNvPicPr>
          <p:nvPr/>
        </p:nvPicPr>
        <p:blipFill>
          <a:blip r:embed="rId2"/>
          <a:srcRect/>
          <a:stretch>
            <a:fillRect/>
          </a:stretch>
        </p:blipFill>
        <p:spPr bwMode="auto">
          <a:xfrm>
            <a:off x="514350" y="381000"/>
            <a:ext cx="8096250" cy="6391276"/>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Theme 3: Most effective leadership, management styles &amp; approaches ..."/>
          <p:cNvPicPr>
            <a:picLocks noChangeAspect="1" noChangeArrowheads="1"/>
          </p:cNvPicPr>
          <p:nvPr/>
        </p:nvPicPr>
        <p:blipFill>
          <a:blip r:embed="rId2"/>
          <a:srcRect/>
          <a:stretch>
            <a:fillRect/>
          </a:stretch>
        </p:blipFill>
        <p:spPr bwMode="auto">
          <a:xfrm>
            <a:off x="304800" y="304800"/>
            <a:ext cx="8382000" cy="64008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ransformative and charismatic leadership"/>
          <p:cNvPicPr>
            <a:picLocks noChangeAspect="1" noChangeArrowheads="1"/>
          </p:cNvPicPr>
          <p:nvPr/>
        </p:nvPicPr>
        <p:blipFill>
          <a:blip r:embed="rId2"/>
          <a:srcRect/>
          <a:stretch>
            <a:fillRect/>
          </a:stretch>
        </p:blipFill>
        <p:spPr bwMode="auto">
          <a:xfrm>
            <a:off x="667507" y="685800"/>
            <a:ext cx="8019293" cy="5734707"/>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Leadership Research and Theory | SpringerLink"/>
          <p:cNvPicPr>
            <a:picLocks noChangeAspect="1" noChangeArrowheads="1"/>
          </p:cNvPicPr>
          <p:nvPr/>
        </p:nvPicPr>
        <p:blipFill>
          <a:blip r:embed="rId2"/>
          <a:srcRect/>
          <a:stretch>
            <a:fillRect/>
          </a:stretch>
        </p:blipFill>
        <p:spPr bwMode="auto">
          <a:xfrm>
            <a:off x="381000" y="381000"/>
            <a:ext cx="8316506" cy="60960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Discussion on Leadership Theories</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smtClean="0"/>
          </a:p>
          <a:p>
            <a:pPr algn="ctr"/>
            <a:endParaRPr lang="en-US" dirty="0" smtClean="0"/>
          </a:p>
          <a:p>
            <a:pPr algn="ctr"/>
            <a:r>
              <a:rPr lang="en-US" dirty="0" smtClean="0"/>
              <a:t>Where do you find yourself very near to these different models or theories ?How and Why?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harismatic and Transformational Leadership - ppt video online ..."/>
          <p:cNvPicPr>
            <a:picLocks noChangeAspect="1" noChangeArrowheads="1"/>
          </p:cNvPicPr>
          <p:nvPr/>
        </p:nvPicPr>
        <p:blipFill>
          <a:blip r:embed="rId2"/>
          <a:srcRect/>
          <a:stretch>
            <a:fillRect/>
          </a:stretch>
        </p:blipFill>
        <p:spPr bwMode="auto">
          <a:xfrm>
            <a:off x="533400" y="533400"/>
            <a:ext cx="8305800" cy="622935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Understand the charismatic leadership theory, including ways to ..."/>
          <p:cNvPicPr>
            <a:picLocks noChangeAspect="1" noChangeArrowheads="1"/>
          </p:cNvPicPr>
          <p:nvPr/>
        </p:nvPicPr>
        <p:blipFill>
          <a:blip r:embed="rId2"/>
          <a:srcRect/>
          <a:stretch>
            <a:fillRect/>
          </a:stretch>
        </p:blipFill>
        <p:spPr bwMode="auto">
          <a:xfrm>
            <a:off x="609600" y="155575"/>
            <a:ext cx="8077200" cy="662622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Transformational Leadership - ppt video online download"/>
          <p:cNvPicPr>
            <a:picLocks noChangeAspect="1" noChangeArrowheads="1"/>
          </p:cNvPicPr>
          <p:nvPr/>
        </p:nvPicPr>
        <p:blipFill>
          <a:blip r:embed="rId2"/>
          <a:srcRect/>
          <a:stretch>
            <a:fillRect/>
          </a:stretch>
        </p:blipFill>
        <p:spPr bwMode="auto">
          <a:xfrm>
            <a:off x="460375" y="533400"/>
            <a:ext cx="8302625" cy="615077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Leadership - online presentation"/>
          <p:cNvPicPr>
            <a:picLocks noChangeAspect="1" noChangeArrowheads="1"/>
          </p:cNvPicPr>
          <p:nvPr/>
        </p:nvPicPr>
        <p:blipFill>
          <a:blip r:embed="rId2"/>
          <a:srcRect/>
          <a:stretch>
            <a:fillRect/>
          </a:stretch>
        </p:blipFill>
        <p:spPr bwMode="auto">
          <a:xfrm>
            <a:off x="533400" y="845641"/>
            <a:ext cx="7620000" cy="5707559"/>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smtClean="0"/>
              <a:t>Contingency Leadership Theory </a:t>
            </a:r>
            <a:endParaRPr lang="en-US" dirty="0"/>
          </a:p>
        </p:txBody>
      </p:sp>
      <p:pic>
        <p:nvPicPr>
          <p:cNvPr id="19458" name="Picture 2" descr="Contingency Theories in Leadership - ppt video online download"/>
          <p:cNvPicPr>
            <a:picLocks noChangeAspect="1" noChangeArrowheads="1"/>
          </p:cNvPicPr>
          <p:nvPr/>
        </p:nvPicPr>
        <p:blipFill>
          <a:blip r:embed="rId2"/>
          <a:srcRect/>
          <a:stretch>
            <a:fillRect/>
          </a:stretch>
        </p:blipFill>
        <p:spPr bwMode="auto">
          <a:xfrm>
            <a:off x="762000" y="1352549"/>
            <a:ext cx="7239000" cy="5429251"/>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What is Fiedler's Contingency Model? definition and meaning ..."/>
          <p:cNvPicPr>
            <a:picLocks noChangeAspect="1" noChangeArrowheads="1"/>
          </p:cNvPicPr>
          <p:nvPr/>
        </p:nvPicPr>
        <p:blipFill>
          <a:blip r:embed="rId2"/>
          <a:srcRect/>
          <a:stretch>
            <a:fillRect/>
          </a:stretch>
        </p:blipFill>
        <p:spPr bwMode="auto">
          <a:xfrm>
            <a:off x="505810" y="762000"/>
            <a:ext cx="8180990" cy="5693969"/>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177</TotalTime>
  <Words>338</Words>
  <Application>Microsoft Office PowerPoint</Application>
  <PresentationFormat>On-screen Show (4:3)</PresentationFormat>
  <Paragraphs>64</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Flow</vt:lpstr>
      <vt:lpstr>Slide 1</vt:lpstr>
      <vt:lpstr>Slide 2</vt:lpstr>
      <vt:lpstr>Slide 3</vt:lpstr>
      <vt:lpstr>Slide 4</vt:lpstr>
      <vt:lpstr>Slide 5</vt:lpstr>
      <vt:lpstr>Slide 6</vt:lpstr>
      <vt:lpstr>Slide 7</vt:lpstr>
      <vt:lpstr>Contingency Leadership Theory </vt:lpstr>
      <vt:lpstr>Slide 9</vt:lpstr>
      <vt:lpstr>Slide 10</vt:lpstr>
      <vt:lpstr>Contingency Theory of Leadership</vt:lpstr>
      <vt:lpstr>The Path-goal Contingency Theory </vt:lpstr>
      <vt:lpstr>Slide 13</vt:lpstr>
      <vt:lpstr>Contingency Leadership Model of Decision making</vt:lpstr>
      <vt:lpstr>     Contingency Leadership Theory of Decision Making         Contd. </vt:lpstr>
      <vt:lpstr>Behavioral Leadership Theory</vt:lpstr>
      <vt:lpstr>Slide 17</vt:lpstr>
      <vt:lpstr>Slide 18</vt:lpstr>
      <vt:lpstr>Slide 19</vt:lpstr>
      <vt:lpstr>Slide 20</vt:lpstr>
      <vt:lpstr>Slide 21</vt:lpstr>
      <vt:lpstr>Trait Theory of Leadership</vt:lpstr>
      <vt:lpstr>Slide 23</vt:lpstr>
      <vt:lpstr>Trait Theory of Leadership:  Leaders have different traits</vt:lpstr>
      <vt:lpstr>Slide 25</vt:lpstr>
      <vt:lpstr>Slide 26</vt:lpstr>
      <vt:lpstr>Synopsis of Leadership Theories</vt:lpstr>
      <vt:lpstr>Slide 28</vt:lpstr>
      <vt:lpstr>Slide 29</vt:lpstr>
      <vt:lpstr>Slide 30</vt:lpstr>
      <vt:lpstr>Discussion on Leadership Theories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29</cp:revision>
  <dcterms:created xsi:type="dcterms:W3CDTF">2006-08-16T00:00:00Z</dcterms:created>
  <dcterms:modified xsi:type="dcterms:W3CDTF">2020-06-13T18:01:18Z</dcterms:modified>
</cp:coreProperties>
</file>