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71" r:id="rId9"/>
    <p:sldId id="262" r:id="rId10"/>
    <p:sldId id="263"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94" y="-3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D:\video%20from%20youtube%20imp%20academic\Hersey%20Blanchard%20situational%20leadership.mp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tuational Leadership Theory Explained With Very Simple Examples ..."/>
          <p:cNvPicPr>
            <a:picLocks noChangeAspect="1" noChangeArrowheads="1"/>
          </p:cNvPicPr>
          <p:nvPr/>
        </p:nvPicPr>
        <p:blipFill>
          <a:blip r:embed="rId2"/>
          <a:srcRect/>
          <a:stretch>
            <a:fillRect/>
          </a:stretch>
        </p:blipFill>
        <p:spPr bwMode="auto">
          <a:xfrm>
            <a:off x="609600" y="457200"/>
            <a:ext cx="8260080" cy="51625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990600"/>
          </a:xfrm>
        </p:spPr>
        <p:txBody>
          <a:bodyPr>
            <a:normAutofit fontScale="90000"/>
          </a:bodyPr>
          <a:lstStyle/>
          <a:p>
            <a:r>
              <a:rPr lang="en-US" dirty="0" smtClean="0"/>
              <a:t>High Level of Effectiveness of SLM: How? </a:t>
            </a:r>
            <a:endParaRPr lang="en-US" dirty="0"/>
          </a:p>
        </p:txBody>
      </p:sp>
      <p:sp>
        <p:nvSpPr>
          <p:cNvPr id="3" name="Content Placeholder 2"/>
          <p:cNvSpPr>
            <a:spLocks noGrp="1"/>
          </p:cNvSpPr>
          <p:nvPr>
            <p:ph idx="1"/>
          </p:nvPr>
        </p:nvSpPr>
        <p:spPr>
          <a:xfrm>
            <a:off x="0" y="1219200"/>
            <a:ext cx="9144000" cy="5638800"/>
          </a:xfrm>
        </p:spPr>
        <p:txBody>
          <a:bodyPr>
            <a:normAutofit fontScale="92500" lnSpcReduction="20000"/>
          </a:bodyPr>
          <a:lstStyle/>
          <a:p>
            <a:pPr algn="just"/>
            <a:r>
              <a:rPr lang="en-US" dirty="0" smtClean="0"/>
              <a:t>The </a:t>
            </a:r>
            <a:r>
              <a:rPr lang="en-US" b="1" dirty="0" smtClean="0"/>
              <a:t>situational</a:t>
            </a:r>
            <a:r>
              <a:rPr lang="en-US" dirty="0" smtClean="0"/>
              <a:t> theory of </a:t>
            </a:r>
            <a:r>
              <a:rPr lang="en-US" b="1" dirty="0" smtClean="0"/>
              <a:t>leadership</a:t>
            </a:r>
            <a:r>
              <a:rPr lang="en-US" dirty="0" smtClean="0"/>
              <a:t> refers to those leaders who adopt different </a:t>
            </a:r>
            <a:r>
              <a:rPr lang="en-US" b="1" dirty="0" smtClean="0"/>
              <a:t>leadership</a:t>
            </a:r>
            <a:r>
              <a:rPr lang="en-US" dirty="0" smtClean="0"/>
              <a:t> styles according to the </a:t>
            </a:r>
            <a:r>
              <a:rPr lang="en-US" b="1" dirty="0" smtClean="0"/>
              <a:t>situation</a:t>
            </a:r>
            <a:r>
              <a:rPr lang="en-US" dirty="0" smtClean="0"/>
              <a:t> and the development level of their team members. </a:t>
            </a:r>
            <a:endParaRPr lang="en-US" dirty="0" smtClean="0"/>
          </a:p>
          <a:p>
            <a:pPr algn="just"/>
            <a:endParaRPr lang="en-US" dirty="0" smtClean="0"/>
          </a:p>
          <a:p>
            <a:pPr algn="just"/>
            <a:r>
              <a:rPr lang="en-US" dirty="0" smtClean="0"/>
              <a:t>It </a:t>
            </a:r>
            <a:r>
              <a:rPr lang="en-US" dirty="0" smtClean="0"/>
              <a:t>is an </a:t>
            </a:r>
            <a:r>
              <a:rPr lang="en-US" b="1" dirty="0" smtClean="0"/>
              <a:t>effective</a:t>
            </a:r>
            <a:r>
              <a:rPr lang="en-US" dirty="0" smtClean="0"/>
              <a:t> way of </a:t>
            </a:r>
            <a:r>
              <a:rPr lang="en-US" b="1" dirty="0" smtClean="0"/>
              <a:t>leadership</a:t>
            </a:r>
            <a:r>
              <a:rPr lang="en-US" dirty="0" smtClean="0"/>
              <a:t> because it adapts to the team's needs and sets a beneficial balance for the whole organization</a:t>
            </a:r>
            <a:r>
              <a:rPr lang="en-US" dirty="0" smtClean="0"/>
              <a:t>.</a:t>
            </a:r>
          </a:p>
          <a:p>
            <a:pPr algn="just"/>
            <a:endParaRPr lang="en-US" dirty="0" smtClean="0"/>
          </a:p>
          <a:p>
            <a:pPr algn="just"/>
            <a:r>
              <a:rPr lang="en-US" dirty="0" smtClean="0"/>
              <a:t>The</a:t>
            </a:r>
            <a:r>
              <a:rPr lang="en-US" dirty="0" smtClean="0"/>
              <a:t> </a:t>
            </a:r>
            <a:r>
              <a:rPr lang="en-US" b="1" dirty="0" smtClean="0"/>
              <a:t>essence of situational leadership</a:t>
            </a:r>
            <a:r>
              <a:rPr lang="en-US" dirty="0" smtClean="0"/>
              <a:t> is that effective leaders should tailor their style according to the </a:t>
            </a:r>
            <a:r>
              <a:rPr lang="en-US" b="1" dirty="0" smtClean="0"/>
              <a:t>situation</a:t>
            </a:r>
            <a:r>
              <a:rPr lang="en-US" dirty="0" smtClean="0"/>
              <a:t> - the nature of the task and the skills, preferences and experience of the people they are leading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02"/>
            <a:ext cx="8229600" cy="609600"/>
          </a:xfrm>
        </p:spPr>
        <p:txBody>
          <a:bodyPr>
            <a:normAutofit fontScale="90000"/>
          </a:bodyPr>
          <a:lstStyle/>
          <a:p>
            <a:r>
              <a:rPr lang="en-US" dirty="0" smtClean="0"/>
              <a:t>Advantages and Disadvantages of SLM</a:t>
            </a:r>
            <a:endParaRPr lang="en-US" dirty="0"/>
          </a:p>
        </p:txBody>
      </p:sp>
      <p:sp>
        <p:nvSpPr>
          <p:cNvPr id="3" name="Content Placeholder 2"/>
          <p:cNvSpPr>
            <a:spLocks noGrp="1"/>
          </p:cNvSpPr>
          <p:nvPr>
            <p:ph idx="1"/>
          </p:nvPr>
        </p:nvSpPr>
        <p:spPr>
          <a:xfrm>
            <a:off x="0" y="762000"/>
            <a:ext cx="9144000" cy="6096000"/>
          </a:xfrm>
        </p:spPr>
        <p:txBody>
          <a:bodyPr>
            <a:normAutofit fontScale="40000" lnSpcReduction="20000"/>
          </a:bodyPr>
          <a:lstStyle/>
          <a:p>
            <a:pPr>
              <a:buNone/>
            </a:pPr>
            <a:r>
              <a:rPr lang="en-US" sz="5900" b="1" dirty="0" smtClean="0"/>
              <a:t>Advantages</a:t>
            </a:r>
          </a:p>
          <a:p>
            <a:r>
              <a:rPr lang="en-US" sz="6000" dirty="0" smtClean="0"/>
              <a:t> It recognizes the need for flexibility.</a:t>
            </a:r>
          </a:p>
          <a:p>
            <a:r>
              <a:rPr lang="en-US" sz="6000" dirty="0" smtClean="0"/>
              <a:t>It creates a comfortable environment for workers.</a:t>
            </a:r>
          </a:p>
          <a:p>
            <a:r>
              <a:rPr lang="en-US" sz="6000" dirty="0" smtClean="0"/>
              <a:t>It takes different developmental phases into account</a:t>
            </a:r>
          </a:p>
          <a:p>
            <a:r>
              <a:rPr lang="en-US" sz="6000" dirty="0" smtClean="0"/>
              <a:t>It increases the awareness of the leader.</a:t>
            </a:r>
          </a:p>
          <a:p>
            <a:r>
              <a:rPr lang="en-US" sz="6000" dirty="0" smtClean="0"/>
              <a:t>It helps a team be able to work better together</a:t>
            </a:r>
            <a:r>
              <a:rPr lang="en-US" sz="6000" dirty="0" smtClean="0"/>
              <a:t>.</a:t>
            </a:r>
          </a:p>
          <a:p>
            <a:r>
              <a:rPr lang="en-US" sz="6000" dirty="0" smtClean="0"/>
              <a:t>It helps a team be able to work better </a:t>
            </a:r>
            <a:r>
              <a:rPr lang="en-US" sz="6000" dirty="0" smtClean="0"/>
              <a:t>together.</a:t>
            </a:r>
          </a:p>
          <a:p>
            <a:endParaRPr lang="en-US" sz="2400" dirty="0" smtClean="0"/>
          </a:p>
          <a:p>
            <a:pPr>
              <a:buNone/>
            </a:pPr>
            <a:r>
              <a:rPr lang="en-US" sz="6000" b="1" dirty="0" smtClean="0"/>
              <a:t>Disadvantages</a:t>
            </a:r>
            <a:endParaRPr lang="en-US" sz="7000" b="1" dirty="0" smtClean="0"/>
          </a:p>
          <a:p>
            <a:r>
              <a:rPr lang="en-US" sz="6000" dirty="0" smtClean="0"/>
              <a:t>It </a:t>
            </a:r>
            <a:r>
              <a:rPr lang="en-US" sz="6000" dirty="0" smtClean="0"/>
              <a:t>focuses more on immediate needs than long-term needs</a:t>
            </a:r>
            <a:r>
              <a:rPr lang="en-US" sz="6000" dirty="0" smtClean="0"/>
              <a:t>.</a:t>
            </a:r>
          </a:p>
          <a:p>
            <a:r>
              <a:rPr lang="en-US" sz="6000" dirty="0" smtClean="0"/>
              <a:t>It can be ineffective in task-orientated environments.</a:t>
            </a:r>
          </a:p>
          <a:p>
            <a:r>
              <a:rPr lang="en-US" sz="6000" dirty="0" smtClean="0"/>
              <a:t>It </a:t>
            </a:r>
            <a:r>
              <a:rPr lang="en-US" sz="6000" dirty="0" smtClean="0"/>
              <a:t>can be challenging to define maturity.</a:t>
            </a:r>
          </a:p>
          <a:p>
            <a:r>
              <a:rPr lang="en-US" sz="6000" dirty="0" smtClean="0"/>
              <a:t>It does not provide enough information for some leaders.</a:t>
            </a:r>
          </a:p>
          <a:p>
            <a:r>
              <a:rPr lang="en-US" sz="6000" dirty="0" smtClean="0"/>
              <a:t>It is based on the skill level of the leader.</a:t>
            </a:r>
          </a:p>
          <a:p>
            <a:r>
              <a:rPr lang="en-US" sz="6000" dirty="0" smtClean="0"/>
              <a:t>It creates a corporate dependency.</a:t>
            </a:r>
          </a:p>
          <a:p>
            <a:r>
              <a:rPr lang="en-US" sz="6000" dirty="0" smtClean="0"/>
              <a:t>It may create confusion within the company.</a:t>
            </a:r>
          </a:p>
          <a:p>
            <a:pPr>
              <a:buNone/>
            </a:pPr>
            <a:r>
              <a:rPr lang="en-US" sz="1800" dirty="0" smtClean="0"/>
              <a:t/>
            </a:r>
            <a:br>
              <a:rPr lang="en-US" sz="1800" dirty="0" smtClean="0"/>
            </a:br>
            <a:r>
              <a:rPr lang="en-US" sz="1800" dirty="0" smtClean="0"/>
              <a:t/>
            </a:r>
            <a:br>
              <a:rPr lang="en-US" sz="1800" dirty="0" smtClean="0"/>
            </a:br>
            <a:endParaRPr lang="en-US" sz="1800" b="1" dirty="0" smtClean="0"/>
          </a:p>
          <a:p>
            <a:pPr>
              <a:buNone/>
            </a:pPr>
            <a:r>
              <a:rPr lang="en-US" sz="1800" dirty="0" smtClean="0"/>
              <a:t> </a:t>
            </a:r>
            <a:endParaRPr lang="en-US" sz="2400" dirty="0" smtClean="0"/>
          </a:p>
          <a:p>
            <a:endParaRPr lang="en-US" sz="2400" dirty="0" smtClean="0"/>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algn="l"/>
            <a:r>
              <a:rPr lang="en-US" sz="3600" b="1" dirty="0" smtClean="0"/>
              <a:t>	Two Major Components of SLM:</a:t>
            </a:r>
            <a:r>
              <a:rPr lang="en-US" sz="3600" dirty="0" smtClean="0"/>
              <a:t> </a:t>
            </a:r>
            <a:br>
              <a:rPr lang="en-US" sz="3600" dirty="0" smtClean="0"/>
            </a:br>
            <a:r>
              <a:rPr lang="en-US" sz="3200" dirty="0" smtClean="0"/>
              <a:t>1. Directive Dimension (Task)</a:t>
            </a:r>
            <a:br>
              <a:rPr lang="en-US" sz="3200" dirty="0" smtClean="0"/>
            </a:br>
            <a:r>
              <a:rPr lang="en-US" sz="3200" dirty="0" smtClean="0"/>
              <a:t>2. </a:t>
            </a:r>
            <a:r>
              <a:rPr lang="en-US" sz="2800" dirty="0" smtClean="0"/>
              <a:t>Supportive</a:t>
            </a:r>
            <a:r>
              <a:rPr lang="en-US" sz="3200" dirty="0" smtClean="0"/>
              <a:t> Dimension (Relationship)</a:t>
            </a:r>
            <a:endParaRPr lang="en-US" sz="3200" dirty="0"/>
          </a:p>
        </p:txBody>
      </p:sp>
      <p:pic>
        <p:nvPicPr>
          <p:cNvPr id="26626" name="Picture 2" descr="Situational Leadership II"/>
          <p:cNvPicPr>
            <a:picLocks noChangeAspect="1" noChangeArrowheads="1"/>
          </p:cNvPicPr>
          <p:nvPr/>
        </p:nvPicPr>
        <p:blipFill>
          <a:blip r:embed="rId2"/>
          <a:srcRect/>
          <a:stretch>
            <a:fillRect/>
          </a:stretch>
        </p:blipFill>
        <p:spPr bwMode="auto">
          <a:xfrm>
            <a:off x="1752599" y="1447800"/>
            <a:ext cx="4495801" cy="5334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Key points of SLM</a:t>
            </a:r>
            <a:endParaRPr lang="en-US" dirty="0"/>
          </a:p>
        </p:txBody>
      </p:sp>
      <p:sp>
        <p:nvSpPr>
          <p:cNvPr id="3" name="Content Placeholder 2"/>
          <p:cNvSpPr>
            <a:spLocks noGrp="1"/>
          </p:cNvSpPr>
          <p:nvPr>
            <p:ph idx="1"/>
          </p:nvPr>
        </p:nvSpPr>
        <p:spPr>
          <a:xfrm>
            <a:off x="0" y="990600"/>
            <a:ext cx="9144000" cy="5867400"/>
          </a:xfrm>
        </p:spPr>
        <p:txBody>
          <a:bodyPr>
            <a:normAutofit fontScale="62500" lnSpcReduction="20000"/>
          </a:bodyPr>
          <a:lstStyle/>
          <a:p>
            <a:pPr>
              <a:buNone/>
            </a:pPr>
            <a:endParaRPr lang="en-US" dirty="0" smtClean="0"/>
          </a:p>
          <a:p>
            <a:r>
              <a:rPr lang="en-US" dirty="0" smtClean="0"/>
              <a:t>The Hersey-Blanchard Situational Leadership Theory is one that is based around variable leadership, depending on a variety of circumstances.</a:t>
            </a:r>
          </a:p>
          <a:p>
            <a:r>
              <a:rPr lang="en-US" dirty="0" smtClean="0"/>
              <a:t>The four leadership styles that are presented in this theory are Telling, Selling, Participating, and Delegating.</a:t>
            </a:r>
          </a:p>
          <a:p>
            <a:r>
              <a:rPr lang="en-US" dirty="0" smtClean="0"/>
              <a:t>To go along with those four leadership styles, the Hersey Blanchard Situational Leadership Theory also provides four maturity levels that describe those who are making up the team.</a:t>
            </a:r>
          </a:p>
          <a:p>
            <a:r>
              <a:rPr lang="en-US" dirty="0" smtClean="0"/>
              <a:t>At a maturity level of M1, team members need to be instructed on how to do just about everything that makes up the task they are responsible for.</a:t>
            </a:r>
          </a:p>
          <a:p>
            <a:r>
              <a:rPr lang="en-US" dirty="0" smtClean="0"/>
              <a:t>At a maturity level of M2, team members are those who are more eager to work on a job, even if they aren't yet ready to do it correctly without the help of the leader of the group.</a:t>
            </a:r>
          </a:p>
          <a:p>
            <a:r>
              <a:rPr lang="en-US" dirty="0" smtClean="0"/>
              <a:t>At a maturity level of M3, team members might not be able to quite get all of the job done without some help, but they can get most of the way their on their own.</a:t>
            </a:r>
          </a:p>
          <a:p>
            <a:r>
              <a:rPr lang="en-US" dirty="0" smtClean="0"/>
              <a:t>At a maturity level of M4, team members are completely capable of handling a task and they know that they can get the job done without the help of the leader.</a:t>
            </a:r>
          </a:p>
          <a:p>
            <a:r>
              <a:rPr lang="en-US" dirty="0" smtClean="0"/>
              <a:t>The Hersey Blanchard Situational Leadership Theory promotes flexible leaders that are able to match their style to the experience and ability of those they are leading.</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Leadership: Listening </a:t>
            </a:r>
            <a:endParaRPr lang="en-US" dirty="0"/>
          </a:p>
        </p:txBody>
      </p:sp>
      <p:pic>
        <p:nvPicPr>
          <p:cNvPr id="4" name="Hersey Blanchard situational leadership.mp4">
            <a:hlinkClick r:id="" action="ppaction://media"/>
          </p:cNvPr>
          <p:cNvPicPr>
            <a:picLocks noRot="1" noChangeAspect="1"/>
          </p:cNvPicPr>
          <p:nvPr>
            <a:videoFile r:link="rId1"/>
          </p:nvPr>
        </p:nvPicPr>
        <p:blipFill>
          <a:blip r:embed="rId3"/>
          <a:stretch>
            <a:fillRect/>
          </a:stretch>
        </p:blipFill>
        <p:spPr>
          <a:xfrm>
            <a:off x="508000" y="1371600"/>
            <a:ext cx="8178800" cy="5105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mployee relations (1)"/>
          <p:cNvPicPr>
            <a:picLocks noChangeAspect="1" noChangeArrowheads="1"/>
          </p:cNvPicPr>
          <p:nvPr/>
        </p:nvPicPr>
        <p:blipFill>
          <a:blip r:embed="rId2"/>
          <a:srcRect/>
          <a:stretch>
            <a:fillRect/>
          </a:stretch>
        </p:blipFill>
        <p:spPr bwMode="auto">
          <a:xfrm>
            <a:off x="457200" y="1219201"/>
            <a:ext cx="8260589" cy="4648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ituational leadership theory"/>
          <p:cNvPicPr>
            <a:picLocks noChangeAspect="1" noChangeArrowheads="1"/>
          </p:cNvPicPr>
          <p:nvPr/>
        </p:nvPicPr>
        <p:blipFill>
          <a:blip r:embed="rId2"/>
          <a:srcRect/>
          <a:stretch>
            <a:fillRect/>
          </a:stretch>
        </p:blipFill>
        <p:spPr bwMode="auto">
          <a:xfrm>
            <a:off x="762000" y="609599"/>
            <a:ext cx="7543800" cy="591708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a:t>
            </a:r>
            <a:r>
              <a:rPr lang="en-US" smtClean="0"/>
              <a:t>Leadership Theory</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Situational Leadership Theory</a:t>
            </a:r>
            <a:r>
              <a:rPr lang="en-US" dirty="0" smtClean="0"/>
              <a:t>, or the </a:t>
            </a:r>
            <a:r>
              <a:rPr lang="en-US" b="1" dirty="0" smtClean="0"/>
              <a:t>Situational Leadership Model</a:t>
            </a:r>
            <a:r>
              <a:rPr lang="en-US" dirty="0" smtClean="0"/>
              <a:t>, is a </a:t>
            </a:r>
            <a:r>
              <a:rPr lang="en-US" b="1" dirty="0" smtClean="0"/>
              <a:t>model created</a:t>
            </a:r>
            <a:r>
              <a:rPr lang="en-US" dirty="0" smtClean="0"/>
              <a:t> by Paul Hersey and Ken Blanchard, </a:t>
            </a:r>
            <a:r>
              <a:rPr lang="en-US" b="1" dirty="0" smtClean="0"/>
              <a:t>developed</a:t>
            </a:r>
            <a:r>
              <a:rPr lang="en-US" dirty="0" smtClean="0"/>
              <a:t> while working on Management of Organizational Behavior. The </a:t>
            </a:r>
            <a:r>
              <a:rPr lang="en-US" b="1" dirty="0" smtClean="0"/>
              <a:t>theory</a:t>
            </a:r>
            <a:r>
              <a:rPr lang="en-US" dirty="0" smtClean="0"/>
              <a:t> was first introduced in 1969 as "life cycle </a:t>
            </a:r>
            <a:r>
              <a:rPr lang="en-US" b="1" dirty="0" smtClean="0"/>
              <a:t>theory</a:t>
            </a:r>
            <a:r>
              <a:rPr lang="en-US" dirty="0" smtClean="0"/>
              <a:t> of </a:t>
            </a:r>
            <a:r>
              <a:rPr lang="en-US" b="1" dirty="0" smtClean="0"/>
              <a:t>leadership</a:t>
            </a:r>
            <a:r>
              <a:rPr lang="en-US" dirty="0" smtClean="0"/>
              <a: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ituational Leadership"/>
          <p:cNvPicPr>
            <a:picLocks noChangeAspect="1" noChangeArrowheads="1"/>
          </p:cNvPicPr>
          <p:nvPr/>
        </p:nvPicPr>
        <p:blipFill>
          <a:blip r:embed="rId2"/>
          <a:srcRect/>
          <a:stretch>
            <a:fillRect/>
          </a:stretch>
        </p:blipFill>
        <p:spPr bwMode="auto">
          <a:xfrm>
            <a:off x="838200" y="666749"/>
            <a:ext cx="7620000" cy="57150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here live to ready: March 1995"/>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676400"/>
          </a:xfrm>
        </p:spPr>
        <p:txBody>
          <a:bodyPr>
            <a:normAutofit fontScale="90000"/>
          </a:bodyPr>
          <a:lstStyle/>
          <a:p>
            <a:r>
              <a:rPr lang="en-US" b="1" dirty="0" smtClean="0"/>
              <a:t/>
            </a:r>
            <a:br>
              <a:rPr lang="en-US" b="1" dirty="0" smtClean="0"/>
            </a:br>
            <a:r>
              <a:rPr lang="en-US" sz="3600" b="1" dirty="0" smtClean="0"/>
              <a:t>What </a:t>
            </a:r>
            <a:r>
              <a:rPr lang="en-US" sz="3600" b="1" dirty="0" smtClean="0"/>
              <a:t>Is the Situational Leadership Theory?</a:t>
            </a:r>
            <a:br>
              <a:rPr lang="en-US" sz="3600" b="1" dirty="0" smtClean="0"/>
            </a:b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lgn="just"/>
            <a:r>
              <a:rPr lang="en-US" dirty="0" smtClean="0"/>
              <a:t>The </a:t>
            </a:r>
            <a:r>
              <a:rPr lang="en-US" dirty="0" smtClean="0"/>
              <a:t>situational leadership theory stresses that different situations demand different kinds of leadership. </a:t>
            </a:r>
            <a:endParaRPr lang="en-US" dirty="0" smtClean="0"/>
          </a:p>
          <a:p>
            <a:pPr algn="just"/>
            <a:endParaRPr lang="en-US" dirty="0" smtClean="0"/>
          </a:p>
          <a:p>
            <a:r>
              <a:rPr lang="en-US" b="1" dirty="0" smtClean="0"/>
              <a:t>Situational leadership</a:t>
            </a:r>
            <a:r>
              <a:rPr lang="en-US" dirty="0" smtClean="0"/>
              <a:t> </a:t>
            </a:r>
            <a:r>
              <a:rPr lang="en-US" dirty="0" smtClean="0"/>
              <a:t>is </a:t>
            </a:r>
            <a:r>
              <a:rPr lang="en-US" dirty="0" smtClean="0"/>
              <a:t>flexible</a:t>
            </a:r>
            <a:r>
              <a:rPr lang="en-US" dirty="0" smtClean="0"/>
              <a:t>. It adapts to the existing </a:t>
            </a:r>
            <a:r>
              <a:rPr lang="en-US" b="1" dirty="0" smtClean="0"/>
              <a:t>work</a:t>
            </a:r>
            <a:r>
              <a:rPr lang="en-US" dirty="0" smtClean="0"/>
              <a:t> environment and the needs of the organization. </a:t>
            </a:r>
            <a:endParaRPr lang="en-US" dirty="0" smtClean="0"/>
          </a:p>
          <a:p>
            <a:endParaRPr lang="en-US" b="1" dirty="0" smtClean="0"/>
          </a:p>
          <a:p>
            <a:r>
              <a:rPr lang="en-US" b="1" dirty="0" smtClean="0"/>
              <a:t>Situational Leadership</a:t>
            </a:r>
            <a:r>
              <a:rPr lang="en-US" b="1" dirty="0" smtClean="0"/>
              <a:t> </a:t>
            </a:r>
            <a:r>
              <a:rPr lang="en-US" dirty="0" smtClean="0"/>
              <a:t>is </a:t>
            </a:r>
            <a:r>
              <a:rPr lang="en-US" dirty="0" smtClean="0"/>
              <a:t>not based on a </a:t>
            </a:r>
            <a:r>
              <a:rPr lang="en-US" dirty="0" smtClean="0"/>
              <a:t>specific </a:t>
            </a:r>
            <a:r>
              <a:rPr lang="en-US" dirty="0" smtClean="0"/>
              <a:t>skill of the </a:t>
            </a:r>
            <a:r>
              <a:rPr lang="en-US" b="1" dirty="0" smtClean="0"/>
              <a:t>leader</a:t>
            </a:r>
            <a:r>
              <a:rPr lang="en-US" dirty="0" smtClean="0"/>
              <a:t>; instead, he or she modifies the style of management to suit the requirements of the organization.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5782270"/>
            <a:ext cx="8610600" cy="923330"/>
          </a:xfrm>
          <a:prstGeom prst="rect">
            <a:avLst/>
          </a:prstGeom>
          <a:noFill/>
        </p:spPr>
        <p:txBody>
          <a:bodyPr wrap="square" rtlCol="0">
            <a:spAutoFit/>
          </a:bodyPr>
          <a:lstStyle/>
          <a:p>
            <a:pPr algn="just"/>
            <a:r>
              <a:rPr lang="en-US" dirty="0" smtClean="0"/>
              <a:t>The</a:t>
            </a:r>
            <a:r>
              <a:rPr lang="en-US" dirty="0" smtClean="0"/>
              <a:t> </a:t>
            </a:r>
            <a:r>
              <a:rPr lang="en-US" b="1" dirty="0" smtClean="0"/>
              <a:t>four leadership</a:t>
            </a:r>
            <a:r>
              <a:rPr lang="en-US" dirty="0" smtClean="0"/>
              <a:t> styles are called: Directing, Coaching, Supporting and Delegating. In terms of the </a:t>
            </a:r>
            <a:r>
              <a:rPr lang="en-US" b="1" dirty="0" smtClean="0"/>
              <a:t>four leadership</a:t>
            </a:r>
            <a:r>
              <a:rPr lang="en-US" dirty="0" smtClean="0"/>
              <a:t> styles: Directing is high on </a:t>
            </a:r>
            <a:r>
              <a:rPr lang="en-US" dirty="0" smtClean="0"/>
              <a:t>directing </a:t>
            </a:r>
            <a:r>
              <a:rPr lang="en-US" dirty="0" smtClean="0"/>
              <a:t>behavior, but low on supporting behavior. Coaching is high on both directing and supporting behavior.</a:t>
            </a:r>
            <a:endParaRPr lang="en-US" dirty="0"/>
          </a:p>
        </p:txBody>
      </p:sp>
      <p:pic>
        <p:nvPicPr>
          <p:cNvPr id="3076" name="Picture 4" descr="4 Situational Leadership Styles"/>
          <p:cNvPicPr>
            <a:picLocks noChangeAspect="1" noChangeArrowheads="1"/>
          </p:cNvPicPr>
          <p:nvPr/>
        </p:nvPicPr>
        <p:blipFill>
          <a:blip r:embed="rId2"/>
          <a:srcRect/>
          <a:stretch>
            <a:fillRect/>
          </a:stretch>
        </p:blipFill>
        <p:spPr bwMode="auto">
          <a:xfrm>
            <a:off x="2362200" y="152400"/>
            <a:ext cx="5257800" cy="5181600"/>
          </a:xfrm>
          <a:prstGeom prst="rect">
            <a:avLst/>
          </a:prstGeom>
          <a:noFill/>
        </p:spPr>
      </p:pic>
      <p:sp>
        <p:nvSpPr>
          <p:cNvPr id="11" name="TextBox 10"/>
          <p:cNvSpPr txBox="1"/>
          <p:nvPr/>
        </p:nvSpPr>
        <p:spPr>
          <a:xfrm>
            <a:off x="304800" y="2133600"/>
            <a:ext cx="1676400" cy="707886"/>
          </a:xfrm>
          <a:prstGeom prst="rect">
            <a:avLst/>
          </a:prstGeom>
          <a:noFill/>
        </p:spPr>
        <p:txBody>
          <a:bodyPr wrap="square" rtlCol="0">
            <a:spAutoFit/>
          </a:bodyPr>
          <a:lstStyle/>
          <a:p>
            <a:r>
              <a:rPr lang="en-US" sz="2000" b="1" dirty="0" smtClean="0"/>
              <a:t>Situational Leadership</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ersey-Blanchard Situational Leadership Theory"/>
          <p:cNvPicPr>
            <a:picLocks noChangeAspect="1" noChangeArrowheads="1"/>
          </p:cNvPicPr>
          <p:nvPr/>
        </p:nvPicPr>
        <p:blipFill>
          <a:blip r:embed="rId2"/>
          <a:srcRect/>
          <a:stretch>
            <a:fillRect/>
          </a:stretch>
        </p:blipFill>
        <p:spPr bwMode="auto">
          <a:xfrm>
            <a:off x="76200" y="-65808"/>
            <a:ext cx="8763000" cy="677140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use SLM?</a:t>
            </a:r>
            <a:endParaRPr lang="en-US" dirty="0"/>
          </a:p>
        </p:txBody>
      </p:sp>
      <p:sp>
        <p:nvSpPr>
          <p:cNvPr id="3" name="Content Placeholder 2"/>
          <p:cNvSpPr>
            <a:spLocks noGrp="1"/>
          </p:cNvSpPr>
          <p:nvPr>
            <p:ph idx="1"/>
          </p:nvPr>
        </p:nvSpPr>
        <p:spPr/>
        <p:txBody>
          <a:bodyPr/>
          <a:lstStyle/>
          <a:p>
            <a:pPr>
              <a:buNone/>
            </a:pPr>
            <a:r>
              <a:rPr lang="en-US" b="1" dirty="0" smtClean="0"/>
              <a:t>Steps to Apply Situational Leadership </a:t>
            </a:r>
            <a:r>
              <a:rPr lang="en-US" b="1" dirty="0" smtClean="0"/>
              <a:t>Model</a:t>
            </a:r>
            <a:endParaRPr lang="en-US" dirty="0" smtClean="0"/>
          </a:p>
          <a:p>
            <a:endParaRPr lang="en-US" dirty="0" smtClean="0"/>
          </a:p>
          <a:p>
            <a:r>
              <a:rPr lang="en-US" dirty="0" smtClean="0"/>
              <a:t>Determine </a:t>
            </a:r>
            <a:r>
              <a:rPr lang="en-US" dirty="0" smtClean="0"/>
              <a:t>the nature of the situation.</a:t>
            </a:r>
          </a:p>
          <a:p>
            <a:r>
              <a:rPr lang="en-US" dirty="0" smtClean="0"/>
              <a:t>Understand the nature and complexity of the task at hand.</a:t>
            </a:r>
          </a:p>
          <a:p>
            <a:r>
              <a:rPr lang="en-US" dirty="0" smtClean="0"/>
              <a:t>Evaluate the skills and the desire of the subordinates to do the task being asked to perform</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347</Words>
  <Application>Microsoft Office PowerPoint</Application>
  <PresentationFormat>On-screen Show (4:3)</PresentationFormat>
  <Paragraphs>57</Paragraphs>
  <Slides>15</Slides>
  <Notes>0</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Situational Leadership Theory</vt:lpstr>
      <vt:lpstr>Slide 4</vt:lpstr>
      <vt:lpstr>Slide 5</vt:lpstr>
      <vt:lpstr> What Is the Situational Leadership Theory? </vt:lpstr>
      <vt:lpstr>Slide 7</vt:lpstr>
      <vt:lpstr>Slide 8</vt:lpstr>
      <vt:lpstr>How do you use SLM?</vt:lpstr>
      <vt:lpstr>High Level of Effectiveness of SLM: How? </vt:lpstr>
      <vt:lpstr>Advantages and Disadvantages of SLM</vt:lpstr>
      <vt:lpstr> Two Major Components of SLM:  1. Directive Dimension (Task) 2. Supportive Dimension (Relationship)</vt:lpstr>
      <vt:lpstr>Key points of SLM</vt:lpstr>
      <vt:lpstr>Situational Leadership: Listening </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18</cp:revision>
  <dcterms:created xsi:type="dcterms:W3CDTF">2006-08-16T00:00:00Z</dcterms:created>
  <dcterms:modified xsi:type="dcterms:W3CDTF">2020-06-12T17:36:06Z</dcterms:modified>
</cp:coreProperties>
</file>