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E67C7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S.Sakthybaalan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6857999"/>
                </a:moveTo>
                <a:lnTo>
                  <a:pt x="379475" y="6857999"/>
                </a:lnTo>
                <a:lnTo>
                  <a:pt x="37947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0D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0D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E67C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E67C7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S.Sakthybaalan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E67C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E67C7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S.Sakthybaalan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6857999"/>
                </a:moveTo>
                <a:lnTo>
                  <a:pt x="379475" y="6857999"/>
                </a:lnTo>
                <a:lnTo>
                  <a:pt x="37947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0D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0D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E67C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E67C7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S.Sakthybaalan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E67C7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S.Sakthybaalan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473786"/>
            <a:ext cx="64731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E67C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781" y="1170178"/>
            <a:ext cx="7822437" cy="465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60056" y="6265800"/>
            <a:ext cx="1048384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E67C7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S.Sakthybaalan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6857999"/>
                </a:moveTo>
                <a:lnTo>
                  <a:pt x="379475" y="6857999"/>
                </a:lnTo>
                <a:lnTo>
                  <a:pt x="37947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0D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0D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712" y="1566672"/>
            <a:ext cx="7790815" cy="2062480"/>
          </a:xfrm>
          <a:custGeom>
            <a:avLst/>
            <a:gdLst/>
            <a:ahLst/>
            <a:cxnLst/>
            <a:rect l="l" t="t" r="r" b="b"/>
            <a:pathLst>
              <a:path w="7790815" h="2062479">
                <a:moveTo>
                  <a:pt x="0" y="2061971"/>
                </a:moveTo>
                <a:lnTo>
                  <a:pt x="7790688" y="2061971"/>
                </a:lnTo>
                <a:lnTo>
                  <a:pt x="7790688" y="0"/>
                </a:lnTo>
                <a:lnTo>
                  <a:pt x="0" y="0"/>
                </a:lnTo>
                <a:lnTo>
                  <a:pt x="0" y="2061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5759" y="796290"/>
            <a:ext cx="7691120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Flow </a:t>
            </a:r>
            <a:r>
              <a:rPr sz="2400" spc="-5" dirty="0">
                <a:latin typeface="Arial"/>
                <a:cs typeface="Arial"/>
              </a:rPr>
              <a:t>Diagram (DFD)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69215" marR="5080" algn="just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A Data </a:t>
            </a:r>
            <a:r>
              <a:rPr sz="3200" spc="-5" dirty="0">
                <a:latin typeface="Arial"/>
                <a:cs typeface="Arial"/>
              </a:rPr>
              <a:t>Flow </a:t>
            </a:r>
            <a:r>
              <a:rPr sz="3200" dirty="0">
                <a:latin typeface="Arial"/>
                <a:cs typeface="Arial"/>
              </a:rPr>
              <a:t>Diagram (DFD)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graphical representation of the</a:t>
            </a:r>
            <a:r>
              <a:rPr sz="3200" spc="7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"flow"  of data through an information system,  modeling its </a:t>
            </a:r>
            <a:r>
              <a:rPr sz="3200" i="1" spc="-5" dirty="0">
                <a:latin typeface="Arial"/>
                <a:cs typeface="Arial"/>
              </a:rPr>
              <a:t>process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aspects.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2570" algn="l"/>
              </a:tabLst>
            </a:pPr>
            <a:r>
              <a:rPr spc="-5" dirty="0"/>
              <a:t>Rules for</a:t>
            </a:r>
            <a:r>
              <a:rPr spc="45" dirty="0"/>
              <a:t> </a:t>
            </a:r>
            <a:r>
              <a:rPr spc="-5" dirty="0"/>
              <a:t>Level</a:t>
            </a:r>
            <a:r>
              <a:rPr spc="30" dirty="0"/>
              <a:t> </a:t>
            </a:r>
            <a:r>
              <a:rPr spc="-5" dirty="0"/>
              <a:t>2	Diagram</a:t>
            </a:r>
            <a:r>
              <a:rPr spc="-75" dirty="0"/>
              <a:t> 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44" y="1222374"/>
            <a:ext cx="7776209" cy="38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50000"/>
              </a:lnSpc>
              <a:spcBef>
                <a:spcPts val="100"/>
              </a:spcBef>
              <a:tabLst>
                <a:tab pos="1251585" algn="l"/>
                <a:tab pos="1618615" algn="l"/>
                <a:tab pos="2418080" algn="l"/>
                <a:tab pos="3310890" algn="l"/>
                <a:tab pos="4775835" algn="l"/>
                <a:tab pos="5579110" algn="l"/>
                <a:tab pos="6263640" algn="l"/>
                <a:tab pos="7230109" algn="l"/>
                <a:tab pos="7595870" algn="l"/>
              </a:tabLst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L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v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el	2	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FD	must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bal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nce	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w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th	the	L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v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el	1	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it 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describes.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5750" marR="8255" indent="-273685">
              <a:lnSpc>
                <a:spcPct val="150000"/>
              </a:lnSpc>
              <a:tabLst>
                <a:tab pos="1259205" algn="l"/>
                <a:tab pos="2339975" algn="l"/>
                <a:tab pos="3112770" algn="l"/>
                <a:tab pos="3545840" algn="l"/>
                <a:tab pos="4902200" algn="l"/>
                <a:tab pos="5624830" algn="l"/>
                <a:tab pos="7086600" algn="l"/>
              </a:tabLst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nput	going	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to	a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pr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ce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	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ff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erent	from 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outputs leaving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process.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9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Continue to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show data</a:t>
            </a:r>
            <a:r>
              <a:rPr sz="2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stores.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633729"/>
            <a:ext cx="2769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Numbering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9274" y="1550873"/>
            <a:ext cx="7546340" cy="364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4E67C7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4E67C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On level 1 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processes are numbered</a:t>
            </a:r>
            <a:r>
              <a:rPr sz="2400" spc="25" dirty="0">
                <a:solidFill>
                  <a:srgbClr val="202745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202745"/>
                </a:solidFill>
                <a:latin typeface="Century Gothic"/>
                <a:cs typeface="Century Gothic"/>
              </a:rPr>
              <a:t>1,2,3…</a:t>
            </a:r>
            <a:endParaRPr sz="2400">
              <a:latin typeface="Century Gothic"/>
              <a:cs typeface="Century Gothic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2595"/>
              </a:spcBef>
            </a:pPr>
            <a:r>
              <a:rPr sz="1800" spc="20" dirty="0">
                <a:solidFill>
                  <a:srgbClr val="4E67C7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4E67C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On 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level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2 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processes are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numbered x.1, x.2, 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x.3…  where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x </a:t>
            </a:r>
            <a:r>
              <a:rPr sz="2400" spc="5" dirty="0">
                <a:solidFill>
                  <a:srgbClr val="202745"/>
                </a:solidFill>
                <a:latin typeface="Century Gothic"/>
                <a:cs typeface="Century Gothic"/>
              </a:rPr>
              <a:t>is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the 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number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of the 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parent level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1  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process.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611630" algn="l"/>
                <a:tab pos="1925320" algn="l"/>
                <a:tab pos="2769870" algn="l"/>
                <a:tab pos="3205480" algn="l"/>
                <a:tab pos="4585335" algn="l"/>
                <a:tab pos="5795010" algn="l"/>
                <a:tab pos="7059295" algn="l"/>
              </a:tabLst>
            </a:pPr>
            <a:r>
              <a:rPr sz="1800" spc="20" dirty="0">
                <a:solidFill>
                  <a:srgbClr val="4E67C7"/>
                </a:solidFill>
                <a:latin typeface="Wingdings 2"/>
                <a:cs typeface="Wingdings 2"/>
              </a:rPr>
              <a:t></a:t>
            </a:r>
            <a:r>
              <a:rPr sz="1800" spc="70" dirty="0">
                <a:solidFill>
                  <a:srgbClr val="4E67C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Nu</a:t>
            </a:r>
            <a:r>
              <a:rPr sz="2400" spc="5" dirty="0">
                <a:solidFill>
                  <a:srgbClr val="202745"/>
                </a:solidFill>
                <a:latin typeface="Century Gothic"/>
                <a:cs typeface="Century Gothic"/>
              </a:rPr>
              <a:t>m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be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r	</a:t>
            </a:r>
            <a:r>
              <a:rPr sz="2400" spc="20" dirty="0">
                <a:solidFill>
                  <a:srgbClr val="202745"/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s	u</a:t>
            </a:r>
            <a:r>
              <a:rPr sz="2400" spc="5" dirty="0">
                <a:solidFill>
                  <a:srgbClr val="202745"/>
                </a:solidFill>
                <a:latin typeface="Century Gothic"/>
                <a:cs typeface="Century Gothic"/>
              </a:rPr>
              <a:t>s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ed	to	un</a:t>
            </a:r>
            <a:r>
              <a:rPr sz="2400" spc="10" dirty="0">
                <a:solidFill>
                  <a:srgbClr val="202745"/>
                </a:solidFill>
                <a:latin typeface="Century Gothic"/>
                <a:cs typeface="Century Gothic"/>
              </a:rPr>
              <a:t>i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qu</a:t>
            </a:r>
            <a:r>
              <a:rPr sz="2400" spc="-15" dirty="0">
                <a:solidFill>
                  <a:srgbClr val="202745"/>
                </a:solidFill>
                <a:latin typeface="Century Gothic"/>
                <a:cs typeface="Century Gothic"/>
              </a:rPr>
              <a:t>e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l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y	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iden</a:t>
            </a:r>
            <a:r>
              <a:rPr sz="2400" spc="-15" dirty="0">
                <a:solidFill>
                  <a:srgbClr val="202745"/>
                </a:solidFill>
                <a:latin typeface="Century Gothic"/>
                <a:cs typeface="Century Gothic"/>
              </a:rPr>
              <a:t>t</a:t>
            </a:r>
            <a:r>
              <a:rPr sz="2400" spc="5" dirty="0">
                <a:solidFill>
                  <a:srgbClr val="202745"/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fy	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proce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ss	</a:t>
            </a:r>
            <a:r>
              <a:rPr sz="2400" b="1" spc="-5" dirty="0">
                <a:solidFill>
                  <a:srgbClr val="202745"/>
                </a:solidFill>
                <a:latin typeface="Century Gothic"/>
                <a:cs typeface="Century Gothic"/>
              </a:rPr>
              <a:t>n</a:t>
            </a:r>
            <a:r>
              <a:rPr sz="2400" b="1" spc="5" dirty="0">
                <a:solidFill>
                  <a:srgbClr val="202745"/>
                </a:solidFill>
                <a:latin typeface="Century Gothic"/>
                <a:cs typeface="Century Gothic"/>
              </a:rPr>
              <a:t>o</a:t>
            </a:r>
            <a:r>
              <a:rPr sz="2400" b="1" dirty="0">
                <a:solidFill>
                  <a:srgbClr val="202745"/>
                </a:solidFill>
                <a:latin typeface="Century Gothic"/>
                <a:cs typeface="Century Gothic"/>
              </a:rPr>
              <a:t>t</a:t>
            </a:r>
            <a:endParaRPr sz="2400">
              <a:latin typeface="Century Gothic"/>
              <a:cs typeface="Century Gothic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to 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represent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any order of</a:t>
            </a:r>
            <a:r>
              <a:rPr sz="2400" spc="5" dirty="0">
                <a:solidFill>
                  <a:srgbClr val="202745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processing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solidFill>
                  <a:srgbClr val="4E67C7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4E67C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Century Gothic"/>
                <a:cs typeface="Century Gothic"/>
              </a:rPr>
              <a:t>Data store numbers 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usually D1, D2,</a:t>
            </a:r>
            <a:r>
              <a:rPr sz="2400" spc="15" dirty="0">
                <a:solidFill>
                  <a:srgbClr val="202745"/>
                </a:solidFill>
                <a:latin typeface="Century Gothic"/>
                <a:cs typeface="Century Gothic"/>
              </a:rPr>
              <a:t> </a:t>
            </a:r>
            <a:r>
              <a:rPr sz="2400" spc="-15" dirty="0">
                <a:solidFill>
                  <a:srgbClr val="202745"/>
                </a:solidFill>
                <a:latin typeface="Century Gothic"/>
                <a:cs typeface="Century Gothic"/>
              </a:rPr>
              <a:t>D3...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3400" y="1371600"/>
            <a:ext cx="8077200" cy="505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73786"/>
            <a:ext cx="3267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DFD</a:t>
            </a:r>
            <a:r>
              <a:rPr spc="-50" dirty="0"/>
              <a:t> </a:t>
            </a:r>
            <a:r>
              <a:rPr spc="-10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95097"/>
            <a:ext cx="4033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Common </a:t>
            </a:r>
            <a:r>
              <a:rPr spc="-10" dirty="0"/>
              <a:t>Rules</a:t>
            </a:r>
            <a:r>
              <a:rPr spc="5" dirty="0"/>
              <a:t> 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015" marR="508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28650" algn="l"/>
                <a:tab pos="629285" algn="l"/>
              </a:tabLst>
            </a:pPr>
            <a:r>
              <a:rPr dirty="0"/>
              <a:t>All </a:t>
            </a:r>
            <a:r>
              <a:rPr spc="-5" dirty="0"/>
              <a:t>processes </a:t>
            </a:r>
            <a:r>
              <a:rPr dirty="0"/>
              <a:t>must have </a:t>
            </a:r>
            <a:r>
              <a:rPr spc="-5" dirty="0"/>
              <a:t>at least </a:t>
            </a:r>
            <a:r>
              <a:rPr dirty="0"/>
              <a:t>one </a:t>
            </a:r>
            <a:r>
              <a:rPr spc="-5" dirty="0"/>
              <a:t>data </a:t>
            </a:r>
            <a:r>
              <a:rPr dirty="0"/>
              <a:t>flow </a:t>
            </a:r>
            <a:r>
              <a:rPr spc="10" dirty="0"/>
              <a:t>in  </a:t>
            </a:r>
            <a:r>
              <a:rPr spc="-5" dirty="0"/>
              <a:t>and </a:t>
            </a:r>
            <a:r>
              <a:rPr dirty="0"/>
              <a:t>one data flow</a:t>
            </a:r>
            <a:r>
              <a:rPr spc="-15" dirty="0"/>
              <a:t> </a:t>
            </a:r>
            <a:r>
              <a:rPr dirty="0"/>
              <a:t>out.</a:t>
            </a:r>
          </a:p>
          <a:p>
            <a:pPr marL="628015" marR="6985" indent="-457834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628650" algn="l"/>
                <a:tab pos="629285" algn="l"/>
              </a:tabLst>
            </a:pPr>
            <a:r>
              <a:rPr dirty="0"/>
              <a:t>All </a:t>
            </a:r>
            <a:r>
              <a:rPr spc="-5" dirty="0"/>
              <a:t>processes should </a:t>
            </a:r>
            <a:r>
              <a:rPr dirty="0"/>
              <a:t>modify </a:t>
            </a:r>
            <a:r>
              <a:rPr spc="-5" dirty="0"/>
              <a:t>the </a:t>
            </a:r>
            <a:r>
              <a:rPr dirty="0"/>
              <a:t>incoming </a:t>
            </a:r>
            <a:r>
              <a:rPr spc="-5" dirty="0"/>
              <a:t>data,  producing </a:t>
            </a:r>
            <a:r>
              <a:rPr dirty="0"/>
              <a:t>new forms of outgoing</a:t>
            </a:r>
            <a:r>
              <a:rPr spc="-50" dirty="0"/>
              <a:t> </a:t>
            </a:r>
            <a:r>
              <a:rPr spc="-5" dirty="0"/>
              <a:t>data.</a:t>
            </a:r>
          </a:p>
          <a:p>
            <a:pPr marL="628015" indent="-457834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628650" algn="l"/>
                <a:tab pos="629285" algn="l"/>
                <a:tab pos="2369185" algn="l"/>
                <a:tab pos="3209290" algn="l"/>
                <a:tab pos="4032250" algn="l"/>
                <a:tab pos="5946775" algn="l"/>
                <a:tab pos="6678295" algn="l"/>
                <a:tab pos="7118984" algn="l"/>
              </a:tabLst>
            </a:pPr>
            <a:r>
              <a:rPr spc="-5" dirty="0"/>
              <a:t>Eac</a:t>
            </a:r>
            <a:r>
              <a:rPr dirty="0"/>
              <a:t>h </a:t>
            </a:r>
            <a:r>
              <a:rPr spc="-330" dirty="0"/>
              <a:t> </a:t>
            </a:r>
            <a:r>
              <a:rPr spc="-5" dirty="0"/>
              <a:t>dat</a:t>
            </a:r>
            <a:r>
              <a:rPr dirty="0"/>
              <a:t>a	</a:t>
            </a:r>
            <a:r>
              <a:rPr spc="-5" dirty="0"/>
              <a:t>stor</a:t>
            </a:r>
            <a:r>
              <a:rPr dirty="0"/>
              <a:t>e	mu</a:t>
            </a:r>
            <a:r>
              <a:rPr spc="5" dirty="0"/>
              <a:t>s</a:t>
            </a:r>
            <a:r>
              <a:rPr dirty="0"/>
              <a:t>t	</a:t>
            </a:r>
            <a:r>
              <a:rPr spc="-10" dirty="0"/>
              <a:t>b</a:t>
            </a:r>
            <a:r>
              <a:rPr dirty="0"/>
              <a:t>e</a:t>
            </a:r>
            <a:r>
              <a:rPr spc="330" dirty="0"/>
              <a:t> </a:t>
            </a:r>
            <a:r>
              <a:rPr spc="20" dirty="0"/>
              <a:t>i</a:t>
            </a:r>
            <a:r>
              <a:rPr spc="-15" dirty="0"/>
              <a:t>n</a:t>
            </a:r>
            <a:r>
              <a:rPr spc="-5" dirty="0"/>
              <a:t>vo</a:t>
            </a:r>
            <a:r>
              <a:rPr spc="-15" dirty="0"/>
              <a:t>l</a:t>
            </a:r>
            <a:r>
              <a:rPr spc="5" dirty="0"/>
              <a:t>v</a:t>
            </a:r>
            <a:r>
              <a:rPr dirty="0"/>
              <a:t>ed	</a:t>
            </a:r>
            <a:r>
              <a:rPr spc="-20" dirty="0"/>
              <a:t>w</a:t>
            </a:r>
            <a:r>
              <a:rPr spc="20" dirty="0"/>
              <a:t>i</a:t>
            </a:r>
            <a:r>
              <a:rPr spc="-10" dirty="0"/>
              <a:t>t</a:t>
            </a:r>
            <a:r>
              <a:rPr dirty="0"/>
              <a:t>h	at	</a:t>
            </a:r>
            <a:r>
              <a:rPr spc="-5" dirty="0"/>
              <a:t>least</a:t>
            </a: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dirty="0"/>
              <a:t>one </a:t>
            </a:r>
            <a:r>
              <a:rPr spc="-5" dirty="0"/>
              <a:t>data</a:t>
            </a:r>
            <a:r>
              <a:rPr spc="-10" dirty="0"/>
              <a:t> </a:t>
            </a:r>
            <a:r>
              <a:rPr spc="-5" dirty="0"/>
              <a:t>flow.</a:t>
            </a:r>
          </a:p>
          <a:p>
            <a:pPr marL="628015" marR="8890" indent="-457834">
              <a:lnSpc>
                <a:spcPct val="100000"/>
              </a:lnSpc>
              <a:spcBef>
                <a:spcPts val="1920"/>
              </a:spcBef>
              <a:buAutoNum type="arabicPeriod" startAt="4"/>
              <a:tabLst>
                <a:tab pos="628650" algn="l"/>
                <a:tab pos="629285" algn="l"/>
                <a:tab pos="1547495" algn="l"/>
                <a:tab pos="2904490" algn="l"/>
                <a:tab pos="3883025" algn="l"/>
                <a:tab pos="4742180" algn="l"/>
                <a:tab pos="5309235" algn="l"/>
                <a:tab pos="6725284" algn="l"/>
                <a:tab pos="7495540" algn="l"/>
              </a:tabLst>
            </a:pPr>
            <a:r>
              <a:rPr spc="-5" dirty="0"/>
              <a:t>Eac</a:t>
            </a:r>
            <a:r>
              <a:rPr dirty="0"/>
              <a:t>h	ex</a:t>
            </a:r>
            <a:r>
              <a:rPr spc="-10" dirty="0"/>
              <a:t>t</a:t>
            </a:r>
            <a:r>
              <a:rPr dirty="0"/>
              <a:t>ernal	en</a:t>
            </a:r>
            <a:r>
              <a:rPr spc="-10" dirty="0"/>
              <a:t>t</a:t>
            </a:r>
            <a:r>
              <a:rPr spc="-5" dirty="0"/>
              <a:t>it</a:t>
            </a:r>
            <a:r>
              <a:rPr dirty="0"/>
              <a:t>y	must	</a:t>
            </a:r>
            <a:r>
              <a:rPr spc="-20" dirty="0"/>
              <a:t>b</a:t>
            </a:r>
            <a:r>
              <a:rPr dirty="0"/>
              <a:t>e	</a:t>
            </a:r>
            <a:r>
              <a:rPr spc="20" dirty="0"/>
              <a:t>i</a:t>
            </a:r>
            <a:r>
              <a:rPr spc="-25" dirty="0"/>
              <a:t>n</a:t>
            </a:r>
            <a:r>
              <a:rPr spc="10" dirty="0"/>
              <a:t>v</a:t>
            </a:r>
            <a:r>
              <a:rPr dirty="0"/>
              <a:t>o</a:t>
            </a:r>
            <a:r>
              <a:rPr spc="-25" dirty="0"/>
              <a:t>l</a:t>
            </a:r>
            <a:r>
              <a:rPr spc="10" dirty="0"/>
              <a:t>v</a:t>
            </a:r>
            <a:r>
              <a:rPr spc="-15" dirty="0"/>
              <a:t>e</a:t>
            </a:r>
            <a:r>
              <a:rPr dirty="0"/>
              <a:t>d	</a:t>
            </a:r>
            <a:r>
              <a:rPr spc="-5" dirty="0"/>
              <a:t>w</a:t>
            </a:r>
            <a:r>
              <a:rPr spc="5" dirty="0"/>
              <a:t>i</a:t>
            </a:r>
            <a:r>
              <a:rPr dirty="0"/>
              <a:t>th	</a:t>
            </a:r>
            <a:r>
              <a:rPr spc="-10" dirty="0"/>
              <a:t>at  </a:t>
            </a:r>
            <a:r>
              <a:rPr spc="-5" dirty="0"/>
              <a:t>least one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flow.</a:t>
            </a:r>
          </a:p>
          <a:p>
            <a:pPr marL="628015" marR="6985" indent="-457834">
              <a:lnSpc>
                <a:spcPct val="100000"/>
              </a:lnSpc>
              <a:spcBef>
                <a:spcPts val="1920"/>
              </a:spcBef>
              <a:buAutoNum type="arabicPeriod" startAt="4"/>
              <a:tabLst>
                <a:tab pos="628650" algn="l"/>
                <a:tab pos="629285" algn="l"/>
                <a:tab pos="988060" algn="l"/>
                <a:tab pos="1852295" algn="l"/>
                <a:tab pos="2594610" algn="l"/>
                <a:tab pos="3425190" algn="l"/>
                <a:tab pos="3964940" algn="l"/>
                <a:tab pos="5511800" algn="l"/>
                <a:tab pos="5949950" algn="l"/>
                <a:tab pos="6396355" algn="l"/>
                <a:tab pos="7222490" algn="l"/>
              </a:tabLst>
            </a:pPr>
            <a:r>
              <a:rPr dirty="0"/>
              <a:t>A	</a:t>
            </a:r>
            <a:r>
              <a:rPr spc="-5" dirty="0"/>
              <a:t>da</a:t>
            </a:r>
            <a:r>
              <a:rPr dirty="0"/>
              <a:t>ta	f</a:t>
            </a:r>
            <a:r>
              <a:rPr spc="-10" dirty="0"/>
              <a:t>l</a:t>
            </a:r>
            <a:r>
              <a:rPr dirty="0"/>
              <a:t>ow	must	</a:t>
            </a:r>
            <a:r>
              <a:rPr spc="-10" dirty="0"/>
              <a:t>b</a:t>
            </a:r>
            <a:r>
              <a:rPr dirty="0"/>
              <a:t>e	</a:t>
            </a:r>
            <a:r>
              <a:rPr spc="-5" dirty="0"/>
              <a:t>at</a:t>
            </a:r>
            <a:r>
              <a:rPr spc="5" dirty="0"/>
              <a:t>t</a:t>
            </a:r>
            <a:r>
              <a:rPr spc="-5" dirty="0"/>
              <a:t>ac</a:t>
            </a:r>
            <a:r>
              <a:rPr spc="-15" dirty="0"/>
              <a:t>h</a:t>
            </a:r>
            <a:r>
              <a:rPr dirty="0"/>
              <a:t>ed	</a:t>
            </a:r>
            <a:r>
              <a:rPr spc="5" dirty="0"/>
              <a:t>t</a:t>
            </a:r>
            <a:r>
              <a:rPr dirty="0"/>
              <a:t>o	at	</a:t>
            </a:r>
            <a:r>
              <a:rPr spc="5" dirty="0"/>
              <a:t>l</a:t>
            </a:r>
            <a:r>
              <a:rPr dirty="0"/>
              <a:t>ea</a:t>
            </a:r>
            <a:r>
              <a:rPr spc="5" dirty="0"/>
              <a:t>s</a:t>
            </a:r>
            <a:r>
              <a:rPr dirty="0"/>
              <a:t>t	one  </a:t>
            </a:r>
            <a:r>
              <a:rPr spc="-5" dirty="0"/>
              <a:t>process.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9403" y="6047638"/>
            <a:ext cx="566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dirty="0">
                <a:latin typeface="Century Gothic"/>
                <a:cs typeface="Century Gothic"/>
              </a:rPr>
              <a:t>6.	</a:t>
            </a:r>
            <a:r>
              <a:rPr sz="2400" spc="-10" dirty="0">
                <a:latin typeface="Century Gothic"/>
                <a:cs typeface="Century Gothic"/>
              </a:rPr>
              <a:t>In </a:t>
            </a:r>
            <a:r>
              <a:rPr sz="2400" spc="-5" dirty="0">
                <a:latin typeface="Century Gothic"/>
                <a:cs typeface="Century Gothic"/>
              </a:rPr>
              <a:t>DFDs, all arrows </a:t>
            </a:r>
            <a:r>
              <a:rPr sz="2400" dirty="0">
                <a:latin typeface="Century Gothic"/>
                <a:cs typeface="Century Gothic"/>
              </a:rPr>
              <a:t>must </a:t>
            </a:r>
            <a:r>
              <a:rPr sz="2400" spc="-5" dirty="0">
                <a:latin typeface="Century Gothic"/>
                <a:cs typeface="Century Gothic"/>
              </a:rPr>
              <a:t>be</a:t>
            </a:r>
            <a:r>
              <a:rPr sz="2400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labeled.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77923" y="1219200"/>
            <a:ext cx="5943600" cy="5291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73786"/>
            <a:ext cx="5507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Common errors in</a:t>
            </a:r>
            <a:r>
              <a:rPr spc="5" dirty="0"/>
              <a:t> </a:t>
            </a:r>
            <a:r>
              <a:rPr spc="-10" dirty="0"/>
              <a:t>DFD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254" y="631012"/>
            <a:ext cx="3988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Examples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LCs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175" y="1789633"/>
            <a:ext cx="7216775" cy="36529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Data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Flow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Diagrams can be used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  both Analysis and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Design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phase 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of 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</a:t>
            </a:r>
            <a:r>
              <a:rPr sz="3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SDLC.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DFDs are </a:t>
            </a:r>
            <a:r>
              <a:rPr sz="32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attractive technique 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because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they </a:t>
            </a:r>
            <a:r>
              <a:rPr sz="32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provide what users do  rather </a:t>
            </a:r>
            <a:r>
              <a:rPr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than what computers</a:t>
            </a:r>
            <a:r>
              <a:rPr sz="3200" b="1"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do.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423" y="711454"/>
            <a:ext cx="7668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DFDs only </a:t>
            </a:r>
            <a:r>
              <a:rPr spc="-5" dirty="0"/>
              <a:t>involve four</a:t>
            </a:r>
            <a:r>
              <a:rPr spc="65" dirty="0"/>
              <a:t> </a:t>
            </a:r>
            <a:r>
              <a:rPr spc="-5" dirty="0"/>
              <a:t>symbols.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1988896"/>
            <a:ext cx="153924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Entity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57529"/>
            <a:ext cx="57937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Descriptions of</a:t>
            </a:r>
            <a:r>
              <a:rPr sz="3900" spc="-20" dirty="0"/>
              <a:t> </a:t>
            </a:r>
            <a:r>
              <a:rPr sz="3900" spc="-5" dirty="0"/>
              <a:t>Symbols: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58444" y="1398778"/>
            <a:ext cx="7547609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715" indent="-273685" algn="just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external entity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-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people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or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organisations that  send data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into the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system or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receive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data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from  the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system.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process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-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models what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happens to the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data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 marL="857250" marR="5715">
              <a:lnSpc>
                <a:spcPct val="100000"/>
              </a:lnSpc>
              <a:spcBef>
                <a:spcPts val="580"/>
              </a:spcBef>
              <a:tabLst>
                <a:tab pos="1431290" algn="l"/>
                <a:tab pos="3081020" algn="l"/>
                <a:tab pos="4611370" algn="l"/>
                <a:tab pos="5487670" algn="l"/>
                <a:tab pos="6187440" algn="l"/>
              </a:tabLst>
            </a:pP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.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e.	tran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forms	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nco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m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g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da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ta	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to	ou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going 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data.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5750" marR="5080" indent="-273685" algn="just">
              <a:lnSpc>
                <a:spcPct val="100000"/>
              </a:lnSpc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data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store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- represents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permanent data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that 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is </a:t>
            </a:r>
            <a:r>
              <a:rPr sz="2400" spc="68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used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by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system.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5750" marR="6350" indent="-273685" algn="just">
              <a:lnSpc>
                <a:spcPct val="100000"/>
              </a:lnSpc>
              <a:spcBef>
                <a:spcPts val="5"/>
              </a:spcBef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data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flow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- models the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actual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flow of the data 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between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the other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6132" y="1967864"/>
            <a:ext cx="5285740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4800" algn="l"/>
              </a:tabLst>
            </a:pPr>
            <a:r>
              <a:rPr sz="2100" spc="20" dirty="0">
                <a:solidFill>
                  <a:srgbClr val="4E67C7"/>
                </a:solidFill>
                <a:latin typeface="Wingdings 2"/>
                <a:cs typeface="Wingdings 2"/>
              </a:rPr>
              <a:t></a:t>
            </a:r>
            <a:r>
              <a:rPr sz="2100" spc="-270" dirty="0">
                <a:solidFill>
                  <a:srgbClr val="4E67C7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entury Gothic"/>
                <a:cs typeface="Century Gothic"/>
              </a:rPr>
              <a:t>External</a:t>
            </a:r>
            <a:r>
              <a:rPr sz="2800" spc="35" dirty="0">
                <a:solidFill>
                  <a:srgbClr val="202745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entury Gothic"/>
                <a:cs typeface="Century Gothic"/>
              </a:rPr>
              <a:t>Entity	</a:t>
            </a:r>
            <a:r>
              <a:rPr sz="2800" spc="-5" dirty="0">
                <a:solidFill>
                  <a:srgbClr val="202745"/>
                </a:solidFill>
                <a:latin typeface="Wingdings"/>
                <a:cs typeface="Wingdings"/>
              </a:rPr>
              <a:t></a:t>
            </a:r>
            <a:r>
              <a:rPr sz="2800" spc="70" dirty="0">
                <a:solidFill>
                  <a:srgbClr val="20274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entury Gothic"/>
                <a:cs typeface="Century Gothic"/>
              </a:rPr>
              <a:t>Noun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5675" algn="l"/>
              </a:tabLst>
            </a:pPr>
            <a:r>
              <a:rPr sz="2100" spc="20" dirty="0">
                <a:solidFill>
                  <a:srgbClr val="4E67C7"/>
                </a:solidFill>
                <a:latin typeface="Wingdings 2"/>
                <a:cs typeface="Wingdings 2"/>
              </a:rPr>
              <a:t></a:t>
            </a:r>
            <a:r>
              <a:rPr sz="2100" spc="-275" dirty="0">
                <a:solidFill>
                  <a:srgbClr val="4E67C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entury Gothic"/>
                <a:cs typeface="Century Gothic"/>
              </a:rPr>
              <a:t>Data</a:t>
            </a:r>
            <a:r>
              <a:rPr sz="2800" spc="15" dirty="0">
                <a:solidFill>
                  <a:srgbClr val="202745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entury Gothic"/>
                <a:cs typeface="Century Gothic"/>
              </a:rPr>
              <a:t>Flow	</a:t>
            </a:r>
            <a:r>
              <a:rPr sz="2800" spc="-5" dirty="0">
                <a:solidFill>
                  <a:srgbClr val="202745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20274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entury Gothic"/>
                <a:cs typeface="Century Gothic"/>
              </a:rPr>
              <a:t>Names of</a:t>
            </a:r>
            <a:r>
              <a:rPr sz="2800" spc="35" dirty="0">
                <a:solidFill>
                  <a:srgbClr val="202745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entury Gothic"/>
                <a:cs typeface="Century Gothic"/>
              </a:rPr>
              <a:t>data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30" dirty="0">
                <a:solidFill>
                  <a:srgbClr val="4E67C7"/>
                </a:solidFill>
                <a:latin typeface="Wingdings 2"/>
                <a:cs typeface="Wingdings 2"/>
              </a:rPr>
              <a:t></a:t>
            </a:r>
            <a:r>
              <a:rPr sz="2800" spc="30" dirty="0">
                <a:solidFill>
                  <a:srgbClr val="202745"/>
                </a:solidFill>
                <a:latin typeface="Century Gothic"/>
                <a:cs typeface="Century Gothic"/>
              </a:rPr>
              <a:t>Process </a:t>
            </a:r>
            <a:r>
              <a:rPr sz="2800" spc="-5" dirty="0">
                <a:solidFill>
                  <a:srgbClr val="202745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20274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entury Gothic"/>
                <a:cs typeface="Century Gothic"/>
              </a:rPr>
              <a:t>verb</a:t>
            </a:r>
            <a:r>
              <a:rPr sz="2800" spc="65" dirty="0">
                <a:solidFill>
                  <a:srgbClr val="202745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entury Gothic"/>
                <a:cs typeface="Century Gothic"/>
              </a:rPr>
              <a:t>phrase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21560" algn="l"/>
              </a:tabLst>
            </a:pPr>
            <a:r>
              <a:rPr sz="2100" spc="20" dirty="0">
                <a:solidFill>
                  <a:srgbClr val="4E67C7"/>
                </a:solidFill>
                <a:latin typeface="Wingdings 2"/>
                <a:cs typeface="Wingdings 2"/>
              </a:rPr>
              <a:t></a:t>
            </a:r>
            <a:r>
              <a:rPr sz="2100" spc="-270" dirty="0">
                <a:solidFill>
                  <a:srgbClr val="4E67C7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entury Gothic"/>
                <a:cs typeface="Century Gothic"/>
              </a:rPr>
              <a:t>Data</a:t>
            </a:r>
            <a:r>
              <a:rPr sz="2800" spc="15" dirty="0">
                <a:solidFill>
                  <a:srgbClr val="202745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entury Gothic"/>
                <a:cs typeface="Century Gothic"/>
              </a:rPr>
              <a:t>Store	</a:t>
            </a:r>
            <a:r>
              <a:rPr sz="2800" spc="-5" dirty="0">
                <a:solidFill>
                  <a:srgbClr val="202745"/>
                </a:solidFill>
                <a:latin typeface="Wingdings"/>
                <a:cs typeface="Wingdings"/>
              </a:rPr>
              <a:t></a:t>
            </a:r>
            <a:r>
              <a:rPr sz="2800" spc="70" dirty="0">
                <a:solidFill>
                  <a:srgbClr val="20274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entury Gothic"/>
                <a:cs typeface="Century Gothic"/>
              </a:rPr>
              <a:t>Noun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1758" y="662178"/>
            <a:ext cx="37699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Symbol</a:t>
            </a:r>
            <a:r>
              <a:rPr sz="3900" spc="-85" dirty="0"/>
              <a:t> </a:t>
            </a:r>
            <a:r>
              <a:rPr sz="3900" spc="-5" dirty="0"/>
              <a:t>naming</a:t>
            </a:r>
            <a:endParaRPr sz="3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242" y="403605"/>
            <a:ext cx="251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80" dirty="0"/>
              <a:t> </a:t>
            </a:r>
            <a:r>
              <a:rPr spc="-5" dirty="0"/>
              <a:t>Levels</a:t>
            </a:r>
          </a:p>
        </p:txBody>
      </p:sp>
      <p:sp>
        <p:nvSpPr>
          <p:cNvPr id="4" name="object 4"/>
          <p:cNvSpPr/>
          <p:nvPr/>
        </p:nvSpPr>
        <p:spPr>
          <a:xfrm>
            <a:off x="2229739" y="1212850"/>
            <a:ext cx="0" cy="3832860"/>
          </a:xfrm>
          <a:custGeom>
            <a:avLst/>
            <a:gdLst/>
            <a:ahLst/>
            <a:cxnLst/>
            <a:rect l="l" t="t" r="r" b="b"/>
            <a:pathLst>
              <a:path h="3832860">
                <a:moveTo>
                  <a:pt x="0" y="0"/>
                </a:moveTo>
                <a:lnTo>
                  <a:pt x="0" y="38327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3905" y="1212850"/>
            <a:ext cx="0" cy="3832860"/>
          </a:xfrm>
          <a:custGeom>
            <a:avLst/>
            <a:gdLst/>
            <a:ahLst/>
            <a:cxnLst/>
            <a:rect l="l" t="t" r="r" b="b"/>
            <a:pathLst>
              <a:path h="3832860">
                <a:moveTo>
                  <a:pt x="0" y="0"/>
                </a:moveTo>
                <a:lnTo>
                  <a:pt x="0" y="38327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850" y="2096261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850" y="2973451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1850" y="3850513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1212850"/>
            <a:ext cx="0" cy="3832860"/>
          </a:xfrm>
          <a:custGeom>
            <a:avLst/>
            <a:gdLst/>
            <a:ahLst/>
            <a:cxnLst/>
            <a:rect l="l" t="t" r="r" b="b"/>
            <a:pathLst>
              <a:path h="3832860">
                <a:moveTo>
                  <a:pt x="0" y="0"/>
                </a:moveTo>
                <a:lnTo>
                  <a:pt x="0" y="38327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8200" y="1212850"/>
            <a:ext cx="0" cy="3832860"/>
          </a:xfrm>
          <a:custGeom>
            <a:avLst/>
            <a:gdLst/>
            <a:ahLst/>
            <a:cxnLst/>
            <a:rect l="l" t="t" r="r" b="b"/>
            <a:pathLst>
              <a:path h="3832860">
                <a:moveTo>
                  <a:pt x="0" y="0"/>
                </a:moveTo>
                <a:lnTo>
                  <a:pt x="0" y="38327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1850" y="12192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850" y="5039233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949" y="1456435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0395" algn="l"/>
              </a:tabLst>
            </a:pPr>
            <a:r>
              <a:rPr sz="2400" b="1" dirty="0">
                <a:latin typeface="Century Gothic"/>
                <a:cs typeface="Century Gothic"/>
              </a:rPr>
              <a:t>Levels	</a:t>
            </a:r>
            <a:r>
              <a:rPr sz="2400" b="1" spc="-5" dirty="0">
                <a:latin typeface="Century Gothic"/>
                <a:cs typeface="Century Gothic"/>
              </a:rPr>
              <a:t>Description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3228" y="1456435"/>
            <a:ext cx="175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entury Gothic"/>
                <a:cs typeface="Century Gothic"/>
              </a:rPr>
              <a:t>Explanation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3661" y="2150745"/>
            <a:ext cx="26993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entury Gothic"/>
                <a:cs typeface="Century Gothic"/>
              </a:rPr>
              <a:t>Contains only</a:t>
            </a:r>
            <a:r>
              <a:rPr sz="2400" spc="-1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one  </a:t>
            </a:r>
            <a:r>
              <a:rPr sz="2400" spc="-5" dirty="0">
                <a:latin typeface="Century Gothic"/>
                <a:cs typeface="Century Gothic"/>
              </a:rPr>
              <a:t>process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8989" y="2333320"/>
            <a:ext cx="4170679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622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Level </a:t>
            </a:r>
            <a:r>
              <a:rPr sz="2400" b="1" dirty="0">
                <a:latin typeface="Century Gothic"/>
                <a:cs typeface="Century Gothic"/>
              </a:rPr>
              <a:t>0	</a:t>
            </a:r>
            <a:r>
              <a:rPr sz="2400" dirty="0">
                <a:latin typeface="Century Gothic"/>
                <a:cs typeface="Century Gothic"/>
              </a:rPr>
              <a:t>Context</a:t>
            </a:r>
            <a:r>
              <a:rPr sz="2400" spc="-3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diagram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96365" algn="l"/>
              </a:tabLst>
            </a:pPr>
            <a:r>
              <a:rPr sz="2400" b="1" dirty="0">
                <a:latin typeface="Century Gothic"/>
                <a:cs typeface="Century Gothic"/>
              </a:rPr>
              <a:t>Level 1	</a:t>
            </a:r>
            <a:r>
              <a:rPr sz="2400" dirty="0">
                <a:latin typeface="Century Gothic"/>
                <a:cs typeface="Century Gothic"/>
              </a:rPr>
              <a:t>Overview</a:t>
            </a:r>
            <a:r>
              <a:rPr sz="2400" spc="-10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diagram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3661" y="3028315"/>
            <a:ext cx="2026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entury Gothic"/>
                <a:cs typeface="Century Gothic"/>
              </a:rPr>
              <a:t>Utilizes </a:t>
            </a:r>
            <a:r>
              <a:rPr sz="2400" spc="-5" dirty="0">
                <a:latin typeface="Century Gothic"/>
                <a:cs typeface="Century Gothic"/>
              </a:rPr>
              <a:t>all</a:t>
            </a:r>
            <a:r>
              <a:rPr sz="2400" spc="-13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four  elements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989" y="4244085"/>
            <a:ext cx="105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entury Gothic"/>
                <a:cs typeface="Century Gothic"/>
              </a:rPr>
              <a:t>Level</a:t>
            </a:r>
            <a:r>
              <a:rPr sz="2400" b="1" spc="-9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2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3164" y="4244085"/>
            <a:ext cx="264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Detailed</a:t>
            </a:r>
            <a:r>
              <a:rPr sz="2400" spc="-7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diagram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23661" y="3878326"/>
            <a:ext cx="2715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breakdown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  level 2</a:t>
            </a:r>
            <a:r>
              <a:rPr sz="2400" spc="-6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process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2860" y="5436819"/>
            <a:ext cx="7319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There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rule </a:t>
            </a:r>
            <a:r>
              <a:rPr sz="2400" b="1" spc="-5" dirty="0">
                <a:latin typeface="Arial"/>
                <a:cs typeface="Arial"/>
              </a:rPr>
              <a:t>as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levels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DFD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  </a:t>
            </a:r>
            <a:r>
              <a:rPr sz="2400" b="1" spc="-5" dirty="0">
                <a:latin typeface="Arial"/>
                <a:cs typeface="Arial"/>
              </a:rPr>
              <a:t>can be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18490"/>
            <a:ext cx="6990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Context Diagram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(Level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3782" y="1590497"/>
            <a:ext cx="735203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1088390" algn="l"/>
                <a:tab pos="2227580" algn="l"/>
                <a:tab pos="4196715" algn="l"/>
                <a:tab pos="5214620" algn="l"/>
                <a:tab pos="6850380" algn="l"/>
              </a:tabLst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he	ma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j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or	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for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m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on	fl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w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bet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w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een	the</a:t>
            </a:r>
            <a:endParaRPr sz="240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 marL="285750">
              <a:lnSpc>
                <a:spcPts val="2735"/>
              </a:lnSpc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entities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and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system.</a:t>
            </a:r>
            <a:endParaRPr sz="240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tabLst>
                <a:tab pos="849630" algn="l"/>
                <a:tab pos="2372360" algn="l"/>
                <a:tab pos="3995420" algn="l"/>
                <a:tab pos="5806440" algn="l"/>
                <a:tab pos="6754495" algn="l"/>
              </a:tabLst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	Context	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g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r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m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add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es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es	only	</a:t>
            </a:r>
            <a:r>
              <a:rPr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one</a:t>
            </a:r>
            <a:endParaRPr sz="240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 marL="285750">
              <a:lnSpc>
                <a:spcPts val="2735"/>
              </a:lnSpc>
            </a:pP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process.</a:t>
            </a:r>
            <a:endParaRPr sz="240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2570" algn="l"/>
              </a:tabLst>
            </a:pPr>
            <a:r>
              <a:rPr spc="-5" dirty="0"/>
              <a:t>Rules for</a:t>
            </a:r>
            <a:r>
              <a:rPr spc="45" dirty="0"/>
              <a:t> </a:t>
            </a:r>
            <a:r>
              <a:rPr spc="-5" dirty="0"/>
              <a:t>Level</a:t>
            </a:r>
            <a:r>
              <a:rPr spc="30" dirty="0"/>
              <a:t> </a:t>
            </a:r>
            <a:r>
              <a:rPr spc="-5" dirty="0"/>
              <a:t>0	Diagram</a:t>
            </a:r>
            <a:r>
              <a:rPr spc="-75" dirty="0"/>
              <a:t> 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6044" y="1255903"/>
            <a:ext cx="593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1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process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represents the entire system.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3418" y="2630246"/>
            <a:ext cx="1605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5535" algn="l"/>
              </a:tabLst>
            </a:pPr>
            <a:r>
              <a:rPr sz="2400" spc="-20" dirty="0">
                <a:solidFill>
                  <a:srgbClr val="202745"/>
                </a:solidFill>
                <a:latin typeface="Century Gothic"/>
                <a:cs typeface="Century Gothic"/>
              </a:rPr>
              <a:t>w</a:t>
            </a:r>
            <a:r>
              <a:rPr sz="2400" spc="20" dirty="0">
                <a:solidFill>
                  <a:srgbClr val="202745"/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t</a:t>
            </a:r>
            <a:r>
              <a:rPr sz="2400" spc="-25" dirty="0">
                <a:solidFill>
                  <a:srgbClr val="202745"/>
                </a:solidFill>
                <a:latin typeface="Century Gothic"/>
                <a:cs typeface="Century Gothic"/>
              </a:rPr>
              <a:t>h</a:t>
            </a:r>
            <a:r>
              <a:rPr sz="2400" spc="5" dirty="0">
                <a:solidFill>
                  <a:srgbClr val="202745"/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n	t</a:t>
            </a:r>
            <a:r>
              <a:rPr sz="2400" spc="-15" dirty="0">
                <a:solidFill>
                  <a:srgbClr val="202745"/>
                </a:solidFill>
                <a:latin typeface="Century Gothic"/>
                <a:cs typeface="Century Gothic"/>
              </a:rPr>
              <a:t>h</a:t>
            </a:r>
            <a:r>
              <a:rPr sz="2400" dirty="0">
                <a:solidFill>
                  <a:srgbClr val="202745"/>
                </a:solidFill>
                <a:latin typeface="Century Gothic"/>
                <a:cs typeface="Century Gothic"/>
              </a:rPr>
              <a:t>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044" y="1959990"/>
            <a:ext cx="5949315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Data arrows show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input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and</a:t>
            </a:r>
            <a:r>
              <a:rPr sz="2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output.</a:t>
            </a:r>
          </a:p>
          <a:p>
            <a:pPr marL="12700">
              <a:lnSpc>
                <a:spcPts val="2735"/>
              </a:lnSpc>
              <a:spcBef>
                <a:spcPts val="2400"/>
              </a:spcBef>
              <a:tabLst>
                <a:tab pos="1275715" algn="l"/>
                <a:tab pos="2381250" algn="l"/>
                <a:tab pos="3243580" algn="l"/>
                <a:tab pos="4516755" algn="l"/>
                <a:tab pos="5437505" algn="l"/>
              </a:tabLst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Dat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Sto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es	N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	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ho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w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.	They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are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 marL="285750">
              <a:lnSpc>
                <a:spcPts val="2735"/>
              </a:lnSpc>
            </a:pP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system.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7107" y="3124200"/>
            <a:ext cx="6679692" cy="3297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560056" y="6265800"/>
            <a:ext cx="10483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2570" algn="l"/>
              </a:tabLst>
            </a:pPr>
            <a:r>
              <a:rPr spc="-5" dirty="0"/>
              <a:t>Rules for</a:t>
            </a:r>
            <a:r>
              <a:rPr spc="45" dirty="0"/>
              <a:t> </a:t>
            </a:r>
            <a:r>
              <a:rPr spc="-5" dirty="0"/>
              <a:t>Level</a:t>
            </a:r>
            <a:r>
              <a:rPr spc="30" dirty="0"/>
              <a:t> </a:t>
            </a:r>
            <a:r>
              <a:rPr spc="-5" dirty="0"/>
              <a:t>1	Diagram</a:t>
            </a:r>
            <a:r>
              <a:rPr spc="-75" dirty="0"/>
              <a:t> 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44" y="1222374"/>
            <a:ext cx="7774305" cy="3590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50000"/>
              </a:lnSpc>
              <a:spcBef>
                <a:spcPts val="100"/>
              </a:spcBef>
              <a:tabLst>
                <a:tab pos="1290955" algn="l"/>
                <a:tab pos="1697989" algn="l"/>
                <a:tab pos="2621915" algn="l"/>
                <a:tab pos="3554729" algn="l"/>
                <a:tab pos="5057775" algn="l"/>
                <a:tab pos="5902325" algn="l"/>
                <a:tab pos="6626225" algn="l"/>
              </a:tabLst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L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v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el	1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DF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,	must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balan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c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w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th	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he	cont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xt  diagram 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it</a:t>
            </a:r>
            <a:r>
              <a:rPr sz="24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describes.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5750" marR="5715" indent="-273685">
              <a:lnSpc>
                <a:spcPct val="150000"/>
              </a:lnSpc>
              <a:tabLst>
                <a:tab pos="1259205" algn="l"/>
                <a:tab pos="2339975" algn="l"/>
                <a:tab pos="3112770" algn="l"/>
                <a:tab pos="3545840" algn="l"/>
                <a:tab pos="4902200" algn="l"/>
                <a:tab pos="5624830" algn="l"/>
                <a:tab pos="7086600" algn="l"/>
              </a:tabLst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nput	going	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to	a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pr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ce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	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	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ff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erent	from 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outputs leaving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the</a:t>
            </a:r>
            <a:r>
              <a:rPr sz="2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process.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Data stores are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first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shown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at 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this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entury Gothic"/>
              </a:rPr>
              <a:t>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486207-0202-485C-87F8-7945006E9DC9}"/>
</file>

<file path=customXml/itemProps2.xml><?xml version="1.0" encoding="utf-8"?>
<ds:datastoreItem xmlns:ds="http://schemas.openxmlformats.org/officeDocument/2006/customXml" ds:itemID="{B99BB555-FCCC-4D71-B71C-5409346DA75E}"/>
</file>

<file path=customXml/itemProps3.xml><?xml version="1.0" encoding="utf-8"?>
<ds:datastoreItem xmlns:ds="http://schemas.openxmlformats.org/officeDocument/2006/customXml" ds:itemID="{39B3E476-15AD-49C3-A2E6-C0436811CC7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287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Tahoma</vt:lpstr>
      <vt:lpstr>Times New Roman</vt:lpstr>
      <vt:lpstr>Wingdings</vt:lpstr>
      <vt:lpstr>Wingdings 2</vt:lpstr>
      <vt:lpstr>Office Theme</vt:lpstr>
      <vt:lpstr>PowerPoint Presentation</vt:lpstr>
      <vt:lpstr>Examples of LCs</vt:lpstr>
      <vt:lpstr>DFDs only involve four symbols.</vt:lpstr>
      <vt:lpstr>Descriptions of Symbols:</vt:lpstr>
      <vt:lpstr>Symbol naming</vt:lpstr>
      <vt:lpstr>The Levels</vt:lpstr>
      <vt:lpstr>A Context Diagram (Level 0)</vt:lpstr>
      <vt:lpstr>Rules for Level 0 Diagram :</vt:lpstr>
      <vt:lpstr>Rules for Level 1 Diagram :</vt:lpstr>
      <vt:lpstr>Rules for Level 2 Diagram :</vt:lpstr>
      <vt:lpstr>Numbering</vt:lpstr>
      <vt:lpstr>DFD Example</vt:lpstr>
      <vt:lpstr>Common Rules :</vt:lpstr>
      <vt:lpstr>Common errors in DFD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</dc:creator>
  <cp:lastModifiedBy>Lenovo</cp:lastModifiedBy>
  <cp:revision>5</cp:revision>
  <dcterms:created xsi:type="dcterms:W3CDTF">2020-02-09T02:50:53Z</dcterms:created>
  <dcterms:modified xsi:type="dcterms:W3CDTF">2020-09-09T03:37:44Z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2020-02-09T00:00:00Z</vt:filetime>
  </property>
  <property fmtid="{D5CDD505-2E9C-101B-9397-08002B2CF9AE}" pid="5" name="ContentTypeId">
    <vt:lpwstr>0x010100A23D4F66354AEE4CAA487BCF786ADB94</vt:lpwstr>
  </property>
</Properties>
</file>