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handoutMasterIdLst>
    <p:handoutMasterId r:id="rId25"/>
  </p:handoutMasterIdLst>
  <p:sldIdLst>
    <p:sldId id="256" r:id="rId5"/>
    <p:sldId id="280" r:id="rId6"/>
    <p:sldId id="257" r:id="rId7"/>
    <p:sldId id="279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81" r:id="rId18"/>
    <p:sldId id="269" r:id="rId19"/>
    <p:sldId id="283" r:id="rId20"/>
    <p:sldId id="284" r:id="rId21"/>
    <p:sldId id="271" r:id="rId22"/>
    <p:sldId id="272" r:id="rId23"/>
    <p:sldId id="273" r:id="rId24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C56EE-F53A-4A65-A870-FCA0368E4C42}" v="2" dt="2021-01-15T12:54:3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2EBC820-10B2-49A7-90B6-8FDC3F9D21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1A650E-1FB2-4A5A-8FD2-7061132EC6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AFEECAA-72B3-406A-A347-A9E6065A477E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9C55CDA-8327-4B26-9A51-AB4AF2D2BE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395384F-8165-41C5-86A9-6997236727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5C477E-4BB4-4EB0-9E18-D855A3382E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244E1003-41FB-46A1-A711-71B285F9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28462D9D-0016-46EC-943E-BCEF7110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070FDFE6-A23B-4129-BD8C-F28A77EB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85BA33F-B0B6-4C0A-A273-3F0478DCB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16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0B30005-36CB-449F-A7D7-B59A5195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BD3B507-406A-4E28-BBD0-64AA3108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2E9F664-0064-4CFB-9CB0-50732E4B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4FB15-EC29-428F-9AD1-A6D26C410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2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BBFD7B7-9C26-4598-BDA7-8588D34A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6EB0F4D-EA7D-4DC3-BD69-21095E9E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5C4CD28-F386-420E-A483-6830A76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49E01-CB3F-4026-B25F-E3421DDE7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9163903-170A-484E-BF15-7070C915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CB868D7-4009-416C-A425-8CB579BD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2C18BCE-DDA1-4112-B4C7-23C2AF24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1F118-13F3-4F77-9C84-D71B6F67C5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59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67F8-A96C-4583-9F95-8C3FB7E7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A9E3-8E91-4AB4-9F46-7905B275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A853-24C6-4B1E-9BBF-79A791C0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8C49399-B8DD-4EC5-A1DF-F0B9E7964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40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8677CB1D-2936-4223-8175-26AC9A8B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623B31C7-F3D9-4A30-AD16-DAA8F3A3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A5C84762-69D4-4C15-9299-6D885C1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40138-FF9C-4A1F-B2DD-3C2195F31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19286706-3AC9-491C-8855-C6BC0EC3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BB3FA508-F078-4FB3-AC55-76BC29D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52D15A0A-8F61-40A0-8F69-C200C726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1C71-4D9F-43C4-B146-E7A343090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31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E460D54B-F3D0-4331-A96E-89602D11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56AD7EE-F1CD-411F-9292-7E62234A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78B2A810-9BD5-4C9D-B2CD-B2A2A68A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47671-09B9-4707-AFA6-6781AFF9F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0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98D69FE3-2B5E-4DB1-8F1D-FD114797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0571A55B-E87A-450C-AD80-B1FD2AE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E5E3FFCC-62C9-4CFA-B2F9-1DA36711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FAE12-9551-4D46-AEDB-6D4BC6E09F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6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764838F9-9C82-4A95-B512-7386F834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D443D6C-36BD-42B2-8D94-57E8253F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C4F591BD-FF08-4345-AC6E-8E81D57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FC21-46BB-4F7F-BDF6-3F859C1AC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97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02F3057F-9DA2-4512-8D8C-48C187B77EA1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6D13D73-D9FC-4AF7-BDCC-A89AD0AFD341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E5703A31-1339-4907-BE83-358C4A32510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4E571743-8FEB-4A24-8A22-091B3E773715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458668DB-74EB-43EA-9A48-3EDD53E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C82141B-B2BF-4A3E-9C50-38C304B7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3D3CFBB-DFDD-4888-823D-EA11ADC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DEBA5A2-5BA4-4864-9D8D-1173F771E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8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42B09D5-AA65-4F54-A8F5-99C6BD556FA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EBEE3D0-7DFF-472F-8526-B85CE5A23DD1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B690AF97-24A0-4EE7-B90A-5B49AD6F78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9B35F293-FD79-4BE8-9121-25C3E37CD0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417E6FF-F628-40C1-BF67-FDA262448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DB72BD9-68B5-451E-8899-E0B103A1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72F0F27-6EC2-49C0-8A8C-27AE7AD05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64EB75AC-666D-4535-A6D3-F173091A12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91D97A88-37C5-466E-8EBF-D60C5129F415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B8B1FE2-21A8-4BAC-AB62-285C6EE1EFEB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328B753-82DA-4EB8-9C11-7AE8BE0A8ED0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01" r:id="rId2"/>
    <p:sldLayoutId id="2147484010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11" r:id="rId9"/>
    <p:sldLayoutId id="2147484007" r:id="rId10"/>
    <p:sldLayoutId id="21474840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1663EC-EF51-4AD0-820D-FE4936E842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Modeling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FA1AC2-377D-44FC-B923-7A3BC9B2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en-US"/>
              <a:t>ERM</a:t>
            </a:r>
          </a:p>
          <a:p>
            <a:pPr marR="0" eaLnBrk="1" hangingPunct="1"/>
            <a:r>
              <a:rPr lang="en-US" altLang="en-US"/>
              <a:t>ERD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13A6972-CF15-43EE-99C1-9A8279F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F58E84-89B0-4DCB-9ABC-2EEE5AB4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364" name="AutoShape 7">
            <a:extLst>
              <a:ext uri="{FF2B5EF4-FFF2-40B4-BE49-F238E27FC236}">
                <a16:creationId xmlns:a16="http://schemas.microsoft.com/office/drawing/2014/main" id="{BF9F0645-6939-4C88-9F40-CF03F37B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41148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Student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Student_ID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Student_Address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Student_Phone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9E5AA4B-B40E-4C7E-93C1-BD81EEF1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Attributes</a:t>
            </a:r>
            <a:br>
              <a:rPr lang="en-US" altLang="en-US" sz="4000"/>
            </a:br>
            <a:r>
              <a:rPr lang="en-US" altLang="en-US" sz="2800"/>
              <a:t>(Naming Guidelines)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0D51901-6041-4095-8AAE-541D4DAB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i="1" u="sng"/>
              <a:t>An attribute name</a:t>
            </a:r>
            <a:r>
              <a:rPr lang="en-US" altLang="en-US"/>
              <a:t>:</a:t>
            </a:r>
          </a:p>
          <a:p>
            <a:pPr lvl="1" algn="just" eaLnBrk="1" hangingPunct="1"/>
            <a:r>
              <a:rPr lang="en-US" altLang="en-US"/>
              <a:t>Should be a </a:t>
            </a:r>
            <a:r>
              <a:rPr lang="en-US" altLang="en-US" i="1"/>
              <a:t>noun</a:t>
            </a:r>
            <a:r>
              <a:rPr lang="en-US" altLang="en-US"/>
              <a:t> and </a:t>
            </a:r>
            <a:r>
              <a:rPr lang="en-US" altLang="en-US" i="1"/>
              <a:t>capitalize the first letter of each word</a:t>
            </a:r>
            <a:r>
              <a:rPr lang="en-US" altLang="en-US"/>
              <a:t>. (Example: Student_ID.)</a:t>
            </a:r>
          </a:p>
          <a:p>
            <a:pPr lvl="1" algn="just" eaLnBrk="1" hangingPunct="1"/>
            <a:r>
              <a:rPr lang="en-US" altLang="en-US"/>
              <a:t>Should be </a:t>
            </a:r>
            <a:r>
              <a:rPr lang="en-US" altLang="en-US" i="1"/>
              <a:t>unique</a:t>
            </a:r>
            <a:r>
              <a:rPr lang="en-US" altLang="en-US"/>
              <a:t>.  </a:t>
            </a:r>
          </a:p>
          <a:p>
            <a:pPr lvl="1" algn="just" eaLnBrk="1" hangingPunct="1"/>
            <a:r>
              <a:rPr lang="en-US" altLang="en-US"/>
              <a:t>Should follow a </a:t>
            </a:r>
            <a:r>
              <a:rPr lang="en-US" altLang="en-US" i="1"/>
              <a:t>standard format</a:t>
            </a:r>
            <a:r>
              <a:rPr lang="en-US" altLang="en-US"/>
              <a:t>. (Example: Student_GPA, not GPA_of_Student.)</a:t>
            </a:r>
          </a:p>
          <a:p>
            <a:pPr algn="just" eaLnBrk="1" hangingPunct="1"/>
            <a:r>
              <a:rPr lang="en-US" altLang="en-US"/>
              <a:t>Similar attributes of different entity types should use similar but distinguished names.</a:t>
            </a:r>
          </a:p>
          <a:p>
            <a:pPr lvl="1" algn="just" eaLnBrk="1" hangingPunct="1"/>
            <a:r>
              <a:rPr lang="en-US" altLang="en-US" sz="2000"/>
              <a:t>Example: Faculty_Residence_City_Name and Student_Residence_City_Name</a:t>
            </a:r>
          </a:p>
          <a:p>
            <a:pPr lvl="1" algn="just"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9F949A5-6837-4B9A-99CC-2677A916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Attributes</a:t>
            </a:r>
            <a:br>
              <a:rPr lang="en-US" altLang="en-US" sz="4000"/>
            </a:br>
            <a:r>
              <a:rPr lang="en-US" altLang="en-US" sz="2800"/>
              <a:t>(Defining Guidelines)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FF21A4-2FD8-4AD2-B3A9-EC465AAF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i="1" u="sng"/>
              <a:t>An attribute definition should</a:t>
            </a:r>
            <a:r>
              <a:rPr lang="en-US" altLang="en-US"/>
              <a:t>:</a:t>
            </a:r>
          </a:p>
          <a:p>
            <a:pPr lvl="1" algn="just" eaLnBrk="1" hangingPunct="1"/>
            <a:r>
              <a:rPr lang="en-US" altLang="en-US"/>
              <a:t>State what the attribute is and why it is important.</a:t>
            </a:r>
          </a:p>
          <a:p>
            <a:pPr lvl="1" algn="just" eaLnBrk="1" hangingPunct="1"/>
            <a:r>
              <a:rPr lang="en-US" altLang="en-US"/>
              <a:t>Make clear what is and isn’t included in the attribute's value.</a:t>
            </a:r>
          </a:p>
          <a:p>
            <a:pPr lvl="1" algn="just" eaLnBrk="1" hangingPunct="1"/>
            <a:r>
              <a:rPr lang="en-US" altLang="en-US"/>
              <a:t>Define any aliases.</a:t>
            </a:r>
          </a:p>
          <a:p>
            <a:pPr lvl="1" algn="just" eaLnBrk="1" hangingPunct="1"/>
            <a:r>
              <a:rPr lang="en-US" altLang="en-US"/>
              <a:t>Indicate if the attribute is required or not.</a:t>
            </a:r>
          </a:p>
          <a:p>
            <a:pPr lvl="1" algn="just" eaLnBrk="1" hangingPunct="1"/>
            <a:r>
              <a:rPr lang="en-US" altLang="en-US"/>
              <a:t>Indicate any relationships with other attributes.  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89A19E5-9B3A-421A-B431-00126295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/>
              <a:t>Attributes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D8A7EE3-7944-49B6-973C-9FD9725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i="1" u="sng"/>
              <a:t>Candidate Key</a:t>
            </a:r>
            <a:r>
              <a:rPr lang="en-US" altLang="en-US"/>
              <a:t> = is an attribute that uniquely identifies each instance of an entity type.</a:t>
            </a:r>
          </a:p>
          <a:p>
            <a:pPr algn="just" eaLnBrk="1" hangingPunct="1"/>
            <a:r>
              <a:rPr lang="en-US" altLang="en-US" b="1" i="1" u="sng"/>
              <a:t>Identifier</a:t>
            </a:r>
            <a:r>
              <a:rPr lang="en-US" altLang="en-US"/>
              <a:t> = A candidate key that has been selected as the unique, identifying characteristic of an entity type.   (Should be underlined).</a:t>
            </a:r>
          </a:p>
          <a:p>
            <a:pPr algn="just" eaLnBrk="1" hangingPunct="1"/>
            <a:r>
              <a:rPr lang="en-US" altLang="en-US"/>
              <a:t>Other types of Attributes: multivalued, required, optional, composite, and derived.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61AF77-EA5E-411E-8612-B0091010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/>
              <a:t>Criteria for Selecting Attributes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63D6D4-B5C9-4D6B-B2B3-357893E48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Choose a candidate key that will not change its value.</a:t>
            </a:r>
          </a:p>
          <a:p>
            <a:pPr algn="just"/>
            <a:r>
              <a:rPr lang="en-US" altLang="en-US"/>
              <a:t>Choose a candidate key that has valid values and not be null.</a:t>
            </a:r>
          </a:p>
          <a:p>
            <a:pPr algn="just"/>
            <a:r>
              <a:rPr lang="en-US" altLang="en-US"/>
              <a:t>Avoid using codes, such as a 2 digit warehouse location. 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4702B56-A4C9-401A-9151-5C4B3505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Relationships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98711A-53DF-4AA4-A400-31BE1B58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en-US" b="1"/>
              <a:t>Relationships</a:t>
            </a:r>
            <a:r>
              <a:rPr lang="en-US" altLang="en-US"/>
              <a:t> are associations between one or more entity types.</a:t>
            </a:r>
          </a:p>
          <a:p>
            <a:pPr marL="495300" indent="-495300" eaLnBrk="1" hangingPunct="1"/>
            <a:r>
              <a:rPr lang="en-US" altLang="en-US"/>
              <a:t>Are the “</a:t>
            </a:r>
            <a:r>
              <a:rPr lang="en-US" altLang="en-US" i="1"/>
              <a:t>glue”</a:t>
            </a:r>
            <a:r>
              <a:rPr lang="en-US" altLang="en-US"/>
              <a:t> that holds together components of an E-R model. </a:t>
            </a:r>
          </a:p>
          <a:p>
            <a:pPr marL="495300" indent="-495300" eaLnBrk="1" hangingPunct="1"/>
            <a:r>
              <a:rPr lang="en-US" altLang="en-US" b="1" i="1" u="sng"/>
              <a:t>The degree of a relationship</a:t>
            </a:r>
            <a:r>
              <a:rPr lang="en-US" altLang="en-US"/>
              <a:t> = is the number of entity types that participate in a relationship.  </a:t>
            </a:r>
          </a:p>
          <a:p>
            <a:pPr marL="914400" lvl="1" indent="-457200" eaLnBrk="1" hangingPunct="1"/>
            <a:r>
              <a:rPr lang="en-US" altLang="en-US"/>
              <a:t>There are 3 common relationships: </a:t>
            </a:r>
          </a:p>
          <a:p>
            <a:pPr marL="1314450" lvl="2" indent="-400050" eaLnBrk="1" hangingPunct="1">
              <a:buFont typeface="Wingdings 2" panose="05020102010507070707" pitchFamily="18" charset="2"/>
              <a:buAutoNum type="arabicPeriod"/>
            </a:pPr>
            <a:r>
              <a:rPr lang="en-US" altLang="en-US"/>
              <a:t>Unary (degree one)</a:t>
            </a:r>
          </a:p>
          <a:p>
            <a:pPr marL="1314450" lvl="2" indent="-400050" eaLnBrk="1" hangingPunct="1">
              <a:buFont typeface="Wingdings 2" panose="05020102010507070707" pitchFamily="18" charset="2"/>
              <a:buAutoNum type="arabicPeriod"/>
            </a:pPr>
            <a:r>
              <a:rPr lang="en-US" altLang="en-US"/>
              <a:t> binary (degree two)</a:t>
            </a:r>
          </a:p>
          <a:p>
            <a:pPr marL="1314450" lvl="2" indent="-400050" eaLnBrk="1" hangingPunct="1">
              <a:buFont typeface="Wingdings 2" panose="05020102010507070707" pitchFamily="18" charset="2"/>
              <a:buAutoNum type="arabicPeriod"/>
            </a:pPr>
            <a:r>
              <a:rPr lang="en-US" altLang="en-US"/>
              <a:t>Ternary (degree three)</a:t>
            </a:r>
          </a:p>
          <a:p>
            <a:pPr marL="495300" indent="-495300"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01411B7-E299-44B7-A0EE-914C51FD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/>
              <a:t>Relationships</a:t>
            </a:r>
            <a:br>
              <a:rPr lang="en-US" altLang="en-US" sz="4600"/>
            </a:br>
            <a:r>
              <a:rPr lang="en-US" altLang="en-US" sz="2800"/>
              <a:t>(Naming Guidelines)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997AE29-D379-4507-8204-521F0107C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 relationship name should: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Be a verb phrase, such as Is_assigned_to.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Avoid vague names, such as “Has”.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E79788-2B2E-4038-9B76-E481B9C1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/>
              <a:t>Relationships</a:t>
            </a:r>
            <a:br>
              <a:rPr lang="en-US" altLang="en-US" sz="4600"/>
            </a:br>
            <a:r>
              <a:rPr lang="en-US" altLang="en-US" sz="2800"/>
              <a:t>(Naming Guidelines)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A595F3B-17EF-42EA-AB9F-EA10341B7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relationship definition should Explain: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What action is being </a:t>
            </a:r>
            <a:r>
              <a:rPr lang="en-US" altLang="en-US" i="1"/>
              <a:t>taken</a:t>
            </a:r>
            <a:r>
              <a:rPr lang="en-US" altLang="en-US"/>
              <a:t> and </a:t>
            </a:r>
            <a:r>
              <a:rPr lang="en-US" altLang="en-US" i="1"/>
              <a:t>why</a:t>
            </a:r>
            <a:r>
              <a:rPr lang="en-US" altLang="en-US"/>
              <a:t> it is important.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If there is any </a:t>
            </a:r>
            <a:r>
              <a:rPr lang="en-US" altLang="en-US" i="1"/>
              <a:t>optional</a:t>
            </a:r>
            <a:r>
              <a:rPr lang="en-US" altLang="en-US"/>
              <a:t> participation.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The history that is kept in the relationship.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What any restrictions on participation in the relationship.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For example: An EMPLOYEE may only be able to participate in two PROJECTS.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B2E7071-460D-4581-B307-D19B7EBC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Unary Relationship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BE69114-7F22-40F2-B40B-2D76C361C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Relationship between the instances of one entity type.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Is_married_to				Manages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One-to-one				One-to-many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1A7D0B1-4A8A-4865-BBBF-A60970B1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19600"/>
            <a:ext cx="1905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PERSON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0F6FCE96-3E9D-4C7E-9306-9D068C4F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1905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EMPLOYEE</a:t>
            </a: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B50048F1-6540-4AF1-9CA6-E6DF267F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1828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951A0C3F-2FA0-48CA-9ED3-8F1987FA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1828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B15E26FA-2FD4-4F8B-BFDD-F2CF94A38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0386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3A4591A6-65A2-4D4D-91C5-82B7DDBBE9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40386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BE60FB-C1D2-4E0C-9F51-84056163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Relationship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9B0DFB-3B58-4214-89B0-40BE3CC39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Relationship between the instances of two entity type.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     Is_assigned				  Contains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   One-to-One				One-to-Many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Can also have many to many!</a:t>
            </a:r>
          </a:p>
        </p:txBody>
      </p:sp>
      <p:sp>
        <p:nvSpPr>
          <p:cNvPr id="24580" name="Rectangle 10">
            <a:extLst>
              <a:ext uri="{FF2B5EF4-FFF2-40B4-BE49-F238E27FC236}">
                <a16:creationId xmlns:a16="http://schemas.microsoft.com/office/drawing/2014/main" id="{CABC44FB-5FC4-4183-9094-99AFF9EC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EMPLOYEE</a:t>
            </a:r>
          </a:p>
        </p:txBody>
      </p:sp>
      <p:sp>
        <p:nvSpPr>
          <p:cNvPr id="24581" name="Rectangle 13">
            <a:extLst>
              <a:ext uri="{FF2B5EF4-FFF2-40B4-BE49-F238E27FC236}">
                <a16:creationId xmlns:a16="http://schemas.microsoft.com/office/drawing/2014/main" id="{B50A1464-B1AA-4D66-AE59-96D0F8D0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576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PARKING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SPACE</a:t>
            </a:r>
          </a:p>
        </p:txBody>
      </p:sp>
      <p:sp>
        <p:nvSpPr>
          <p:cNvPr id="24582" name="Rectangle 14">
            <a:extLst>
              <a:ext uri="{FF2B5EF4-FFF2-40B4-BE49-F238E27FC236}">
                <a16:creationId xmlns:a16="http://schemas.microsoft.com/office/drawing/2014/main" id="{9B0B7925-C569-488E-A8D6-A27B5FA4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PRODUCT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LINE</a:t>
            </a:r>
          </a:p>
        </p:txBody>
      </p:sp>
      <p:sp>
        <p:nvSpPr>
          <p:cNvPr id="24583" name="Rectangle 15">
            <a:extLst>
              <a:ext uri="{FF2B5EF4-FFF2-40B4-BE49-F238E27FC236}">
                <a16:creationId xmlns:a16="http://schemas.microsoft.com/office/drawing/2014/main" id="{1DB08AD2-C34D-49E0-A47B-CD69FFAE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PRODUCTS</a:t>
            </a:r>
          </a:p>
        </p:txBody>
      </p:sp>
      <p:cxnSp>
        <p:nvCxnSpPr>
          <p:cNvPr id="24584" name="AutoShape 16">
            <a:extLst>
              <a:ext uri="{FF2B5EF4-FFF2-40B4-BE49-F238E27FC236}">
                <a16:creationId xmlns:a16="http://schemas.microsoft.com/office/drawing/2014/main" id="{E98310C5-2436-499E-BB74-6D939F370783}"/>
              </a:ext>
            </a:extLst>
          </p:cNvPr>
          <p:cNvCxnSpPr>
            <a:cxnSpLocks noChangeShapeType="1"/>
            <a:stCxn id="24580" idx="3"/>
            <a:endCxn id="24581" idx="1"/>
          </p:cNvCxnSpPr>
          <p:nvPr/>
        </p:nvCxnSpPr>
        <p:spPr bwMode="auto">
          <a:xfrm>
            <a:off x="1905000" y="4114800"/>
            <a:ext cx="990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17">
            <a:extLst>
              <a:ext uri="{FF2B5EF4-FFF2-40B4-BE49-F238E27FC236}">
                <a16:creationId xmlns:a16="http://schemas.microsoft.com/office/drawing/2014/main" id="{A9AC42CD-07D0-4C9B-910F-E0A3414B7E78}"/>
              </a:ext>
            </a:extLst>
          </p:cNvPr>
          <p:cNvCxnSpPr>
            <a:cxnSpLocks noChangeShapeType="1"/>
            <a:stCxn id="24582" idx="3"/>
            <a:endCxn id="24583" idx="1"/>
          </p:cNvCxnSpPr>
          <p:nvPr/>
        </p:nvCxnSpPr>
        <p:spPr bwMode="auto">
          <a:xfrm>
            <a:off x="6324600" y="4267200"/>
            <a:ext cx="990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Line 18">
            <a:extLst>
              <a:ext uri="{FF2B5EF4-FFF2-40B4-BE49-F238E27FC236}">
                <a16:creationId xmlns:a16="http://schemas.microsoft.com/office/drawing/2014/main" id="{64961C8A-8A8A-4308-A71F-C02F77FE2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0386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21">
            <a:extLst>
              <a:ext uri="{FF2B5EF4-FFF2-40B4-BE49-F238E27FC236}">
                <a16:creationId xmlns:a16="http://schemas.microsoft.com/office/drawing/2014/main" id="{BF2AF1F3-04B8-4934-B0FB-4F2CB489A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67200"/>
            <a:ext cx="228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7A1D12B-2242-47CD-B437-17F9C81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Outline: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EBFFB1-88D9-4C8E-87C6-9C365F648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Entity relationship diagrams (ERD) are.</a:t>
            </a:r>
          </a:p>
          <a:p>
            <a:r>
              <a:rPr lang="en-US" altLang="en-US"/>
              <a:t>What Entities in an ERD are?</a:t>
            </a:r>
          </a:p>
          <a:p>
            <a:r>
              <a:rPr lang="en-US" altLang="en-US"/>
              <a:t>What Attributes in an ERD are?</a:t>
            </a:r>
          </a:p>
          <a:p>
            <a:r>
              <a:rPr lang="en-US" altLang="en-US"/>
              <a:t>What Relationships in an ERD are?</a:t>
            </a:r>
          </a:p>
          <a:p>
            <a:r>
              <a:rPr lang="en-US" altLang="en-US"/>
              <a:t>How to start an ERD 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23887F1-F0DA-4EEA-87B9-7F88F81B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Ternary Relationship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D92F1EC-6DC8-47F0-8D65-6474910D7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simultaneous relationship among instances of three entity types.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4">
              <a:buFont typeface="Wingdings 2" panose="05020102010507070707" pitchFamily="18" charset="2"/>
              <a:buNone/>
            </a:pPr>
            <a:r>
              <a:rPr lang="en-US" altLang="en-US"/>
              <a:t>                                     Supplies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796CF15-31EB-44D9-A0CB-C969F116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1905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VENDOR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538C6D2-4176-4D0A-9CFF-9338B08B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PART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A5FB7105-466B-4D65-A5F8-948CA718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1905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WAREHOUSE</a:t>
            </a:r>
          </a:p>
        </p:txBody>
      </p: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D475B050-B26A-4432-A8E9-6819FD206F5F}"/>
              </a:ext>
            </a:extLst>
          </p:cNvPr>
          <p:cNvCxnSpPr>
            <a:cxnSpLocks noChangeShapeType="1"/>
            <a:stCxn id="25604" idx="3"/>
            <a:endCxn id="25606" idx="1"/>
          </p:cNvCxnSpPr>
          <p:nvPr/>
        </p:nvCxnSpPr>
        <p:spPr bwMode="auto">
          <a:xfrm>
            <a:off x="3200400" y="5143500"/>
            <a:ext cx="2895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Line 11">
            <a:extLst>
              <a:ext uri="{FF2B5EF4-FFF2-40B4-BE49-F238E27FC236}">
                <a16:creationId xmlns:a16="http://schemas.microsoft.com/office/drawing/2014/main" id="{1879CAFC-5248-4740-8979-5FC5D3B6A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2D52D8C9-A592-4556-98A4-2B7ACE564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8768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0749D2A8-0C9D-4B69-9931-3BA5CC85E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427111E0-ED04-42F1-9AC3-7EDB6ED7B6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1148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5">
            <a:extLst>
              <a:ext uri="{FF2B5EF4-FFF2-40B4-BE49-F238E27FC236}">
                <a16:creationId xmlns:a16="http://schemas.microsoft.com/office/drawing/2014/main" id="{B77DFDA6-C2D3-4DF6-9904-A19BF503E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1148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6">
            <a:extLst>
              <a:ext uri="{FF2B5EF4-FFF2-40B4-BE49-F238E27FC236}">
                <a16:creationId xmlns:a16="http://schemas.microsoft.com/office/drawing/2014/main" id="{746312E3-AE75-404C-9C25-139E75E34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1816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7">
            <a:extLst>
              <a:ext uri="{FF2B5EF4-FFF2-40B4-BE49-F238E27FC236}">
                <a16:creationId xmlns:a16="http://schemas.microsoft.com/office/drawing/2014/main" id="{5B185829-639B-47D6-AB6A-C22E6F904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768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27524F-59FA-4869-B1C1-44A02DEB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ERM and ERD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8A4626-E4E2-4661-9FE2-A2B21D0E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b="1" i="1" u="sng"/>
              <a:t>Entity-Relationship Data Model (ERM)</a:t>
            </a:r>
            <a:r>
              <a:rPr lang="en-US" altLang="en-US" sz="2800"/>
              <a:t> is a detailed, logical representation of the data for an organization or for a business area.</a:t>
            </a:r>
          </a:p>
          <a:p>
            <a:pPr lvl="1" algn="just" eaLnBrk="1" hangingPunct="1"/>
            <a:r>
              <a:rPr lang="en-US" altLang="en-US" sz="2200"/>
              <a:t>Expressed in terms of:</a:t>
            </a:r>
            <a:r>
              <a:rPr lang="en-US" altLang="en-US"/>
              <a:t> </a:t>
            </a:r>
          </a:p>
          <a:p>
            <a:pPr lvl="2" algn="just" eaLnBrk="1" hangingPunct="1"/>
            <a:r>
              <a:rPr lang="en-US" altLang="en-US" sz="2000"/>
              <a:t>Entities</a:t>
            </a:r>
          </a:p>
          <a:p>
            <a:pPr lvl="2" algn="just" eaLnBrk="1" hangingPunct="1"/>
            <a:r>
              <a:rPr lang="en-US" altLang="en-US" sz="2000"/>
              <a:t>Attributes </a:t>
            </a:r>
          </a:p>
          <a:p>
            <a:pPr lvl="2" algn="just" eaLnBrk="1" hangingPunct="1"/>
            <a:r>
              <a:rPr lang="en-US" altLang="en-US" sz="2000"/>
              <a:t>Relationships</a:t>
            </a:r>
          </a:p>
          <a:p>
            <a:pPr algn="just" eaLnBrk="1" hangingPunct="1"/>
            <a:r>
              <a:rPr lang="en-US" altLang="en-US" sz="2800" b="1" i="1" u="sng"/>
              <a:t>Entity-Relationship Diagram (ERD)</a:t>
            </a:r>
            <a:r>
              <a:rPr lang="en-US" altLang="en-US" sz="2800"/>
              <a:t> is a graphical representation of a Entity-Relationship Model.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3A151A-1025-43E0-BC19-28E57C4A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71D3BB-AB00-4541-9CE5-BBE8F1D50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The purpose of an ERD is to capture the richest possible understanding of the meaning of data necessary for an information system or organization.  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ERDs are made from Entities, Attributes, and Relations.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8796347-304B-4698-B5E3-B63D6C9F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Entity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64E581-4278-4B8B-8355-352965EF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What is an Entity?</a:t>
            </a:r>
          </a:p>
          <a:p>
            <a:pPr algn="just" eaLnBrk="1" hangingPunct="1"/>
            <a:r>
              <a:rPr lang="en-US" altLang="en-US"/>
              <a:t>Has its own identity that distinguishes it from other entities.</a:t>
            </a:r>
          </a:p>
          <a:p>
            <a:pPr lvl="1" algn="just" eaLnBrk="1" hangingPunct="1"/>
            <a:r>
              <a:rPr lang="en-US" altLang="en-US"/>
              <a:t> Examples:</a:t>
            </a:r>
          </a:p>
          <a:p>
            <a:pPr lvl="2" algn="just" eaLnBrk="1" hangingPunct="1"/>
            <a:r>
              <a:rPr lang="en-US" altLang="en-US"/>
              <a:t>Person: PROFESSOR, STUDENT</a:t>
            </a:r>
          </a:p>
          <a:p>
            <a:pPr lvl="2" algn="just" eaLnBrk="1" hangingPunct="1"/>
            <a:r>
              <a:rPr lang="en-US" altLang="en-US"/>
              <a:t>Place: STORE, UNIVERSITY</a:t>
            </a:r>
          </a:p>
          <a:p>
            <a:pPr lvl="2" algn="just" eaLnBrk="1" hangingPunct="1"/>
            <a:r>
              <a:rPr lang="en-US" altLang="en-US"/>
              <a:t>Object: MACHINE, BUILDING</a:t>
            </a:r>
          </a:p>
          <a:p>
            <a:pPr lvl="2" algn="just" eaLnBrk="1" hangingPunct="1"/>
            <a:r>
              <a:rPr lang="en-US" altLang="en-US"/>
              <a:t>Event: SALE, REGISTRATION</a:t>
            </a:r>
          </a:p>
          <a:p>
            <a:pPr lvl="2" algn="just" eaLnBrk="1" hangingPunct="1"/>
            <a:r>
              <a:rPr lang="en-US" altLang="en-US"/>
              <a:t>Concept: ACCOUNT, COURSE</a:t>
            </a:r>
          </a:p>
          <a:p>
            <a:pPr lvl="2" algn="just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24F13F3-0A84-48F0-BBB0-4F01F7F7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Entity</a:t>
            </a:r>
            <a:br>
              <a:rPr lang="en-US" altLang="en-US" sz="4000"/>
            </a:br>
            <a:r>
              <a:rPr lang="en-US" altLang="en-US" sz="3200"/>
              <a:t>(Entity Type vs. Entity Instances)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523151E-2B02-4799-BFFA-6B3C0043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i="1" u="sng"/>
              <a:t>Entity Type</a:t>
            </a:r>
            <a:r>
              <a:rPr lang="en-US" altLang="en-US" sz="2400"/>
              <a:t> </a:t>
            </a:r>
            <a:r>
              <a:rPr lang="en-US" altLang="en-US" sz="2000"/>
              <a:t>is a collection of entities that share common properties or characteristics.</a:t>
            </a:r>
            <a:r>
              <a:rPr lang="en-US" altLang="en-US" sz="240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i="1" u="sng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 u="sng"/>
              <a:t>Entity Instance</a:t>
            </a:r>
            <a:r>
              <a:rPr lang="en-US" altLang="en-US" sz="2400"/>
              <a:t> </a:t>
            </a:r>
            <a:r>
              <a:rPr lang="en-US" altLang="en-US" sz="2000"/>
              <a:t>is a single occurrence of an entity type.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Entities should always be placed in a rectangle!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5CCAD5AF-586D-46B3-99E5-A4676F4E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7239000" cy="11430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65FDED9B-9BF4-4B8B-830A-302C5D4F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4200"/>
            <a:ext cx="1600200" cy="838200"/>
          </a:xfrm>
          <a:prstGeom prst="flowChart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58552CC1-B578-4F0E-9FF1-84570E2C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1600200" cy="838200"/>
          </a:xfrm>
          <a:prstGeom prst="flowChart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PROFESSOR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37703E11-E89A-4D2C-9F24-5403BAC4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1600200" cy="838200"/>
          </a:xfrm>
          <a:prstGeom prst="flowChart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11272" name="AutoShape 8">
            <a:extLst>
              <a:ext uri="{FF2B5EF4-FFF2-40B4-BE49-F238E27FC236}">
                <a16:creationId xmlns:a16="http://schemas.microsoft.com/office/drawing/2014/main" id="{B732BE1C-834B-4F7E-812B-30BD3E1C2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7239000" cy="9906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id="{C65C8E85-DD08-4342-937C-6335F685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953000"/>
            <a:ext cx="1600200" cy="838200"/>
          </a:xfrm>
          <a:prstGeom prst="flowChart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STUDENT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BD6DA0D-C30A-4212-92EA-4DBBAF47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Entity Types</a:t>
            </a:r>
            <a:br>
              <a:rPr lang="en-US" altLang="en-US" sz="4000"/>
            </a:br>
            <a:r>
              <a:rPr lang="en-US" altLang="en-US" sz="2800"/>
              <a:t>(Naming Guidelines)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A810C67-1F1B-4790-98BA-E53F5C58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b="1" i="1" u="sng"/>
              <a:t>Entity type name should be</a:t>
            </a:r>
            <a:r>
              <a:rPr lang="en-US" altLang="en-US"/>
              <a:t>:</a:t>
            </a:r>
          </a:p>
          <a:p>
            <a:pPr lvl="1" algn="just" eaLnBrk="1" hangingPunct="1"/>
            <a:r>
              <a:rPr lang="en-US" altLang="en-US"/>
              <a:t> A </a:t>
            </a:r>
            <a:r>
              <a:rPr lang="en-US" altLang="en-US" b="1" i="1"/>
              <a:t>singular noun</a:t>
            </a:r>
            <a:r>
              <a:rPr lang="en-US" altLang="en-US"/>
              <a:t> and in </a:t>
            </a:r>
            <a:r>
              <a:rPr lang="en-US" altLang="en-US" b="1" i="1"/>
              <a:t>capital letters</a:t>
            </a:r>
            <a:r>
              <a:rPr lang="en-US" altLang="en-US"/>
              <a:t>.  </a:t>
            </a:r>
          </a:p>
          <a:p>
            <a:pPr lvl="1" algn="just" eaLnBrk="1" hangingPunct="1"/>
            <a:r>
              <a:rPr lang="en-US" altLang="en-US" b="1" i="1"/>
              <a:t>Descriptive</a:t>
            </a:r>
            <a:r>
              <a:rPr lang="en-US" altLang="en-US"/>
              <a:t> and </a:t>
            </a:r>
            <a:r>
              <a:rPr lang="en-US" altLang="en-US" b="1" i="1"/>
              <a:t>specific</a:t>
            </a:r>
            <a:r>
              <a:rPr lang="en-US" altLang="en-US"/>
              <a:t> to the organization.</a:t>
            </a:r>
          </a:p>
          <a:p>
            <a:pPr lvl="1" algn="just" eaLnBrk="1" hangingPunct="1"/>
            <a:r>
              <a:rPr lang="en-US" altLang="en-US" b="1" i="1"/>
              <a:t>Concise</a:t>
            </a:r>
            <a:r>
              <a:rPr lang="en-US" altLang="en-US"/>
              <a:t>.</a:t>
            </a:r>
          </a:p>
          <a:p>
            <a:pPr lvl="1" algn="just" eaLnBrk="1" hangingPunct="1"/>
            <a:r>
              <a:rPr lang="en-US" altLang="en-US"/>
              <a:t>Named for the </a:t>
            </a:r>
            <a:r>
              <a:rPr lang="en-US" altLang="en-US" b="1" i="1"/>
              <a:t>result of the event</a:t>
            </a:r>
            <a:r>
              <a:rPr lang="en-US" altLang="en-US"/>
              <a:t>, not the activity or process of the event.</a:t>
            </a:r>
          </a:p>
          <a:p>
            <a:pPr lvl="1" algn="just" eaLnBrk="1" hangingPunct="1"/>
            <a:endParaRPr lang="en-US" altLang="en-US"/>
          </a:p>
          <a:p>
            <a:pPr lvl="1" algn="just" eaLnBrk="1" hangingPunct="1">
              <a:buFontTx/>
              <a:buNone/>
            </a:pPr>
            <a:endParaRPr lang="en-US" altLang="en-US"/>
          </a:p>
          <a:p>
            <a:pPr lvl="1" algn="just" eaLnBrk="1" hangingPunct="1"/>
            <a:endParaRPr lang="en-US" altLang="en-US"/>
          </a:p>
          <a:p>
            <a:pPr lvl="1"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DC2C6C-54BE-42A8-8EA2-2695F967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Entity Types</a:t>
            </a:r>
            <a:br>
              <a:rPr lang="en-US" altLang="en-US" sz="4000"/>
            </a:br>
            <a:r>
              <a:rPr lang="en-US" altLang="en-US" sz="2800"/>
              <a:t>(Defining Guidelines)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3F240B-8D3D-4054-9C05-CD78DD69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i="1" u="sng"/>
              <a:t>An</a:t>
            </a:r>
            <a:r>
              <a:rPr lang="en-US" altLang="en-US" sz="2800" b="1" u="sng"/>
              <a:t> </a:t>
            </a:r>
            <a:r>
              <a:rPr lang="en-US" altLang="en-US" sz="2800" b="1" i="1" u="sng"/>
              <a:t>Entity type definition should</a:t>
            </a:r>
            <a:r>
              <a:rPr lang="en-US" altLang="en-US" sz="280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Include a statement of </a:t>
            </a:r>
            <a:r>
              <a:rPr lang="en-US" altLang="en-US" i="1"/>
              <a:t>what the unique characteristics are</a:t>
            </a:r>
            <a:r>
              <a:rPr lang="en-US" altLang="en-US"/>
              <a:t> for each instance.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Make clear what </a:t>
            </a:r>
            <a:r>
              <a:rPr lang="en-US" altLang="en-US" i="1"/>
              <a:t>entity instances are included and not included</a:t>
            </a:r>
            <a:r>
              <a:rPr lang="en-US" altLang="en-US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Include a description of when an instance of the entity type is </a:t>
            </a:r>
            <a:r>
              <a:rPr lang="en-US" altLang="en-US" i="1"/>
              <a:t>created</a:t>
            </a:r>
            <a:r>
              <a:rPr lang="en-US" altLang="en-US"/>
              <a:t> and </a:t>
            </a:r>
            <a:r>
              <a:rPr lang="en-US" altLang="en-US" i="1"/>
              <a:t>deleted</a:t>
            </a:r>
            <a:r>
              <a:rPr lang="en-US" altLang="en-US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Specify when an instance </a:t>
            </a:r>
            <a:r>
              <a:rPr lang="en-US" altLang="en-US" i="1"/>
              <a:t>might change</a:t>
            </a:r>
            <a:r>
              <a:rPr lang="en-US" altLang="en-US"/>
              <a:t> into an instance of another entity type.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Specify </a:t>
            </a:r>
            <a:r>
              <a:rPr lang="en-US" altLang="en-US" i="1"/>
              <a:t>what history is to be kept about entity instances</a:t>
            </a:r>
            <a:r>
              <a:rPr lang="en-US" altLang="en-US"/>
              <a:t>.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/>
          </a:p>
          <a:p>
            <a:pPr algn="just"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CAE97D6-5700-4DB0-BA63-7ED5E0AA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Attributes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514ED47-4F5E-45C4-82B7-674A24AA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pPr algn="just" eaLnBrk="1" hangingPunct="1"/>
            <a:r>
              <a:rPr lang="en-US" altLang="en-US"/>
              <a:t>Each Entity has a set of Attributes</a:t>
            </a:r>
          </a:p>
          <a:p>
            <a:pPr algn="just" eaLnBrk="1" hangingPunct="1"/>
            <a:r>
              <a:rPr lang="en-US" altLang="en-US" b="1" i="1" u="sng"/>
              <a:t>Attribute</a:t>
            </a:r>
            <a:r>
              <a:rPr lang="en-US" altLang="en-US"/>
              <a:t> is a property or characteristic of an entity that is of interest to the organization.</a:t>
            </a:r>
          </a:p>
          <a:p>
            <a:pPr lvl="1" algn="just" eaLnBrk="1" hangingPunct="1"/>
            <a:r>
              <a:rPr lang="en-US" altLang="en-US"/>
              <a:t>Example:</a:t>
            </a:r>
          </a:p>
          <a:p>
            <a:pPr lvl="2" algn="just" eaLnBrk="1" hangingPunct="1"/>
            <a:r>
              <a:rPr lang="en-US" altLang="en-US"/>
              <a:t>STUDENT: Student_ID, Student_Name, Phone_Number, Major</a:t>
            </a:r>
          </a:p>
          <a:p>
            <a:pPr lvl="2" algn="just" eaLnBrk="1" hangingPunct="1"/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0" ma:contentTypeDescription="Create a new document." ma:contentTypeScope="" ma:versionID="69d7c71b7dd9e6a87a2064955c9fd38d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b8f0e15d3a1c077abed15475da45cac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352A4-A890-4238-BD05-72D68796D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4ddd5-6f65-42bc-a3e0-87d5faa24e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8616F3-91D5-41BB-9869-7AF2CA01DA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7A0891-640C-4AFF-B38E-22F6BC1AC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556</TotalTime>
  <Words>772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Data Modeling</vt:lpstr>
      <vt:lpstr>Outline:</vt:lpstr>
      <vt:lpstr>ERM and ERD</vt:lpstr>
      <vt:lpstr>ERD</vt:lpstr>
      <vt:lpstr>Entity</vt:lpstr>
      <vt:lpstr>Entity (Entity Type vs. Entity Instances)</vt:lpstr>
      <vt:lpstr>Entity Types (Naming Guidelines)</vt:lpstr>
      <vt:lpstr>Entity Types (Defining Guidelines)</vt:lpstr>
      <vt:lpstr>Attributes</vt:lpstr>
      <vt:lpstr>Attributes</vt:lpstr>
      <vt:lpstr>Attributes (Naming Guidelines)</vt:lpstr>
      <vt:lpstr>Attributes (Defining Guidelines)</vt:lpstr>
      <vt:lpstr>Attributes</vt:lpstr>
      <vt:lpstr>Criteria for Selecting Attributes</vt:lpstr>
      <vt:lpstr>Relationships </vt:lpstr>
      <vt:lpstr>Relationships (Naming Guidelines)</vt:lpstr>
      <vt:lpstr>Relationships (Naming Guidelines)</vt:lpstr>
      <vt:lpstr>Unary Relationship </vt:lpstr>
      <vt:lpstr>Binary Relationship</vt:lpstr>
      <vt:lpstr>Ternary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</dc:creator>
  <cp:lastModifiedBy>Lenovo</cp:lastModifiedBy>
  <cp:revision>41</cp:revision>
  <dcterms:created xsi:type="dcterms:W3CDTF">2008-02-18T23:09:19Z</dcterms:created>
  <dcterms:modified xsi:type="dcterms:W3CDTF">2021-01-20T15:39:46Z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