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87" r:id="rId12"/>
    <p:sldId id="288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070E-4998-4ABC-8BBB-AAD3E615F69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BD17-9B2C-4949-A98D-34F42899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46C0-E1FC-48C4-B9FB-A55B6D9F0248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71-AFE1-4C7F-9543-7C2A9FD7C5CF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E00F-3750-4F30-8465-ACB19A21E9A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709B-29D8-40E6-A1F8-BA47E0801F25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20AF-CFC0-4801-A129-86C55FBBF2E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AEA3-3BF2-40C1-9C0D-8310E3C1B905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8690-5408-469B-9DA2-575830DE35EC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CC2-FD17-49B7-9007-5279B17375D4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DAF1-38C8-4209-94C7-4B9A02191F70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901-8695-4852-B69C-5C892AB8D46D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6DCE-C575-487B-AF8E-46E0552B75F7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5026-E578-4E4A-9001-A50B88FFA1B2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058" y="461899"/>
            <a:ext cx="7092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20" dirty="0"/>
              <a:t>Strategic </a:t>
            </a:r>
            <a:r>
              <a:rPr sz="4400" spc="-10" dirty="0"/>
              <a:t>Approach </a:t>
            </a:r>
            <a:r>
              <a:rPr sz="4400" spc="-20" dirty="0"/>
              <a:t>to</a:t>
            </a:r>
            <a:r>
              <a:rPr sz="4400" spc="-45" dirty="0"/>
              <a:t> </a:t>
            </a:r>
            <a:r>
              <a:rPr sz="4400" spc="-60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85304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804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95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perform </a:t>
            </a:r>
            <a:r>
              <a:rPr sz="2500" spc="-10" dirty="0">
                <a:latin typeface="Times New Roman"/>
                <a:cs typeface="Times New Roman"/>
              </a:rPr>
              <a:t>effective </a:t>
            </a:r>
            <a:r>
              <a:rPr sz="2500" spc="-5" dirty="0">
                <a:latin typeface="Times New Roman"/>
                <a:cs typeface="Times New Roman"/>
              </a:rPr>
              <a:t>testing, a software team should  conduct </a:t>
            </a:r>
            <a:r>
              <a:rPr sz="2500" spc="-10" dirty="0">
                <a:latin typeface="Times New Roman"/>
                <a:cs typeface="Times New Roman"/>
              </a:rPr>
              <a:t>effective formal </a:t>
            </a:r>
            <a:r>
              <a:rPr sz="2500" spc="-5" dirty="0">
                <a:latin typeface="Times New Roman"/>
                <a:cs typeface="Times New Roman"/>
              </a:rPr>
              <a:t>technical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reviews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begins at the component level and work outward  toward the integration of the entire computer based</a:t>
            </a:r>
            <a:r>
              <a:rPr sz="2500" spc="3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system</a:t>
            </a:r>
            <a:endParaRPr sz="2500" dirty="0">
              <a:latin typeface="Times New Roman"/>
              <a:cs typeface="Times New Roman"/>
            </a:endParaRPr>
          </a:p>
          <a:p>
            <a:pPr marL="355600" marR="475615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Different </a:t>
            </a:r>
            <a:r>
              <a:rPr sz="250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techniques are appropriate at </a:t>
            </a:r>
            <a:r>
              <a:rPr sz="2500" spc="-10" dirty="0">
                <a:latin typeface="Times New Roman"/>
                <a:cs typeface="Times New Roman"/>
              </a:rPr>
              <a:t>different  </a:t>
            </a:r>
            <a:r>
              <a:rPr sz="2500" spc="-5" dirty="0">
                <a:latin typeface="Times New Roman"/>
                <a:cs typeface="Times New Roman"/>
              </a:rPr>
              <a:t>points in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time</a:t>
            </a:r>
            <a:endParaRPr sz="2500" dirty="0">
              <a:latin typeface="Times New Roman"/>
              <a:cs typeface="Times New Roman"/>
            </a:endParaRPr>
          </a:p>
          <a:p>
            <a:pPr marL="355600" marR="14351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is conducted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developer of the software and  (for </a:t>
            </a:r>
            <a:r>
              <a:rPr sz="2500" spc="-15" dirty="0">
                <a:latin typeface="Times New Roman"/>
                <a:cs typeface="Times New Roman"/>
              </a:rPr>
              <a:t>large </a:t>
            </a:r>
            <a:r>
              <a:rPr sz="2500" spc="-5" dirty="0">
                <a:latin typeface="Times New Roman"/>
                <a:cs typeface="Times New Roman"/>
              </a:rPr>
              <a:t>projects) by an independent test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group</a:t>
            </a:r>
            <a:endParaRPr sz="2500" dirty="0">
              <a:latin typeface="Times New Roman"/>
              <a:cs typeface="Times New Roman"/>
            </a:endParaRPr>
          </a:p>
          <a:p>
            <a:pPr marL="355600" marR="1778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and debugging are </a:t>
            </a:r>
            <a:r>
              <a:rPr sz="2500" spc="-10" dirty="0">
                <a:latin typeface="Times New Roman"/>
                <a:cs typeface="Times New Roman"/>
              </a:rPr>
              <a:t>different </a:t>
            </a:r>
            <a:r>
              <a:rPr sz="2500" spc="-5" dirty="0">
                <a:latin typeface="Times New Roman"/>
                <a:cs typeface="Times New Roman"/>
              </a:rPr>
              <a:t>activities, but  debugging </a:t>
            </a:r>
            <a:r>
              <a:rPr sz="2500" spc="-10" dirty="0">
                <a:latin typeface="Times New Roman"/>
                <a:cs typeface="Times New Roman"/>
              </a:rPr>
              <a:t>must </a:t>
            </a:r>
            <a:r>
              <a:rPr sz="2500" spc="-5" dirty="0">
                <a:latin typeface="Times New Roman"/>
                <a:cs typeface="Times New Roman"/>
              </a:rPr>
              <a:t>be accommodated in any testing</a:t>
            </a:r>
            <a:r>
              <a:rPr sz="2500" spc="3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strategy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362153"/>
            <a:ext cx="70999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Incremental </a:t>
            </a:r>
            <a:r>
              <a:rPr sz="4400" spc="-20" dirty="0"/>
              <a:t>Integration</a:t>
            </a:r>
            <a:r>
              <a:rPr sz="4400" spc="-55" dirty="0"/>
              <a:t> </a:t>
            </a:r>
            <a:r>
              <a:rPr sz="4400" spc="-60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615"/>
            <a:ext cx="7797165" cy="414210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program is constructed and tested in small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increments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Errors are easier to isolate and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correct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Interfaces are </a:t>
            </a:r>
            <a:r>
              <a:rPr sz="2500" spc="-10" dirty="0">
                <a:latin typeface="Times New Roman"/>
                <a:cs typeface="Times New Roman"/>
              </a:rPr>
              <a:t>more </a:t>
            </a:r>
            <a:r>
              <a:rPr sz="2500" spc="-5" dirty="0">
                <a:latin typeface="Times New Roman"/>
                <a:cs typeface="Times New Roman"/>
              </a:rPr>
              <a:t>likely to be tested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completely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 systematic test approach is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applied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Different </a:t>
            </a:r>
            <a:r>
              <a:rPr sz="2500" spc="-5" dirty="0">
                <a:latin typeface="Times New Roman"/>
                <a:cs typeface="Times New Roman"/>
              </a:rPr>
              <a:t>incremental integration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strategies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30" dirty="0">
                <a:latin typeface="Times New Roman"/>
                <a:cs typeface="Times New Roman"/>
              </a:rPr>
              <a:t>Top-down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Bottom-up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Regression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10" dirty="0">
                <a:latin typeface="Times New Roman"/>
                <a:cs typeface="Times New Roman"/>
              </a:rPr>
              <a:t>Smoke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225297"/>
            <a:ext cx="3314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System</a:t>
            </a:r>
            <a:r>
              <a:rPr sz="4400" spc="-90" dirty="0"/>
              <a:t> </a:t>
            </a:r>
            <a:r>
              <a:rPr sz="4400" spc="-1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090929"/>
            <a:ext cx="8430895" cy="47815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93980" indent="-342900">
              <a:lnSpc>
                <a:spcPts val="2300"/>
              </a:lnSpc>
              <a:spcBef>
                <a:spcPts val="660"/>
              </a:spcBef>
            </a:pP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series of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tests </a:t>
            </a:r>
            <a:r>
              <a:rPr sz="2400" spc="-5" dirty="0">
                <a:latin typeface="Calibri"/>
                <a:cs typeface="Calibri"/>
              </a:rPr>
              <a:t>whose purpose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fully  </a:t>
            </a:r>
            <a:r>
              <a:rPr sz="2400" spc="-20" dirty="0">
                <a:latin typeface="Calibri"/>
                <a:cs typeface="Calibri"/>
              </a:rPr>
              <a:t>exercise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Recovery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recovery from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faults</a:t>
            </a:r>
            <a:endParaRPr sz="2400" dirty="0">
              <a:latin typeface="Calibri"/>
              <a:cs typeface="Calibri"/>
            </a:endParaRPr>
          </a:p>
          <a:p>
            <a:pPr marL="756285" marR="530860" lvl="1" indent="-287020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Forces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software to fail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verifies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recovery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properly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</a:t>
            </a:r>
            <a:endParaRPr sz="2400" dirty="0">
              <a:latin typeface="Calibri"/>
              <a:cs typeface="Calibri"/>
            </a:endParaRPr>
          </a:p>
          <a:p>
            <a:pPr marL="756285" marR="979805" lvl="1" indent="-287020">
              <a:lnSpc>
                <a:spcPts val="23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Tests </a:t>
            </a:r>
            <a:r>
              <a:rPr sz="2400" spc="-10" dirty="0">
                <a:latin typeface="Calibri"/>
                <a:cs typeface="Calibri"/>
              </a:rPr>
              <a:t>reinitialization,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10" dirty="0">
                <a:latin typeface="Calibri"/>
                <a:cs typeface="Calibri"/>
              </a:rPr>
              <a:t>pointing </a:t>
            </a:r>
            <a:r>
              <a:rPr sz="2400" spc="-5" dirty="0">
                <a:latin typeface="Calibri"/>
                <a:cs typeface="Calibri"/>
              </a:rPr>
              <a:t>mechanisms,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30" dirty="0">
                <a:latin typeface="Calibri"/>
                <a:cs typeface="Calibri"/>
              </a:rPr>
              <a:t>recovery,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restart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correctness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Verifies </a:t>
            </a:r>
            <a:r>
              <a:rPr sz="2400" spc="-10" dirty="0">
                <a:latin typeface="Calibri"/>
                <a:cs typeface="Calibri"/>
              </a:rPr>
              <a:t>that protection </a:t>
            </a:r>
            <a:r>
              <a:rPr sz="2400" spc="-5" dirty="0">
                <a:latin typeface="Calibri"/>
                <a:cs typeface="Calibri"/>
              </a:rPr>
              <a:t>mechanisms built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will, in  </a:t>
            </a:r>
            <a:r>
              <a:rPr sz="2400" spc="-10" dirty="0">
                <a:latin typeface="Calibri"/>
                <a:cs typeface="Calibri"/>
              </a:rPr>
              <a:t>fact, protect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improper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Stress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756285" marR="541655" lvl="1" indent="-287020">
              <a:lnSpc>
                <a:spcPct val="8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in a manner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demands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in  abnormal </a:t>
            </a:r>
            <a:r>
              <a:rPr sz="2400" spc="-25" dirty="0">
                <a:latin typeface="Calibri"/>
                <a:cs typeface="Calibri"/>
              </a:rPr>
              <a:t>quantity, </a:t>
            </a:r>
            <a:r>
              <a:rPr sz="2400" spc="-25" dirty="0" smtClean="0">
                <a:latin typeface="Calibri"/>
                <a:cs typeface="Calibri"/>
              </a:rPr>
              <a:t>frequency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or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volume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1329"/>
            <a:ext cx="8043545" cy="404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756285" marR="541020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Tests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run-time performance of </a:t>
            </a:r>
            <a:r>
              <a:rPr sz="2400" spc="-10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integrated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Often coupled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stress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requires </a:t>
            </a:r>
            <a:r>
              <a:rPr sz="2400" spc="-5" dirty="0">
                <a:latin typeface="Calibri"/>
                <a:cs typeface="Calibri"/>
              </a:rPr>
              <a:t>both  </a:t>
            </a:r>
            <a:r>
              <a:rPr sz="2400" spc="-15" dirty="0">
                <a:latin typeface="Calibri"/>
                <a:cs typeface="Calibri"/>
              </a:rPr>
              <a:t>hardware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instrumentation</a:t>
            </a:r>
            <a:endParaRPr sz="2400">
              <a:latin typeface="Calibri"/>
              <a:cs typeface="Calibri"/>
            </a:endParaRPr>
          </a:p>
          <a:p>
            <a:pPr marL="756285" marR="870585" lvl="1" indent="-287020">
              <a:lnSpc>
                <a:spcPts val="2300"/>
              </a:lnSpc>
              <a:spcBef>
                <a:spcPts val="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uncover </a:t>
            </a:r>
            <a:r>
              <a:rPr sz="2400" spc="-5" dirty="0">
                <a:latin typeface="Calibri"/>
                <a:cs typeface="Calibri"/>
              </a:rPr>
              <a:t>situations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lead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degradation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failure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Deployment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756285" marR="2159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examines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installations procedures 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Verification </a:t>
            </a:r>
          </a:p>
          <a:p>
            <a:pPr marL="0" indent="0" algn="just">
              <a:buNone/>
            </a:pPr>
            <a:r>
              <a:rPr lang="en-US" dirty="0" smtClean="0"/>
              <a:t>The process of evaluating work-products (not the actual final product) of a development phase to determine whether they meet the specified requirements for the phase. </a:t>
            </a:r>
          </a:p>
          <a:p>
            <a:pPr algn="just"/>
            <a:r>
              <a:rPr lang="en-US" dirty="0" smtClean="0"/>
              <a:t>Validation</a:t>
            </a:r>
          </a:p>
          <a:p>
            <a:pPr marL="0" indent="0" algn="just">
              <a:buNone/>
            </a:pPr>
            <a:r>
              <a:rPr lang="en-US" dirty="0" smtClean="0"/>
              <a:t>The process of evaluating software during or at the end of the development process to determine whether it satisfies specified business/customer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2" y="228600"/>
            <a:ext cx="8357148" cy="58975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7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609600"/>
            <a:ext cx="8534400" cy="5867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Verification and Validation both are necessary and complementary. Conclusion Video Tuition Let’s share knowledge</a:t>
            </a:r>
          </a:p>
          <a:p>
            <a:pPr algn="just"/>
            <a:r>
              <a:rPr lang="en-US" dirty="0" smtClean="0"/>
              <a:t>Both of them provides its own sets of Error Filters.</a:t>
            </a:r>
          </a:p>
          <a:p>
            <a:pPr algn="just"/>
            <a:r>
              <a:rPr lang="en-US" dirty="0" smtClean="0"/>
              <a:t>Each of them has its own way of detect out, the errors left in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White Box testing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9291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White box testing is testing where we use the info available from the code of the component to generate tests.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This info is usually used to achieve coverage in one way or another – e.g.</a:t>
            </a:r>
          </a:p>
          <a:p>
            <a:pPr eaLnBrk="1" hangingPunct="1"/>
            <a:r>
              <a:rPr lang="en-US" sz="2800" dirty="0" smtClean="0"/>
              <a:t>Code coverage</a:t>
            </a:r>
          </a:p>
          <a:p>
            <a:pPr eaLnBrk="1" hangingPunct="1"/>
            <a:r>
              <a:rPr lang="en-US" sz="2800" dirty="0" smtClean="0"/>
              <a:t>Path coverage</a:t>
            </a:r>
          </a:p>
          <a:p>
            <a:pPr eaLnBrk="1" hangingPunct="1"/>
            <a:r>
              <a:rPr lang="en-US" sz="2800" dirty="0" smtClean="0"/>
              <a:t>Decision coverage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Debugging will always be white-box testing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Black box testing is also called functional testing. The main ideas are simple: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Define initial component state, input and expected output for the test.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Set the component in the required state.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Give the defined input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Observe the output </a:t>
            </a:r>
            <a:r>
              <a:rPr lang="en-US" smtClean="0"/>
              <a:t>and compare </a:t>
            </a:r>
            <a:r>
              <a:rPr lang="en-US" dirty="0" smtClean="0"/>
              <a:t>to the expected output.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That we do not have access to the code does not mean that one test is just as good as the other one. We should consider the following info: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understanding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Parts of the solutions that are difficult to implement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 – often seldom occurring – cases.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461899"/>
            <a:ext cx="5685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Software testing</a:t>
            </a:r>
            <a:r>
              <a:rPr sz="4400" spc="-35" dirty="0"/>
              <a:t> </a:t>
            </a:r>
            <a:r>
              <a:rPr sz="4400" spc="-30" dirty="0"/>
              <a:t>strategy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615"/>
            <a:ext cx="7738745" cy="5208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Unit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803275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Concentrates on each component/function of the  software as implemented in the source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code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Integration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Focuses on the design and construction of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software  architecture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Validation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50419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Requirements are validated against the constructed  software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System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software and other system </a:t>
            </a:r>
            <a:r>
              <a:rPr sz="2500" spc="-10" dirty="0">
                <a:latin typeface="Times New Roman"/>
                <a:cs typeface="Times New Roman"/>
              </a:rPr>
              <a:t>elements </a:t>
            </a:r>
            <a:r>
              <a:rPr sz="2500" spc="-5" dirty="0">
                <a:latin typeface="Times New Roman"/>
                <a:cs typeface="Times New Roman"/>
              </a:rPr>
              <a:t>are tested as a  whole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9925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Black Box vs. White Box testing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5291137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dirty="0" smtClean="0"/>
              <a:t>We can contrast the two methods as follows:</a:t>
            </a:r>
          </a:p>
          <a:p>
            <a:pPr algn="just"/>
            <a:r>
              <a:rPr lang="en-US" dirty="0" smtClean="0"/>
              <a:t>White Box testing</a:t>
            </a:r>
          </a:p>
          <a:p>
            <a:pPr lvl="1" algn="just"/>
            <a:r>
              <a:rPr lang="en-US" dirty="0" smtClean="0"/>
              <a:t>Understanding the implemented code.</a:t>
            </a:r>
          </a:p>
          <a:p>
            <a:pPr lvl="1" algn="just"/>
            <a:r>
              <a:rPr lang="en-US" dirty="0" smtClean="0"/>
              <a:t>Checking the implementation </a:t>
            </a:r>
          </a:p>
          <a:p>
            <a:pPr lvl="1" algn="just"/>
            <a:r>
              <a:rPr lang="en-US" dirty="0" smtClean="0"/>
              <a:t>Debugging</a:t>
            </a:r>
          </a:p>
          <a:p>
            <a:pPr algn="just"/>
            <a:r>
              <a:rPr lang="en-US" dirty="0" smtClean="0"/>
              <a:t>Black Box testing</a:t>
            </a:r>
          </a:p>
          <a:p>
            <a:pPr lvl="1" algn="just"/>
            <a:r>
              <a:rPr lang="en-US" dirty="0" smtClean="0"/>
              <a:t>Understanding the algorithm used.</a:t>
            </a:r>
          </a:p>
          <a:p>
            <a:pPr lvl="1" algn="just"/>
            <a:r>
              <a:rPr lang="en-US" dirty="0" smtClean="0"/>
              <a:t>Checking the solution – functional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Debugging (removal of a defect) occurs as a consequence of successful testing.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Some people better at debugging than others.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Is the cause of the bug reproduced in another part of the program?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What “next bug” might be introduced by the fix that is being proposed?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What could have been done to prevent this bug in the first place?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Approaches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cs typeface="Times New Roman" charset="0"/>
              </a:rPr>
              <a:t>Brute force</a:t>
            </a:r>
          </a:p>
          <a:p>
            <a:pPr lvl="1" algn="just"/>
            <a:r>
              <a:rPr lang="en-US" sz="2400" dirty="0">
                <a:cs typeface="Times New Roman" charset="0"/>
              </a:rPr>
              <a:t>memory dumps and run-time traces are examined for clues to error causes</a:t>
            </a:r>
          </a:p>
          <a:p>
            <a:pPr algn="just"/>
            <a:r>
              <a:rPr lang="en-US" sz="2800" dirty="0">
                <a:cs typeface="Times New Roman" charset="0"/>
              </a:rPr>
              <a:t>Backtracking</a:t>
            </a:r>
          </a:p>
          <a:p>
            <a:pPr lvl="1" algn="just"/>
            <a:r>
              <a:rPr lang="en-US" sz="2400" dirty="0">
                <a:cs typeface="Times New Roman" charset="0"/>
              </a:rPr>
              <a:t>source code is examined by looking backwards from symptom to potential causes of errors</a:t>
            </a:r>
          </a:p>
          <a:p>
            <a:pPr algn="just"/>
            <a:r>
              <a:rPr lang="en-US" sz="2800" dirty="0">
                <a:cs typeface="Times New Roman" charset="0"/>
              </a:rPr>
              <a:t>Cause elimination</a:t>
            </a:r>
          </a:p>
          <a:p>
            <a:pPr lvl="1" algn="just"/>
            <a:r>
              <a:rPr lang="en-US" sz="2400" dirty="0">
                <a:cs typeface="Times New Roman" charset="0"/>
              </a:rPr>
              <a:t>uses binary partitioning to reduce the number of locations potential where errors can exist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301" y="324053"/>
            <a:ext cx="3571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Testing </a:t>
            </a:r>
            <a:r>
              <a:rPr sz="4400" spc="-25" dirty="0"/>
              <a:t>strategy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990600"/>
            <a:ext cx="91440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461899"/>
            <a:ext cx="413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STRATEGIC </a:t>
            </a:r>
            <a:r>
              <a:rPr sz="4400" spc="-10" dirty="0"/>
              <a:t>ISSUES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5290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Specify </a:t>
            </a:r>
            <a:r>
              <a:rPr sz="3200" spc="-10" dirty="0">
                <a:latin typeface="Calibri"/>
                <a:cs typeface="Calibri"/>
              </a:rPr>
              <a:t>product requirements 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quantifiable  </a:t>
            </a:r>
            <a:r>
              <a:rPr sz="3200" dirty="0">
                <a:latin typeface="Calibri"/>
                <a:cs typeface="Calibri"/>
              </a:rPr>
              <a:t>manner long </a:t>
            </a:r>
            <a:r>
              <a:rPr sz="3200" spc="-25" dirty="0">
                <a:latin typeface="Calibri"/>
                <a:cs typeface="Calibri"/>
              </a:rPr>
              <a:t>before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commences.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State </a:t>
            </a:r>
            <a:r>
              <a:rPr sz="3200" spc="-10" dirty="0">
                <a:latin typeface="Calibri"/>
                <a:cs typeface="Calibri"/>
              </a:rPr>
              <a:t>testing </a:t>
            </a:r>
            <a:r>
              <a:rPr sz="3200" spc="-5" dirty="0">
                <a:latin typeface="Calibri"/>
                <a:cs typeface="Calibri"/>
              </a:rPr>
              <a:t>objectives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explicitly.</a:t>
            </a:r>
            <a:endParaRPr sz="3200" dirty="0">
              <a:latin typeface="Calibri"/>
              <a:cs typeface="Calibri"/>
            </a:endParaRPr>
          </a:p>
          <a:p>
            <a:pPr marL="355600" marR="78803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Understand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profile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category.</a:t>
            </a:r>
            <a:endParaRPr sz="3200" dirty="0">
              <a:latin typeface="Calibri"/>
              <a:cs typeface="Calibri"/>
            </a:endParaRPr>
          </a:p>
          <a:p>
            <a:pPr marL="355600" marR="9969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testing </a:t>
            </a:r>
            <a:r>
              <a:rPr sz="3200" spc="-5" dirty="0">
                <a:latin typeface="Calibri"/>
                <a:cs typeface="Calibri"/>
              </a:rPr>
              <a:t>plan that </a:t>
            </a:r>
            <a:r>
              <a:rPr sz="3200" spc="-10" dirty="0">
                <a:latin typeface="Calibri"/>
                <a:cs typeface="Calibri"/>
              </a:rPr>
              <a:t>emphasizes “rapid  </a:t>
            </a:r>
            <a:r>
              <a:rPr sz="3200" spc="-5" dirty="0">
                <a:latin typeface="Calibri"/>
                <a:cs typeface="Calibri"/>
              </a:rPr>
              <a:t>cycle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testing.”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2938"/>
            <a:ext cx="8229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4610" marR="5080" indent="507365" algn="l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Test </a:t>
            </a:r>
            <a:r>
              <a:rPr spc="-20" dirty="0"/>
              <a:t>Strategies </a:t>
            </a:r>
            <a:r>
              <a:rPr spc="-35" dirty="0"/>
              <a:t>for  </a:t>
            </a:r>
            <a:r>
              <a:rPr spc="-15" dirty="0"/>
              <a:t>Conventional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638"/>
            <a:ext cx="7747000" cy="364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200" dirty="0">
                <a:latin typeface="Calibri"/>
                <a:cs typeface="Calibri"/>
              </a:rPr>
              <a:t>Unit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Focuses testing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or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355600" marR="659765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Concentrates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internal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logic and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5" dirty="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simplified </a:t>
            </a: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cohesion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Reduces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15" dirty="0">
                <a:latin typeface="Calibri"/>
                <a:cs typeface="Calibri"/>
              </a:rPr>
              <a:t>errors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easily </a:t>
            </a:r>
            <a:r>
              <a:rPr sz="2400" spc="-10" dirty="0">
                <a:latin typeface="Calibri"/>
                <a:cs typeface="Calibri"/>
              </a:rPr>
              <a:t>predicted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uncovered</a:t>
            </a:r>
            <a:endParaRPr sz="2400">
              <a:latin typeface="Calibri"/>
              <a:cs typeface="Calibri"/>
            </a:endParaRPr>
          </a:p>
          <a:p>
            <a:pPr marL="355600" marR="252729" indent="-342900">
              <a:lnSpc>
                <a:spcPts val="259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Concentrates </a:t>
            </a:r>
            <a:r>
              <a:rPr sz="2400" spc="-5" dirty="0">
                <a:latin typeface="Calibri"/>
                <a:cs typeface="Calibri"/>
              </a:rPr>
              <a:t>on critical </a:t>
            </a:r>
            <a:r>
              <a:rPr sz="2400" dirty="0">
                <a:latin typeface="Calibri"/>
                <a:cs typeface="Calibri"/>
              </a:rPr>
              <a:t>modules and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b="1" spc="-5" dirty="0">
                <a:latin typeface="Calibri"/>
                <a:cs typeface="Calibri"/>
              </a:rPr>
              <a:t>high  </a:t>
            </a:r>
            <a:r>
              <a:rPr sz="2400" b="1" spc="-10" dirty="0">
                <a:latin typeface="Calibri"/>
                <a:cs typeface="Calibri"/>
              </a:rPr>
              <a:t>cyclomatic complexity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testing resources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limited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738" y="34239"/>
            <a:ext cx="2670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</a:t>
            </a:r>
            <a:r>
              <a:rPr sz="4400" spc="-50" dirty="0"/>
              <a:t> </a:t>
            </a:r>
            <a:r>
              <a:rPr sz="4400" spc="-15" dirty="0"/>
              <a:t>testing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6178" y="1004247"/>
            <a:ext cx="4228959" cy="506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5" y="148539"/>
            <a:ext cx="6108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</a:t>
            </a:r>
            <a:r>
              <a:rPr sz="4400" spc="-15" dirty="0"/>
              <a:t>testing</a:t>
            </a:r>
            <a:r>
              <a:rPr sz="4400" spc="-65" dirty="0"/>
              <a:t> </a:t>
            </a:r>
            <a:r>
              <a:rPr sz="4400" spc="-10" dirty="0"/>
              <a:t>considerations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65605"/>
            <a:ext cx="7806055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Module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interface</a:t>
            </a:r>
            <a:endParaRPr sz="2500">
              <a:latin typeface="Times New Roman"/>
              <a:cs typeface="Times New Roman"/>
            </a:endParaRPr>
          </a:p>
          <a:p>
            <a:pPr marL="756285" marR="135890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information flows properly into and out of  the module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Local data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structures</a:t>
            </a:r>
            <a:endParaRPr sz="2500">
              <a:latin typeface="Times New Roman"/>
              <a:cs typeface="Times New Roman"/>
            </a:endParaRPr>
          </a:p>
          <a:p>
            <a:pPr marL="756285" marR="603885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data stored temporarily maintains its  integrity during all steps in an algorithm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Boundary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conditions</a:t>
            </a:r>
            <a:endParaRPr sz="2500">
              <a:latin typeface="Times New Roman"/>
              <a:cs typeface="Times New Roman"/>
            </a:endParaRPr>
          </a:p>
          <a:p>
            <a:pPr marL="756285" marR="217804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the </a:t>
            </a:r>
            <a:r>
              <a:rPr sz="2500" spc="-10" dirty="0">
                <a:latin typeface="Times New Roman"/>
                <a:cs typeface="Times New Roman"/>
              </a:rPr>
              <a:t>module </a:t>
            </a:r>
            <a:r>
              <a:rPr sz="2500" spc="-5" dirty="0">
                <a:latin typeface="Times New Roman"/>
                <a:cs typeface="Times New Roman"/>
              </a:rPr>
              <a:t>operates properly at boundary  values established to limit or restrict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processing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Independent paths (basis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paths)</a:t>
            </a:r>
            <a:endParaRPr sz="2500">
              <a:latin typeface="Times New Roman"/>
              <a:cs typeface="Times New Roman"/>
            </a:endParaRPr>
          </a:p>
          <a:p>
            <a:pPr marL="756285" marR="441325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Paths are exercised to ensure that all statements in a  module have been executed at least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once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Error handling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paths</a:t>
            </a:r>
            <a:endParaRPr sz="25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the algorithms respond correctly to specific  error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conditions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260" y="110439"/>
            <a:ext cx="4208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Integration </a:t>
            </a:r>
            <a:r>
              <a:rPr sz="4400" spc="-1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46720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7279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Defined as a systematic technique for constructing the  software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architecture</a:t>
            </a:r>
            <a:endParaRPr sz="2500">
              <a:latin typeface="Times New Roman"/>
              <a:cs typeface="Times New Roman"/>
            </a:endParaRPr>
          </a:p>
          <a:p>
            <a:pPr marL="756285" marR="25971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At the </a:t>
            </a:r>
            <a:r>
              <a:rPr sz="2500" spc="-10" dirty="0">
                <a:latin typeface="Times New Roman"/>
                <a:cs typeface="Times New Roman"/>
              </a:rPr>
              <a:t>same time </a:t>
            </a:r>
            <a:r>
              <a:rPr sz="2500" spc="-5" dirty="0">
                <a:latin typeface="Times New Roman"/>
                <a:cs typeface="Times New Roman"/>
              </a:rPr>
              <a:t>integration is occurring, conduct tests  to uncover errors associated with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interfaces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Objective is to take unit tested modules and </a:t>
            </a:r>
            <a:r>
              <a:rPr sz="2500" dirty="0">
                <a:latin typeface="Times New Roman"/>
                <a:cs typeface="Times New Roman"/>
              </a:rPr>
              <a:t>build </a:t>
            </a:r>
            <a:r>
              <a:rPr sz="2500" spc="-5" dirty="0">
                <a:latin typeface="Times New Roman"/>
                <a:cs typeface="Times New Roman"/>
              </a:rPr>
              <a:t>a program  structure based on the prescribed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design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65" dirty="0">
                <a:latin typeface="Times New Roman"/>
                <a:cs typeface="Times New Roman"/>
              </a:rPr>
              <a:t>Two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Approaches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Non-incremental Integration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Incremental Integration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1810"/>
            <a:ext cx="52069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Non-incremental  </a:t>
            </a:r>
            <a:r>
              <a:rPr spc="-20" dirty="0"/>
              <a:t>Integration</a:t>
            </a:r>
            <a:r>
              <a:rPr spc="-75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615"/>
            <a:ext cx="7630159" cy="3531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Uses </a:t>
            </a:r>
            <a:r>
              <a:rPr sz="2500" spc="-5" dirty="0">
                <a:latin typeface="Times New Roman"/>
                <a:cs typeface="Times New Roman"/>
              </a:rPr>
              <a:t>“Big Bang”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approach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All components are combined in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advance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entire program is tested as a whole Chaos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results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Many seemingly-unrelated errors are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encountered</a:t>
            </a:r>
            <a:endParaRPr sz="2500">
              <a:latin typeface="Times New Roman"/>
              <a:cs typeface="Times New Roman"/>
            </a:endParaRPr>
          </a:p>
          <a:p>
            <a:pPr marL="355600" marR="69405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Correction is </a:t>
            </a:r>
            <a:r>
              <a:rPr sz="2500" spc="-10" dirty="0">
                <a:latin typeface="Times New Roman"/>
                <a:cs typeface="Times New Roman"/>
              </a:rPr>
              <a:t>difficult </a:t>
            </a:r>
            <a:r>
              <a:rPr sz="2500" spc="-5" dirty="0">
                <a:latin typeface="Times New Roman"/>
                <a:cs typeface="Times New Roman"/>
              </a:rPr>
              <a:t>because </a:t>
            </a:r>
            <a:r>
              <a:rPr sz="2500" dirty="0">
                <a:latin typeface="Times New Roman"/>
                <a:cs typeface="Times New Roman"/>
              </a:rPr>
              <a:t>isolation </a:t>
            </a:r>
            <a:r>
              <a:rPr sz="2500" spc="-5" dirty="0">
                <a:latin typeface="Times New Roman"/>
                <a:cs typeface="Times New Roman"/>
              </a:rPr>
              <a:t>of causes is  complicated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Once a set of errors are corrected, </a:t>
            </a:r>
            <a:r>
              <a:rPr sz="2500" spc="-10" dirty="0">
                <a:latin typeface="Times New Roman"/>
                <a:cs typeface="Times New Roman"/>
              </a:rPr>
              <a:t>more </a:t>
            </a:r>
            <a:r>
              <a:rPr sz="2500" spc="-5" dirty="0">
                <a:latin typeface="Times New Roman"/>
                <a:cs typeface="Times New Roman"/>
              </a:rPr>
              <a:t>errors </a:t>
            </a:r>
            <a:r>
              <a:rPr sz="2500" spc="-20" dirty="0">
                <a:latin typeface="Times New Roman"/>
                <a:cs typeface="Times New Roman"/>
              </a:rPr>
              <a:t>occur, </a:t>
            </a:r>
            <a:r>
              <a:rPr sz="2500" spc="-5" dirty="0">
                <a:latin typeface="Times New Roman"/>
                <a:cs typeface="Times New Roman"/>
              </a:rPr>
              <a:t>and  testing appears to enter an endless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loop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0" ma:contentTypeDescription="Create a new document." ma:contentTypeScope="" ma:versionID="69d7c71b7dd9e6a87a2064955c9fd38d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b8f0e15d3a1c077abed15475da45cac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AF1130-F387-43DA-AE77-5D5C498652B3}"/>
</file>

<file path=customXml/itemProps2.xml><?xml version="1.0" encoding="utf-8"?>
<ds:datastoreItem xmlns:ds="http://schemas.openxmlformats.org/officeDocument/2006/customXml" ds:itemID="{E375C8F5-9AFD-4701-8839-937C8868866A}"/>
</file>

<file path=customXml/itemProps3.xml><?xml version="1.0" encoding="utf-8"?>
<ds:datastoreItem xmlns:ds="http://schemas.openxmlformats.org/officeDocument/2006/customXml" ds:itemID="{7688DF2F-B4DB-46E8-A048-42109E1C4FAF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1081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A Strategic Approach to Testing</vt:lpstr>
      <vt:lpstr>Software testing strategy</vt:lpstr>
      <vt:lpstr>Testing strategy</vt:lpstr>
      <vt:lpstr>STRATEGIC ISSUES</vt:lpstr>
      <vt:lpstr>Test Strategies for  Conventional Software</vt:lpstr>
      <vt:lpstr>Unit testing</vt:lpstr>
      <vt:lpstr>Unit testing considerations</vt:lpstr>
      <vt:lpstr>Integration testing</vt:lpstr>
      <vt:lpstr>Non-incremental  Integration Testing</vt:lpstr>
      <vt:lpstr>Incremental Integration Testing</vt:lpstr>
      <vt:lpstr>System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White Box testing </vt:lpstr>
      <vt:lpstr>Black Box testing</vt:lpstr>
      <vt:lpstr>Black Box testing</vt:lpstr>
      <vt:lpstr>Black Box vs. White Box testing</vt:lpstr>
      <vt:lpstr>Debugging</vt:lpstr>
      <vt:lpstr>Debugging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10</cp:revision>
  <dcterms:created xsi:type="dcterms:W3CDTF">2019-08-12T13:55:19Z</dcterms:created>
  <dcterms:modified xsi:type="dcterms:W3CDTF">2021-01-15T12:54:10Z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