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91465"/>
            <a:ext cx="8072119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195" y="1521131"/>
            <a:ext cx="7801609" cy="3471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732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Development </a:t>
            </a:r>
            <a:r>
              <a:rPr sz="4400" spc="-20" dirty="0"/>
              <a:t>Strategies</a:t>
            </a:r>
            <a:r>
              <a:rPr sz="4400" spc="-70" dirty="0"/>
              <a:t> </a:t>
            </a:r>
            <a:r>
              <a:rPr sz="4400" spc="-5" dirty="0"/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18145" cy="3028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Selecting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best </a:t>
            </a:r>
            <a:r>
              <a:rPr sz="3200" spc="-10" dirty="0">
                <a:latin typeface="Calibri"/>
                <a:cs typeface="Calibri"/>
              </a:rPr>
              <a:t>development path </a:t>
            </a:r>
            <a:r>
              <a:rPr sz="3200" dirty="0">
                <a:latin typeface="Calibri"/>
                <a:cs typeface="Calibri"/>
              </a:rPr>
              <a:t>is an  </a:t>
            </a:r>
            <a:r>
              <a:rPr sz="3200" spc="-10" dirty="0">
                <a:latin typeface="Calibri"/>
                <a:cs typeface="Calibri"/>
              </a:rPr>
              <a:t>important </a:t>
            </a:r>
            <a:r>
              <a:rPr sz="3200" spc="-5" dirty="0">
                <a:latin typeface="Calibri"/>
                <a:cs typeface="Calibri"/>
              </a:rPr>
              <a:t>decision that </a:t>
            </a:r>
            <a:r>
              <a:rPr sz="3200" spc="-10" dirty="0">
                <a:latin typeface="Calibri"/>
                <a:cs typeface="Calibri"/>
              </a:rPr>
              <a:t>requires </a:t>
            </a:r>
            <a:r>
              <a:rPr sz="3200" spc="-5" dirty="0">
                <a:latin typeface="Calibri"/>
                <a:cs typeface="Calibri"/>
              </a:rPr>
              <a:t>companies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consider three </a:t>
            </a:r>
            <a:r>
              <a:rPr sz="3200" spc="-50" dirty="0">
                <a:latin typeface="Calibri"/>
                <a:cs typeface="Calibri"/>
              </a:rPr>
              <a:t>key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topics</a:t>
            </a:r>
            <a:endParaRPr sz="32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impact of 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10" dirty="0">
                <a:latin typeface="Calibri"/>
                <a:cs typeface="Calibri"/>
              </a:rPr>
              <a:t>outsourcing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In-house </a:t>
            </a:r>
            <a:r>
              <a:rPr sz="2800" spc="-15" dirty="0">
                <a:latin typeface="Calibri"/>
                <a:cs typeface="Calibri"/>
              </a:rPr>
              <a:t>software development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alternatives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In-House </a:t>
            </a:r>
            <a:r>
              <a:rPr spc="-20" dirty="0"/>
              <a:t>Software </a:t>
            </a:r>
            <a:r>
              <a:rPr spc="-15" dirty="0"/>
              <a:t>Development  </a:t>
            </a:r>
            <a:r>
              <a:rPr spc="-10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87665" cy="38601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Make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Buy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 choice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15" dirty="0">
                <a:latin typeface="Calibri"/>
                <a:cs typeface="Calibri"/>
              </a:rPr>
              <a:t>developing </a:t>
            </a:r>
            <a:r>
              <a:rPr sz="2800" spc="-20" dirty="0">
                <a:latin typeface="Calibri"/>
                <a:cs typeface="Calibri"/>
              </a:rPr>
              <a:t>versus </a:t>
            </a:r>
            <a:r>
              <a:rPr sz="2800" spc="-10" dirty="0">
                <a:latin typeface="Calibri"/>
                <a:cs typeface="Calibri"/>
              </a:rPr>
              <a:t>purchasing  </a:t>
            </a:r>
            <a:r>
              <a:rPr sz="2800" spc="-15" dirty="0">
                <a:latin typeface="Calibri"/>
                <a:cs typeface="Calibri"/>
              </a:rPr>
              <a:t>software often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60" dirty="0">
                <a:latin typeface="Calibri"/>
                <a:cs typeface="Calibri"/>
              </a:rPr>
              <a:t>buy,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build or  buy decision</a:t>
            </a:r>
            <a:endParaRPr sz="2800" dirty="0">
              <a:latin typeface="Calibri"/>
              <a:cs typeface="Calibri"/>
            </a:endParaRPr>
          </a:p>
          <a:p>
            <a:pPr marL="756285" marR="17335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company’s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department </a:t>
            </a:r>
            <a:r>
              <a:rPr sz="2800" spc="-20" dirty="0">
                <a:latin typeface="Calibri"/>
                <a:cs typeface="Calibri"/>
              </a:rPr>
              <a:t>makes, </a:t>
            </a:r>
            <a:r>
              <a:rPr sz="2800" spc="-10" dirty="0">
                <a:latin typeface="Calibri"/>
                <a:cs typeface="Calibri"/>
              </a:rPr>
              <a:t>builds,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develops </a:t>
            </a:r>
            <a:r>
              <a:rPr sz="2800" spc="-10" dirty="0">
                <a:latin typeface="Calibri"/>
                <a:cs typeface="Calibri"/>
              </a:rPr>
              <a:t>in-house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endParaRPr sz="2800" dirty="0">
              <a:latin typeface="Calibri"/>
              <a:cs typeface="Calibri"/>
            </a:endParaRPr>
          </a:p>
          <a:p>
            <a:pPr marL="756285" marR="222250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software package is </a:t>
            </a:r>
            <a:r>
              <a:rPr sz="2800" spc="-10" dirty="0">
                <a:latin typeface="Calibri"/>
                <a:cs typeface="Calibri"/>
              </a:rPr>
              <a:t>obtained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vendor or  application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provider.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In-House </a:t>
            </a:r>
            <a:r>
              <a:rPr spc="-20" dirty="0"/>
              <a:t>Software </a:t>
            </a:r>
            <a:r>
              <a:rPr spc="-15" dirty="0"/>
              <a:t>Development  </a:t>
            </a:r>
            <a:r>
              <a:rPr spc="-10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353300" cy="364138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Developing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5" dirty="0">
                <a:latin typeface="Calibri"/>
                <a:cs typeface="Calibri"/>
              </a:rPr>
              <a:t>In-House</a:t>
            </a:r>
            <a:endParaRPr sz="32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Satisfy unique business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Minimize </a:t>
            </a:r>
            <a:r>
              <a:rPr sz="2800" spc="-5" dirty="0">
                <a:latin typeface="Calibri"/>
                <a:cs typeface="Calibri"/>
              </a:rPr>
              <a:t>changes in business </a:t>
            </a:r>
            <a:r>
              <a:rPr sz="2800" spc="-20" dirty="0">
                <a:latin typeface="Calibri"/>
                <a:cs typeface="Calibri"/>
              </a:rPr>
              <a:t>procedures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policies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Meet </a:t>
            </a:r>
            <a:r>
              <a:rPr sz="2800" spc="-20" dirty="0">
                <a:latin typeface="Calibri"/>
                <a:cs typeface="Calibri"/>
              </a:rPr>
              <a:t>constraints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existing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Meet </a:t>
            </a:r>
            <a:r>
              <a:rPr sz="2800" spc="-20" dirty="0">
                <a:latin typeface="Calibri"/>
                <a:cs typeface="Calibri"/>
              </a:rPr>
              <a:t>constraints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existing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technology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Develop internal </a:t>
            </a:r>
            <a:r>
              <a:rPr sz="2800" spc="-15" dirty="0">
                <a:latin typeface="Calibri"/>
                <a:cs typeface="Calibri"/>
              </a:rPr>
              <a:t>resources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capabilities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In-House </a:t>
            </a:r>
            <a:r>
              <a:rPr spc="-20" dirty="0"/>
              <a:t>Software </a:t>
            </a:r>
            <a:r>
              <a:rPr spc="-15" dirty="0"/>
              <a:t>Development  </a:t>
            </a:r>
            <a:r>
              <a:rPr spc="-10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606030" cy="373114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Purchasing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25" dirty="0">
                <a:latin typeface="Calibri"/>
                <a:cs typeface="Calibri"/>
              </a:rPr>
              <a:t>Package</a:t>
            </a:r>
            <a:endParaRPr sz="32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Lower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5" dirty="0">
                <a:latin typeface="Calibri"/>
                <a:cs typeface="Calibri"/>
              </a:rPr>
              <a:t>less time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Proven </a:t>
            </a:r>
            <a:r>
              <a:rPr sz="2800" spc="-10" dirty="0">
                <a:latin typeface="Calibri"/>
                <a:cs typeface="Calibri"/>
              </a:rPr>
              <a:t>reliability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benchmarks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5" dirty="0">
                <a:latin typeface="Calibri"/>
                <a:cs typeface="Calibri"/>
              </a:rPr>
              <a:t>less </a:t>
            </a:r>
            <a:r>
              <a:rPr sz="2800" spc="-10" dirty="0">
                <a:latin typeface="Calibri"/>
                <a:cs typeface="Calibri"/>
              </a:rPr>
              <a:t>technical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staff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Future upgrades provided 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vendor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In-House </a:t>
            </a:r>
            <a:r>
              <a:rPr spc="-20" dirty="0"/>
              <a:t>Software </a:t>
            </a:r>
            <a:r>
              <a:rPr spc="-15" dirty="0"/>
              <a:t>Development  </a:t>
            </a:r>
            <a:r>
              <a:rPr spc="-10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718425" cy="42875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Customizing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Software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Package</a:t>
            </a:r>
            <a:endParaRPr sz="3200" dirty="0">
              <a:latin typeface="Calibri"/>
              <a:cs typeface="Calibri"/>
            </a:endParaRPr>
          </a:p>
          <a:p>
            <a:pPr marL="984885" marR="5080" lvl="1" indent="-515620" algn="just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85519" algn="l"/>
              </a:tabLst>
            </a:pPr>
            <a:r>
              <a:rPr sz="2800" spc="-7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purchase </a:t>
            </a:r>
            <a:r>
              <a:rPr sz="2800" spc="-5" dirty="0">
                <a:latin typeface="Calibri"/>
                <a:cs typeface="Calibri"/>
              </a:rPr>
              <a:t>a basic </a:t>
            </a:r>
            <a:r>
              <a:rPr sz="2800" spc="-15" dirty="0">
                <a:latin typeface="Calibri"/>
                <a:cs typeface="Calibri"/>
              </a:rPr>
              <a:t>package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vendors 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20" dirty="0">
                <a:latin typeface="Calibri"/>
                <a:cs typeface="Calibri"/>
              </a:rPr>
              <a:t>customize to </a:t>
            </a:r>
            <a:r>
              <a:rPr sz="2800" spc="-10" dirty="0">
                <a:latin typeface="Calibri"/>
                <a:cs typeface="Calibri"/>
              </a:rPr>
              <a:t>suit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endParaRPr sz="2800" dirty="0">
              <a:latin typeface="Calibri"/>
              <a:cs typeface="Calibri"/>
            </a:endParaRPr>
          </a:p>
          <a:p>
            <a:pPr marL="984885" marR="289560" lvl="1" indent="-51562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85519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negotiate </a:t>
            </a:r>
            <a:r>
              <a:rPr sz="2800" spc="-10" dirty="0">
                <a:latin typeface="Calibri"/>
                <a:cs typeface="Calibri"/>
              </a:rPr>
              <a:t>directly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5" dirty="0">
                <a:latin typeface="Calibri"/>
                <a:cs typeface="Calibri"/>
              </a:rPr>
              <a:t>software  </a:t>
            </a:r>
            <a:r>
              <a:rPr sz="2800" spc="-10" dirty="0">
                <a:latin typeface="Calibri"/>
                <a:cs typeface="Calibri"/>
              </a:rPr>
              <a:t>vendor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5" dirty="0">
                <a:latin typeface="Calibri"/>
                <a:cs typeface="Calibri"/>
              </a:rPr>
              <a:t>enhancements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meet </a:t>
            </a:r>
            <a:r>
              <a:rPr sz="2800" spc="-20" dirty="0">
                <a:latin typeface="Calibri"/>
                <a:cs typeface="Calibri"/>
              </a:rPr>
              <a:t>your  </a:t>
            </a:r>
            <a:r>
              <a:rPr sz="2800" spc="-10" dirty="0">
                <a:latin typeface="Calibri"/>
                <a:cs typeface="Calibri"/>
              </a:rPr>
              <a:t>needs </a:t>
            </a:r>
            <a:r>
              <a:rPr sz="2800" spc="-15" dirty="0">
                <a:latin typeface="Calibri"/>
                <a:cs typeface="Calibri"/>
              </a:rPr>
              <a:t>by paying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changes</a:t>
            </a:r>
            <a:endParaRPr sz="2800" dirty="0">
              <a:latin typeface="Calibri"/>
              <a:cs typeface="Calibri"/>
            </a:endParaRPr>
          </a:p>
          <a:p>
            <a:pPr marL="984885" marR="114935" lvl="1" indent="-515620" algn="just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85519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purchase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package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20" dirty="0">
                <a:latin typeface="Calibri"/>
                <a:cs typeface="Calibri"/>
              </a:rPr>
              <a:t>your  </a:t>
            </a:r>
            <a:r>
              <a:rPr sz="2800" spc="-10" dirty="0">
                <a:latin typeface="Calibri"/>
                <a:cs typeface="Calibri"/>
              </a:rPr>
              <a:t>own modifications,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permissible under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terms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license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In-House </a:t>
            </a:r>
            <a:r>
              <a:rPr spc="-20" dirty="0"/>
              <a:t>Software </a:t>
            </a:r>
            <a:r>
              <a:rPr spc="-15" dirty="0"/>
              <a:t>Development  </a:t>
            </a:r>
            <a:r>
              <a:rPr spc="-10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3843020" cy="3920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2527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 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Help </a:t>
            </a:r>
            <a:r>
              <a:rPr sz="2400" spc="-5" dirty="0">
                <a:latin typeface="Calibri"/>
                <a:cs typeface="Calibri"/>
              </a:rPr>
              <a:t>desk or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 center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(IC)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Screen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generators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Report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generators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Read-only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2767" y="1600136"/>
            <a:ext cx="2569464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246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Role </a:t>
            </a:r>
            <a:r>
              <a:rPr sz="4400" dirty="0"/>
              <a:t>of the </a:t>
            </a:r>
            <a:r>
              <a:rPr sz="4400" spc="-25" dirty="0"/>
              <a:t>Systems</a:t>
            </a:r>
            <a:r>
              <a:rPr sz="4400" spc="-80" dirty="0"/>
              <a:t> </a:t>
            </a:r>
            <a:r>
              <a:rPr sz="4400" spc="-15" dirty="0"/>
              <a:t>Analyst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584440" cy="456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selecting </a:t>
            </a:r>
            <a:r>
              <a:rPr sz="3200" spc="-20" dirty="0">
                <a:latin typeface="Calibri"/>
                <a:cs typeface="Calibri"/>
              </a:rPr>
              <a:t>hardware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marR="8255" algn="just">
              <a:lnSpc>
                <a:spcPts val="3460"/>
              </a:lnSpc>
              <a:spcBef>
                <a:spcPts val="240"/>
              </a:spcBef>
            </a:pPr>
            <a:r>
              <a:rPr sz="3200" spc="-10" dirty="0">
                <a:latin typeface="Calibri"/>
                <a:cs typeface="Calibri"/>
              </a:rPr>
              <a:t>software,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0" dirty="0">
                <a:latin typeface="Calibri"/>
                <a:cs typeface="Calibri"/>
              </a:rPr>
              <a:t>analysts often work </a:t>
            </a:r>
            <a:r>
              <a:rPr sz="3200" dirty="0">
                <a:latin typeface="Calibri"/>
                <a:cs typeface="Calibri"/>
              </a:rPr>
              <a:t>as an  </a:t>
            </a:r>
            <a:r>
              <a:rPr sz="3200" spc="-10" dirty="0">
                <a:latin typeface="Calibri"/>
                <a:cs typeface="Calibri"/>
              </a:rPr>
              <a:t>evaluation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selection</a:t>
            </a:r>
            <a:r>
              <a:rPr sz="3200" spc="-10" dirty="0">
                <a:latin typeface="Calibri"/>
                <a:cs typeface="Calibri"/>
              </a:rPr>
              <a:t> team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primary </a:t>
            </a:r>
            <a:r>
              <a:rPr sz="3200" spc="-10" dirty="0">
                <a:latin typeface="Calibri"/>
                <a:cs typeface="Calibri"/>
              </a:rPr>
              <a:t>objective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evaluation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5" dirty="0">
                <a:latin typeface="Calibri"/>
                <a:cs typeface="Calibri"/>
              </a:rPr>
              <a:t>selection </a:t>
            </a:r>
            <a:r>
              <a:rPr sz="3200" spc="-10" dirty="0">
                <a:latin typeface="Calibri"/>
                <a:cs typeface="Calibri"/>
              </a:rPr>
              <a:t>team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eliminate </a:t>
            </a:r>
            <a:r>
              <a:rPr sz="3200" spc="-30" dirty="0">
                <a:latin typeface="Calibri"/>
                <a:cs typeface="Calibri"/>
              </a:rPr>
              <a:t>system  </a:t>
            </a:r>
            <a:r>
              <a:rPr sz="3200" spc="-10" dirty="0">
                <a:latin typeface="Calibri"/>
                <a:cs typeface="Calibri"/>
              </a:rPr>
              <a:t>alternatives that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not meet  </a:t>
            </a:r>
            <a:r>
              <a:rPr sz="3200" spc="-10" dirty="0">
                <a:latin typeface="Calibri"/>
                <a:cs typeface="Calibri"/>
              </a:rPr>
              <a:t>requirements, </a:t>
            </a:r>
            <a:r>
              <a:rPr sz="3200" spc="-15" dirty="0">
                <a:latin typeface="Calibri"/>
                <a:cs typeface="Calibri"/>
              </a:rPr>
              <a:t>rank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alternatives  that </a:t>
            </a:r>
            <a:r>
              <a:rPr sz="3200" spc="-15" dirty="0">
                <a:latin typeface="Calibri"/>
                <a:cs typeface="Calibri"/>
              </a:rPr>
              <a:t>are feasible,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present the </a:t>
            </a:r>
            <a:r>
              <a:rPr sz="3200" dirty="0">
                <a:latin typeface="Calibri"/>
                <a:cs typeface="Calibri"/>
              </a:rPr>
              <a:t>viable  </a:t>
            </a:r>
            <a:r>
              <a:rPr sz="3200" spc="-10" dirty="0">
                <a:latin typeface="Calibri"/>
                <a:cs typeface="Calibri"/>
              </a:rPr>
              <a:t>alternatives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management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final  decision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281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Analyzing </a:t>
            </a:r>
            <a:r>
              <a:rPr sz="4400" spc="-10" dirty="0"/>
              <a:t>Cost </a:t>
            </a:r>
            <a:r>
              <a:rPr sz="4400" dirty="0"/>
              <a:t>and</a:t>
            </a:r>
            <a:r>
              <a:rPr sz="4400" spc="-70" dirty="0"/>
              <a:t> </a:t>
            </a:r>
            <a:r>
              <a:rPr sz="4400" spc="-5" dirty="0"/>
              <a:t>Benefits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27575" y="1521131"/>
            <a:ext cx="3738879" cy="22275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Financial </a:t>
            </a:r>
            <a:r>
              <a:rPr sz="2800" spc="-10" dirty="0">
                <a:latin typeface="Calibri"/>
                <a:cs typeface="Calibri"/>
              </a:rPr>
              <a:t>Analysis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Payback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6285" marR="29337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investment  </a:t>
            </a:r>
            <a:r>
              <a:rPr sz="2400" spc="-10" dirty="0">
                <a:latin typeface="Calibri"/>
                <a:cs typeface="Calibri"/>
              </a:rPr>
              <a:t>(ROI)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Net </a:t>
            </a:r>
            <a:r>
              <a:rPr sz="2400" spc="-10" dirty="0">
                <a:latin typeface="Calibri"/>
                <a:cs typeface="Calibri"/>
              </a:rPr>
              <a:t>present 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(NPV)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155" y="1600136"/>
            <a:ext cx="2610739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281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Analyzing </a:t>
            </a:r>
            <a:r>
              <a:rPr sz="4400" spc="-10" dirty="0"/>
              <a:t>Cost </a:t>
            </a:r>
            <a:r>
              <a:rPr sz="4400" dirty="0"/>
              <a:t>and</a:t>
            </a:r>
            <a:r>
              <a:rPr sz="4400" spc="-70" dirty="0"/>
              <a:t> </a:t>
            </a:r>
            <a:r>
              <a:rPr sz="4400" spc="-5" dirty="0"/>
              <a:t>Benefits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56550" cy="39452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Cost-Benefit Analysis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Checklist</a:t>
            </a:r>
            <a:endParaRPr sz="32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5" dirty="0">
                <a:latin typeface="Calibri"/>
                <a:cs typeface="Calibri"/>
              </a:rPr>
              <a:t>development </a:t>
            </a:r>
            <a:r>
              <a:rPr sz="2800" spc="-25" dirty="0">
                <a:latin typeface="Calibri"/>
                <a:cs typeface="Calibri"/>
              </a:rPr>
              <a:t>strategy </a:t>
            </a:r>
            <a:r>
              <a:rPr sz="2800" spc="-10" dirty="0">
                <a:latin typeface="Calibri"/>
                <a:cs typeface="Calibri"/>
              </a:rPr>
              <a:t>being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considered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Identify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costs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benefits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alternative. 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sure to </a:t>
            </a:r>
            <a:r>
              <a:rPr sz="2800" spc="-15" dirty="0">
                <a:latin typeface="Calibri"/>
                <a:cs typeface="Calibri"/>
              </a:rPr>
              <a:t>indicate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costs </a:t>
            </a:r>
            <a:r>
              <a:rPr sz="2800" spc="-5" dirty="0">
                <a:latin typeface="Calibri"/>
                <a:cs typeface="Calibri"/>
              </a:rPr>
              <a:t>will be </a:t>
            </a:r>
            <a:r>
              <a:rPr sz="2800" spc="-10" dirty="0">
                <a:latin typeface="Calibri"/>
                <a:cs typeface="Calibri"/>
              </a:rPr>
              <a:t>incurred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benefits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realized</a:t>
            </a:r>
            <a:endParaRPr sz="2800" dirty="0">
              <a:latin typeface="Calibri"/>
              <a:cs typeface="Calibri"/>
            </a:endParaRPr>
          </a:p>
          <a:p>
            <a:pPr marL="756285" marR="1343660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Consider </a:t>
            </a:r>
            <a:r>
              <a:rPr sz="2800" spc="-15" dirty="0">
                <a:latin typeface="Calibri"/>
                <a:cs typeface="Calibri"/>
              </a:rPr>
              <a:t>future growth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10" dirty="0">
                <a:latin typeface="Calibri"/>
                <a:cs typeface="Calibri"/>
              </a:rPr>
              <a:t>scalability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Include </a:t>
            </a:r>
            <a:r>
              <a:rPr sz="2800" spc="-10" dirty="0">
                <a:latin typeface="Calibri"/>
                <a:cs typeface="Calibri"/>
              </a:rPr>
              <a:t>support </a:t>
            </a:r>
            <a:r>
              <a:rPr sz="2800" spc="-15" dirty="0">
                <a:latin typeface="Calibri"/>
                <a:cs typeface="Calibri"/>
              </a:rPr>
              <a:t>costs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hardware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281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Analyzing </a:t>
            </a:r>
            <a:r>
              <a:rPr sz="4400" spc="-10" dirty="0"/>
              <a:t>Cost </a:t>
            </a:r>
            <a:r>
              <a:rPr sz="4400" dirty="0"/>
              <a:t>and</a:t>
            </a:r>
            <a:r>
              <a:rPr sz="4400" spc="-70" dirty="0"/>
              <a:t> </a:t>
            </a:r>
            <a:r>
              <a:rPr sz="4400" spc="-5" dirty="0"/>
              <a:t>Benefits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703820" cy="38601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Cost-Benefit Analysis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Checklist</a:t>
            </a:r>
            <a:endParaRPr sz="32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Analyze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licensing</a:t>
            </a:r>
            <a:endParaRPr sz="2800" dirty="0">
              <a:latin typeface="Calibri"/>
              <a:cs typeface="Calibri"/>
            </a:endParaRPr>
          </a:p>
          <a:p>
            <a:pPr marL="756285" marR="5080" algn="just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options, </a:t>
            </a:r>
            <a:r>
              <a:rPr sz="2800" spc="-5" dirty="0">
                <a:latin typeface="Calibri"/>
                <a:cs typeface="Calibri"/>
              </a:rPr>
              <a:t>including </a:t>
            </a:r>
            <a:r>
              <a:rPr sz="2800" spc="-20" dirty="0">
                <a:latin typeface="Calibri"/>
                <a:cs typeface="Calibri"/>
              </a:rPr>
              <a:t>fixed </a:t>
            </a:r>
            <a:r>
              <a:rPr sz="2800" spc="-25" dirty="0">
                <a:latin typeface="Calibri"/>
                <a:cs typeface="Calibri"/>
              </a:rPr>
              <a:t>fees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formulas </a:t>
            </a:r>
            <a:r>
              <a:rPr sz="2800" spc="-10" dirty="0">
                <a:latin typeface="Calibri"/>
                <a:cs typeface="Calibri"/>
              </a:rPr>
              <a:t>based 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transactions</a:t>
            </a:r>
            <a:endParaRPr sz="2800" dirty="0">
              <a:latin typeface="Calibri"/>
              <a:cs typeface="Calibri"/>
            </a:endParaRPr>
          </a:p>
          <a:p>
            <a:pPr marL="756285" marR="111379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Apply the </a:t>
            </a:r>
            <a:r>
              <a:rPr sz="2800" spc="-10" dirty="0">
                <a:latin typeface="Calibri"/>
                <a:cs typeface="Calibri"/>
              </a:rPr>
              <a:t>financial analysis </a:t>
            </a:r>
            <a:r>
              <a:rPr sz="2800" spc="-15" dirty="0">
                <a:latin typeface="Calibri"/>
                <a:cs typeface="Calibri"/>
              </a:rPr>
              <a:t>tools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each  </a:t>
            </a:r>
            <a:r>
              <a:rPr sz="2800" spc="-15" dirty="0">
                <a:latin typeface="Calibri"/>
                <a:cs typeface="Calibri"/>
              </a:rPr>
              <a:t>alternative</a:t>
            </a:r>
            <a:endParaRPr sz="2800" dirty="0">
              <a:latin typeface="Calibri"/>
              <a:cs typeface="Calibri"/>
            </a:endParaRPr>
          </a:p>
          <a:p>
            <a:pPr marL="756285" marR="1045844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Study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results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prepare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report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536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Software </a:t>
            </a:r>
            <a:r>
              <a:rPr sz="4400" dirty="0"/>
              <a:t>Acquisition</a:t>
            </a:r>
            <a:r>
              <a:rPr sz="4400" spc="-65" dirty="0"/>
              <a:t> </a:t>
            </a:r>
            <a:r>
              <a:rPr sz="4400" spc="-1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050405" cy="40325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80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Step </a:t>
            </a:r>
            <a:r>
              <a:rPr sz="3200" spc="-5" dirty="0">
                <a:latin typeface="Calibri"/>
                <a:cs typeface="Calibri"/>
              </a:rPr>
              <a:t>1: </a:t>
            </a:r>
            <a:r>
              <a:rPr sz="3200" spc="-25" dirty="0">
                <a:latin typeface="Calibri"/>
                <a:cs typeface="Calibri"/>
              </a:rPr>
              <a:t>Evaluate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25" dirty="0">
                <a:latin typeface="Calibri"/>
                <a:cs typeface="Calibri"/>
              </a:rPr>
              <a:t>System  </a:t>
            </a:r>
            <a:r>
              <a:rPr sz="3200" spc="-10" dirty="0">
                <a:latin typeface="Calibri"/>
                <a:cs typeface="Calibri"/>
              </a:rPr>
              <a:t>Requirements</a:t>
            </a:r>
            <a:endParaRPr sz="32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Identify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Consider network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web-related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issues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Estimate </a:t>
            </a:r>
            <a:r>
              <a:rPr sz="2800" spc="-10" dirty="0">
                <a:latin typeface="Calibri"/>
                <a:cs typeface="Calibri"/>
              </a:rPr>
              <a:t>volume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future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growth</a:t>
            </a:r>
            <a:endParaRPr sz="2800" dirty="0">
              <a:latin typeface="Calibri"/>
              <a:cs typeface="Calibri"/>
            </a:endParaRPr>
          </a:p>
          <a:p>
            <a:pPr marL="756285" marR="364490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Specify </a:t>
            </a:r>
            <a:r>
              <a:rPr sz="2800" spc="-20" dirty="0">
                <a:latin typeface="Calibri"/>
                <a:cs typeface="Calibri"/>
              </a:rPr>
              <a:t>hardware, </a:t>
            </a:r>
            <a:r>
              <a:rPr sz="2800" spc="-15" dirty="0">
                <a:latin typeface="Calibri"/>
                <a:cs typeface="Calibri"/>
              </a:rPr>
              <a:t>software,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personnel 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Prepare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request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proposal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quotation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15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dirty="0"/>
              <a:t>Impact of the</a:t>
            </a:r>
            <a:r>
              <a:rPr sz="4400" spc="-55" dirty="0"/>
              <a:t> </a:t>
            </a:r>
            <a:r>
              <a:rPr sz="4400" spc="-15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1131"/>
            <a:ext cx="3766820" cy="361822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42265" marR="357505" indent="-342265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5" dirty="0">
                <a:latin typeface="Calibri"/>
                <a:cs typeface="Calibri"/>
              </a:rPr>
              <a:t>as 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endParaRPr sz="2800" dirty="0">
              <a:latin typeface="Calibri"/>
              <a:cs typeface="Calibri"/>
            </a:endParaRPr>
          </a:p>
          <a:p>
            <a:pPr marL="287020" marR="386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as 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</a:p>
          <a:p>
            <a:pPr marL="756285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(SaaS)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25% 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new business  </a:t>
            </a:r>
            <a:r>
              <a:rPr sz="2400" spc="-10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 </a:t>
            </a:r>
            <a:r>
              <a:rPr sz="2400" spc="-10" dirty="0">
                <a:latin typeface="Calibri"/>
                <a:cs typeface="Calibri"/>
              </a:rPr>
              <a:t>deployed </a:t>
            </a:r>
            <a:r>
              <a:rPr sz="2400" dirty="0">
                <a:latin typeface="Calibri"/>
                <a:cs typeface="Calibri"/>
              </a:rPr>
              <a:t>as a service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spc="-5" dirty="0">
                <a:latin typeface="Calibri"/>
                <a:cs typeface="Calibri"/>
              </a:rPr>
              <a:t>2011, </a:t>
            </a:r>
            <a:r>
              <a:rPr sz="2400" dirty="0">
                <a:latin typeface="Calibri"/>
                <a:cs typeface="Calibri"/>
              </a:rPr>
              <a:t>while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SaaS industry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15" dirty="0">
                <a:latin typeface="Calibri"/>
                <a:cs typeface="Calibri"/>
              </a:rPr>
              <a:t>grow to </a:t>
            </a:r>
            <a:r>
              <a:rPr sz="2400" spc="-5" dirty="0">
                <a:latin typeface="Calibri"/>
                <a:cs typeface="Calibri"/>
              </a:rPr>
              <a:t>$40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billion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536063"/>
            <a:ext cx="4038600" cy="265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536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Software </a:t>
            </a:r>
            <a:r>
              <a:rPr sz="4400" dirty="0"/>
              <a:t>Acquisition</a:t>
            </a:r>
            <a:r>
              <a:rPr sz="4400" spc="-65" dirty="0"/>
              <a:t> </a:t>
            </a:r>
            <a:r>
              <a:rPr sz="4400" spc="-1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75270" cy="382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4876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Step </a:t>
            </a:r>
            <a:r>
              <a:rPr sz="3200" spc="-5" dirty="0">
                <a:latin typeface="Calibri"/>
                <a:cs typeface="Calibri"/>
              </a:rPr>
              <a:t>2: Identify </a:t>
            </a:r>
            <a:r>
              <a:rPr sz="3200" spc="-15" dirty="0">
                <a:latin typeface="Calibri"/>
                <a:cs typeface="Calibri"/>
              </a:rPr>
              <a:t>Potential </a:t>
            </a:r>
            <a:r>
              <a:rPr sz="3200" spc="-35" dirty="0">
                <a:latin typeface="Calibri"/>
                <a:cs typeface="Calibri"/>
              </a:rPr>
              <a:t>Vendors </a:t>
            </a:r>
            <a:r>
              <a:rPr sz="3200" spc="-5" dirty="0">
                <a:latin typeface="Calibri"/>
                <a:cs typeface="Calibri"/>
              </a:rPr>
              <a:t>or  </a:t>
            </a:r>
            <a:r>
              <a:rPr sz="3200" spc="-10" dirty="0">
                <a:latin typeface="Calibri"/>
                <a:cs typeface="Calibri"/>
              </a:rPr>
              <a:t>Outsourcing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Options</a:t>
            </a:r>
            <a:endParaRPr sz="32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Internet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marketplace</a:t>
            </a:r>
            <a:endParaRPr sz="2800" dirty="0">
              <a:latin typeface="Calibri"/>
              <a:cs typeface="Calibri"/>
            </a:endParaRPr>
          </a:p>
          <a:p>
            <a:pPr marL="756285" marR="46291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0" dirty="0">
                <a:latin typeface="Calibri"/>
                <a:cs typeface="Calibri"/>
              </a:rPr>
              <a:t>approach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10" dirty="0">
                <a:latin typeface="Calibri"/>
                <a:cs typeface="Calibri"/>
              </a:rPr>
              <a:t>consulting  </a:t>
            </a:r>
            <a:r>
              <a:rPr sz="2800" spc="-5" dirty="0">
                <a:latin typeface="Calibri"/>
                <a:cs typeface="Calibri"/>
              </a:rPr>
              <a:t>firm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0" dirty="0">
                <a:latin typeface="Calibri"/>
                <a:cs typeface="Calibri"/>
              </a:rPr>
              <a:t>valuable </a:t>
            </a:r>
            <a:r>
              <a:rPr sz="2800" spc="-15" dirty="0">
                <a:latin typeface="Calibri"/>
                <a:cs typeface="Calibri"/>
              </a:rPr>
              <a:t>resource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5" dirty="0">
                <a:latin typeface="Calibri"/>
                <a:cs typeface="Calibri"/>
              </a:rPr>
              <a:t>Internet </a:t>
            </a:r>
            <a:r>
              <a:rPr sz="2800" spc="-10" dirty="0">
                <a:latin typeface="Calibri"/>
                <a:cs typeface="Calibri"/>
              </a:rPr>
              <a:t>bulletin  </a:t>
            </a:r>
            <a:r>
              <a:rPr sz="2800" spc="-15" dirty="0">
                <a:latin typeface="Calibri"/>
                <a:cs typeface="Calibri"/>
              </a:rPr>
              <a:t>board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contains </a:t>
            </a:r>
            <a:r>
              <a:rPr sz="2800" spc="-5" dirty="0">
                <a:latin typeface="Calibri"/>
                <a:cs typeface="Calibri"/>
              </a:rPr>
              <a:t>thousands of </a:t>
            </a:r>
            <a:r>
              <a:rPr sz="2800" spc="-15" dirty="0">
                <a:latin typeface="Calibri"/>
                <a:cs typeface="Calibri"/>
              </a:rPr>
              <a:t>forums, 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newsgroups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536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Software </a:t>
            </a:r>
            <a:r>
              <a:rPr sz="4400" dirty="0"/>
              <a:t>Acquisition</a:t>
            </a:r>
            <a:r>
              <a:rPr sz="4400" spc="-65" dirty="0"/>
              <a:t> </a:t>
            </a:r>
            <a:r>
              <a:rPr sz="4400" spc="-1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891145" cy="30918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Step </a:t>
            </a:r>
            <a:r>
              <a:rPr sz="3200" spc="-5" dirty="0">
                <a:latin typeface="Calibri"/>
                <a:cs typeface="Calibri"/>
              </a:rPr>
              <a:t>3: </a:t>
            </a:r>
            <a:r>
              <a:rPr sz="3200" spc="-25" dirty="0">
                <a:latin typeface="Calibri"/>
                <a:cs typeface="Calibri"/>
              </a:rPr>
              <a:t>Evaluate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Alternatives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Existing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Benchmarking -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benchmark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Match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5" dirty="0">
                <a:latin typeface="Calibri"/>
                <a:cs typeface="Calibri"/>
              </a:rPr>
              <a:t>package against </a:t>
            </a:r>
            <a:r>
              <a:rPr sz="2800" spc="-5" dirty="0">
                <a:latin typeface="Calibri"/>
                <a:cs typeface="Calibri"/>
              </a:rPr>
              <a:t>the RFP </a:t>
            </a:r>
            <a:r>
              <a:rPr sz="2800" spc="-20" dirty="0">
                <a:latin typeface="Calibri"/>
                <a:cs typeface="Calibri"/>
              </a:rPr>
              <a:t>features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rank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choices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536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Software </a:t>
            </a:r>
            <a:r>
              <a:rPr sz="4400" dirty="0"/>
              <a:t>Acquisition</a:t>
            </a:r>
            <a:r>
              <a:rPr sz="4400" spc="-65" dirty="0"/>
              <a:t> </a:t>
            </a:r>
            <a:r>
              <a:rPr sz="4400" spc="-1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69250" cy="34334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Step </a:t>
            </a:r>
            <a:r>
              <a:rPr sz="3200" spc="-5" dirty="0">
                <a:latin typeface="Calibri"/>
                <a:cs typeface="Calibri"/>
              </a:rPr>
              <a:t>4: </a:t>
            </a:r>
            <a:r>
              <a:rPr sz="3200" spc="-20" dirty="0">
                <a:latin typeface="Calibri"/>
                <a:cs typeface="Calibri"/>
              </a:rPr>
              <a:t>Perform </a:t>
            </a:r>
            <a:r>
              <a:rPr sz="3200" spc="-10" dirty="0">
                <a:latin typeface="Calibri"/>
                <a:cs typeface="Calibri"/>
              </a:rPr>
              <a:t>Cost-Benefit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Identify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calculate </a:t>
            </a:r>
            <a:r>
              <a:rPr sz="2800" spc="-35" dirty="0">
                <a:latin typeface="Calibri"/>
                <a:cs typeface="Calibri"/>
              </a:rPr>
              <a:t>TCO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option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are  </a:t>
            </a:r>
            <a:r>
              <a:rPr sz="2800" spc="-10" dirty="0">
                <a:latin typeface="Calibri"/>
                <a:cs typeface="Calibri"/>
              </a:rPr>
              <a:t>considering</a:t>
            </a:r>
            <a:endParaRPr sz="2800">
              <a:latin typeface="Calibri"/>
              <a:cs typeface="Calibri"/>
            </a:endParaRPr>
          </a:p>
          <a:p>
            <a:pPr marL="756285" marR="92392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purchase </a:t>
            </a:r>
            <a:r>
              <a:rPr sz="2800" spc="-15" dirty="0">
                <a:latin typeface="Calibri"/>
                <a:cs typeface="Calibri"/>
              </a:rPr>
              <a:t>software,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20" dirty="0">
                <a:latin typeface="Calibri"/>
                <a:cs typeface="Calibri"/>
              </a:rPr>
              <a:t>you are  </a:t>
            </a:r>
            <a:r>
              <a:rPr sz="2800" spc="-10" dirty="0">
                <a:latin typeface="Calibri"/>
                <a:cs typeface="Calibri"/>
              </a:rPr>
              <a:t>buying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license</a:t>
            </a:r>
            <a:endParaRPr sz="2800">
              <a:latin typeface="Calibri"/>
              <a:cs typeface="Calibri"/>
            </a:endParaRPr>
          </a:p>
          <a:p>
            <a:pPr marL="756285" marR="49466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purchase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software package, </a:t>
            </a:r>
            <a:r>
              <a:rPr sz="2800" spc="-10" dirty="0">
                <a:latin typeface="Calibri"/>
                <a:cs typeface="Calibri"/>
              </a:rPr>
              <a:t>consider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supplemental </a:t>
            </a:r>
            <a:r>
              <a:rPr sz="2800" spc="-10" dirty="0">
                <a:latin typeface="Calibri"/>
                <a:cs typeface="Calibri"/>
              </a:rPr>
              <a:t>maintenance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agreement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536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Software </a:t>
            </a:r>
            <a:r>
              <a:rPr sz="4400" dirty="0"/>
              <a:t>Acquisition</a:t>
            </a:r>
            <a:r>
              <a:rPr sz="4400" spc="-65" dirty="0"/>
              <a:t> </a:t>
            </a:r>
            <a:r>
              <a:rPr sz="4400" spc="-1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55915" cy="37750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Step </a:t>
            </a:r>
            <a:r>
              <a:rPr sz="3200" spc="-5" dirty="0">
                <a:latin typeface="Calibri"/>
                <a:cs typeface="Calibri"/>
              </a:rPr>
              <a:t>5: </a:t>
            </a:r>
            <a:r>
              <a:rPr sz="3200" spc="-10" dirty="0">
                <a:latin typeface="Calibri"/>
                <a:cs typeface="Calibri"/>
              </a:rPr>
              <a:t>Prepare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Recommendation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7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15" dirty="0">
                <a:latin typeface="Calibri"/>
                <a:cs typeface="Calibri"/>
              </a:rPr>
              <a:t>prepare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recommendation </a:t>
            </a:r>
            <a:r>
              <a:rPr sz="2800" spc="-10" dirty="0">
                <a:latin typeface="Calibri"/>
                <a:cs typeface="Calibri"/>
              </a:rPr>
              <a:t>that  </a:t>
            </a:r>
            <a:r>
              <a:rPr sz="2800" spc="-15" dirty="0">
                <a:latin typeface="Calibri"/>
                <a:cs typeface="Calibri"/>
              </a:rPr>
              <a:t>evaluates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describes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alternatives, </a:t>
            </a:r>
            <a:r>
              <a:rPr sz="2800" spc="-15" dirty="0">
                <a:latin typeface="Calibri"/>
                <a:cs typeface="Calibri"/>
              </a:rPr>
              <a:t>together 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5" dirty="0">
                <a:latin typeface="Calibri"/>
                <a:cs typeface="Calibri"/>
              </a:rPr>
              <a:t>costs, </a:t>
            </a:r>
            <a:r>
              <a:rPr sz="2800" spc="-10" dirty="0">
                <a:latin typeface="Calibri"/>
                <a:cs typeface="Calibri"/>
              </a:rPr>
              <a:t>benefits, </a:t>
            </a:r>
            <a:r>
              <a:rPr sz="2800" spc="-15" dirty="0">
                <a:latin typeface="Calibri"/>
                <a:cs typeface="Calibri"/>
              </a:rPr>
              <a:t>advantages,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disadvantages </a:t>
            </a:r>
            <a:r>
              <a:rPr sz="2800" spc="-5" dirty="0">
                <a:latin typeface="Calibri"/>
                <a:cs typeface="Calibri"/>
              </a:rPr>
              <a:t>of each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</a:t>
            </a:r>
            <a:endParaRPr sz="2800">
              <a:latin typeface="Calibri"/>
              <a:cs typeface="Calibri"/>
            </a:endParaRPr>
          </a:p>
          <a:p>
            <a:pPr marL="756285" marR="56769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point, </a:t>
            </a:r>
            <a:r>
              <a:rPr sz="2800" spc="-20" dirty="0">
                <a:latin typeface="Calibri"/>
                <a:cs typeface="Calibri"/>
              </a:rPr>
              <a:t>you may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submit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20" dirty="0">
                <a:latin typeface="Calibri"/>
                <a:cs typeface="Calibri"/>
              </a:rPr>
              <a:t>formal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requirements document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deliver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536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Software </a:t>
            </a:r>
            <a:r>
              <a:rPr sz="4400" dirty="0"/>
              <a:t>Acquisition</a:t>
            </a:r>
            <a:r>
              <a:rPr sz="4400" spc="-65" dirty="0"/>
              <a:t> </a:t>
            </a:r>
            <a:r>
              <a:rPr sz="4400" spc="-1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12734" cy="42017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Step </a:t>
            </a:r>
            <a:r>
              <a:rPr sz="3200" spc="-5" dirty="0">
                <a:latin typeface="Calibri"/>
                <a:cs typeface="Calibri"/>
              </a:rPr>
              <a:t>6: Implement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Solution</a:t>
            </a:r>
            <a:endParaRPr sz="3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Implementation </a:t>
            </a:r>
            <a:r>
              <a:rPr sz="2800" spc="-15" dirty="0">
                <a:latin typeface="Calibri"/>
                <a:cs typeface="Calibri"/>
              </a:rPr>
              <a:t>tasks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depend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solution  selected</a:t>
            </a:r>
            <a:endParaRPr sz="2800">
              <a:latin typeface="Calibri"/>
              <a:cs typeface="Calibri"/>
            </a:endParaRPr>
          </a:p>
          <a:p>
            <a:pPr marL="756285" marR="213550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Before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new software </a:t>
            </a:r>
            <a:r>
              <a:rPr sz="2800" spc="-10" dirty="0">
                <a:latin typeface="Calibri"/>
                <a:cs typeface="Calibri"/>
              </a:rPr>
              <a:t>becomes  </a:t>
            </a:r>
            <a:r>
              <a:rPr sz="2800" spc="-15" dirty="0">
                <a:latin typeface="Calibri"/>
                <a:cs typeface="Calibri"/>
              </a:rPr>
              <a:t>operational,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must complete </a:t>
            </a:r>
            <a:r>
              <a:rPr sz="2800" spc="-5" dirty="0">
                <a:latin typeface="Calibri"/>
                <a:cs typeface="Calibri"/>
              </a:rPr>
              <a:t>all  </a:t>
            </a:r>
            <a:r>
              <a:rPr sz="2800" spc="-15" dirty="0">
                <a:latin typeface="Calibri"/>
                <a:cs typeface="Calibri"/>
              </a:rPr>
              <a:t>implementation </a:t>
            </a:r>
            <a:r>
              <a:rPr sz="2800" spc="-20" dirty="0">
                <a:latin typeface="Calibri"/>
                <a:cs typeface="Calibri"/>
              </a:rPr>
              <a:t>steps,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endParaRPr sz="2800">
              <a:latin typeface="Calibri"/>
              <a:cs typeface="Calibri"/>
            </a:endParaRPr>
          </a:p>
          <a:p>
            <a:pPr marL="756285" marR="50292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loading, </a:t>
            </a:r>
            <a:r>
              <a:rPr sz="2800" spc="-10" dirty="0">
                <a:latin typeface="Calibri"/>
                <a:cs typeface="Calibri"/>
              </a:rPr>
              <a:t>configuring,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testing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software;  training users;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converting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files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45" dirty="0">
                <a:latin typeface="Calibri"/>
                <a:cs typeface="Calibri"/>
              </a:rPr>
              <a:t>system’s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646"/>
            <a:ext cx="7703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Completion </a:t>
            </a:r>
            <a:r>
              <a:rPr spc="-5" dirty="0"/>
              <a:t>of </a:t>
            </a:r>
            <a:r>
              <a:rPr spc="-30" dirty="0"/>
              <a:t>Systems </a:t>
            </a:r>
            <a:r>
              <a:rPr spc="-10" dirty="0"/>
              <a:t>Analysis</a:t>
            </a:r>
            <a:r>
              <a:rPr spc="10" dirty="0"/>
              <a:t> </a:t>
            </a:r>
            <a:r>
              <a:rPr spc="-7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8044180" cy="38601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System </a:t>
            </a:r>
            <a:r>
              <a:rPr sz="3200" spc="-15" dirty="0">
                <a:latin typeface="Calibri"/>
                <a:cs typeface="Calibri"/>
              </a:rPr>
              <a:t>Requirements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Document</a:t>
            </a:r>
            <a:endParaRPr sz="3200">
              <a:latin typeface="Calibri"/>
              <a:cs typeface="Calibri"/>
            </a:endParaRPr>
          </a:p>
          <a:p>
            <a:pPr marL="756285" marR="24384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requirements </a:t>
            </a:r>
            <a:r>
              <a:rPr sz="2800" spc="-10" dirty="0">
                <a:latin typeface="Calibri"/>
                <a:cs typeface="Calibri"/>
              </a:rPr>
              <a:t>document,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software  requirements </a:t>
            </a:r>
            <a:r>
              <a:rPr sz="2800" spc="-10" dirty="0">
                <a:latin typeface="Calibri"/>
                <a:cs typeface="Calibri"/>
              </a:rPr>
              <a:t>specification, </a:t>
            </a:r>
            <a:r>
              <a:rPr sz="2800" spc="-15" dirty="0">
                <a:latin typeface="Calibri"/>
                <a:cs typeface="Calibri"/>
              </a:rPr>
              <a:t>contains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requirements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25" dirty="0">
                <a:latin typeface="Calibri"/>
                <a:cs typeface="Calibri"/>
              </a:rPr>
              <a:t>system, </a:t>
            </a:r>
            <a:r>
              <a:rPr sz="2800" spc="-10" dirty="0">
                <a:latin typeface="Calibri"/>
                <a:cs typeface="Calibri"/>
              </a:rPr>
              <a:t>describes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alternatives that </a:t>
            </a:r>
            <a:r>
              <a:rPr sz="2800" spc="-20" dirty="0">
                <a:latin typeface="Calibri"/>
                <a:cs typeface="Calibri"/>
              </a:rPr>
              <a:t>were </a:t>
            </a:r>
            <a:r>
              <a:rPr sz="2800" spc="-15" dirty="0">
                <a:latin typeface="Calibri"/>
                <a:cs typeface="Calibri"/>
              </a:rPr>
              <a:t>considered,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makes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specific </a:t>
            </a:r>
            <a:r>
              <a:rPr sz="2800" spc="-15" dirty="0">
                <a:latin typeface="Calibri"/>
                <a:cs typeface="Calibri"/>
              </a:rPr>
              <a:t>recommendation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contract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Format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organize </a:t>
            </a:r>
            <a:r>
              <a:rPr sz="2800" spc="-5" dirty="0">
                <a:latin typeface="Calibri"/>
                <a:cs typeface="Calibri"/>
              </a:rPr>
              <a:t>it so it is </a:t>
            </a:r>
            <a:r>
              <a:rPr sz="2800" spc="-15" dirty="0">
                <a:latin typeface="Calibri"/>
                <a:cs typeface="Calibri"/>
              </a:rPr>
              <a:t>easy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646"/>
            <a:ext cx="7703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Completion </a:t>
            </a:r>
            <a:r>
              <a:rPr spc="-5" dirty="0"/>
              <a:t>of </a:t>
            </a:r>
            <a:r>
              <a:rPr spc="-30" dirty="0"/>
              <a:t>Systems </a:t>
            </a:r>
            <a:r>
              <a:rPr spc="-10" dirty="0"/>
              <a:t>Analysis</a:t>
            </a:r>
            <a:r>
              <a:rPr spc="10" dirty="0"/>
              <a:t> </a:t>
            </a:r>
            <a:r>
              <a:rPr spc="-7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8026400" cy="39452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Presentation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Management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Summarize </a:t>
            </a:r>
            <a:r>
              <a:rPr sz="2800" spc="-5" dirty="0">
                <a:latin typeface="Calibri"/>
                <a:cs typeface="Calibri"/>
              </a:rPr>
              <a:t>the primary viable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alternatives</a:t>
            </a:r>
            <a:endParaRPr sz="2800">
              <a:latin typeface="Calibri"/>
              <a:cs typeface="Calibri"/>
            </a:endParaRPr>
          </a:p>
          <a:p>
            <a:pPr marL="756285" marR="56959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Explain </a:t>
            </a:r>
            <a:r>
              <a:rPr sz="2800" spc="-20" dirty="0">
                <a:latin typeface="Calibri"/>
                <a:cs typeface="Calibri"/>
              </a:rPr>
              <a:t>why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evaluation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selection team  </a:t>
            </a:r>
            <a:r>
              <a:rPr sz="2800" spc="-5" dirty="0">
                <a:latin typeface="Calibri"/>
                <a:cs typeface="Calibri"/>
              </a:rPr>
              <a:t>chose the </a:t>
            </a:r>
            <a:r>
              <a:rPr sz="2800" spc="-15" dirty="0">
                <a:latin typeface="Calibri"/>
                <a:cs typeface="Calibri"/>
              </a:rPr>
              <a:t>recommended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alternative</a:t>
            </a:r>
            <a:endParaRPr sz="2800">
              <a:latin typeface="Calibri"/>
              <a:cs typeface="Calibri"/>
            </a:endParaRPr>
          </a:p>
          <a:p>
            <a:pPr marL="756285" marR="43815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Allow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discussion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questions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answers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Obtain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final decision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agree  </a:t>
            </a:r>
            <a:r>
              <a:rPr sz="2800" spc="-5" dirty="0">
                <a:latin typeface="Calibri"/>
                <a:cs typeface="Calibri"/>
              </a:rPr>
              <a:t>on a </a:t>
            </a:r>
            <a:r>
              <a:rPr sz="2800" spc="-10" dirty="0">
                <a:latin typeface="Calibri"/>
                <a:cs typeface="Calibri"/>
              </a:rPr>
              <a:t>timetable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20" dirty="0">
                <a:latin typeface="Calibri"/>
                <a:cs typeface="Calibri"/>
              </a:rPr>
              <a:t>step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646"/>
            <a:ext cx="7703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Completion </a:t>
            </a:r>
            <a:r>
              <a:rPr spc="-5" dirty="0"/>
              <a:t>of </a:t>
            </a:r>
            <a:r>
              <a:rPr spc="-30" dirty="0"/>
              <a:t>Systems </a:t>
            </a:r>
            <a:r>
              <a:rPr spc="-10" dirty="0"/>
              <a:t>Analysis</a:t>
            </a:r>
            <a:r>
              <a:rPr spc="10" dirty="0"/>
              <a:t> </a:t>
            </a:r>
            <a:r>
              <a:rPr spc="-7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673340" cy="37541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Presentation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Management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Depending </a:t>
            </a:r>
            <a:r>
              <a:rPr sz="2800" spc="-5" dirty="0">
                <a:latin typeface="Calibri"/>
                <a:cs typeface="Calibri"/>
              </a:rPr>
              <a:t>on their </a:t>
            </a:r>
            <a:r>
              <a:rPr sz="2800" spc="-10" dirty="0">
                <a:latin typeface="Calibri"/>
                <a:cs typeface="Calibri"/>
              </a:rPr>
              <a:t>decision,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20" dirty="0">
                <a:latin typeface="Calibri"/>
                <a:cs typeface="Calibri"/>
              </a:rPr>
              <a:t>next </a:t>
            </a:r>
            <a:r>
              <a:rPr sz="2800" spc="-15" dirty="0">
                <a:latin typeface="Calibri"/>
                <a:cs typeface="Calibri"/>
              </a:rPr>
              <a:t>task </a:t>
            </a:r>
            <a:r>
              <a:rPr sz="2800" spc="-5" dirty="0">
                <a:latin typeface="Calibri"/>
                <a:cs typeface="Calibri"/>
              </a:rPr>
              <a:t>as a 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analyst </a:t>
            </a:r>
            <a:r>
              <a:rPr sz="2800" spc="-5" dirty="0">
                <a:latin typeface="Calibri"/>
                <a:cs typeface="Calibri"/>
              </a:rPr>
              <a:t>will be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endParaRPr sz="28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Implement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outsourcing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</a:t>
            </a:r>
            <a:endParaRPr sz="24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10" dirty="0">
                <a:latin typeface="Calibri"/>
                <a:cs typeface="Calibri"/>
              </a:rPr>
              <a:t>Develop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in-house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Purchase or </a:t>
            </a:r>
            <a:r>
              <a:rPr sz="2400" spc="-15" dirty="0">
                <a:latin typeface="Calibri"/>
                <a:cs typeface="Calibri"/>
              </a:rPr>
              <a:t>customize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</a:t>
            </a:r>
            <a:endParaRPr sz="24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15" dirty="0">
                <a:latin typeface="Calibri"/>
                <a:cs typeface="Calibri"/>
              </a:rPr>
              <a:t>Perform </a:t>
            </a:r>
            <a:r>
              <a:rPr sz="2400" dirty="0">
                <a:latin typeface="Calibri"/>
                <a:cs typeface="Calibri"/>
              </a:rPr>
              <a:t>additional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</a:t>
            </a:r>
            <a:endParaRPr sz="24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10" dirty="0">
                <a:latin typeface="Calibri"/>
                <a:cs typeface="Calibri"/>
              </a:rPr>
              <a:t>Stop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further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451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35" dirty="0"/>
              <a:t>Transition </a:t>
            </a:r>
            <a:r>
              <a:rPr sz="4400" spc="-25" dirty="0"/>
              <a:t>to Systems</a:t>
            </a:r>
            <a:r>
              <a:rPr sz="4400" spc="-10" dirty="0"/>
              <a:t> </a:t>
            </a:r>
            <a:r>
              <a:rPr sz="4400" spc="-5" dirty="0"/>
              <a:t>Design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818120" cy="44456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Preparing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Systems </a:t>
            </a:r>
            <a:r>
              <a:rPr sz="3200" spc="-5" dirty="0">
                <a:latin typeface="Calibri"/>
                <a:cs typeface="Calibri"/>
              </a:rPr>
              <a:t>Design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Tasks</a:t>
            </a:r>
            <a:endParaRPr sz="3200">
              <a:latin typeface="Calibri"/>
              <a:cs typeface="Calibri"/>
            </a:endParaRPr>
          </a:p>
          <a:p>
            <a:pPr marL="756285" marR="12382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essential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accurate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understandable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Logical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Physical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</a:t>
            </a:r>
            <a:endParaRPr sz="3200">
              <a:latin typeface="Calibri"/>
              <a:cs typeface="Calibri"/>
            </a:endParaRPr>
          </a:p>
          <a:p>
            <a:pPr marL="756285" marR="732790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 logical design </a:t>
            </a:r>
            <a:r>
              <a:rPr sz="2800" spc="-10" dirty="0">
                <a:latin typeface="Calibri"/>
                <a:cs typeface="Calibri"/>
              </a:rPr>
              <a:t>defines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functions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features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5" dirty="0">
                <a:latin typeface="Calibri"/>
                <a:cs typeface="Calibri"/>
              </a:rPr>
              <a:t>relationships  </a:t>
            </a:r>
            <a:r>
              <a:rPr sz="2800" spc="-5" dirty="0">
                <a:latin typeface="Calibri"/>
                <a:cs typeface="Calibri"/>
              </a:rPr>
              <a:t>among 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is a  </a:t>
            </a:r>
            <a:r>
              <a:rPr sz="2800" spc="-10" dirty="0">
                <a:latin typeface="Calibri"/>
                <a:cs typeface="Calibri"/>
              </a:rPr>
              <a:t>plan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actual </a:t>
            </a:r>
            <a:r>
              <a:rPr sz="2800" spc="-15" dirty="0">
                <a:latin typeface="Calibri"/>
                <a:cs typeface="Calibri"/>
              </a:rPr>
              <a:t>implementation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3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Systems </a:t>
            </a:r>
            <a:r>
              <a:rPr sz="4400" spc="-5" dirty="0"/>
              <a:t>Design</a:t>
            </a:r>
            <a:r>
              <a:rPr sz="4400" spc="-60" dirty="0"/>
              <a:t> </a:t>
            </a:r>
            <a:r>
              <a:rPr sz="4400" dirty="0"/>
              <a:t>Guidelines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709534" cy="38601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  <a:p>
            <a:pPr marL="756285" marR="82296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effective </a:t>
            </a:r>
            <a:r>
              <a:rPr sz="2800" spc="-5" dirty="0">
                <a:latin typeface="Calibri"/>
                <a:cs typeface="Calibri"/>
              </a:rPr>
              <a:t>if it </a:t>
            </a:r>
            <a:r>
              <a:rPr sz="2800" spc="-10" dirty="0">
                <a:latin typeface="Calibri"/>
                <a:cs typeface="Calibri"/>
              </a:rPr>
              <a:t>supports business  </a:t>
            </a:r>
            <a:r>
              <a:rPr sz="2800" spc="-15" dirty="0">
                <a:latin typeface="Calibri"/>
                <a:cs typeface="Calibri"/>
              </a:rPr>
              <a:t>requirements </a:t>
            </a:r>
            <a:r>
              <a:rPr sz="2800" spc="-5" dirty="0">
                <a:latin typeface="Calibri"/>
                <a:cs typeface="Calibri"/>
              </a:rPr>
              <a:t>and meets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endParaRPr sz="2800">
              <a:latin typeface="Calibri"/>
              <a:cs typeface="Calibri"/>
            </a:endParaRPr>
          </a:p>
          <a:p>
            <a:pPr marL="756285" marR="21336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reliable if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handles input </a:t>
            </a:r>
            <a:r>
              <a:rPr sz="2800" spc="-20" dirty="0">
                <a:latin typeface="Calibri"/>
                <a:cs typeface="Calibri"/>
              </a:rPr>
              <a:t>errors,  </a:t>
            </a:r>
            <a:r>
              <a:rPr sz="2800" spc="-15" dirty="0">
                <a:latin typeface="Calibri"/>
                <a:cs typeface="Calibri"/>
              </a:rPr>
              <a:t>processing </a:t>
            </a:r>
            <a:r>
              <a:rPr sz="2800" spc="-20" dirty="0">
                <a:latin typeface="Calibri"/>
                <a:cs typeface="Calibri"/>
              </a:rPr>
              <a:t>errors, hardware failures, </a:t>
            </a:r>
            <a:r>
              <a:rPr sz="2800" spc="-5" dirty="0">
                <a:latin typeface="Calibri"/>
                <a:cs typeface="Calibri"/>
              </a:rPr>
              <a:t>or human  </a:t>
            </a:r>
            <a:r>
              <a:rPr sz="2800" spc="-25" dirty="0">
                <a:latin typeface="Calibri"/>
                <a:cs typeface="Calibri"/>
              </a:rPr>
              <a:t>mistakes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maintainable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flexible, </a:t>
            </a:r>
            <a:r>
              <a:rPr sz="2800" spc="-10" dirty="0">
                <a:latin typeface="Calibri"/>
                <a:cs typeface="Calibri"/>
              </a:rPr>
              <a:t>scalable,  </a:t>
            </a:r>
            <a:r>
              <a:rPr sz="2800" spc="-5" dirty="0">
                <a:latin typeface="Calibri"/>
                <a:cs typeface="Calibri"/>
              </a:rPr>
              <a:t>and easily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modified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15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dirty="0"/>
              <a:t>Impact of the</a:t>
            </a:r>
            <a:r>
              <a:rPr sz="4400" spc="-55" dirty="0"/>
              <a:t> </a:t>
            </a:r>
            <a:r>
              <a:rPr sz="4400" spc="-15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766684" cy="3933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1068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Traditional </a:t>
            </a:r>
            <a:r>
              <a:rPr sz="3200" spc="-5" dirty="0">
                <a:latin typeface="Calibri"/>
                <a:cs typeface="Calibri"/>
              </a:rPr>
              <a:t>vs. </a:t>
            </a:r>
            <a:r>
              <a:rPr sz="3200" spc="-15" dirty="0">
                <a:latin typeface="Calibri"/>
                <a:cs typeface="Calibri"/>
              </a:rPr>
              <a:t>Web-Based </a:t>
            </a:r>
            <a:r>
              <a:rPr sz="3200" spc="-20" dirty="0">
                <a:latin typeface="Calibri"/>
                <a:cs typeface="Calibri"/>
              </a:rPr>
              <a:t>Systems 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Traditional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influenced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compatibility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Systems are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10" dirty="0">
                <a:latin typeface="Calibri"/>
                <a:cs typeface="Calibri"/>
              </a:rPr>
              <a:t>on local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wide-area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Systems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15" dirty="0">
                <a:latin typeface="Calibri"/>
                <a:cs typeface="Calibri"/>
              </a:rPr>
              <a:t>utilize </a:t>
            </a:r>
            <a:r>
              <a:rPr sz="2400" spc="-10" dirty="0">
                <a:latin typeface="Calibri"/>
                <a:cs typeface="Calibri"/>
              </a:rPr>
              <a:t>Internet </a:t>
            </a:r>
            <a:r>
              <a:rPr sz="2400" spc="-5" dirty="0">
                <a:latin typeface="Calibri"/>
                <a:cs typeface="Calibri"/>
              </a:rPr>
              <a:t>links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resources, </a:t>
            </a:r>
            <a:r>
              <a:rPr sz="2400" spc="-5" dirty="0">
                <a:latin typeface="Calibri"/>
                <a:cs typeface="Calibri"/>
              </a:rPr>
              <a:t>but  </a:t>
            </a:r>
            <a:r>
              <a:rPr sz="2400" spc="-15" dirty="0">
                <a:latin typeface="Calibri"/>
                <a:cs typeface="Calibri"/>
              </a:rPr>
              <a:t>Web-based features are treated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enhancements  </a:t>
            </a:r>
            <a:r>
              <a:rPr sz="2400" spc="-15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20" dirty="0">
                <a:latin typeface="Calibri"/>
                <a:cs typeface="Calibri"/>
              </a:rPr>
              <a:t>core </a:t>
            </a:r>
            <a:r>
              <a:rPr sz="2400" spc="-5" dirty="0">
                <a:latin typeface="Calibri"/>
                <a:cs typeface="Calibri"/>
              </a:rPr>
              <a:t>elements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3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Systems </a:t>
            </a:r>
            <a:r>
              <a:rPr sz="4400" spc="-5" dirty="0"/>
              <a:t>Design</a:t>
            </a:r>
            <a:r>
              <a:rPr sz="4400" spc="-60" dirty="0"/>
              <a:t> </a:t>
            </a:r>
            <a:r>
              <a:rPr sz="4400" dirty="0"/>
              <a:t>Guidelines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8052434" cy="32543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Considerations</a:t>
            </a:r>
            <a:endParaRPr sz="28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Carefully </a:t>
            </a: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point where users receive </a:t>
            </a:r>
            <a:r>
              <a:rPr sz="2400" spc="-5" dirty="0">
                <a:latin typeface="Calibri"/>
                <a:cs typeface="Calibri"/>
              </a:rPr>
              <a:t>output  </a:t>
            </a:r>
            <a:r>
              <a:rPr sz="2400" spc="-10" dirty="0">
                <a:latin typeface="Calibri"/>
                <a:cs typeface="Calibri"/>
              </a:rPr>
              <a:t>from,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Anticipate future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0" dirty="0">
                <a:latin typeface="Calibri"/>
                <a:cs typeface="Calibri"/>
              </a:rPr>
              <a:t>Y2K</a:t>
            </a:r>
            <a:r>
              <a:rPr sz="2400" spc="-5" dirty="0">
                <a:latin typeface="Calibri"/>
                <a:cs typeface="Calibri"/>
              </a:rPr>
              <a:t> Issue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flexibility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5" dirty="0">
                <a:latin typeface="Calibri"/>
                <a:cs typeface="Calibri"/>
              </a:rPr>
              <a:t>Parameter,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3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Systems </a:t>
            </a:r>
            <a:r>
              <a:rPr sz="4400" spc="-5" dirty="0"/>
              <a:t>Design</a:t>
            </a:r>
            <a:r>
              <a:rPr sz="4400" spc="-60" dirty="0"/>
              <a:t> </a:t>
            </a:r>
            <a:r>
              <a:rPr sz="4400" dirty="0"/>
              <a:t>Guidelines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1131"/>
            <a:ext cx="3848100" cy="29997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Considerations</a:t>
            </a:r>
            <a:endParaRPr sz="2400">
              <a:latin typeface="Calibri"/>
              <a:cs typeface="Calibri"/>
            </a:endParaRPr>
          </a:p>
          <a:p>
            <a:pPr marL="1155700" marR="501015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Enter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soon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 </a:t>
            </a:r>
            <a:r>
              <a:rPr sz="2000" spc="-5" dirty="0"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Verify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as it 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entered</a:t>
            </a:r>
            <a:endParaRPr sz="2000">
              <a:latin typeface="Calibri"/>
              <a:cs typeface="Calibri"/>
            </a:endParaRPr>
          </a:p>
          <a:p>
            <a:pPr marL="1155700" marR="127635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automated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methods 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entry </a:t>
            </a:r>
            <a:r>
              <a:rPr sz="2000" spc="-10" dirty="0">
                <a:latin typeface="Calibri"/>
                <a:cs typeface="Calibri"/>
              </a:rPr>
              <a:t>whenever  </a:t>
            </a:r>
            <a:r>
              <a:rPr sz="2000" spc="-5" dirty="0"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1828749"/>
            <a:ext cx="3303270" cy="3885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3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Systems </a:t>
            </a:r>
            <a:r>
              <a:rPr sz="4400" spc="-5" dirty="0"/>
              <a:t>Design</a:t>
            </a:r>
            <a:r>
              <a:rPr sz="4400" spc="-60" dirty="0"/>
              <a:t> </a:t>
            </a:r>
            <a:r>
              <a:rPr sz="4400" dirty="0"/>
              <a:t>Guidelines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285990" cy="32543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Considerations</a:t>
            </a:r>
            <a:endParaRPr sz="28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Control data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dirty="0">
                <a:latin typeface="Calibri"/>
                <a:cs typeface="Calibri"/>
              </a:rPr>
              <a:t>access and </a:t>
            </a:r>
            <a:r>
              <a:rPr sz="2400" spc="-10" dirty="0">
                <a:latin typeface="Calibri"/>
                <a:cs typeface="Calibri"/>
              </a:rPr>
              <a:t>report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entries or  changes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critical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– audit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trail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Log every </a:t>
            </a:r>
            <a:r>
              <a:rPr sz="2400" spc="-10" dirty="0">
                <a:latin typeface="Calibri"/>
                <a:cs typeface="Calibri"/>
              </a:rPr>
              <a:t>instance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Enter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duplication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3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Systems </a:t>
            </a:r>
            <a:r>
              <a:rPr sz="4400" spc="-5" dirty="0"/>
              <a:t>Design</a:t>
            </a:r>
            <a:r>
              <a:rPr sz="4400" spc="-60" dirty="0"/>
              <a:t> </a:t>
            </a:r>
            <a:r>
              <a:rPr sz="4400" dirty="0"/>
              <a:t>Guidelines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357745" cy="23761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Architecture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considerations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modular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10" dirty="0">
                <a:latin typeface="Calibri"/>
                <a:cs typeface="Calibri"/>
              </a:rPr>
              <a:t>that perform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function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easier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understand, </a:t>
            </a:r>
            <a:r>
              <a:rPr sz="2400" spc="-5" dirty="0">
                <a:latin typeface="Calibri"/>
                <a:cs typeface="Calibri"/>
              </a:rPr>
              <a:t>implement,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3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Systems </a:t>
            </a:r>
            <a:r>
              <a:rPr sz="4400" spc="-5" dirty="0"/>
              <a:t>Design</a:t>
            </a:r>
            <a:r>
              <a:rPr sz="4400" spc="-60" dirty="0"/>
              <a:t> </a:t>
            </a:r>
            <a:r>
              <a:rPr sz="4400" dirty="0"/>
              <a:t>Guidelines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844155" cy="34334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Design </a:t>
            </a:r>
            <a:r>
              <a:rPr sz="3200" spc="-35" dirty="0">
                <a:latin typeface="Calibri"/>
                <a:cs typeface="Calibri"/>
              </a:rPr>
              <a:t>Trade-Offs</a:t>
            </a:r>
            <a:endParaRPr sz="32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Design </a:t>
            </a:r>
            <a:r>
              <a:rPr sz="2800" spc="-10" dirty="0">
                <a:latin typeface="Calibri"/>
                <a:cs typeface="Calibri"/>
              </a:rPr>
              <a:t>goals often conflict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endParaRPr sz="28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15" dirty="0">
                <a:latin typeface="Calibri"/>
                <a:cs typeface="Calibri"/>
              </a:rPr>
              <a:t>trade-off </a:t>
            </a:r>
            <a:r>
              <a:rPr sz="2800" spc="-10" dirty="0">
                <a:latin typeface="Calibri"/>
                <a:cs typeface="Calibri"/>
              </a:rPr>
              <a:t>decisions that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20" dirty="0">
                <a:latin typeface="Calibri"/>
                <a:cs typeface="Calibri"/>
              </a:rPr>
              <a:t>face  </a:t>
            </a:r>
            <a:r>
              <a:rPr sz="2800" spc="-10" dirty="0">
                <a:latin typeface="Calibri"/>
                <a:cs typeface="Calibri"/>
              </a:rPr>
              <a:t>come down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basic conflict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quality </a:t>
            </a:r>
            <a:r>
              <a:rPr sz="2800" spc="-20" dirty="0">
                <a:latin typeface="Calibri"/>
                <a:cs typeface="Calibri"/>
              </a:rPr>
              <a:t>versus  cost</a:t>
            </a:r>
            <a:endParaRPr sz="2800">
              <a:latin typeface="Calibri"/>
              <a:cs typeface="Calibri"/>
            </a:endParaRPr>
          </a:p>
          <a:p>
            <a:pPr marL="756285" marR="242570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Avoid </a:t>
            </a:r>
            <a:r>
              <a:rPr sz="2800" spc="-10" dirty="0">
                <a:latin typeface="Calibri"/>
                <a:cs typeface="Calibri"/>
              </a:rPr>
              <a:t>decisions that achieve short-term </a:t>
            </a:r>
            <a:r>
              <a:rPr sz="2800" spc="-15" dirty="0">
                <a:latin typeface="Calibri"/>
                <a:cs typeface="Calibri"/>
              </a:rPr>
              <a:t>savings  </a:t>
            </a:r>
            <a:r>
              <a:rPr sz="2800" spc="-10" dirty="0">
                <a:latin typeface="Calibri"/>
                <a:cs typeface="Calibri"/>
              </a:rPr>
              <a:t>but might </a:t>
            </a:r>
            <a:r>
              <a:rPr sz="2800" spc="-5" dirty="0">
                <a:latin typeface="Calibri"/>
                <a:cs typeface="Calibri"/>
              </a:rPr>
              <a:t>mean </a:t>
            </a:r>
            <a:r>
              <a:rPr sz="2800" spc="-10" dirty="0">
                <a:latin typeface="Calibri"/>
                <a:cs typeface="Calibri"/>
              </a:rPr>
              <a:t>higher </a:t>
            </a:r>
            <a:r>
              <a:rPr sz="2800" spc="-15" dirty="0">
                <a:latin typeface="Calibri"/>
                <a:cs typeface="Calibri"/>
              </a:rPr>
              <a:t>costs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later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692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Prototyping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4119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4411345" algn="l"/>
                <a:tab pos="4411980" algn="l"/>
              </a:tabLst>
            </a:pPr>
            <a:r>
              <a:rPr spc="-15" dirty="0"/>
              <a:t>Prototyping</a:t>
            </a:r>
            <a:r>
              <a:rPr spc="5" dirty="0"/>
              <a:t> </a:t>
            </a:r>
            <a:r>
              <a:rPr spc="-5" dirty="0"/>
              <a:t>Methods</a:t>
            </a:r>
          </a:p>
          <a:p>
            <a:pPr marL="481266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4813300" algn="l"/>
              </a:tabLst>
            </a:pP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prototyping</a:t>
            </a:r>
            <a:endParaRPr sz="2400" dirty="0">
              <a:latin typeface="Calibri"/>
              <a:cs typeface="Calibri"/>
            </a:endParaRPr>
          </a:p>
          <a:p>
            <a:pPr marL="48126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4813300" algn="l"/>
              </a:tabLst>
            </a:pPr>
            <a:r>
              <a:rPr sz="2400" spc="-5" dirty="0">
                <a:latin typeface="Calibri"/>
                <a:cs typeface="Calibri"/>
              </a:rPr>
              <a:t>Design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prototyping</a:t>
            </a:r>
            <a:endParaRPr sz="2400" dirty="0">
              <a:latin typeface="Calibri"/>
              <a:cs typeface="Calibri"/>
            </a:endParaRPr>
          </a:p>
          <a:p>
            <a:pPr marL="48126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4813300" algn="l"/>
              </a:tabLst>
            </a:pPr>
            <a:r>
              <a:rPr sz="2400" spc="-20" dirty="0">
                <a:latin typeface="Calibri"/>
                <a:cs typeface="Calibri"/>
              </a:rPr>
              <a:t>Throwaway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prototyping</a:t>
            </a:r>
            <a:endParaRPr sz="2400" dirty="0">
              <a:latin typeface="Calibri"/>
              <a:cs typeface="Calibri"/>
            </a:endParaRPr>
          </a:p>
          <a:p>
            <a:pPr marL="481266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4813300" algn="l"/>
              </a:tabLst>
            </a:pPr>
            <a:r>
              <a:rPr sz="2400" spc="-10" dirty="0">
                <a:latin typeface="Calibri"/>
                <a:cs typeface="Calibri"/>
              </a:rPr>
              <a:t>Prototyping </a:t>
            </a:r>
            <a:r>
              <a:rPr sz="2400" spc="-25" dirty="0">
                <a:latin typeface="Calibri"/>
                <a:cs typeface="Calibri"/>
              </a:rPr>
              <a:t>offers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  </a:t>
            </a:r>
            <a:r>
              <a:rPr sz="2400" spc="-10" dirty="0">
                <a:latin typeface="Calibri"/>
                <a:cs typeface="Calibri"/>
              </a:rPr>
              <a:t>benefits</a:t>
            </a:r>
            <a:endParaRPr sz="2400" dirty="0">
              <a:latin typeface="Calibri"/>
              <a:cs typeface="Calibri"/>
            </a:endParaRPr>
          </a:p>
          <a:p>
            <a:pPr marL="4812665" marR="70802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4813300" algn="l"/>
              </a:tabLst>
            </a:pP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potential  problems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895600"/>
            <a:ext cx="4783328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692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Prototyping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5636895" cy="36893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Prototyping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Tools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CASE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generators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Report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generators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Screen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generators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Fourth-generation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(4GL)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Fourth-generation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692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Prototyping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712709" cy="34334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Limitations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Prototypes</a:t>
            </a:r>
            <a:endParaRPr sz="3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prototype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functioning </a:t>
            </a:r>
            <a:r>
              <a:rPr sz="2800" spc="-25" dirty="0">
                <a:latin typeface="Calibri"/>
                <a:cs typeface="Calibri"/>
              </a:rPr>
              <a:t>system, </a:t>
            </a:r>
            <a:r>
              <a:rPr sz="2800" spc="-10" dirty="0">
                <a:latin typeface="Calibri"/>
                <a:cs typeface="Calibri"/>
              </a:rPr>
              <a:t>but </a:t>
            </a:r>
            <a:r>
              <a:rPr sz="2800" spc="-5" dirty="0">
                <a:latin typeface="Calibri"/>
                <a:cs typeface="Calibri"/>
              </a:rPr>
              <a:t>it is less  </a:t>
            </a:r>
            <a:r>
              <a:rPr sz="2800" spc="-15" dirty="0">
                <a:latin typeface="Calibri"/>
                <a:cs typeface="Calibri"/>
              </a:rPr>
              <a:t>efficient </a:t>
            </a:r>
            <a:r>
              <a:rPr sz="2800" spc="-5" dirty="0">
                <a:latin typeface="Calibri"/>
                <a:cs typeface="Calibri"/>
              </a:rPr>
              <a:t>than a </a:t>
            </a:r>
            <a:r>
              <a:rPr sz="2800" spc="-10" dirty="0">
                <a:latin typeface="Calibri"/>
                <a:cs typeface="Calibri"/>
              </a:rPr>
              <a:t>fully developed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756285" marR="18034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developers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upgrade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prototype  into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final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adding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necessary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capability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Otherwise,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prototype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discarded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887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Software </a:t>
            </a:r>
            <a:r>
              <a:rPr sz="4400" spc="-10" dirty="0"/>
              <a:t>Development</a:t>
            </a:r>
            <a:r>
              <a:rPr sz="4400" spc="-90" dirty="0"/>
              <a:t> </a:t>
            </a:r>
            <a:r>
              <a:rPr sz="4400" spc="-55" dirty="0"/>
              <a:t>Trends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88300" cy="20675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Views from </a:t>
            </a:r>
            <a:r>
              <a:rPr sz="3200" dirty="0">
                <a:latin typeface="Calibri"/>
                <a:cs typeface="Calibri"/>
              </a:rPr>
              <a:t>the 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Community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10" dirty="0">
                <a:latin typeface="Calibri"/>
                <a:cs typeface="Calibri"/>
              </a:rPr>
              <a:t>quality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more important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</a:t>
            </a:r>
            <a:endParaRPr sz="2800">
              <a:latin typeface="Calibri"/>
              <a:cs typeface="Calibri"/>
            </a:endParaRPr>
          </a:p>
          <a:p>
            <a:pPr marL="756285" marR="43942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Project </a:t>
            </a: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will be a major </a:t>
            </a:r>
            <a:r>
              <a:rPr sz="2800" spc="-20" dirty="0">
                <a:latin typeface="Calibri"/>
                <a:cs typeface="Calibri"/>
              </a:rPr>
              <a:t>focus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IT  </a:t>
            </a:r>
            <a:r>
              <a:rPr sz="2800" spc="-15" dirty="0">
                <a:latin typeface="Calibri"/>
                <a:cs typeface="Calibri"/>
              </a:rPr>
              <a:t>managers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887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Software </a:t>
            </a:r>
            <a:r>
              <a:rPr sz="4400" spc="-10" dirty="0"/>
              <a:t>Development</a:t>
            </a:r>
            <a:r>
              <a:rPr sz="4400" spc="-90" dirty="0"/>
              <a:t> </a:t>
            </a:r>
            <a:r>
              <a:rPr sz="4400" spc="-55" dirty="0"/>
              <a:t>Trends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6903084" cy="35312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Views from </a:t>
            </a:r>
            <a:r>
              <a:rPr sz="3200" dirty="0">
                <a:latin typeface="Calibri"/>
                <a:cs typeface="Calibri"/>
              </a:rPr>
              <a:t>the 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Community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Service-oriented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(SOA)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Loose coupling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Growth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open-source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Developers </a:t>
            </a:r>
            <a:r>
              <a:rPr sz="2800" spc="-5" dirty="0">
                <a:latin typeface="Calibri"/>
                <a:cs typeface="Calibri"/>
              </a:rPr>
              <a:t>will use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Programmers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5" dirty="0">
                <a:latin typeface="Calibri"/>
                <a:cs typeface="Calibri"/>
              </a:rPr>
              <a:t>continue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use dynamic  </a:t>
            </a:r>
            <a:r>
              <a:rPr sz="2800" spc="-5" dirty="0"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15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dirty="0"/>
              <a:t>Impact of the</a:t>
            </a:r>
            <a:r>
              <a:rPr sz="4400" spc="-55" dirty="0"/>
              <a:t> </a:t>
            </a:r>
            <a:r>
              <a:rPr sz="4400" spc="-15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04759" cy="3129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494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Traditional </a:t>
            </a:r>
            <a:r>
              <a:rPr sz="3200" spc="-5" dirty="0">
                <a:latin typeface="Calibri"/>
                <a:cs typeface="Calibri"/>
              </a:rPr>
              <a:t>vs. </a:t>
            </a:r>
            <a:r>
              <a:rPr sz="3200" spc="-15" dirty="0">
                <a:latin typeface="Calibri"/>
                <a:cs typeface="Calibri"/>
              </a:rPr>
              <a:t>Web-Based </a:t>
            </a:r>
            <a:r>
              <a:rPr sz="3200" spc="-20" dirty="0">
                <a:latin typeface="Calibri"/>
                <a:cs typeface="Calibri"/>
              </a:rPr>
              <a:t>Systems 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Web-based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Systems are </a:t>
            </a:r>
            <a:r>
              <a:rPr sz="2400" spc="-5" dirty="0">
                <a:latin typeface="Calibri"/>
                <a:cs typeface="Calibri"/>
              </a:rPr>
              <a:t>developed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delivered </a:t>
            </a:r>
            <a:r>
              <a:rPr sz="2400" dirty="0">
                <a:latin typeface="Calibri"/>
                <a:cs typeface="Calibri"/>
              </a:rPr>
              <a:t>in an </a:t>
            </a:r>
            <a:r>
              <a:rPr sz="2400" spc="-10" dirty="0">
                <a:latin typeface="Calibri"/>
                <a:cs typeface="Calibri"/>
              </a:rPr>
              <a:t>Internet- 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spc="-10" dirty="0">
                <a:latin typeface="Calibri"/>
                <a:cs typeface="Calibri"/>
              </a:rPr>
              <a:t>framework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.NET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WebSphere</a:t>
            </a:r>
            <a:endParaRPr sz="2400">
              <a:latin typeface="Calibri"/>
              <a:cs typeface="Calibri"/>
            </a:endParaRPr>
          </a:p>
          <a:p>
            <a:pPr marL="1155700" marR="9271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Although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a major </a:t>
            </a:r>
            <a:r>
              <a:rPr sz="2400" spc="-10" dirty="0">
                <a:latin typeface="Calibri"/>
                <a:cs typeface="Calibri"/>
              </a:rPr>
              <a:t>trend </a:t>
            </a:r>
            <a:r>
              <a:rPr sz="2400" spc="-20" dirty="0">
                <a:latin typeface="Calibri"/>
                <a:cs typeface="Calibri"/>
              </a:rPr>
              <a:t>toward </a:t>
            </a:r>
            <a:r>
              <a:rPr sz="2400" spc="-15" dirty="0">
                <a:latin typeface="Calibri"/>
                <a:cs typeface="Calibri"/>
              </a:rPr>
              <a:t>Web-based  </a:t>
            </a:r>
            <a:r>
              <a:rPr sz="2400" spc="-10" dirty="0">
                <a:latin typeface="Calibri"/>
                <a:cs typeface="Calibri"/>
              </a:rPr>
              <a:t>architecture,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firms </a:t>
            </a:r>
            <a:r>
              <a:rPr sz="2400" spc="-10" dirty="0">
                <a:latin typeface="Calibri"/>
                <a:cs typeface="Calibri"/>
              </a:rPr>
              <a:t>rely </a:t>
            </a:r>
            <a:r>
              <a:rPr sz="2400" spc="-5" dirty="0">
                <a:latin typeface="Calibri"/>
                <a:cs typeface="Calibri"/>
              </a:rPr>
              <a:t>on traditional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15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dirty="0"/>
              <a:t>Impact of the</a:t>
            </a:r>
            <a:r>
              <a:rPr sz="4400" spc="-55" dirty="0"/>
              <a:t> </a:t>
            </a:r>
            <a:r>
              <a:rPr sz="4400" spc="-15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27575" y="1612138"/>
            <a:ext cx="3848735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1435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Looking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Future:  </a:t>
            </a:r>
            <a:r>
              <a:rPr sz="2600" spc="-30" dirty="0">
                <a:latin typeface="Calibri"/>
                <a:cs typeface="Calibri"/>
              </a:rPr>
              <a:t>Web </a:t>
            </a:r>
            <a:r>
              <a:rPr sz="2600" dirty="0">
                <a:latin typeface="Calibri"/>
                <a:cs typeface="Calibri"/>
              </a:rPr>
              <a:t>2.0 and </a:t>
            </a:r>
            <a:r>
              <a:rPr sz="2600" spc="-5" dirty="0">
                <a:latin typeface="Calibri"/>
                <a:cs typeface="Calibri"/>
              </a:rPr>
              <a:t>Cloud  Computing</a:t>
            </a:r>
            <a:endParaRPr sz="2600" dirty="0">
              <a:latin typeface="Calibri"/>
              <a:cs typeface="Calibri"/>
            </a:endParaRPr>
          </a:p>
          <a:p>
            <a:pPr marL="756285" marR="15240" lvl="1" indent="-287020" algn="just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30" dirty="0">
                <a:latin typeface="Calibri"/>
                <a:cs typeface="Calibri"/>
              </a:rPr>
              <a:t>Web </a:t>
            </a:r>
            <a:r>
              <a:rPr sz="2200" spc="-5" dirty="0">
                <a:latin typeface="Calibri"/>
                <a:cs typeface="Calibri"/>
              </a:rPr>
              <a:t>2.0 </a:t>
            </a:r>
            <a:r>
              <a:rPr sz="2200" spc="-15" dirty="0">
                <a:latin typeface="Calibri"/>
                <a:cs typeface="Calibri"/>
              </a:rPr>
              <a:t>platform </a:t>
            </a:r>
            <a:r>
              <a:rPr sz="2200" spc="-5" dirty="0">
                <a:latin typeface="Calibri"/>
                <a:cs typeface="Calibri"/>
              </a:rPr>
              <a:t>will  enhance </a:t>
            </a:r>
            <a:r>
              <a:rPr sz="2200" spc="-15" dirty="0">
                <a:latin typeface="Calibri"/>
                <a:cs typeface="Calibri"/>
              </a:rPr>
              <a:t>interactive  </a:t>
            </a:r>
            <a:r>
              <a:rPr sz="2200" spc="-10" dirty="0">
                <a:latin typeface="Calibri"/>
                <a:cs typeface="Calibri"/>
              </a:rPr>
              <a:t>experiences </a:t>
            </a:r>
            <a:r>
              <a:rPr sz="2200" spc="-5" dirty="0">
                <a:latin typeface="Calibri"/>
                <a:cs typeface="Calibri"/>
              </a:rPr>
              <a:t>including wikis  and blogs, and social  </a:t>
            </a:r>
            <a:r>
              <a:rPr sz="2200" spc="-10" dirty="0">
                <a:latin typeface="Calibri"/>
                <a:cs typeface="Calibri"/>
              </a:rPr>
              <a:t>networking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</a:t>
            </a:r>
            <a:endParaRPr sz="22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Cloud </a:t>
            </a:r>
            <a:r>
              <a:rPr sz="2200" spc="-10" dirty="0">
                <a:latin typeface="Calibri"/>
                <a:cs typeface="Calibri"/>
              </a:rPr>
              <a:t>computing </a:t>
            </a:r>
            <a:r>
              <a:rPr sz="2200" spc="-15" dirty="0">
                <a:latin typeface="Calibri"/>
                <a:cs typeface="Calibri"/>
              </a:rPr>
              <a:t>could  </a:t>
            </a:r>
            <a:r>
              <a:rPr sz="2200" spc="-10" dirty="0">
                <a:latin typeface="Calibri"/>
                <a:cs typeface="Calibri"/>
              </a:rPr>
              <a:t>bring </a:t>
            </a:r>
            <a:r>
              <a:rPr sz="2200" spc="-5" dirty="0">
                <a:latin typeface="Calibri"/>
                <a:cs typeface="Calibri"/>
              </a:rPr>
              <a:t>enormous </a:t>
            </a:r>
            <a:r>
              <a:rPr sz="2200" spc="-10" dirty="0">
                <a:latin typeface="Calibri"/>
                <a:cs typeface="Calibri"/>
              </a:rPr>
              <a:t>computing  power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business </a:t>
            </a:r>
            <a:r>
              <a:rPr sz="2200" spc="-5" dirty="0">
                <a:latin typeface="Calibri"/>
                <a:cs typeface="Calibri"/>
              </a:rPr>
              <a:t>and  </a:t>
            </a:r>
            <a:r>
              <a:rPr sz="2200" spc="-10" dirty="0">
                <a:latin typeface="Calibri"/>
                <a:cs typeface="Calibri"/>
              </a:rPr>
              <a:t>personal </a:t>
            </a:r>
            <a:r>
              <a:rPr sz="2200" spc="-15" dirty="0">
                <a:latin typeface="Calibri"/>
                <a:cs typeface="Calibri"/>
              </a:rPr>
              <a:t>Internet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9039"/>
            <a:ext cx="4038600" cy="4508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79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Outso</a:t>
            </a:r>
            <a:r>
              <a:rPr sz="4400" spc="5" dirty="0"/>
              <a:t>u</a:t>
            </a:r>
            <a:r>
              <a:rPr sz="4400" spc="-65" dirty="0"/>
              <a:t>r</a:t>
            </a:r>
            <a:r>
              <a:rPr sz="4400" dirty="0"/>
              <a:t>cing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922260" cy="320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1381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Growth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 Outsourcing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firm that </a:t>
            </a:r>
            <a:r>
              <a:rPr sz="2400" spc="-25" dirty="0">
                <a:latin typeface="Calibri"/>
                <a:cs typeface="Calibri"/>
              </a:rPr>
              <a:t>offers  </a:t>
            </a:r>
            <a:r>
              <a:rPr sz="2400" spc="-10" dirty="0">
                <a:latin typeface="Calibri"/>
                <a:cs typeface="Calibri"/>
              </a:rPr>
              <a:t>outsourcing </a:t>
            </a:r>
            <a:r>
              <a:rPr sz="2400" spc="-5" dirty="0">
                <a:latin typeface="Calibri"/>
                <a:cs typeface="Calibri"/>
              </a:rPr>
              <a:t>solutions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 service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provider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</a:p>
          <a:p>
            <a:pPr marL="756285" algn="just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(ASP)</a:t>
            </a:r>
            <a:endParaRPr sz="2400" dirty="0">
              <a:latin typeface="Calibri"/>
              <a:cs typeface="Calibri"/>
            </a:endParaRPr>
          </a:p>
          <a:p>
            <a:pPr marL="756285" marR="86550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 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(IBS)</a:t>
            </a:r>
            <a:endParaRPr sz="2400" dirty="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Also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managed</a:t>
            </a:r>
          </a:p>
          <a:p>
            <a:pPr marL="115570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hosting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79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Outso</a:t>
            </a:r>
            <a:r>
              <a:rPr sz="4400" spc="5" dirty="0"/>
              <a:t>u</a:t>
            </a:r>
            <a:r>
              <a:rPr sz="4400" spc="-65" dirty="0"/>
              <a:t>r</a:t>
            </a:r>
            <a:r>
              <a:rPr sz="4400" dirty="0"/>
              <a:t>cing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799705" cy="42875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Outsourcing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Fees</a:t>
            </a:r>
            <a:endParaRPr sz="3200" dirty="0">
              <a:latin typeface="Calibri"/>
              <a:cs typeface="Calibri"/>
            </a:endParaRPr>
          </a:p>
          <a:p>
            <a:pPr marL="756285" marR="853440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fixed </a:t>
            </a:r>
            <a:r>
              <a:rPr sz="2800" spc="-30" dirty="0">
                <a:latin typeface="Calibri"/>
                <a:cs typeface="Calibri"/>
              </a:rPr>
              <a:t>fee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spc="-10" dirty="0">
                <a:latin typeface="Calibri"/>
                <a:cs typeface="Calibri"/>
              </a:rPr>
              <a:t>uses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30" dirty="0">
                <a:latin typeface="Calibri"/>
                <a:cs typeface="Calibri"/>
              </a:rPr>
              <a:t>fee </a:t>
            </a:r>
            <a:r>
              <a:rPr sz="2800" spc="-5" dirty="0">
                <a:latin typeface="Calibri"/>
                <a:cs typeface="Calibri"/>
              </a:rPr>
              <a:t>based on a  </a:t>
            </a:r>
            <a:r>
              <a:rPr sz="2800" spc="-10" dirty="0">
                <a:latin typeface="Calibri"/>
                <a:cs typeface="Calibri"/>
              </a:rPr>
              <a:t>specified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of service and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subscription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30" dirty="0">
                <a:latin typeface="Calibri"/>
                <a:cs typeface="Calibri"/>
              </a:rPr>
              <a:t>fee </a:t>
            </a:r>
            <a:r>
              <a:rPr sz="2800" spc="-10" dirty="0">
                <a:latin typeface="Calibri"/>
                <a:cs typeface="Calibri"/>
              </a:rPr>
              <a:t>based on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workstations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5" dirty="0">
                <a:latin typeface="Calibri"/>
                <a:cs typeface="Calibri"/>
              </a:rPr>
              <a:t>have 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endParaRPr sz="2800" dirty="0">
              <a:latin typeface="Calibri"/>
              <a:cs typeface="Calibri"/>
            </a:endParaRPr>
          </a:p>
          <a:p>
            <a:pPr marL="756285" marR="27940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usage </a:t>
            </a:r>
            <a:r>
              <a:rPr sz="2800" spc="-5" dirty="0">
                <a:latin typeface="Calibri"/>
                <a:cs typeface="Calibri"/>
              </a:rPr>
              <a:t>model or </a:t>
            </a:r>
            <a:r>
              <a:rPr sz="2800" spc="-10" dirty="0">
                <a:latin typeface="Calibri"/>
                <a:cs typeface="Calibri"/>
              </a:rPr>
              <a:t>transaction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spc="-10" dirty="0">
                <a:latin typeface="Calibri"/>
                <a:cs typeface="Calibri"/>
              </a:rPr>
              <a:t>charges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35" dirty="0">
                <a:latin typeface="Calibri"/>
                <a:cs typeface="Calibri"/>
              </a:rPr>
              <a:t>fee </a:t>
            </a:r>
            <a:r>
              <a:rPr sz="2800" spc="-10" dirty="0">
                <a:latin typeface="Calibri"/>
                <a:cs typeface="Calibri"/>
              </a:rPr>
              <a:t>based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5" dirty="0">
                <a:latin typeface="Calibri"/>
                <a:cs typeface="Calibri"/>
              </a:rPr>
              <a:t>volume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transactions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operations performed 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79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Outso</a:t>
            </a:r>
            <a:r>
              <a:rPr sz="4400" spc="5" dirty="0"/>
              <a:t>u</a:t>
            </a:r>
            <a:r>
              <a:rPr sz="4400" spc="-65" dirty="0"/>
              <a:t>r</a:t>
            </a:r>
            <a:r>
              <a:rPr sz="4400" dirty="0"/>
              <a:t>cing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801609" cy="33483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Outsourcing </a:t>
            </a:r>
            <a:r>
              <a:rPr sz="3200" spc="-5" dirty="0">
                <a:latin typeface="Calibri"/>
                <a:cs typeface="Calibri"/>
              </a:rPr>
              <a:t>Issues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Concerns</a:t>
            </a:r>
            <a:endParaRPr sz="3200" dirty="0">
              <a:latin typeface="Calibri"/>
              <a:cs typeface="Calibri"/>
            </a:endParaRPr>
          </a:p>
          <a:p>
            <a:pPr marL="756285" marR="7556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Mission-critical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outsourced  only 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result </a:t>
            </a:r>
            <a:r>
              <a:rPr sz="2800" spc="-5" dirty="0">
                <a:latin typeface="Calibri"/>
                <a:cs typeface="Calibri"/>
              </a:rPr>
              <a:t>is a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cost-</a:t>
            </a:r>
            <a:r>
              <a:rPr sz="2800" spc="-20" dirty="0" smtClean="0">
                <a:latin typeface="Calibri"/>
                <a:cs typeface="Calibri"/>
              </a:rPr>
              <a:t>attractive</a:t>
            </a:r>
            <a:r>
              <a:rPr sz="2800" spc="-20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reliable, </a:t>
            </a:r>
            <a:r>
              <a:rPr sz="2800" spc="-5" dirty="0">
                <a:latin typeface="Calibri"/>
                <a:cs typeface="Calibri"/>
              </a:rPr>
              <a:t>business solution </a:t>
            </a:r>
            <a:r>
              <a:rPr sz="2800" spc="-10" dirty="0">
                <a:latin typeface="Calibri"/>
                <a:cs typeface="Calibri"/>
              </a:rPr>
              <a:t>that fits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5" dirty="0">
                <a:latin typeface="Calibri"/>
                <a:cs typeface="Calibri"/>
              </a:rPr>
              <a:t>company’s </a:t>
            </a:r>
            <a:r>
              <a:rPr sz="2800" spc="-10" dirty="0">
                <a:latin typeface="Calibri"/>
                <a:cs typeface="Calibri"/>
              </a:rPr>
              <a:t>long-term business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strategy</a:t>
            </a:r>
            <a:endParaRPr sz="2800" dirty="0">
              <a:latin typeface="Calibri"/>
              <a:cs typeface="Calibri"/>
            </a:endParaRPr>
          </a:p>
          <a:p>
            <a:pPr marL="756285" marR="11239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Outsourcing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affect day-to-day company 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raise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concerns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79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Outso</a:t>
            </a:r>
            <a:r>
              <a:rPr sz="4400" spc="5" dirty="0"/>
              <a:t>u</a:t>
            </a:r>
            <a:r>
              <a:rPr sz="4400" spc="-65" dirty="0"/>
              <a:t>r</a:t>
            </a:r>
            <a:r>
              <a:rPr sz="4400" dirty="0"/>
              <a:t>cing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07655" cy="43726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Offshore </a:t>
            </a:r>
            <a:r>
              <a:rPr sz="3200" spc="-10" dirty="0">
                <a:latin typeface="Calibri"/>
                <a:cs typeface="Calibri"/>
              </a:rPr>
              <a:t>Outsourcing</a:t>
            </a:r>
            <a:endParaRPr sz="32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Offshore </a:t>
            </a:r>
            <a:r>
              <a:rPr sz="2800" spc="-10" dirty="0">
                <a:latin typeface="Calibri"/>
                <a:cs typeface="Calibri"/>
              </a:rPr>
              <a:t>outsourcing </a:t>
            </a:r>
            <a:r>
              <a:rPr sz="2800" spc="-5" dirty="0">
                <a:latin typeface="Calibri"/>
                <a:cs typeface="Calibri"/>
              </a:rPr>
              <a:t>– global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outsourcing</a:t>
            </a:r>
            <a:endParaRPr sz="2800" dirty="0">
              <a:latin typeface="Calibri"/>
              <a:cs typeface="Calibri"/>
            </a:endParaRPr>
          </a:p>
          <a:p>
            <a:pPr marL="756285" marR="46545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firms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sending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work </a:t>
            </a:r>
            <a:r>
              <a:rPr sz="2800" spc="-20" dirty="0">
                <a:latin typeface="Calibri"/>
                <a:cs typeface="Calibri"/>
              </a:rPr>
              <a:t>overseas </a:t>
            </a:r>
            <a:r>
              <a:rPr sz="2800" spc="-1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an  </a:t>
            </a:r>
            <a:r>
              <a:rPr sz="2800" spc="-10" dirty="0">
                <a:latin typeface="Calibri"/>
                <a:cs typeface="Calibri"/>
              </a:rPr>
              <a:t>increasing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 main </a:t>
            </a:r>
            <a:r>
              <a:rPr sz="2800" spc="-10" dirty="0">
                <a:latin typeface="Calibri"/>
                <a:cs typeface="Calibri"/>
              </a:rPr>
              <a:t>reason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offshore </a:t>
            </a:r>
            <a:r>
              <a:rPr sz="2800" spc="-10" dirty="0">
                <a:latin typeface="Calibri"/>
                <a:cs typeface="Calibri"/>
              </a:rPr>
              <a:t>outsourcing </a:t>
            </a:r>
            <a:r>
              <a:rPr sz="2800" spc="-5" dirty="0">
                <a:latin typeface="Calibri"/>
                <a:cs typeface="Calibri"/>
              </a:rPr>
              <a:t>is the  </a:t>
            </a: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domestic outsourcing: lower </a:t>
            </a:r>
            <a:r>
              <a:rPr sz="2800" spc="-15" dirty="0">
                <a:latin typeface="Calibri"/>
                <a:cs typeface="Calibri"/>
              </a:rPr>
              <a:t>bottom-line  costs</a:t>
            </a:r>
            <a:endParaRPr sz="2800" dirty="0">
              <a:latin typeface="Calibri"/>
              <a:cs typeface="Calibri"/>
            </a:endParaRPr>
          </a:p>
          <a:p>
            <a:pPr marL="756285" marR="50355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Offshore </a:t>
            </a:r>
            <a:r>
              <a:rPr sz="2800" spc="-10" dirty="0">
                <a:latin typeface="Calibri"/>
                <a:cs typeface="Calibri"/>
              </a:rPr>
              <a:t>outsourcing, </a:t>
            </a:r>
            <a:r>
              <a:rPr sz="2800" spc="-45" dirty="0">
                <a:latin typeface="Calibri"/>
                <a:cs typeface="Calibri"/>
              </a:rPr>
              <a:t>however, </a:t>
            </a:r>
            <a:r>
              <a:rPr sz="2800" spc="-20" dirty="0">
                <a:latin typeface="Calibri"/>
                <a:cs typeface="Calibri"/>
              </a:rPr>
              <a:t>involves </a:t>
            </a:r>
            <a:r>
              <a:rPr sz="2800" spc="-10" dirty="0">
                <a:latin typeface="Calibri"/>
                <a:cs typeface="Calibri"/>
              </a:rPr>
              <a:t>some  unique </a:t>
            </a:r>
            <a:r>
              <a:rPr sz="2800" spc="-15" dirty="0">
                <a:latin typeface="Calibri"/>
                <a:cs typeface="Calibri"/>
              </a:rPr>
              <a:t>risks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concerns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1653</Words>
  <Application>Microsoft Office PowerPoint</Application>
  <PresentationFormat>On-screen Show (4:3)</PresentationFormat>
  <Paragraphs>265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Development Strategies Overview</vt:lpstr>
      <vt:lpstr>The Impact of the Internet</vt:lpstr>
      <vt:lpstr>The Impact of the Internet</vt:lpstr>
      <vt:lpstr>The Impact of the Internet</vt:lpstr>
      <vt:lpstr>The Impact of the Internet</vt:lpstr>
      <vt:lpstr>Outsourcing</vt:lpstr>
      <vt:lpstr>Outsourcing</vt:lpstr>
      <vt:lpstr>Outsourcing</vt:lpstr>
      <vt:lpstr>Outsourcing</vt:lpstr>
      <vt:lpstr>In-House Software Development  Options</vt:lpstr>
      <vt:lpstr>In-House Software Development  Options</vt:lpstr>
      <vt:lpstr>In-House Software Development  Options</vt:lpstr>
      <vt:lpstr>In-House Software Development  Options</vt:lpstr>
      <vt:lpstr>In-House Software Development  Options</vt:lpstr>
      <vt:lpstr>Role of the Systems Analyst</vt:lpstr>
      <vt:lpstr>Analyzing Cost and Benefits</vt:lpstr>
      <vt:lpstr>Analyzing Cost and Benefits</vt:lpstr>
      <vt:lpstr>Analyzing Cost and Benefits</vt:lpstr>
      <vt:lpstr>The Software Acquisition Process</vt:lpstr>
      <vt:lpstr>The Software Acquisition Process</vt:lpstr>
      <vt:lpstr>The Software Acquisition Process</vt:lpstr>
      <vt:lpstr>The Software Acquisition Process</vt:lpstr>
      <vt:lpstr>The Software Acquisition Process</vt:lpstr>
      <vt:lpstr>The Software Acquisition Process</vt:lpstr>
      <vt:lpstr>Completion of Systems Analysis Tasks</vt:lpstr>
      <vt:lpstr>Completion of Systems Analysis Tasks</vt:lpstr>
      <vt:lpstr>Completion of Systems Analysis Tasks</vt:lpstr>
      <vt:lpstr>The Transition to Systems Design</vt:lpstr>
      <vt:lpstr>Systems Design Guidelines</vt:lpstr>
      <vt:lpstr>Systems Design Guidelines</vt:lpstr>
      <vt:lpstr>Systems Design Guidelines</vt:lpstr>
      <vt:lpstr>Systems Design Guidelines</vt:lpstr>
      <vt:lpstr>Systems Design Guidelines</vt:lpstr>
      <vt:lpstr>Systems Design Guidelines</vt:lpstr>
      <vt:lpstr>Prototyping</vt:lpstr>
      <vt:lpstr>Prototyping</vt:lpstr>
      <vt:lpstr>Prototyping</vt:lpstr>
      <vt:lpstr>Software Development Trends</vt:lpstr>
      <vt:lpstr>Software Development Trends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Chiran</dc:creator>
  <cp:lastModifiedBy>Lenovo</cp:lastModifiedBy>
  <cp:revision>4</cp:revision>
  <dcterms:created xsi:type="dcterms:W3CDTF">2020-02-09T03:08:25Z</dcterms:created>
  <dcterms:modified xsi:type="dcterms:W3CDTF">2021-01-20T15:56:56Z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2020-02-09T00:00:00Z</vt:filetime>
  </property>
</Properties>
</file>