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69" r:id="rId28"/>
    <p:sldId id="270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C020-9979-41AC-8F50-A11E8E663A5E}" v="7" dt="2020-12-29T15:09:00.746"/>
    <p1510:client id="{14019F8A-518B-3568-E688-A22A18A7932B}" v="4" dt="2020-08-27T02:32:34.350"/>
    <p1510:client id="{35F4867E-2C8D-F589-DDC3-58F9FBC13074}" v="29" dt="2020-08-19T02:31:02.920"/>
    <p1510:client id="{40030177-8950-12B6-6806-6E81DD47B9E4}" v="64" dt="2020-08-26T02:14:36.939"/>
    <p1510:client id="{6AD13B56-5E42-7259-39D8-AD71936C9C02}" v="37" dt="2020-08-26T14:26:23.767"/>
    <p1510:client id="{7A6BA832-872F-4F09-8005-7138DC3F0235}" v="1" dt="2020-12-29T10:58:22.433"/>
    <p1510:client id="{A7E2CE08-F904-4E1A-8DCF-2182ED04B0E6}" v="900" dt="2020-08-18T15:41:23.807"/>
    <p1510:client id="{C19492F3-3D80-CE7D-8C80-14EA8155D77C}" v="1068" dt="2020-08-25T15:31:5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8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7" r:id="rId5"/>
    <p:sldLayoutId id="2147483683" r:id="rId6"/>
    <p:sldLayoutId id="2147483684" r:id="rId7"/>
    <p:sldLayoutId id="2147483674" r:id="rId8"/>
    <p:sldLayoutId id="2147483675" r:id="rId9"/>
    <p:sldLayoutId id="214748367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296C-BD3D-40A0-A555-CFAC5D409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Data and Process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cs typeface="Calibri"/>
              </a:rPr>
              <a:t>Chapter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4A47-5143-4649-993D-88F4F795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characteristics of a physical data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7412-D351-48E5-BC9C-2E07F85D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May be integrated with other physical data models via a repository of shared entities</a:t>
            </a:r>
            <a:endParaRPr lang="en-US" sz="1700" dirty="0"/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Typically contains 10-1000 tables, although these numbers are highly variable depending on the scope of the data model.</a:t>
            </a:r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Contains relationships between tables that address cardinality and nullability (optionality) of the relationships.</a:t>
            </a:r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Designed and developed to be dependent on a specific version of a DBMS, data storage location or technology.</a:t>
            </a:r>
            <a:endParaRPr lang="en-US" sz="1700" dirty="0"/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Columns will  have datatypes with precisions and lengths assigned.</a:t>
            </a:r>
            <a:endParaRPr lang="en-US" sz="1700" dirty="0"/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Tables and columns will have definitions.</a:t>
            </a:r>
            <a:endParaRPr lang="en-US" sz="1700" dirty="0"/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r>
              <a:rPr lang="en-US" sz="1700" dirty="0">
                <a:ea typeface="+mn-lt"/>
                <a:cs typeface="+mn-lt"/>
              </a:rPr>
              <a:t> Will also include other physical objects such as views, primary key constraints, foreign key constraints, indexes, security roles, store procedures, XML extensions, file stores, etc.</a:t>
            </a:r>
            <a:endParaRPr lang="en-US" sz="1700" dirty="0"/>
          </a:p>
          <a:p>
            <a:pPr>
              <a:lnSpc>
                <a:spcPct val="90000"/>
              </a:lnSpc>
              <a:buFont typeface="Wingdings" pitchFamily="18" charset="0"/>
              <a:buChar char="q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810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D015F-FCCD-438D-A509-38F5A1E8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Data 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623C-A4CE-4AB7-A967-6E53C219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The database design documented in these schemas are converted through a Data Definition Language, which can then be used to generate a database.</a:t>
            </a:r>
            <a:endParaRPr lang="en-US"/>
          </a:p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Data description language (DDL) is a syntax for creating and modifying database objects such as tables, indexes, and users. DDL statements are similar to a computer programming language for defining data structures, especially database schemas.</a:t>
            </a:r>
            <a:endParaRPr lang="en-US" sz="2200" dirty="0"/>
          </a:p>
          <a:p>
            <a:pPr algn="just">
              <a:buFont typeface="Wingdings" pitchFamily="18" charset="0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746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075DB-F846-404A-B67A-E3E82A4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/>
              <a:t>Modeling methodologies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0CD2-C2B4-45E6-9A11-B05C827E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sz="2200" dirty="0">
                <a:ea typeface="+mn-lt"/>
                <a:cs typeface="+mn-lt"/>
              </a:rPr>
              <a:t>There are many ways to create data models, according to Len Silverston only two modeling methodologies stand out, top-down and bottom-up: 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Bottom-up models or View Integration models </a:t>
            </a:r>
            <a:endParaRPr lang="en-US" sz="2200" dirty="0"/>
          </a:p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Top-down logical data models 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16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F6F0-E903-4CC2-ADA2-A6506678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3782-B6C1-4081-897F-8DC19C9C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ea typeface="+mn-lt"/>
                <a:cs typeface="+mn-lt"/>
              </a:rPr>
              <a:t>Process modeling</a:t>
            </a:r>
            <a:r>
              <a:rPr lang="en-US" sz="2400" dirty="0">
                <a:ea typeface="+mn-lt"/>
                <a:cs typeface="+mn-lt"/>
              </a:rPr>
              <a:t> involves graphically representing the processes, or actions, that capture, manipulate, store, and distribute data between a system and its environment and among components within a system. A common form of a process model is a</a:t>
            </a:r>
            <a:r>
              <a:rPr lang="en-US" sz="2400" b="1" dirty="0">
                <a:ea typeface="+mn-lt"/>
                <a:cs typeface="+mn-lt"/>
              </a:rPr>
              <a:t> data-flow diagram (DFD)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05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8420D-57B4-45E9-BCDE-27306C7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9AFF-CBE8-4BDC-B874-8B1714C6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A data dictionary, or metadata repository, as defined in the IBM Dictionary of Computing, is a "centralized repository of information about data such as meaning, relationships to other data, origin, usage, and format".</a:t>
            </a:r>
            <a:endParaRPr lang="en-US" dirty="0"/>
          </a:p>
          <a:p>
            <a:pPr marL="0" indent="0" algn="just">
              <a:buNone/>
            </a:pPr>
            <a:endParaRPr lang="en-US" sz="2000"/>
          </a:p>
          <a:p>
            <a:pPr algn="just">
              <a:buNone/>
            </a:pPr>
            <a:r>
              <a:rPr lang="en-US" sz="2000" dirty="0">
                <a:ea typeface="+mn-lt"/>
                <a:cs typeface="+mn-lt"/>
              </a:rPr>
              <a:t>A data dictionary, or data repository, is a central storehouse of information about the system’s data.</a:t>
            </a:r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012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27EEB-75B0-44D6-B6B5-BEC8760C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B5C0-8883-447F-92C6-5E96C9D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An analyst uses the data dictionary to collect document and organize specific facts about the  system.</a:t>
            </a:r>
            <a:endParaRPr lang="en-US" sz="2000"/>
          </a:p>
          <a:p>
            <a:pPr algn="just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 Also defines and describes all data elements and meaningful combinations of data elements.</a:t>
            </a:r>
            <a:endParaRPr lang="en-US" sz="2000">
              <a:ea typeface="+mn-lt"/>
              <a:cs typeface="+mn-lt"/>
            </a:endParaRPr>
          </a:p>
          <a:p>
            <a:pPr algn="just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Data elements are combined into records, also called data structures.</a:t>
            </a:r>
            <a:endParaRPr lang="en-US" sz="2000">
              <a:ea typeface="+mn-lt"/>
              <a:cs typeface="+mn-lt"/>
            </a:endParaRPr>
          </a:p>
          <a:p>
            <a:pPr algn="just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 record is a meaningful combination of related data elements that is included in a data flow or retained in a data store.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0025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EAE-3D65-44E3-B0D4-2937128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Using CASE Tools for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3B66-8BBD-44F2-A98F-F6E869B7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The more complex the system, the more difficult it is to maintain full and accurate documentation.</a:t>
            </a:r>
            <a:endParaRPr lang="en-US" sz="2000" dirty="0"/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 CASE repository ensures data consistency.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29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59D-259B-4F6F-9D94-B511EF0E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Documenting the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422B-3263-423B-8C4A-F1C62D0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objective is to provide clear, comprehensive information about the data and processes that make up the system.</a:t>
            </a:r>
            <a:endParaRPr lang="en-US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following attributes usually are recorded and described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Data element name and label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Alias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Type and length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Default value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Acceptable values - Domain and validity rules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Source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Security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Responsible User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Description and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053-8B74-4888-B1E0-CCF8B30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Documenting the Data Flows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438-204E-4019-8AD4-E771320B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Attributes are as follows: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Data flow name or label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Description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Alternate name(s)</a:t>
            </a:r>
            <a:endParaRPr lang="en-US" sz="2000"/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Origin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Destination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Record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Volume and frequency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1108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5335-44B4-4E09-BAD0-1E0BDD3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Documenting the Data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5A06-69FB-4BA9-A277-937066EA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Typical characteristics of a data store are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Data store name or label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Description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Alternate name(s)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Attributes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Volume and frequency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3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8F5DA-31CB-4537-A5D3-3A6972E7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6E60-EBA0-4DB5-81F9-B73F3149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Data modeling in software engineering is the process of creating a data model for an information system by applying certain formal techniques. </a:t>
            </a: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Data modeling is a process used to define and analyze data requirements needed to support the business processes within the scope of corresponding information systems in organizations.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99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388C-CFA2-4094-B02F-2102087B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Documenting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>
                <a:latin typeface="Gill Sans MT"/>
              </a:rPr>
              <a:t>the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E9EB-260B-4558-9B9C-5924E02B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Typical characteristics of a process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Process name or label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Description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Process number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Process description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2587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7507-2DD8-44F5-AC32-1935DE2B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F38-1338-4EF6-AEC9-8D1C5237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2D1-80E4-45AF-A819-986EDF8F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/>
              </a:rPr>
              <a:t>Documenting the Records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02CD-DB43-4563-B58F-8FF36BC8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Typical characteristics of a record include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Record or data structure name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Definition or description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Alternate name(s)</a:t>
            </a:r>
          </a:p>
          <a:p>
            <a:pPr lvl="1">
              <a:buFont typeface="Wingdings" pitchFamily="18" charset="0"/>
              <a:buChar char="q"/>
            </a:pPr>
            <a:r>
              <a:rPr lang="en-US" sz="1800" dirty="0">
                <a:ea typeface="+mn-lt"/>
                <a:cs typeface="+mn-lt"/>
              </a:rPr>
              <a:t>Attributes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701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1F45-2DE0-4383-BBE1-023475A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Data Dictionary Reports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FE00-E4FC-4574-BD2C-D839F9F8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Many valuable reports</a:t>
            </a:r>
            <a:endParaRPr lang="en-US" sz="2000" dirty="0"/>
          </a:p>
          <a:p>
            <a:pPr lvl="1" algn="just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An alphabetized list of all data elements by name</a:t>
            </a:r>
            <a:endParaRPr lang="en-US" sz="2000" dirty="0"/>
          </a:p>
          <a:p>
            <a:pPr lvl="1" algn="just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 report describing each data element and indicating the user or department that is responsible for data entry, updating, or deletion</a:t>
            </a:r>
            <a:endParaRPr lang="en-US" sz="2000" dirty="0"/>
          </a:p>
          <a:p>
            <a:pPr lvl="1" algn="just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A report of all data flows and data stores that use a particular data element</a:t>
            </a:r>
            <a:endParaRPr lang="en-US" sz="2000" dirty="0"/>
          </a:p>
          <a:p>
            <a:pPr lvl="1" algn="just">
              <a:buFont typeface="Wingdings" pitchFamily="18" charset="0"/>
              <a:buChar char="q"/>
            </a:pPr>
            <a:r>
              <a:rPr lang="en-US" sz="2000" dirty="0">
                <a:ea typeface="+mn-lt"/>
                <a:cs typeface="+mn-lt"/>
              </a:rPr>
              <a:t>Detailed reports showing all characteristics of data elements, records, data flows, processes, or any other selected item stored in the data dictionary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68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57AF-001C-4795-8B63-125FAACC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ACBD-B974-4E53-82EE-4D069483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itchFamily="18" charset="0"/>
              <a:buChar char="q"/>
            </a:pPr>
            <a:r>
              <a:rPr lang="en-US" sz="2400" dirty="0">
                <a:ea typeface="+mn-lt"/>
                <a:cs typeface="+mn-lt"/>
              </a:rPr>
              <a:t>Computer-aided software engineering (CASE) is the domain of software tools used to design and implement applications.</a:t>
            </a:r>
            <a:endParaRPr lang="en-US" sz="2400"/>
          </a:p>
          <a:p>
            <a:pPr algn="just">
              <a:buFont typeface="Wingdings" pitchFamily="18" charset="0"/>
              <a:buChar char="q"/>
            </a:pPr>
            <a:r>
              <a:rPr lang="en-US" sz="2400" dirty="0">
                <a:ea typeface="+mn-lt"/>
                <a:cs typeface="+mn-lt"/>
              </a:rPr>
              <a:t>CASE tools are used for developing high-quality, defect-free, and maintainable software.</a:t>
            </a:r>
          </a:p>
          <a:p>
            <a:pPr algn="just">
              <a:buFont typeface="Wingdings" pitchFamily="18" charset="0"/>
              <a:buChar char="q"/>
            </a:pPr>
            <a:r>
              <a:rPr lang="en-US" sz="2400" dirty="0">
                <a:ea typeface="+mn-lt"/>
                <a:cs typeface="+mn-lt"/>
              </a:rPr>
              <a:t>CASE software is often associated with methods for the development of information systems together with automated tools that can be used in the software development process.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493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E16-250D-428F-8CFE-46834F0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D13B-B2C0-4804-B0F8-0680ABDE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Diagramming Tools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Computer Display and Report Generators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Analysis Tools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Central Repository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Documentation Generators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Code Generators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2206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7111-AD45-46AD-9675-8F054C3B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2EC-8CC5-4B04-BC34-CDAD3E5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Diagramming Tools</a:t>
            </a:r>
          </a:p>
          <a:p>
            <a:pPr lvl="1" algn="just">
              <a:buFont typeface="Wingdings" pitchFamily="18" charset="0"/>
              <a:buChar char="Ø"/>
            </a:pPr>
            <a:r>
              <a:rPr lang="en-US" sz="1800" dirty="0">
                <a:ea typeface="+mn-lt"/>
                <a:cs typeface="+mn-lt"/>
              </a:rPr>
              <a:t>These tools are used to represent system components, data and control flow among various software components and system structure in a graphical form, example Flow Chart.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Computer Display and Report Generators</a:t>
            </a:r>
            <a:endParaRPr lang="en-US" sz="2400" dirty="0"/>
          </a:p>
          <a:p>
            <a:pPr lvl="1" algn="just">
              <a:buFont typeface="Wingdings" pitchFamily="18" charset="0"/>
              <a:buChar char="Ø"/>
            </a:pPr>
            <a:r>
              <a:rPr lang="en-US" sz="1800" dirty="0">
                <a:ea typeface="+mn-lt"/>
                <a:cs typeface="+mn-lt"/>
              </a:rPr>
              <a:t>It helps in understanding the data requirements and the relationships involved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Analysis Tools</a:t>
            </a:r>
          </a:p>
          <a:p>
            <a:pPr lvl="1">
              <a:buFont typeface="Wingdings" pitchFamily="18" charset="0"/>
              <a:buChar char="Ø"/>
            </a:pPr>
            <a:r>
              <a:rPr lang="en-US" sz="1800" dirty="0">
                <a:ea typeface="+mn-lt"/>
                <a:cs typeface="+mn-lt"/>
              </a:rPr>
              <a:t>These tools help to gather requirements, automatically check for any inconsistency, inaccuracy in the diagrams, data redundancies or erroneous omissions. Example: </a:t>
            </a:r>
            <a:r>
              <a:rPr lang="en-US" sz="1800" dirty="0" err="1">
                <a:solidFill>
                  <a:srgbClr val="000000"/>
                </a:solidFill>
                <a:latin typeface="Gill Sans MT"/>
              </a:rPr>
              <a:t>Accompa</a:t>
            </a:r>
            <a:endParaRPr lang="en-US" sz="1800" dirty="0">
              <a:solidFill>
                <a:srgbClr val="000000"/>
              </a:solidFill>
              <a:latin typeface="Gill Sans 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0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49A4-F176-4AE2-8339-900AB1AE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855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99CB-7164-40BA-824E-26D84EC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024"/>
            <a:ext cx="10058400" cy="4107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Central Repository</a:t>
            </a:r>
          </a:p>
          <a:p>
            <a:pPr lvl="2">
              <a:buFont typeface="Wingdings" pitchFamily="18" charset="0"/>
              <a:buChar char="Ø"/>
            </a:pPr>
            <a:r>
              <a:rPr lang="en-US" sz="1700" dirty="0">
                <a:ea typeface="+mn-lt"/>
                <a:cs typeface="+mn-lt"/>
              </a:rPr>
              <a:t>It provides the single point of storage for data diagrams, reports and documents related to project </a:t>
            </a:r>
            <a:r>
              <a:rPr lang="en-US" sz="1700">
                <a:ea typeface="+mn-lt"/>
                <a:cs typeface="+mn-lt"/>
              </a:rPr>
              <a:t>management.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Documentation Generators</a:t>
            </a:r>
          </a:p>
          <a:p>
            <a:pPr lvl="1">
              <a:buFont typeface="Wingdings" pitchFamily="18" charset="0"/>
              <a:buChar char="Ø"/>
            </a:pPr>
            <a:r>
              <a:rPr lang="en-US" sz="1700" dirty="0">
                <a:ea typeface="+mn-lt"/>
                <a:cs typeface="+mn-lt"/>
              </a:rPr>
              <a:t>It helps in generating user and technical documentation as per standards. It creates documents for technical </a:t>
            </a:r>
            <a:r>
              <a:rPr lang="en-US" sz="1700">
                <a:ea typeface="+mn-lt"/>
                <a:cs typeface="+mn-lt"/>
              </a:rPr>
              <a:t>users and end users.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Code Generators</a:t>
            </a:r>
          </a:p>
          <a:p>
            <a:pPr lvl="1">
              <a:buFont typeface="Wingdings" pitchFamily="18" charset="0"/>
              <a:buChar char="Ø"/>
            </a:pPr>
            <a:r>
              <a:rPr lang="en-US" sz="1700" dirty="0">
                <a:ea typeface="+mn-lt"/>
                <a:cs typeface="+mn-lt"/>
              </a:rPr>
              <a:t>It aids in the auto generation of code, including definitions, with the help of the designs, documents and diagrams.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87C7-735F-4409-A796-429B4D9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B459-1D35-46A2-9D00-6E41DCAD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Data models provide a framework for data to be used within information systems by providing specific definition and format.</a:t>
            </a:r>
            <a:endParaRPr lang="en-US"/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If the same data structures are used to store and access data then different applications can share data seamlessly.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43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3DECE-E540-4766-A8FC-909BD563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B308-C6E0-4EFE-A7F3-A0C2C7D0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2508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Different types of data models produced while progressing from requirements to the actual database to be used for the information system.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Conceptual Data Model</a:t>
            </a:r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Logical Data Model</a:t>
            </a:r>
            <a:endParaRPr lang="en-US"/>
          </a:p>
          <a:p>
            <a:pPr lvl="1">
              <a:buFont typeface="Wingdings" pitchFamily="18" charset="0"/>
              <a:buChar char="q"/>
            </a:pPr>
            <a:r>
              <a:rPr lang="en-US" sz="2000" dirty="0"/>
              <a:t>Physical Data Model</a:t>
            </a:r>
            <a:endParaRPr lang="en-US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9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0C67B-BE36-4A28-9497-16648344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Conceptual Data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1BE9-BBE6-4F44-9B5D-B83E663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0"/>
              <a:buChar char="q"/>
            </a:pPr>
            <a:r>
              <a:rPr lang="en-US" sz="2400" dirty="0">
                <a:ea typeface="+mn-lt"/>
                <a:cs typeface="+mn-lt"/>
              </a:rPr>
              <a:t> Conceptual data model is a summary-level data model that is most often used on strategic data projects. </a:t>
            </a:r>
            <a:endParaRPr lang="en-US" sz="2400" dirty="0"/>
          </a:p>
          <a:p>
            <a:pPr>
              <a:buFont typeface="Wingdings" pitchFamily="18" charset="0"/>
              <a:buChar char="q"/>
            </a:pPr>
            <a:r>
              <a:rPr lang="en-US" sz="2400" dirty="0">
                <a:ea typeface="+mn-lt"/>
                <a:cs typeface="+mn-lt"/>
              </a:rPr>
              <a:t> It typically describes an entire enterprise. </a:t>
            </a:r>
            <a:endParaRPr lang="en-US" sz="2400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27022-5BA8-48EC-8BE7-291643E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10252283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characteristics of a conceptual data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C295-C747-468A-A137-E74F2FFE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Enterprise-wide coverage of the business concepts. </a:t>
            </a:r>
            <a:endParaRPr lang="en-US" sz="2200" dirty="0"/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Contains around 20-50 entities (or concepts) with no or extremely limited number of attributes described. </a:t>
            </a:r>
            <a:endParaRPr lang="en-US" sz="2200" dirty="0"/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Contains relationships between entities , but may or may not include cardinality and nullability. </a:t>
            </a:r>
            <a:endParaRPr lang="en-US" sz="2200" dirty="0"/>
          </a:p>
          <a:p>
            <a:pPr>
              <a:buFont typeface="Wingdings" pitchFamily="18" charset="0"/>
              <a:buChar char="q"/>
            </a:pPr>
            <a:endParaRPr lang="en-US" sz="2200" dirty="0"/>
          </a:p>
          <a:p>
            <a:pPr>
              <a:buFont typeface="Wingdings" pitchFamily="18" charset="0"/>
              <a:buChar char="q"/>
            </a:pPr>
            <a:endParaRPr lang="en-US" sz="2200" dirty="0"/>
          </a:p>
          <a:p>
            <a:pPr>
              <a:buFont typeface="Wingdings" pitchFamily="18" charset="0"/>
              <a:buChar char="q"/>
            </a:pPr>
            <a:endParaRPr lang="en-US" sz="2200" dirty="0"/>
          </a:p>
          <a:p>
            <a:pPr>
              <a:buFont typeface="Wingdings" pitchFamily="18" charset="0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197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6A8F-FD4E-46C3-8078-DB947F8F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Logical Data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A01-53BE-46FC-A787-12274DD5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A logical data model is a fully-attributed data model that is independent of DBMS, technology, data storage or organizational constraints. </a:t>
            </a:r>
            <a:endParaRPr lang="en-US" sz="2200"/>
          </a:p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It describes the structure of some domain of information. This consists of descriptions of tables, columns, object-oriented classes, and XML tags.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397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B449E-FC32-48F2-B14F-0E37F4C4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characteristics of a logical data model: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1172-6C27-4655-932D-EA975CD4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May be integrated with other logical data models via a repository of shared entities</a:t>
            </a:r>
            <a:endParaRPr lang="en-US"/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Typically contains 100-1000 entities, although these numbers are highly variable depending on the scope of the data model.</a:t>
            </a:r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Contains relationships between entities that address cardinality and nullability (optionality) of the relationships.</a:t>
            </a:r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Data attributes will typically have datatypes with precisions and lengths assigned.</a:t>
            </a:r>
          </a:p>
          <a:p>
            <a:pPr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Entities and attributes will have definitions.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75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6788-792E-4CA1-9C0B-B3BFA47C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Physical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15EE-1A7F-4941-9298-27B3EE77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A physical data model is a fully-attributed data model that is dependent upon a specific version of a data persistence technology. </a:t>
            </a:r>
            <a:endParaRPr lang="en-US" sz="2200"/>
          </a:p>
          <a:p>
            <a:pPr algn="just">
              <a:buFont typeface="Wingdings" pitchFamily="18" charset="0"/>
              <a:buChar char="q"/>
            </a:pPr>
            <a:r>
              <a:rPr lang="en-US" sz="2200" dirty="0">
                <a:ea typeface="+mn-lt"/>
                <a:cs typeface="+mn-lt"/>
              </a:rPr>
              <a:t>Describes the physical means used to store data.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008A8A-1437-4D6C-9668-833C497CA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26506-9FA2-4945-A0FB-44E934A3B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4ddd5-6f65-42bc-a3e0-87d5faa24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BAED21-A383-4C62-A22C-A7824D9D3A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SavonVTI</vt:lpstr>
      <vt:lpstr>Data and Process Modeling</vt:lpstr>
      <vt:lpstr>Data Modeling</vt:lpstr>
      <vt:lpstr>Data Models</vt:lpstr>
      <vt:lpstr>PowerPoint Presentation</vt:lpstr>
      <vt:lpstr>Conceptual Data Model</vt:lpstr>
      <vt:lpstr>characteristics of a conceptual data model</vt:lpstr>
      <vt:lpstr>Logical Data Model</vt:lpstr>
      <vt:lpstr>characteristics of a logical data model:</vt:lpstr>
      <vt:lpstr>Physical Data Model</vt:lpstr>
      <vt:lpstr>characteristics of a physical data model</vt:lpstr>
      <vt:lpstr>Data Modeling Process</vt:lpstr>
      <vt:lpstr>Modeling methodologies</vt:lpstr>
      <vt:lpstr>Process Modeling</vt:lpstr>
      <vt:lpstr>DATA DICTIONARY</vt:lpstr>
      <vt:lpstr>DATA DICTIONARY</vt:lpstr>
      <vt:lpstr>Using CASE Tools for Documentation</vt:lpstr>
      <vt:lpstr>Documenting the Data Elements</vt:lpstr>
      <vt:lpstr>Documenting the Data Flows </vt:lpstr>
      <vt:lpstr>Documenting the Data Stores</vt:lpstr>
      <vt:lpstr>Documenting the Processes</vt:lpstr>
      <vt:lpstr>PowerPoint Presentation</vt:lpstr>
      <vt:lpstr>Documenting the Records</vt:lpstr>
      <vt:lpstr>Data Dictionary Reports</vt:lpstr>
      <vt:lpstr>CASE Tools</vt:lpstr>
      <vt:lpstr>Types of CASE 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581</cp:revision>
  <dcterms:created xsi:type="dcterms:W3CDTF">2020-08-18T14:36:35Z</dcterms:created>
  <dcterms:modified xsi:type="dcterms:W3CDTF">2021-01-20T15:34:47Z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