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0"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A83A83-0831-47EC-B07B-BAB98073EB5E}" type="datetimeFigureOut">
              <a:rPr lang="en-US" smtClean="0"/>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D2AB2E-7E47-481C-A92C-25F11CAE9776}" type="slidenum">
              <a:rPr lang="en-US" smtClean="0"/>
              <a:t>‹#›</a:t>
            </a:fld>
            <a:endParaRPr lang="en-US"/>
          </a:p>
        </p:txBody>
      </p:sp>
    </p:spTree>
    <p:extLst>
      <p:ext uri="{BB962C8B-B14F-4D97-AF65-F5344CB8AC3E}">
        <p14:creationId xmlns:p14="http://schemas.microsoft.com/office/powerpoint/2010/main" val="235131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A83A83-0831-47EC-B07B-BAB98073EB5E}" type="datetimeFigureOut">
              <a:rPr lang="en-US" smtClean="0"/>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D2AB2E-7E47-481C-A92C-25F11CAE9776}" type="slidenum">
              <a:rPr lang="en-US" smtClean="0"/>
              <a:t>‹#›</a:t>
            </a:fld>
            <a:endParaRPr lang="en-US"/>
          </a:p>
        </p:txBody>
      </p:sp>
    </p:spTree>
    <p:extLst>
      <p:ext uri="{BB962C8B-B14F-4D97-AF65-F5344CB8AC3E}">
        <p14:creationId xmlns:p14="http://schemas.microsoft.com/office/powerpoint/2010/main" val="1308246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A83A83-0831-47EC-B07B-BAB98073EB5E}" type="datetimeFigureOut">
              <a:rPr lang="en-US" smtClean="0"/>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D2AB2E-7E47-481C-A92C-25F11CAE9776}" type="slidenum">
              <a:rPr lang="en-US" smtClean="0"/>
              <a:t>‹#›</a:t>
            </a:fld>
            <a:endParaRPr lang="en-US"/>
          </a:p>
        </p:txBody>
      </p:sp>
    </p:spTree>
    <p:extLst>
      <p:ext uri="{BB962C8B-B14F-4D97-AF65-F5344CB8AC3E}">
        <p14:creationId xmlns:p14="http://schemas.microsoft.com/office/powerpoint/2010/main" val="366389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A83A83-0831-47EC-B07B-BAB98073EB5E}" type="datetimeFigureOut">
              <a:rPr lang="en-US" smtClean="0"/>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D2AB2E-7E47-481C-A92C-25F11CAE9776}"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21440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A83A83-0831-47EC-B07B-BAB98073EB5E}" type="datetimeFigureOut">
              <a:rPr lang="en-US" smtClean="0"/>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D2AB2E-7E47-481C-A92C-25F11CAE9776}" type="slidenum">
              <a:rPr lang="en-US" smtClean="0"/>
              <a:t>‹#›</a:t>
            </a:fld>
            <a:endParaRPr lang="en-US"/>
          </a:p>
        </p:txBody>
      </p:sp>
    </p:spTree>
    <p:extLst>
      <p:ext uri="{BB962C8B-B14F-4D97-AF65-F5344CB8AC3E}">
        <p14:creationId xmlns:p14="http://schemas.microsoft.com/office/powerpoint/2010/main" val="3831204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DA83A83-0831-47EC-B07B-BAB98073EB5E}" type="datetimeFigureOut">
              <a:rPr lang="en-US" smtClean="0"/>
              <a:t>3/21/2021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D2AB2E-7E47-481C-A92C-25F11CAE9776}" type="slidenum">
              <a:rPr lang="en-US" smtClean="0"/>
              <a:t>‹#›</a:t>
            </a:fld>
            <a:endParaRPr lang="en-US"/>
          </a:p>
        </p:txBody>
      </p:sp>
    </p:spTree>
    <p:extLst>
      <p:ext uri="{BB962C8B-B14F-4D97-AF65-F5344CB8AC3E}">
        <p14:creationId xmlns:p14="http://schemas.microsoft.com/office/powerpoint/2010/main" val="194149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DA83A83-0831-47EC-B07B-BAB98073EB5E}" type="datetimeFigureOut">
              <a:rPr lang="en-US" smtClean="0"/>
              <a:t>3/21/2021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D2AB2E-7E47-481C-A92C-25F11CAE9776}" type="slidenum">
              <a:rPr lang="en-US" smtClean="0"/>
              <a:t>‹#›</a:t>
            </a:fld>
            <a:endParaRPr lang="en-US"/>
          </a:p>
        </p:txBody>
      </p:sp>
    </p:spTree>
    <p:extLst>
      <p:ext uri="{BB962C8B-B14F-4D97-AF65-F5344CB8AC3E}">
        <p14:creationId xmlns:p14="http://schemas.microsoft.com/office/powerpoint/2010/main" val="36018244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83A83-0831-47EC-B07B-BAB98073EB5E}" type="datetimeFigureOut">
              <a:rPr lang="en-US" smtClean="0"/>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D2AB2E-7E47-481C-A92C-25F11CAE9776}" type="slidenum">
              <a:rPr lang="en-US" smtClean="0"/>
              <a:t>‹#›</a:t>
            </a:fld>
            <a:endParaRPr lang="en-US"/>
          </a:p>
        </p:txBody>
      </p:sp>
    </p:spTree>
    <p:extLst>
      <p:ext uri="{BB962C8B-B14F-4D97-AF65-F5344CB8AC3E}">
        <p14:creationId xmlns:p14="http://schemas.microsoft.com/office/powerpoint/2010/main" val="1064408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83A83-0831-47EC-B07B-BAB98073EB5E}" type="datetimeFigureOut">
              <a:rPr lang="en-US" smtClean="0"/>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D2AB2E-7E47-481C-A92C-25F11CAE9776}" type="slidenum">
              <a:rPr lang="en-US" smtClean="0"/>
              <a:t>‹#›</a:t>
            </a:fld>
            <a:endParaRPr lang="en-US"/>
          </a:p>
        </p:txBody>
      </p:sp>
    </p:spTree>
    <p:extLst>
      <p:ext uri="{BB962C8B-B14F-4D97-AF65-F5344CB8AC3E}">
        <p14:creationId xmlns:p14="http://schemas.microsoft.com/office/powerpoint/2010/main" val="326511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83A83-0831-47EC-B07B-BAB98073EB5E}" type="datetimeFigureOut">
              <a:rPr lang="en-US" smtClean="0"/>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D2AB2E-7E47-481C-A92C-25F11CAE9776}" type="slidenum">
              <a:rPr lang="en-US" smtClean="0"/>
              <a:t>‹#›</a:t>
            </a:fld>
            <a:endParaRPr lang="en-US"/>
          </a:p>
        </p:txBody>
      </p:sp>
    </p:spTree>
    <p:extLst>
      <p:ext uri="{BB962C8B-B14F-4D97-AF65-F5344CB8AC3E}">
        <p14:creationId xmlns:p14="http://schemas.microsoft.com/office/powerpoint/2010/main" val="2603329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A83A83-0831-47EC-B07B-BAB98073EB5E}" type="datetimeFigureOut">
              <a:rPr lang="en-US" smtClean="0"/>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D2AB2E-7E47-481C-A92C-25F11CAE9776}" type="slidenum">
              <a:rPr lang="en-US" smtClean="0"/>
              <a:t>‹#›</a:t>
            </a:fld>
            <a:endParaRPr lang="en-US"/>
          </a:p>
        </p:txBody>
      </p:sp>
    </p:spTree>
    <p:extLst>
      <p:ext uri="{BB962C8B-B14F-4D97-AF65-F5344CB8AC3E}">
        <p14:creationId xmlns:p14="http://schemas.microsoft.com/office/powerpoint/2010/main" val="3587975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A83A83-0831-47EC-B07B-BAB98073EB5E}" type="datetimeFigureOut">
              <a:rPr lang="en-US" smtClean="0"/>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D2AB2E-7E47-481C-A92C-25F11CAE9776}" type="slidenum">
              <a:rPr lang="en-US" smtClean="0"/>
              <a:t>‹#›</a:t>
            </a:fld>
            <a:endParaRPr lang="en-US"/>
          </a:p>
        </p:txBody>
      </p:sp>
    </p:spTree>
    <p:extLst>
      <p:ext uri="{BB962C8B-B14F-4D97-AF65-F5344CB8AC3E}">
        <p14:creationId xmlns:p14="http://schemas.microsoft.com/office/powerpoint/2010/main" val="99721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A83A83-0831-47EC-B07B-BAB98073EB5E}" type="datetimeFigureOut">
              <a:rPr lang="en-US" smtClean="0"/>
              <a:t>3/21/2021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D2AB2E-7E47-481C-A92C-25F11CAE9776}" type="slidenum">
              <a:rPr lang="en-US" smtClean="0"/>
              <a:t>‹#›</a:t>
            </a:fld>
            <a:endParaRPr lang="en-US"/>
          </a:p>
        </p:txBody>
      </p:sp>
    </p:spTree>
    <p:extLst>
      <p:ext uri="{BB962C8B-B14F-4D97-AF65-F5344CB8AC3E}">
        <p14:creationId xmlns:p14="http://schemas.microsoft.com/office/powerpoint/2010/main" val="279029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A83A83-0831-47EC-B07B-BAB98073EB5E}" type="datetimeFigureOut">
              <a:rPr lang="en-US" smtClean="0"/>
              <a:t>3/21/2021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D2AB2E-7E47-481C-A92C-25F11CAE9776}" type="slidenum">
              <a:rPr lang="en-US" smtClean="0"/>
              <a:t>‹#›</a:t>
            </a:fld>
            <a:endParaRPr lang="en-US"/>
          </a:p>
        </p:txBody>
      </p:sp>
    </p:spTree>
    <p:extLst>
      <p:ext uri="{BB962C8B-B14F-4D97-AF65-F5344CB8AC3E}">
        <p14:creationId xmlns:p14="http://schemas.microsoft.com/office/powerpoint/2010/main" val="1318903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A83A83-0831-47EC-B07B-BAB98073EB5E}" type="datetimeFigureOut">
              <a:rPr lang="en-US" smtClean="0"/>
              <a:t>3/21/2021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D2AB2E-7E47-481C-A92C-25F11CAE9776}" type="slidenum">
              <a:rPr lang="en-US" smtClean="0"/>
              <a:t>‹#›</a:t>
            </a:fld>
            <a:endParaRPr lang="en-US"/>
          </a:p>
        </p:txBody>
      </p:sp>
    </p:spTree>
    <p:extLst>
      <p:ext uri="{BB962C8B-B14F-4D97-AF65-F5344CB8AC3E}">
        <p14:creationId xmlns:p14="http://schemas.microsoft.com/office/powerpoint/2010/main" val="105556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A83A83-0831-47EC-B07B-BAB98073EB5E}" type="datetimeFigureOut">
              <a:rPr lang="en-US" smtClean="0"/>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D2AB2E-7E47-481C-A92C-25F11CAE9776}" type="slidenum">
              <a:rPr lang="en-US" smtClean="0"/>
              <a:t>‹#›</a:t>
            </a:fld>
            <a:endParaRPr lang="en-US"/>
          </a:p>
        </p:txBody>
      </p:sp>
    </p:spTree>
    <p:extLst>
      <p:ext uri="{BB962C8B-B14F-4D97-AF65-F5344CB8AC3E}">
        <p14:creationId xmlns:p14="http://schemas.microsoft.com/office/powerpoint/2010/main" val="1789620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A83A83-0831-47EC-B07B-BAB98073EB5E}" type="datetimeFigureOut">
              <a:rPr lang="en-US" smtClean="0"/>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D2AB2E-7E47-481C-A92C-25F11CAE9776}" type="slidenum">
              <a:rPr lang="en-US" smtClean="0"/>
              <a:t>‹#›</a:t>
            </a:fld>
            <a:endParaRPr lang="en-US"/>
          </a:p>
        </p:txBody>
      </p:sp>
    </p:spTree>
    <p:extLst>
      <p:ext uri="{BB962C8B-B14F-4D97-AF65-F5344CB8AC3E}">
        <p14:creationId xmlns:p14="http://schemas.microsoft.com/office/powerpoint/2010/main" val="2015766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A83A83-0831-47EC-B07B-BAB98073EB5E}" type="datetimeFigureOut">
              <a:rPr lang="en-US" smtClean="0"/>
              <a:t>3/21/2021</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9D2AB2E-7E47-481C-A92C-25F11CAE9776}" type="slidenum">
              <a:rPr lang="en-US" smtClean="0"/>
              <a:t>‹#›</a:t>
            </a:fld>
            <a:endParaRPr lang="en-US"/>
          </a:p>
        </p:txBody>
      </p:sp>
    </p:spTree>
    <p:extLst>
      <p:ext uri="{BB962C8B-B14F-4D97-AF65-F5344CB8AC3E}">
        <p14:creationId xmlns:p14="http://schemas.microsoft.com/office/powerpoint/2010/main" val="27643339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46D6-7B78-4DB6-A287-190519BE6241}"/>
              </a:ext>
            </a:extLst>
          </p:cNvPr>
          <p:cNvSpPr>
            <a:spLocks noGrp="1"/>
          </p:cNvSpPr>
          <p:nvPr>
            <p:ph type="ctrTitle"/>
          </p:nvPr>
        </p:nvSpPr>
        <p:spPr/>
        <p:txBody>
          <a:bodyPr/>
          <a:lstStyle/>
          <a:p>
            <a:r>
              <a:rPr lang="en-US" dirty="0"/>
              <a:t>Architecture of DBMS</a:t>
            </a:r>
          </a:p>
        </p:txBody>
      </p:sp>
      <p:sp>
        <p:nvSpPr>
          <p:cNvPr id="3" name="Subtitle 2">
            <a:extLst>
              <a:ext uri="{FF2B5EF4-FFF2-40B4-BE49-F238E27FC236}">
                <a16:creationId xmlns:a16="http://schemas.microsoft.com/office/drawing/2014/main" id="{5649B634-9381-4D3F-8FE7-8E313108B45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163490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ADFD6-2AFC-4FF1-84F4-EBAF103B1B52}"/>
              </a:ext>
            </a:extLst>
          </p:cNvPr>
          <p:cNvSpPr>
            <a:spLocks noGrp="1"/>
          </p:cNvSpPr>
          <p:nvPr>
            <p:ph type="title"/>
          </p:nvPr>
        </p:nvSpPr>
        <p:spPr/>
        <p:txBody>
          <a:bodyPr/>
          <a:lstStyle/>
          <a:p>
            <a:r>
              <a:rPr lang="en-US" b="1" i="0" dirty="0">
                <a:effectLst/>
              </a:rPr>
              <a:t>DBMS – Three Level Architecture</a:t>
            </a:r>
            <a:endParaRPr lang="en-US" dirty="0"/>
          </a:p>
        </p:txBody>
      </p:sp>
      <p:sp>
        <p:nvSpPr>
          <p:cNvPr id="3" name="Content Placeholder 2">
            <a:extLst>
              <a:ext uri="{FF2B5EF4-FFF2-40B4-BE49-F238E27FC236}">
                <a16:creationId xmlns:a16="http://schemas.microsoft.com/office/drawing/2014/main" id="{DA1C319E-532E-4586-BD25-3F04E30C4162}"/>
              </a:ext>
            </a:extLst>
          </p:cNvPr>
          <p:cNvSpPr>
            <a:spLocks noGrp="1"/>
          </p:cNvSpPr>
          <p:nvPr>
            <p:ph idx="1"/>
          </p:nvPr>
        </p:nvSpPr>
        <p:spPr/>
        <p:txBody>
          <a:bodyPr>
            <a:normAutofit/>
          </a:bodyPr>
          <a:lstStyle/>
          <a:p>
            <a:pPr marL="0" indent="0">
              <a:buNone/>
            </a:pPr>
            <a:r>
              <a:rPr lang="en-US" sz="3200" b="0" i="0" dirty="0">
                <a:effectLst/>
                <a:latin typeface="+mj-lt"/>
              </a:rPr>
              <a:t>This architecture has three levels:</a:t>
            </a:r>
          </a:p>
          <a:p>
            <a:pPr marL="914400" lvl="2" indent="0">
              <a:buNone/>
            </a:pPr>
            <a:br>
              <a:rPr lang="en-US" sz="2400" dirty="0">
                <a:latin typeface="+mj-lt"/>
              </a:rPr>
            </a:br>
            <a:r>
              <a:rPr lang="en-US" sz="3200" b="0" i="0" dirty="0">
                <a:effectLst/>
                <a:latin typeface="+mj-lt"/>
              </a:rPr>
              <a:t>1. External level</a:t>
            </a:r>
            <a:br>
              <a:rPr lang="en-US" sz="3200" dirty="0">
                <a:latin typeface="+mj-lt"/>
              </a:rPr>
            </a:br>
            <a:r>
              <a:rPr lang="en-US" sz="3200" b="0" i="0" dirty="0">
                <a:effectLst/>
                <a:latin typeface="+mj-lt"/>
              </a:rPr>
              <a:t>2. Conceptual level</a:t>
            </a:r>
            <a:br>
              <a:rPr lang="en-US" sz="3200" dirty="0">
                <a:latin typeface="+mj-lt"/>
              </a:rPr>
            </a:br>
            <a:r>
              <a:rPr lang="en-US" sz="3200" b="0" i="0" dirty="0">
                <a:effectLst/>
                <a:latin typeface="+mj-lt"/>
              </a:rPr>
              <a:t>3. Internal level</a:t>
            </a:r>
            <a:endParaRPr lang="en-US" sz="2400" dirty="0">
              <a:latin typeface="+mj-lt"/>
            </a:endParaRPr>
          </a:p>
        </p:txBody>
      </p:sp>
    </p:spTree>
    <p:extLst>
      <p:ext uri="{BB962C8B-B14F-4D97-AF65-F5344CB8AC3E}">
        <p14:creationId xmlns:p14="http://schemas.microsoft.com/office/powerpoint/2010/main" val="1135221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6F1EC6C-4E99-4211-8B4B-C17C21DBC5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7949" y="0"/>
            <a:ext cx="6808763" cy="6808763"/>
          </a:xfrm>
        </p:spPr>
      </p:pic>
    </p:spTree>
    <p:extLst>
      <p:ext uri="{BB962C8B-B14F-4D97-AF65-F5344CB8AC3E}">
        <p14:creationId xmlns:p14="http://schemas.microsoft.com/office/powerpoint/2010/main" val="3374679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E5752-5977-411C-A7A0-2541A05F16C2}"/>
              </a:ext>
            </a:extLst>
          </p:cNvPr>
          <p:cNvSpPr>
            <a:spLocks noGrp="1"/>
          </p:cNvSpPr>
          <p:nvPr>
            <p:ph type="title"/>
          </p:nvPr>
        </p:nvSpPr>
        <p:spPr/>
        <p:txBody>
          <a:bodyPr/>
          <a:lstStyle/>
          <a:p>
            <a:r>
              <a:rPr lang="en-US" b="1" i="0" dirty="0">
                <a:effectLst/>
              </a:rPr>
              <a:t>External level</a:t>
            </a:r>
            <a:endParaRPr lang="en-US" dirty="0"/>
          </a:p>
        </p:txBody>
      </p:sp>
      <p:sp>
        <p:nvSpPr>
          <p:cNvPr id="3" name="Content Placeholder 2">
            <a:extLst>
              <a:ext uri="{FF2B5EF4-FFF2-40B4-BE49-F238E27FC236}">
                <a16:creationId xmlns:a16="http://schemas.microsoft.com/office/drawing/2014/main" id="{12EFD633-4846-4D85-B64B-29BD4A5D5E58}"/>
              </a:ext>
            </a:extLst>
          </p:cNvPr>
          <p:cNvSpPr>
            <a:spLocks noGrp="1"/>
          </p:cNvSpPr>
          <p:nvPr>
            <p:ph idx="1"/>
          </p:nvPr>
        </p:nvSpPr>
        <p:spPr/>
        <p:txBody>
          <a:bodyPr>
            <a:normAutofit/>
          </a:bodyPr>
          <a:lstStyle/>
          <a:p>
            <a:r>
              <a:rPr lang="en-US" sz="2400" b="0" i="0" dirty="0">
                <a:effectLst/>
                <a:latin typeface="+mj-lt"/>
              </a:rPr>
              <a:t>It is also called </a:t>
            </a:r>
            <a:r>
              <a:rPr lang="en-US" sz="2400" b="1" i="0" dirty="0">
                <a:effectLst/>
                <a:latin typeface="+mj-lt"/>
              </a:rPr>
              <a:t>view level</a:t>
            </a:r>
            <a:r>
              <a:rPr lang="en-US" sz="2400" b="0" i="0" dirty="0">
                <a:effectLst/>
                <a:latin typeface="+mj-lt"/>
              </a:rPr>
              <a:t>. </a:t>
            </a:r>
          </a:p>
          <a:p>
            <a:r>
              <a:rPr lang="en-US" sz="2400" b="0" i="0" dirty="0">
                <a:effectLst/>
                <a:latin typeface="+mj-lt"/>
              </a:rPr>
              <a:t>The reason this level is called “view” is because several users can view their desired data from this level which is internally fetched from database with the help of conceptual and internal level mapping.</a:t>
            </a:r>
            <a:endParaRPr lang="en-US" sz="2400" dirty="0">
              <a:latin typeface="+mj-lt"/>
            </a:endParaRPr>
          </a:p>
        </p:txBody>
      </p:sp>
    </p:spTree>
    <p:extLst>
      <p:ext uri="{BB962C8B-B14F-4D97-AF65-F5344CB8AC3E}">
        <p14:creationId xmlns:p14="http://schemas.microsoft.com/office/powerpoint/2010/main" val="3304034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D69AE7-2411-4C30-8624-AC11AEAA7F4E}"/>
              </a:ext>
            </a:extLst>
          </p:cNvPr>
          <p:cNvSpPr>
            <a:spLocks noGrp="1"/>
          </p:cNvSpPr>
          <p:nvPr>
            <p:ph idx="1"/>
          </p:nvPr>
        </p:nvSpPr>
        <p:spPr/>
        <p:txBody>
          <a:bodyPr>
            <a:normAutofit/>
          </a:bodyPr>
          <a:lstStyle/>
          <a:p>
            <a:r>
              <a:rPr lang="en-US" sz="2400" b="0" i="0" dirty="0">
                <a:effectLst/>
                <a:latin typeface="+mj-lt"/>
              </a:rPr>
              <a:t>The user doesn’t need to know the database schema details such as data structure, table definition etc. user is only concerned about data which is what returned back to the view level after it has been fetched from database (present at the internal level).</a:t>
            </a:r>
          </a:p>
          <a:p>
            <a:r>
              <a:rPr lang="en-US" sz="2400" b="0" i="0" dirty="0">
                <a:effectLst/>
                <a:latin typeface="+mj-lt"/>
              </a:rPr>
              <a:t>External level is the “</a:t>
            </a:r>
            <a:r>
              <a:rPr lang="en-US" sz="2400" b="1" i="0" dirty="0">
                <a:effectLst/>
                <a:latin typeface="+mj-lt"/>
              </a:rPr>
              <a:t>top level</a:t>
            </a:r>
            <a:r>
              <a:rPr lang="en-US" sz="2400" b="0" i="0" dirty="0">
                <a:effectLst/>
                <a:latin typeface="+mj-lt"/>
              </a:rPr>
              <a:t>” of the Three Level DBMS Architecture.</a:t>
            </a:r>
            <a:endParaRPr lang="en-US" sz="2400" dirty="0">
              <a:latin typeface="+mj-lt"/>
            </a:endParaRPr>
          </a:p>
        </p:txBody>
      </p:sp>
    </p:spTree>
    <p:extLst>
      <p:ext uri="{BB962C8B-B14F-4D97-AF65-F5344CB8AC3E}">
        <p14:creationId xmlns:p14="http://schemas.microsoft.com/office/powerpoint/2010/main" val="1932353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E0149-B885-4E9F-872D-2AD198B75C29}"/>
              </a:ext>
            </a:extLst>
          </p:cNvPr>
          <p:cNvSpPr>
            <a:spLocks noGrp="1"/>
          </p:cNvSpPr>
          <p:nvPr>
            <p:ph type="title"/>
          </p:nvPr>
        </p:nvSpPr>
        <p:spPr/>
        <p:txBody>
          <a:bodyPr/>
          <a:lstStyle/>
          <a:p>
            <a:r>
              <a:rPr lang="en-US" b="1" i="0" dirty="0">
                <a:effectLst/>
              </a:rPr>
              <a:t>Conceptual level</a:t>
            </a:r>
            <a:endParaRPr lang="en-US" dirty="0"/>
          </a:p>
        </p:txBody>
      </p:sp>
      <p:sp>
        <p:nvSpPr>
          <p:cNvPr id="3" name="Content Placeholder 2">
            <a:extLst>
              <a:ext uri="{FF2B5EF4-FFF2-40B4-BE49-F238E27FC236}">
                <a16:creationId xmlns:a16="http://schemas.microsoft.com/office/drawing/2014/main" id="{0929B76B-C26D-4E73-BB99-13A3DFBADB57}"/>
              </a:ext>
            </a:extLst>
          </p:cNvPr>
          <p:cNvSpPr>
            <a:spLocks noGrp="1"/>
          </p:cNvSpPr>
          <p:nvPr>
            <p:ph idx="1"/>
          </p:nvPr>
        </p:nvSpPr>
        <p:spPr/>
        <p:txBody>
          <a:bodyPr>
            <a:normAutofit/>
          </a:bodyPr>
          <a:lstStyle/>
          <a:p>
            <a:pPr algn="l"/>
            <a:r>
              <a:rPr lang="en-US" sz="2400" b="0" i="0" dirty="0">
                <a:effectLst/>
                <a:latin typeface="+mj-lt"/>
              </a:rPr>
              <a:t>It is also called </a:t>
            </a:r>
            <a:r>
              <a:rPr lang="en-US" sz="2400" b="1" i="0" dirty="0">
                <a:effectLst/>
                <a:latin typeface="+mj-lt"/>
              </a:rPr>
              <a:t>logical level</a:t>
            </a:r>
            <a:r>
              <a:rPr lang="en-US" sz="2400" b="0" i="0" dirty="0">
                <a:effectLst/>
                <a:latin typeface="+mj-lt"/>
              </a:rPr>
              <a:t>. The whole design of the database such as relationship among data, schema of data etc. are described in this level.</a:t>
            </a:r>
          </a:p>
          <a:p>
            <a:pPr algn="l"/>
            <a:r>
              <a:rPr lang="en-US" sz="2400" b="0" i="0" dirty="0">
                <a:effectLst/>
                <a:latin typeface="+mj-lt"/>
              </a:rPr>
              <a:t>Database constraints and security are also implemented in this level of architecture. This level is maintained by DBA (database administrator).</a:t>
            </a:r>
          </a:p>
          <a:p>
            <a:pPr marL="0" indent="0">
              <a:buNone/>
            </a:pPr>
            <a:endParaRPr lang="en-US" sz="2400" dirty="0">
              <a:latin typeface="+mj-lt"/>
            </a:endParaRPr>
          </a:p>
        </p:txBody>
      </p:sp>
    </p:spTree>
    <p:extLst>
      <p:ext uri="{BB962C8B-B14F-4D97-AF65-F5344CB8AC3E}">
        <p14:creationId xmlns:p14="http://schemas.microsoft.com/office/powerpoint/2010/main" val="2062466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3E6E-3930-4C82-A617-B304C1610D52}"/>
              </a:ext>
            </a:extLst>
          </p:cNvPr>
          <p:cNvSpPr>
            <a:spLocks noGrp="1"/>
          </p:cNvSpPr>
          <p:nvPr>
            <p:ph type="title"/>
          </p:nvPr>
        </p:nvSpPr>
        <p:spPr/>
        <p:txBody>
          <a:bodyPr/>
          <a:lstStyle/>
          <a:p>
            <a:r>
              <a:rPr lang="en-US" b="1" i="0" dirty="0">
                <a:effectLst/>
              </a:rPr>
              <a:t>Internal level</a:t>
            </a:r>
            <a:endParaRPr lang="en-US" dirty="0"/>
          </a:p>
        </p:txBody>
      </p:sp>
      <p:sp>
        <p:nvSpPr>
          <p:cNvPr id="3" name="Content Placeholder 2">
            <a:extLst>
              <a:ext uri="{FF2B5EF4-FFF2-40B4-BE49-F238E27FC236}">
                <a16:creationId xmlns:a16="http://schemas.microsoft.com/office/drawing/2014/main" id="{A5DBEB7E-B9C2-4B33-B40D-40C2CBCBA7B6}"/>
              </a:ext>
            </a:extLst>
          </p:cNvPr>
          <p:cNvSpPr>
            <a:spLocks noGrp="1"/>
          </p:cNvSpPr>
          <p:nvPr>
            <p:ph idx="1"/>
          </p:nvPr>
        </p:nvSpPr>
        <p:spPr/>
        <p:txBody>
          <a:bodyPr>
            <a:normAutofit/>
          </a:bodyPr>
          <a:lstStyle/>
          <a:p>
            <a:r>
              <a:rPr lang="en-US" sz="2400" i="0" dirty="0">
                <a:effectLst/>
                <a:latin typeface="+mj-lt"/>
              </a:rPr>
              <a:t>This level is also known as physical level. </a:t>
            </a:r>
          </a:p>
          <a:p>
            <a:r>
              <a:rPr lang="en-US" sz="2400" i="0" dirty="0">
                <a:effectLst/>
                <a:latin typeface="+mj-lt"/>
              </a:rPr>
              <a:t>This level describes how the data is actually stored in the storage devices. </a:t>
            </a:r>
          </a:p>
          <a:p>
            <a:r>
              <a:rPr lang="en-US" sz="2400" i="0" dirty="0">
                <a:effectLst/>
                <a:latin typeface="+mj-lt"/>
              </a:rPr>
              <a:t>This level is also responsible for allocating space to the data. </a:t>
            </a:r>
          </a:p>
          <a:p>
            <a:r>
              <a:rPr lang="en-US" sz="2400" i="0" dirty="0">
                <a:effectLst/>
                <a:latin typeface="+mj-lt"/>
              </a:rPr>
              <a:t>This is the lowest level of the architecture.</a:t>
            </a:r>
            <a:endParaRPr lang="en-US" sz="2400" dirty="0">
              <a:latin typeface="+mj-lt"/>
            </a:endParaRPr>
          </a:p>
        </p:txBody>
      </p:sp>
    </p:spTree>
    <p:extLst>
      <p:ext uri="{BB962C8B-B14F-4D97-AF65-F5344CB8AC3E}">
        <p14:creationId xmlns:p14="http://schemas.microsoft.com/office/powerpoint/2010/main" val="2327785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9BF0-B6F4-4E55-BEAF-5736B0ECC42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A88BCCB-6069-455E-A9BA-D34F65E1844A}"/>
              </a:ext>
            </a:extLst>
          </p:cNvPr>
          <p:cNvSpPr>
            <a:spLocks noGrp="1"/>
          </p:cNvSpPr>
          <p:nvPr>
            <p:ph idx="1"/>
          </p:nvPr>
        </p:nvSpPr>
        <p:spPr>
          <a:xfrm>
            <a:off x="913795" y="1631853"/>
            <a:ext cx="10353762" cy="4740812"/>
          </a:xfrm>
        </p:spPr>
        <p:txBody>
          <a:bodyPr>
            <a:normAutofit/>
          </a:bodyPr>
          <a:lstStyle/>
          <a:p>
            <a:pPr algn="l"/>
            <a:r>
              <a:rPr lang="en-US" sz="2400" b="0" i="0" dirty="0">
                <a:effectLst/>
                <a:latin typeface="+mj-lt"/>
              </a:rPr>
              <a:t>Database management systems architecture will help us understand the components of database system and the relation among them.</a:t>
            </a:r>
          </a:p>
          <a:p>
            <a:pPr algn="l"/>
            <a:r>
              <a:rPr lang="en-US" sz="2400" b="0" i="0" dirty="0">
                <a:effectLst/>
                <a:latin typeface="+mj-lt"/>
              </a:rPr>
              <a:t>The architecture of DBMS depends on the computer system on which it runs. </a:t>
            </a:r>
          </a:p>
          <a:p>
            <a:pPr algn="l"/>
            <a:r>
              <a:rPr lang="en-US" sz="2400" b="0" i="0" dirty="0">
                <a:effectLst/>
                <a:latin typeface="+mj-lt"/>
              </a:rPr>
              <a:t>For example, in a client-server DBMS architecture, the database systems at server machine can run several requests made by client machine. </a:t>
            </a:r>
          </a:p>
        </p:txBody>
      </p:sp>
    </p:spTree>
    <p:extLst>
      <p:ext uri="{BB962C8B-B14F-4D97-AF65-F5344CB8AC3E}">
        <p14:creationId xmlns:p14="http://schemas.microsoft.com/office/powerpoint/2010/main" val="3361131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2A854-E9E6-4AB5-85CD-8C9DBC92FF79}"/>
              </a:ext>
            </a:extLst>
          </p:cNvPr>
          <p:cNvSpPr>
            <a:spLocks noGrp="1"/>
          </p:cNvSpPr>
          <p:nvPr>
            <p:ph type="title"/>
          </p:nvPr>
        </p:nvSpPr>
        <p:spPr/>
        <p:txBody>
          <a:bodyPr/>
          <a:lstStyle/>
          <a:p>
            <a:r>
              <a:rPr lang="en-US" b="1" i="0" dirty="0">
                <a:effectLst/>
              </a:rPr>
              <a:t>Types of DBMS Architecture</a:t>
            </a:r>
            <a:endParaRPr lang="en-US" dirty="0"/>
          </a:p>
        </p:txBody>
      </p:sp>
      <p:sp>
        <p:nvSpPr>
          <p:cNvPr id="3" name="Content Placeholder 2">
            <a:extLst>
              <a:ext uri="{FF2B5EF4-FFF2-40B4-BE49-F238E27FC236}">
                <a16:creationId xmlns:a16="http://schemas.microsoft.com/office/drawing/2014/main" id="{E99536A1-ED9C-4286-9C80-263B564D23ED}"/>
              </a:ext>
            </a:extLst>
          </p:cNvPr>
          <p:cNvSpPr>
            <a:spLocks noGrp="1"/>
          </p:cNvSpPr>
          <p:nvPr>
            <p:ph idx="1"/>
          </p:nvPr>
        </p:nvSpPr>
        <p:spPr/>
        <p:txBody>
          <a:bodyPr>
            <a:normAutofit/>
          </a:bodyPr>
          <a:lstStyle/>
          <a:p>
            <a:pPr marL="0" indent="0" algn="l">
              <a:buNone/>
            </a:pPr>
            <a:r>
              <a:rPr lang="en-US" sz="3200" i="0" dirty="0">
                <a:effectLst/>
                <a:latin typeface="+mj-lt"/>
              </a:rPr>
              <a:t>There are three types of DBMS architecture:</a:t>
            </a:r>
          </a:p>
          <a:p>
            <a:pPr marL="457200" lvl="1" indent="0">
              <a:buNone/>
            </a:pPr>
            <a:r>
              <a:rPr lang="en-US" sz="2800" i="0" dirty="0">
                <a:effectLst/>
                <a:latin typeface="+mj-lt"/>
              </a:rPr>
              <a:t>1. Single tier architecture</a:t>
            </a:r>
            <a:br>
              <a:rPr lang="en-US" sz="2800" i="0" dirty="0">
                <a:effectLst/>
                <a:latin typeface="+mj-lt"/>
              </a:rPr>
            </a:br>
            <a:r>
              <a:rPr lang="en-US" sz="2800" i="0" dirty="0">
                <a:effectLst/>
                <a:latin typeface="+mj-lt"/>
              </a:rPr>
              <a:t>2. Two tier architecture</a:t>
            </a:r>
            <a:br>
              <a:rPr lang="en-US" sz="2800" i="0" dirty="0">
                <a:effectLst/>
                <a:latin typeface="+mj-lt"/>
              </a:rPr>
            </a:br>
            <a:r>
              <a:rPr lang="en-US" sz="2800" i="0" dirty="0">
                <a:effectLst/>
                <a:latin typeface="+mj-lt"/>
              </a:rPr>
              <a:t>3. Three tier architecture</a:t>
            </a:r>
          </a:p>
          <a:p>
            <a:pPr marL="0" indent="0">
              <a:buNone/>
            </a:pPr>
            <a:endParaRPr lang="en-US" sz="2800" dirty="0">
              <a:latin typeface="+mj-lt"/>
            </a:endParaRPr>
          </a:p>
        </p:txBody>
      </p:sp>
    </p:spTree>
    <p:extLst>
      <p:ext uri="{BB962C8B-B14F-4D97-AF65-F5344CB8AC3E}">
        <p14:creationId xmlns:p14="http://schemas.microsoft.com/office/powerpoint/2010/main" val="118465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D8B39-C630-49B9-9E04-5AA4129488A4}"/>
              </a:ext>
            </a:extLst>
          </p:cNvPr>
          <p:cNvSpPr>
            <a:spLocks noGrp="1"/>
          </p:cNvSpPr>
          <p:nvPr>
            <p:ph type="title"/>
          </p:nvPr>
        </p:nvSpPr>
        <p:spPr>
          <a:xfrm>
            <a:off x="744983" y="173502"/>
            <a:ext cx="10353761" cy="1326321"/>
          </a:xfrm>
        </p:spPr>
        <p:txBody>
          <a:bodyPr/>
          <a:lstStyle/>
          <a:p>
            <a:r>
              <a:rPr lang="en-US" i="0" dirty="0">
                <a:effectLst/>
              </a:rPr>
              <a:t>Single tier architecture</a:t>
            </a:r>
            <a:endParaRPr lang="en-US" dirty="0"/>
          </a:p>
        </p:txBody>
      </p:sp>
      <p:sp>
        <p:nvSpPr>
          <p:cNvPr id="3" name="Content Placeholder 2">
            <a:extLst>
              <a:ext uri="{FF2B5EF4-FFF2-40B4-BE49-F238E27FC236}">
                <a16:creationId xmlns:a16="http://schemas.microsoft.com/office/drawing/2014/main" id="{A04D1988-D720-4136-8452-11412B070E91}"/>
              </a:ext>
            </a:extLst>
          </p:cNvPr>
          <p:cNvSpPr>
            <a:spLocks noGrp="1"/>
          </p:cNvSpPr>
          <p:nvPr>
            <p:ph idx="1"/>
          </p:nvPr>
        </p:nvSpPr>
        <p:spPr>
          <a:xfrm>
            <a:off x="913795" y="1659987"/>
            <a:ext cx="10353762" cy="4783015"/>
          </a:xfrm>
        </p:spPr>
        <p:txBody>
          <a:bodyPr>
            <a:normAutofit/>
          </a:bodyPr>
          <a:lstStyle/>
          <a:p>
            <a:pPr algn="l"/>
            <a:r>
              <a:rPr lang="en-US" sz="2200" b="0" i="0" dirty="0">
                <a:effectLst/>
                <a:latin typeface="+mj-lt"/>
              </a:rPr>
              <a:t>In this type of architecture, the database is readily available on the client machine, any request made by client doesn’t require a network connection to perform the action on the database.</a:t>
            </a:r>
          </a:p>
          <a:p>
            <a:pPr algn="l">
              <a:buFont typeface="Arial" panose="020B0604020202020204" pitchFamily="34" charset="0"/>
              <a:buChar char="•"/>
            </a:pPr>
            <a:r>
              <a:rPr lang="en-US" sz="2200" b="0" dirty="0">
                <a:effectLst/>
                <a:latin typeface="+mj-lt"/>
              </a:rPr>
              <a:t>In this architecture, the database is directly available to the user. It means the user can directly sit on the DBMS and uses it.</a:t>
            </a:r>
          </a:p>
          <a:p>
            <a:pPr algn="l">
              <a:buFont typeface="Arial" panose="020B0604020202020204" pitchFamily="34" charset="0"/>
              <a:buChar char="•"/>
            </a:pPr>
            <a:r>
              <a:rPr lang="en-US" sz="2200" b="0" dirty="0">
                <a:effectLst/>
                <a:latin typeface="+mj-lt"/>
              </a:rPr>
              <a:t>Any changes done here will directly be done on the database itself. It doesn't provide a handy tool for end users.</a:t>
            </a:r>
          </a:p>
          <a:p>
            <a:pPr algn="l">
              <a:buFont typeface="Arial" panose="020B0604020202020204" pitchFamily="34" charset="0"/>
              <a:buChar char="•"/>
            </a:pPr>
            <a:r>
              <a:rPr lang="en-US" sz="2200" b="0" dirty="0">
                <a:effectLst/>
                <a:latin typeface="+mj-lt"/>
              </a:rPr>
              <a:t>The 1-Tier architecture is used for development of the local application, where programmers can directly communicate with the database for the quick response.</a:t>
            </a:r>
          </a:p>
          <a:p>
            <a:endParaRPr lang="en-US" sz="2200" dirty="0">
              <a:latin typeface="+mj-lt"/>
            </a:endParaRPr>
          </a:p>
        </p:txBody>
      </p:sp>
    </p:spTree>
    <p:extLst>
      <p:ext uri="{BB962C8B-B14F-4D97-AF65-F5344CB8AC3E}">
        <p14:creationId xmlns:p14="http://schemas.microsoft.com/office/powerpoint/2010/main" val="588569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375D138-65DA-45A5-8966-4A1BE343C2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4986" y="379827"/>
            <a:ext cx="7170707" cy="5645509"/>
          </a:xfrm>
        </p:spPr>
      </p:pic>
    </p:spTree>
    <p:extLst>
      <p:ext uri="{BB962C8B-B14F-4D97-AF65-F5344CB8AC3E}">
        <p14:creationId xmlns:p14="http://schemas.microsoft.com/office/powerpoint/2010/main" val="4179572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22534-0F0C-42D3-9200-5C30C82BD588}"/>
              </a:ext>
            </a:extLst>
          </p:cNvPr>
          <p:cNvSpPr>
            <a:spLocks noGrp="1"/>
          </p:cNvSpPr>
          <p:nvPr>
            <p:ph type="title"/>
          </p:nvPr>
        </p:nvSpPr>
        <p:spPr/>
        <p:txBody>
          <a:bodyPr/>
          <a:lstStyle/>
          <a:p>
            <a:r>
              <a:rPr lang="en-US" i="0" dirty="0">
                <a:effectLst/>
              </a:rPr>
              <a:t>Two tier architecture</a:t>
            </a:r>
            <a:endParaRPr lang="en-US" dirty="0"/>
          </a:p>
        </p:txBody>
      </p:sp>
      <p:sp>
        <p:nvSpPr>
          <p:cNvPr id="3" name="Content Placeholder 2">
            <a:extLst>
              <a:ext uri="{FF2B5EF4-FFF2-40B4-BE49-F238E27FC236}">
                <a16:creationId xmlns:a16="http://schemas.microsoft.com/office/drawing/2014/main" id="{0B5077D5-68AD-4334-B604-4B338E7C2697}"/>
              </a:ext>
            </a:extLst>
          </p:cNvPr>
          <p:cNvSpPr>
            <a:spLocks noGrp="1"/>
          </p:cNvSpPr>
          <p:nvPr>
            <p:ph idx="1"/>
          </p:nvPr>
        </p:nvSpPr>
        <p:spPr>
          <a:xfrm>
            <a:off x="913795" y="1828800"/>
            <a:ext cx="10353762" cy="4670474"/>
          </a:xfrm>
        </p:spPr>
        <p:txBody>
          <a:bodyPr>
            <a:normAutofit lnSpcReduction="10000"/>
          </a:bodyPr>
          <a:lstStyle/>
          <a:p>
            <a:pPr algn="l">
              <a:buFont typeface="Arial" panose="020B0604020202020204" pitchFamily="34" charset="0"/>
              <a:buChar char="•"/>
            </a:pPr>
            <a:r>
              <a:rPr lang="en-US" sz="2400" b="0" dirty="0">
                <a:effectLst/>
                <a:latin typeface="+mj-lt"/>
              </a:rPr>
              <a:t>The 2-Tier architecture is same as basic client-server. In the two-tier architecture, applications on the client end can directly communicate with the database at the server side. For this interaction, API's like: </a:t>
            </a:r>
            <a:r>
              <a:rPr lang="en-US" sz="2400" b="1" dirty="0">
                <a:effectLst/>
                <a:latin typeface="+mj-lt"/>
              </a:rPr>
              <a:t>ODBC</a:t>
            </a:r>
            <a:r>
              <a:rPr lang="en-US" sz="2400" b="0" dirty="0">
                <a:effectLst/>
                <a:latin typeface="+mj-lt"/>
              </a:rPr>
              <a:t>, </a:t>
            </a:r>
            <a:r>
              <a:rPr lang="en-US" sz="2400" b="1" dirty="0">
                <a:effectLst/>
                <a:latin typeface="+mj-lt"/>
              </a:rPr>
              <a:t>JDBC</a:t>
            </a:r>
            <a:r>
              <a:rPr lang="en-US" sz="2400" b="0" dirty="0">
                <a:effectLst/>
                <a:latin typeface="+mj-lt"/>
              </a:rPr>
              <a:t> are used.</a:t>
            </a:r>
          </a:p>
          <a:p>
            <a:pPr algn="l">
              <a:buFont typeface="Arial" panose="020B0604020202020204" pitchFamily="34" charset="0"/>
              <a:buChar char="•"/>
            </a:pPr>
            <a:r>
              <a:rPr lang="en-US" sz="2400" b="0" dirty="0">
                <a:effectLst/>
                <a:latin typeface="+mj-lt"/>
              </a:rPr>
              <a:t>The user interfaces and application programs are run on the client-side.</a:t>
            </a:r>
          </a:p>
          <a:p>
            <a:pPr algn="l">
              <a:buFont typeface="Arial" panose="020B0604020202020204" pitchFamily="34" charset="0"/>
              <a:buChar char="•"/>
            </a:pPr>
            <a:r>
              <a:rPr lang="en-US" sz="2400" b="0" dirty="0">
                <a:effectLst/>
                <a:latin typeface="+mj-lt"/>
              </a:rPr>
              <a:t>The server side is responsible to provide the functionalities like: query processing and transaction management.</a:t>
            </a:r>
          </a:p>
          <a:p>
            <a:pPr algn="l">
              <a:buFont typeface="Arial" panose="020B0604020202020204" pitchFamily="34" charset="0"/>
              <a:buChar char="•"/>
            </a:pPr>
            <a:r>
              <a:rPr lang="en-US" sz="2400" b="0" dirty="0">
                <a:effectLst/>
                <a:latin typeface="+mj-lt"/>
              </a:rPr>
              <a:t>To communicate with the DBMS, client-side application establishes a connection with the server side.</a:t>
            </a:r>
          </a:p>
        </p:txBody>
      </p:sp>
    </p:spTree>
    <p:extLst>
      <p:ext uri="{BB962C8B-B14F-4D97-AF65-F5344CB8AC3E}">
        <p14:creationId xmlns:p14="http://schemas.microsoft.com/office/powerpoint/2010/main" val="3829247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673E0F-5622-464D-9FB5-7BF12C5297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7920" y="641631"/>
            <a:ext cx="7376159" cy="5574738"/>
          </a:xfrm>
          <a:prstGeom prst="rect">
            <a:avLst/>
          </a:prstGeom>
        </p:spPr>
      </p:pic>
    </p:spTree>
    <p:extLst>
      <p:ext uri="{BB962C8B-B14F-4D97-AF65-F5344CB8AC3E}">
        <p14:creationId xmlns:p14="http://schemas.microsoft.com/office/powerpoint/2010/main" val="3922592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F9CD0-611C-4503-A15F-D1448D1D0892}"/>
              </a:ext>
            </a:extLst>
          </p:cNvPr>
          <p:cNvSpPr>
            <a:spLocks noGrp="1"/>
          </p:cNvSpPr>
          <p:nvPr>
            <p:ph type="title"/>
          </p:nvPr>
        </p:nvSpPr>
        <p:spPr/>
        <p:txBody>
          <a:bodyPr>
            <a:normAutofit/>
          </a:bodyPr>
          <a:lstStyle/>
          <a:p>
            <a:r>
              <a:rPr lang="en-US" b="1" i="0" dirty="0">
                <a:effectLst/>
              </a:rPr>
              <a:t>Three tier architecture</a:t>
            </a:r>
            <a:endParaRPr lang="en-US" dirty="0"/>
          </a:p>
        </p:txBody>
      </p:sp>
      <p:sp>
        <p:nvSpPr>
          <p:cNvPr id="3" name="Content Placeholder 2">
            <a:extLst>
              <a:ext uri="{FF2B5EF4-FFF2-40B4-BE49-F238E27FC236}">
                <a16:creationId xmlns:a16="http://schemas.microsoft.com/office/drawing/2014/main" id="{18C656A4-4932-4C79-A1F5-784BE9F63411}"/>
              </a:ext>
            </a:extLst>
          </p:cNvPr>
          <p:cNvSpPr>
            <a:spLocks noGrp="1"/>
          </p:cNvSpPr>
          <p:nvPr>
            <p:ph idx="1"/>
          </p:nvPr>
        </p:nvSpPr>
        <p:spPr>
          <a:xfrm>
            <a:off x="913795" y="1772529"/>
            <a:ext cx="10353762" cy="4881489"/>
          </a:xfrm>
        </p:spPr>
        <p:txBody>
          <a:bodyPr>
            <a:normAutofit/>
          </a:bodyPr>
          <a:lstStyle/>
          <a:p>
            <a:pPr algn="l">
              <a:buFont typeface="Arial" panose="020B0604020202020204" pitchFamily="34" charset="0"/>
              <a:buChar char="•"/>
            </a:pPr>
            <a:r>
              <a:rPr lang="en-US" sz="2400" b="0" dirty="0">
                <a:effectLst/>
                <a:latin typeface="+mj-lt"/>
              </a:rPr>
              <a:t>The 3-Tier architecture contains another layer between the client and server. In this architecture, client can't directly communicate with the server.</a:t>
            </a:r>
          </a:p>
          <a:p>
            <a:pPr algn="l">
              <a:buFont typeface="Arial" panose="020B0604020202020204" pitchFamily="34" charset="0"/>
              <a:buChar char="•"/>
            </a:pPr>
            <a:r>
              <a:rPr lang="en-US" sz="2400" b="0" dirty="0">
                <a:effectLst/>
                <a:latin typeface="+mj-lt"/>
              </a:rPr>
              <a:t>The application on the client-end interacts with an application server which further communicates with the database system.</a:t>
            </a:r>
          </a:p>
          <a:p>
            <a:pPr algn="l">
              <a:buFont typeface="Arial" panose="020B0604020202020204" pitchFamily="34" charset="0"/>
              <a:buChar char="•"/>
            </a:pPr>
            <a:r>
              <a:rPr lang="en-US" sz="2400" b="0" dirty="0">
                <a:effectLst/>
                <a:latin typeface="+mj-lt"/>
              </a:rPr>
              <a:t>End user has no idea about the existence of the database beyond the application server. The database also has no idea about any other user beyond the application.</a:t>
            </a:r>
          </a:p>
          <a:p>
            <a:pPr algn="l">
              <a:buFont typeface="Arial" panose="020B0604020202020204" pitchFamily="34" charset="0"/>
              <a:buChar char="•"/>
            </a:pPr>
            <a:r>
              <a:rPr lang="en-US" sz="2400" b="0" dirty="0">
                <a:effectLst/>
                <a:latin typeface="+mj-lt"/>
              </a:rPr>
              <a:t>The 3-Tier architecture is used in case of large web application.</a:t>
            </a:r>
          </a:p>
        </p:txBody>
      </p:sp>
    </p:spTree>
    <p:extLst>
      <p:ext uri="{BB962C8B-B14F-4D97-AF65-F5344CB8AC3E}">
        <p14:creationId xmlns:p14="http://schemas.microsoft.com/office/powerpoint/2010/main" val="3195963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9B77C3C-CA83-4D83-B1D4-B0452A0260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1783" y="1285289"/>
            <a:ext cx="7976599" cy="4287422"/>
          </a:xfrm>
        </p:spPr>
      </p:pic>
    </p:spTree>
    <p:extLst>
      <p:ext uri="{BB962C8B-B14F-4D97-AF65-F5344CB8AC3E}">
        <p14:creationId xmlns:p14="http://schemas.microsoft.com/office/powerpoint/2010/main" val="99140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43</TotalTime>
  <Words>616</Words>
  <Application>Microsoft Office PowerPoint</Application>
  <PresentationFormat>Widescreen</PresentationFormat>
  <Paragraphs>39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Bookman Old Style</vt:lpstr>
      <vt:lpstr>Rockwell</vt:lpstr>
      <vt:lpstr>Damask</vt:lpstr>
      <vt:lpstr>Architecture of DBMS</vt:lpstr>
      <vt:lpstr>Introduction</vt:lpstr>
      <vt:lpstr>Types of DBMS Architecture</vt:lpstr>
      <vt:lpstr>Single tier architecture</vt:lpstr>
      <vt:lpstr>PowerPoint Presentation</vt:lpstr>
      <vt:lpstr>Two tier architecture</vt:lpstr>
      <vt:lpstr>PowerPoint Presentation</vt:lpstr>
      <vt:lpstr>Three tier architecture</vt:lpstr>
      <vt:lpstr>PowerPoint Presentation</vt:lpstr>
      <vt:lpstr>DBMS – Three Level Architecture</vt:lpstr>
      <vt:lpstr>PowerPoint Presentation</vt:lpstr>
      <vt:lpstr>External level</vt:lpstr>
      <vt:lpstr>PowerPoint Presentation</vt:lpstr>
      <vt:lpstr>Conceptual level</vt:lpstr>
      <vt:lpstr>Internal level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of DBMS</dc:title>
  <dc:creator>Uday Raj Karki</dc:creator>
  <cp:lastModifiedBy>saroj ghimire</cp:lastModifiedBy>
  <cp:revision>14</cp:revision>
  <dcterms:created xsi:type="dcterms:W3CDTF">2020-09-07T15:18:44Z</dcterms:created>
  <dcterms:modified xsi:type="dcterms:W3CDTF">2021-03-21T15:28:27Z</dcterms:modified>
</cp:coreProperties>
</file>