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DF040F-2BE3-41D3-AE78-032021FDD25D}" type="datetimeFigureOut">
              <a:rPr lang="en-US" smtClean="0"/>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EB20F-987A-413D-99E2-3E7F0A9586E2}" type="slidenum">
              <a:rPr lang="en-US" smtClean="0"/>
              <a:t>‹#›</a:t>
            </a:fld>
            <a:endParaRPr lang="en-US"/>
          </a:p>
        </p:txBody>
      </p:sp>
    </p:spTree>
    <p:extLst>
      <p:ext uri="{BB962C8B-B14F-4D97-AF65-F5344CB8AC3E}">
        <p14:creationId xmlns:p14="http://schemas.microsoft.com/office/powerpoint/2010/main" val="2973414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DF040F-2BE3-41D3-AE78-032021FDD25D}" type="datetimeFigureOut">
              <a:rPr lang="en-US" smtClean="0"/>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EB20F-987A-413D-99E2-3E7F0A9586E2}" type="slidenum">
              <a:rPr lang="en-US" smtClean="0"/>
              <a:t>‹#›</a:t>
            </a:fld>
            <a:endParaRPr lang="en-US"/>
          </a:p>
        </p:txBody>
      </p:sp>
    </p:spTree>
    <p:extLst>
      <p:ext uri="{BB962C8B-B14F-4D97-AF65-F5344CB8AC3E}">
        <p14:creationId xmlns:p14="http://schemas.microsoft.com/office/powerpoint/2010/main" val="2889170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DF040F-2BE3-41D3-AE78-032021FDD25D}" type="datetimeFigureOut">
              <a:rPr lang="en-US" smtClean="0"/>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EB20F-987A-413D-99E2-3E7F0A9586E2}" type="slidenum">
              <a:rPr lang="en-US" smtClean="0"/>
              <a:t>‹#›</a:t>
            </a:fld>
            <a:endParaRPr lang="en-US"/>
          </a:p>
        </p:txBody>
      </p:sp>
    </p:spTree>
    <p:extLst>
      <p:ext uri="{BB962C8B-B14F-4D97-AF65-F5344CB8AC3E}">
        <p14:creationId xmlns:p14="http://schemas.microsoft.com/office/powerpoint/2010/main" val="2940406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DF040F-2BE3-41D3-AE78-032021FDD25D}" type="datetimeFigureOut">
              <a:rPr lang="en-US" smtClean="0"/>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EB20F-987A-413D-99E2-3E7F0A9586E2}"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68247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DF040F-2BE3-41D3-AE78-032021FDD25D}" type="datetimeFigureOut">
              <a:rPr lang="en-US" smtClean="0"/>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EB20F-987A-413D-99E2-3E7F0A9586E2}" type="slidenum">
              <a:rPr lang="en-US" smtClean="0"/>
              <a:t>‹#›</a:t>
            </a:fld>
            <a:endParaRPr lang="en-US"/>
          </a:p>
        </p:txBody>
      </p:sp>
    </p:spTree>
    <p:extLst>
      <p:ext uri="{BB962C8B-B14F-4D97-AF65-F5344CB8AC3E}">
        <p14:creationId xmlns:p14="http://schemas.microsoft.com/office/powerpoint/2010/main" val="580564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1DF040F-2BE3-41D3-AE78-032021FDD25D}" type="datetimeFigureOut">
              <a:rPr lang="en-US" smtClean="0"/>
              <a:t>3/21/2021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8EB20F-987A-413D-99E2-3E7F0A9586E2}" type="slidenum">
              <a:rPr lang="en-US" smtClean="0"/>
              <a:t>‹#›</a:t>
            </a:fld>
            <a:endParaRPr lang="en-US"/>
          </a:p>
        </p:txBody>
      </p:sp>
    </p:spTree>
    <p:extLst>
      <p:ext uri="{BB962C8B-B14F-4D97-AF65-F5344CB8AC3E}">
        <p14:creationId xmlns:p14="http://schemas.microsoft.com/office/powerpoint/2010/main" val="12246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1DF040F-2BE3-41D3-AE78-032021FDD25D}" type="datetimeFigureOut">
              <a:rPr lang="en-US" smtClean="0"/>
              <a:t>3/21/2021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8EB20F-987A-413D-99E2-3E7F0A9586E2}" type="slidenum">
              <a:rPr lang="en-US" smtClean="0"/>
              <a:t>‹#›</a:t>
            </a:fld>
            <a:endParaRPr lang="en-US"/>
          </a:p>
        </p:txBody>
      </p:sp>
    </p:spTree>
    <p:extLst>
      <p:ext uri="{BB962C8B-B14F-4D97-AF65-F5344CB8AC3E}">
        <p14:creationId xmlns:p14="http://schemas.microsoft.com/office/powerpoint/2010/main" val="3953790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F040F-2BE3-41D3-AE78-032021FDD25D}" type="datetimeFigureOut">
              <a:rPr lang="en-US" smtClean="0"/>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EB20F-987A-413D-99E2-3E7F0A9586E2}" type="slidenum">
              <a:rPr lang="en-US" smtClean="0"/>
              <a:t>‹#›</a:t>
            </a:fld>
            <a:endParaRPr lang="en-US"/>
          </a:p>
        </p:txBody>
      </p:sp>
    </p:spTree>
    <p:extLst>
      <p:ext uri="{BB962C8B-B14F-4D97-AF65-F5344CB8AC3E}">
        <p14:creationId xmlns:p14="http://schemas.microsoft.com/office/powerpoint/2010/main" val="3715057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F040F-2BE3-41D3-AE78-032021FDD25D}" type="datetimeFigureOut">
              <a:rPr lang="en-US" smtClean="0"/>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EB20F-987A-413D-99E2-3E7F0A9586E2}" type="slidenum">
              <a:rPr lang="en-US" smtClean="0"/>
              <a:t>‹#›</a:t>
            </a:fld>
            <a:endParaRPr lang="en-US"/>
          </a:p>
        </p:txBody>
      </p:sp>
    </p:spTree>
    <p:extLst>
      <p:ext uri="{BB962C8B-B14F-4D97-AF65-F5344CB8AC3E}">
        <p14:creationId xmlns:p14="http://schemas.microsoft.com/office/powerpoint/2010/main" val="2402589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F040F-2BE3-41D3-AE78-032021FDD25D}" type="datetimeFigureOut">
              <a:rPr lang="en-US" smtClean="0"/>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EB20F-987A-413D-99E2-3E7F0A9586E2}" type="slidenum">
              <a:rPr lang="en-US" smtClean="0"/>
              <a:t>‹#›</a:t>
            </a:fld>
            <a:endParaRPr lang="en-US"/>
          </a:p>
        </p:txBody>
      </p:sp>
    </p:spTree>
    <p:extLst>
      <p:ext uri="{BB962C8B-B14F-4D97-AF65-F5344CB8AC3E}">
        <p14:creationId xmlns:p14="http://schemas.microsoft.com/office/powerpoint/2010/main" val="1128095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DF040F-2BE3-41D3-AE78-032021FDD25D}" type="datetimeFigureOut">
              <a:rPr lang="en-US" smtClean="0"/>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EB20F-987A-413D-99E2-3E7F0A9586E2}" type="slidenum">
              <a:rPr lang="en-US" smtClean="0"/>
              <a:t>‹#›</a:t>
            </a:fld>
            <a:endParaRPr lang="en-US"/>
          </a:p>
        </p:txBody>
      </p:sp>
    </p:spTree>
    <p:extLst>
      <p:ext uri="{BB962C8B-B14F-4D97-AF65-F5344CB8AC3E}">
        <p14:creationId xmlns:p14="http://schemas.microsoft.com/office/powerpoint/2010/main" val="956395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DF040F-2BE3-41D3-AE78-032021FDD25D}" type="datetimeFigureOut">
              <a:rPr lang="en-US" smtClean="0"/>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EB20F-987A-413D-99E2-3E7F0A9586E2}" type="slidenum">
              <a:rPr lang="en-US" smtClean="0"/>
              <a:t>‹#›</a:t>
            </a:fld>
            <a:endParaRPr lang="en-US"/>
          </a:p>
        </p:txBody>
      </p:sp>
    </p:spTree>
    <p:extLst>
      <p:ext uri="{BB962C8B-B14F-4D97-AF65-F5344CB8AC3E}">
        <p14:creationId xmlns:p14="http://schemas.microsoft.com/office/powerpoint/2010/main" val="1115884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DF040F-2BE3-41D3-AE78-032021FDD25D}" type="datetimeFigureOut">
              <a:rPr lang="en-US" smtClean="0"/>
              <a:t>3/21/2021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8EB20F-987A-413D-99E2-3E7F0A9586E2}" type="slidenum">
              <a:rPr lang="en-US" smtClean="0"/>
              <a:t>‹#›</a:t>
            </a:fld>
            <a:endParaRPr lang="en-US"/>
          </a:p>
        </p:txBody>
      </p:sp>
    </p:spTree>
    <p:extLst>
      <p:ext uri="{BB962C8B-B14F-4D97-AF65-F5344CB8AC3E}">
        <p14:creationId xmlns:p14="http://schemas.microsoft.com/office/powerpoint/2010/main" val="2281644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DF040F-2BE3-41D3-AE78-032021FDD25D}" type="datetimeFigureOut">
              <a:rPr lang="en-US" smtClean="0"/>
              <a:t>3/21/2021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8EB20F-987A-413D-99E2-3E7F0A9586E2}" type="slidenum">
              <a:rPr lang="en-US" smtClean="0"/>
              <a:t>‹#›</a:t>
            </a:fld>
            <a:endParaRPr lang="en-US"/>
          </a:p>
        </p:txBody>
      </p:sp>
    </p:spTree>
    <p:extLst>
      <p:ext uri="{BB962C8B-B14F-4D97-AF65-F5344CB8AC3E}">
        <p14:creationId xmlns:p14="http://schemas.microsoft.com/office/powerpoint/2010/main" val="2161189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DF040F-2BE3-41D3-AE78-032021FDD25D}" type="datetimeFigureOut">
              <a:rPr lang="en-US" smtClean="0"/>
              <a:t>3/21/2021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8EB20F-987A-413D-99E2-3E7F0A9586E2}" type="slidenum">
              <a:rPr lang="en-US" smtClean="0"/>
              <a:t>‹#›</a:t>
            </a:fld>
            <a:endParaRPr lang="en-US"/>
          </a:p>
        </p:txBody>
      </p:sp>
    </p:spTree>
    <p:extLst>
      <p:ext uri="{BB962C8B-B14F-4D97-AF65-F5344CB8AC3E}">
        <p14:creationId xmlns:p14="http://schemas.microsoft.com/office/powerpoint/2010/main" val="3584098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DF040F-2BE3-41D3-AE78-032021FDD25D}" type="datetimeFigureOut">
              <a:rPr lang="en-US" smtClean="0"/>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EB20F-987A-413D-99E2-3E7F0A9586E2}" type="slidenum">
              <a:rPr lang="en-US" smtClean="0"/>
              <a:t>‹#›</a:t>
            </a:fld>
            <a:endParaRPr lang="en-US"/>
          </a:p>
        </p:txBody>
      </p:sp>
    </p:spTree>
    <p:extLst>
      <p:ext uri="{BB962C8B-B14F-4D97-AF65-F5344CB8AC3E}">
        <p14:creationId xmlns:p14="http://schemas.microsoft.com/office/powerpoint/2010/main" val="959123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DF040F-2BE3-41D3-AE78-032021FDD25D}" type="datetimeFigureOut">
              <a:rPr lang="en-US" smtClean="0"/>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EB20F-987A-413D-99E2-3E7F0A9586E2}" type="slidenum">
              <a:rPr lang="en-US" smtClean="0"/>
              <a:t>‹#›</a:t>
            </a:fld>
            <a:endParaRPr lang="en-US"/>
          </a:p>
        </p:txBody>
      </p:sp>
    </p:spTree>
    <p:extLst>
      <p:ext uri="{BB962C8B-B14F-4D97-AF65-F5344CB8AC3E}">
        <p14:creationId xmlns:p14="http://schemas.microsoft.com/office/powerpoint/2010/main" val="3180550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1DF040F-2BE3-41D3-AE78-032021FDD25D}" type="datetimeFigureOut">
              <a:rPr lang="en-US" smtClean="0"/>
              <a:t>3/21/2021</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98EB20F-987A-413D-99E2-3E7F0A9586E2}" type="slidenum">
              <a:rPr lang="en-US" smtClean="0"/>
              <a:t>‹#›</a:t>
            </a:fld>
            <a:endParaRPr lang="en-US"/>
          </a:p>
        </p:txBody>
      </p:sp>
    </p:spTree>
    <p:extLst>
      <p:ext uri="{BB962C8B-B14F-4D97-AF65-F5344CB8AC3E}">
        <p14:creationId xmlns:p14="http://schemas.microsoft.com/office/powerpoint/2010/main" val="323565270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6B472-B37E-4069-84D9-1CDB10588E45}"/>
              </a:ext>
            </a:extLst>
          </p:cNvPr>
          <p:cNvSpPr>
            <a:spLocks noGrp="1"/>
          </p:cNvSpPr>
          <p:nvPr>
            <p:ph type="ctrTitle"/>
          </p:nvPr>
        </p:nvSpPr>
        <p:spPr/>
        <p:txBody>
          <a:bodyPr>
            <a:normAutofit/>
          </a:bodyPr>
          <a:lstStyle/>
          <a:p>
            <a:r>
              <a:rPr lang="en-US" b="1" dirty="0"/>
              <a:t>Introduction to DBMS</a:t>
            </a:r>
          </a:p>
        </p:txBody>
      </p:sp>
      <p:sp>
        <p:nvSpPr>
          <p:cNvPr id="3" name="Subtitle 2">
            <a:extLst>
              <a:ext uri="{FF2B5EF4-FFF2-40B4-BE49-F238E27FC236}">
                <a16:creationId xmlns:a16="http://schemas.microsoft.com/office/drawing/2014/main" id="{EBD5F804-A817-44FE-A4FC-E3E4BD62DEE2}"/>
              </a:ext>
            </a:extLst>
          </p:cNvPr>
          <p:cNvSpPr>
            <a:spLocks noGrp="1"/>
          </p:cNvSpPr>
          <p:nvPr>
            <p:ph type="subTitle" idx="1"/>
          </p:nvPr>
        </p:nvSpPr>
        <p:spPr/>
        <p:txBody>
          <a:bodyPr>
            <a:normAutofit/>
          </a:bodyPr>
          <a:lstStyle/>
          <a:p>
            <a:endParaRPr lang="en-US" sz="3200" b="1" dirty="0"/>
          </a:p>
        </p:txBody>
      </p:sp>
    </p:spTree>
    <p:extLst>
      <p:ext uri="{BB962C8B-B14F-4D97-AF65-F5344CB8AC3E}">
        <p14:creationId xmlns:p14="http://schemas.microsoft.com/office/powerpoint/2010/main" val="1699359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6C471-936D-4AA6-8BB1-C899ABE78542}"/>
              </a:ext>
            </a:extLst>
          </p:cNvPr>
          <p:cNvSpPr>
            <a:spLocks noGrp="1"/>
          </p:cNvSpPr>
          <p:nvPr>
            <p:ph type="title"/>
          </p:nvPr>
        </p:nvSpPr>
        <p:spPr/>
        <p:txBody>
          <a:bodyPr/>
          <a:lstStyle/>
          <a:p>
            <a:r>
              <a:rPr lang="en-US" sz="3600" dirty="0"/>
              <a:t>Data Protection</a:t>
            </a:r>
            <a:br>
              <a:rPr lang="en-US" sz="3600" dirty="0"/>
            </a:br>
            <a:endParaRPr lang="en-US" dirty="0"/>
          </a:p>
        </p:txBody>
      </p:sp>
      <p:sp>
        <p:nvSpPr>
          <p:cNvPr id="3" name="Content Placeholder 2">
            <a:extLst>
              <a:ext uri="{FF2B5EF4-FFF2-40B4-BE49-F238E27FC236}">
                <a16:creationId xmlns:a16="http://schemas.microsoft.com/office/drawing/2014/main" id="{77D93DEB-3BE3-4D2B-9A2B-7CD8808E94F7}"/>
              </a:ext>
            </a:extLst>
          </p:cNvPr>
          <p:cNvSpPr>
            <a:spLocks noGrp="1"/>
          </p:cNvSpPr>
          <p:nvPr>
            <p:ph idx="1"/>
          </p:nvPr>
        </p:nvSpPr>
        <p:spPr/>
        <p:txBody>
          <a:bodyPr>
            <a:normAutofit/>
          </a:bodyPr>
          <a:lstStyle/>
          <a:p>
            <a:r>
              <a:rPr lang="en-US" sz="2400" b="0" i="0" dirty="0">
                <a:effectLst/>
                <a:latin typeface="+mj-lt"/>
              </a:rPr>
              <a:t>Information such as bank details, employee’s salary details and sale purchase details should always be kept secured. </a:t>
            </a:r>
          </a:p>
          <a:p>
            <a:r>
              <a:rPr lang="en-US" sz="2400" b="0" i="0" dirty="0">
                <a:effectLst/>
                <a:latin typeface="+mj-lt"/>
              </a:rPr>
              <a:t>Also all the companies need their data secured from unauthorized use. </a:t>
            </a:r>
          </a:p>
          <a:p>
            <a:r>
              <a:rPr lang="en-US" sz="2400" b="0" i="0" dirty="0">
                <a:effectLst/>
                <a:latin typeface="+mj-lt"/>
              </a:rPr>
              <a:t>DBMS gives a master level security to their data. </a:t>
            </a:r>
          </a:p>
          <a:p>
            <a:r>
              <a:rPr lang="en-US" sz="2400" b="0" i="0" dirty="0">
                <a:effectLst/>
                <a:latin typeface="+mj-lt"/>
              </a:rPr>
              <a:t>No one can alter or modify the information without the privilege of using that data.</a:t>
            </a:r>
            <a:endParaRPr lang="en-US" sz="2400" dirty="0">
              <a:latin typeface="+mj-lt"/>
            </a:endParaRPr>
          </a:p>
        </p:txBody>
      </p:sp>
    </p:spTree>
    <p:extLst>
      <p:ext uri="{BB962C8B-B14F-4D97-AF65-F5344CB8AC3E}">
        <p14:creationId xmlns:p14="http://schemas.microsoft.com/office/powerpoint/2010/main" val="268183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B12AD-C553-4014-8D9E-4662098FF738}"/>
              </a:ext>
            </a:extLst>
          </p:cNvPr>
          <p:cNvSpPr>
            <a:spLocks noGrp="1"/>
          </p:cNvSpPr>
          <p:nvPr>
            <p:ph type="title"/>
          </p:nvPr>
        </p:nvSpPr>
        <p:spPr/>
        <p:txBody>
          <a:bodyPr/>
          <a:lstStyle/>
          <a:p>
            <a:r>
              <a:rPr lang="en-US" sz="3600" dirty="0"/>
              <a:t>Data backup and recovery</a:t>
            </a:r>
            <a:br>
              <a:rPr lang="en-US" sz="3600" dirty="0"/>
            </a:br>
            <a:endParaRPr lang="en-US" dirty="0"/>
          </a:p>
        </p:txBody>
      </p:sp>
      <p:sp>
        <p:nvSpPr>
          <p:cNvPr id="3" name="Content Placeholder 2">
            <a:extLst>
              <a:ext uri="{FF2B5EF4-FFF2-40B4-BE49-F238E27FC236}">
                <a16:creationId xmlns:a16="http://schemas.microsoft.com/office/drawing/2014/main" id="{4D466798-DC56-4E03-8D7B-A779C67954F4}"/>
              </a:ext>
            </a:extLst>
          </p:cNvPr>
          <p:cNvSpPr>
            <a:spLocks noGrp="1"/>
          </p:cNvSpPr>
          <p:nvPr>
            <p:ph idx="1"/>
          </p:nvPr>
        </p:nvSpPr>
        <p:spPr/>
        <p:txBody>
          <a:bodyPr>
            <a:normAutofit/>
          </a:bodyPr>
          <a:lstStyle/>
          <a:p>
            <a:r>
              <a:rPr lang="en-US" sz="2400" b="0" i="0" dirty="0">
                <a:effectLst/>
                <a:latin typeface="+mj-lt"/>
              </a:rPr>
              <a:t>Sometimes database failure occurs so there is no option like one can say that all the data has been lost. </a:t>
            </a:r>
          </a:p>
          <a:p>
            <a:r>
              <a:rPr lang="en-US" sz="2400" b="0" i="0" dirty="0">
                <a:effectLst/>
                <a:latin typeface="+mj-lt"/>
              </a:rPr>
              <a:t>There should be a backup of database so that on database failure it can be recovered. </a:t>
            </a:r>
          </a:p>
          <a:p>
            <a:r>
              <a:rPr lang="en-US" sz="2400" b="0" i="0" dirty="0">
                <a:effectLst/>
                <a:latin typeface="+mj-lt"/>
              </a:rPr>
              <a:t>DBMS has the ability to backup and recover all the data in database.</a:t>
            </a:r>
            <a:endParaRPr lang="en-US" sz="2400" dirty="0">
              <a:latin typeface="+mj-lt"/>
            </a:endParaRPr>
          </a:p>
        </p:txBody>
      </p:sp>
    </p:spTree>
    <p:extLst>
      <p:ext uri="{BB962C8B-B14F-4D97-AF65-F5344CB8AC3E}">
        <p14:creationId xmlns:p14="http://schemas.microsoft.com/office/powerpoint/2010/main" val="3547676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39ED6-FF0C-4954-87FE-4016814CD56E}"/>
              </a:ext>
            </a:extLst>
          </p:cNvPr>
          <p:cNvSpPr>
            <a:spLocks noGrp="1"/>
          </p:cNvSpPr>
          <p:nvPr>
            <p:ph type="title"/>
          </p:nvPr>
        </p:nvSpPr>
        <p:spPr/>
        <p:txBody>
          <a:bodyPr/>
          <a:lstStyle/>
          <a:p>
            <a:r>
              <a:rPr lang="en-US" sz="3600" dirty="0"/>
              <a:t>Integrity</a:t>
            </a:r>
            <a:endParaRPr lang="en-US" dirty="0"/>
          </a:p>
        </p:txBody>
      </p:sp>
      <p:sp>
        <p:nvSpPr>
          <p:cNvPr id="3" name="Content Placeholder 2">
            <a:extLst>
              <a:ext uri="{FF2B5EF4-FFF2-40B4-BE49-F238E27FC236}">
                <a16:creationId xmlns:a16="http://schemas.microsoft.com/office/drawing/2014/main" id="{F929A9FF-8458-4590-9EAE-F602ACD8FE0C}"/>
              </a:ext>
            </a:extLst>
          </p:cNvPr>
          <p:cNvSpPr>
            <a:spLocks noGrp="1"/>
          </p:cNvSpPr>
          <p:nvPr>
            <p:ph idx="1"/>
          </p:nvPr>
        </p:nvSpPr>
        <p:spPr/>
        <p:txBody>
          <a:bodyPr>
            <a:normAutofit/>
          </a:bodyPr>
          <a:lstStyle/>
          <a:p>
            <a:r>
              <a:rPr lang="en-US" sz="2400" b="0" i="0" dirty="0">
                <a:effectLst/>
                <a:latin typeface="+mj-lt"/>
              </a:rPr>
              <a:t>Integrity means your data is authentic and consistent. DBMS has various validity checks that make your data completely accurate and consistence.</a:t>
            </a:r>
            <a:endParaRPr lang="en-US" sz="2400" dirty="0">
              <a:latin typeface="+mj-lt"/>
            </a:endParaRPr>
          </a:p>
        </p:txBody>
      </p:sp>
    </p:spTree>
    <p:extLst>
      <p:ext uri="{BB962C8B-B14F-4D97-AF65-F5344CB8AC3E}">
        <p14:creationId xmlns:p14="http://schemas.microsoft.com/office/powerpoint/2010/main" val="545013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142EE-541F-478B-9916-A55DC7CF2C8B}"/>
              </a:ext>
            </a:extLst>
          </p:cNvPr>
          <p:cNvSpPr>
            <a:spLocks noGrp="1"/>
          </p:cNvSpPr>
          <p:nvPr>
            <p:ph type="title"/>
          </p:nvPr>
        </p:nvSpPr>
        <p:spPr/>
        <p:txBody>
          <a:bodyPr/>
          <a:lstStyle/>
          <a:p>
            <a:r>
              <a:rPr lang="en-US" sz="3600" dirty="0"/>
              <a:t>Platform Independent</a:t>
            </a:r>
            <a:endParaRPr lang="en-US" dirty="0"/>
          </a:p>
        </p:txBody>
      </p:sp>
      <p:sp>
        <p:nvSpPr>
          <p:cNvPr id="3" name="Content Placeholder 2">
            <a:extLst>
              <a:ext uri="{FF2B5EF4-FFF2-40B4-BE49-F238E27FC236}">
                <a16:creationId xmlns:a16="http://schemas.microsoft.com/office/drawing/2014/main" id="{AAF55FC3-06D7-4CD4-9848-740DC7C98D2E}"/>
              </a:ext>
            </a:extLst>
          </p:cNvPr>
          <p:cNvSpPr>
            <a:spLocks noGrp="1"/>
          </p:cNvSpPr>
          <p:nvPr>
            <p:ph idx="1"/>
          </p:nvPr>
        </p:nvSpPr>
        <p:spPr/>
        <p:txBody>
          <a:bodyPr>
            <a:normAutofit/>
          </a:bodyPr>
          <a:lstStyle/>
          <a:p>
            <a:r>
              <a:rPr lang="en-US" sz="2400" b="0" i="0" dirty="0">
                <a:effectLst/>
                <a:latin typeface="+mj-lt"/>
              </a:rPr>
              <a:t>One can run dbms at any platform. No particular platform is required to work on database management system.</a:t>
            </a:r>
            <a:endParaRPr lang="en-US" sz="2400" dirty="0">
              <a:latin typeface="+mj-lt"/>
            </a:endParaRPr>
          </a:p>
        </p:txBody>
      </p:sp>
    </p:spTree>
    <p:extLst>
      <p:ext uri="{BB962C8B-B14F-4D97-AF65-F5344CB8AC3E}">
        <p14:creationId xmlns:p14="http://schemas.microsoft.com/office/powerpoint/2010/main" val="2995985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88E69-91A5-4CB6-81D4-14A770DCCC9B}"/>
              </a:ext>
            </a:extLst>
          </p:cNvPr>
          <p:cNvSpPr>
            <a:spLocks noGrp="1"/>
          </p:cNvSpPr>
          <p:nvPr>
            <p:ph type="title"/>
          </p:nvPr>
        </p:nvSpPr>
        <p:spPr/>
        <p:txBody>
          <a:bodyPr/>
          <a:lstStyle/>
          <a:p>
            <a:r>
              <a:rPr lang="en-US" sz="3600" dirty="0"/>
              <a:t>DBMS for everyone</a:t>
            </a:r>
            <a:endParaRPr lang="en-US" dirty="0"/>
          </a:p>
        </p:txBody>
      </p:sp>
      <p:sp>
        <p:nvSpPr>
          <p:cNvPr id="3" name="Content Placeholder 2">
            <a:extLst>
              <a:ext uri="{FF2B5EF4-FFF2-40B4-BE49-F238E27FC236}">
                <a16:creationId xmlns:a16="http://schemas.microsoft.com/office/drawing/2014/main" id="{9D38BA8D-886C-4A8D-AACF-FA6EDD4889CA}"/>
              </a:ext>
            </a:extLst>
          </p:cNvPr>
          <p:cNvSpPr>
            <a:spLocks noGrp="1"/>
          </p:cNvSpPr>
          <p:nvPr>
            <p:ph idx="1"/>
          </p:nvPr>
        </p:nvSpPr>
        <p:spPr/>
        <p:txBody>
          <a:bodyPr>
            <a:normAutofit/>
          </a:bodyPr>
          <a:lstStyle/>
          <a:p>
            <a:r>
              <a:rPr lang="en-US" sz="2400" b="0" i="0" dirty="0">
                <a:effectLst/>
                <a:latin typeface="+mj-lt"/>
              </a:rPr>
              <a:t>There is no need to be a master of programming language if you want to work on DBMS. </a:t>
            </a:r>
          </a:p>
          <a:p>
            <a:r>
              <a:rPr lang="en-US" sz="2400" b="0" i="0" dirty="0">
                <a:effectLst/>
                <a:latin typeface="+mj-lt"/>
              </a:rPr>
              <a:t>Any accountant who is having less technical knowledge can work on DBMS. </a:t>
            </a:r>
          </a:p>
          <a:p>
            <a:r>
              <a:rPr lang="en-US" sz="2400" b="0" i="0" dirty="0">
                <a:effectLst/>
                <a:latin typeface="+mj-lt"/>
              </a:rPr>
              <a:t>All the definitions and descriptions are given in it so that even a non-technical background person can work on it.</a:t>
            </a:r>
            <a:endParaRPr lang="en-US" sz="2400" dirty="0">
              <a:latin typeface="+mj-lt"/>
            </a:endParaRPr>
          </a:p>
        </p:txBody>
      </p:sp>
    </p:spTree>
    <p:extLst>
      <p:ext uri="{BB962C8B-B14F-4D97-AF65-F5344CB8AC3E}">
        <p14:creationId xmlns:p14="http://schemas.microsoft.com/office/powerpoint/2010/main" val="2715666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D0ED-6F21-405D-BEF9-2AF5DCFA85B9}"/>
              </a:ext>
            </a:extLst>
          </p:cNvPr>
          <p:cNvSpPr>
            <a:spLocks noGrp="1"/>
          </p:cNvSpPr>
          <p:nvPr>
            <p:ph type="title"/>
          </p:nvPr>
        </p:nvSpPr>
        <p:spPr/>
        <p:txBody>
          <a:bodyPr/>
          <a:lstStyle/>
          <a:p>
            <a:r>
              <a:rPr lang="en-US" dirty="0"/>
              <a:t>Importance of dbms</a:t>
            </a:r>
          </a:p>
        </p:txBody>
      </p:sp>
      <p:sp>
        <p:nvSpPr>
          <p:cNvPr id="3" name="Content Placeholder 2">
            <a:extLst>
              <a:ext uri="{FF2B5EF4-FFF2-40B4-BE49-F238E27FC236}">
                <a16:creationId xmlns:a16="http://schemas.microsoft.com/office/drawing/2014/main" id="{0553ACFA-BCB1-407C-9A43-558106109A72}"/>
              </a:ext>
            </a:extLst>
          </p:cNvPr>
          <p:cNvSpPr>
            <a:spLocks noGrp="1"/>
          </p:cNvSpPr>
          <p:nvPr>
            <p:ph idx="1"/>
          </p:nvPr>
        </p:nvSpPr>
        <p:spPr/>
        <p:txBody>
          <a:bodyPr>
            <a:normAutofit/>
          </a:bodyPr>
          <a:lstStyle/>
          <a:p>
            <a:r>
              <a:rPr lang="en-US" sz="2400" b="0" i="0" dirty="0">
                <a:effectLst/>
                <a:latin typeface="+mj-lt"/>
              </a:rPr>
              <a:t>Improved efficiency</a:t>
            </a:r>
          </a:p>
          <a:p>
            <a:r>
              <a:rPr lang="en-US" sz="2400" b="0" i="0" dirty="0">
                <a:effectLst/>
                <a:latin typeface="+mj-lt"/>
              </a:rPr>
              <a:t>Versatility</a:t>
            </a:r>
          </a:p>
          <a:p>
            <a:r>
              <a:rPr lang="en-US" sz="2400" b="0" i="0" dirty="0">
                <a:effectLst/>
                <a:latin typeface="+mj-lt"/>
              </a:rPr>
              <a:t>Allowing categorization and structuring of available data</a:t>
            </a:r>
          </a:p>
          <a:p>
            <a:r>
              <a:rPr lang="en-US" sz="2400" b="0" i="0" dirty="0">
                <a:effectLst/>
                <a:latin typeface="+mj-lt"/>
              </a:rPr>
              <a:t>Multi-access</a:t>
            </a:r>
          </a:p>
          <a:p>
            <a:r>
              <a:rPr lang="en-US" sz="2400" b="0" i="0" dirty="0">
                <a:effectLst/>
                <a:latin typeface="+mj-lt"/>
              </a:rPr>
              <a:t>Creating an organized working environment</a:t>
            </a:r>
          </a:p>
          <a:p>
            <a:r>
              <a:rPr lang="en-US" sz="2400" b="0" i="0" dirty="0">
                <a:effectLst/>
                <a:latin typeface="+mj-lt"/>
              </a:rPr>
              <a:t>Newer and better ways to manage data</a:t>
            </a:r>
          </a:p>
        </p:txBody>
      </p:sp>
    </p:spTree>
    <p:extLst>
      <p:ext uri="{BB962C8B-B14F-4D97-AF65-F5344CB8AC3E}">
        <p14:creationId xmlns:p14="http://schemas.microsoft.com/office/powerpoint/2010/main" val="3674406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690A8-EB24-4B60-8C8F-CE0B43A1986B}"/>
              </a:ext>
            </a:extLst>
          </p:cNvPr>
          <p:cNvSpPr>
            <a:spLocks noGrp="1"/>
          </p:cNvSpPr>
          <p:nvPr>
            <p:ph type="title"/>
          </p:nvPr>
        </p:nvSpPr>
        <p:spPr/>
        <p:txBody>
          <a:bodyPr/>
          <a:lstStyle/>
          <a:p>
            <a:r>
              <a:rPr lang="en-US" dirty="0"/>
              <a:t>Merits of dbms</a:t>
            </a:r>
          </a:p>
        </p:txBody>
      </p:sp>
      <p:sp>
        <p:nvSpPr>
          <p:cNvPr id="3" name="Content Placeholder 2">
            <a:extLst>
              <a:ext uri="{FF2B5EF4-FFF2-40B4-BE49-F238E27FC236}">
                <a16:creationId xmlns:a16="http://schemas.microsoft.com/office/drawing/2014/main" id="{CB1F5038-E5E0-4926-93FC-799F193D420F}"/>
              </a:ext>
            </a:extLst>
          </p:cNvPr>
          <p:cNvSpPr>
            <a:spLocks noGrp="1"/>
          </p:cNvSpPr>
          <p:nvPr>
            <p:ph idx="1"/>
          </p:nvPr>
        </p:nvSpPr>
        <p:spPr/>
        <p:txBody>
          <a:bodyPr>
            <a:normAutofit/>
          </a:bodyPr>
          <a:lstStyle/>
          <a:p>
            <a:r>
              <a:rPr lang="en-US" sz="2400" dirty="0">
                <a:effectLst/>
                <a:latin typeface="+mj-lt"/>
              </a:rPr>
              <a:t>Improved data sharing</a:t>
            </a:r>
          </a:p>
          <a:p>
            <a:r>
              <a:rPr lang="en-US" sz="2400" dirty="0">
                <a:effectLst/>
                <a:latin typeface="+mj-lt"/>
              </a:rPr>
              <a:t>Improved data security</a:t>
            </a:r>
          </a:p>
          <a:p>
            <a:r>
              <a:rPr lang="en-US" sz="2400" dirty="0">
                <a:effectLst/>
                <a:latin typeface="+mj-lt"/>
              </a:rPr>
              <a:t>Better data integration</a:t>
            </a:r>
          </a:p>
          <a:p>
            <a:r>
              <a:rPr lang="en-US" sz="2400" dirty="0">
                <a:effectLst/>
                <a:latin typeface="+mj-lt"/>
              </a:rPr>
              <a:t>Minimized data inconsistency</a:t>
            </a:r>
          </a:p>
          <a:p>
            <a:r>
              <a:rPr lang="en-US" sz="2400" dirty="0">
                <a:effectLst/>
                <a:latin typeface="+mj-lt"/>
              </a:rPr>
              <a:t>Improved decision making</a:t>
            </a:r>
          </a:p>
          <a:p>
            <a:r>
              <a:rPr lang="en-US" sz="2400" dirty="0">
                <a:effectLst/>
                <a:latin typeface="+mj-lt"/>
              </a:rPr>
              <a:t>Increased end-user productivity</a:t>
            </a:r>
          </a:p>
        </p:txBody>
      </p:sp>
    </p:spTree>
    <p:extLst>
      <p:ext uri="{BB962C8B-B14F-4D97-AF65-F5344CB8AC3E}">
        <p14:creationId xmlns:p14="http://schemas.microsoft.com/office/powerpoint/2010/main" val="1211994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DDF83-E901-4437-B4DF-15AF80AB8DF9}"/>
              </a:ext>
            </a:extLst>
          </p:cNvPr>
          <p:cNvSpPr>
            <a:spLocks noGrp="1"/>
          </p:cNvSpPr>
          <p:nvPr>
            <p:ph type="title"/>
          </p:nvPr>
        </p:nvSpPr>
        <p:spPr/>
        <p:txBody>
          <a:bodyPr/>
          <a:lstStyle/>
          <a:p>
            <a:r>
              <a:rPr lang="en-US" dirty="0"/>
              <a:t>Demerits of dbms</a:t>
            </a:r>
          </a:p>
        </p:txBody>
      </p:sp>
      <p:sp>
        <p:nvSpPr>
          <p:cNvPr id="3" name="Content Placeholder 2">
            <a:extLst>
              <a:ext uri="{FF2B5EF4-FFF2-40B4-BE49-F238E27FC236}">
                <a16:creationId xmlns:a16="http://schemas.microsoft.com/office/drawing/2014/main" id="{E0B3BC51-D60F-4754-8659-6506003C1585}"/>
              </a:ext>
            </a:extLst>
          </p:cNvPr>
          <p:cNvSpPr>
            <a:spLocks noGrp="1"/>
          </p:cNvSpPr>
          <p:nvPr>
            <p:ph idx="1"/>
          </p:nvPr>
        </p:nvSpPr>
        <p:spPr/>
        <p:txBody>
          <a:bodyPr>
            <a:normAutofit/>
          </a:bodyPr>
          <a:lstStyle/>
          <a:p>
            <a:r>
              <a:rPr lang="en-US" sz="2400" dirty="0">
                <a:effectLst/>
                <a:latin typeface="+mj-lt"/>
              </a:rPr>
              <a:t>Increased costs</a:t>
            </a:r>
          </a:p>
          <a:p>
            <a:r>
              <a:rPr lang="en-US" sz="2400" dirty="0">
                <a:effectLst/>
                <a:latin typeface="+mj-lt"/>
              </a:rPr>
              <a:t>Management complexity</a:t>
            </a:r>
          </a:p>
          <a:p>
            <a:pPr algn="l"/>
            <a:r>
              <a:rPr lang="en-US" sz="2400" i="0" dirty="0">
                <a:effectLst/>
                <a:latin typeface="+mj-lt"/>
              </a:rPr>
              <a:t>Database handling staff required</a:t>
            </a:r>
          </a:p>
          <a:p>
            <a:pPr algn="l"/>
            <a:r>
              <a:rPr lang="en-US" sz="2400" i="0" dirty="0">
                <a:effectLst/>
                <a:latin typeface="+mj-lt"/>
              </a:rPr>
              <a:t>Database Failure</a:t>
            </a:r>
          </a:p>
          <a:p>
            <a:r>
              <a:rPr lang="en-US" sz="2400" i="0" dirty="0">
                <a:effectLst/>
                <a:latin typeface="+mj-lt"/>
              </a:rPr>
              <a:t>High Hardware Cost</a:t>
            </a:r>
          </a:p>
          <a:p>
            <a:r>
              <a:rPr lang="en-US" sz="2400" i="0" dirty="0">
                <a:effectLst/>
                <a:latin typeface="+mj-lt"/>
              </a:rPr>
              <a:t>Upgradation Costs</a:t>
            </a:r>
          </a:p>
        </p:txBody>
      </p:sp>
    </p:spTree>
    <p:extLst>
      <p:ext uri="{BB962C8B-B14F-4D97-AF65-F5344CB8AC3E}">
        <p14:creationId xmlns:p14="http://schemas.microsoft.com/office/powerpoint/2010/main" val="136619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6BB95-A882-471E-8349-F07B2584E8A8}"/>
              </a:ext>
            </a:extLst>
          </p:cNvPr>
          <p:cNvSpPr>
            <a:spLocks noGrp="1"/>
          </p:cNvSpPr>
          <p:nvPr>
            <p:ph type="title"/>
          </p:nvPr>
        </p:nvSpPr>
        <p:spPr/>
        <p:txBody>
          <a:bodyPr/>
          <a:lstStyle/>
          <a:p>
            <a:r>
              <a:rPr lang="en-US" dirty="0"/>
              <a:t>Applications of dbms</a:t>
            </a:r>
          </a:p>
        </p:txBody>
      </p:sp>
      <p:sp>
        <p:nvSpPr>
          <p:cNvPr id="3" name="Content Placeholder 2">
            <a:extLst>
              <a:ext uri="{FF2B5EF4-FFF2-40B4-BE49-F238E27FC236}">
                <a16:creationId xmlns:a16="http://schemas.microsoft.com/office/drawing/2014/main" id="{0546FDB0-ED7F-4170-B5DF-87D72BCE3CA6}"/>
              </a:ext>
            </a:extLst>
          </p:cNvPr>
          <p:cNvSpPr>
            <a:spLocks noGrp="1"/>
          </p:cNvSpPr>
          <p:nvPr>
            <p:ph idx="1"/>
          </p:nvPr>
        </p:nvSpPr>
        <p:spPr>
          <a:xfrm>
            <a:off x="913795" y="1772529"/>
            <a:ext cx="10353762" cy="4475871"/>
          </a:xfrm>
        </p:spPr>
        <p:txBody>
          <a:bodyPr>
            <a:normAutofit/>
          </a:bodyPr>
          <a:lstStyle/>
          <a:p>
            <a:r>
              <a:rPr lang="en-US" sz="2400" dirty="0"/>
              <a:t>Banking</a:t>
            </a:r>
          </a:p>
          <a:p>
            <a:r>
              <a:rPr lang="en-US" sz="2400" dirty="0"/>
              <a:t>Airlines </a:t>
            </a:r>
          </a:p>
          <a:p>
            <a:r>
              <a:rPr lang="en-US" sz="2400" dirty="0"/>
              <a:t>Universities</a:t>
            </a:r>
          </a:p>
          <a:p>
            <a:r>
              <a:rPr lang="en-US" sz="2400" dirty="0"/>
              <a:t>Telecommunication</a:t>
            </a:r>
          </a:p>
          <a:p>
            <a:r>
              <a:rPr lang="en-US" sz="2400" dirty="0"/>
              <a:t>Finance</a:t>
            </a:r>
          </a:p>
          <a:p>
            <a:r>
              <a:rPr lang="en-US" sz="2400" dirty="0"/>
              <a:t>Sales</a:t>
            </a:r>
          </a:p>
          <a:p>
            <a:r>
              <a:rPr lang="en-US" sz="2400" dirty="0"/>
              <a:t>manufacturing</a:t>
            </a:r>
          </a:p>
          <a:p>
            <a:r>
              <a:rPr lang="en-US" sz="2400" dirty="0"/>
              <a:t>HR management</a:t>
            </a:r>
          </a:p>
        </p:txBody>
      </p:sp>
    </p:spTree>
    <p:extLst>
      <p:ext uri="{BB962C8B-B14F-4D97-AF65-F5344CB8AC3E}">
        <p14:creationId xmlns:p14="http://schemas.microsoft.com/office/powerpoint/2010/main" val="1157020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91BC6-1A87-4ABE-BF14-124BDC7C775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EF07D29-B367-498A-939B-328DFAFCF213}"/>
              </a:ext>
            </a:extLst>
          </p:cNvPr>
          <p:cNvSpPr>
            <a:spLocks noGrp="1"/>
          </p:cNvSpPr>
          <p:nvPr>
            <p:ph idx="1"/>
          </p:nvPr>
        </p:nvSpPr>
        <p:spPr/>
        <p:txBody>
          <a:bodyPr>
            <a:normAutofit/>
          </a:bodyPr>
          <a:lstStyle/>
          <a:p>
            <a:pPr marL="0" indent="0">
              <a:buNone/>
            </a:pPr>
            <a:r>
              <a:rPr lang="en-US" b="1" dirty="0">
                <a:effectLst/>
                <a:latin typeface="+mj-lt"/>
                <a:ea typeface="Calibri" panose="020F0502020204030204" pitchFamily="34" charset="0"/>
                <a:cs typeface="Calibri" panose="020F0502020204030204" pitchFamily="34" charset="0"/>
              </a:rPr>
              <a:t>DATA:</a:t>
            </a:r>
          </a:p>
          <a:p>
            <a:pPr marL="0" indent="0">
              <a:buNone/>
            </a:pPr>
            <a:r>
              <a:rPr lang="en-US" dirty="0">
                <a:effectLst/>
                <a:latin typeface="+mj-lt"/>
                <a:ea typeface="Calibri" panose="020F0502020204030204" pitchFamily="34" charset="0"/>
                <a:cs typeface="Calibri" panose="020F0502020204030204" pitchFamily="34" charset="0"/>
              </a:rPr>
              <a:t>Information in raw or unorganized form (such as alphabets, numbers, or symbols) that refer to, or represent, conditions, ideas, or objects. </a:t>
            </a:r>
            <a:r>
              <a:rPr lang="en-US" b="1" i="1" dirty="0">
                <a:effectLst/>
                <a:latin typeface="+mj-lt"/>
                <a:ea typeface="Calibri" panose="020F0502020204030204" pitchFamily="34" charset="0"/>
                <a:cs typeface="Calibri" panose="020F0502020204030204" pitchFamily="34" charset="0"/>
              </a:rPr>
              <a:t>Data</a:t>
            </a:r>
            <a:r>
              <a:rPr lang="en-US" dirty="0">
                <a:effectLst/>
                <a:latin typeface="+mj-lt"/>
                <a:ea typeface="Calibri" panose="020F0502020204030204" pitchFamily="34" charset="0"/>
                <a:cs typeface="Calibri" panose="020F0502020204030204" pitchFamily="34" charset="0"/>
              </a:rPr>
              <a:t> is limitless and present everywhere in the universe.</a:t>
            </a:r>
          </a:p>
          <a:p>
            <a:pPr marL="0" indent="0">
              <a:buNone/>
            </a:pPr>
            <a:r>
              <a:rPr lang="en-US" b="1" dirty="0">
                <a:effectLst/>
                <a:latin typeface="+mj-lt"/>
                <a:ea typeface="Times New Roman" panose="02020603050405020304" pitchFamily="18" charset="0"/>
              </a:rPr>
              <a:t>Information: </a:t>
            </a:r>
          </a:p>
          <a:p>
            <a:pPr marL="0" indent="0">
              <a:buNone/>
            </a:pPr>
            <a:r>
              <a:rPr lang="en-US" b="1" dirty="0">
                <a:effectLst/>
                <a:latin typeface="+mj-lt"/>
                <a:ea typeface="Times New Roman" panose="02020603050405020304" pitchFamily="18" charset="0"/>
              </a:rPr>
              <a:t>Information</a:t>
            </a:r>
            <a:r>
              <a:rPr lang="en-US" dirty="0">
                <a:effectLst/>
                <a:latin typeface="+mj-lt"/>
                <a:ea typeface="Times New Roman" panose="02020603050405020304" pitchFamily="18" charset="0"/>
              </a:rPr>
              <a:t> is organized or classified data, which has some meaningful values for the receiver. Information is the processed data on which decisions and actions are based.</a:t>
            </a:r>
          </a:p>
        </p:txBody>
      </p:sp>
    </p:spTree>
    <p:extLst>
      <p:ext uri="{BB962C8B-B14F-4D97-AF65-F5344CB8AC3E}">
        <p14:creationId xmlns:p14="http://schemas.microsoft.com/office/powerpoint/2010/main" val="77491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AEA7AC-3149-4B07-987A-B2C5AEDC8112}"/>
              </a:ext>
            </a:extLst>
          </p:cNvPr>
          <p:cNvSpPr>
            <a:spLocks noGrp="1"/>
          </p:cNvSpPr>
          <p:nvPr>
            <p:ph idx="1"/>
          </p:nvPr>
        </p:nvSpPr>
        <p:spPr/>
        <p:txBody>
          <a:bodyPr>
            <a:normAutofit/>
          </a:bodyPr>
          <a:lstStyle/>
          <a:p>
            <a:pPr marL="0" marR="30480" indent="0" algn="just">
              <a:lnSpc>
                <a:spcPct val="100000"/>
              </a:lnSpc>
              <a:spcBef>
                <a:spcPts val="0"/>
              </a:spcBef>
              <a:spcAft>
                <a:spcPts val="600"/>
              </a:spcAft>
              <a:buNone/>
            </a:pPr>
            <a:r>
              <a:rPr lang="en-US" sz="2400" dirty="0">
                <a:effectLst/>
                <a:latin typeface="+mj-lt"/>
                <a:ea typeface="Times New Roman" panose="02020603050405020304" pitchFamily="18" charset="0"/>
              </a:rPr>
              <a:t>For the decision to be meaningful, the processed data must qualify for the following characteristics −</a:t>
            </a:r>
          </a:p>
          <a:p>
            <a:pPr marL="342900" marR="30480" lvl="0" indent="-342900" algn="just">
              <a:lnSpc>
                <a:spcPct val="100000"/>
              </a:lnSpc>
              <a:spcBef>
                <a:spcPts val="0"/>
              </a:spcBef>
              <a:spcAft>
                <a:spcPts val="600"/>
              </a:spcAft>
              <a:buSzPts val="1000"/>
              <a:buFont typeface="Symbol" panose="05050102010706020507" pitchFamily="18" charset="2"/>
              <a:buChar char=""/>
              <a:tabLst>
                <a:tab pos="457200" algn="l"/>
              </a:tabLst>
            </a:pPr>
            <a:r>
              <a:rPr lang="en-US" sz="2400" b="1" dirty="0">
                <a:effectLst/>
                <a:latin typeface="+mj-lt"/>
                <a:ea typeface="Times New Roman" panose="02020603050405020304" pitchFamily="18" charset="0"/>
              </a:rPr>
              <a:t>Timely</a:t>
            </a:r>
            <a:r>
              <a:rPr lang="en-US" sz="2400" dirty="0">
                <a:effectLst/>
                <a:latin typeface="+mj-lt"/>
                <a:ea typeface="Times New Roman" panose="02020603050405020304" pitchFamily="18" charset="0"/>
              </a:rPr>
              <a:t> − Information should be available when required.</a:t>
            </a:r>
          </a:p>
          <a:p>
            <a:pPr marL="342900" marR="30480" lvl="0" indent="-342900" algn="just">
              <a:lnSpc>
                <a:spcPct val="100000"/>
              </a:lnSpc>
              <a:spcBef>
                <a:spcPts val="0"/>
              </a:spcBef>
              <a:spcAft>
                <a:spcPts val="600"/>
              </a:spcAft>
              <a:buSzPts val="1000"/>
              <a:buFont typeface="Symbol" panose="05050102010706020507" pitchFamily="18" charset="2"/>
              <a:buChar char=""/>
              <a:tabLst>
                <a:tab pos="457200" algn="l"/>
              </a:tabLst>
            </a:pPr>
            <a:r>
              <a:rPr lang="en-US" sz="2400" b="1" dirty="0">
                <a:effectLst/>
                <a:latin typeface="+mj-lt"/>
                <a:ea typeface="Times New Roman" panose="02020603050405020304" pitchFamily="18" charset="0"/>
              </a:rPr>
              <a:t>Accuracy</a:t>
            </a:r>
            <a:r>
              <a:rPr lang="en-US" sz="2400" dirty="0">
                <a:effectLst/>
                <a:latin typeface="+mj-lt"/>
                <a:ea typeface="Times New Roman" panose="02020603050405020304" pitchFamily="18" charset="0"/>
              </a:rPr>
              <a:t> − Information should be accurate.</a:t>
            </a:r>
          </a:p>
          <a:p>
            <a:pPr marL="342900" marR="30480" lvl="0" indent="-342900" algn="just">
              <a:lnSpc>
                <a:spcPct val="100000"/>
              </a:lnSpc>
              <a:spcBef>
                <a:spcPts val="0"/>
              </a:spcBef>
              <a:spcAft>
                <a:spcPts val="600"/>
              </a:spcAft>
              <a:buSzPts val="1000"/>
              <a:buFont typeface="Symbol" panose="05050102010706020507" pitchFamily="18" charset="2"/>
              <a:buChar char=""/>
              <a:tabLst>
                <a:tab pos="457200" algn="l"/>
              </a:tabLst>
            </a:pPr>
            <a:r>
              <a:rPr lang="en-US" sz="2400" b="1" dirty="0">
                <a:effectLst/>
                <a:latin typeface="+mj-lt"/>
                <a:ea typeface="Times New Roman" panose="02020603050405020304" pitchFamily="18" charset="0"/>
              </a:rPr>
              <a:t>Completeness</a:t>
            </a:r>
            <a:r>
              <a:rPr lang="en-US" sz="2400" dirty="0">
                <a:effectLst/>
                <a:latin typeface="+mj-lt"/>
                <a:ea typeface="Times New Roman" panose="02020603050405020304" pitchFamily="18" charset="0"/>
              </a:rPr>
              <a:t> − Information should be complete.</a:t>
            </a:r>
          </a:p>
        </p:txBody>
      </p:sp>
    </p:spTree>
    <p:extLst>
      <p:ext uri="{BB962C8B-B14F-4D97-AF65-F5344CB8AC3E}">
        <p14:creationId xmlns:p14="http://schemas.microsoft.com/office/powerpoint/2010/main" val="186278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3A64DD-7FE8-48A6-8E79-42EDC7200E38}"/>
              </a:ext>
            </a:extLst>
          </p:cNvPr>
          <p:cNvSpPr>
            <a:spLocks noGrp="1"/>
          </p:cNvSpPr>
          <p:nvPr>
            <p:ph idx="1"/>
          </p:nvPr>
        </p:nvSpPr>
        <p:spPr>
          <a:xfrm>
            <a:off x="919119" y="1223867"/>
            <a:ext cx="10353762" cy="3695136"/>
          </a:xfrm>
        </p:spPr>
        <p:txBody>
          <a:bodyPr>
            <a:normAutofit lnSpcReduction="10000"/>
          </a:bodyPr>
          <a:lstStyle/>
          <a:p>
            <a:pPr marL="0" indent="0" algn="just">
              <a:buNone/>
            </a:pPr>
            <a:r>
              <a:rPr lang="en-US" sz="2800" b="1" dirty="0">
                <a:effectLst/>
                <a:latin typeface="+mj-lt"/>
                <a:ea typeface="Calibri" panose="020F0502020204030204" pitchFamily="34" charset="0"/>
                <a:cs typeface="Mangal" panose="02040503050203030202" pitchFamily="18" charset="0"/>
              </a:rPr>
              <a:t>Database:</a:t>
            </a:r>
          </a:p>
          <a:p>
            <a:pPr marL="0" indent="0" algn="just">
              <a:buNone/>
            </a:pPr>
            <a:r>
              <a:rPr lang="en-US" sz="2800" dirty="0">
                <a:effectLst/>
                <a:latin typeface="+mj-lt"/>
                <a:ea typeface="Calibri" panose="020F0502020204030204" pitchFamily="34" charset="0"/>
                <a:cs typeface="Mangal" panose="02040503050203030202" pitchFamily="18" charset="0"/>
              </a:rPr>
              <a:t>A </a:t>
            </a:r>
            <a:r>
              <a:rPr lang="en-US" sz="2800" b="1" dirty="0">
                <a:effectLst/>
                <a:latin typeface="+mj-lt"/>
                <a:ea typeface="Calibri" panose="020F0502020204030204" pitchFamily="34" charset="0"/>
                <a:cs typeface="Mangal" panose="02040503050203030202" pitchFamily="18" charset="0"/>
              </a:rPr>
              <a:t>Database</a:t>
            </a:r>
            <a:r>
              <a:rPr lang="en-US" sz="2800" dirty="0">
                <a:effectLst/>
                <a:latin typeface="+mj-lt"/>
                <a:ea typeface="Calibri" panose="020F0502020204030204" pitchFamily="34" charset="0"/>
                <a:cs typeface="Mangal" panose="02040503050203030202" pitchFamily="18" charset="0"/>
              </a:rPr>
              <a:t> is a collection of related data organized in a way that data can be easily accessed, managed and updated. Any piece of information can be a data, for example name of your College. Database is actually a place where related piece of information is stored and various operations can be performed on it.</a:t>
            </a:r>
          </a:p>
        </p:txBody>
      </p:sp>
    </p:spTree>
    <p:extLst>
      <p:ext uri="{BB962C8B-B14F-4D97-AF65-F5344CB8AC3E}">
        <p14:creationId xmlns:p14="http://schemas.microsoft.com/office/powerpoint/2010/main" val="3755608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004749-2981-46F8-A0C0-41B4E93EAC48}"/>
              </a:ext>
            </a:extLst>
          </p:cNvPr>
          <p:cNvSpPr>
            <a:spLocks noGrp="1"/>
          </p:cNvSpPr>
          <p:nvPr>
            <p:ph idx="1"/>
          </p:nvPr>
        </p:nvSpPr>
        <p:spPr>
          <a:xfrm>
            <a:off x="919119" y="1308274"/>
            <a:ext cx="10353762" cy="3695136"/>
          </a:xfrm>
        </p:spPr>
        <p:txBody>
          <a:bodyPr>
            <a:normAutofit/>
          </a:bodyPr>
          <a:lstStyle/>
          <a:p>
            <a:pPr marL="0" marR="0" indent="0" algn="just">
              <a:lnSpc>
                <a:spcPct val="115000"/>
              </a:lnSpc>
              <a:spcBef>
                <a:spcPts val="0"/>
              </a:spcBef>
              <a:spcAft>
                <a:spcPts val="0"/>
              </a:spcAft>
              <a:buNone/>
            </a:pPr>
            <a:r>
              <a:rPr lang="en-US" sz="2400" b="1" dirty="0">
                <a:effectLst/>
                <a:latin typeface="+mj-lt"/>
                <a:ea typeface="Calibri" panose="020F0502020204030204" pitchFamily="34" charset="0"/>
                <a:cs typeface="Mangal" panose="02040503050203030202" pitchFamily="18" charset="0"/>
              </a:rPr>
              <a:t>Database Management system(DBMS)</a:t>
            </a:r>
            <a:endParaRPr lang="en-US" sz="2400" dirty="0">
              <a:effectLst/>
              <a:latin typeface="+mj-lt"/>
              <a:ea typeface="Calibri" panose="020F0502020204030204" pitchFamily="34" charset="0"/>
              <a:cs typeface="Mangal" panose="02040503050203030202" pitchFamily="18" charset="0"/>
            </a:endParaRPr>
          </a:p>
          <a:p>
            <a:pPr marL="0" indent="0" algn="just">
              <a:buNone/>
            </a:pPr>
            <a:r>
              <a:rPr lang="en-US" sz="2400" dirty="0">
                <a:effectLst/>
                <a:latin typeface="+mj-lt"/>
                <a:ea typeface="Calibri" panose="020F0502020204030204" pitchFamily="34" charset="0"/>
              </a:rPr>
              <a:t>A DBMS is software that allows creation, definition and manipulation of database. DBMS is actually a tool used to perform any kind of operation on data in database. DBMS also provides protection and security to database. It maintains data consistency in case of multiple users. Here are some examples of popular DBMS , MySQL, Oracle, Microsoft access and dBase</a:t>
            </a:r>
            <a:endParaRPr lang="en-US" sz="2800" dirty="0">
              <a:latin typeface="+mj-lt"/>
            </a:endParaRPr>
          </a:p>
        </p:txBody>
      </p:sp>
    </p:spTree>
    <p:extLst>
      <p:ext uri="{BB962C8B-B14F-4D97-AF65-F5344CB8AC3E}">
        <p14:creationId xmlns:p14="http://schemas.microsoft.com/office/powerpoint/2010/main" val="2514233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E3820-0293-49C4-8291-C590B44E14A9}"/>
              </a:ext>
            </a:extLst>
          </p:cNvPr>
          <p:cNvSpPr>
            <a:spLocks noGrp="1"/>
          </p:cNvSpPr>
          <p:nvPr>
            <p:ph type="title"/>
          </p:nvPr>
        </p:nvSpPr>
        <p:spPr/>
        <p:txBody>
          <a:bodyPr/>
          <a:lstStyle/>
          <a:p>
            <a:r>
              <a:rPr lang="en-US" dirty="0"/>
              <a:t>Objective of DBMS</a:t>
            </a:r>
          </a:p>
        </p:txBody>
      </p:sp>
      <p:sp>
        <p:nvSpPr>
          <p:cNvPr id="3" name="Content Placeholder 2">
            <a:extLst>
              <a:ext uri="{FF2B5EF4-FFF2-40B4-BE49-F238E27FC236}">
                <a16:creationId xmlns:a16="http://schemas.microsoft.com/office/drawing/2014/main" id="{D8BE390C-8A54-4612-80BA-F92384A6477F}"/>
              </a:ext>
            </a:extLst>
          </p:cNvPr>
          <p:cNvSpPr>
            <a:spLocks noGrp="1"/>
          </p:cNvSpPr>
          <p:nvPr>
            <p:ph idx="1"/>
          </p:nvPr>
        </p:nvSpPr>
        <p:spPr>
          <a:xfrm>
            <a:off x="913795" y="2096063"/>
            <a:ext cx="10353762" cy="4332871"/>
          </a:xfrm>
        </p:spPr>
        <p:txBody>
          <a:bodyPr>
            <a:normAutofit lnSpcReduction="10000"/>
          </a:bodyPr>
          <a:lstStyle/>
          <a:p>
            <a:r>
              <a:rPr lang="en-US" sz="2400" dirty="0"/>
              <a:t>Mass Storage</a:t>
            </a:r>
          </a:p>
          <a:p>
            <a:r>
              <a:rPr lang="en-US" sz="2400" dirty="0"/>
              <a:t>Remove Duplicity</a:t>
            </a:r>
          </a:p>
          <a:p>
            <a:r>
              <a:rPr lang="en-US" sz="2400" dirty="0"/>
              <a:t>Multiple user access</a:t>
            </a:r>
          </a:p>
          <a:p>
            <a:r>
              <a:rPr lang="en-US" sz="2400" dirty="0"/>
              <a:t>Data Protection</a:t>
            </a:r>
          </a:p>
          <a:p>
            <a:r>
              <a:rPr lang="en-US" sz="2400" dirty="0"/>
              <a:t>Data backup and recovery</a:t>
            </a:r>
          </a:p>
          <a:p>
            <a:r>
              <a:rPr lang="en-US" sz="2400" dirty="0"/>
              <a:t>Platform Independent</a:t>
            </a:r>
          </a:p>
          <a:p>
            <a:r>
              <a:rPr lang="en-US" sz="2400" dirty="0"/>
              <a:t>Integrity</a:t>
            </a:r>
          </a:p>
          <a:p>
            <a:r>
              <a:rPr lang="en-US" sz="2400" dirty="0"/>
              <a:t>DBMS for everyone</a:t>
            </a:r>
          </a:p>
        </p:txBody>
      </p:sp>
    </p:spTree>
    <p:extLst>
      <p:ext uri="{BB962C8B-B14F-4D97-AF65-F5344CB8AC3E}">
        <p14:creationId xmlns:p14="http://schemas.microsoft.com/office/powerpoint/2010/main" val="3223442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5B5CD-8963-4FDE-93EB-06CA7F8B61F7}"/>
              </a:ext>
            </a:extLst>
          </p:cNvPr>
          <p:cNvSpPr>
            <a:spLocks noGrp="1"/>
          </p:cNvSpPr>
          <p:nvPr>
            <p:ph type="title"/>
          </p:nvPr>
        </p:nvSpPr>
        <p:spPr/>
        <p:txBody>
          <a:bodyPr/>
          <a:lstStyle/>
          <a:p>
            <a:r>
              <a:rPr lang="en-US" sz="3600" dirty="0"/>
              <a:t>Mass Storage</a:t>
            </a:r>
            <a:endParaRPr lang="en-US" dirty="0"/>
          </a:p>
        </p:txBody>
      </p:sp>
      <p:sp>
        <p:nvSpPr>
          <p:cNvPr id="3" name="Content Placeholder 2">
            <a:extLst>
              <a:ext uri="{FF2B5EF4-FFF2-40B4-BE49-F238E27FC236}">
                <a16:creationId xmlns:a16="http://schemas.microsoft.com/office/drawing/2014/main" id="{E7B4C18E-6928-4565-BE60-7830BE940ECF}"/>
              </a:ext>
            </a:extLst>
          </p:cNvPr>
          <p:cNvSpPr>
            <a:spLocks noGrp="1"/>
          </p:cNvSpPr>
          <p:nvPr>
            <p:ph idx="1"/>
          </p:nvPr>
        </p:nvSpPr>
        <p:spPr/>
        <p:txBody>
          <a:bodyPr>
            <a:normAutofit/>
          </a:bodyPr>
          <a:lstStyle/>
          <a:p>
            <a:r>
              <a:rPr lang="en-US" sz="2400" b="0" i="0" dirty="0">
                <a:effectLst/>
                <a:latin typeface="+mj-lt"/>
              </a:rPr>
              <a:t>DBMS can store a lot of data in it. </a:t>
            </a:r>
          </a:p>
          <a:p>
            <a:r>
              <a:rPr lang="en-US" sz="2400" b="0" i="0" dirty="0">
                <a:effectLst/>
                <a:latin typeface="+mj-lt"/>
              </a:rPr>
              <a:t>So for all the big firms, DBMS is really ideal technology to use. </a:t>
            </a:r>
          </a:p>
          <a:p>
            <a:r>
              <a:rPr lang="en-US" sz="2400" b="0" i="0" dirty="0">
                <a:effectLst/>
                <a:latin typeface="+mj-lt"/>
              </a:rPr>
              <a:t>It can store thousands of records in it and one can fetch all that data whenever it is needed.</a:t>
            </a:r>
            <a:endParaRPr lang="en-US" sz="2400" dirty="0">
              <a:latin typeface="+mj-lt"/>
            </a:endParaRPr>
          </a:p>
        </p:txBody>
      </p:sp>
    </p:spTree>
    <p:extLst>
      <p:ext uri="{BB962C8B-B14F-4D97-AF65-F5344CB8AC3E}">
        <p14:creationId xmlns:p14="http://schemas.microsoft.com/office/powerpoint/2010/main" val="4098043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29C6-B7C3-456B-90A7-6C261BEDFFEA}"/>
              </a:ext>
            </a:extLst>
          </p:cNvPr>
          <p:cNvSpPr>
            <a:spLocks noGrp="1"/>
          </p:cNvSpPr>
          <p:nvPr>
            <p:ph type="title"/>
          </p:nvPr>
        </p:nvSpPr>
        <p:spPr/>
        <p:txBody>
          <a:bodyPr/>
          <a:lstStyle/>
          <a:p>
            <a:r>
              <a:rPr lang="en-US" sz="3600" dirty="0"/>
              <a:t>Remove Duplicity</a:t>
            </a:r>
            <a:br>
              <a:rPr lang="en-US" sz="3600" dirty="0"/>
            </a:br>
            <a:endParaRPr lang="en-US" dirty="0"/>
          </a:p>
        </p:txBody>
      </p:sp>
      <p:sp>
        <p:nvSpPr>
          <p:cNvPr id="3" name="Content Placeholder 2">
            <a:extLst>
              <a:ext uri="{FF2B5EF4-FFF2-40B4-BE49-F238E27FC236}">
                <a16:creationId xmlns:a16="http://schemas.microsoft.com/office/drawing/2014/main" id="{5F12EF4F-4420-40BD-808A-9DF6394DA0E0}"/>
              </a:ext>
            </a:extLst>
          </p:cNvPr>
          <p:cNvSpPr>
            <a:spLocks noGrp="1"/>
          </p:cNvSpPr>
          <p:nvPr>
            <p:ph idx="1"/>
          </p:nvPr>
        </p:nvSpPr>
        <p:spPr/>
        <p:txBody>
          <a:bodyPr>
            <a:normAutofit/>
          </a:bodyPr>
          <a:lstStyle/>
          <a:p>
            <a:r>
              <a:rPr lang="en-US" sz="2400" b="0" i="0" dirty="0">
                <a:effectLst/>
                <a:latin typeface="+mj-lt"/>
              </a:rPr>
              <a:t>If you have lots of data then data duplicity will occur for sure at any instance. </a:t>
            </a:r>
          </a:p>
          <a:p>
            <a:r>
              <a:rPr lang="en-US" sz="2400" b="0" i="0" dirty="0">
                <a:effectLst/>
                <a:latin typeface="+mj-lt"/>
              </a:rPr>
              <a:t>DBMS guarantee it that there will be no data duplicity among all the records. </a:t>
            </a:r>
          </a:p>
          <a:p>
            <a:r>
              <a:rPr lang="en-US" sz="2400" b="0" i="0" dirty="0">
                <a:effectLst/>
                <a:latin typeface="+mj-lt"/>
              </a:rPr>
              <a:t>While storing new records, DBMS makes sure that same data was not inserted before.</a:t>
            </a:r>
            <a:endParaRPr lang="en-US" sz="2400" dirty="0">
              <a:latin typeface="+mj-lt"/>
            </a:endParaRPr>
          </a:p>
        </p:txBody>
      </p:sp>
    </p:spTree>
    <p:extLst>
      <p:ext uri="{BB962C8B-B14F-4D97-AF65-F5344CB8AC3E}">
        <p14:creationId xmlns:p14="http://schemas.microsoft.com/office/powerpoint/2010/main" val="1301630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92FCC-EE61-489A-8468-8B52F39463F4}"/>
              </a:ext>
            </a:extLst>
          </p:cNvPr>
          <p:cNvSpPr>
            <a:spLocks noGrp="1"/>
          </p:cNvSpPr>
          <p:nvPr>
            <p:ph type="title"/>
          </p:nvPr>
        </p:nvSpPr>
        <p:spPr/>
        <p:txBody>
          <a:bodyPr/>
          <a:lstStyle/>
          <a:p>
            <a:r>
              <a:rPr lang="en-US" sz="3600" dirty="0"/>
              <a:t>Multiple user access</a:t>
            </a:r>
            <a:br>
              <a:rPr lang="en-US" sz="3600" dirty="0"/>
            </a:br>
            <a:endParaRPr lang="en-US" dirty="0"/>
          </a:p>
        </p:txBody>
      </p:sp>
      <p:sp>
        <p:nvSpPr>
          <p:cNvPr id="3" name="Content Placeholder 2">
            <a:extLst>
              <a:ext uri="{FF2B5EF4-FFF2-40B4-BE49-F238E27FC236}">
                <a16:creationId xmlns:a16="http://schemas.microsoft.com/office/drawing/2014/main" id="{18F3F439-7E89-45EA-8825-B09CF7B1CE30}"/>
              </a:ext>
            </a:extLst>
          </p:cNvPr>
          <p:cNvSpPr>
            <a:spLocks noGrp="1"/>
          </p:cNvSpPr>
          <p:nvPr>
            <p:ph idx="1"/>
          </p:nvPr>
        </p:nvSpPr>
        <p:spPr/>
        <p:txBody>
          <a:bodyPr>
            <a:normAutofit/>
          </a:bodyPr>
          <a:lstStyle/>
          <a:p>
            <a:r>
              <a:rPr lang="en-US" sz="2400" b="0" i="0" dirty="0">
                <a:effectLst/>
                <a:latin typeface="+mj-lt"/>
              </a:rPr>
              <a:t>No one handles the whole database alone. There are lots of users who are able to access database. </a:t>
            </a:r>
          </a:p>
          <a:p>
            <a:r>
              <a:rPr lang="en-US" sz="2400" b="0" i="0" dirty="0">
                <a:effectLst/>
                <a:latin typeface="+mj-lt"/>
              </a:rPr>
              <a:t>So this situation may happen that two or more users are accessing database. </a:t>
            </a:r>
          </a:p>
          <a:p>
            <a:r>
              <a:rPr lang="en-US" sz="2400" b="0" i="0" dirty="0">
                <a:effectLst/>
                <a:latin typeface="+mj-lt"/>
              </a:rPr>
              <a:t>They can change whatever they want, at that time DBMS makes it sure that they can work concurrently.</a:t>
            </a:r>
            <a:endParaRPr lang="en-US" sz="2400" dirty="0">
              <a:latin typeface="+mj-lt"/>
            </a:endParaRPr>
          </a:p>
        </p:txBody>
      </p:sp>
    </p:spTree>
    <p:extLst>
      <p:ext uri="{BB962C8B-B14F-4D97-AF65-F5344CB8AC3E}">
        <p14:creationId xmlns:p14="http://schemas.microsoft.com/office/powerpoint/2010/main" val="18640583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106</TotalTime>
  <Words>725</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Bookman Old Style</vt:lpstr>
      <vt:lpstr>Rockwell</vt:lpstr>
      <vt:lpstr>Symbol</vt:lpstr>
      <vt:lpstr>Damask</vt:lpstr>
      <vt:lpstr>Introduction to DBMS</vt:lpstr>
      <vt:lpstr>Introduction</vt:lpstr>
      <vt:lpstr>PowerPoint Presentation</vt:lpstr>
      <vt:lpstr>PowerPoint Presentation</vt:lpstr>
      <vt:lpstr>PowerPoint Presentation</vt:lpstr>
      <vt:lpstr>Objective of DBMS</vt:lpstr>
      <vt:lpstr>Mass Storage</vt:lpstr>
      <vt:lpstr>Remove Duplicity </vt:lpstr>
      <vt:lpstr>Multiple user access </vt:lpstr>
      <vt:lpstr>Data Protection </vt:lpstr>
      <vt:lpstr>Data backup and recovery </vt:lpstr>
      <vt:lpstr>Integrity</vt:lpstr>
      <vt:lpstr>Platform Independent</vt:lpstr>
      <vt:lpstr>DBMS for everyone</vt:lpstr>
      <vt:lpstr>Importance of dbms</vt:lpstr>
      <vt:lpstr>Merits of dbms</vt:lpstr>
      <vt:lpstr>Demerits of dbms</vt:lpstr>
      <vt:lpstr>Applications of dbms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DBMS</dc:title>
  <dc:creator>Uday Raj Karki</dc:creator>
  <cp:lastModifiedBy>saroj ghimire</cp:lastModifiedBy>
  <cp:revision>13</cp:revision>
  <dcterms:created xsi:type="dcterms:W3CDTF">2020-09-03T17:06:30Z</dcterms:created>
  <dcterms:modified xsi:type="dcterms:W3CDTF">2021-03-21T15:30:03Z</dcterms:modified>
</cp:coreProperties>
</file>