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6" r:id="rId2"/>
    <p:sldMasterId id="2147483738" r:id="rId3"/>
    <p:sldMasterId id="2147483756" r:id="rId4"/>
  </p:sldMasterIdLst>
  <p:sldIdLst>
    <p:sldId id="256" r:id="rId5"/>
    <p:sldId id="258" r:id="rId6"/>
    <p:sldId id="257" r:id="rId7"/>
    <p:sldId id="259" r:id="rId8"/>
    <p:sldId id="260" r:id="rId9"/>
    <p:sldId id="262" r:id="rId10"/>
    <p:sldId id="263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1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1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6583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97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35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19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7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4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5B5F-650C-45EC-A9FF-378977D97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B4BA8-9980-4255-8BA3-D42C01B10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FF76B-F2AC-47F2-9ACD-159B1EA2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039E5-2110-48EC-BABF-B36BA73C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E4C-F621-487C-A036-2815D423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36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B567-556C-4D39-8CC7-9619E355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2A22-7EAE-41E1-9D5F-A4408B4A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D4B36-FCE5-494C-A19F-9349CE20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E27F-ED16-4548-9D68-D51C50FA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383C1-085F-4FFF-A18F-45A2CF7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591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AA72-314D-4D22-9C8E-427DCFB1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BD4D1-A98A-43C8-9FE6-158D6C6DA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2E70-74CE-43CC-8DF2-0480E5E5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8B11-B3B8-4D8A-97BF-BB38A5E9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05C28-1B10-4DF3-B4DA-CA32B1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97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2329-397D-4F94-918A-1044F6A3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E6E0-01A0-4483-91B7-ECB7544CD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14839-E627-45D7-A012-B54BE0801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9B3F-F255-41F3-8960-9D63D490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E6068-2C16-4901-ACE2-30E1DE54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7C1AD-0B21-4B65-AFCD-DA85116E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94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F8D0-22A6-454D-994F-53825AA4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C074-7BA7-4864-A3E7-44151FF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5D16C-7A3E-45B9-9024-B9BB41984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21F2A-1E30-4263-8ED5-F50C3FBA7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E2233-3D80-4B4F-AA8F-EC95EB459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FABFD-6FA1-4E2C-8A16-234BE81B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3E6FF-0CFB-49B3-AC46-26111E38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9F2D7-DEF0-4A49-B0B1-AF81DE3D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8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F1B1-4F7C-4300-9A19-B472AFA3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5EE7F-3F01-4C0C-9D1D-354A4B13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FA45B-5B3A-47EF-B709-3E7D11B2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EE97B-AF36-4949-9D39-82F6314A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1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37F11-42A8-4F49-A2F9-D03D575C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3668A-FEB4-4905-A903-96B4E095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FB02B-C75B-42ED-9419-A0C243F4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8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1185-4B99-4A5B-8446-BFE93CFE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CBE9-A131-474C-8C0A-23245E45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67FB4-6F40-4FFC-AB9C-520D5CB2B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29F1C-6BB4-4F90-8986-B13DDF74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1FBD4-0230-46DF-943C-39FA30BE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82942-E838-42E4-BBA9-081D9D6E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8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043A-A796-4A79-9FB3-6377DC7A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C0FF5-C72A-4866-96CD-2D2BBA60D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8E521-1411-4852-9B18-254C22DB2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D9D74-1393-42FE-ACA9-3A7A6725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B723-6D14-48DF-8713-5B6CE3B3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D7C08-ACF6-4DA0-B1EC-ACF39DC3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87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F203-7D43-4814-AD9A-935E2A17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04C9A-3C94-4996-A246-4B1E6F058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03D83-6A00-4B18-B94B-C43EDCA8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C5A7-50A0-43A2-A895-3A0346EE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FB0F-694E-450F-BABB-6D12935D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5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DCB09-BB21-4A2C-8D86-8B671831F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ADCFE-AC52-42D1-9045-0234CD73D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FA7F-6055-4AB3-B94F-1C396F6D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C2B1D-2699-4F94-A673-0A6BD5D0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EC46-CB6F-4F7E-BF55-15183A13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649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8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60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5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04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03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982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26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958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653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097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31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356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26521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82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790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650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35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405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5B5F-650C-45EC-A9FF-378977D97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B4BA8-9980-4255-8BA3-D42C01B10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FF76B-F2AC-47F2-9ACD-159B1EA2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039E5-2110-48EC-BABF-B36BA73C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7E4C-F621-487C-A036-2815D423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964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B567-556C-4D39-8CC7-9619E355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2A22-7EAE-41E1-9D5F-A4408B4A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D4B36-FCE5-494C-A19F-9349CE20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E27F-ED16-4548-9D68-D51C50FA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383C1-085F-4FFF-A18F-45A2CF77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306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AA72-314D-4D22-9C8E-427DCFB1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BD4D1-A98A-43C8-9FE6-158D6C6DA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2E70-74CE-43CC-8DF2-0480E5E5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8B11-B3B8-4D8A-97BF-BB38A5E9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05C28-1B10-4DF3-B4DA-CA32B1C5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217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2329-397D-4F94-918A-1044F6A3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E6E0-01A0-4483-91B7-ECB7544CD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14839-E627-45D7-A012-B54BE0801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9B3F-F255-41F3-8960-9D63D490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E6068-2C16-4901-ACE2-30E1DE54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7C1AD-0B21-4B65-AFCD-DA85116E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4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597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F8D0-22A6-454D-994F-53825AA4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C074-7BA7-4864-A3E7-44151FF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5D16C-7A3E-45B9-9024-B9BB41984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21F2A-1E30-4263-8ED5-F50C3FBA7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E2233-3D80-4B4F-AA8F-EC95EB459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FABFD-6FA1-4E2C-8A16-234BE81B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3E6FF-0CFB-49B3-AC46-26111E38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9F2D7-DEF0-4A49-B0B1-AF81DE3D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778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F1B1-4F7C-4300-9A19-B472AFA3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5EE7F-3F01-4C0C-9D1D-354A4B13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FA45B-5B3A-47EF-B709-3E7D11B2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EE97B-AF36-4949-9D39-82F6314A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08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37F11-42A8-4F49-A2F9-D03D575C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3668A-FEB4-4905-A903-96B4E095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FB02B-C75B-42ED-9419-A0C243F4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589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1185-4B99-4A5B-8446-BFE93CFE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CBE9-A131-474C-8C0A-23245E45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67FB4-6F40-4FFC-AB9C-520D5CB2B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29F1C-6BB4-4F90-8986-B13DDF74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1FBD4-0230-46DF-943C-39FA30BE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82942-E838-42E4-BBA9-081D9D6E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04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043A-A796-4A79-9FB3-6377DC7A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C0FF5-C72A-4866-96CD-2D2BBA60D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8E521-1411-4852-9B18-254C22DB2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D9D74-1393-42FE-ACA9-3A7A6725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B723-6D14-48DF-8713-5B6CE3B3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D7C08-ACF6-4DA0-B1EC-ACF39DC3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113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F203-7D43-4814-AD9A-935E2A17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04C9A-3C94-4996-A246-4B1E6F058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03D83-6A00-4B18-B94B-C43EDCA8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C5A7-50A0-43A2-A895-3A0346EE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FB0F-694E-450F-BABB-6D12935D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237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DCB09-BB21-4A2C-8D86-8B671831F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ADCFE-AC52-42D1-9045-0234CD73D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FA7F-6055-4AB3-B94F-1C396F6D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C2B1D-2699-4F94-A673-0A6BD5D0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EC46-CB6F-4F7E-BF55-15183A13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97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C2F2B-2802-4F69-AA30-FDA850F4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1D712-C3D7-4F25-AF8C-745FAFB84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D9A4-6129-4612-875D-85AABEA7A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9BBBB-DC02-4512-85EF-048344256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19A0-3B33-4D9C-BE3D-003AABA72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4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C2F2B-2802-4F69-AA30-FDA850F4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1D712-C3D7-4F25-AF8C-745FAFB84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D9A4-6129-4612-875D-85AABEA7A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9E9B-B740-4988-8E01-ECE946507410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9BBBB-DC02-4512-85EF-048344256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519A0-3B33-4D9C-BE3D-003AABA72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0565-46BE-4861-A9AA-38A6E6063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2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6FE-1C81-4E14-94FC-1537669045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Relational Database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9F2EE-F759-4BD9-933D-60C06704C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5218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ADB0-4FF5-4AF8-80DA-2F4DD1358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rdbms</a:t>
            </a:r>
            <a:r>
              <a:rPr lang="en-US" dirty="0"/>
              <a:t> and terminology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D7EE5-0280-4788-9925-72CC57C4E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Unit-3</a:t>
            </a:r>
          </a:p>
        </p:txBody>
      </p:sp>
    </p:spTree>
    <p:extLst>
      <p:ext uri="{BB962C8B-B14F-4D97-AF65-F5344CB8AC3E}">
        <p14:creationId xmlns:p14="http://schemas.microsoft.com/office/powerpoint/2010/main" val="393281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DC48-DBD5-49CB-A0EB-180FE74A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rdbms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34E9-7C48-4E1B-8F78-5A712A16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+mj-lt"/>
              </a:rPr>
              <a:t>A relational database refers to a </a:t>
            </a:r>
            <a:r>
              <a:rPr lang="en-US" sz="2400" dirty="0">
                <a:effectLst/>
                <a:latin typeface="+mj-lt"/>
              </a:rPr>
              <a:t>database</a:t>
            </a:r>
            <a:r>
              <a:rPr lang="en-US" sz="2400" b="0" i="0" dirty="0">
                <a:effectLst/>
                <a:latin typeface="+mj-lt"/>
              </a:rPr>
              <a:t> that stores data in a structured format, using </a:t>
            </a:r>
            <a:r>
              <a:rPr lang="en-US" sz="2400" dirty="0">
                <a:effectLst/>
                <a:latin typeface="+mj-lt"/>
              </a:rPr>
              <a:t>rows</a:t>
            </a:r>
            <a:r>
              <a:rPr lang="en-US" sz="2400" b="0" i="0" dirty="0">
                <a:effectLst/>
                <a:latin typeface="+mj-lt"/>
              </a:rPr>
              <a:t> and </a:t>
            </a:r>
            <a:r>
              <a:rPr lang="en-US" sz="2400" dirty="0">
                <a:effectLst/>
                <a:latin typeface="+mj-lt"/>
              </a:rPr>
              <a:t>columns</a:t>
            </a:r>
            <a:r>
              <a:rPr lang="en-US" sz="2400" b="0" i="0" dirty="0">
                <a:effectLst/>
                <a:latin typeface="+mj-lt"/>
              </a:rPr>
              <a:t>. This makes it easy to locate and access specific values within the database. </a:t>
            </a:r>
          </a:p>
          <a:p>
            <a:r>
              <a:rPr lang="en-US" sz="2400" b="0" i="0" dirty="0">
                <a:effectLst/>
                <a:latin typeface="+mj-lt"/>
              </a:rPr>
              <a:t>It is "relational" because the values within each </a:t>
            </a:r>
            <a:r>
              <a:rPr lang="en-US" sz="2400" dirty="0">
                <a:effectLst/>
                <a:latin typeface="+mj-lt"/>
              </a:rPr>
              <a:t>table</a:t>
            </a:r>
            <a:r>
              <a:rPr lang="en-US" sz="2400" b="0" i="0" dirty="0">
                <a:effectLst/>
                <a:latin typeface="+mj-lt"/>
              </a:rPr>
              <a:t> are related to each other. </a:t>
            </a:r>
          </a:p>
          <a:p>
            <a:r>
              <a:rPr lang="en-US" sz="2400" b="0" i="0" dirty="0">
                <a:effectLst/>
                <a:latin typeface="+mj-lt"/>
              </a:rPr>
              <a:t>Tables may also be related to other tables. The relational structure makes it possible to run </a:t>
            </a:r>
            <a:r>
              <a:rPr lang="en-US" sz="2400" dirty="0">
                <a:effectLst/>
                <a:latin typeface="+mj-lt"/>
              </a:rPr>
              <a:t>queries</a:t>
            </a:r>
            <a:r>
              <a:rPr lang="en-US" sz="2400" b="0" i="0" dirty="0">
                <a:effectLst/>
                <a:latin typeface="+mj-lt"/>
              </a:rPr>
              <a:t> across multiple tables at once.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145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1C51-AAC9-4945-B737-16DEEFF1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effectLst/>
              </a:rPr>
              <a:t>Structure of Relational Database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950C-1F82-4B22-8BCD-38701A9F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+mj-lt"/>
              </a:rPr>
              <a:t>A relational database consists of a collection of </a:t>
            </a:r>
            <a:r>
              <a:rPr lang="en-US" sz="2400" b="1" i="0" dirty="0">
                <a:effectLst/>
                <a:latin typeface="+mj-lt"/>
              </a:rPr>
              <a:t>tables</a:t>
            </a:r>
            <a:r>
              <a:rPr lang="en-US" sz="2400" b="0" i="0" dirty="0">
                <a:effectLst/>
                <a:latin typeface="+mj-lt"/>
              </a:rPr>
              <a:t>, each having a unique </a:t>
            </a:r>
            <a:r>
              <a:rPr lang="en-US" sz="2400" b="1" i="0" dirty="0">
                <a:effectLst/>
                <a:latin typeface="+mj-lt"/>
              </a:rPr>
              <a:t>name</a:t>
            </a:r>
            <a:r>
              <a:rPr lang="en-US" sz="2400" b="0" i="0" dirty="0">
                <a:effectLst/>
                <a:latin typeface="+mj-lt"/>
              </a:rPr>
              <a:t>. </a:t>
            </a:r>
          </a:p>
          <a:p>
            <a:r>
              <a:rPr lang="en-US" sz="2400" b="0" i="0" dirty="0">
                <a:effectLst/>
                <a:latin typeface="+mj-lt"/>
              </a:rPr>
              <a:t>A </a:t>
            </a:r>
            <a:r>
              <a:rPr lang="en-US" sz="2400" b="1" i="0" dirty="0">
                <a:effectLst/>
                <a:latin typeface="+mj-lt"/>
              </a:rPr>
              <a:t>row</a:t>
            </a:r>
            <a:r>
              <a:rPr lang="en-US" sz="2400" b="0" i="0" dirty="0">
                <a:effectLst/>
                <a:latin typeface="+mj-lt"/>
              </a:rPr>
              <a:t> in a table represents a </a:t>
            </a:r>
            <a:r>
              <a:rPr lang="en-US" sz="2400" b="1" i="0" dirty="0">
                <a:effectLst/>
                <a:latin typeface="+mj-lt"/>
              </a:rPr>
              <a:t>relationship</a:t>
            </a:r>
            <a:r>
              <a:rPr lang="en-US" sz="2400" b="0" i="0" dirty="0">
                <a:effectLst/>
                <a:latin typeface="+mj-lt"/>
              </a:rPr>
              <a:t> among a set of values. Thus a table represents a </a:t>
            </a:r>
            <a:r>
              <a:rPr lang="en-US" sz="2400" b="1" i="0" dirty="0">
                <a:effectLst/>
                <a:latin typeface="+mj-lt"/>
              </a:rPr>
              <a:t>collection of relationships</a:t>
            </a:r>
            <a:r>
              <a:rPr lang="en-US" sz="2400" b="0" i="0" dirty="0">
                <a:effectLst/>
                <a:latin typeface="+mj-lt"/>
              </a:rPr>
              <a:t>.</a:t>
            </a:r>
          </a:p>
          <a:p>
            <a:r>
              <a:rPr lang="en-US" sz="2400" b="0" i="0" dirty="0">
                <a:effectLst/>
                <a:latin typeface="+mj-lt"/>
              </a:rPr>
              <a:t>There is a direct correspondence between the concept of a table and the mathematical concept of a relation. A substantial theory has been developed for relational databases.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2383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3B4699-A824-41DD-8BB1-9CDCB8ED8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" y="339020"/>
            <a:ext cx="10635175" cy="6179960"/>
          </a:xfrm>
        </p:spPr>
      </p:pic>
    </p:spTree>
    <p:extLst>
      <p:ext uri="{BB962C8B-B14F-4D97-AF65-F5344CB8AC3E}">
        <p14:creationId xmlns:p14="http://schemas.microsoft.com/office/powerpoint/2010/main" val="261232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4D4942-16EF-4A2E-8A1B-9B0DC813F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177382"/>
              </p:ext>
            </p:extLst>
          </p:nvPr>
        </p:nvGraphicFramePr>
        <p:xfrm>
          <a:off x="1111347" y="822569"/>
          <a:ext cx="10212997" cy="320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160">
                  <a:extLst>
                    <a:ext uri="{9D8B030D-6E8A-4147-A177-3AD203B41FA5}">
                      <a16:colId xmlns:a16="http://schemas.microsoft.com/office/drawing/2014/main" val="1069820689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321596054"/>
                    </a:ext>
                  </a:extLst>
                </a:gridCol>
              </a:tblGrid>
              <a:tr h="6094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Informal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Formal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5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12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Column head/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33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All possible column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Domains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4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Tuples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2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Table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Schema of 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165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638003-F034-4268-8619-69B388CC16B6}"/>
              </a:ext>
            </a:extLst>
          </p:cNvPr>
          <p:cNvSpPr txBox="1"/>
          <p:nvPr/>
        </p:nvSpPr>
        <p:spPr>
          <a:xfrm flipH="1">
            <a:off x="1258983" y="4375053"/>
            <a:ext cx="9917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degree of relation is always equal to number of attribute in relation.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FEFC4-2768-4BC2-97C4-50166D3B23C9}"/>
              </a:ext>
            </a:extLst>
          </p:cNvPr>
          <p:cNvSpPr txBox="1"/>
          <p:nvPr/>
        </p:nvSpPr>
        <p:spPr>
          <a:xfrm flipH="1">
            <a:off x="1258983" y="5327496"/>
            <a:ext cx="991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number of tuples of relation is called cardinality.</a:t>
            </a:r>
          </a:p>
        </p:txBody>
      </p:sp>
    </p:spTree>
    <p:extLst>
      <p:ext uri="{BB962C8B-B14F-4D97-AF65-F5344CB8AC3E}">
        <p14:creationId xmlns:p14="http://schemas.microsoft.com/office/powerpoint/2010/main" val="316349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26B1-5C18-44A7-8888-1C42B808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86B5-232A-4FA8-AA74-4B198C05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+mj-lt"/>
              </a:rPr>
              <a:t>A </a:t>
            </a:r>
            <a:r>
              <a:rPr lang="en-US" sz="2400" b="1" i="0" dirty="0">
                <a:effectLst/>
                <a:latin typeface="+mj-lt"/>
              </a:rPr>
              <a:t>relation scheme</a:t>
            </a:r>
            <a:r>
              <a:rPr lang="en-US" sz="2400" b="0" i="0" dirty="0">
                <a:effectLst/>
                <a:latin typeface="+mj-lt"/>
              </a:rPr>
              <a:t> is a list of attributes and their corresponding domains.</a:t>
            </a:r>
          </a:p>
          <a:p>
            <a:r>
              <a:rPr lang="en-US" sz="2400" dirty="0">
                <a:effectLst/>
                <a:latin typeface="+mj-lt"/>
              </a:rPr>
              <a:t>It is a logical representation</a:t>
            </a:r>
          </a:p>
          <a:p>
            <a:r>
              <a:rPr lang="en-US" sz="2400" dirty="0">
                <a:effectLst/>
                <a:latin typeface="+mj-lt"/>
              </a:rPr>
              <a:t>By using SQL we can convert logical database to physical table.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921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899AF3-A0B6-4747-9BF3-FF6E195FBD47}"/>
              </a:ext>
            </a:extLst>
          </p:cNvPr>
          <p:cNvSpPr/>
          <p:nvPr/>
        </p:nvSpPr>
        <p:spPr>
          <a:xfrm>
            <a:off x="239150" y="3470182"/>
            <a:ext cx="2152357" cy="8299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D251CB-006D-4C6C-BEB4-0701B5DC6E23}"/>
              </a:ext>
            </a:extLst>
          </p:cNvPr>
          <p:cNvSpPr/>
          <p:nvPr/>
        </p:nvSpPr>
        <p:spPr>
          <a:xfrm>
            <a:off x="239150" y="2272510"/>
            <a:ext cx="1997612" cy="77115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u="sng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S_id</a:t>
            </a:r>
            <a:endParaRPr lang="en-US" sz="1800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482A5F-DD7E-4E85-8087-C932FB39638E}"/>
              </a:ext>
            </a:extLst>
          </p:cNvPr>
          <p:cNvSpPr/>
          <p:nvPr/>
        </p:nvSpPr>
        <p:spPr>
          <a:xfrm>
            <a:off x="2945813" y="2983442"/>
            <a:ext cx="1997612" cy="77115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S_name</a:t>
            </a:r>
            <a:endParaRPr lang="en-US" sz="1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406631-997D-4CCD-93ED-7F8A6CA6DA8A}"/>
              </a:ext>
            </a:extLst>
          </p:cNvPr>
          <p:cNvSpPr/>
          <p:nvPr/>
        </p:nvSpPr>
        <p:spPr>
          <a:xfrm>
            <a:off x="239150" y="4726690"/>
            <a:ext cx="1997612" cy="77115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S_faculty</a:t>
            </a:r>
            <a:endParaRPr lang="en-US" sz="1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54E53D-2324-48BD-9084-4D79DDF26305}"/>
              </a:ext>
            </a:extLst>
          </p:cNvPr>
          <p:cNvSpPr/>
          <p:nvPr/>
        </p:nvSpPr>
        <p:spPr>
          <a:xfrm>
            <a:off x="2586110" y="4586596"/>
            <a:ext cx="1997612" cy="77115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S_address</a:t>
            </a:r>
            <a:endParaRPr lang="en-US" sz="1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8E1A35-2787-4C6E-85DB-4BDAE0A22C40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1237956" y="3043668"/>
            <a:ext cx="77373" cy="426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48B1CC-6F4B-4143-B03A-2E7E5A6AA418}"/>
              </a:ext>
            </a:extLst>
          </p:cNvPr>
          <p:cNvCxnSpPr>
            <a:cxnSpLocks/>
            <a:stCxn id="7" idx="2"/>
            <a:endCxn id="4" idx="3"/>
          </p:cNvCxnSpPr>
          <p:nvPr/>
        </p:nvCxnSpPr>
        <p:spPr>
          <a:xfrm flipH="1">
            <a:off x="2391507" y="3369021"/>
            <a:ext cx="554306" cy="516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B9E331-665D-40F4-9643-0A904D263EF3}"/>
              </a:ext>
            </a:extLst>
          </p:cNvPr>
          <p:cNvCxnSpPr>
            <a:cxnSpLocks/>
            <a:stCxn id="11" idx="2"/>
            <a:endCxn id="4" idx="3"/>
          </p:cNvCxnSpPr>
          <p:nvPr/>
        </p:nvCxnSpPr>
        <p:spPr>
          <a:xfrm flipH="1" flipV="1">
            <a:off x="2391507" y="3885179"/>
            <a:ext cx="194603" cy="1086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63B962-3D7A-4999-BF3D-875C3FBD747D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235612" y="4270758"/>
            <a:ext cx="2344" cy="455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4274866-01DF-4303-A1FA-BD62E6D4AC57}"/>
              </a:ext>
            </a:extLst>
          </p:cNvPr>
          <p:cNvSpPr txBox="1"/>
          <p:nvPr/>
        </p:nvSpPr>
        <p:spPr>
          <a:xfrm>
            <a:off x="9636369" y="5359853"/>
            <a:ext cx="108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EE789D-31E5-461C-95FE-ECFB08C97727}"/>
              </a:ext>
            </a:extLst>
          </p:cNvPr>
          <p:cNvSpPr/>
          <p:nvPr/>
        </p:nvSpPr>
        <p:spPr>
          <a:xfrm>
            <a:off x="3305906" y="1657121"/>
            <a:ext cx="1997612" cy="77115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F_name</a:t>
            </a:r>
            <a:endParaRPr lang="en-US" sz="1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9CA42C-4A83-40D8-BA5F-D595A34B6EBA}"/>
              </a:ext>
            </a:extLst>
          </p:cNvPr>
          <p:cNvSpPr/>
          <p:nvPr/>
        </p:nvSpPr>
        <p:spPr>
          <a:xfrm>
            <a:off x="5342986" y="2428876"/>
            <a:ext cx="1997612" cy="77115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sz="1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_name</a:t>
            </a: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4E7D7F-61E6-49AD-8580-4137B9919D56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3944619" y="2428279"/>
            <a:ext cx="360093" cy="55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075A611-2D2D-48ED-A6B3-5A9EFC4FAA46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4943425" y="2814455"/>
            <a:ext cx="399561" cy="554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CA3F20C7-B464-46E7-82BD-290544F3B768}"/>
              </a:ext>
            </a:extLst>
          </p:cNvPr>
          <p:cNvGraphicFramePr>
            <a:graphicFrameLocks noGrp="1"/>
          </p:cNvGraphicFramePr>
          <p:nvPr/>
        </p:nvGraphicFramePr>
        <p:xfrm>
          <a:off x="3305906" y="605917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746103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079467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614900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850630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1335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S_address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S_faculty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3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26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3F8F66-696C-415F-A303-987AB899A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314814"/>
            <a:ext cx="7315199" cy="6228371"/>
          </a:xfrm>
        </p:spPr>
      </p:pic>
    </p:spTree>
    <p:extLst>
      <p:ext uri="{BB962C8B-B14F-4D97-AF65-F5344CB8AC3E}">
        <p14:creationId xmlns:p14="http://schemas.microsoft.com/office/powerpoint/2010/main" val="3898646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58</TotalTime>
  <Words>273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Rockwell</vt:lpstr>
      <vt:lpstr>Damask</vt:lpstr>
      <vt:lpstr>Office Theme</vt:lpstr>
      <vt:lpstr>1_Damask</vt:lpstr>
      <vt:lpstr>1_Office Theme</vt:lpstr>
      <vt:lpstr>Relational Database Model</vt:lpstr>
      <vt:lpstr>structure of rdbms and terminology</vt:lpstr>
      <vt:lpstr>Intro to rdbms</vt:lpstr>
      <vt:lpstr>Structure of Relational Database</vt:lpstr>
      <vt:lpstr>PowerPoint Presentation</vt:lpstr>
      <vt:lpstr>PowerPoint Presentation</vt:lpstr>
      <vt:lpstr>Relational Schema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Model</dc:title>
  <dc:creator>Uday Raj Karki</dc:creator>
  <cp:lastModifiedBy>saroj ghimire</cp:lastModifiedBy>
  <cp:revision>9</cp:revision>
  <dcterms:created xsi:type="dcterms:W3CDTF">2020-09-30T14:16:15Z</dcterms:created>
  <dcterms:modified xsi:type="dcterms:W3CDTF">2021-03-21T15:27:43Z</dcterms:modified>
</cp:coreProperties>
</file>