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3" r:id="rId6"/>
    <p:sldId id="272" r:id="rId7"/>
    <p:sldId id="261" r:id="rId8"/>
    <p:sldId id="270" r:id="rId9"/>
    <p:sldId id="262" r:id="rId10"/>
    <p:sldId id="263" r:id="rId11"/>
    <p:sldId id="264" r:id="rId12"/>
    <p:sldId id="265" r:id="rId13"/>
    <p:sldId id="271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BD3D-0AB2-4ECF-955D-ED96B98277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043B6-CEF2-45BA-9DBB-AF5390D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929105D-D513-4B27-AAAC-54873A2BEE62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68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929105D-D513-4B27-AAAC-54873A2BEE62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028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0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2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5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7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0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5F4F-17B7-4C26-BF47-E82FB973BD9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shil.bhattarai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762120" y="457200"/>
            <a:ext cx="8043352" cy="18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alibri" pitchFamily="34" charset="0"/>
                <a:cs typeface="Calibri" pitchFamily="34" charset="0"/>
              </a:rPr>
              <a:t>BIT 6113</a:t>
            </a:r>
            <a:endParaRPr lang="en-US" sz="6000" b="1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dirty="0">
                <a:latin typeface="Calibri" pitchFamily="34" charset="0"/>
                <a:cs typeface="Calibri" pitchFamily="34" charset="0"/>
              </a:rPr>
              <a:t>Database Management System</a:t>
            </a:r>
            <a:endParaRPr lang="en-US" sz="6000" strike="noStrike" spc="-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3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2"/>
          <p:cNvSpPr/>
          <p:nvPr/>
        </p:nvSpPr>
        <p:spPr>
          <a:xfrm>
            <a:off x="2318238" y="298881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Saroj Ghimire</a:t>
            </a:r>
          </a:p>
          <a:p>
            <a:pPr algn="ctr"/>
            <a:r>
              <a:rPr lang="en-US" dirty="0">
                <a:hlinkClick r:id="rId3"/>
              </a:rPr>
              <a:t>ghimirejoras@gmail.com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76757" y="548640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Lincoln University College, CN 1221</a:t>
            </a:r>
          </a:p>
        </p:txBody>
      </p:sp>
    </p:spTree>
    <p:extLst>
      <p:ext uri="{BB962C8B-B14F-4D97-AF65-F5344CB8AC3E}">
        <p14:creationId xmlns:p14="http://schemas.microsoft.com/office/powerpoint/2010/main" val="896822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65760" y="706320"/>
            <a:ext cx="8501760" cy="596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Network Model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is organized more like a graph, and have more than one parent node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Accessing the data is also easier and fast as data can be related from multiple nodes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Maps many-to-many data relationships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513720" y="2621880"/>
            <a:ext cx="6607080" cy="277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19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40080" y="457200"/>
            <a:ext cx="7978320" cy="557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Relational Model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Relationships are created by dividing data into entity and attributes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Relationship is maintained by storing a common field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Information related to a particular type is stored in rows of a table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Simpler than the hierarchical and network model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High performance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5" name="Picture 288"/>
          <p:cNvPicPr/>
          <p:nvPr/>
        </p:nvPicPr>
        <p:blipFill>
          <a:blip r:embed="rId2"/>
          <a:stretch/>
        </p:blipFill>
        <p:spPr>
          <a:xfrm>
            <a:off x="2011680" y="2651760"/>
            <a:ext cx="5758560" cy="3472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69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240" cy="1144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Object-oriented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065000"/>
            <a:ext cx="8229240" cy="4650000"/>
          </a:xfrm>
        </p:spPr>
        <p:txBody>
          <a:bodyPr>
            <a:norm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Data model is based on class representing real world objects.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generic objects can be defined and then reused in numerous application.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Provides features of Object Oriented Design like class, encapsulation, inheritance, polymorphism.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storage of complex data structures that cannot be easily stored using conventional database terminology.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Contain active object servers which support both distribution of data and distribution of work.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Easier navigation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Better concurrency control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42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ea typeface="DejaVu Sans"/>
              </a:rPr>
              <a:t>Database Architecture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762120" y="1676400"/>
            <a:ext cx="74674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uses programming languages to design a particular type of software for businesses or organizations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focuses on the design, development, implementation and maintenance of computer programs that store and organize information for businesses, agencies and institutions.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database architect develops and implements software to meet the needs of users.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DBMS can be seen as either single tier or multi-tier classified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1-tier architecture : involves putting all of the required components on a single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2-tier architecture : based on Client Server architecture.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3-tier architecture : mostly used in web applications and distributed applications.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n-tier architecture : divides an application into three tiers: logic , presentation and Data tier.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Database Management System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Software for creating and managing databases.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Accessed by multiple users, from multiple locations, in a controlled manner.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limit the data, a user can see, as well as how that user can view the data, providing many views of the single data.</a:t>
            </a: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Allows users to define the database, usually through </a:t>
            </a:r>
            <a:r>
              <a:rPr lang="en-US" b="1" dirty="0"/>
              <a:t>Data Definition Language(DDL)</a:t>
            </a:r>
            <a:endParaRPr lang="en-US" dirty="0"/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Allows users to insert, update, delete, and retrieve data from the database, usually through </a:t>
            </a:r>
            <a:r>
              <a:rPr lang="en-US" b="1" dirty="0"/>
              <a:t>Data Manipulation Language (DML)</a:t>
            </a:r>
            <a:r>
              <a:rPr lang="en-US" dirty="0"/>
              <a:t>.</a:t>
            </a: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Provides controlled access to database including Security,  Integrity, Concurrency.</a:t>
            </a: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Provides  recovery control system, which restores the database to a previous consistent state following a hardware or software failure .</a:t>
            </a: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err="1"/>
              <a:t>Eg</a:t>
            </a:r>
            <a:r>
              <a:rPr lang="en-US" dirty="0"/>
              <a:t> : MSSQL, MySQL, </a:t>
            </a:r>
            <a:r>
              <a:rPr lang="en-US" dirty="0" err="1"/>
              <a:t>PostgreSQL</a:t>
            </a:r>
            <a:r>
              <a:rPr lang="en-US" dirty="0"/>
              <a:t>, Oracle, SQLite, IBM DB2.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strike="noStrike" spc="-1" dirty="0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02563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5800" y="1524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2120" y="990600"/>
            <a:ext cx="8073360" cy="49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Facts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Statistics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Unorganized Numbers or Text or Symbols.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Name, age, height, weight, etc. are data related to a person.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Bank account number, Citizenship Number, License Number are data related to the person.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These data can be in the format of Picture, Image, File, Document, Text, Number, etc. 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if arranged relationally and processed, it then becomes information.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Generate information from data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18" name="Table 5"/>
          <p:cNvGraphicFramePr/>
          <p:nvPr>
            <p:extLst>
              <p:ext uri="{D42A27DB-BD31-4B8C-83A1-F6EECF244321}">
                <p14:modId xmlns:p14="http://schemas.microsoft.com/office/powerpoint/2010/main" val="670917343"/>
              </p:ext>
            </p:extLst>
          </p:nvPr>
        </p:nvGraphicFramePr>
        <p:xfrm>
          <a:off x="4495680" y="4343400"/>
          <a:ext cx="3276360" cy="1463040"/>
        </p:xfrm>
        <a:graphic>
          <a:graphicData uri="http://schemas.openxmlformats.org/drawingml/2006/table">
            <a:tbl>
              <a:tblPr/>
              <a:tblGrid>
                <a:gridCol w="16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Name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Height(ft)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Ram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4.9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Shyam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5.2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Hari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5.1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28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609480" y="1600200"/>
            <a:ext cx="7997040" cy="441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1305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could be random.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These data can be collected or stored in Database.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gets updated, expanded and deleted. 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Database System makes data management easy.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Most of the application that deals with data has database systems for storing and accessing data.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database has multiple tables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 to store data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are stored 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in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tables in rows and columns.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12117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1"/>
            <a:ext cx="7772400" cy="1066800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Importance of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143000" y="2286000"/>
            <a:ext cx="8229240" cy="3124200"/>
          </a:xfrm>
        </p:spPr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Find Solutions To Problems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Create strategies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Access The available Resource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Keep track of everything inside an Organization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Make The Most Of Money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2120" y="2286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ea typeface="DejaVu Sans"/>
              </a:rPr>
              <a:t>Distributed Database &amp; Relational Database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120" y="1564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spcBef>
                <a:spcPts val="641"/>
              </a:spcBef>
            </a:pPr>
            <a:r>
              <a:rPr lang="en-US" b="1" spc="-1" dirty="0">
                <a:solidFill>
                  <a:srgbClr val="000000"/>
                </a:solidFill>
                <a:latin typeface="Calibri"/>
                <a:ea typeface="DejaVu Sans"/>
              </a:rPr>
              <a:t>Size</a:t>
            </a:r>
            <a:endParaRPr lang="en-U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41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Is huge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 supported?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Are there chances of entering incorrect data?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Security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Should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the data be visible to everyone who access the file?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Redundancy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 data repeated?</a:t>
            </a:r>
            <a:endParaRPr lang="en-US" b="0" strike="noStrike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b="1" spc="-1" dirty="0">
                <a:solidFill>
                  <a:srgbClr val="000000"/>
                </a:solidFill>
                <a:latin typeface="Calibri"/>
                <a:ea typeface="DejaVu Sans"/>
              </a:rPr>
              <a:t>Inconsistency</a:t>
            </a:r>
          </a:p>
          <a:p>
            <a:pPr>
              <a:spcBef>
                <a:spcPts val="641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Is data same on each copies?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Importance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computer crashes…?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1" spc="-1" dirty="0">
                <a:latin typeface="Calibri"/>
              </a:rPr>
              <a:t>Atomicity</a:t>
            </a:r>
          </a:p>
          <a:p>
            <a:pPr>
              <a:spcBef>
                <a:spcPts val="641"/>
              </a:spcBef>
            </a:pPr>
            <a:r>
              <a:rPr lang="en-US" spc="-1" dirty="0">
                <a:latin typeface="Calibri"/>
              </a:rPr>
              <a:t>Transaction should either happen or do not happen at all.</a:t>
            </a:r>
          </a:p>
        </p:txBody>
      </p:sp>
    </p:spTree>
    <p:extLst>
      <p:ext uri="{BB962C8B-B14F-4D97-AF65-F5344CB8AC3E}">
        <p14:creationId xmlns:p14="http://schemas.microsoft.com/office/powerpoint/2010/main" val="259714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Why use Database?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1006560" y="1783800"/>
            <a:ext cx="8226000" cy="39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store, manipulate, and 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extract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information.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 reduce the repeated storage of the data and improve the disk space.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3. keep up-to-date and correct information.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4. automate the overall process of managing and processing the system.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 centralize the data and improve the security of the data.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6.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generate reports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based on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stored data.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7. relations can be maintained across multiple data sets.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00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240" cy="1144800"/>
          </a:xfrm>
        </p:spPr>
        <p:txBody>
          <a:bodyPr/>
          <a:lstStyle/>
          <a:p>
            <a:r>
              <a:rPr lang="en-US" b="1" dirty="0"/>
              <a:t>Data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52400" y="1676400"/>
            <a:ext cx="8610600" cy="32004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involves collecting, storing, organizing, protecting, verifying, and processing essential data and making it available when needed.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ensures data in corporate systems is accurate, available and accessible.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result in better analytics.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Result in efficient data store and retrieve.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A managed data makes good use of available hardware and software resources.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Helps reduce the security risks and prevent data loss.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Help make the accurate decision by </a:t>
            </a:r>
            <a:r>
              <a:rPr lang="en-US" sz="2400" dirty="0">
                <a:latin typeface="+mn-lt"/>
              </a:rPr>
              <a:t>processing data efficiently</a:t>
            </a:r>
            <a:r>
              <a:rPr lang="en-US" sz="28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18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are stored in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16000" indent="-2127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Primary objective of database is to store and retrieve data when needed.</a:t>
            </a:r>
          </a:p>
          <a:p>
            <a:pPr marL="216000" indent="-2127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Data is stored in tables.</a:t>
            </a:r>
          </a:p>
          <a:p>
            <a:pPr marL="216000" indent="-212760"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Single database consists of multiple tables</a:t>
            </a:r>
          </a:p>
          <a:p>
            <a:pPr marL="216000" indent="-212760"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Single table consists of multiple rows and columns.</a:t>
            </a:r>
          </a:p>
          <a:p>
            <a:pPr marL="216000" indent="-2127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Table is the most basic building block of a database. </a:t>
            </a:r>
          </a:p>
          <a:p>
            <a:pPr marL="216000" indent="-2127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A table contains data, along with the definition of data type of each column.</a:t>
            </a:r>
          </a:p>
          <a:p>
            <a:pPr marL="216000" indent="-2127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A table can have relationship with the other tables. </a:t>
            </a:r>
            <a:endParaRPr lang="en-US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columns define what the data should be in the table</a:t>
            </a:r>
            <a:endParaRPr lang="en-US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rows hold the actual values</a:t>
            </a:r>
            <a:endParaRPr lang="en-U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75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4"/>
          <p:cNvPicPr/>
          <p:nvPr/>
        </p:nvPicPr>
        <p:blipFill>
          <a:blip r:embed="rId2"/>
          <a:stretch/>
        </p:blipFill>
        <p:spPr>
          <a:xfrm>
            <a:off x="1188720" y="3622080"/>
            <a:ext cx="7038360" cy="293112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457200" y="1910880"/>
            <a:ext cx="8227440" cy="33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Hierarchical Model</a:t>
            </a:r>
            <a:endParaRPr lang="en-US" sz="2000" b="0" strike="noStrike" spc="-1" dirty="0">
              <a:latin typeface="Arial"/>
            </a:endParaRPr>
          </a:p>
          <a:p>
            <a:pPr marL="43200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Organizes data into a tree-like-structure, with a single root</a:t>
            </a:r>
            <a:endParaRPr lang="en-US" sz="1800" b="0" strike="noStrike" spc="-1" dirty="0">
              <a:latin typeface="Arial"/>
            </a:endParaRPr>
          </a:p>
          <a:p>
            <a:pPr marL="43200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Hierarchy starts from the Root data, and expands like a tree, adding child nodes to the parent nodes</a:t>
            </a:r>
            <a:endParaRPr lang="en-US" sz="1800" b="0" strike="noStrike" spc="-1" dirty="0">
              <a:latin typeface="Arial"/>
            </a:endParaRPr>
          </a:p>
          <a:p>
            <a:pPr marL="43200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child node will only have a single parent node</a:t>
            </a:r>
            <a:endParaRPr lang="en-US" sz="1800" b="0" strike="noStrike" spc="-1" dirty="0">
              <a:latin typeface="Arial"/>
            </a:endParaRPr>
          </a:p>
          <a:p>
            <a:pPr marL="43200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is organized with one one-to-many relationship between two different types of data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459938"/>
            <a:ext cx="36182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Different Database Models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Relational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Hierarchical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Network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Object-oriented Model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8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1006</Words>
  <Application>Microsoft Office PowerPoint</Application>
  <PresentationFormat>On-screen Show (4:3)</PresentationFormat>
  <Paragraphs>128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Importance of Data</vt:lpstr>
      <vt:lpstr>PowerPoint Presentation</vt:lpstr>
      <vt:lpstr>PowerPoint Presentation</vt:lpstr>
      <vt:lpstr>Data Management</vt:lpstr>
      <vt:lpstr>How Data are stored in Database</vt:lpstr>
      <vt:lpstr>PowerPoint Presentation</vt:lpstr>
      <vt:lpstr>PowerPoint Presentation</vt:lpstr>
      <vt:lpstr>PowerPoint Presentation</vt:lpstr>
      <vt:lpstr>Object-oriented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saroj ghimire</cp:lastModifiedBy>
  <cp:revision>29</cp:revision>
  <dcterms:created xsi:type="dcterms:W3CDTF">2021-03-07T10:38:01Z</dcterms:created>
  <dcterms:modified xsi:type="dcterms:W3CDTF">2021-03-21T15:19:20Z</dcterms:modified>
</cp:coreProperties>
</file>