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61" r:id="rId4"/>
    <p:sldId id="265" r:id="rId5"/>
    <p:sldId id="266" r:id="rId6"/>
    <p:sldId id="267" r:id="rId7"/>
    <p:sldId id="262" r:id="rId8"/>
    <p:sldId id="263" r:id="rId9"/>
    <p:sldId id="264" r:id="rId10"/>
    <p:sldId id="269" r:id="rId11"/>
    <p:sldId id="268" r:id="rId12"/>
    <p:sldId id="259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8DDE5-CA71-4AA5-BA13-08748EEDE4F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8BFDE-63EE-43B4-A132-2D57EA59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3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68825" cy="3425825"/>
          </a:xfrm>
          <a:prstGeom prst="rect">
            <a:avLst/>
          </a:prstGeom>
        </p:spPr>
      </p:sp>
      <p:sp>
        <p:nvSpPr>
          <p:cNvPr id="8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843" name="CustomShape 3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/>
            <a:fld id="{D301493F-6FFE-476C-881E-FEDEFF080AD5}" type="slidenum">
              <a:rPr lang="en-US" sz="1200" spc="-1">
                <a:solidFill>
                  <a:srgbClr val="000000"/>
                </a:solidFill>
              </a:rPr>
              <a:pPr algn="r"/>
              <a:t>2</a:t>
            </a:fld>
            <a:endParaRPr lang="en-US" sz="1200" spc="-1">
              <a:solidFill>
                <a:prstClr val="black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68825" cy="3425825"/>
          </a:xfrm>
          <a:prstGeom prst="rect">
            <a:avLst/>
          </a:prstGeom>
        </p:spPr>
      </p:sp>
      <p:sp>
        <p:nvSpPr>
          <p:cNvPr id="8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846" name="CustomShape 3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/>
            <a:fld id="{E11522CF-E6F7-43E2-9AD8-7600B10FC8AF}" type="slidenum">
              <a:rPr lang="en-US" sz="1200" spc="-1">
                <a:solidFill>
                  <a:srgbClr val="000000"/>
                </a:solidFill>
              </a:rPr>
              <a:pPr algn="r"/>
              <a:t>6</a:t>
            </a:fld>
            <a:endParaRPr lang="en-US" sz="1200" spc="-1">
              <a:solidFill>
                <a:prstClr val="black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68825" cy="3425825"/>
          </a:xfrm>
          <a:prstGeom prst="rect">
            <a:avLst/>
          </a:prstGeom>
        </p:spPr>
      </p:sp>
      <p:sp>
        <p:nvSpPr>
          <p:cNvPr id="8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849" name="CustomShape 3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/>
            <a:fld id="{9C8D5D5B-9FDB-42C3-9846-ED29368173DA}" type="slidenum">
              <a:rPr lang="en-US" sz="1200" spc="-1">
                <a:solidFill>
                  <a:srgbClr val="000000"/>
                </a:solidFill>
              </a:rPr>
              <a:pPr algn="r"/>
              <a:t>7</a:t>
            </a:fld>
            <a:endParaRPr lang="en-US" sz="1200" spc="-1">
              <a:solidFill>
                <a:prstClr val="black"/>
              </a:solid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33F3-5A12-4E1E-BAFC-8B29EC884A9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0A2-7D8B-41D9-875F-D41DC8A0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0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33F3-5A12-4E1E-BAFC-8B29EC884A9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0A2-7D8B-41D9-875F-D41DC8A0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4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33F3-5A12-4E1E-BAFC-8B29EC884A9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0A2-7D8B-41D9-875F-D41DC8A0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36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9968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7537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1761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4057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7526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91917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1471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0864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33F3-5A12-4E1E-BAFC-8B29EC884A9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0A2-7D8B-41D9-875F-D41DC8A0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426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7301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58415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87502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004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33F3-5A12-4E1E-BAFC-8B29EC884A9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0A2-7D8B-41D9-875F-D41DC8A0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3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33F3-5A12-4E1E-BAFC-8B29EC884A9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0A2-7D8B-41D9-875F-D41DC8A0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4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33F3-5A12-4E1E-BAFC-8B29EC884A9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0A2-7D8B-41D9-875F-D41DC8A0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8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33F3-5A12-4E1E-BAFC-8B29EC884A9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0A2-7D8B-41D9-875F-D41DC8A0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0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33F3-5A12-4E1E-BAFC-8B29EC884A9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0A2-7D8B-41D9-875F-D41DC8A0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3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33F3-5A12-4E1E-BAFC-8B29EC884A9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0A2-7D8B-41D9-875F-D41DC8A0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1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33F3-5A12-4E1E-BAFC-8B29EC884A9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0A2-7D8B-41D9-875F-D41DC8A0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3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233F3-5A12-4E1E-BAFC-8B29EC884A9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B10A2-7D8B-41D9-875F-D41DC8A0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28265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762120" y="457200"/>
            <a:ext cx="8043352" cy="182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6000" dirty="0">
                <a:latin typeface="Calibri" pitchFamily="34" charset="0"/>
                <a:cs typeface="Calibri" pitchFamily="34" charset="0"/>
              </a:rPr>
              <a:t>BIT 6113</a:t>
            </a:r>
            <a:endParaRPr lang="en-US" sz="6000" b="1" dirty="0" smtClean="0"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6000" dirty="0" smtClean="0">
                <a:latin typeface="Calibri" pitchFamily="34" charset="0"/>
                <a:cs typeface="Calibri" pitchFamily="34" charset="0"/>
              </a:rPr>
              <a:t>Database </a:t>
            </a:r>
            <a:r>
              <a:rPr lang="en-US" sz="6000" dirty="0">
                <a:latin typeface="Calibri" pitchFamily="34" charset="0"/>
                <a:cs typeface="Calibri" pitchFamily="34" charset="0"/>
              </a:rPr>
              <a:t>Management System</a:t>
            </a:r>
            <a:endParaRPr lang="en-US" sz="6000" strike="noStrike" spc="-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18238" y="298881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err="1" smtClean="0"/>
              <a:t>Sushil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endParaRPr lang="en-US" smtClean="0"/>
          </a:p>
          <a:p>
            <a:pPr algn="ctr"/>
            <a:r>
              <a:rPr lang="en-US" smtClean="0"/>
              <a:t>sushil.bhattarai@texascollege.edu.np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476757" y="5486400"/>
            <a:ext cx="4720046" cy="617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Lincoln University College, CN 1221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CustomShape 1"/>
          <p:cNvSpPr/>
          <p:nvPr/>
        </p:nvSpPr>
        <p:spPr>
          <a:xfrm>
            <a:off x="457200" y="27468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US" sz="4400" spc="-1">
                <a:solidFill>
                  <a:srgbClr val="000000"/>
                </a:solidFill>
                <a:latin typeface="Calibri"/>
              </a:rPr>
              <a:t>Assignment</a:t>
            </a:r>
            <a:endParaRPr lang="en-US" sz="4400" spc="-1">
              <a:solidFill>
                <a:prstClr val="black"/>
              </a:solidFill>
            </a:endParaRPr>
          </a:p>
        </p:txBody>
      </p:sp>
      <p:sp>
        <p:nvSpPr>
          <p:cNvPr id="764" name="CustomShape 2"/>
          <p:cNvSpPr/>
          <p:nvPr/>
        </p:nvSpPr>
        <p:spPr>
          <a:xfrm>
            <a:off x="457200" y="1295280"/>
            <a:ext cx="8225640" cy="167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391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latin typeface="Calibri"/>
              </a:rPr>
              <a:t>Prepare an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ER Diagram for </a:t>
            </a:r>
            <a:r>
              <a:rPr lang="en-US" sz="2000" spc="-1" dirty="0" smtClean="0">
                <a:solidFill>
                  <a:srgbClr val="000000"/>
                </a:solidFill>
                <a:latin typeface="Calibri"/>
              </a:rPr>
              <a:t>a system in a Hospital with Entities Doctor, Patient, Nurses, Medicines, etc. The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diagram should show the Entities, Attributes and Relationships</a:t>
            </a:r>
            <a:r>
              <a:rPr lang="en-US" sz="2000" spc="-1" dirty="0" smtClean="0">
                <a:solidFill>
                  <a:srgbClr val="000000"/>
                </a:solidFill>
                <a:latin typeface="Calibri"/>
              </a:rPr>
              <a:t>. </a:t>
            </a:r>
          </a:p>
          <a:p>
            <a:pPr marL="343080" indent="-3391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</a:pPr>
            <a:endParaRPr lang="en-US" sz="2000" spc="-1" dirty="0">
              <a:solidFill>
                <a:prstClr val="black"/>
              </a:solidFill>
            </a:endParaRPr>
          </a:p>
          <a:p>
            <a:pPr>
              <a:spcBef>
                <a:spcPts val="641"/>
              </a:spcBef>
            </a:pPr>
            <a:endParaRPr lang="en-US" sz="2000" spc="-1" dirty="0">
              <a:solidFill>
                <a:prstClr val="black"/>
              </a:solidFill>
            </a:endParaRPr>
          </a:p>
        </p:txBody>
      </p:sp>
      <p:sp>
        <p:nvSpPr>
          <p:cNvPr id="765" name="CustomShape 3"/>
          <p:cNvSpPr/>
          <p:nvPr/>
        </p:nvSpPr>
        <p:spPr>
          <a:xfrm>
            <a:off x="4952880" y="6356520"/>
            <a:ext cx="2891520" cy="3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US" sz="1200" spc="-1">
                <a:solidFill>
                  <a:srgbClr val="8B8B8B"/>
                </a:solidFill>
                <a:latin typeface="Calibri"/>
              </a:rPr>
              <a:t>Assignment</a:t>
            </a:r>
            <a:endParaRPr lang="en-US" sz="1200" spc="-1">
              <a:solidFill>
                <a:prstClr val="black"/>
              </a:solidFill>
            </a:endParaRPr>
          </a:p>
        </p:txBody>
      </p:sp>
      <p:sp>
        <p:nvSpPr>
          <p:cNvPr id="766" name="CustomShape 4"/>
          <p:cNvSpPr/>
          <p:nvPr/>
        </p:nvSpPr>
        <p:spPr>
          <a:xfrm>
            <a:off x="6553080" y="6356520"/>
            <a:ext cx="2129760" cy="3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/>
            <a:fld id="{0999BDBE-0E1C-4886-93C3-970684BA223B}" type="slidenum">
              <a:rPr lang="en-US" sz="1200" spc="-1">
                <a:solidFill>
                  <a:srgbClr val="8B8B8B"/>
                </a:solidFill>
                <a:latin typeface="Calibri"/>
              </a:rPr>
              <a:pPr algn="r"/>
              <a:t>10</a:t>
            </a:fld>
            <a:endParaRPr lang="en-US" sz="1200" spc="-1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2371634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3080" indent="-3391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Prepare an ER Diagram for a system </a:t>
            </a: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in a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library with Entities like Librarian, Books, Reader and Fine showing the Attributes and Relationships among them.</a:t>
            </a:r>
            <a:endParaRPr lang="en-US" spc="-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9433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ER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Database design:</a:t>
            </a:r>
            <a:r>
              <a:rPr lang="en-US" dirty="0"/>
              <a:t> ER diagrams are used to model and design relational databases, in terms of logic and business </a:t>
            </a:r>
            <a:r>
              <a:rPr lang="en-US" dirty="0" smtClean="0"/>
              <a:t>rules.</a:t>
            </a:r>
          </a:p>
          <a:p>
            <a:r>
              <a:rPr lang="en-US" b="1" dirty="0"/>
              <a:t>Database troubleshooting: </a:t>
            </a:r>
            <a:r>
              <a:rPr lang="en-US" dirty="0"/>
              <a:t>ER diagrams are used to analyze existing databases to find and resolve </a:t>
            </a:r>
            <a:r>
              <a:rPr lang="en-US" dirty="0" smtClean="0"/>
              <a:t>problems.</a:t>
            </a:r>
          </a:p>
          <a:p>
            <a:r>
              <a:rPr lang="en-US" b="1" dirty="0"/>
              <a:t>Requirements </a:t>
            </a:r>
            <a:r>
              <a:rPr lang="en-US" b="1" dirty="0" smtClean="0"/>
              <a:t>Gathering : </a:t>
            </a:r>
            <a:r>
              <a:rPr lang="en-US" dirty="0" smtClean="0"/>
              <a:t>This </a:t>
            </a:r>
            <a:r>
              <a:rPr lang="en-US" dirty="0"/>
              <a:t>helps the users to plan how to organize </a:t>
            </a:r>
            <a:r>
              <a:rPr lang="en-US" dirty="0" smtClean="0"/>
              <a:t>data</a:t>
            </a:r>
          </a:p>
          <a:p>
            <a:r>
              <a:rPr lang="en-US" b="1" dirty="0"/>
              <a:t>Documentation </a:t>
            </a:r>
            <a:r>
              <a:rPr lang="en-US" b="1" dirty="0" smtClean="0"/>
              <a:t>Tool : </a:t>
            </a:r>
            <a:r>
              <a:rPr lang="en-US" dirty="0" smtClean="0"/>
              <a:t>ER </a:t>
            </a:r>
            <a:r>
              <a:rPr lang="en-US" dirty="0"/>
              <a:t>Diagrams can work as a documentation to make others understand the core of the database</a:t>
            </a:r>
            <a:r>
              <a:rPr lang="en-US" dirty="0" smtClean="0"/>
              <a:t>.</a:t>
            </a:r>
          </a:p>
          <a:p>
            <a:r>
              <a:rPr lang="en-US" b="1" dirty="0"/>
              <a:t>Business process re-engineering (BPR): </a:t>
            </a:r>
            <a:r>
              <a:rPr lang="en-US" dirty="0"/>
              <a:t>ER diagrams help in analyzing databases used in business process re-engineering and in modeling a new database setup.</a:t>
            </a:r>
          </a:p>
          <a:p>
            <a:r>
              <a:rPr lang="en-US" b="1" dirty="0"/>
              <a:t>Research:</a:t>
            </a:r>
            <a:r>
              <a:rPr lang="en-US" dirty="0"/>
              <a:t> </a:t>
            </a:r>
            <a:r>
              <a:rPr lang="en-US" dirty="0" smtClean="0"/>
              <a:t>ER </a:t>
            </a:r>
            <a:r>
              <a:rPr lang="en-US" dirty="0"/>
              <a:t>diagrams can play a key role </a:t>
            </a:r>
            <a:r>
              <a:rPr lang="en-US" dirty="0" smtClean="0"/>
              <a:t>to </a:t>
            </a:r>
            <a:r>
              <a:rPr lang="en-US" dirty="0"/>
              <a:t>analyze the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48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Disadvantages </a:t>
            </a:r>
            <a:r>
              <a:rPr lang="en-US" dirty="0"/>
              <a:t>of E-R Data Model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 industry standard for notation: There is no industry standard notation for developing an E-R diagram.</a:t>
            </a:r>
          </a:p>
          <a:p>
            <a:r>
              <a:rPr lang="en-US" sz="2400" dirty="0" smtClean="0"/>
              <a:t>high-level </a:t>
            </a:r>
            <a:r>
              <a:rPr lang="en-US" sz="2400" dirty="0"/>
              <a:t>design: The E-R data model is especially popular for high </a:t>
            </a:r>
            <a:r>
              <a:rPr lang="en-US" sz="2400" dirty="0" smtClean="0"/>
              <a:t>level and gives a high level overview.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102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8" name="Table 9"/>
          <p:cNvGraphicFramePr/>
          <p:nvPr>
            <p:extLst>
              <p:ext uri="{D42A27DB-BD31-4B8C-83A1-F6EECF244321}">
                <p14:modId xmlns:p14="http://schemas.microsoft.com/office/powerpoint/2010/main" val="1636604999"/>
              </p:ext>
            </p:extLst>
          </p:nvPr>
        </p:nvGraphicFramePr>
        <p:xfrm>
          <a:off x="609480" y="4038600"/>
          <a:ext cx="7619760" cy="2194560"/>
        </p:xfrm>
        <a:graphic>
          <a:graphicData uri="http://schemas.openxmlformats.org/drawingml/2006/table">
            <a:tbl>
              <a:tblPr/>
              <a:tblGrid>
                <a:gridCol w="15238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96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 rectangle represents an Entity.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One To One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An oval represents an Attribute.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One To Many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 diamond represents Relationship.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Many To Many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30" name="CustomShape 1"/>
          <p:cNvSpPr/>
          <p:nvPr/>
        </p:nvSpPr>
        <p:spPr>
          <a:xfrm>
            <a:off x="457200" y="7632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r>
              <a:rPr lang="en-US" sz="2400" b="1" spc="-1">
                <a:solidFill>
                  <a:srgbClr val="000000"/>
                </a:solidFill>
                <a:latin typeface="Calibri"/>
              </a:rPr>
              <a:t>Entity Relationship Model</a:t>
            </a:r>
            <a:endParaRPr lang="en-US" sz="2400" spc="-1">
              <a:solidFill>
                <a:prstClr val="black"/>
              </a:solidFill>
            </a:endParaRPr>
          </a:p>
        </p:txBody>
      </p:sp>
      <p:sp>
        <p:nvSpPr>
          <p:cNvPr id="731" name="CustomShape 2"/>
          <p:cNvSpPr/>
          <p:nvPr/>
        </p:nvSpPr>
        <p:spPr>
          <a:xfrm>
            <a:off x="533520" y="1112760"/>
            <a:ext cx="8454240" cy="452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3912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An ERD shows the relationships of entity sets stored in a database, graphically.</a:t>
            </a:r>
            <a:endParaRPr lang="en-US" spc="-1" dirty="0">
              <a:solidFill>
                <a:prstClr val="black"/>
              </a:solidFill>
            </a:endParaRPr>
          </a:p>
          <a:p>
            <a:pPr marL="343080" indent="-33912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Entity in a database could be a single person, place, or thing about which data can be stored.</a:t>
            </a:r>
            <a:endParaRPr lang="en-US" spc="-1" dirty="0">
              <a:solidFill>
                <a:prstClr val="black"/>
              </a:solidFill>
            </a:endParaRPr>
          </a:p>
          <a:p>
            <a:pPr marL="343080" indent="-33912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Each entity has a set of properties. The properties of each entity are termed as attributes. 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Eg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. Student can be an entity and would be described by attributes such as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RollNumber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, Semester, Address etc. </a:t>
            </a:r>
            <a:endParaRPr lang="en-US" spc="-1" dirty="0">
              <a:solidFill>
                <a:prstClr val="black"/>
              </a:solidFill>
            </a:endParaRPr>
          </a:p>
          <a:p>
            <a:pPr marL="343080" indent="-33912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Relationships are meaningful associations between or among entities.</a:t>
            </a:r>
            <a:endParaRPr lang="en-US" spc="-1" dirty="0">
              <a:solidFill>
                <a:prstClr val="black"/>
              </a:solidFill>
            </a:endParaRPr>
          </a:p>
          <a:p>
            <a:pPr marL="343080" indent="-33912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Relationships are represented as lines connecting the points and shapes. </a:t>
            </a:r>
            <a:endParaRPr lang="en-US" spc="-1" dirty="0">
              <a:solidFill>
                <a:prstClr val="black"/>
              </a:solidFill>
            </a:endParaRPr>
          </a:p>
          <a:p>
            <a:pPr>
              <a:spcBef>
                <a:spcPts val="360"/>
              </a:spcBef>
            </a:pPr>
            <a:endParaRPr lang="en-US" sz="1400" spc="-1" dirty="0">
              <a:solidFill>
                <a:prstClr val="black"/>
              </a:solidFill>
            </a:endParaRPr>
          </a:p>
        </p:txBody>
      </p:sp>
      <p:sp>
        <p:nvSpPr>
          <p:cNvPr id="732" name="CustomShape 3"/>
          <p:cNvSpPr/>
          <p:nvPr/>
        </p:nvSpPr>
        <p:spPr>
          <a:xfrm>
            <a:off x="5410080" y="6400800"/>
            <a:ext cx="2205720" cy="24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25000" lnSpcReduction="20000"/>
          </a:bodyPr>
          <a:lstStyle/>
          <a:p>
            <a:pPr algn="ctr"/>
            <a:r>
              <a:rPr lang="en-US" sz="4400" spc="-1">
                <a:solidFill>
                  <a:srgbClr val="000000"/>
                </a:solidFill>
                <a:latin typeface="Calibri"/>
              </a:rPr>
              <a:t>Entity Relationship Model</a:t>
            </a:r>
            <a:endParaRPr lang="en-US" sz="4400" spc="-1">
              <a:solidFill>
                <a:prstClr val="black"/>
              </a:solidFill>
            </a:endParaRPr>
          </a:p>
        </p:txBody>
      </p:sp>
      <p:sp>
        <p:nvSpPr>
          <p:cNvPr id="733" name="CustomShape 4"/>
          <p:cNvSpPr/>
          <p:nvPr/>
        </p:nvSpPr>
        <p:spPr>
          <a:xfrm>
            <a:off x="6553080" y="6356520"/>
            <a:ext cx="2129760" cy="3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/>
            <a:fld id="{C82B7D6E-8E97-4F88-9B1E-42063EE16623}" type="slidenum">
              <a:rPr lang="en-US" sz="1200" spc="-1">
                <a:solidFill>
                  <a:srgbClr val="8B8B8B"/>
                </a:solidFill>
                <a:latin typeface="Calibri"/>
              </a:rPr>
              <a:pPr algn="r"/>
              <a:t>2</a:t>
            </a:fld>
            <a:endParaRPr lang="en-US" sz="1200" spc="-1">
              <a:solidFill>
                <a:prstClr val="black"/>
              </a:solidFill>
            </a:endParaRPr>
          </a:p>
        </p:txBody>
      </p:sp>
      <p:grpSp>
        <p:nvGrpSpPr>
          <p:cNvPr id="734" name="Group 5"/>
          <p:cNvGrpSpPr/>
          <p:nvPr/>
        </p:nvGrpSpPr>
        <p:grpSpPr>
          <a:xfrm>
            <a:off x="685800" y="4114800"/>
            <a:ext cx="1291320" cy="2053440"/>
            <a:chOff x="685800" y="4114800"/>
            <a:chExt cx="1291320" cy="2053440"/>
          </a:xfrm>
        </p:grpSpPr>
        <p:sp>
          <p:nvSpPr>
            <p:cNvPr id="735" name="CustomShape 6"/>
            <p:cNvSpPr/>
            <p:nvPr/>
          </p:nvSpPr>
          <p:spPr>
            <a:xfrm>
              <a:off x="685800" y="4114800"/>
              <a:ext cx="1291320" cy="45324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6" name="CustomShape 7"/>
            <p:cNvSpPr/>
            <p:nvPr/>
          </p:nvSpPr>
          <p:spPr>
            <a:xfrm>
              <a:off x="838080" y="4701240"/>
              <a:ext cx="1062720" cy="552600"/>
            </a:xfrm>
            <a:prstGeom prst="ellipse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7" name="CustomShape 8"/>
            <p:cNvSpPr/>
            <p:nvPr/>
          </p:nvSpPr>
          <p:spPr>
            <a:xfrm>
              <a:off x="838080" y="5410080"/>
              <a:ext cx="1139040" cy="758160"/>
            </a:xfrm>
            <a:prstGeom prst="diamond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39" name="Group 10"/>
          <p:cNvGrpSpPr/>
          <p:nvPr/>
        </p:nvGrpSpPr>
        <p:grpSpPr>
          <a:xfrm>
            <a:off x="4495680" y="4258800"/>
            <a:ext cx="1892520" cy="165960"/>
            <a:chOff x="4495680" y="4258800"/>
            <a:chExt cx="1892520" cy="165960"/>
          </a:xfrm>
        </p:grpSpPr>
        <p:sp>
          <p:nvSpPr>
            <p:cNvPr id="740" name="Line 11"/>
            <p:cNvSpPr/>
            <p:nvPr/>
          </p:nvSpPr>
          <p:spPr>
            <a:xfrm>
              <a:off x="4495680" y="4341600"/>
              <a:ext cx="1892520" cy="360"/>
            </a:xfrm>
            <a:prstGeom prst="line">
              <a:avLst/>
            </a:prstGeom>
            <a:ln w="57240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1" name="Line 12"/>
            <p:cNvSpPr/>
            <p:nvPr/>
          </p:nvSpPr>
          <p:spPr>
            <a:xfrm>
              <a:off x="4620240" y="4258800"/>
              <a:ext cx="360" cy="165960"/>
            </a:xfrm>
            <a:prstGeom prst="line">
              <a:avLst/>
            </a:prstGeom>
            <a:ln w="28440"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2" name="Line 13"/>
            <p:cNvSpPr/>
            <p:nvPr/>
          </p:nvSpPr>
          <p:spPr>
            <a:xfrm>
              <a:off x="6238800" y="4258800"/>
              <a:ext cx="360" cy="165960"/>
            </a:xfrm>
            <a:prstGeom prst="line">
              <a:avLst/>
            </a:prstGeom>
            <a:ln w="28440"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43" name="Group 14"/>
          <p:cNvGrpSpPr/>
          <p:nvPr/>
        </p:nvGrpSpPr>
        <p:grpSpPr>
          <a:xfrm>
            <a:off x="4419360" y="4903560"/>
            <a:ext cx="2042280" cy="201600"/>
            <a:chOff x="4419360" y="4903560"/>
            <a:chExt cx="2042280" cy="201600"/>
          </a:xfrm>
        </p:grpSpPr>
        <p:sp>
          <p:nvSpPr>
            <p:cNvPr id="744" name="Line 15"/>
            <p:cNvSpPr/>
            <p:nvPr/>
          </p:nvSpPr>
          <p:spPr>
            <a:xfrm>
              <a:off x="4419360" y="5005800"/>
              <a:ext cx="2042280" cy="360"/>
            </a:xfrm>
            <a:prstGeom prst="line">
              <a:avLst/>
            </a:prstGeom>
            <a:ln w="57240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5" name="Line 16"/>
            <p:cNvSpPr/>
            <p:nvPr/>
          </p:nvSpPr>
          <p:spPr>
            <a:xfrm flipV="1">
              <a:off x="4553640" y="4903560"/>
              <a:ext cx="360" cy="179280"/>
            </a:xfrm>
            <a:prstGeom prst="line">
              <a:avLst/>
            </a:prstGeom>
            <a:ln w="28440"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6" name="Line 17"/>
            <p:cNvSpPr/>
            <p:nvPr/>
          </p:nvSpPr>
          <p:spPr>
            <a:xfrm flipV="1">
              <a:off x="6298560" y="4914720"/>
              <a:ext cx="163080" cy="89640"/>
            </a:xfrm>
            <a:prstGeom prst="line">
              <a:avLst/>
            </a:prstGeom>
            <a:ln w="28440"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7" name="Line 18"/>
            <p:cNvSpPr/>
            <p:nvPr/>
          </p:nvSpPr>
          <p:spPr>
            <a:xfrm flipH="1" flipV="1">
              <a:off x="6298560" y="5000400"/>
              <a:ext cx="136080" cy="104760"/>
            </a:xfrm>
            <a:prstGeom prst="line">
              <a:avLst/>
            </a:prstGeom>
            <a:ln w="28440"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48" name="Group 19"/>
          <p:cNvGrpSpPr/>
          <p:nvPr/>
        </p:nvGrpSpPr>
        <p:grpSpPr>
          <a:xfrm>
            <a:off x="4539240" y="5583240"/>
            <a:ext cx="1861560" cy="207720"/>
            <a:chOff x="4539240" y="5583240"/>
            <a:chExt cx="1861560" cy="207720"/>
          </a:xfrm>
        </p:grpSpPr>
        <p:sp>
          <p:nvSpPr>
            <p:cNvPr id="749" name="Line 20"/>
            <p:cNvSpPr/>
            <p:nvPr/>
          </p:nvSpPr>
          <p:spPr>
            <a:xfrm>
              <a:off x="4539240" y="5684760"/>
              <a:ext cx="1852200" cy="360"/>
            </a:xfrm>
            <a:prstGeom prst="line">
              <a:avLst/>
            </a:prstGeom>
            <a:ln w="57240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0" name="Line 21"/>
            <p:cNvSpPr/>
            <p:nvPr/>
          </p:nvSpPr>
          <p:spPr>
            <a:xfrm>
              <a:off x="6252840" y="5684760"/>
              <a:ext cx="147960" cy="81360"/>
            </a:xfrm>
            <a:prstGeom prst="line">
              <a:avLst/>
            </a:prstGeom>
            <a:ln w="28440"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1" name="Line 22"/>
            <p:cNvSpPr/>
            <p:nvPr/>
          </p:nvSpPr>
          <p:spPr>
            <a:xfrm>
              <a:off x="4563360" y="5583240"/>
              <a:ext cx="147960" cy="81360"/>
            </a:xfrm>
            <a:prstGeom prst="line">
              <a:avLst/>
            </a:prstGeom>
            <a:ln w="28440"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2" name="Line 23"/>
            <p:cNvSpPr/>
            <p:nvPr/>
          </p:nvSpPr>
          <p:spPr>
            <a:xfrm flipH="1">
              <a:off x="6247080" y="5593320"/>
              <a:ext cx="123480" cy="94680"/>
            </a:xfrm>
            <a:prstGeom prst="line">
              <a:avLst/>
            </a:prstGeom>
            <a:ln w="28440"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3" name="Line 24"/>
            <p:cNvSpPr/>
            <p:nvPr/>
          </p:nvSpPr>
          <p:spPr>
            <a:xfrm flipH="1">
              <a:off x="4575600" y="5695920"/>
              <a:ext cx="123480" cy="95040"/>
            </a:xfrm>
            <a:prstGeom prst="line">
              <a:avLst/>
            </a:prstGeom>
            <a:ln w="28440"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30690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7924800" cy="640800"/>
          </a:xfrm>
        </p:spPr>
        <p:txBody>
          <a:bodyPr/>
          <a:lstStyle/>
          <a:p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Entity Relationship Model for </a:t>
            </a:r>
            <a:r>
              <a:rPr lang="en-US" sz="2400" b="1" spc="-1" dirty="0" smtClean="0">
                <a:solidFill>
                  <a:srgbClr val="000000"/>
                </a:solidFill>
                <a:latin typeface="Calibri"/>
              </a:rPr>
              <a:t>a College</a:t>
            </a:r>
            <a:endParaRPr lang="en-US" sz="2400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1263162" y="1752600"/>
            <a:ext cx="3962400" cy="622300"/>
            <a:chOff x="685800" y="1745566"/>
            <a:chExt cx="3962400" cy="622300"/>
          </a:xfrm>
        </p:grpSpPr>
        <p:sp>
          <p:nvSpPr>
            <p:cNvPr id="4" name="Rectangle 3"/>
            <p:cNvSpPr/>
            <p:nvPr/>
          </p:nvSpPr>
          <p:spPr>
            <a:xfrm>
              <a:off x="685800" y="1905000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Student</a:t>
              </a:r>
              <a:endParaRPr lang="en-US" sz="1200" dirty="0"/>
            </a:p>
          </p:txBody>
        </p:sp>
        <p:sp>
          <p:nvSpPr>
            <p:cNvPr id="5" name="Diamond 4"/>
            <p:cNvSpPr/>
            <p:nvPr/>
          </p:nvSpPr>
          <p:spPr>
            <a:xfrm>
              <a:off x="2209800" y="1745566"/>
              <a:ext cx="1066800" cy="6223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Admit</a:t>
              </a:r>
              <a:endParaRPr lang="en-US" sz="9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733800" y="1911350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College</a:t>
              </a:r>
              <a:endParaRPr lang="en-US" sz="1200" dirty="0"/>
            </a:p>
          </p:txBody>
        </p:sp>
        <p:cxnSp>
          <p:nvCxnSpPr>
            <p:cNvPr id="8" name="Straight Connector 7"/>
            <p:cNvCxnSpPr>
              <a:endCxn id="5" idx="1"/>
            </p:cNvCxnSpPr>
            <p:nvPr/>
          </p:nvCxnSpPr>
          <p:spPr>
            <a:xfrm flipV="1">
              <a:off x="1600200" y="2056716"/>
              <a:ext cx="609600" cy="7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3255498" y="2051343"/>
              <a:ext cx="478302" cy="75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600200" y="1981200"/>
              <a:ext cx="152400" cy="90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1600200" y="2060233"/>
              <a:ext cx="152400" cy="75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657600" y="2002535"/>
              <a:ext cx="0" cy="1097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263162" y="2806700"/>
            <a:ext cx="4114800" cy="622300"/>
            <a:chOff x="685800" y="1745566"/>
            <a:chExt cx="4114800" cy="622300"/>
          </a:xfrm>
        </p:grpSpPr>
        <p:sp>
          <p:nvSpPr>
            <p:cNvPr id="15" name="Rectangle 14"/>
            <p:cNvSpPr/>
            <p:nvPr/>
          </p:nvSpPr>
          <p:spPr>
            <a:xfrm>
              <a:off x="685800" y="1905000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College</a:t>
              </a:r>
            </a:p>
          </p:txBody>
        </p:sp>
        <p:sp>
          <p:nvSpPr>
            <p:cNvPr id="16" name="Diamond 15"/>
            <p:cNvSpPr/>
            <p:nvPr/>
          </p:nvSpPr>
          <p:spPr>
            <a:xfrm>
              <a:off x="2209800" y="1745566"/>
              <a:ext cx="1066800" cy="6223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Has</a:t>
              </a:r>
              <a:endParaRPr lang="en-US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733800" y="1911350"/>
              <a:ext cx="1066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Departments</a:t>
              </a:r>
              <a:endParaRPr lang="en-US" sz="1200" dirty="0"/>
            </a:p>
          </p:txBody>
        </p:sp>
        <p:cxnSp>
          <p:nvCxnSpPr>
            <p:cNvPr id="19" name="Straight Connector 18"/>
            <p:cNvCxnSpPr>
              <a:endCxn id="16" idx="1"/>
            </p:cNvCxnSpPr>
            <p:nvPr/>
          </p:nvCxnSpPr>
          <p:spPr>
            <a:xfrm flipV="1">
              <a:off x="1600200" y="2056716"/>
              <a:ext cx="609600" cy="7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3255498" y="2051343"/>
              <a:ext cx="478302" cy="75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Connector 24"/>
          <p:cNvCxnSpPr/>
          <p:nvPr/>
        </p:nvCxnSpPr>
        <p:spPr>
          <a:xfrm flipV="1">
            <a:off x="4158762" y="3032935"/>
            <a:ext cx="152400" cy="90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158762" y="3111968"/>
            <a:ext cx="152400" cy="75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256693" y="3066502"/>
            <a:ext cx="0" cy="109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186962" y="3962400"/>
            <a:ext cx="4223238" cy="622300"/>
            <a:chOff x="577362" y="1745566"/>
            <a:chExt cx="4223238" cy="622300"/>
          </a:xfrm>
        </p:grpSpPr>
        <p:sp>
          <p:nvSpPr>
            <p:cNvPr id="30" name="Rectangle 29"/>
            <p:cNvSpPr/>
            <p:nvPr/>
          </p:nvSpPr>
          <p:spPr>
            <a:xfrm>
              <a:off x="577362" y="1905000"/>
              <a:ext cx="1066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Department</a:t>
              </a:r>
              <a:endParaRPr lang="en-US" sz="1200" dirty="0"/>
            </a:p>
          </p:txBody>
        </p:sp>
        <p:sp>
          <p:nvSpPr>
            <p:cNvPr id="31" name="Diamond 30"/>
            <p:cNvSpPr/>
            <p:nvPr/>
          </p:nvSpPr>
          <p:spPr>
            <a:xfrm>
              <a:off x="2209800" y="1745566"/>
              <a:ext cx="1066800" cy="6223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Offers</a:t>
              </a:r>
              <a:endParaRPr lang="en-US" sz="9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733800" y="1911350"/>
              <a:ext cx="1066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Courses</a:t>
              </a:r>
              <a:endParaRPr lang="en-US" sz="1200" dirty="0"/>
            </a:p>
          </p:txBody>
        </p:sp>
        <p:cxnSp>
          <p:nvCxnSpPr>
            <p:cNvPr id="33" name="Straight Connector 32"/>
            <p:cNvCxnSpPr>
              <a:endCxn id="31" idx="1"/>
            </p:cNvCxnSpPr>
            <p:nvPr/>
          </p:nvCxnSpPr>
          <p:spPr>
            <a:xfrm flipV="1">
              <a:off x="1600200" y="2056716"/>
              <a:ext cx="609600" cy="7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3255498" y="2051343"/>
              <a:ext cx="478302" cy="75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/>
          <p:cNvCxnSpPr/>
          <p:nvPr/>
        </p:nvCxnSpPr>
        <p:spPr>
          <a:xfrm flipV="1">
            <a:off x="4191000" y="4191000"/>
            <a:ext cx="152400" cy="90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91000" y="4270033"/>
            <a:ext cx="152400" cy="75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329962" y="4224839"/>
            <a:ext cx="0" cy="109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316524" y="1017814"/>
            <a:ext cx="2305050" cy="894220"/>
            <a:chOff x="316524" y="1017814"/>
            <a:chExt cx="2305050" cy="894220"/>
          </a:xfrm>
        </p:grpSpPr>
        <p:sp>
          <p:nvSpPr>
            <p:cNvPr id="7" name="Oval 6"/>
            <p:cNvSpPr/>
            <p:nvPr/>
          </p:nvSpPr>
          <p:spPr>
            <a:xfrm>
              <a:off x="577362" y="1066800"/>
              <a:ext cx="870438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Name</a:t>
              </a:r>
              <a:endParaRPr lang="en-US" sz="1200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316524" y="1447800"/>
              <a:ext cx="978876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Address</a:t>
              </a:r>
              <a:endParaRPr lang="en-US" sz="1000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1415562" y="1289957"/>
              <a:ext cx="6096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Roll</a:t>
              </a:r>
              <a:endParaRPr lang="en-US" sz="1000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1891812" y="1017814"/>
              <a:ext cx="729762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Class</a:t>
              </a:r>
              <a:endParaRPr lang="en-US" sz="1000" dirty="0"/>
            </a:p>
          </p:txBody>
        </p:sp>
        <p:cxnSp>
          <p:nvCxnSpPr>
            <p:cNvPr id="12" name="Straight Connector 11"/>
            <p:cNvCxnSpPr>
              <a:stCxn id="53" idx="5"/>
              <a:endCxn id="4" idx="0"/>
            </p:cNvCxnSpPr>
            <p:nvPr/>
          </p:nvCxnSpPr>
          <p:spPr>
            <a:xfrm>
              <a:off x="1152047" y="1707963"/>
              <a:ext cx="568315" cy="2040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" idx="5"/>
              <a:endCxn id="4" idx="0"/>
            </p:cNvCxnSpPr>
            <p:nvPr/>
          </p:nvCxnSpPr>
          <p:spPr>
            <a:xfrm>
              <a:off x="1320327" y="1326963"/>
              <a:ext cx="400035" cy="5850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4" idx="4"/>
              <a:endCxn id="4" idx="0"/>
            </p:cNvCxnSpPr>
            <p:nvPr/>
          </p:nvCxnSpPr>
          <p:spPr>
            <a:xfrm>
              <a:off x="1720362" y="1594757"/>
              <a:ext cx="0" cy="3172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5" idx="4"/>
              <a:endCxn id="4" idx="0"/>
            </p:cNvCxnSpPr>
            <p:nvPr/>
          </p:nvCxnSpPr>
          <p:spPr>
            <a:xfrm flipH="1">
              <a:off x="1720362" y="1322614"/>
              <a:ext cx="536331" cy="5894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3361398" y="1017814"/>
            <a:ext cx="2506002" cy="900570"/>
            <a:chOff x="316524" y="1017814"/>
            <a:chExt cx="2506002" cy="900570"/>
          </a:xfrm>
        </p:grpSpPr>
        <p:sp>
          <p:nvSpPr>
            <p:cNvPr id="67" name="Oval 66"/>
            <p:cNvSpPr/>
            <p:nvPr/>
          </p:nvSpPr>
          <p:spPr>
            <a:xfrm>
              <a:off x="765126" y="1066800"/>
              <a:ext cx="870438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Name</a:t>
              </a:r>
              <a:endParaRPr lang="en-US" sz="1200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316524" y="1447800"/>
              <a:ext cx="978876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Address</a:t>
              </a:r>
              <a:endParaRPr lang="en-US" sz="1000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1723488" y="1017814"/>
              <a:ext cx="1099038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University</a:t>
              </a:r>
              <a:endParaRPr lang="en-US" sz="1000" dirty="0"/>
            </a:p>
          </p:txBody>
        </p:sp>
        <p:cxnSp>
          <p:nvCxnSpPr>
            <p:cNvPr id="71" name="Straight Connector 70"/>
            <p:cNvCxnSpPr>
              <a:stCxn id="68" idx="5"/>
            </p:cNvCxnSpPr>
            <p:nvPr/>
          </p:nvCxnSpPr>
          <p:spPr>
            <a:xfrm>
              <a:off x="1152047" y="1707963"/>
              <a:ext cx="568315" cy="2040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7" idx="5"/>
              <a:endCxn id="6" idx="0"/>
            </p:cNvCxnSpPr>
            <p:nvPr/>
          </p:nvCxnSpPr>
          <p:spPr>
            <a:xfrm>
              <a:off x="1508091" y="1326963"/>
              <a:ext cx="215397" cy="591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70" idx="4"/>
            </p:cNvCxnSpPr>
            <p:nvPr/>
          </p:nvCxnSpPr>
          <p:spPr>
            <a:xfrm flipH="1">
              <a:off x="1720363" y="1322614"/>
              <a:ext cx="552644" cy="5894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5377962" y="2659966"/>
            <a:ext cx="2372456" cy="840373"/>
            <a:chOff x="5377962" y="2659966"/>
            <a:chExt cx="2372456" cy="840373"/>
          </a:xfrm>
        </p:grpSpPr>
        <p:grpSp>
          <p:nvGrpSpPr>
            <p:cNvPr id="79" name="Group 78"/>
            <p:cNvGrpSpPr/>
            <p:nvPr/>
          </p:nvGrpSpPr>
          <p:grpSpPr>
            <a:xfrm>
              <a:off x="5715000" y="2659966"/>
              <a:ext cx="2035418" cy="840373"/>
              <a:chOff x="392724" y="1066800"/>
              <a:chExt cx="2035418" cy="840373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577362" y="1066800"/>
                <a:ext cx="870438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Name</a:t>
                </a:r>
                <a:endParaRPr lang="en-US" sz="1200" dirty="0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92724" y="1602373"/>
                <a:ext cx="978876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HOD</a:t>
                </a:r>
                <a:endParaRPr lang="en-US" sz="1000" dirty="0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1415561" y="1289957"/>
                <a:ext cx="1012581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Location</a:t>
                </a:r>
                <a:endParaRPr lang="en-US" sz="1000" dirty="0"/>
              </a:p>
            </p:txBody>
          </p:sp>
        </p:grpSp>
        <p:cxnSp>
          <p:nvCxnSpPr>
            <p:cNvPr id="90" name="Straight Connector 89"/>
            <p:cNvCxnSpPr>
              <a:stCxn id="17" idx="3"/>
              <a:endCxn id="80" idx="3"/>
            </p:cNvCxnSpPr>
            <p:nvPr/>
          </p:nvCxnSpPr>
          <p:spPr>
            <a:xfrm flipV="1">
              <a:off x="5377962" y="2920129"/>
              <a:ext cx="649149" cy="2047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7" idx="3"/>
              <a:endCxn id="82" idx="2"/>
            </p:cNvCxnSpPr>
            <p:nvPr/>
          </p:nvCxnSpPr>
          <p:spPr>
            <a:xfrm flipV="1">
              <a:off x="5377962" y="3035523"/>
              <a:ext cx="1359875" cy="89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7" idx="3"/>
              <a:endCxn id="81" idx="2"/>
            </p:cNvCxnSpPr>
            <p:nvPr/>
          </p:nvCxnSpPr>
          <p:spPr>
            <a:xfrm>
              <a:off x="5377962" y="3124884"/>
              <a:ext cx="337038" cy="2230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5431972" y="3804652"/>
            <a:ext cx="2372456" cy="840373"/>
            <a:chOff x="5377962" y="2659966"/>
            <a:chExt cx="2372456" cy="840373"/>
          </a:xfrm>
        </p:grpSpPr>
        <p:grpSp>
          <p:nvGrpSpPr>
            <p:cNvPr id="99" name="Group 98"/>
            <p:cNvGrpSpPr/>
            <p:nvPr/>
          </p:nvGrpSpPr>
          <p:grpSpPr>
            <a:xfrm>
              <a:off x="5715000" y="2659966"/>
              <a:ext cx="2035418" cy="840373"/>
              <a:chOff x="392724" y="1066800"/>
              <a:chExt cx="2035418" cy="840373"/>
            </a:xfrm>
          </p:grpSpPr>
          <p:sp>
            <p:nvSpPr>
              <p:cNvPr id="103" name="Oval 102"/>
              <p:cNvSpPr/>
              <p:nvPr/>
            </p:nvSpPr>
            <p:spPr>
              <a:xfrm>
                <a:off x="577362" y="1066800"/>
                <a:ext cx="980552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Name</a:t>
                </a:r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392724" y="1602373"/>
                <a:ext cx="978876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Intake</a:t>
                </a:r>
                <a:endParaRPr lang="en-US" sz="1000" dirty="0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1415561" y="1289957"/>
                <a:ext cx="1012581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Subject</a:t>
                </a:r>
              </a:p>
            </p:txBody>
          </p:sp>
        </p:grpSp>
        <p:cxnSp>
          <p:nvCxnSpPr>
            <p:cNvPr id="100" name="Straight Connector 99"/>
            <p:cNvCxnSpPr>
              <a:endCxn id="103" idx="3"/>
            </p:cNvCxnSpPr>
            <p:nvPr/>
          </p:nvCxnSpPr>
          <p:spPr>
            <a:xfrm flipV="1">
              <a:off x="5377962" y="2920129"/>
              <a:ext cx="665275" cy="204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endCxn id="105" idx="2"/>
            </p:cNvCxnSpPr>
            <p:nvPr/>
          </p:nvCxnSpPr>
          <p:spPr>
            <a:xfrm flipV="1">
              <a:off x="5377962" y="3035523"/>
              <a:ext cx="1359875" cy="89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endCxn id="104" idx="2"/>
            </p:cNvCxnSpPr>
            <p:nvPr/>
          </p:nvCxnSpPr>
          <p:spPr>
            <a:xfrm>
              <a:off x="5377962" y="3124884"/>
              <a:ext cx="337038" cy="2230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186962" y="5245100"/>
            <a:ext cx="4223238" cy="622300"/>
            <a:chOff x="1186962" y="5245100"/>
            <a:chExt cx="4223238" cy="622300"/>
          </a:xfrm>
        </p:grpSpPr>
        <p:grpSp>
          <p:nvGrpSpPr>
            <p:cNvPr id="38" name="Group 37"/>
            <p:cNvGrpSpPr/>
            <p:nvPr/>
          </p:nvGrpSpPr>
          <p:grpSpPr>
            <a:xfrm>
              <a:off x="1186962" y="5245100"/>
              <a:ext cx="4223238" cy="622300"/>
              <a:chOff x="577362" y="1745566"/>
              <a:chExt cx="4223238" cy="62230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577362" y="1905000"/>
                <a:ext cx="10668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Student</a:t>
                </a:r>
                <a:endParaRPr lang="en-US" sz="1200" dirty="0"/>
              </a:p>
            </p:txBody>
          </p:sp>
          <p:sp>
            <p:nvSpPr>
              <p:cNvPr id="40" name="Diamond 39"/>
              <p:cNvSpPr/>
              <p:nvPr/>
            </p:nvSpPr>
            <p:spPr>
              <a:xfrm>
                <a:off x="2209800" y="1745566"/>
                <a:ext cx="1066800" cy="622300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Study</a:t>
                </a:r>
                <a:endParaRPr lang="en-US" sz="900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733800" y="1911350"/>
                <a:ext cx="10668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Courses</a:t>
                </a:r>
                <a:endParaRPr lang="en-US" sz="1200" dirty="0"/>
              </a:p>
            </p:txBody>
          </p:sp>
          <p:cxnSp>
            <p:nvCxnSpPr>
              <p:cNvPr id="42" name="Straight Connector 41"/>
              <p:cNvCxnSpPr>
                <a:endCxn id="40" idx="1"/>
              </p:cNvCxnSpPr>
              <p:nvPr/>
            </p:nvCxnSpPr>
            <p:spPr>
              <a:xfrm flipV="1">
                <a:off x="1600200" y="2056716"/>
                <a:ext cx="609600" cy="70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3255498" y="2051343"/>
                <a:ext cx="478302" cy="75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Straight Connector 44"/>
            <p:cNvCxnSpPr/>
            <p:nvPr/>
          </p:nvCxnSpPr>
          <p:spPr>
            <a:xfrm flipV="1">
              <a:off x="4191000" y="5467420"/>
              <a:ext cx="152400" cy="90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191000" y="5546453"/>
              <a:ext cx="152400" cy="75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2253762" y="5482203"/>
              <a:ext cx="152400" cy="90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2253762" y="5561236"/>
              <a:ext cx="152400" cy="75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430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488400"/>
          </a:xfrm>
        </p:spPr>
        <p:txBody>
          <a:bodyPr/>
          <a:lstStyle/>
          <a:p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Entity Relationship Model for a College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263162" y="1912034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Student</a:t>
            </a:r>
            <a:endParaRPr lang="en-US" sz="1200" dirty="0"/>
          </a:p>
        </p:txBody>
      </p:sp>
      <p:sp>
        <p:nvSpPr>
          <p:cNvPr id="6" name="Diamond 5"/>
          <p:cNvSpPr/>
          <p:nvPr/>
        </p:nvSpPr>
        <p:spPr>
          <a:xfrm>
            <a:off x="2787162" y="1752600"/>
            <a:ext cx="1066800" cy="6223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Admit</a:t>
            </a:r>
            <a:endParaRPr lang="en-US" sz="900" dirty="0"/>
          </a:p>
        </p:txBody>
      </p:sp>
      <p:sp>
        <p:nvSpPr>
          <p:cNvPr id="7" name="Rectangle 6"/>
          <p:cNvSpPr/>
          <p:nvPr/>
        </p:nvSpPr>
        <p:spPr>
          <a:xfrm>
            <a:off x="4311162" y="1918384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College</a:t>
            </a:r>
            <a:endParaRPr lang="en-US" sz="1200" dirty="0"/>
          </a:p>
        </p:txBody>
      </p:sp>
      <p:cxnSp>
        <p:nvCxnSpPr>
          <p:cNvPr id="8" name="Straight Connector 7"/>
          <p:cNvCxnSpPr>
            <a:endCxn id="6" idx="1"/>
          </p:cNvCxnSpPr>
          <p:nvPr/>
        </p:nvCxnSpPr>
        <p:spPr>
          <a:xfrm flipV="1">
            <a:off x="2177562" y="2063750"/>
            <a:ext cx="609600" cy="7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832860" y="2058377"/>
            <a:ext cx="478302" cy="7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77562" y="1988234"/>
            <a:ext cx="152400" cy="90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177562" y="2067267"/>
            <a:ext cx="152400" cy="75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234962" y="2009569"/>
            <a:ext cx="0" cy="109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361398" y="1017814"/>
            <a:ext cx="2506002" cy="900570"/>
            <a:chOff x="316524" y="1017814"/>
            <a:chExt cx="2506002" cy="900570"/>
          </a:xfrm>
        </p:grpSpPr>
        <p:sp>
          <p:nvSpPr>
            <p:cNvPr id="14" name="Oval 13"/>
            <p:cNvSpPr/>
            <p:nvPr/>
          </p:nvSpPr>
          <p:spPr>
            <a:xfrm>
              <a:off x="765126" y="1066800"/>
              <a:ext cx="870438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Name</a:t>
              </a:r>
              <a:endParaRPr lang="en-US" sz="120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16524" y="1447800"/>
              <a:ext cx="978876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Address</a:t>
              </a:r>
              <a:endParaRPr lang="en-US" sz="10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1723488" y="1017814"/>
              <a:ext cx="1099038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University</a:t>
              </a:r>
              <a:endParaRPr lang="en-US" sz="1000" dirty="0"/>
            </a:p>
          </p:txBody>
        </p:sp>
        <p:cxnSp>
          <p:nvCxnSpPr>
            <p:cNvPr id="17" name="Straight Connector 16"/>
            <p:cNvCxnSpPr>
              <a:stCxn id="15" idx="5"/>
            </p:cNvCxnSpPr>
            <p:nvPr/>
          </p:nvCxnSpPr>
          <p:spPr>
            <a:xfrm>
              <a:off x="1152047" y="1707963"/>
              <a:ext cx="568315" cy="2040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4" idx="5"/>
              <a:endCxn id="7" idx="0"/>
            </p:cNvCxnSpPr>
            <p:nvPr/>
          </p:nvCxnSpPr>
          <p:spPr>
            <a:xfrm>
              <a:off x="1508091" y="1326963"/>
              <a:ext cx="215397" cy="591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6" idx="4"/>
            </p:cNvCxnSpPr>
            <p:nvPr/>
          </p:nvCxnSpPr>
          <p:spPr>
            <a:xfrm flipH="1">
              <a:off x="1720363" y="1322614"/>
              <a:ext cx="552644" cy="5894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16524" y="1017814"/>
            <a:ext cx="2305050" cy="894220"/>
            <a:chOff x="316524" y="1017814"/>
            <a:chExt cx="2305050" cy="894220"/>
          </a:xfrm>
        </p:grpSpPr>
        <p:sp>
          <p:nvSpPr>
            <p:cNvPr id="21" name="Oval 20"/>
            <p:cNvSpPr/>
            <p:nvPr/>
          </p:nvSpPr>
          <p:spPr>
            <a:xfrm>
              <a:off x="577362" y="1066800"/>
              <a:ext cx="870438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Name</a:t>
              </a:r>
              <a:endParaRPr lang="en-US" sz="1200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16524" y="1447800"/>
              <a:ext cx="978876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Address</a:t>
              </a:r>
              <a:endParaRPr lang="en-US" sz="10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1415562" y="1289957"/>
              <a:ext cx="6096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Roll</a:t>
              </a:r>
              <a:endParaRPr lang="en-US" sz="1000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1891812" y="1017814"/>
              <a:ext cx="729762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Class</a:t>
              </a:r>
              <a:endParaRPr lang="en-US" sz="1000" dirty="0"/>
            </a:p>
          </p:txBody>
        </p:sp>
        <p:cxnSp>
          <p:nvCxnSpPr>
            <p:cNvPr id="25" name="Straight Connector 24"/>
            <p:cNvCxnSpPr>
              <a:stCxn id="22" idx="5"/>
            </p:cNvCxnSpPr>
            <p:nvPr/>
          </p:nvCxnSpPr>
          <p:spPr>
            <a:xfrm>
              <a:off x="1152047" y="1707963"/>
              <a:ext cx="568315" cy="2040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1" idx="5"/>
            </p:cNvCxnSpPr>
            <p:nvPr/>
          </p:nvCxnSpPr>
          <p:spPr>
            <a:xfrm>
              <a:off x="1320327" y="1326963"/>
              <a:ext cx="400035" cy="5850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3" idx="4"/>
            </p:cNvCxnSpPr>
            <p:nvPr/>
          </p:nvCxnSpPr>
          <p:spPr>
            <a:xfrm>
              <a:off x="1720362" y="1594757"/>
              <a:ext cx="0" cy="3172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4" idx="4"/>
            </p:cNvCxnSpPr>
            <p:nvPr/>
          </p:nvCxnSpPr>
          <p:spPr>
            <a:xfrm flipH="1">
              <a:off x="1720362" y="1322614"/>
              <a:ext cx="536331" cy="5894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Diamond 30"/>
          <p:cNvSpPr/>
          <p:nvPr/>
        </p:nvSpPr>
        <p:spPr>
          <a:xfrm>
            <a:off x="4352737" y="2540582"/>
            <a:ext cx="914400" cy="39914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Has</a:t>
            </a:r>
            <a:endParaRPr lang="en-US" sz="900" dirty="0"/>
          </a:p>
        </p:txBody>
      </p:sp>
      <p:sp>
        <p:nvSpPr>
          <p:cNvPr id="32" name="Rectangle 31"/>
          <p:cNvSpPr/>
          <p:nvPr/>
        </p:nvSpPr>
        <p:spPr>
          <a:xfrm>
            <a:off x="4267200" y="3201084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Departments</a:t>
            </a:r>
            <a:endParaRPr lang="en-US" sz="12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5334000" y="2659966"/>
            <a:ext cx="2416418" cy="921434"/>
            <a:chOff x="5334000" y="2659966"/>
            <a:chExt cx="2416418" cy="921434"/>
          </a:xfrm>
        </p:grpSpPr>
        <p:grpSp>
          <p:nvGrpSpPr>
            <p:cNvPr id="36" name="Group 35"/>
            <p:cNvGrpSpPr/>
            <p:nvPr/>
          </p:nvGrpSpPr>
          <p:grpSpPr>
            <a:xfrm>
              <a:off x="5715000" y="2659966"/>
              <a:ext cx="2035418" cy="921434"/>
              <a:chOff x="392724" y="1066800"/>
              <a:chExt cx="2035418" cy="921434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577362" y="1066800"/>
                <a:ext cx="870438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Name</a:t>
                </a:r>
                <a:endParaRPr lang="en-US" sz="1200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92724" y="1683434"/>
                <a:ext cx="978876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HOD</a:t>
                </a:r>
                <a:endParaRPr lang="en-US" sz="1000" dirty="0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415561" y="1289957"/>
                <a:ext cx="1012581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Location</a:t>
                </a:r>
                <a:endParaRPr lang="en-US" sz="1000" dirty="0"/>
              </a:p>
            </p:txBody>
          </p:sp>
        </p:grpSp>
        <p:cxnSp>
          <p:nvCxnSpPr>
            <p:cNvPr id="37" name="Straight Connector 36"/>
            <p:cNvCxnSpPr>
              <a:stCxn id="32" idx="3"/>
              <a:endCxn id="40" idx="3"/>
            </p:cNvCxnSpPr>
            <p:nvPr/>
          </p:nvCxnSpPr>
          <p:spPr>
            <a:xfrm flipV="1">
              <a:off x="5334000" y="2920129"/>
              <a:ext cx="693111" cy="43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2" idx="3"/>
              <a:endCxn id="42" idx="2"/>
            </p:cNvCxnSpPr>
            <p:nvPr/>
          </p:nvCxnSpPr>
          <p:spPr>
            <a:xfrm flipV="1">
              <a:off x="5334000" y="3035523"/>
              <a:ext cx="1403837" cy="3179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2" idx="3"/>
              <a:endCxn id="41" idx="2"/>
            </p:cNvCxnSpPr>
            <p:nvPr/>
          </p:nvCxnSpPr>
          <p:spPr>
            <a:xfrm>
              <a:off x="5334000" y="3353484"/>
              <a:ext cx="381000" cy="755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Connector 60"/>
          <p:cNvCxnSpPr>
            <a:stCxn id="31" idx="2"/>
            <a:endCxn id="32" idx="0"/>
          </p:cNvCxnSpPr>
          <p:nvPr/>
        </p:nvCxnSpPr>
        <p:spPr>
          <a:xfrm flipH="1">
            <a:off x="4800600" y="2939725"/>
            <a:ext cx="9337" cy="261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809937" y="2169516"/>
            <a:ext cx="0" cy="421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Diamond 67"/>
          <p:cNvSpPr/>
          <p:nvPr/>
        </p:nvSpPr>
        <p:spPr>
          <a:xfrm>
            <a:off x="4300275" y="3871326"/>
            <a:ext cx="1033725" cy="54965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Offers</a:t>
            </a:r>
            <a:endParaRPr lang="en-US" sz="900" dirty="0"/>
          </a:p>
        </p:txBody>
      </p:sp>
      <p:sp>
        <p:nvSpPr>
          <p:cNvPr id="69" name="Rectangle 68"/>
          <p:cNvSpPr/>
          <p:nvPr/>
        </p:nvSpPr>
        <p:spPr>
          <a:xfrm>
            <a:off x="4343400" y="4664759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Courses</a:t>
            </a:r>
            <a:endParaRPr lang="en-US" sz="1200" dirty="0"/>
          </a:p>
        </p:txBody>
      </p:sp>
      <p:grpSp>
        <p:nvGrpSpPr>
          <p:cNvPr id="72" name="Group 71"/>
          <p:cNvGrpSpPr/>
          <p:nvPr/>
        </p:nvGrpSpPr>
        <p:grpSpPr>
          <a:xfrm>
            <a:off x="5431972" y="4341227"/>
            <a:ext cx="2372456" cy="840373"/>
            <a:chOff x="5377962" y="2659966"/>
            <a:chExt cx="2372456" cy="840373"/>
          </a:xfrm>
        </p:grpSpPr>
        <p:grpSp>
          <p:nvGrpSpPr>
            <p:cNvPr id="73" name="Group 72"/>
            <p:cNvGrpSpPr/>
            <p:nvPr/>
          </p:nvGrpSpPr>
          <p:grpSpPr>
            <a:xfrm>
              <a:off x="5715000" y="2659966"/>
              <a:ext cx="2035418" cy="840373"/>
              <a:chOff x="392724" y="1066800"/>
              <a:chExt cx="2035418" cy="840373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577362" y="1066800"/>
                <a:ext cx="980552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Name</a:t>
                </a: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392724" y="1602373"/>
                <a:ext cx="978876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Intake</a:t>
                </a:r>
                <a:endParaRPr lang="en-US" sz="1000" dirty="0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1415561" y="1289957"/>
                <a:ext cx="1012581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Subject</a:t>
                </a:r>
              </a:p>
            </p:txBody>
          </p:sp>
        </p:grpSp>
        <p:cxnSp>
          <p:nvCxnSpPr>
            <p:cNvPr id="74" name="Straight Connector 73"/>
            <p:cNvCxnSpPr>
              <a:endCxn id="77" idx="3"/>
            </p:cNvCxnSpPr>
            <p:nvPr/>
          </p:nvCxnSpPr>
          <p:spPr>
            <a:xfrm flipV="1">
              <a:off x="5377962" y="2920129"/>
              <a:ext cx="665275" cy="204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endCxn id="79" idx="2"/>
            </p:cNvCxnSpPr>
            <p:nvPr/>
          </p:nvCxnSpPr>
          <p:spPr>
            <a:xfrm flipV="1">
              <a:off x="5377962" y="3035523"/>
              <a:ext cx="1359875" cy="89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endCxn id="78" idx="2"/>
            </p:cNvCxnSpPr>
            <p:nvPr/>
          </p:nvCxnSpPr>
          <p:spPr>
            <a:xfrm>
              <a:off x="5377962" y="3124884"/>
              <a:ext cx="337038" cy="2230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Straight Connector 79"/>
          <p:cNvCxnSpPr>
            <a:stCxn id="32" idx="2"/>
          </p:cNvCxnSpPr>
          <p:nvPr/>
        </p:nvCxnSpPr>
        <p:spPr>
          <a:xfrm>
            <a:off x="4800600" y="3505884"/>
            <a:ext cx="16538" cy="357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817347" y="4315099"/>
            <a:ext cx="16538" cy="357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Diamond 84"/>
          <p:cNvSpPr/>
          <p:nvPr/>
        </p:nvSpPr>
        <p:spPr>
          <a:xfrm>
            <a:off x="1206222" y="3201084"/>
            <a:ext cx="1066800" cy="6223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Study</a:t>
            </a:r>
            <a:endParaRPr lang="en-US" sz="900" dirty="0"/>
          </a:p>
        </p:txBody>
      </p:sp>
      <p:cxnSp>
        <p:nvCxnSpPr>
          <p:cNvPr id="87" name="Straight Connector 86"/>
          <p:cNvCxnSpPr>
            <a:stCxn id="5" idx="2"/>
            <a:endCxn id="85" idx="0"/>
          </p:cNvCxnSpPr>
          <p:nvPr/>
        </p:nvCxnSpPr>
        <p:spPr>
          <a:xfrm>
            <a:off x="1720362" y="2216834"/>
            <a:ext cx="19260" cy="984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85" idx="2"/>
            <a:endCxn id="69" idx="1"/>
          </p:cNvCxnSpPr>
          <p:nvPr/>
        </p:nvCxnSpPr>
        <p:spPr>
          <a:xfrm rot="16200000" flipH="1">
            <a:off x="2544624" y="3018382"/>
            <a:ext cx="993775" cy="260377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724400" y="2328671"/>
            <a:ext cx="165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 rot="16200000">
            <a:off x="4724399" y="3046817"/>
            <a:ext cx="152400" cy="154765"/>
            <a:chOff x="2329962" y="2140634"/>
            <a:chExt cx="152400" cy="154765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329962" y="2140634"/>
              <a:ext cx="152400" cy="90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2329962" y="2219667"/>
              <a:ext cx="152400" cy="75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Straight Connector 103"/>
          <p:cNvCxnSpPr/>
          <p:nvPr/>
        </p:nvCxnSpPr>
        <p:spPr>
          <a:xfrm>
            <a:off x="4719448" y="3581400"/>
            <a:ext cx="165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 rot="16200000">
            <a:off x="4749416" y="4536216"/>
            <a:ext cx="152400" cy="154765"/>
            <a:chOff x="2329962" y="2140634"/>
            <a:chExt cx="152400" cy="154765"/>
          </a:xfrm>
        </p:grpSpPr>
        <p:cxnSp>
          <p:nvCxnSpPr>
            <p:cNvPr id="106" name="Straight Connector 105"/>
            <p:cNvCxnSpPr/>
            <p:nvPr/>
          </p:nvCxnSpPr>
          <p:spPr>
            <a:xfrm>
              <a:off x="2329962" y="2140634"/>
              <a:ext cx="152400" cy="90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2329962" y="2219667"/>
              <a:ext cx="152400" cy="75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 rot="10483872">
            <a:off x="4193553" y="4734119"/>
            <a:ext cx="152400" cy="154765"/>
            <a:chOff x="2329962" y="2140634"/>
            <a:chExt cx="152400" cy="154765"/>
          </a:xfrm>
        </p:grpSpPr>
        <p:cxnSp>
          <p:nvCxnSpPr>
            <p:cNvPr id="108" name="Straight Connector 107"/>
            <p:cNvCxnSpPr/>
            <p:nvPr/>
          </p:nvCxnSpPr>
          <p:spPr>
            <a:xfrm>
              <a:off x="2329962" y="2140634"/>
              <a:ext cx="152400" cy="90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2329962" y="2219667"/>
              <a:ext cx="152400" cy="75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 rot="5400000">
            <a:off x="1644161" y="2218485"/>
            <a:ext cx="152400" cy="154765"/>
            <a:chOff x="2329962" y="2140634"/>
            <a:chExt cx="152400" cy="154765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2329962" y="2140634"/>
              <a:ext cx="152400" cy="90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V="1">
              <a:off x="2329962" y="2219667"/>
              <a:ext cx="152400" cy="75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192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Entity Relationship Model for an online store</a:t>
            </a:r>
            <a:endParaRPr lang="en-US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838200" y="1371600"/>
            <a:ext cx="6568440" cy="1341120"/>
            <a:chOff x="0" y="0"/>
            <a:chExt cx="6568440" cy="1341120"/>
          </a:xfrm>
        </p:grpSpPr>
        <p:sp>
          <p:nvSpPr>
            <p:cNvPr id="5" name="Rectangle 4"/>
            <p:cNvSpPr/>
            <p:nvPr/>
          </p:nvSpPr>
          <p:spPr>
            <a:xfrm>
              <a:off x="0" y="403860"/>
              <a:ext cx="1341120" cy="487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700">
                  <a:effectLst/>
                  <a:ea typeface="Calibri"/>
                  <a:cs typeface="Times New Roman"/>
                </a:rPr>
                <a:t>Customer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27320" y="381000"/>
              <a:ext cx="1341120" cy="487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700">
                  <a:effectLst/>
                  <a:ea typeface="Calibri"/>
                  <a:cs typeface="Times New Roman"/>
                </a:rPr>
                <a:t>Order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7" name="Diamond 6"/>
            <p:cNvSpPr/>
            <p:nvPr/>
          </p:nvSpPr>
          <p:spPr>
            <a:xfrm>
              <a:off x="2194560" y="0"/>
              <a:ext cx="1638300" cy="134112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dirty="0">
                  <a:effectLst/>
                  <a:ea typeface="Calibri"/>
                  <a:cs typeface="Times New Roman"/>
                </a:rPr>
                <a:t>Places</a:t>
              </a:r>
              <a:endParaRPr lang="en-US" sz="105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341120" y="647700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832860" y="647700"/>
              <a:ext cx="13944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470660" y="525780"/>
              <a:ext cx="7620" cy="32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4998720" y="480060"/>
              <a:ext cx="228600" cy="167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998720" y="647700"/>
              <a:ext cx="2286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762000" y="3078480"/>
            <a:ext cx="6568440" cy="1341120"/>
            <a:chOff x="0" y="0"/>
            <a:chExt cx="6568440" cy="1341120"/>
          </a:xfrm>
        </p:grpSpPr>
        <p:sp>
          <p:nvSpPr>
            <p:cNvPr id="14" name="Rectangle 13"/>
            <p:cNvSpPr/>
            <p:nvPr/>
          </p:nvSpPr>
          <p:spPr>
            <a:xfrm>
              <a:off x="0" y="403860"/>
              <a:ext cx="1341120" cy="487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700" dirty="0">
                  <a:effectLst/>
                  <a:ea typeface="Calibri"/>
                  <a:cs typeface="Times New Roman"/>
                </a:rPr>
                <a:t>Order</a:t>
              </a:r>
              <a:endParaRPr lang="en-US" sz="11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227320" y="381000"/>
              <a:ext cx="1341120" cy="487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700">
                  <a:effectLst/>
                  <a:ea typeface="Calibri"/>
                  <a:cs typeface="Times New Roman"/>
                </a:rPr>
                <a:t>Product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6" name="Diamond 15"/>
            <p:cNvSpPr/>
            <p:nvPr/>
          </p:nvSpPr>
          <p:spPr>
            <a:xfrm>
              <a:off x="2194560" y="0"/>
              <a:ext cx="1912620" cy="134112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dirty="0">
                  <a:effectLst/>
                  <a:ea typeface="Calibri"/>
                  <a:cs typeface="Times New Roman"/>
                </a:rPr>
                <a:t>includes</a:t>
              </a:r>
              <a:endParaRPr lang="en-US" sz="105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341120" y="647700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832860" y="647700"/>
              <a:ext cx="13944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1470660" y="525780"/>
              <a:ext cx="7620" cy="32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998720" y="480060"/>
              <a:ext cx="228600" cy="167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998720" y="647700"/>
              <a:ext cx="2286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62000" y="4907280"/>
            <a:ext cx="6568440" cy="1341120"/>
            <a:chOff x="0" y="0"/>
            <a:chExt cx="6568440" cy="1341120"/>
          </a:xfrm>
        </p:grpSpPr>
        <p:grpSp>
          <p:nvGrpSpPr>
            <p:cNvPr id="31" name="Group 30"/>
            <p:cNvGrpSpPr/>
            <p:nvPr/>
          </p:nvGrpSpPr>
          <p:grpSpPr>
            <a:xfrm>
              <a:off x="0" y="0"/>
              <a:ext cx="6568440" cy="1341120"/>
              <a:chOff x="0" y="0"/>
              <a:chExt cx="6568440" cy="134112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0" y="403860"/>
                <a:ext cx="1341120" cy="48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700">
                    <a:effectLst/>
                    <a:ea typeface="Calibri"/>
                    <a:cs typeface="Times New Roman"/>
                  </a:rPr>
                  <a:t>Supplier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5227320" y="381000"/>
                <a:ext cx="1341120" cy="48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700">
                    <a:effectLst/>
                    <a:ea typeface="Calibri"/>
                    <a:cs typeface="Times New Roman"/>
                  </a:rPr>
                  <a:t>Product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6" name="Diamond 35"/>
              <p:cNvSpPr/>
              <p:nvPr/>
            </p:nvSpPr>
            <p:spPr>
              <a:xfrm>
                <a:off x="2194560" y="0"/>
                <a:ext cx="1912620" cy="1341120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700">
                    <a:effectLst/>
                    <a:ea typeface="Calibri"/>
                    <a:cs typeface="Times New Roman"/>
                  </a:rPr>
                  <a:t>Sales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1341120" y="647700"/>
                <a:ext cx="914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832860" y="647700"/>
                <a:ext cx="139446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4998720" y="480060"/>
                <a:ext cx="228600" cy="1676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998720" y="647700"/>
                <a:ext cx="2286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 flipH="1">
              <a:off x="1341120" y="647700"/>
              <a:ext cx="228600" cy="167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341120" y="495300"/>
              <a:ext cx="2286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396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4" name="Picture 4"/>
          <p:cNvPicPr/>
          <p:nvPr/>
        </p:nvPicPr>
        <p:blipFill>
          <a:blip r:embed="rId3"/>
          <a:stretch/>
        </p:blipFill>
        <p:spPr>
          <a:xfrm>
            <a:off x="990720" y="878040"/>
            <a:ext cx="7082640" cy="3842280"/>
          </a:xfrm>
          <a:prstGeom prst="rect">
            <a:avLst/>
          </a:prstGeom>
          <a:ln>
            <a:noFill/>
          </a:ln>
        </p:spPr>
      </p:pic>
      <p:sp>
        <p:nvSpPr>
          <p:cNvPr id="755" name="CustomShape 1"/>
          <p:cNvSpPr/>
          <p:nvPr/>
        </p:nvSpPr>
        <p:spPr>
          <a:xfrm>
            <a:off x="457200" y="7632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Entity Relationship </a:t>
            </a:r>
            <a:r>
              <a:rPr lang="en-US" sz="2400" b="1" spc="-1" dirty="0" smtClean="0">
                <a:solidFill>
                  <a:srgbClr val="000000"/>
                </a:solidFill>
                <a:latin typeface="Calibri"/>
              </a:rPr>
              <a:t>Model for an online store</a:t>
            </a:r>
            <a:endParaRPr lang="en-US" sz="2400" spc="-1" dirty="0">
              <a:solidFill>
                <a:prstClr val="black"/>
              </a:solidFill>
            </a:endParaRPr>
          </a:p>
        </p:txBody>
      </p:sp>
      <p:sp>
        <p:nvSpPr>
          <p:cNvPr id="756" name="CustomShape 2"/>
          <p:cNvSpPr/>
          <p:nvPr/>
        </p:nvSpPr>
        <p:spPr>
          <a:xfrm>
            <a:off x="5410080" y="6400800"/>
            <a:ext cx="2205720" cy="24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25000" lnSpcReduction="20000"/>
          </a:bodyPr>
          <a:lstStyle/>
          <a:p>
            <a:pPr algn="ctr"/>
            <a:r>
              <a:rPr lang="en-US" sz="4400" spc="-1">
                <a:solidFill>
                  <a:srgbClr val="000000"/>
                </a:solidFill>
                <a:latin typeface="Calibri"/>
              </a:rPr>
              <a:t>Entity Relationship Model</a:t>
            </a:r>
            <a:endParaRPr lang="en-US" sz="4400" spc="-1">
              <a:solidFill>
                <a:prstClr val="black"/>
              </a:solidFill>
            </a:endParaRPr>
          </a:p>
        </p:txBody>
      </p:sp>
      <p:sp>
        <p:nvSpPr>
          <p:cNvPr id="757" name="CustomShape 3"/>
          <p:cNvSpPr/>
          <p:nvPr/>
        </p:nvSpPr>
        <p:spPr>
          <a:xfrm>
            <a:off x="6553080" y="6356520"/>
            <a:ext cx="2129760" cy="3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/>
            <a:fld id="{5ED79AF3-EA94-438E-AE6E-55706D1C305E}" type="slidenum">
              <a:rPr lang="en-US" sz="1200" spc="-1">
                <a:solidFill>
                  <a:srgbClr val="8B8B8B"/>
                </a:solidFill>
                <a:latin typeface="Calibri"/>
              </a:rPr>
              <a:pPr algn="r"/>
              <a:t>6</a:t>
            </a:fld>
            <a:endParaRPr lang="en-US" sz="1200" spc="-1">
              <a:solidFill>
                <a:prstClr val="black"/>
              </a:solidFill>
            </a:endParaRPr>
          </a:p>
        </p:txBody>
      </p:sp>
      <p:pic>
        <p:nvPicPr>
          <p:cNvPr id="758" name="Picture 2"/>
          <p:cNvPicPr/>
          <p:nvPr/>
        </p:nvPicPr>
        <p:blipFill>
          <a:blip r:embed="rId4"/>
          <a:stretch/>
        </p:blipFill>
        <p:spPr>
          <a:xfrm>
            <a:off x="252360" y="1371600"/>
            <a:ext cx="8635320" cy="4587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78654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CustomShape 1"/>
          <p:cNvSpPr/>
          <p:nvPr/>
        </p:nvSpPr>
        <p:spPr>
          <a:xfrm>
            <a:off x="457200" y="7632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r>
              <a:rPr lang="en-US" sz="2400" b="1" spc="-1">
                <a:solidFill>
                  <a:srgbClr val="000000"/>
                </a:solidFill>
                <a:latin typeface="Calibri"/>
              </a:rPr>
              <a:t>Entity Relationship Model</a:t>
            </a:r>
            <a:endParaRPr lang="en-US" sz="2400" spc="-1">
              <a:solidFill>
                <a:prstClr val="black"/>
              </a:solidFill>
            </a:endParaRPr>
          </a:p>
        </p:txBody>
      </p:sp>
      <p:sp>
        <p:nvSpPr>
          <p:cNvPr id="760" name="CustomShape 2"/>
          <p:cNvSpPr/>
          <p:nvPr/>
        </p:nvSpPr>
        <p:spPr>
          <a:xfrm>
            <a:off x="5410080" y="6400800"/>
            <a:ext cx="2205720" cy="24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25000" lnSpcReduction="20000"/>
          </a:bodyPr>
          <a:lstStyle/>
          <a:p>
            <a:pPr algn="ctr"/>
            <a:r>
              <a:rPr lang="en-US" sz="4400" spc="-1">
                <a:solidFill>
                  <a:srgbClr val="000000"/>
                </a:solidFill>
                <a:latin typeface="Calibri"/>
              </a:rPr>
              <a:t>Entity Relationship Model</a:t>
            </a:r>
            <a:endParaRPr lang="en-US" sz="4400" spc="-1">
              <a:solidFill>
                <a:prstClr val="black"/>
              </a:solidFill>
            </a:endParaRPr>
          </a:p>
        </p:txBody>
      </p:sp>
      <p:sp>
        <p:nvSpPr>
          <p:cNvPr id="761" name="CustomShape 3"/>
          <p:cNvSpPr/>
          <p:nvPr/>
        </p:nvSpPr>
        <p:spPr>
          <a:xfrm>
            <a:off x="6553080" y="6356520"/>
            <a:ext cx="2129760" cy="3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/>
            <a:fld id="{0748F6DC-370D-4C6F-8552-29E5345FE6A2}" type="slidenum">
              <a:rPr lang="en-US" sz="1200" spc="-1">
                <a:solidFill>
                  <a:srgbClr val="8B8B8B"/>
                </a:solidFill>
                <a:latin typeface="Calibri"/>
              </a:rPr>
              <a:pPr algn="r"/>
              <a:t>7</a:t>
            </a:fld>
            <a:endParaRPr lang="en-US" sz="1200" spc="-1">
              <a:solidFill>
                <a:prstClr val="black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878051" y="1714500"/>
            <a:ext cx="5001720" cy="3124200"/>
            <a:chOff x="685800" y="1714500"/>
            <a:chExt cx="5001720" cy="3124200"/>
          </a:xfrm>
        </p:grpSpPr>
        <p:sp>
          <p:nvSpPr>
            <p:cNvPr id="2" name="Rectangle 1"/>
            <p:cNvSpPr/>
            <p:nvPr/>
          </p:nvSpPr>
          <p:spPr>
            <a:xfrm>
              <a:off x="685800" y="18288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Customer</a:t>
              </a:r>
              <a:endParaRPr lang="en-US" sz="1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414037" y="1812471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Order</a:t>
              </a:r>
              <a:endParaRPr lang="en-US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95800" y="4291693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Product</a:t>
              </a:r>
              <a:endParaRPr lang="en-US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07571" y="43434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Supplier</a:t>
              </a:r>
              <a:endParaRPr lang="en-US" sz="1400" dirty="0"/>
            </a:p>
          </p:txBody>
        </p:sp>
        <p:sp>
          <p:nvSpPr>
            <p:cNvPr id="3" name="Diamond 2"/>
            <p:cNvSpPr/>
            <p:nvPr/>
          </p:nvSpPr>
          <p:spPr>
            <a:xfrm>
              <a:off x="2590800" y="1714500"/>
              <a:ext cx="914400" cy="6096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Place</a:t>
              </a:r>
              <a:endParaRPr lang="en-US" sz="800" dirty="0"/>
            </a:p>
          </p:txBody>
        </p:sp>
        <p:sp>
          <p:nvSpPr>
            <p:cNvPr id="11" name="Diamond 10"/>
            <p:cNvSpPr/>
            <p:nvPr/>
          </p:nvSpPr>
          <p:spPr>
            <a:xfrm>
              <a:off x="2590800" y="4114800"/>
              <a:ext cx="1021976" cy="7239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Sale</a:t>
              </a:r>
              <a:endParaRPr lang="en-US" sz="800" dirty="0"/>
            </a:p>
          </p:txBody>
        </p:sp>
        <p:cxnSp>
          <p:nvCxnSpPr>
            <p:cNvPr id="5" name="Straight Connector 4"/>
            <p:cNvCxnSpPr>
              <a:stCxn id="2" idx="3"/>
            </p:cNvCxnSpPr>
            <p:nvPr/>
          </p:nvCxnSpPr>
          <p:spPr>
            <a:xfrm>
              <a:off x="1676400" y="2019300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505200" y="2019300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698171" y="4482193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612776" y="4482193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Diamond 17"/>
            <p:cNvSpPr/>
            <p:nvPr/>
          </p:nvSpPr>
          <p:spPr>
            <a:xfrm>
              <a:off x="4495800" y="2950770"/>
              <a:ext cx="1191720" cy="7239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Includes</a:t>
              </a:r>
              <a:endParaRPr lang="en-US" sz="800" dirty="0"/>
            </a:p>
          </p:txBody>
        </p:sp>
        <p:cxnSp>
          <p:nvCxnSpPr>
            <p:cNvPr id="12" name="Straight Connector 11"/>
            <p:cNvCxnSpPr>
              <a:stCxn id="18" idx="0"/>
            </p:cNvCxnSpPr>
            <p:nvPr/>
          </p:nvCxnSpPr>
          <p:spPr>
            <a:xfrm flipV="1">
              <a:off x="5091660" y="2193471"/>
              <a:ext cx="0" cy="7572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5099691" y="3534394"/>
              <a:ext cx="0" cy="7572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/>
          <p:cNvCxnSpPr/>
          <p:nvPr/>
        </p:nvCxnSpPr>
        <p:spPr>
          <a:xfrm>
            <a:off x="2966357" y="1937657"/>
            <a:ext cx="0" cy="185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 rot="10376735">
            <a:off x="5477473" y="1941369"/>
            <a:ext cx="152400" cy="154765"/>
            <a:chOff x="2329962" y="2140634"/>
            <a:chExt cx="152400" cy="154765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2329962" y="2140634"/>
              <a:ext cx="152400" cy="90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2329962" y="2219667"/>
              <a:ext cx="152400" cy="75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 rot="16200000">
            <a:off x="6215742" y="4141760"/>
            <a:ext cx="152400" cy="154765"/>
            <a:chOff x="2329962" y="2140634"/>
            <a:chExt cx="152400" cy="154765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2329962" y="2140634"/>
              <a:ext cx="152400" cy="90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2329962" y="2219667"/>
              <a:ext cx="152400" cy="75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>
            <a:off x="6214560" y="2286000"/>
            <a:ext cx="186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 rot="10376735">
            <a:off x="5552892" y="4404811"/>
            <a:ext cx="152400" cy="154765"/>
            <a:chOff x="2329962" y="2140634"/>
            <a:chExt cx="152400" cy="154765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2329962" y="2140634"/>
              <a:ext cx="152400" cy="90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2329962" y="2219667"/>
              <a:ext cx="152400" cy="75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2895865" y="4396038"/>
            <a:ext cx="152400" cy="154765"/>
            <a:chOff x="2329962" y="2140634"/>
            <a:chExt cx="152400" cy="154765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2329962" y="2140634"/>
              <a:ext cx="152400" cy="90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2329962" y="2219667"/>
              <a:ext cx="152400" cy="75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67049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CustomShape 1"/>
          <p:cNvSpPr/>
          <p:nvPr/>
        </p:nvSpPr>
        <p:spPr>
          <a:xfrm>
            <a:off x="457200" y="27468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US" sz="4400" spc="-1" dirty="0">
                <a:solidFill>
                  <a:srgbClr val="000000"/>
                </a:solidFill>
                <a:latin typeface="Calibri"/>
              </a:rPr>
              <a:t>Assignment</a:t>
            </a:r>
            <a:endParaRPr lang="en-US" sz="4400" spc="-1" dirty="0">
              <a:solidFill>
                <a:prstClr val="black"/>
              </a:solidFill>
            </a:endParaRPr>
          </a:p>
        </p:txBody>
      </p:sp>
      <p:sp>
        <p:nvSpPr>
          <p:cNvPr id="764" name="CustomShape 2"/>
          <p:cNvSpPr/>
          <p:nvPr/>
        </p:nvSpPr>
        <p:spPr>
          <a:xfrm>
            <a:off x="457200" y="1295280"/>
            <a:ext cx="8225640" cy="472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960">
              <a:spcBef>
                <a:spcPts val="400"/>
              </a:spcBef>
              <a:buClr>
                <a:srgbClr val="000000"/>
              </a:buClr>
            </a:pPr>
            <a:r>
              <a:rPr lang="en-US" sz="2000" spc="-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The database for an Airline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should store details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about an airline’s fleet, flights, and seat bookings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 Prepare an ER Diagram, based on following requirements.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An airplane has a model number, a unique registration number, and the capacity to take one or more passengers.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An airplane flight has </a:t>
            </a:r>
            <a:r>
              <a:rPr lang="en-US" sz="2000">
                <a:latin typeface="Calibri" pitchFamily="34" charset="0"/>
                <a:cs typeface="Calibri" pitchFamily="34" charset="0"/>
              </a:rPr>
              <a:t>a </a:t>
            </a:r>
            <a:r>
              <a:rPr lang="en-US" sz="2000" smtClean="0">
                <a:latin typeface="Calibri" pitchFamily="34" charset="0"/>
                <a:cs typeface="Calibri" pitchFamily="34" charset="0"/>
              </a:rPr>
              <a:t>flight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number, a departure airport, a destination airport, a departure date and time, and an arrival date and time.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Each flight is carried out by a single airplane.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 passenger has given names, a surname, and a unique email address.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 passenger can book a seat on a flight.</a:t>
            </a:r>
          </a:p>
          <a:p>
            <a:pPr marL="343080" indent="-3391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lang="en-US" sz="2000" spc="-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65" name="CustomShape 3"/>
          <p:cNvSpPr/>
          <p:nvPr/>
        </p:nvSpPr>
        <p:spPr>
          <a:xfrm>
            <a:off x="4952880" y="6356520"/>
            <a:ext cx="2891520" cy="3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US" sz="1200" spc="-1">
                <a:solidFill>
                  <a:srgbClr val="8B8B8B"/>
                </a:solidFill>
                <a:latin typeface="Calibri"/>
              </a:rPr>
              <a:t>Assignment</a:t>
            </a:r>
            <a:endParaRPr lang="en-US" sz="1200" spc="-1">
              <a:solidFill>
                <a:prstClr val="black"/>
              </a:solidFill>
            </a:endParaRPr>
          </a:p>
        </p:txBody>
      </p:sp>
      <p:sp>
        <p:nvSpPr>
          <p:cNvPr id="766" name="CustomShape 4"/>
          <p:cNvSpPr/>
          <p:nvPr/>
        </p:nvSpPr>
        <p:spPr>
          <a:xfrm>
            <a:off x="6553080" y="6356520"/>
            <a:ext cx="2129760" cy="3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/>
            <a:fld id="{0999BDBE-0E1C-4886-93C3-970684BA223B}" type="slidenum">
              <a:rPr lang="en-US" sz="1200" spc="-1">
                <a:solidFill>
                  <a:srgbClr val="8B8B8B"/>
                </a:solidFill>
                <a:latin typeface="Calibri"/>
              </a:rPr>
              <a:pPr algn="r"/>
              <a:t>8</a:t>
            </a:fld>
            <a:endParaRPr lang="en-US" sz="1200" spc="-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75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65071" y="1219200"/>
            <a:ext cx="7071141" cy="923925"/>
            <a:chOff x="0" y="0"/>
            <a:chExt cx="5482102" cy="716280"/>
          </a:xfrm>
        </p:grpSpPr>
        <p:sp>
          <p:nvSpPr>
            <p:cNvPr id="25" name="Rectangle 24"/>
            <p:cNvSpPr/>
            <p:nvPr/>
          </p:nvSpPr>
          <p:spPr>
            <a:xfrm>
              <a:off x="0" y="193430"/>
              <a:ext cx="904240" cy="335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Airplane</a:t>
              </a:r>
            </a:p>
          </p:txBody>
        </p:sp>
        <p:sp>
          <p:nvSpPr>
            <p:cNvPr id="26" name="Diamond 25"/>
            <p:cNvSpPr/>
            <p:nvPr/>
          </p:nvSpPr>
          <p:spPr>
            <a:xfrm>
              <a:off x="2297723" y="0"/>
              <a:ext cx="995045" cy="71628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Flies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 flipH="1">
              <a:off x="902677" y="363415"/>
              <a:ext cx="14382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4577862" y="169984"/>
              <a:ext cx="904240" cy="335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Flight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996462" y="281354"/>
              <a:ext cx="0" cy="1582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3141785" y="222738"/>
              <a:ext cx="1471246" cy="252046"/>
              <a:chOff x="0" y="0"/>
              <a:chExt cx="1471246" cy="252046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 flipH="1">
                <a:off x="0" y="140677"/>
                <a:ext cx="143764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1207477" y="0"/>
                <a:ext cx="263769" cy="1406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207477" y="140677"/>
                <a:ext cx="263525" cy="111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/>
          <p:cNvGrpSpPr/>
          <p:nvPr/>
        </p:nvGrpSpPr>
        <p:grpSpPr>
          <a:xfrm>
            <a:off x="1210305" y="2603470"/>
            <a:ext cx="7025271" cy="923925"/>
            <a:chOff x="0" y="0"/>
            <a:chExt cx="5446933" cy="716280"/>
          </a:xfrm>
        </p:grpSpPr>
        <p:sp>
          <p:nvSpPr>
            <p:cNvPr id="16" name="Rectangle 15"/>
            <p:cNvSpPr/>
            <p:nvPr/>
          </p:nvSpPr>
          <p:spPr>
            <a:xfrm>
              <a:off x="0" y="187569"/>
              <a:ext cx="904240" cy="335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Passenger</a:t>
              </a:r>
            </a:p>
          </p:txBody>
        </p:sp>
        <p:sp>
          <p:nvSpPr>
            <p:cNvPr id="17" name="Diamond 16"/>
            <p:cNvSpPr/>
            <p:nvPr/>
          </p:nvSpPr>
          <p:spPr>
            <a:xfrm>
              <a:off x="2262554" y="0"/>
              <a:ext cx="995045" cy="71628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book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42693" y="146539"/>
              <a:ext cx="904240" cy="335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Seat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914400" y="357554"/>
              <a:ext cx="14376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008185" y="275492"/>
              <a:ext cx="0" cy="1581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3182816" y="216877"/>
              <a:ext cx="1470660" cy="252046"/>
              <a:chOff x="0" y="0"/>
              <a:chExt cx="1471246" cy="252046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 flipH="1">
                <a:off x="0" y="140677"/>
                <a:ext cx="143764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1207477" y="0"/>
                <a:ext cx="263769" cy="1406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1207477" y="140677"/>
                <a:ext cx="263525" cy="111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/>
          <p:cNvGrpSpPr/>
          <p:nvPr/>
        </p:nvGrpSpPr>
        <p:grpSpPr>
          <a:xfrm>
            <a:off x="1157061" y="4115948"/>
            <a:ext cx="7078517" cy="989452"/>
            <a:chOff x="0" y="0"/>
            <a:chExt cx="5487964" cy="767080"/>
          </a:xfrm>
        </p:grpSpPr>
        <p:sp>
          <p:nvSpPr>
            <p:cNvPr id="7" name="Rectangle 6"/>
            <p:cNvSpPr/>
            <p:nvPr/>
          </p:nvSpPr>
          <p:spPr>
            <a:xfrm>
              <a:off x="0" y="222738"/>
              <a:ext cx="904240" cy="335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effectLst/>
                  <a:ea typeface="Calibri"/>
                  <a:cs typeface="Times New Roman"/>
                </a:rPr>
                <a:t>Flight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583724" y="193431"/>
              <a:ext cx="904240" cy="335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effectLst/>
                  <a:ea typeface="Calibri"/>
                  <a:cs typeface="Times New Roman"/>
                </a:rPr>
                <a:t>Seat</a:t>
              </a:r>
            </a:p>
          </p:txBody>
        </p:sp>
        <p:sp>
          <p:nvSpPr>
            <p:cNvPr id="9" name="Diamond 8"/>
            <p:cNvSpPr/>
            <p:nvPr/>
          </p:nvSpPr>
          <p:spPr>
            <a:xfrm>
              <a:off x="2180493" y="0"/>
              <a:ext cx="1280160" cy="76708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effectLst/>
                  <a:ea typeface="Calibri"/>
                  <a:cs typeface="Times New Roman"/>
                </a:rPr>
                <a:t>include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902677" y="392723"/>
              <a:ext cx="14376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3188677" y="240323"/>
              <a:ext cx="1470660" cy="252046"/>
              <a:chOff x="0" y="0"/>
              <a:chExt cx="1471246" cy="252046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 flipH="1">
                <a:off x="0" y="140677"/>
                <a:ext cx="143764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1207477" y="0"/>
                <a:ext cx="263769" cy="1406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1207477" y="140677"/>
                <a:ext cx="263525" cy="111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/>
          <p:cNvCxnSpPr/>
          <p:nvPr/>
        </p:nvCxnSpPr>
        <p:spPr>
          <a:xfrm flipV="1">
            <a:off x="2286000" y="4619141"/>
            <a:ext cx="340081" cy="181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286000" y="4475487"/>
            <a:ext cx="339766" cy="143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24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374</Words>
  <Application>Microsoft Office PowerPoint</Application>
  <PresentationFormat>On-screen Show (4:3)</PresentationFormat>
  <Paragraphs>128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1_Office Theme</vt:lpstr>
      <vt:lpstr>PowerPoint Presentation</vt:lpstr>
      <vt:lpstr>PowerPoint Presentation</vt:lpstr>
      <vt:lpstr>Entity Relationship Model for a College</vt:lpstr>
      <vt:lpstr>Entity Relationship Model for a College</vt:lpstr>
      <vt:lpstr>Entity Relationship Model for an online store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Importance of ER Diagram</vt:lpstr>
      <vt:lpstr>Disadvantages of E-R Data Model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MYPC</dc:creator>
  <cp:lastModifiedBy>MYPC</cp:lastModifiedBy>
  <cp:revision>59</cp:revision>
  <dcterms:created xsi:type="dcterms:W3CDTF">2021-03-08T16:57:14Z</dcterms:created>
  <dcterms:modified xsi:type="dcterms:W3CDTF">2021-03-21T02:40:01Z</dcterms:modified>
</cp:coreProperties>
</file>