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70" r:id="rId12"/>
    <p:sldId id="264" r:id="rId13"/>
    <p:sldId id="265" r:id="rId14"/>
    <p:sldId id="266" r:id="rId15"/>
    <p:sldId id="272" r:id="rId16"/>
    <p:sldId id="273" r:id="rId17"/>
    <p:sldId id="271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21" autoAdjust="0"/>
  </p:normalViewPr>
  <p:slideViewPr>
    <p:cSldViewPr>
      <p:cViewPr varScale="1">
        <p:scale>
          <a:sx n="70" d="100"/>
          <a:sy n="70" d="100"/>
        </p:scale>
        <p:origin x="-173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321BC-F7C1-4569-9882-EB12BC4726E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EC129-D200-4329-AF1C-7965D2FC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0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ym typeface="Symbol"/>
              </a:rPr>
              <a:t> </a:t>
            </a:r>
            <a:r>
              <a:rPr lang="en-US" sz="1200" baseline="-25000" dirty="0" err="1" smtClean="0"/>
              <a:t>cid</a:t>
            </a:r>
            <a:r>
              <a:rPr lang="en-US" sz="1200" dirty="0" smtClean="0"/>
              <a:t>(</a:t>
            </a:r>
            <a:r>
              <a:rPr lang="en-US" sz="1200" dirty="0" smtClean="0">
                <a:sym typeface="Symbol"/>
              </a:rPr>
              <a:t></a:t>
            </a:r>
            <a:r>
              <a:rPr lang="en-US" sz="1200" baseline="-25000" dirty="0" err="1" smtClean="0"/>
              <a:t>sid</a:t>
            </a:r>
            <a:r>
              <a:rPr lang="en-US" sz="1200" baseline="-25000" dirty="0" smtClean="0"/>
              <a:t> &gt; 300</a:t>
            </a:r>
            <a:r>
              <a:rPr lang="en-US" sz="1200" dirty="0" smtClean="0"/>
              <a:t>(Enroll))  results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cid</a:t>
            </a:r>
            <a:endParaRPr lang="en-US" sz="1200" dirty="0" smtClean="0"/>
          </a:p>
          <a:p>
            <a:r>
              <a:rPr lang="en-US" sz="1200" dirty="0" smtClean="0"/>
              <a:t>		CS52S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EC129-D200-4329-AF1C-7965D2FC6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6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EC129-D200-4329-AF1C-7965D2FC65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8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2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3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06E5-E0AA-4DC8-ACF6-D158D73D7CF2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A1F7-4CFB-477A-93B6-512902F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5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62120" y="457200"/>
            <a:ext cx="8043352" cy="18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Calibri" pitchFamily="34" charset="0"/>
                <a:cs typeface="Calibri" pitchFamily="34" charset="0"/>
              </a:rPr>
              <a:t>BIT 6113</a:t>
            </a:r>
            <a:endParaRPr lang="en-US" sz="60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dirty="0" smtClean="0">
                <a:latin typeface="Calibri" pitchFamily="34" charset="0"/>
                <a:cs typeface="Calibri" pitchFamily="34" charset="0"/>
              </a:rPr>
              <a:t>Database </a:t>
            </a:r>
            <a:r>
              <a:rPr lang="en-US" sz="6000" dirty="0">
                <a:latin typeface="Calibri" pitchFamily="34" charset="0"/>
                <a:cs typeface="Calibri" pitchFamily="34" charset="0"/>
              </a:rPr>
              <a:t>Management System</a:t>
            </a:r>
            <a:endParaRPr lang="en-US" sz="6000" strike="noStrike" spc="-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8238" y="29888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Sushil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endParaRPr lang="en-US" smtClean="0"/>
          </a:p>
          <a:p>
            <a:pPr algn="ctr"/>
            <a:r>
              <a:rPr lang="en-US" smtClean="0"/>
              <a:t>sushil.bhattarai@texascollege.edu.np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476757" y="5486400"/>
            <a:ext cx="4720046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Lincoln University College, CN 1221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685800"/>
            <a:ext cx="8229240" cy="1144800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Intersection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75438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R1 ∩ R2</a:t>
            </a:r>
            <a:br>
              <a:rPr lang="en-US" sz="3200" dirty="0"/>
            </a:br>
            <a:r>
              <a:rPr lang="en-US" sz="3200" dirty="0"/>
              <a:t>– The intersection is the table comprised of </a:t>
            </a:r>
            <a:r>
              <a:rPr lang="en-US" sz="3200" dirty="0" smtClean="0"/>
              <a:t>	all tuples </a:t>
            </a:r>
            <a:r>
              <a:rPr lang="en-US" sz="3200" dirty="0"/>
              <a:t>in R1 and </a:t>
            </a:r>
            <a:r>
              <a:rPr lang="en-US" sz="3200" dirty="0" smtClean="0"/>
              <a:t>R2</a:t>
            </a:r>
          </a:p>
          <a:p>
            <a:r>
              <a:rPr lang="en-US" sz="3200" dirty="0" err="1" smtClean="0"/>
              <a:t>Eg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∏</a:t>
            </a:r>
            <a:r>
              <a:rPr lang="en-US" sz="3200" baseline="-25000" dirty="0" smtClean="0"/>
              <a:t>Student</a:t>
            </a:r>
            <a:r>
              <a:rPr lang="en-US" sz="3200" dirty="0" smtClean="0"/>
              <a:t>(</a:t>
            </a:r>
            <a:r>
              <a:rPr lang="en-US" sz="3200" dirty="0" err="1" smtClean="0"/>
              <a:t>RegularClass</a:t>
            </a:r>
            <a:r>
              <a:rPr lang="en-US" sz="3200" dirty="0" smtClean="0"/>
              <a:t>) ∩ ∏</a:t>
            </a:r>
            <a:r>
              <a:rPr lang="en-US" sz="3200" baseline="-25000" dirty="0" smtClean="0"/>
              <a:t>Student</a:t>
            </a:r>
            <a:r>
              <a:rPr lang="en-US" sz="3200" dirty="0" smtClean="0"/>
              <a:t>(</a:t>
            </a:r>
            <a:r>
              <a:rPr lang="en-US" sz="3200" dirty="0" err="1" smtClean="0"/>
              <a:t>ExtraClass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r>
              <a:rPr lang="en-US" sz="2000" dirty="0" smtClean="0"/>
              <a:t>Above operation will give name of </a:t>
            </a:r>
            <a:r>
              <a:rPr lang="en-US" sz="2000" b="1" dirty="0" smtClean="0"/>
              <a:t>Students</a:t>
            </a:r>
            <a:r>
              <a:rPr lang="en-US" sz="2000" dirty="0" smtClean="0"/>
              <a:t> who are attending both regular classes and extra class, eliminating repetition</a:t>
            </a:r>
            <a:r>
              <a:rPr lang="en-US" sz="2400" dirty="0" smtClean="0"/>
              <a:t>.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01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685800"/>
            <a:ext cx="8229240" cy="1144800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Set- difference</a:t>
            </a:r>
            <a:r>
              <a:rPr lang="en-US" sz="35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75438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R1 - R2</a:t>
            </a:r>
            <a:br>
              <a:rPr lang="en-US" sz="3200" dirty="0"/>
            </a:br>
            <a:r>
              <a:rPr lang="en-US" sz="3200" dirty="0"/>
              <a:t>– </a:t>
            </a:r>
            <a:r>
              <a:rPr lang="en-US" sz="2800" dirty="0"/>
              <a:t>The set-difference between R1 and R2 is </a:t>
            </a:r>
            <a:r>
              <a:rPr lang="en-US" sz="2800" dirty="0" smtClean="0"/>
              <a:t>the table </a:t>
            </a:r>
            <a:r>
              <a:rPr lang="en-US" sz="2800" dirty="0"/>
              <a:t>consisting of all tuples in </a:t>
            </a:r>
            <a:r>
              <a:rPr lang="en-US" sz="2800" dirty="0" smtClean="0"/>
              <a:t>R1 but </a:t>
            </a:r>
            <a:r>
              <a:rPr lang="en-US" sz="2800" dirty="0"/>
              <a:t>not </a:t>
            </a:r>
            <a:r>
              <a:rPr lang="en-US" sz="2800" dirty="0" smtClean="0"/>
              <a:t>in R2.</a:t>
            </a:r>
          </a:p>
          <a:p>
            <a:r>
              <a:rPr lang="en-US" sz="2800" dirty="0" smtClean="0"/>
              <a:t>- For </a:t>
            </a:r>
            <a:r>
              <a:rPr lang="en-US" sz="2800" dirty="0"/>
              <a:t>example, if we want to find the </a:t>
            </a:r>
            <a:r>
              <a:rPr lang="en-US" sz="2800" dirty="0" smtClean="0"/>
              <a:t>students attending Regular </a:t>
            </a:r>
            <a:r>
              <a:rPr lang="en-US" sz="2800" dirty="0"/>
              <a:t>Class </a:t>
            </a:r>
            <a:r>
              <a:rPr lang="en-US" sz="2800" dirty="0" smtClean="0"/>
              <a:t>but not Extra Class, </a:t>
            </a:r>
            <a:r>
              <a:rPr lang="en-US" sz="2800" dirty="0"/>
              <a:t>we can </a:t>
            </a:r>
            <a:r>
              <a:rPr lang="en-US" sz="2800" dirty="0" smtClean="0"/>
              <a:t>use:</a:t>
            </a:r>
            <a:endParaRPr lang="en-US" sz="2800" dirty="0"/>
          </a:p>
          <a:p>
            <a:r>
              <a:rPr lang="en-US" sz="2800" dirty="0"/>
              <a:t>∏</a:t>
            </a:r>
            <a:r>
              <a:rPr lang="en-US" sz="2800" baseline="-25000" dirty="0"/>
              <a:t>Student</a:t>
            </a:r>
            <a:r>
              <a:rPr lang="en-US" sz="2800" dirty="0"/>
              <a:t>(</a:t>
            </a:r>
            <a:r>
              <a:rPr lang="en-US" sz="2800" dirty="0" err="1"/>
              <a:t>RegularClass</a:t>
            </a:r>
            <a:r>
              <a:rPr lang="en-US" sz="2800" dirty="0"/>
              <a:t>) - ∏</a:t>
            </a:r>
            <a:r>
              <a:rPr lang="en-US" sz="2800" baseline="-25000" dirty="0"/>
              <a:t>Student</a:t>
            </a:r>
            <a:r>
              <a:rPr lang="en-US" sz="2800" dirty="0"/>
              <a:t>(</a:t>
            </a:r>
            <a:r>
              <a:rPr lang="en-US" sz="2800" dirty="0" err="1"/>
              <a:t>ExtraClass</a:t>
            </a:r>
            <a:r>
              <a:rPr lang="en-US" sz="2800" dirty="0"/>
              <a:t>) </a:t>
            </a:r>
            <a:endParaRPr lang="en-US" sz="28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45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304800"/>
            <a:ext cx="8229240" cy="1144800"/>
          </a:xfrm>
        </p:spPr>
        <p:txBody>
          <a:bodyPr>
            <a:normAutofit/>
          </a:bodyPr>
          <a:lstStyle/>
          <a:p>
            <a:r>
              <a:rPr lang="en-US" sz="3200" b="1" dirty="0"/>
              <a:t>Cartesian Product</a:t>
            </a:r>
            <a:r>
              <a:rPr lang="en-US" sz="32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143000"/>
            <a:ext cx="7696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R1 × R2</a:t>
            </a:r>
            <a:br>
              <a:rPr lang="en-US" dirty="0"/>
            </a:br>
            <a:r>
              <a:rPr lang="en-US" dirty="0"/>
              <a:t>– The Cartesian product is the table </a:t>
            </a:r>
            <a:r>
              <a:rPr lang="en-US" dirty="0" smtClean="0"/>
              <a:t>consisting of </a:t>
            </a:r>
            <a:r>
              <a:rPr lang="en-US" dirty="0"/>
              <a:t>all tuples formed by concatenating </a:t>
            </a:r>
            <a:r>
              <a:rPr lang="en-US" dirty="0" smtClean="0"/>
              <a:t>each tuple </a:t>
            </a:r>
            <a:r>
              <a:rPr lang="en-US" dirty="0"/>
              <a:t>in R1 with a tuple in R2, for all tuples </a:t>
            </a:r>
            <a:r>
              <a:rPr lang="en-US" dirty="0" smtClean="0"/>
              <a:t>in R2.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r>
              <a:rPr lang="en-US" u="sng" dirty="0"/>
              <a:t>R1 </a:t>
            </a:r>
            <a:r>
              <a:rPr lang="en-US" dirty="0" smtClean="0"/>
              <a:t>	 	</a:t>
            </a:r>
            <a:r>
              <a:rPr lang="en-US" dirty="0"/>
              <a:t>		 </a:t>
            </a:r>
            <a:r>
              <a:rPr lang="en-US" u="sng" dirty="0"/>
              <a:t>R2 </a:t>
            </a:r>
            <a:endParaRPr lang="en-US" u="sng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 	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29286" y="4114800"/>
            <a:ext cx="73527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R1 × R2 	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51371"/>
              </p:ext>
            </p:extLst>
          </p:nvPr>
        </p:nvGraphicFramePr>
        <p:xfrm>
          <a:off x="1099457" y="2971800"/>
          <a:ext cx="876300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00"/>
                <a:gridCol w="609600"/>
              </a:tblGrid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38001"/>
              </p:ext>
            </p:extLst>
          </p:nvPr>
        </p:nvGraphicFramePr>
        <p:xfrm>
          <a:off x="4648200" y="2904691"/>
          <a:ext cx="14097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800100"/>
              </a:tblGrid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C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a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b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15868"/>
              </p:ext>
            </p:extLst>
          </p:nvPr>
        </p:nvGraphicFramePr>
        <p:xfrm>
          <a:off x="2057400" y="4495800"/>
          <a:ext cx="2438400" cy="2080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A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B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x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a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x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b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x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a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b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2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5800" y="-76200"/>
            <a:ext cx="7772400" cy="1470025"/>
          </a:xfrm>
        </p:spPr>
        <p:txBody>
          <a:bodyPr/>
          <a:lstStyle/>
          <a:p>
            <a:r>
              <a:rPr lang="en-US" b="1" dirty="0"/>
              <a:t>Natural </a:t>
            </a:r>
            <a:r>
              <a:rPr lang="en-US" b="1" dirty="0" smtClean="0"/>
              <a:t>Join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066800"/>
            <a:ext cx="7315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• </a:t>
            </a:r>
            <a:r>
              <a:rPr lang="en-US" sz="2800" dirty="0" smtClean="0"/>
              <a:t>R1 ⋈ </a:t>
            </a:r>
            <a:r>
              <a:rPr lang="en-US" sz="2800" dirty="0"/>
              <a:t>R2</a:t>
            </a:r>
            <a:br>
              <a:rPr lang="en-US" sz="2800" dirty="0"/>
            </a:br>
            <a:r>
              <a:rPr lang="en-US" sz="2800" dirty="0"/>
              <a:t>– Assume R1 and R2 have attributes A </a:t>
            </a:r>
            <a:r>
              <a:rPr lang="en-US" sz="2800" dirty="0" smtClean="0"/>
              <a:t>in common</a:t>
            </a:r>
            <a:r>
              <a:rPr lang="en-US" sz="2800" dirty="0"/>
              <a:t>. Natural join is formed </a:t>
            </a:r>
            <a:r>
              <a:rPr lang="en-US" sz="2800" dirty="0" smtClean="0"/>
              <a:t>by concatenating </a:t>
            </a:r>
            <a:r>
              <a:rPr lang="en-US" sz="2800" dirty="0"/>
              <a:t>all tuples from R1 and R2 </a:t>
            </a:r>
            <a:r>
              <a:rPr lang="en-US" sz="2800" dirty="0" smtClean="0"/>
              <a:t>with same </a:t>
            </a:r>
            <a:r>
              <a:rPr lang="en-US" sz="2800" dirty="0"/>
              <a:t>values for A, and dropping </a:t>
            </a:r>
            <a:r>
              <a:rPr lang="en-US" sz="2800" dirty="0" smtClean="0"/>
              <a:t>the occurrences </a:t>
            </a:r>
            <a:r>
              <a:rPr lang="en-US" sz="2800" dirty="0"/>
              <a:t>of A in R2</a:t>
            </a:r>
            <a:br>
              <a:rPr lang="en-US" sz="2800" dirty="0"/>
            </a:br>
            <a:r>
              <a:rPr lang="en-US" sz="2800" dirty="0"/>
              <a:t>– R1 ⋈ </a:t>
            </a:r>
            <a:r>
              <a:rPr lang="en-US" sz="2800" dirty="0" smtClean="0"/>
              <a:t> R2 </a:t>
            </a:r>
            <a:r>
              <a:rPr lang="en-US" sz="2800" dirty="0"/>
              <a:t>= </a:t>
            </a:r>
            <a:r>
              <a:rPr lang="en-US" sz="2800" dirty="0" smtClean="0">
                <a:sym typeface="Symbol"/>
              </a:rPr>
              <a:t></a:t>
            </a:r>
            <a:r>
              <a:rPr lang="en-US" sz="2800" baseline="-25000" dirty="0" smtClean="0"/>
              <a:t>A’</a:t>
            </a:r>
            <a:r>
              <a:rPr lang="en-US" sz="2800" dirty="0" smtClean="0"/>
              <a:t>(</a:t>
            </a:r>
            <a:r>
              <a:rPr lang="en-US" sz="2800" dirty="0" err="1"/>
              <a:t>σ</a:t>
            </a:r>
            <a:r>
              <a:rPr lang="en-US" sz="2800" baseline="-25000" dirty="0" err="1"/>
              <a:t>C</a:t>
            </a:r>
            <a:r>
              <a:rPr lang="en-US" sz="2800" dirty="0"/>
              <a:t>(R1 × R2))</a:t>
            </a:r>
            <a:br>
              <a:rPr lang="en-US" sz="2800" dirty="0"/>
            </a:br>
            <a:r>
              <a:rPr lang="en-US" sz="2800" dirty="0"/>
              <a:t>• where C is the condition that the values for R1 </a:t>
            </a:r>
            <a:r>
              <a:rPr lang="en-US" sz="2800" dirty="0" smtClean="0"/>
              <a:t>and R2 </a:t>
            </a:r>
            <a:r>
              <a:rPr lang="en-US" sz="2800" dirty="0"/>
              <a:t>are the same for all attributes in A and A’ is </a:t>
            </a:r>
            <a:r>
              <a:rPr lang="en-US" sz="2800" dirty="0" smtClean="0"/>
              <a:t>all attributes </a:t>
            </a:r>
            <a:r>
              <a:rPr lang="en-US" sz="2800" dirty="0"/>
              <a:t>in R1 and R2 apart from the </a:t>
            </a:r>
            <a:r>
              <a:rPr lang="en-US" sz="2800" dirty="0" smtClean="0"/>
              <a:t>occurrences of </a:t>
            </a:r>
            <a:r>
              <a:rPr lang="en-US" sz="2800" dirty="0"/>
              <a:t>A in R2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6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95400" y="3886200"/>
            <a:ext cx="571500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41483" y="1076235"/>
            <a:ext cx="3569117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990600"/>
            <a:ext cx="3810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228600"/>
            <a:ext cx="582723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Arial-BoldMT"/>
                <a:cs typeface="Arial" pitchFamily="34" charset="0"/>
              </a:rPr>
              <a:t>Example of a Natural Join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Arial-BoldMT"/>
                <a:cs typeface="Arial" pitchFamily="34" charset="0"/>
              </a:rPr>
              <a:t/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Arial-BoldMT"/>
                <a:cs typeface="Arial" pitchFamily="34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76235"/>
            <a:ext cx="449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Course</a:t>
            </a:r>
          </a:p>
          <a:p>
            <a:r>
              <a:rPr lang="en-US" dirty="0" err="1" smtClean="0"/>
              <a:t>Courseid</a:t>
            </a:r>
            <a:r>
              <a:rPr lang="en-US" dirty="0" smtClean="0"/>
              <a:t>          title               </a:t>
            </a:r>
            <a:r>
              <a:rPr lang="en-US" dirty="0" err="1" smtClean="0"/>
              <a:t>Instructorid</a:t>
            </a:r>
            <a:endParaRPr lang="en-US" dirty="0" smtClean="0"/>
          </a:p>
          <a:p>
            <a:r>
              <a:rPr lang="en-US" dirty="0" smtClean="0"/>
              <a:t>CS51T               DBMS                1</a:t>
            </a:r>
          </a:p>
          <a:p>
            <a:r>
              <a:rPr lang="en-US" dirty="0" smtClean="0"/>
              <a:t>CS52S               OS                      2</a:t>
            </a:r>
          </a:p>
          <a:p>
            <a:r>
              <a:rPr lang="en-US" dirty="0" smtClean="0"/>
              <a:t>CS52T               Networking      2</a:t>
            </a:r>
          </a:p>
          <a:p>
            <a:r>
              <a:rPr lang="en-US" dirty="0" smtClean="0"/>
              <a:t>CS51S               C++                    3</a:t>
            </a:r>
          </a:p>
        </p:txBody>
      </p:sp>
      <p:sp>
        <p:nvSpPr>
          <p:cNvPr id="8" name="Rectangle 7"/>
          <p:cNvSpPr/>
          <p:nvPr/>
        </p:nvSpPr>
        <p:spPr>
          <a:xfrm>
            <a:off x="5041483" y="1214734"/>
            <a:ext cx="35691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Instructor</a:t>
            </a:r>
          </a:p>
          <a:p>
            <a:r>
              <a:rPr lang="en-US" dirty="0" err="1" smtClean="0"/>
              <a:t>Instructorid</a:t>
            </a:r>
            <a:r>
              <a:rPr lang="en-US" dirty="0" smtClean="0"/>
              <a:t>       </a:t>
            </a:r>
            <a:r>
              <a:rPr lang="en-US" dirty="0" err="1" smtClean="0"/>
              <a:t>Instructorname</a:t>
            </a:r>
            <a:endParaRPr lang="en-US" dirty="0" smtClean="0"/>
          </a:p>
          <a:p>
            <a:r>
              <a:rPr lang="en-US" dirty="0" smtClean="0"/>
              <a:t>1                           Ram</a:t>
            </a:r>
          </a:p>
          <a:p>
            <a:r>
              <a:rPr lang="en-US" dirty="0" smtClean="0"/>
              <a:t>2                           </a:t>
            </a:r>
            <a:r>
              <a:rPr lang="en-US" dirty="0" err="1" smtClean="0"/>
              <a:t>Shyam</a:t>
            </a:r>
            <a:endParaRPr lang="en-US" dirty="0" smtClean="0"/>
          </a:p>
          <a:p>
            <a:r>
              <a:rPr lang="en-US" dirty="0" smtClean="0"/>
              <a:t>3                            </a:t>
            </a:r>
            <a:r>
              <a:rPr lang="en-US" dirty="0" err="1" smtClean="0"/>
              <a:t>Hari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3886200"/>
            <a:ext cx="70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Course ⋈ Instructor</a:t>
            </a:r>
          </a:p>
          <a:p>
            <a:r>
              <a:rPr lang="en-US" dirty="0" err="1" smtClean="0"/>
              <a:t>Courseid</a:t>
            </a:r>
            <a:r>
              <a:rPr lang="en-US" dirty="0" smtClean="0"/>
              <a:t>   title                       </a:t>
            </a:r>
            <a:r>
              <a:rPr lang="en-US" dirty="0" err="1" smtClean="0"/>
              <a:t>Instructorid</a:t>
            </a:r>
            <a:r>
              <a:rPr lang="en-US" dirty="0" smtClean="0"/>
              <a:t>      </a:t>
            </a:r>
            <a:r>
              <a:rPr lang="en-US" dirty="0" err="1" smtClean="0"/>
              <a:t>Instructorname</a:t>
            </a:r>
            <a:endParaRPr lang="en-US" dirty="0" smtClean="0"/>
          </a:p>
          <a:p>
            <a:r>
              <a:rPr lang="en-US" dirty="0" smtClean="0"/>
              <a:t>CS51T        DBMS                      1                               Ram</a:t>
            </a:r>
          </a:p>
          <a:p>
            <a:r>
              <a:rPr lang="en-US" dirty="0" smtClean="0"/>
              <a:t>CS52S         OS                           2                               </a:t>
            </a:r>
            <a:r>
              <a:rPr lang="en-US" dirty="0" err="1" smtClean="0"/>
              <a:t>Shyam</a:t>
            </a:r>
            <a:endParaRPr lang="en-US" dirty="0" smtClean="0"/>
          </a:p>
          <a:p>
            <a:r>
              <a:rPr lang="en-US" dirty="0" smtClean="0"/>
              <a:t>CS52T         Networking           2                               </a:t>
            </a:r>
            <a:r>
              <a:rPr lang="en-US" dirty="0" err="1" smtClean="0"/>
              <a:t>Shyam</a:t>
            </a:r>
            <a:endParaRPr lang="en-US" dirty="0" smtClean="0"/>
          </a:p>
          <a:p>
            <a:r>
              <a:rPr lang="en-US" dirty="0" smtClean="0"/>
              <a:t>CS51S         C++                         3                                </a:t>
            </a:r>
            <a:r>
              <a:rPr lang="en-US" dirty="0" err="1" smtClean="0"/>
              <a:t>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1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5800" y="-76200"/>
            <a:ext cx="7772400" cy="1470025"/>
          </a:xfrm>
        </p:spPr>
        <p:txBody>
          <a:bodyPr/>
          <a:lstStyle/>
          <a:p>
            <a:r>
              <a:rPr lang="en-US" b="1" dirty="0" smtClean="0"/>
              <a:t>Theta Join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066800"/>
            <a:ext cx="7315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R1 </a:t>
            </a:r>
            <a:r>
              <a:rPr lang="el-GR" sz="2800" dirty="0"/>
              <a:t>⋈</a:t>
            </a:r>
            <a:r>
              <a:rPr lang="el-GR" sz="2800" baseline="-25000" dirty="0"/>
              <a:t>θ</a:t>
            </a:r>
            <a:r>
              <a:rPr lang="en-US" sz="2800" dirty="0" smtClean="0"/>
              <a:t> R2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THETA </a:t>
            </a:r>
            <a:r>
              <a:rPr lang="en-US" sz="2800" b="1" dirty="0"/>
              <a:t>JOIN</a:t>
            </a:r>
            <a:r>
              <a:rPr lang="en-US" sz="2800" dirty="0"/>
              <a:t> allows </a:t>
            </a:r>
            <a:r>
              <a:rPr lang="en-US" sz="2800" dirty="0" smtClean="0"/>
              <a:t>to </a:t>
            </a:r>
            <a:r>
              <a:rPr lang="en-US" sz="2800" dirty="0"/>
              <a:t>merge two tables based on the condition represented by </a:t>
            </a:r>
            <a:r>
              <a:rPr lang="en-US" sz="2800" dirty="0" smtClean="0"/>
              <a:t>theta(</a:t>
            </a:r>
            <a:r>
              <a:rPr lang="el-GR" sz="2800" dirty="0" smtClean="0"/>
              <a:t>θ</a:t>
            </a:r>
            <a:r>
              <a:rPr lang="en-US" sz="2800" dirty="0" smtClean="0"/>
              <a:t>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work for all comparison operators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Theta join can use any conditions in the selection criteria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133600" y="4495800"/>
            <a:ext cx="5715000" cy="140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Course</a:t>
            </a:r>
            <a:r>
              <a:rPr lang="es-ES" dirty="0"/>
              <a:t> ⋈ </a:t>
            </a:r>
            <a:r>
              <a:rPr lang="es-ES" baseline="-25000" dirty="0" err="1"/>
              <a:t>Course</a:t>
            </a:r>
            <a:r>
              <a:rPr lang="es-ES" baseline="-25000" dirty="0"/>
              <a:t>.</a:t>
            </a:r>
            <a:r>
              <a:rPr lang="en-US" baseline="-25000" dirty="0" err="1"/>
              <a:t>Instructorid</a:t>
            </a:r>
            <a:r>
              <a:rPr lang="es-ES" baseline="-25000" dirty="0"/>
              <a:t> &gt; 2 </a:t>
            </a:r>
            <a:r>
              <a:rPr lang="es-ES" dirty="0"/>
              <a:t>(Instructor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n-US" dirty="0" err="1" smtClean="0"/>
              <a:t>Courseid</a:t>
            </a:r>
            <a:r>
              <a:rPr lang="en-US" dirty="0" smtClean="0"/>
              <a:t>   </a:t>
            </a:r>
            <a:r>
              <a:rPr lang="en-US" dirty="0"/>
              <a:t>title                       </a:t>
            </a:r>
            <a:r>
              <a:rPr lang="en-US" dirty="0" err="1"/>
              <a:t>Instructorid</a:t>
            </a:r>
            <a:r>
              <a:rPr lang="en-US" dirty="0"/>
              <a:t>      </a:t>
            </a:r>
            <a:r>
              <a:rPr lang="en-US" dirty="0" err="1"/>
              <a:t>Instructorname</a:t>
            </a:r>
            <a:endParaRPr lang="en-US" dirty="0"/>
          </a:p>
          <a:p>
            <a:r>
              <a:rPr lang="en-US" dirty="0" smtClean="0"/>
              <a:t>CS51S         </a:t>
            </a:r>
            <a:r>
              <a:rPr lang="en-US" dirty="0"/>
              <a:t>C++                         3                                </a:t>
            </a:r>
            <a:r>
              <a:rPr lang="en-US" dirty="0" err="1"/>
              <a:t>Hari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3733800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/>
              <a:t>Course</a:t>
            </a:r>
            <a:r>
              <a:rPr lang="es-ES" sz="2400" dirty="0"/>
              <a:t> ⋈ </a:t>
            </a:r>
            <a:r>
              <a:rPr lang="es-ES" sz="2400" baseline="-25000" dirty="0" err="1"/>
              <a:t>Course</a:t>
            </a:r>
            <a:r>
              <a:rPr lang="es-ES" sz="2400" baseline="-25000" dirty="0"/>
              <a:t>.</a:t>
            </a:r>
            <a:r>
              <a:rPr lang="en-US" sz="2400" baseline="-25000" dirty="0" err="1"/>
              <a:t>Instructorid</a:t>
            </a:r>
            <a:r>
              <a:rPr lang="es-ES" sz="2400" baseline="-25000" dirty="0"/>
              <a:t> &gt; 2 </a:t>
            </a:r>
            <a:r>
              <a:rPr lang="es-ES" sz="2400" dirty="0"/>
              <a:t>(Instructor)</a:t>
            </a:r>
          </a:p>
          <a:p>
            <a:endParaRPr lang="es-ES" sz="2400" dirty="0"/>
          </a:p>
          <a:p>
            <a:r>
              <a:rPr lang="es-ES" sz="2400" dirty="0" err="1"/>
              <a:t>Results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6811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5800" y="-76200"/>
            <a:ext cx="7772400" cy="1470025"/>
          </a:xfrm>
        </p:spPr>
        <p:txBody>
          <a:bodyPr/>
          <a:lstStyle/>
          <a:p>
            <a:r>
              <a:rPr lang="en-US" dirty="0" err="1" smtClean="0"/>
              <a:t>Equi</a:t>
            </a:r>
            <a:r>
              <a:rPr lang="en-US" b="1" dirty="0" smtClean="0"/>
              <a:t>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066800"/>
            <a:ext cx="7315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EQUI </a:t>
            </a:r>
            <a:r>
              <a:rPr lang="en-US" sz="2000" b="1" dirty="0"/>
              <a:t>JOIN</a:t>
            </a:r>
            <a:r>
              <a:rPr lang="en-US" sz="2000" dirty="0"/>
              <a:t> is done when a Theta join uses only the equivalence condition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Most difficult </a:t>
            </a:r>
            <a:r>
              <a:rPr lang="en-US" sz="2000" dirty="0"/>
              <a:t>operation to implement efficiently in an </a:t>
            </a:r>
            <a:r>
              <a:rPr lang="en-US" sz="2000" dirty="0" smtClean="0"/>
              <a:t>RDBMS.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Uses one </a:t>
            </a:r>
            <a:r>
              <a:rPr lang="en-US" sz="2000" dirty="0"/>
              <a:t>common </a:t>
            </a:r>
            <a:r>
              <a:rPr lang="en-US" sz="2000" dirty="0" smtClean="0"/>
              <a:t>column to join tables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Does not allow </a:t>
            </a:r>
            <a:r>
              <a:rPr lang="en-US" sz="2000" dirty="0"/>
              <a:t>other comparison operator such as &lt;, &gt; &lt;= etc. 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joining id needs to be exact match and doesn’t allow for any </a:t>
            </a:r>
            <a:r>
              <a:rPr lang="en-US" sz="2000" dirty="0" smtClean="0"/>
              <a:t>variations.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62000" y="4344621"/>
            <a:ext cx="822960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err="1"/>
              <a:t>Course</a:t>
            </a:r>
            <a:r>
              <a:rPr lang="es-ES" sz="1400" dirty="0"/>
              <a:t> ⋈ </a:t>
            </a:r>
            <a:r>
              <a:rPr lang="es-ES" sz="1400" baseline="-25000" dirty="0" err="1"/>
              <a:t>Course</a:t>
            </a:r>
            <a:r>
              <a:rPr lang="es-ES" sz="1400" baseline="-25000" dirty="0"/>
              <a:t>.</a:t>
            </a:r>
            <a:r>
              <a:rPr lang="en-US" sz="1400" baseline="-25000" dirty="0" err="1"/>
              <a:t>Instructorid</a:t>
            </a:r>
            <a:r>
              <a:rPr lang="es-ES" sz="1400" baseline="-25000" dirty="0"/>
              <a:t> =</a:t>
            </a:r>
            <a:r>
              <a:rPr lang="es-ES" sz="1400" dirty="0"/>
              <a:t> </a:t>
            </a:r>
            <a:r>
              <a:rPr lang="es-ES" sz="1400" baseline="-25000" dirty="0"/>
              <a:t>Instructor.</a:t>
            </a:r>
            <a:r>
              <a:rPr lang="en-US" sz="1400" baseline="-25000" dirty="0"/>
              <a:t> </a:t>
            </a:r>
            <a:r>
              <a:rPr lang="en-US" sz="1400" baseline="-25000" dirty="0" err="1"/>
              <a:t>Instructorid</a:t>
            </a:r>
            <a:r>
              <a:rPr lang="es-ES" sz="1400" baseline="-25000" dirty="0"/>
              <a:t> </a:t>
            </a:r>
            <a:r>
              <a:rPr lang="es-ES" sz="1400" dirty="0"/>
              <a:t>(Instructor)</a:t>
            </a:r>
          </a:p>
          <a:p>
            <a:r>
              <a:rPr lang="es-ES" sz="1400" dirty="0" err="1"/>
              <a:t>Course</a:t>
            </a:r>
            <a:r>
              <a:rPr lang="es-ES" sz="1400" dirty="0"/>
              <a:t> </a:t>
            </a:r>
            <a:r>
              <a:rPr lang="es-ES" sz="1400" dirty="0" smtClean="0"/>
              <a:t>.</a:t>
            </a:r>
            <a:r>
              <a:rPr lang="en-US" sz="1400" dirty="0" err="1" smtClean="0"/>
              <a:t>Courseid</a:t>
            </a:r>
            <a:r>
              <a:rPr lang="en-US" sz="1400" dirty="0" smtClean="0"/>
              <a:t>      </a:t>
            </a:r>
            <a:r>
              <a:rPr lang="es-ES" sz="1400" dirty="0" err="1"/>
              <a:t>Course</a:t>
            </a:r>
            <a:r>
              <a:rPr lang="es-ES" sz="1400" dirty="0"/>
              <a:t> </a:t>
            </a:r>
            <a:r>
              <a:rPr lang="es-ES" sz="1400" dirty="0" smtClean="0"/>
              <a:t>.</a:t>
            </a:r>
            <a:r>
              <a:rPr lang="en-US" sz="1400" dirty="0" smtClean="0"/>
              <a:t>title       </a:t>
            </a:r>
            <a:r>
              <a:rPr lang="es-ES" sz="1400" dirty="0" err="1" smtClean="0"/>
              <a:t>Course</a:t>
            </a:r>
            <a:r>
              <a:rPr lang="es-ES" sz="1400" dirty="0" smtClean="0"/>
              <a:t>.</a:t>
            </a:r>
            <a:r>
              <a:rPr lang="en-US" sz="1400" dirty="0" err="1" smtClean="0"/>
              <a:t>Instructorid</a:t>
            </a:r>
            <a:r>
              <a:rPr lang="en-US" sz="1400" dirty="0" smtClean="0"/>
              <a:t>       </a:t>
            </a:r>
            <a:r>
              <a:rPr lang="es-ES" sz="1400" dirty="0" smtClean="0"/>
              <a:t>Instructor.</a:t>
            </a:r>
            <a:r>
              <a:rPr lang="en-US" sz="1400" dirty="0" err="1" smtClean="0"/>
              <a:t>Instructorid</a:t>
            </a:r>
            <a:r>
              <a:rPr lang="en-US" sz="1400" dirty="0" smtClean="0"/>
              <a:t>      </a:t>
            </a:r>
            <a:r>
              <a:rPr lang="es-ES" sz="1400" dirty="0" smtClean="0"/>
              <a:t>Instructor.</a:t>
            </a:r>
            <a:r>
              <a:rPr lang="en-US" sz="1400" dirty="0" err="1" smtClean="0"/>
              <a:t>Instructorname</a:t>
            </a:r>
            <a:endParaRPr lang="en-US" sz="1400" dirty="0"/>
          </a:p>
          <a:p>
            <a:r>
              <a:rPr lang="en-US" sz="1400" dirty="0"/>
              <a:t>CS51T        </a:t>
            </a:r>
            <a:r>
              <a:rPr lang="en-US" sz="1400" dirty="0" smtClean="0"/>
              <a:t>		DBMS                     1                                1			Ram</a:t>
            </a:r>
            <a:endParaRPr lang="en-US" sz="1400" dirty="0"/>
          </a:p>
          <a:p>
            <a:r>
              <a:rPr lang="en-US" sz="1400" dirty="0"/>
              <a:t>CS52S         </a:t>
            </a:r>
            <a:r>
              <a:rPr lang="en-US" sz="1400" dirty="0" smtClean="0"/>
              <a:t>		OS                           </a:t>
            </a:r>
            <a:r>
              <a:rPr lang="en-US" sz="1400" dirty="0"/>
              <a:t>2                               </a:t>
            </a:r>
            <a:r>
              <a:rPr lang="en-US" sz="1400" dirty="0" smtClean="0"/>
              <a:t> 2			</a:t>
            </a:r>
            <a:r>
              <a:rPr lang="en-US" sz="1400" dirty="0" err="1" smtClean="0"/>
              <a:t>Shyam</a:t>
            </a:r>
            <a:endParaRPr lang="en-US" sz="1400" dirty="0"/>
          </a:p>
          <a:p>
            <a:r>
              <a:rPr lang="en-US" sz="1400" dirty="0"/>
              <a:t>CS52T         </a:t>
            </a:r>
            <a:r>
              <a:rPr lang="en-US" sz="1400" dirty="0" smtClean="0"/>
              <a:t>		Networking           </a:t>
            </a:r>
            <a:r>
              <a:rPr lang="en-US" sz="1400" dirty="0"/>
              <a:t>2                              </a:t>
            </a:r>
            <a:r>
              <a:rPr lang="en-US" sz="1400" dirty="0" smtClean="0"/>
              <a:t>  2			</a:t>
            </a:r>
            <a:r>
              <a:rPr lang="en-US" sz="1400" dirty="0" err="1" smtClean="0"/>
              <a:t>Shyam</a:t>
            </a:r>
            <a:endParaRPr lang="en-US" sz="1400" dirty="0"/>
          </a:p>
          <a:p>
            <a:r>
              <a:rPr lang="en-US" sz="1400" dirty="0"/>
              <a:t>CS51S         </a:t>
            </a:r>
            <a:r>
              <a:rPr lang="en-US" sz="1400" dirty="0" smtClean="0"/>
              <a:t>		C</a:t>
            </a:r>
            <a:r>
              <a:rPr lang="en-US" sz="1400" dirty="0"/>
              <a:t>++                         3                                </a:t>
            </a:r>
            <a:r>
              <a:rPr lang="en-US" sz="1400" dirty="0" smtClean="0"/>
              <a:t>3			</a:t>
            </a:r>
            <a:r>
              <a:rPr lang="en-US" sz="1400" dirty="0" err="1" smtClean="0"/>
              <a:t>Hari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990600" y="35052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Course</a:t>
            </a:r>
            <a:r>
              <a:rPr lang="es-ES" dirty="0"/>
              <a:t> ⋈ </a:t>
            </a:r>
            <a:r>
              <a:rPr lang="es-ES" baseline="-25000" dirty="0" err="1"/>
              <a:t>Course</a:t>
            </a:r>
            <a:r>
              <a:rPr lang="es-ES" baseline="-25000" dirty="0"/>
              <a:t>.</a:t>
            </a:r>
            <a:r>
              <a:rPr lang="en-US" baseline="-25000" dirty="0" err="1"/>
              <a:t>Instructorid</a:t>
            </a:r>
            <a:r>
              <a:rPr lang="es-ES" baseline="-25000" dirty="0"/>
              <a:t> =</a:t>
            </a:r>
            <a:r>
              <a:rPr lang="es-ES" dirty="0"/>
              <a:t> </a:t>
            </a:r>
            <a:r>
              <a:rPr lang="es-ES" baseline="-25000" dirty="0"/>
              <a:t>Instructor.</a:t>
            </a:r>
            <a:r>
              <a:rPr lang="en-US" baseline="-25000" dirty="0"/>
              <a:t> </a:t>
            </a:r>
            <a:r>
              <a:rPr lang="en-US" baseline="-25000" dirty="0" err="1"/>
              <a:t>Instructorid</a:t>
            </a:r>
            <a:r>
              <a:rPr lang="es-ES" baseline="-25000" dirty="0"/>
              <a:t> </a:t>
            </a:r>
            <a:r>
              <a:rPr lang="es-ES" dirty="0"/>
              <a:t>(Instructor)</a:t>
            </a:r>
          </a:p>
          <a:p>
            <a:endParaRPr lang="es-ES" dirty="0"/>
          </a:p>
          <a:p>
            <a:r>
              <a:rPr lang="es-ES" dirty="0" err="1"/>
              <a:t>Results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776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76200"/>
            <a:ext cx="8229240" cy="1144800"/>
          </a:xfrm>
        </p:spPr>
        <p:txBody>
          <a:bodyPr>
            <a:normAutofit/>
          </a:bodyPr>
          <a:lstStyle/>
          <a:p>
            <a:r>
              <a:rPr lang="en-US" dirty="0"/>
              <a:t>Rename Operation (</a:t>
            </a:r>
            <a:r>
              <a:rPr lang="el-GR" dirty="0"/>
              <a:t>ρ)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990600"/>
            <a:ext cx="754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operation is used to rename the output relation for any query operation which returns result like Select, Project etc. Or to simply rename a relation(table</a:t>
            </a:r>
            <a:r>
              <a:rPr lang="en-US" sz="2000" dirty="0" smtClean="0"/>
              <a:t>).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006263"/>
            <a:ext cx="70866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ρ(</a:t>
            </a:r>
            <a:r>
              <a:rPr lang="en-US" sz="2400" dirty="0" err="1"/>
              <a:t>RelationNew</a:t>
            </a:r>
            <a:r>
              <a:rPr lang="en-US" sz="2400" dirty="0"/>
              <a:t>, </a:t>
            </a:r>
            <a:r>
              <a:rPr lang="en-US" sz="2400" dirty="0" err="1"/>
              <a:t>RelationOld</a:t>
            </a:r>
            <a:r>
              <a:rPr lang="en-US" sz="2400" dirty="0"/>
              <a:t>) </a:t>
            </a:r>
            <a:r>
              <a:rPr lang="en-US" sz="2400" dirty="0" smtClean="0"/>
              <a:t>         ρ= </a:t>
            </a:r>
            <a:r>
              <a:rPr lang="en-US" sz="2400" dirty="0"/>
              <a:t>rho </a:t>
            </a:r>
          </a:p>
          <a:p>
            <a:r>
              <a:rPr lang="en-US" sz="2400" dirty="0" err="1"/>
              <a:t>Eg</a:t>
            </a:r>
            <a:r>
              <a:rPr lang="en-US" sz="2400" dirty="0"/>
              <a:t>: </a:t>
            </a:r>
          </a:p>
          <a:p>
            <a:r>
              <a:rPr lang="en-US" u="sng" dirty="0"/>
              <a:t>Enroll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sid</a:t>
            </a:r>
            <a:r>
              <a:rPr lang="en-US" dirty="0"/>
              <a:t> 	</a:t>
            </a:r>
            <a:r>
              <a:rPr lang="en-US" dirty="0" err="1"/>
              <a:t>cid</a:t>
            </a:r>
            <a:r>
              <a:rPr lang="en-US" dirty="0"/>
              <a:t> 	grade</a:t>
            </a:r>
            <a:br>
              <a:rPr lang="en-US" dirty="0"/>
            </a:br>
            <a:r>
              <a:rPr lang="en-US" dirty="0"/>
              <a:t>123 	CS51T 	76</a:t>
            </a:r>
            <a:br>
              <a:rPr lang="en-US" dirty="0"/>
            </a:br>
            <a:r>
              <a:rPr lang="en-US" dirty="0"/>
              <a:t>234 	CS52S 	50</a:t>
            </a:r>
            <a:br>
              <a:rPr lang="en-US" dirty="0"/>
            </a:br>
            <a:r>
              <a:rPr lang="en-US" dirty="0"/>
              <a:t>345 	CS52S 	55</a:t>
            </a:r>
            <a:r>
              <a:rPr lang="el-GR" dirty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411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l-GR" dirty="0"/>
              <a:t>ρ(</a:t>
            </a:r>
            <a:r>
              <a:rPr lang="en-US" dirty="0" err="1"/>
              <a:t>CourseId</a:t>
            </a:r>
            <a:r>
              <a:rPr lang="en-US" dirty="0"/>
              <a:t>, ∏</a:t>
            </a:r>
            <a:r>
              <a:rPr lang="en-US" baseline="-25000" dirty="0" err="1"/>
              <a:t>cid</a:t>
            </a:r>
            <a:r>
              <a:rPr lang="en-US" dirty="0"/>
              <a:t> (Enroll))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4800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Results:</a:t>
            </a:r>
          </a:p>
          <a:p>
            <a:endParaRPr lang="en-US" dirty="0"/>
          </a:p>
          <a:p>
            <a:r>
              <a:rPr lang="en-US" dirty="0" err="1"/>
              <a:t>CourseId</a:t>
            </a:r>
            <a:endParaRPr lang="en-US" dirty="0"/>
          </a:p>
          <a:p>
            <a:r>
              <a:rPr lang="en-US" dirty="0"/>
              <a:t>CS51T 	</a:t>
            </a:r>
            <a:br>
              <a:rPr lang="en-US" dirty="0"/>
            </a:br>
            <a:r>
              <a:rPr lang="en-US" dirty="0"/>
              <a:t>CS52S 	</a:t>
            </a:r>
            <a:br>
              <a:rPr lang="en-US" dirty="0"/>
            </a:br>
            <a:r>
              <a:rPr lang="en-US" dirty="0"/>
              <a:t>CS52S</a:t>
            </a:r>
          </a:p>
        </p:txBody>
      </p:sp>
    </p:spTree>
    <p:extLst>
      <p:ext uri="{BB962C8B-B14F-4D97-AF65-F5344CB8AC3E}">
        <p14:creationId xmlns:p14="http://schemas.microsoft.com/office/powerpoint/2010/main" val="387665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76200"/>
            <a:ext cx="8229240" cy="11448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Operation (</a:t>
            </a:r>
            <a:r>
              <a:rPr lang="el-GR" dirty="0" smtClean="0"/>
              <a:t>÷)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762000" y="2908280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itchFamily="34" charset="0"/>
              <a:buChar char="•"/>
            </a:pPr>
            <a:endParaRPr lang="en-US" dirty="0" smtClean="0"/>
          </a:p>
          <a:p>
            <a:pPr fontAlgn="base"/>
            <a:r>
              <a:rPr lang="en-US" dirty="0"/>
              <a:t> 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operation is valid as attributes in </a:t>
            </a:r>
            <a:r>
              <a:rPr lang="es-ES" dirty="0" err="1" smtClean="0"/>
              <a:t>Student</a:t>
            </a:r>
            <a:r>
              <a:rPr lang="es-E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proper subset of attributes in </a:t>
            </a:r>
            <a:r>
              <a:rPr lang="es-ES" dirty="0" err="1" smtClean="0"/>
              <a:t>Sports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/>
              <a:t>The attributes in resulting relation will have attributes </a:t>
            </a:r>
            <a:r>
              <a:rPr lang="en-US" dirty="0" smtClean="0"/>
              <a:t>{Name, Sports}-{Sports} = {Name}</a:t>
            </a:r>
            <a:endParaRPr lang="en-US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/>
              <a:t>The tuples in resulting relation will have those Name </a:t>
            </a:r>
            <a:r>
              <a:rPr lang="en-US" dirty="0" smtClean="0"/>
              <a:t>which </a:t>
            </a:r>
            <a:r>
              <a:rPr lang="en-US" dirty="0"/>
              <a:t>are associated with </a:t>
            </a:r>
            <a:r>
              <a:rPr lang="en-US" dirty="0" smtClean="0"/>
              <a:t>all tuples from Sports </a:t>
            </a:r>
            <a:r>
              <a:rPr lang="en-US" dirty="0"/>
              <a:t>{Badminton, Cricket}. </a:t>
            </a:r>
            <a:r>
              <a:rPr lang="en-US" dirty="0" smtClean="0"/>
              <a:t>Students Ram and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/>
              <a:t>are associated to Badminton only. </a:t>
            </a:r>
            <a:r>
              <a:rPr lang="en-US" dirty="0" smtClean="0"/>
              <a:t>Student </a:t>
            </a:r>
            <a:r>
              <a:rPr lang="en-US" dirty="0" err="1" smtClean="0"/>
              <a:t>Shyam</a:t>
            </a:r>
            <a:r>
              <a:rPr lang="en-US" dirty="0" smtClean="0"/>
              <a:t> is </a:t>
            </a:r>
            <a:r>
              <a:rPr lang="en-US" dirty="0"/>
              <a:t>associated to all tuples of </a:t>
            </a:r>
            <a:r>
              <a:rPr lang="en-US" dirty="0" smtClean="0"/>
              <a:t>Sports. </a:t>
            </a:r>
            <a:r>
              <a:rPr lang="en-US" dirty="0"/>
              <a:t>So the resulting relation will be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72958"/>
              </p:ext>
            </p:extLst>
          </p:nvPr>
        </p:nvGraphicFramePr>
        <p:xfrm>
          <a:off x="1447800" y="2971800"/>
          <a:ext cx="1676400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660400"/>
              </a:tblGrid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 </a:t>
                      </a:r>
                      <a:r>
                        <a:rPr lang="en-US" sz="1000" b="1" u="none" strike="noStrike" dirty="0" smtClean="0">
                          <a:effectLst/>
                        </a:rPr>
                        <a:t>Student</a:t>
                      </a:r>
                      <a:r>
                        <a:rPr lang="en-US" sz="1000" u="none" strike="noStrike" dirty="0">
                          <a:effectLst/>
                        </a:rPr>
                        <a:t>       </a:t>
                      </a:r>
                      <a:endParaRPr lang="en-US" sz="1000" b="1" i="0" u="none" strike="noStrike" dirty="0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Sports</a:t>
                      </a:r>
                      <a:endParaRPr lang="en-US" sz="1000" b="0" i="0" u="none" strike="noStrike" dirty="0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Ram</a:t>
                      </a:r>
                      <a:endParaRPr lang="en-US" sz="1000" b="0" i="0" u="none" strike="noStrike" dirty="0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Badminton</a:t>
                      </a:r>
                      <a:endParaRPr lang="en-US" sz="1000" b="0" i="0" u="none" strike="noStrike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Shyam</a:t>
                      </a:r>
                      <a:endParaRPr lang="en-US" sz="1000" b="0" i="0" u="none" strike="noStrike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Cricket</a:t>
                      </a:r>
                      <a:endParaRPr lang="en-US" sz="1000" b="0" i="0" u="none" strike="noStrike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Shyam</a:t>
                      </a:r>
                      <a:endParaRPr lang="en-US" sz="1000" b="0" i="0" u="none" strike="noStrike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Badminton</a:t>
                      </a:r>
                      <a:endParaRPr lang="en-US" sz="1000" b="0" i="0" u="none" strike="noStrike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Hari</a:t>
                      </a:r>
                      <a:endParaRPr lang="en-US" sz="1000" b="0" i="0" u="none" strike="noStrike" dirty="0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Badminton</a:t>
                      </a:r>
                      <a:endParaRPr lang="en-US" sz="1000" b="0" i="0" u="none" strike="noStrike" dirty="0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58954"/>
              </p:ext>
            </p:extLst>
          </p:nvPr>
        </p:nvGraphicFramePr>
        <p:xfrm>
          <a:off x="3733800" y="3055620"/>
          <a:ext cx="660400" cy="52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/>
              </a:tblGrid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Sports</a:t>
                      </a:r>
                      <a:endParaRPr lang="en-US" sz="1000" b="1" i="0" u="none" strike="noStrike" dirty="0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Badminton</a:t>
                      </a:r>
                      <a:endParaRPr lang="en-US" sz="1000" b="0" i="0" u="none" strike="noStrike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Cricket </a:t>
                      </a:r>
                      <a:endParaRPr lang="en-US" sz="1000" b="0" i="0" u="none" strike="noStrike" dirty="0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74633"/>
              </p:ext>
            </p:extLst>
          </p:nvPr>
        </p:nvGraphicFramePr>
        <p:xfrm>
          <a:off x="3733800" y="3733800"/>
          <a:ext cx="1955800" cy="175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5800"/>
              </a:tblGrid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Student ÷ Sports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78911"/>
              </p:ext>
            </p:extLst>
          </p:nvPr>
        </p:nvGraphicFramePr>
        <p:xfrm>
          <a:off x="5257800" y="6019800"/>
          <a:ext cx="660400" cy="350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/>
              </a:tblGrid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Student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Shyam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" y="914400"/>
            <a:ext cx="784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Division operator A</a:t>
            </a:r>
            <a:r>
              <a:rPr lang="en-US" b="1" dirty="0"/>
              <a:t>÷</a:t>
            </a:r>
            <a:r>
              <a:rPr lang="en-US" dirty="0"/>
              <a:t>B can be applied if and only if: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/>
              <a:t>Attributes of B is proper subset of Attributes of A.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/>
              <a:t>The relation returned by division operator will have attributes = (All attributes of A – All Attributes of B)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 smtClean="0"/>
              <a:t>The relation returned by division operator will return those tuples from relation A which are associated to every B’s tuple.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2665601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Consider the relation Student and Sports.</a:t>
            </a:r>
          </a:p>
        </p:txBody>
      </p:sp>
    </p:spTree>
    <p:extLst>
      <p:ext uri="{BB962C8B-B14F-4D97-AF65-F5344CB8AC3E}">
        <p14:creationId xmlns:p14="http://schemas.microsoft.com/office/powerpoint/2010/main" val="104735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91440" indent="-91440"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calculus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expression creates a new relation, which is specified in terms of variables that range over rows of the stored database relations (in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tuple calculus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or over columns of the stored relations (in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 calculus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</a:p>
          <a:p>
            <a:pPr marL="91440" indent="-91440"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 calculus expression, there is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order of operations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specify how to retrieve the query result—a calculus expression specifies only what information the result should contain. </a:t>
            </a:r>
          </a:p>
          <a:p>
            <a:pPr marL="384048" lvl="1" indent="-182880" fontAlgn="auto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the main distinguishing feature between relational algebra and relational calculus.</a:t>
            </a:r>
          </a:p>
          <a:p>
            <a:pPr marL="201168" lvl="1" indent="0" fontAlgn="auto">
              <a:buFont typeface="Calibri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calculus is considered to be a nonprocedural language. </a:t>
            </a:r>
          </a:p>
          <a:p>
            <a:pPr marL="201168" lvl="1" indent="0" fontAlgn="auto">
              <a:buFont typeface="Calibri" pitchFamily="34" charset="0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differs from relational algebra, where we must write a sequence of operations to specify a retrieval request; hence relational algebra can be considered as a procedural way of stating a query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02358"/>
              </p:ext>
            </p:extLst>
          </p:nvPr>
        </p:nvGraphicFramePr>
        <p:xfrm>
          <a:off x="1066800" y="5976257"/>
          <a:ext cx="60960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Procedural Language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Non-Procedural Language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command-driven language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function-driven language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returns only restricted data types and allowed values.</a:t>
                      </a:r>
                      <a:endParaRPr lang="en-US" sz="1000" b="0" i="0" u="none" strike="noStrike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returns any datatype or value</a:t>
                      </a:r>
                      <a:endParaRPr lang="en-US" sz="1000" b="0" i="0" u="none" strike="noStrike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works through the state of machine.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works through the mathematical functions.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efficiency is very high</a:t>
                      </a:r>
                      <a:endParaRPr lang="en-US" sz="1000" b="0" i="0" u="none" strike="noStrike" dirty="0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efficiency is low as compared to Procedural Language</a:t>
                      </a:r>
                      <a:endParaRPr lang="en-US" sz="1000" b="0" i="0" u="none" strike="noStrike" dirty="0">
                        <a:solidFill>
                          <a:srgbClr val="40424E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54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Relational Algebra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Edgar F. </a:t>
            </a:r>
            <a:r>
              <a:rPr lang="en-US" sz="2800" dirty="0" err="1" smtClean="0"/>
              <a:t>Codd</a:t>
            </a:r>
            <a:r>
              <a:rPr lang="en-US" sz="2800" dirty="0" smtClean="0"/>
              <a:t> defined </a:t>
            </a:r>
            <a:r>
              <a:rPr lang="en-US" sz="2800" dirty="0"/>
              <a:t>a number of </a:t>
            </a:r>
            <a:r>
              <a:rPr lang="en-US" sz="2800" dirty="0" smtClean="0"/>
              <a:t>   algebraic operations </a:t>
            </a:r>
            <a:r>
              <a:rPr lang="en-US" sz="2800" dirty="0"/>
              <a:t>for the relational model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 procedural </a:t>
            </a:r>
            <a:r>
              <a:rPr lang="en-US" sz="2800" dirty="0"/>
              <a:t>query language, which takes instances of relations as input and yields instances of relations as output. It uses operators to perform </a:t>
            </a:r>
            <a:r>
              <a:rPr lang="en-US" sz="2800" dirty="0" smtClean="0"/>
              <a:t>queries.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operator can be either </a:t>
            </a:r>
            <a:r>
              <a:rPr lang="en-US" sz="2800" b="1" dirty="0"/>
              <a:t>unary</a:t>
            </a:r>
            <a:r>
              <a:rPr lang="en-US" sz="2800" dirty="0"/>
              <a:t> or </a:t>
            </a:r>
            <a:r>
              <a:rPr lang="en-US" sz="2800" b="1" dirty="0"/>
              <a:t>binary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• Unary operations take as input a single</a:t>
            </a:r>
            <a:br>
              <a:rPr lang="en-US" sz="2800" dirty="0"/>
            </a:br>
            <a:r>
              <a:rPr lang="en-US" sz="2800" dirty="0"/>
              <a:t>table and produce as output another table.</a:t>
            </a:r>
            <a:br>
              <a:rPr lang="en-US" sz="2800" dirty="0"/>
            </a:br>
            <a:r>
              <a:rPr lang="en-US" sz="2800" dirty="0"/>
              <a:t>• Binary operations take as input two </a:t>
            </a:r>
            <a:r>
              <a:rPr lang="en-US" sz="2800" dirty="0" smtClean="0"/>
              <a:t>tables and </a:t>
            </a:r>
            <a:r>
              <a:rPr lang="en-US" sz="2800" dirty="0"/>
              <a:t>produce as output another table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64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2771"/>
            <a:ext cx="64484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5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-228600"/>
            <a:ext cx="7772400" cy="1470025"/>
          </a:xfrm>
        </p:spPr>
        <p:txBody>
          <a:bodyPr/>
          <a:lstStyle/>
          <a:p>
            <a:r>
              <a:rPr lang="en-US" b="1" dirty="0"/>
              <a:t>Tuple Relational Calculus (TRC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763000" cy="5029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Tuple relational calculus is used for </a:t>
            </a:r>
            <a:r>
              <a:rPr lang="en-US" sz="2000" dirty="0" smtClean="0">
                <a:solidFill>
                  <a:schemeClr val="tx1"/>
                </a:solidFill>
              </a:rPr>
              <a:t>selecting those </a:t>
            </a:r>
            <a:r>
              <a:rPr lang="en-US" sz="2000" dirty="0">
                <a:solidFill>
                  <a:schemeClr val="tx1"/>
                </a:solidFill>
              </a:rPr>
              <a:t>tuples that satisfy the given condition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u="sng" dirty="0" smtClean="0">
                <a:solidFill>
                  <a:schemeClr val="tx1"/>
                </a:solidFill>
              </a:rPr>
              <a:t>Student</a:t>
            </a:r>
          </a:p>
          <a:p>
            <a:pPr algn="l"/>
            <a:endParaRPr lang="en-US" sz="2000" u="sng" dirty="0">
              <a:solidFill>
                <a:schemeClr val="tx1"/>
              </a:solidFill>
            </a:endParaRPr>
          </a:p>
          <a:p>
            <a:pPr algn="l"/>
            <a:endParaRPr lang="en-US" sz="2000" u="sng" dirty="0" smtClean="0">
              <a:solidFill>
                <a:schemeClr val="tx1"/>
              </a:solidFill>
            </a:endParaRPr>
          </a:p>
          <a:p>
            <a:pPr algn="l"/>
            <a:endParaRPr lang="en-US" sz="2000" u="sng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Query </a:t>
            </a:r>
            <a:r>
              <a:rPr lang="en-US" sz="1800" dirty="0">
                <a:solidFill>
                  <a:schemeClr val="tx1"/>
                </a:solidFill>
              </a:rPr>
              <a:t>to display the last name of those students where age is greater than </a:t>
            </a:r>
            <a:r>
              <a:rPr lang="en-US" sz="1800" dirty="0" smtClean="0">
                <a:solidFill>
                  <a:schemeClr val="tx1"/>
                </a:solidFill>
              </a:rPr>
              <a:t>30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{ </a:t>
            </a:r>
            <a:r>
              <a:rPr lang="en-US" sz="2000" dirty="0" err="1">
                <a:solidFill>
                  <a:schemeClr val="tx1"/>
                </a:solidFill>
              </a:rPr>
              <a:t>t.Last_Name</a:t>
            </a:r>
            <a:r>
              <a:rPr lang="en-US" sz="2000" dirty="0">
                <a:solidFill>
                  <a:schemeClr val="tx1"/>
                </a:solidFill>
              </a:rPr>
              <a:t> | Student(t) AND </a:t>
            </a:r>
            <a:r>
              <a:rPr lang="en-US" sz="2000" dirty="0" err="1">
                <a:solidFill>
                  <a:schemeClr val="tx1"/>
                </a:solidFill>
              </a:rPr>
              <a:t>t.age</a:t>
            </a:r>
            <a:r>
              <a:rPr lang="en-US" sz="2000" dirty="0">
                <a:solidFill>
                  <a:schemeClr val="tx1"/>
                </a:solidFill>
              </a:rPr>
              <a:t> &gt; 30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The two parts are </a:t>
            </a:r>
            <a:r>
              <a:rPr lang="en-US" sz="1800" dirty="0">
                <a:solidFill>
                  <a:schemeClr val="tx1"/>
                </a:solidFill>
              </a:rPr>
              <a:t>separated by | symbol. The second part is where we define the condition and in the first part we specify the fields which we want to display for the selected tuples.</a:t>
            </a:r>
            <a:endParaRPr lang="en-US" sz="1800" u="sng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Result : 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/>
              <a:t> </a:t>
            </a:r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chemeClr val="tx1"/>
                </a:solidFill>
              </a:rPr>
              <a:t>display all the details of students where Last name is ‘</a:t>
            </a:r>
            <a:r>
              <a:rPr lang="en-US" sz="1800" dirty="0" smtClean="0">
                <a:solidFill>
                  <a:schemeClr val="tx1"/>
                </a:solidFill>
              </a:rPr>
              <a:t>Singh’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61309"/>
              </p:ext>
            </p:extLst>
          </p:nvPr>
        </p:nvGraphicFramePr>
        <p:xfrm>
          <a:off x="1066800" y="1981200"/>
          <a:ext cx="3438525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825"/>
                <a:gridCol w="1206500"/>
                <a:gridCol w="965200"/>
              </a:tblGrid>
              <a:tr h="289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First_Name</a:t>
                      </a:r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Last_Name 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Age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Ajeet</a:t>
                      </a:r>
                      <a:r>
                        <a:rPr lang="en-US" sz="1800" u="none" strike="noStrike" dirty="0">
                          <a:effectLst/>
                        </a:rPr>
                        <a:t>   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Singh  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Chaitanya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Singh 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Rajeev   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Bhatia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Carl     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Pratap</a:t>
                      </a:r>
                      <a:r>
                        <a:rPr lang="en-US" sz="1800" u="none" strike="noStrike" dirty="0">
                          <a:effectLst/>
                        </a:rPr>
                        <a:t>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065" marR="12065" marT="1206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53326"/>
              </p:ext>
            </p:extLst>
          </p:nvPr>
        </p:nvGraphicFramePr>
        <p:xfrm>
          <a:off x="1676400" y="4724400"/>
          <a:ext cx="10668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Last_Name</a:t>
                      </a:r>
                      <a:r>
                        <a:rPr lang="en-US" sz="1800" u="none" strike="noStrike" dirty="0">
                          <a:effectLst/>
                        </a:rPr>
                        <a:t> 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Singh 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40988" y="5743545"/>
            <a:ext cx="6462025" cy="4001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{ t | Student(t) AND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t.Last_Name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 = 'Singh' 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770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Relational Calculus(DRC)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records are filtered based on the domains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symbols used for logical operators are: ∧ for AND, ∨ for OR and ┓ for NOT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u="sng" dirty="0" smtClean="0"/>
              <a:t>Student</a:t>
            </a:r>
          </a:p>
          <a:p>
            <a:endParaRPr lang="en-US" sz="2000" u="sng" dirty="0"/>
          </a:p>
          <a:p>
            <a:endParaRPr lang="en-US" sz="2000" u="sng" dirty="0" smtClean="0"/>
          </a:p>
          <a:p>
            <a:endParaRPr lang="en-US" sz="2000" u="sng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To find </a:t>
            </a:r>
            <a:r>
              <a:rPr lang="en-US" sz="2000" dirty="0"/>
              <a:t>the first name and age of students where student age is greater than </a:t>
            </a:r>
            <a:r>
              <a:rPr lang="en-US" sz="2000" dirty="0" smtClean="0"/>
              <a:t>27</a:t>
            </a:r>
          </a:p>
          <a:p>
            <a:pPr marL="0" indent="0" algn="ctr">
              <a:buNone/>
            </a:pPr>
            <a:r>
              <a:rPr lang="en-US" sz="2000" dirty="0" smtClean="0"/>
              <a:t>{&lt; </a:t>
            </a:r>
            <a:r>
              <a:rPr lang="en-US" sz="2000" dirty="0" err="1"/>
              <a:t>First_Name</a:t>
            </a:r>
            <a:r>
              <a:rPr lang="en-US" sz="2000" dirty="0"/>
              <a:t>, Age &gt; | ∈ Student ∧ Age &gt; </a:t>
            </a:r>
            <a:r>
              <a:rPr lang="en-US" sz="2000" dirty="0" smtClean="0"/>
              <a:t>27}</a:t>
            </a:r>
          </a:p>
          <a:p>
            <a:r>
              <a:rPr lang="en-US" sz="2000" dirty="0"/>
              <a:t>Result : 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55097"/>
              </p:ext>
            </p:extLst>
          </p:nvPr>
        </p:nvGraphicFramePr>
        <p:xfrm>
          <a:off x="1295400" y="2743200"/>
          <a:ext cx="324167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/>
                <a:gridCol w="1209675"/>
                <a:gridCol w="812799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First_Name</a:t>
                      </a:r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Last_Name 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Age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Ajeet</a:t>
                      </a:r>
                      <a:r>
                        <a:rPr lang="en-US" sz="1800" u="none" strike="noStrike" dirty="0">
                          <a:effectLst/>
                        </a:rPr>
                        <a:t>   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Singh  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Chaitanya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Singh 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Rajeev   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Bhatia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Carl     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Pratap 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45875"/>
              </p:ext>
            </p:extLst>
          </p:nvPr>
        </p:nvGraphicFramePr>
        <p:xfrm>
          <a:off x="1752600" y="5410200"/>
          <a:ext cx="1905000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571"/>
                <a:gridCol w="816429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First_Name</a:t>
                      </a:r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Age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Ajeet</a:t>
                      </a:r>
                      <a:r>
                        <a:rPr lang="en-US" sz="1800" u="none" strike="noStrike" dirty="0">
                          <a:effectLst/>
                        </a:rPr>
                        <a:t>   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Chaitanya</a:t>
                      </a:r>
                      <a:r>
                        <a:rPr lang="en-US" sz="1800" u="none" strike="noStrike" dirty="0">
                          <a:effectLst/>
                        </a:rPr>
                        <a:t>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Carl    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7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/>
              <a:t>Types of </a:t>
            </a:r>
            <a:r>
              <a:rPr lang="en-US" sz="3200" b="1" dirty="0" smtClean="0"/>
              <a:t>Relational Algebra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5800" y="1447800"/>
            <a:ext cx="7772400" cy="4800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• Traditional Set Operation</a:t>
            </a:r>
            <a:br>
              <a:rPr lang="en-US" dirty="0"/>
            </a:br>
            <a:r>
              <a:rPr lang="en-US" dirty="0" smtClean="0"/>
              <a:t>    – </a:t>
            </a:r>
            <a:r>
              <a:rPr lang="en-US" dirty="0"/>
              <a:t>Union</a:t>
            </a:r>
            <a:br>
              <a:rPr lang="en-US" dirty="0"/>
            </a:br>
            <a:r>
              <a:rPr lang="en-US" dirty="0" smtClean="0"/>
              <a:t>    – </a:t>
            </a:r>
            <a:r>
              <a:rPr lang="en-US" dirty="0"/>
              <a:t>Intersection</a:t>
            </a:r>
            <a:br>
              <a:rPr lang="en-US" dirty="0"/>
            </a:br>
            <a:r>
              <a:rPr lang="en-US" dirty="0" smtClean="0"/>
              <a:t>    – </a:t>
            </a:r>
            <a:r>
              <a:rPr lang="en-US" dirty="0"/>
              <a:t>Difference</a:t>
            </a:r>
            <a:br>
              <a:rPr lang="en-US" dirty="0"/>
            </a:br>
            <a:r>
              <a:rPr lang="en-US" dirty="0" smtClean="0"/>
              <a:t>    – </a:t>
            </a:r>
            <a:r>
              <a:rPr lang="en-US" dirty="0"/>
              <a:t>Cartesian product</a:t>
            </a:r>
            <a:br>
              <a:rPr lang="en-US" dirty="0"/>
            </a:br>
            <a:r>
              <a:rPr lang="en-US" dirty="0"/>
              <a:t>• Special Operations</a:t>
            </a:r>
            <a:br>
              <a:rPr lang="en-US" dirty="0"/>
            </a:br>
            <a:r>
              <a:rPr lang="en-US" dirty="0" smtClean="0"/>
              <a:t>    – </a:t>
            </a:r>
            <a:r>
              <a:rPr lang="en-US" dirty="0"/>
              <a:t>Selection</a:t>
            </a:r>
            <a:br>
              <a:rPr lang="en-US" dirty="0"/>
            </a:br>
            <a:r>
              <a:rPr lang="en-US" dirty="0" smtClean="0"/>
              <a:t>    – </a:t>
            </a:r>
            <a:r>
              <a:rPr lang="en-US" dirty="0"/>
              <a:t>Projection</a:t>
            </a:r>
            <a:br>
              <a:rPr lang="en-US" dirty="0"/>
            </a:br>
            <a:r>
              <a:rPr lang="en-US" dirty="0" smtClean="0"/>
              <a:t>    – </a:t>
            </a:r>
            <a:r>
              <a:rPr lang="en-US" dirty="0"/>
              <a:t>Join</a:t>
            </a:r>
            <a:br>
              <a:rPr lang="en-US" dirty="0"/>
            </a:br>
            <a:r>
              <a:rPr lang="en-US" dirty="0" smtClean="0"/>
              <a:t>    – </a:t>
            </a:r>
            <a:r>
              <a:rPr lang="en-US" dirty="0"/>
              <a:t>Division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1371600"/>
          </a:xfrm>
        </p:spPr>
        <p:txBody>
          <a:bodyPr>
            <a:normAutofit/>
          </a:bodyPr>
          <a:lstStyle/>
          <a:p>
            <a:r>
              <a:rPr lang="en-US" sz="3200" b="1" dirty="0"/>
              <a:t>Unary </a:t>
            </a:r>
            <a:r>
              <a:rPr lang="en-US" sz="3200" b="1" dirty="0" smtClean="0"/>
              <a:t>Operations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200" dirty="0" err="1"/>
              <a:t>Operations</a:t>
            </a:r>
            <a:r>
              <a:rPr lang="en-US" sz="2200" dirty="0"/>
              <a:t> </a:t>
            </a:r>
            <a:r>
              <a:rPr lang="en-US" sz="2200" dirty="0" smtClean="0"/>
              <a:t>involving </a:t>
            </a:r>
            <a:r>
              <a:rPr lang="en-US" sz="2200" dirty="0"/>
              <a:t>only one </a:t>
            </a:r>
            <a:r>
              <a:rPr lang="en-US" sz="2200" dirty="0" smtClean="0"/>
              <a:t>relation </a:t>
            </a:r>
            <a:r>
              <a:rPr lang="en-US" sz="2200" dirty="0"/>
              <a:t>are called unary operations.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5800" y="1752601"/>
            <a:ext cx="7772400" cy="23622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Select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800" i="1" dirty="0" smtClean="0"/>
              <a:t>Select </a:t>
            </a:r>
            <a:r>
              <a:rPr lang="en-US" sz="2800" dirty="0"/>
              <a:t>produces a table that only contains the tuples that satisfy a particular condition, in other words a “horizontal” subset</a:t>
            </a:r>
            <a:r>
              <a:rPr lang="en-US" sz="2800" dirty="0" smtClean="0"/>
              <a:t>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733800"/>
            <a:ext cx="7086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Appearance:</a:t>
            </a:r>
            <a:br>
              <a:rPr lang="en-US" sz="2800" dirty="0"/>
            </a:br>
            <a:r>
              <a:rPr lang="en-US" sz="2800" dirty="0">
                <a:sym typeface="Symbol"/>
              </a:rPr>
              <a:t></a:t>
            </a:r>
            <a:r>
              <a:rPr lang="en-US" sz="2800" i="1" baseline="-25000" dirty="0"/>
              <a:t>C</a:t>
            </a:r>
            <a:r>
              <a:rPr lang="en-US" sz="2800" i="1" dirty="0"/>
              <a:t>(R)</a:t>
            </a:r>
            <a:r>
              <a:rPr lang="en-US" sz="2800" dirty="0"/>
              <a:t>  					</a:t>
            </a:r>
            <a:r>
              <a:rPr lang="en-US" sz="2800" dirty="0">
                <a:sym typeface="Symbol"/>
              </a:rPr>
              <a:t></a:t>
            </a:r>
            <a:r>
              <a:rPr lang="en-US" sz="2800" dirty="0"/>
              <a:t>= </a:t>
            </a:r>
            <a:r>
              <a:rPr lang="en-US" sz="2800" i="1" dirty="0"/>
              <a:t>Sigma</a:t>
            </a:r>
            <a:br>
              <a:rPr lang="en-US" sz="2800" i="1" dirty="0"/>
            </a:br>
            <a:r>
              <a:rPr lang="en-US" sz="2800" dirty="0"/>
              <a:t>– where </a:t>
            </a:r>
            <a:r>
              <a:rPr lang="en-US" sz="2800" i="1" dirty="0"/>
              <a:t>C </a:t>
            </a:r>
            <a:r>
              <a:rPr lang="en-US" sz="2800" dirty="0"/>
              <a:t>is a selection condition</a:t>
            </a:r>
            <a:br>
              <a:rPr lang="en-US" sz="2800" dirty="0"/>
            </a:br>
            <a:r>
              <a:rPr lang="en-US" sz="2800" dirty="0"/>
              <a:t>– and </a:t>
            </a:r>
            <a:r>
              <a:rPr lang="en-US" sz="2800" i="1" dirty="0"/>
              <a:t>R </a:t>
            </a:r>
            <a:r>
              <a:rPr lang="en-US" sz="2800" dirty="0"/>
              <a:t>is the relation over which the selection</a:t>
            </a:r>
            <a:br>
              <a:rPr lang="en-US" sz="2800" dirty="0"/>
            </a:br>
            <a:r>
              <a:rPr lang="en-US" sz="2800" dirty="0"/>
              <a:t>takes place</a:t>
            </a:r>
          </a:p>
        </p:txBody>
      </p:sp>
    </p:spTree>
    <p:extLst>
      <p:ext uri="{BB962C8B-B14F-4D97-AF65-F5344CB8AC3E}">
        <p14:creationId xmlns:p14="http://schemas.microsoft.com/office/powerpoint/2010/main" val="2205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81000"/>
            <a:ext cx="655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Example of Select</a:t>
            </a:r>
            <a:br>
              <a:rPr lang="en-US" sz="3200" b="1" dirty="0"/>
            </a:br>
            <a:r>
              <a:rPr lang="en-US" sz="3200" u="sng" dirty="0"/>
              <a:t>Student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err="1"/>
              <a:t>sid</a:t>
            </a:r>
            <a:r>
              <a:rPr lang="en-US" sz="3200" b="1" dirty="0"/>
              <a:t> 		name 	</a:t>
            </a:r>
            <a:r>
              <a:rPr lang="en-US" sz="3200" b="1" dirty="0" err="1"/>
              <a:t>addr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/>
              <a:t>123 	</a:t>
            </a:r>
            <a:r>
              <a:rPr lang="en-US" sz="3200" dirty="0" smtClean="0"/>
              <a:t>	Fred </a:t>
            </a:r>
            <a:r>
              <a:rPr lang="en-US" sz="3200" dirty="0"/>
              <a:t>	</a:t>
            </a:r>
            <a:r>
              <a:rPr lang="en-US" sz="3200" dirty="0" smtClean="0"/>
              <a:t>      3 </a:t>
            </a:r>
            <a:r>
              <a:rPr lang="en-US" sz="3200" dirty="0"/>
              <a:t>Oxford</a:t>
            </a:r>
            <a:br>
              <a:rPr lang="en-US" sz="3200" dirty="0"/>
            </a:br>
            <a:r>
              <a:rPr lang="en-US" sz="3200" dirty="0"/>
              <a:t>345 		John 	</a:t>
            </a:r>
            <a:r>
              <a:rPr lang="en-US" sz="3200" dirty="0" smtClean="0"/>
              <a:t>      6 </a:t>
            </a:r>
            <a:r>
              <a:rPr lang="en-US" sz="3200" dirty="0"/>
              <a:t>Hope Rd.</a:t>
            </a:r>
            <a:br>
              <a:rPr lang="en-US" sz="3200" dirty="0"/>
            </a:br>
            <a:r>
              <a:rPr lang="en-US" sz="3200" dirty="0"/>
              <a:t>567 		Ann 	</a:t>
            </a:r>
            <a:r>
              <a:rPr lang="en-US" sz="3200" dirty="0" smtClean="0"/>
              <a:t>      5 Garden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914400" y="3810000"/>
            <a:ext cx="708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ym typeface="Symbol"/>
              </a:rPr>
              <a:t></a:t>
            </a:r>
            <a:r>
              <a:rPr lang="en-US" sz="2800" baseline="-25000" dirty="0" err="1"/>
              <a:t>sid</a:t>
            </a:r>
            <a:r>
              <a:rPr lang="en-US" sz="2800" baseline="-25000" dirty="0"/>
              <a:t> &gt; 300</a:t>
            </a:r>
            <a:r>
              <a:rPr lang="en-US" sz="2800" dirty="0"/>
              <a:t>(Student) 	results</a:t>
            </a:r>
          </a:p>
          <a:p>
            <a:r>
              <a:rPr lang="en-US" sz="2800" b="1" dirty="0" err="1"/>
              <a:t>sid</a:t>
            </a:r>
            <a:r>
              <a:rPr lang="en-US" sz="2800" b="1" dirty="0"/>
              <a:t> 		name 	</a:t>
            </a:r>
            <a:r>
              <a:rPr lang="en-US" sz="2800" b="1" dirty="0" err="1"/>
              <a:t>addr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345 		 John         6 Hope Rd.</a:t>
            </a:r>
            <a:br>
              <a:rPr lang="en-US" sz="2800" dirty="0"/>
            </a:br>
            <a:r>
              <a:rPr lang="en-US" sz="2800" dirty="0"/>
              <a:t>567 		 Ann 	         5 Garden</a:t>
            </a:r>
          </a:p>
        </p:txBody>
      </p:sp>
    </p:spTree>
    <p:extLst>
      <p:ext uri="{BB962C8B-B14F-4D97-AF65-F5344CB8AC3E}">
        <p14:creationId xmlns:p14="http://schemas.microsoft.com/office/powerpoint/2010/main" val="108311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85800"/>
            <a:ext cx="746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Project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>• </a:t>
            </a:r>
            <a:r>
              <a:rPr lang="en-US" sz="2800" i="1" dirty="0"/>
              <a:t>Project </a:t>
            </a:r>
            <a:r>
              <a:rPr lang="en-US" sz="2800" dirty="0"/>
              <a:t>produces a table consisting of </a:t>
            </a:r>
            <a:r>
              <a:rPr lang="en-US" sz="2800" dirty="0" smtClean="0"/>
              <a:t>only some </a:t>
            </a:r>
            <a:r>
              <a:rPr lang="en-US" sz="2800" dirty="0"/>
              <a:t>of the attributes. It creates </a:t>
            </a:r>
            <a:r>
              <a:rPr lang="en-US" sz="2800" dirty="0" smtClean="0"/>
              <a:t>a “vertical</a:t>
            </a:r>
            <a:r>
              <a:rPr lang="en-US" sz="2800" dirty="0"/>
              <a:t>” subset.</a:t>
            </a:r>
            <a:br>
              <a:rPr lang="en-US" sz="2800" dirty="0"/>
            </a:br>
            <a:r>
              <a:rPr lang="en-US" sz="2800" dirty="0"/>
              <a:t>• Note that a project eliminates duplicates.</a:t>
            </a:r>
            <a:br>
              <a:rPr lang="en-US" sz="2800" dirty="0"/>
            </a:br>
            <a:r>
              <a:rPr lang="en-US" sz="2800" dirty="0"/>
              <a:t>• Appearance:</a:t>
            </a:r>
            <a:br>
              <a:rPr lang="en-US" sz="2800" dirty="0"/>
            </a:br>
            <a:r>
              <a:rPr lang="en-US" sz="2800" dirty="0" smtClean="0">
                <a:sym typeface="Symbol"/>
              </a:rPr>
              <a:t>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(R</a:t>
            </a:r>
            <a:r>
              <a:rPr lang="en-US" sz="2800" dirty="0"/>
              <a:t>) </a:t>
            </a:r>
            <a:r>
              <a:rPr lang="en-US" sz="2800" dirty="0" smtClean="0"/>
              <a:t>			</a:t>
            </a:r>
            <a:r>
              <a:rPr lang="en-US" sz="2800" dirty="0">
                <a:sym typeface="Symbol"/>
              </a:rPr>
              <a:t>  </a:t>
            </a:r>
            <a:r>
              <a:rPr lang="en-US" sz="2800" dirty="0" smtClean="0"/>
              <a:t>=Pi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– where A is a set of attributes of R</a:t>
            </a:r>
            <a:br>
              <a:rPr lang="en-US" sz="2800" dirty="0"/>
            </a:br>
            <a:r>
              <a:rPr lang="en-US" sz="2800" dirty="0"/>
              <a:t>– and R is the relation over which the </a:t>
            </a:r>
            <a:r>
              <a:rPr lang="en-US" sz="2800" dirty="0" smtClean="0"/>
              <a:t>project takes </a:t>
            </a:r>
            <a:r>
              <a:rPr lang="en-US" sz="2800" dirty="0"/>
              <a:t>place.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99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066800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Example of Project</a:t>
            </a:r>
            <a:br>
              <a:rPr lang="en-US" sz="3200" b="1" dirty="0"/>
            </a:br>
            <a:r>
              <a:rPr lang="en-US" sz="3200" u="sng" dirty="0" smtClean="0"/>
              <a:t>Enroll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sid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dirty="0" err="1" smtClean="0"/>
              <a:t>cid</a:t>
            </a:r>
            <a:r>
              <a:rPr lang="en-US" sz="3200" dirty="0" smtClean="0"/>
              <a:t> 	       grade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123 </a:t>
            </a:r>
            <a:r>
              <a:rPr lang="en-US" sz="3200" dirty="0" smtClean="0"/>
              <a:t>	CS51T 	76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234 </a:t>
            </a:r>
            <a:r>
              <a:rPr lang="en-US" sz="3200" dirty="0" smtClean="0"/>
              <a:t>	CS52S 	50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345 </a:t>
            </a:r>
            <a:r>
              <a:rPr lang="en-US" sz="3200" dirty="0" smtClean="0"/>
              <a:t>	CS52S 	55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4343400"/>
            <a:ext cx="662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ym typeface="Symbol"/>
              </a:rPr>
              <a:t> </a:t>
            </a:r>
            <a:r>
              <a:rPr lang="en-US" sz="2800" baseline="-25000" dirty="0" err="1"/>
              <a:t>cid</a:t>
            </a:r>
            <a:r>
              <a:rPr lang="en-US" sz="2800" dirty="0"/>
              <a:t>(Enroll)        results</a:t>
            </a:r>
          </a:p>
          <a:p>
            <a:r>
              <a:rPr lang="en-US" sz="2800" dirty="0"/>
              <a:t>			</a:t>
            </a:r>
            <a:r>
              <a:rPr lang="en-US" sz="2800" dirty="0" err="1"/>
              <a:t>cid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CS51T</a:t>
            </a:r>
            <a:br>
              <a:rPr lang="en-US" sz="2800" dirty="0"/>
            </a:br>
            <a:r>
              <a:rPr lang="en-US" sz="2800" dirty="0"/>
              <a:t>			CS52S</a:t>
            </a:r>
          </a:p>
        </p:txBody>
      </p:sp>
    </p:spTree>
    <p:extLst>
      <p:ext uri="{BB962C8B-B14F-4D97-AF65-F5344CB8AC3E}">
        <p14:creationId xmlns:p14="http://schemas.microsoft.com/office/powerpoint/2010/main" val="17950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1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/>
              <a:t>Binary Operations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295400"/>
            <a:ext cx="8153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• Operations involving </a:t>
            </a:r>
            <a:r>
              <a:rPr lang="en-US" sz="2800" dirty="0"/>
              <a:t>pairs of relations are called binary operations</a:t>
            </a:r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• Example, one table may represent</a:t>
            </a:r>
            <a:br>
              <a:rPr lang="en-US" sz="2800" dirty="0"/>
            </a:br>
            <a:r>
              <a:rPr lang="en-US" sz="2800" dirty="0"/>
              <a:t>suppliers in one country, while another</a:t>
            </a:r>
            <a:br>
              <a:rPr lang="en-US" sz="2800" dirty="0"/>
            </a:br>
            <a:r>
              <a:rPr lang="en-US" sz="2800" dirty="0"/>
              <a:t>table </a:t>
            </a:r>
            <a:r>
              <a:rPr lang="en-US" sz="2800" dirty="0" smtClean="0"/>
              <a:t>may represent suppliers </a:t>
            </a:r>
            <a:r>
              <a:rPr lang="en-US" sz="2800" dirty="0"/>
              <a:t>in another country.</a:t>
            </a:r>
            <a:br>
              <a:rPr lang="en-US" sz="2800" dirty="0"/>
            </a:br>
            <a:r>
              <a:rPr lang="en-US" sz="2800" dirty="0"/>
              <a:t>• </a:t>
            </a:r>
            <a:r>
              <a:rPr lang="en-US" sz="2800" dirty="0" smtClean="0"/>
              <a:t>Example Union</a:t>
            </a:r>
            <a:r>
              <a:rPr lang="en-US" sz="2800" dirty="0"/>
              <a:t>, </a:t>
            </a:r>
            <a:r>
              <a:rPr lang="en-US" sz="2800" dirty="0" smtClean="0"/>
              <a:t>Intersection </a:t>
            </a:r>
            <a:r>
              <a:rPr lang="en-US" sz="2800" dirty="0"/>
              <a:t>and </a:t>
            </a:r>
            <a:r>
              <a:rPr lang="en-US" sz="2800" dirty="0" smtClean="0"/>
              <a:t>Set </a:t>
            </a:r>
            <a:r>
              <a:rPr lang="en-US" sz="2800" dirty="0"/>
              <a:t>D</a:t>
            </a:r>
            <a:r>
              <a:rPr lang="en-US" sz="2800" dirty="0" smtClean="0"/>
              <a:t>ifference operations.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5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685800"/>
            <a:ext cx="8229240" cy="1144800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Union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7543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• R1 </a:t>
            </a:r>
            <a:r>
              <a:rPr lang="en-US" sz="3200" dirty="0" smtClean="0"/>
              <a:t>∪ R2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– The union is the table comprised of all </a:t>
            </a:r>
            <a:r>
              <a:rPr lang="en-US" sz="3200" dirty="0" smtClean="0"/>
              <a:t>	tuples in </a:t>
            </a:r>
            <a:r>
              <a:rPr lang="en-US" sz="3200" dirty="0"/>
              <a:t>R1 or R2</a:t>
            </a:r>
            <a:r>
              <a:rPr lang="en-US" sz="3200" dirty="0" smtClean="0"/>
              <a:t>.</a:t>
            </a:r>
          </a:p>
          <a:p>
            <a:r>
              <a:rPr lang="en-US" sz="2000" dirty="0"/>
              <a:t>For example, if we have two tables </a:t>
            </a:r>
            <a:r>
              <a:rPr lang="en-US" sz="2000" b="1" dirty="0" err="1"/>
              <a:t>RegularClass</a:t>
            </a:r>
            <a:r>
              <a:rPr lang="en-US" sz="2000" dirty="0"/>
              <a:t> and </a:t>
            </a:r>
            <a:r>
              <a:rPr lang="en-US" sz="2000" b="1" dirty="0" err="1"/>
              <a:t>ExtraClass</a:t>
            </a:r>
            <a:r>
              <a:rPr lang="en-US" sz="2000" dirty="0"/>
              <a:t>, both have a column </a:t>
            </a:r>
            <a:r>
              <a:rPr lang="en-US" sz="2000" b="1" dirty="0"/>
              <a:t>student</a:t>
            </a:r>
            <a:r>
              <a:rPr lang="en-US" sz="2000" dirty="0"/>
              <a:t> to save name of student, </a:t>
            </a:r>
            <a:r>
              <a:rPr lang="en-US" sz="2000" dirty="0" smtClean="0"/>
              <a:t>then</a:t>
            </a:r>
          </a:p>
          <a:p>
            <a:endParaRPr lang="en-US" sz="3200" dirty="0"/>
          </a:p>
          <a:p>
            <a:r>
              <a:rPr lang="en-US" sz="3200" dirty="0" smtClean="0"/>
              <a:t>∏</a:t>
            </a:r>
            <a:r>
              <a:rPr lang="en-US" sz="3200" baseline="-25000" dirty="0" smtClean="0"/>
              <a:t>Student</a:t>
            </a:r>
            <a:r>
              <a:rPr lang="en-US" sz="3200" dirty="0" smtClean="0"/>
              <a:t>(</a:t>
            </a:r>
            <a:r>
              <a:rPr lang="en-US" sz="3200" dirty="0" err="1" smtClean="0"/>
              <a:t>RegularClass</a:t>
            </a:r>
            <a:r>
              <a:rPr lang="en-US" sz="3200" dirty="0" smtClean="0"/>
              <a:t>) ∪ ∏</a:t>
            </a:r>
            <a:r>
              <a:rPr lang="en-US" sz="3200" baseline="-25000" dirty="0" smtClean="0"/>
              <a:t>Student</a:t>
            </a:r>
            <a:r>
              <a:rPr lang="en-US" sz="3200" dirty="0" smtClean="0"/>
              <a:t>(</a:t>
            </a:r>
            <a:r>
              <a:rPr lang="en-US" sz="3200" dirty="0" err="1" smtClean="0"/>
              <a:t>ExtraClass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r>
              <a:rPr lang="en-US" sz="2000" dirty="0" smtClean="0"/>
              <a:t>Above operation will give name of </a:t>
            </a:r>
            <a:r>
              <a:rPr lang="en-US" sz="2000" b="1" dirty="0" smtClean="0"/>
              <a:t>Students</a:t>
            </a:r>
            <a:r>
              <a:rPr lang="en-US" sz="2000" dirty="0" smtClean="0"/>
              <a:t> who are attending both regular classes and extra Class, attending only Regular Class, attending only Extra class, eliminating repetition</a:t>
            </a:r>
            <a:r>
              <a:rPr lang="en-US" sz="24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0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876</Words>
  <Application>Microsoft Office PowerPoint</Application>
  <PresentationFormat>On-screen Show (4:3)</PresentationFormat>
  <Paragraphs>272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Relational Algebra</vt:lpstr>
      <vt:lpstr>Types of Relational Algebra</vt:lpstr>
      <vt:lpstr>Unary Operations Operations involving only one relation are called unary operations.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Calculus</vt:lpstr>
      <vt:lpstr>PowerPoint Presentation</vt:lpstr>
      <vt:lpstr>Tuple Relational Calculus (TRC)</vt:lpstr>
      <vt:lpstr>Domain Relational Calculus(DRC)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MYPC</cp:lastModifiedBy>
  <cp:revision>106</cp:revision>
  <dcterms:created xsi:type="dcterms:W3CDTF">2021-03-09T16:47:17Z</dcterms:created>
  <dcterms:modified xsi:type="dcterms:W3CDTF">2021-04-04T17:07:02Z</dcterms:modified>
</cp:coreProperties>
</file>