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7" r:id="rId3"/>
    <p:sldId id="269" r:id="rId4"/>
    <p:sldId id="270" r:id="rId5"/>
    <p:sldId id="271" r:id="rId6"/>
    <p:sldId id="272" r:id="rId7"/>
    <p:sldId id="278" r:id="rId8"/>
    <p:sldId id="279" r:id="rId9"/>
    <p:sldId id="280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0" autoAdjust="0"/>
  </p:normalViewPr>
  <p:slideViewPr>
    <p:cSldViewPr>
      <p:cViewPr varScale="1">
        <p:scale>
          <a:sx n="94" d="100"/>
          <a:sy n="94" d="100"/>
        </p:scale>
        <p:origin x="-204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B31F2-630A-4CD6-AAB2-EA3C98A61FD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9AAB-6640-491E-8A70-2BF9D7C8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1" dirty="0" smtClean="0">
                <a:solidFill>
                  <a:srgbClr val="000000"/>
                </a:solidFill>
                <a:latin typeface="+mn-lt"/>
                <a:ea typeface="Calibri"/>
              </a:rPr>
              <a:t>In 2NF, Student Name determines the Subject and Subject determines the Instructor. So, Student Name determines the Instructor through subject(Instructor and Subject are </a:t>
            </a:r>
            <a:r>
              <a:rPr lang="en-US" sz="2400" b="1" spc="-1" dirty="0" smtClean="0">
                <a:solidFill>
                  <a:srgbClr val="000000"/>
                </a:solidFill>
                <a:latin typeface="+mn-lt"/>
                <a:ea typeface="Calibri"/>
              </a:rPr>
              <a:t>Functionally Dependent</a:t>
            </a:r>
            <a:r>
              <a:rPr lang="en-US" sz="2400" spc="-1" dirty="0" smtClean="0">
                <a:solidFill>
                  <a:srgbClr val="000000"/>
                </a:solidFill>
                <a:latin typeface="+mn-lt"/>
                <a:ea typeface="Calibri"/>
              </a:rPr>
              <a:t> on Student). So, columns Student and Instructor are </a:t>
            </a:r>
            <a:r>
              <a:rPr lang="en-US" sz="2400" b="1" spc="-1" dirty="0" smtClean="0">
                <a:solidFill>
                  <a:srgbClr val="000000"/>
                </a:solidFill>
                <a:latin typeface="+mn-lt"/>
                <a:ea typeface="Calibri"/>
              </a:rPr>
              <a:t>Transitively Dependent</a:t>
            </a:r>
            <a:r>
              <a:rPr lang="en-US" sz="2400" spc="-1" dirty="0" smtClean="0">
                <a:solidFill>
                  <a:srgbClr val="000000"/>
                </a:solidFill>
                <a:latin typeface="+mn-lt"/>
                <a:ea typeface="Calibri"/>
              </a:rPr>
              <a:t>. To avoid this dependency, a fourth table Detail is added.</a:t>
            </a:r>
            <a:endParaRPr lang="en-US" sz="2400" spc="-1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9AAB-6640-491E-8A70-2BF9D7C829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7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7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30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60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8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05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8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2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566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347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911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076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BIT 6113</a:t>
            </a:r>
            <a:endParaRPr lang="en-US" sz="60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Management System</a:t>
            </a:r>
            <a:endParaRPr lang="en-US" sz="600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smtClean="0"/>
          </a:p>
          <a:p>
            <a:pPr algn="ctr"/>
            <a:r>
              <a:rPr lang="en-US" smtClean="0"/>
              <a:t>sushil.bhattarai@texascollege.edu.np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College, CN 1221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4"/>
          <p:cNvSpPr/>
          <p:nvPr/>
        </p:nvSpPr>
        <p:spPr>
          <a:xfrm>
            <a:off x="378720" y="3385908"/>
            <a:ext cx="822816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The above data can be represented using 3NF as 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392788" y="736768"/>
            <a:ext cx="822816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The above data can be represented in 2NF as </a:t>
            </a:r>
            <a:endParaRPr lang="en-US" spc="-1" dirty="0">
              <a:solidFill>
                <a:prstClr val="black"/>
              </a:solidFill>
            </a:endParaRPr>
          </a:p>
        </p:txBody>
      </p:sp>
      <p:graphicFrame>
        <p:nvGraphicFramePr>
          <p:cNvPr id="468" name="Table 9"/>
          <p:cNvGraphicFramePr/>
          <p:nvPr>
            <p:extLst>
              <p:ext uri="{D42A27DB-BD31-4B8C-83A1-F6EECF244321}">
                <p14:modId xmlns:p14="http://schemas.microsoft.com/office/powerpoint/2010/main" val="3426351617"/>
              </p:ext>
            </p:extLst>
          </p:nvPr>
        </p:nvGraphicFramePr>
        <p:xfrm>
          <a:off x="706320" y="1565640"/>
          <a:ext cx="3777840" cy="1036320"/>
        </p:xfrm>
        <a:graphic>
          <a:graphicData uri="http://schemas.openxmlformats.org/drawingml/2006/table">
            <a:tbl>
              <a:tblPr/>
              <a:tblGrid>
                <a:gridCol w="186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3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732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u="sng" strike="noStrike" spc="-1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Department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DepartmentHead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DepartmentLocation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Krishna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Pokhara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HR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Sujan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Kathmandu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69" name="Table 10"/>
          <p:cNvGraphicFramePr/>
          <p:nvPr>
            <p:extLst>
              <p:ext uri="{D42A27DB-BD31-4B8C-83A1-F6EECF244321}">
                <p14:modId xmlns:p14="http://schemas.microsoft.com/office/powerpoint/2010/main" val="2883540721"/>
              </p:ext>
            </p:extLst>
          </p:nvPr>
        </p:nvGraphicFramePr>
        <p:xfrm>
          <a:off x="4896360" y="1372680"/>
          <a:ext cx="2437920" cy="2072640"/>
        </p:xfrm>
        <a:graphic>
          <a:graphicData uri="http://schemas.openxmlformats.org/drawingml/2006/table">
            <a:tbl>
              <a:tblPr/>
              <a:tblGrid>
                <a:gridCol w="609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u="sng" strike="noStrike" spc="-1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Details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Salary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DepartmentId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Shyam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Hari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Kripa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Krishna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Sujan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35D9E97-AC03-4F5C-83DC-CA0F04959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022347"/>
              </p:ext>
            </p:extLst>
          </p:nvPr>
        </p:nvGraphicFramePr>
        <p:xfrm>
          <a:off x="486869" y="4043736"/>
          <a:ext cx="1536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862">
                  <a:extLst>
                    <a:ext uri="{9D8B030D-6E8A-4147-A177-3AD203B41FA5}">
                      <a16:colId xmlns:a16="http://schemas.microsoft.com/office/drawing/2014/main" xmlns="" val="3300422258"/>
                    </a:ext>
                  </a:extLst>
                </a:gridCol>
                <a:gridCol w="925838">
                  <a:extLst>
                    <a:ext uri="{9D8B030D-6E8A-4147-A177-3AD203B41FA5}">
                      <a16:colId xmlns:a16="http://schemas.microsoft.com/office/drawing/2014/main" xmlns="" val="17677295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Department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6910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Department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xmlns="" val="81917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xmlns="" val="198039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xmlns="" val="65946851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94F52B4-1CD0-44BF-B01A-5B5B6CE0C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30443"/>
              </p:ext>
            </p:extLst>
          </p:nvPr>
        </p:nvGraphicFramePr>
        <p:xfrm>
          <a:off x="518818" y="5257800"/>
          <a:ext cx="3519782" cy="854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xmlns="" val="2609244243"/>
                    </a:ext>
                  </a:extLst>
                </a:gridCol>
                <a:gridCol w="1034602">
                  <a:extLst>
                    <a:ext uri="{9D8B030D-6E8A-4147-A177-3AD203B41FA5}">
                      <a16:colId xmlns:a16="http://schemas.microsoft.com/office/drawing/2014/main" xmlns="" val="2332256646"/>
                    </a:ext>
                  </a:extLst>
                </a:gridCol>
                <a:gridCol w="1135159">
                  <a:extLst>
                    <a:ext uri="{9D8B030D-6E8A-4147-A177-3AD203B41FA5}">
                      <a16:colId xmlns:a16="http://schemas.microsoft.com/office/drawing/2014/main" xmlns="" val="736427731"/>
                    </a:ext>
                  </a:extLst>
                </a:gridCol>
                <a:gridCol w="667395">
                  <a:extLst>
                    <a:ext uri="{9D8B030D-6E8A-4147-A177-3AD203B41FA5}">
                      <a16:colId xmlns:a16="http://schemas.microsoft.com/office/drawing/2014/main" xmlns="" val="4032471062"/>
                    </a:ext>
                  </a:extLst>
                </a:gridCol>
              </a:tblGrid>
              <a:tr h="239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 err="1" smtClean="0">
                          <a:effectLst/>
                        </a:rPr>
                        <a:t>DepartmentDetails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19" marR="85019" marT="42509" marB="4250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8824129"/>
                  </a:ext>
                </a:extLst>
              </a:tr>
              <a:tr h="204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DepartmentId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DepartmentHeadID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extLst>
                  <a:ext uri="{0D108BD9-81ED-4DB2-BD59-A6C34878D82A}">
                    <a16:rowId xmlns:a16="http://schemas.microsoft.com/office/drawing/2014/main" xmlns="" val="383234398"/>
                  </a:ext>
                </a:extLst>
              </a:tr>
              <a:tr h="204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Pokhara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extLst>
                  <a:ext uri="{0D108BD9-81ED-4DB2-BD59-A6C34878D82A}">
                    <a16:rowId xmlns:a16="http://schemas.microsoft.com/office/drawing/2014/main" xmlns="" val="2509959085"/>
                  </a:ext>
                </a:extLst>
              </a:tr>
              <a:tr h="204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Kathmandu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9" marR="6999" marT="6999" marB="41996" anchor="b"/>
                </a:tc>
                <a:extLst>
                  <a:ext uri="{0D108BD9-81ED-4DB2-BD59-A6C34878D82A}">
                    <a16:rowId xmlns:a16="http://schemas.microsoft.com/office/drawing/2014/main" xmlns="" val="344217578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12394"/>
              </p:ext>
            </p:extLst>
          </p:nvPr>
        </p:nvGraphicFramePr>
        <p:xfrm>
          <a:off x="4191000" y="4267200"/>
          <a:ext cx="316038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558"/>
                <a:gridCol w="659558"/>
                <a:gridCol w="890684"/>
                <a:gridCol w="950581"/>
              </a:tblGrid>
              <a:tr h="190500"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1100" u="sng" strike="noStrike" smtClean="0">
                          <a:effectLst/>
                        </a:rPr>
                        <a:t>Details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Salary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DepartmentId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Shyam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Kripa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Krishna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Sujan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  <p:bldP spid="4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5"/>
          <p:cNvSpPr/>
          <p:nvPr/>
        </p:nvSpPr>
        <p:spPr>
          <a:xfrm>
            <a:off x="366120" y="825840"/>
            <a:ext cx="822816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pc="-1" dirty="0" smtClean="0">
                <a:solidFill>
                  <a:srgbClr val="000000"/>
                </a:solidFill>
              </a:rPr>
              <a:t>Assignment of </a:t>
            </a:r>
            <a:r>
              <a:rPr lang="en-US" spc="-1" dirty="0">
                <a:solidFill>
                  <a:srgbClr val="000000"/>
                </a:solidFill>
              </a:rPr>
              <a:t>Normalization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Consider the following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data, related to the students and library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that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is stored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in a table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457200" y="3581400"/>
            <a:ext cx="822816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Design appropriate tables to store the above data.</a:t>
            </a:r>
            <a:endParaRPr lang="en-US" spc="-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16158"/>
              </p:ext>
            </p:extLst>
          </p:nvPr>
        </p:nvGraphicFramePr>
        <p:xfrm>
          <a:off x="391936" y="1823795"/>
          <a:ext cx="8186320" cy="1601245"/>
        </p:xfrm>
        <a:graphic>
          <a:graphicData uri="http://schemas.openxmlformats.org/drawingml/2006/table">
            <a:tbl>
              <a:tblPr/>
              <a:tblGrid>
                <a:gridCol w="635469"/>
                <a:gridCol w="652643"/>
                <a:gridCol w="429370"/>
                <a:gridCol w="317734"/>
                <a:gridCol w="316048"/>
                <a:gridCol w="685800"/>
                <a:gridCol w="381000"/>
                <a:gridCol w="381000"/>
                <a:gridCol w="914400"/>
                <a:gridCol w="762000"/>
                <a:gridCol w="744340"/>
                <a:gridCol w="704168"/>
                <a:gridCol w="463720"/>
                <a:gridCol w="300559"/>
                <a:gridCol w="498069"/>
              </a:tblGrid>
              <a:tr h="16929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(Student Details)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(Book Details)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(Borrow Details)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(Library Fee Details)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DOB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Pages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Author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TakenDate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BroughtDate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Remarks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 Kumar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1/1/1990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12A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 Times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Charles Dickens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 fiction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Hari Das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6/1/1991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12B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Editha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William Dean Howells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Gita Nepal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12/20/1990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11A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 Boat, Database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25, 40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Edna Ferber, Connolly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Art, Technology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2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57275"/>
            <a:ext cx="59245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329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762120" y="26028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latin typeface="Calibri"/>
              </a:rPr>
              <a:t>Normalization</a:t>
            </a:r>
            <a:endParaRPr lang="en-US" sz="4400" spc="-1" dirty="0">
              <a:solidFill>
                <a:prstClr val="black"/>
              </a:solidFill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762120" y="1456200"/>
            <a:ext cx="7844760" cy="16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•   Main objective is to organize data in tables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44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Helps maintain relations between tables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44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One value should be at only one place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•   Break down the data in smaller sizes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•   See the following example of a table “Student” with following data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914400" y="4270320"/>
            <a:ext cx="7844760" cy="16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Here, the Instructor is stored in multiple places. If the name of one of the Instructors need to be changed, the data in multiple places needs to be changed.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If one of the students (say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Shyam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Prashad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) decides to study a new subject, 2 columns (Subject and Instructor) need to be updated. The name of each of the subject and Instructor appears multiple times in the table.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endParaRPr lang="en-US" spc="-1" dirty="0">
              <a:solidFill>
                <a:prstClr val="black"/>
              </a:solidFill>
            </a:endParaRPr>
          </a:p>
        </p:txBody>
      </p:sp>
      <p:pic>
        <p:nvPicPr>
          <p:cNvPr id="433" name="Picture 10"/>
          <p:cNvPicPr/>
          <p:nvPr/>
        </p:nvPicPr>
        <p:blipFill>
          <a:blip r:embed="rId2"/>
          <a:stretch/>
        </p:blipFill>
        <p:spPr>
          <a:xfrm>
            <a:off x="1300680" y="3182040"/>
            <a:ext cx="5685120" cy="90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964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914400" y="66384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44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</a:rPr>
              <a:t>Normal Forms:</a:t>
            </a:r>
            <a:endParaRPr lang="en-US" spc="-1">
              <a:solidFill>
                <a:prstClr val="black"/>
              </a:solidFill>
            </a:endParaRPr>
          </a:p>
          <a:p>
            <a:pPr marL="802800" lvl="1" indent="-341640"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1 NF</a:t>
            </a:r>
            <a:endParaRPr lang="en-US" spc="-1">
              <a:solidFill>
                <a:prstClr val="black"/>
              </a:solidFill>
            </a:endParaRPr>
          </a:p>
          <a:p>
            <a:pPr marL="802800" lvl="1" indent="-341640"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2 NF</a:t>
            </a:r>
            <a:endParaRPr lang="en-US" spc="-1">
              <a:solidFill>
                <a:prstClr val="black"/>
              </a:solidFill>
            </a:endParaRPr>
          </a:p>
          <a:p>
            <a:pPr marL="802800" lvl="1" indent="-341640"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3 NF</a:t>
            </a:r>
            <a:endParaRPr lang="en-US" spc="-1">
              <a:solidFill>
                <a:prstClr val="black"/>
              </a:solidFill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5"/>
          <p:cNvSpPr/>
          <p:nvPr/>
        </p:nvSpPr>
        <p:spPr>
          <a:xfrm>
            <a:off x="914400" y="2231640"/>
            <a:ext cx="7945560" cy="30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Calibri"/>
              </a:rPr>
              <a:t>1NF Rule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4164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Each table cell should contain a single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value</a:t>
            </a:r>
          </a:p>
          <a:p>
            <a:pPr marL="343080" indent="-34164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Each row must be unique.</a:t>
            </a:r>
          </a:p>
          <a:p>
            <a:pPr marL="343080" indent="-34164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above table can be redesigned using 1NF as</a:t>
            </a:r>
            <a:endParaRPr lang="en-US" spc="-1" dirty="0">
              <a:solidFill>
                <a:prstClr val="black"/>
              </a:solidFill>
            </a:endParaRPr>
          </a:p>
          <a:p>
            <a:pPr marL="457200">
              <a:lnSpc>
                <a:spcPct val="107000"/>
              </a:lnSpc>
              <a:spcAft>
                <a:spcPts val="799"/>
              </a:spcAft>
            </a:pPr>
            <a:endParaRPr lang="en-US" spc="-1" dirty="0">
              <a:solidFill>
                <a:prstClr val="black"/>
              </a:solidFill>
            </a:endParaRPr>
          </a:p>
          <a:p>
            <a:pPr marL="457200">
              <a:lnSpc>
                <a:spcPct val="107000"/>
              </a:lnSpc>
              <a:spcAft>
                <a:spcPts val="799"/>
              </a:spcAft>
            </a:pPr>
            <a:endParaRPr lang="en-US" spc="-1" dirty="0">
              <a:solidFill>
                <a:prstClr val="black"/>
              </a:solidFill>
            </a:endParaRPr>
          </a:p>
          <a:p>
            <a:pPr marL="457200">
              <a:lnSpc>
                <a:spcPct val="107000"/>
              </a:lnSpc>
              <a:spcAft>
                <a:spcPts val="799"/>
              </a:spcAft>
            </a:pPr>
            <a:endParaRPr lang="en-US" spc="-1" dirty="0">
              <a:solidFill>
                <a:prstClr val="black"/>
              </a:solidFill>
            </a:endParaRPr>
          </a:p>
          <a:p>
            <a:pPr marL="743040" indent="-2844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Each cell now contains single value but still the data is repeated.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en-US" spc="-1" dirty="0">
              <a:solidFill>
                <a:prstClr val="black"/>
              </a:solidFill>
            </a:endParaRPr>
          </a:p>
        </p:txBody>
      </p:sp>
      <p:pic>
        <p:nvPicPr>
          <p:cNvPr id="439" name="Picture 11"/>
          <p:cNvPicPr/>
          <p:nvPr/>
        </p:nvPicPr>
        <p:blipFill>
          <a:blip r:embed="rId2"/>
          <a:stretch/>
        </p:blipFill>
        <p:spPr>
          <a:xfrm>
            <a:off x="1524000" y="3599280"/>
            <a:ext cx="5551560" cy="1179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329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14400" y="228600"/>
            <a:ext cx="776844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b="1" spc="-1" dirty="0">
                <a:solidFill>
                  <a:srgbClr val="000000"/>
                </a:solidFill>
                <a:latin typeface="Calibri"/>
                <a:ea typeface="Calibri"/>
              </a:rPr>
              <a:t>2NF rule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5"/>
          <p:cNvSpPr/>
          <p:nvPr/>
        </p:nvSpPr>
        <p:spPr>
          <a:xfrm>
            <a:off x="914400" y="1068960"/>
            <a:ext cx="794556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Table should be in 1NF 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Single Column Primary Key 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The table can now be redesigned into Student and Subject tables as</a:t>
            </a:r>
            <a:endParaRPr lang="en-US" spc="-1" dirty="0">
              <a:solidFill>
                <a:prstClr val="black"/>
              </a:solidFill>
            </a:endParaRPr>
          </a:p>
        </p:txBody>
      </p:sp>
      <p:pic>
        <p:nvPicPr>
          <p:cNvPr id="445" name="Picture 2"/>
          <p:cNvPicPr/>
          <p:nvPr/>
        </p:nvPicPr>
        <p:blipFill>
          <a:blip r:embed="rId3"/>
          <a:stretch/>
        </p:blipFill>
        <p:spPr>
          <a:xfrm>
            <a:off x="209520" y="2469960"/>
            <a:ext cx="8723520" cy="37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354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2"/>
          <p:cNvPicPr/>
          <p:nvPr/>
        </p:nvPicPr>
        <p:blipFill>
          <a:blip r:embed="rId2"/>
          <a:stretch/>
        </p:blipFill>
        <p:spPr>
          <a:xfrm>
            <a:off x="2013000" y="1371600"/>
            <a:ext cx="6064200" cy="3899880"/>
          </a:xfrm>
          <a:prstGeom prst="rect">
            <a:avLst/>
          </a:prstGeom>
          <a:ln>
            <a:noFill/>
          </a:ln>
        </p:spPr>
      </p:pic>
      <p:sp>
        <p:nvSpPr>
          <p:cNvPr id="446" name="CustomShape 1"/>
          <p:cNvSpPr/>
          <p:nvPr/>
        </p:nvSpPr>
        <p:spPr>
          <a:xfrm>
            <a:off x="914400" y="408960"/>
            <a:ext cx="7768440" cy="7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b="1" spc="-1">
                <a:solidFill>
                  <a:srgbClr val="000000"/>
                </a:solidFill>
                <a:latin typeface="Calibri"/>
                <a:ea typeface="Calibri"/>
              </a:rPr>
              <a:t>3NF rule</a:t>
            </a:r>
            <a:endParaRPr lang="en-US" spc="-1">
              <a:solidFill>
                <a:prstClr val="black"/>
              </a:solidFill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914400" y="863640"/>
            <a:ext cx="79455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  <a:ea typeface="Calibri"/>
              </a:rPr>
              <a:t>Table should be in 2NF</a:t>
            </a:r>
            <a:endParaRPr lang="en-US" spc="-1">
              <a:solidFill>
                <a:prstClr val="black"/>
              </a:solid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  <a:ea typeface="Calibri"/>
              </a:rPr>
              <a:t>There should not be any transitive dependencies</a:t>
            </a:r>
            <a:endParaRPr lang="en-US" spc="-1">
              <a:solidFill>
                <a:prstClr val="black"/>
              </a:solidFill>
            </a:endParaRPr>
          </a:p>
        </p:txBody>
      </p:sp>
      <p:sp>
        <p:nvSpPr>
          <p:cNvPr id="451" name="CustomShape 6"/>
          <p:cNvSpPr/>
          <p:nvPr/>
        </p:nvSpPr>
        <p:spPr>
          <a:xfrm>
            <a:off x="749160" y="5181600"/>
            <a:ext cx="7933680" cy="12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In 2NF, Student Name determines the Subject and Subject determines the Instructor. So, Student Name determines the Instructor through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subject(Instructor and Subject are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Functionally Dependent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 on Student).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So, columns Student and Instructor are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Transitively Dependent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. To avoid this dependency, a fourth table Detail is added.</a:t>
            </a:r>
            <a:endParaRPr lang="en-US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13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11113"/>
              </p:ext>
            </p:extLst>
          </p:nvPr>
        </p:nvGraphicFramePr>
        <p:xfrm>
          <a:off x="1793811" y="1520875"/>
          <a:ext cx="4606989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  <a:gridCol w="1270000"/>
                <a:gridCol w="1168400"/>
                <a:gridCol w="1000189"/>
              </a:tblGrid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Employeename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Departmentname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Projectname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79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Ram, </a:t>
                      </a:r>
                      <a:r>
                        <a:rPr lang="en-US" sz="1200" u="none" strike="noStrike" dirty="0" err="1">
                          <a:effectLst/>
                        </a:rPr>
                        <a:t>Shyam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 err="1">
                          <a:effectLst/>
                        </a:rPr>
                        <a:t>Hari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Assets, Mutual Fund, Profitability 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effectLst/>
                        </a:rPr>
                        <a:t>4.5, 3, 7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Krishna, </a:t>
                      </a:r>
                      <a:r>
                        <a:rPr lang="en-US" sz="1200" u="none" strike="noStrike" dirty="0" err="1">
                          <a:effectLst/>
                        </a:rPr>
                        <a:t>Rabindra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R&amp;D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MicroStrategy, Tableau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effectLst/>
                        </a:rPr>
                        <a:t>8, 9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4572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Example of Normalization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Consider the following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data of different projects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that has to be stored in a table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10583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Break down the above data into appropriate tables using the 1,2 and 3 Normal Forms.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10113"/>
              </p:ext>
            </p:extLst>
          </p:nvPr>
        </p:nvGraphicFramePr>
        <p:xfrm>
          <a:off x="1893633" y="3886200"/>
          <a:ext cx="427856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065"/>
                <a:gridCol w="1289367"/>
                <a:gridCol w="1443546"/>
                <a:gridCol w="390589"/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Employeename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Shyam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Mutual Fund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Profitability Analysis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Krishna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R&amp;D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MicroStrategy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Rabindra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R&amp;D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Tableau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1524000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u="sng" dirty="0">
                <a:solidFill>
                  <a:srgbClr val="000000"/>
                </a:solidFill>
                <a:latin typeface="Calibri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3597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23401"/>
              </p:ext>
            </p:extLst>
          </p:nvPr>
        </p:nvGraphicFramePr>
        <p:xfrm>
          <a:off x="2514600" y="1600200"/>
          <a:ext cx="3357246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1473518"/>
                <a:gridCol w="1274128"/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Employee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ID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Employeename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Shyam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Hari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Krishna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R&amp;D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Rabindra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R&amp;D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51770"/>
              </p:ext>
            </p:extLst>
          </p:nvPr>
        </p:nvGraphicFramePr>
        <p:xfrm>
          <a:off x="2133600" y="3962400"/>
          <a:ext cx="216998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440"/>
                <a:gridCol w="1443546"/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 smtClean="0">
                          <a:effectLst/>
                        </a:rPr>
                        <a:t>Project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ID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Mutual Fund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Profitability Analysis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MicroStrategy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Tableau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05733"/>
              </p:ext>
            </p:extLst>
          </p:nvPr>
        </p:nvGraphicFramePr>
        <p:xfrm>
          <a:off x="5791200" y="3886200"/>
          <a:ext cx="2045082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053"/>
                <a:gridCol w="726440"/>
                <a:gridCol w="390589"/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Details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EmployeeID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8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43280"/>
              </p:ext>
            </p:extLst>
          </p:nvPr>
        </p:nvGraphicFramePr>
        <p:xfrm>
          <a:off x="1447800" y="1905000"/>
          <a:ext cx="350520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u="sng" strike="noStrike" dirty="0" smtClean="0">
                          <a:effectLst/>
                        </a:rPr>
                        <a:t>Employee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ID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Employeename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Shyam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Krishna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Rabindra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21065"/>
              </p:ext>
            </p:extLst>
          </p:nvPr>
        </p:nvGraphicFramePr>
        <p:xfrm>
          <a:off x="5562600" y="2743200"/>
          <a:ext cx="24384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  <a:gridCol w="1270000"/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u="sng" strike="noStrike" dirty="0">
                          <a:effectLst/>
                        </a:rPr>
                        <a:t>Department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R&amp;D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9405"/>
              </p:ext>
            </p:extLst>
          </p:nvPr>
        </p:nvGraphicFramePr>
        <p:xfrm>
          <a:off x="1752600" y="4267200"/>
          <a:ext cx="214884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440"/>
                <a:gridCol w="1422400"/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 smtClean="0">
                          <a:effectLst/>
                        </a:rPr>
                        <a:t>Project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ID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Projectname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Mutual Fund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Profitability Analysis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MicroStrategy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Tableau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06302"/>
              </p:ext>
            </p:extLst>
          </p:nvPr>
        </p:nvGraphicFramePr>
        <p:xfrm>
          <a:off x="5562600" y="4114800"/>
          <a:ext cx="2171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711200"/>
                <a:gridCol w="596900"/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Details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EmployeeID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ProjectID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1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5"/>
          <p:cNvSpPr/>
          <p:nvPr/>
        </p:nvSpPr>
        <p:spPr>
          <a:xfrm>
            <a:off x="366120" y="825840"/>
            <a:ext cx="8393040" cy="18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pc="-1" dirty="0" smtClean="0">
                <a:solidFill>
                  <a:srgbClr val="000000"/>
                </a:solidFill>
              </a:rPr>
              <a:t>Assignment of </a:t>
            </a:r>
            <a:r>
              <a:rPr lang="en-US" spc="-1" dirty="0">
                <a:solidFill>
                  <a:srgbClr val="000000"/>
                </a:solidFill>
              </a:rPr>
              <a:t>Normalization</a:t>
            </a:r>
            <a:endParaRPr lang="en-US" spc="-1" dirty="0">
              <a:solidFill>
                <a:prstClr val="black"/>
              </a:solidFill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Consider the following data that has to be stored in a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table</a:t>
            </a: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endParaRPr lang="en-US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Break down the above data into tables using 1NF, 2NF and 3NF.</a:t>
            </a:r>
            <a:endParaRPr lang="en-US" spc="-1" dirty="0">
              <a:solidFill>
                <a:prstClr val="black"/>
              </a:solidFill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365760" y="2651760"/>
            <a:ext cx="822816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above data can be represented in 1NF as </a:t>
            </a:r>
            <a:endParaRPr lang="en-US" spc="-1" dirty="0">
              <a:solidFill>
                <a:prstClr val="black"/>
              </a:solidFill>
            </a:endParaRPr>
          </a:p>
        </p:txBody>
      </p:sp>
      <p:graphicFrame>
        <p:nvGraphicFramePr>
          <p:cNvPr id="459" name="Table 7"/>
          <p:cNvGraphicFramePr/>
          <p:nvPr>
            <p:extLst>
              <p:ext uri="{D42A27DB-BD31-4B8C-83A1-F6EECF244321}">
                <p14:modId xmlns:p14="http://schemas.microsoft.com/office/powerpoint/2010/main" val="882788814"/>
              </p:ext>
            </p:extLst>
          </p:nvPr>
        </p:nvGraphicFramePr>
        <p:xfrm>
          <a:off x="2126880" y="3227040"/>
          <a:ext cx="4919040" cy="2138040"/>
        </p:xfrm>
        <a:graphic>
          <a:graphicData uri="http://schemas.openxmlformats.org/drawingml/2006/table">
            <a:tbl>
              <a:tblPr/>
              <a:tblGrid>
                <a:gridCol w="541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2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36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72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sng" strike="noStrike" spc="-1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Details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Salary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DepartmentHead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DepartmentLocation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Krishna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Pokhara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Shyam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Krishna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Pokhara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Hari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Sujan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Kathmandu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Kripa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Sujan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Kathmandu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Krishna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Pokhara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Sujan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9000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Kathmandu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6480" marR="6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221E9D8-1D70-4CD6-8595-0F4365712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491016"/>
              </p:ext>
            </p:extLst>
          </p:nvPr>
        </p:nvGraphicFramePr>
        <p:xfrm>
          <a:off x="762120" y="1583640"/>
          <a:ext cx="6908648" cy="64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110">
                  <a:extLst>
                    <a:ext uri="{9D8B030D-6E8A-4147-A177-3AD203B41FA5}">
                      <a16:colId xmlns:a16="http://schemas.microsoft.com/office/drawing/2014/main" xmlns="" val="2256425588"/>
                    </a:ext>
                  </a:extLst>
                </a:gridCol>
                <a:gridCol w="1440413">
                  <a:extLst>
                    <a:ext uri="{9D8B030D-6E8A-4147-A177-3AD203B41FA5}">
                      <a16:colId xmlns:a16="http://schemas.microsoft.com/office/drawing/2014/main" xmlns="" val="1805063835"/>
                    </a:ext>
                  </a:extLst>
                </a:gridCol>
                <a:gridCol w="1440413">
                  <a:extLst>
                    <a:ext uri="{9D8B030D-6E8A-4147-A177-3AD203B41FA5}">
                      <a16:colId xmlns:a16="http://schemas.microsoft.com/office/drawing/2014/main" xmlns="" val="212153992"/>
                    </a:ext>
                  </a:extLst>
                </a:gridCol>
                <a:gridCol w="1133658">
                  <a:extLst>
                    <a:ext uri="{9D8B030D-6E8A-4147-A177-3AD203B41FA5}">
                      <a16:colId xmlns:a16="http://schemas.microsoft.com/office/drawing/2014/main" xmlns="" val="2187327494"/>
                    </a:ext>
                  </a:extLst>
                </a:gridCol>
                <a:gridCol w="1347054">
                  <a:extLst>
                    <a:ext uri="{9D8B030D-6E8A-4147-A177-3AD203B41FA5}">
                      <a16:colId xmlns:a16="http://schemas.microsoft.com/office/drawing/2014/main" xmlns="" val="3106700703"/>
                    </a:ext>
                  </a:extLst>
                </a:gridCol>
              </a:tblGrid>
              <a:tr h="2164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Salary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Department_head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Department_Location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extLst>
                  <a:ext uri="{0D108BD9-81ED-4DB2-BD59-A6C34878D82A}">
                    <a16:rowId xmlns:a16="http://schemas.microsoft.com/office/drawing/2014/main" xmlns="" val="1431587506"/>
                  </a:ext>
                </a:extLst>
              </a:tr>
              <a:tr h="2164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ram, shyam, hari,krishna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8000, 1000, 9000,8000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Krishna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Pokhara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extLst>
                  <a:ext uri="{0D108BD9-81ED-4DB2-BD59-A6C34878D82A}">
                    <a16:rowId xmlns:a16="http://schemas.microsoft.com/office/drawing/2014/main" xmlns="" val="2948638447"/>
                  </a:ext>
                </a:extLst>
              </a:tr>
              <a:tr h="2164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kripa, sujan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8000, 9000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HR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sujan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 err="1">
                          <a:effectLst/>
                        </a:rPr>
                        <a:t>kathmandu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8" marR="8018" marT="8018" marB="48107" anchor="b"/>
                </a:tc>
                <a:extLst>
                  <a:ext uri="{0D108BD9-81ED-4DB2-BD59-A6C34878D82A}">
                    <a16:rowId xmlns:a16="http://schemas.microsoft.com/office/drawing/2014/main" xmlns="" val="27909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1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831</Words>
  <Application>Microsoft Office PowerPoint</Application>
  <PresentationFormat>On-screen Show (4:3)</PresentationFormat>
  <Paragraphs>397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119</cp:revision>
  <dcterms:created xsi:type="dcterms:W3CDTF">2021-03-09T16:47:17Z</dcterms:created>
  <dcterms:modified xsi:type="dcterms:W3CDTF">2021-04-04T02:09:55Z</dcterms:modified>
</cp:coreProperties>
</file>