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F6875A-4A4F-4D43-8219-481C7CCE1843}">
  <a:tblStyle styleId="{9AF6875A-4A4F-4D43-8219-481C7CCE184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E_zFM7mzFUg&amp;ab_channel=SachinSamy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62120" y="457200"/>
            <a:ext cx="8043352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 6113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Management System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2318238" y="2988811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Saroj Ghimire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Saroj.ghimire2@texascollege.edu.np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2476757" y="5486400"/>
            <a:ext cx="4720046" cy="617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Lincoln University College, CN 1221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4294967295" type="title"/>
          </p:nvPr>
        </p:nvSpPr>
        <p:spPr>
          <a:xfrm>
            <a:off x="457200" y="273600"/>
            <a:ext cx="822924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Table</a:t>
            </a:r>
            <a:endParaRPr/>
          </a:p>
        </p:txBody>
      </p:sp>
      <p:sp>
        <p:nvSpPr>
          <p:cNvPr id="155" name="Google Shape;155;p22"/>
          <p:cNvSpPr txBox="1"/>
          <p:nvPr>
            <p:ph idx="1" type="subTitle"/>
          </p:nvPr>
        </p:nvSpPr>
        <p:spPr>
          <a:xfrm>
            <a:off x="457200" y="121920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Insert data in table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Product(</a:t>
            </a:r>
            <a:endParaRPr/>
          </a:p>
          <a:p>
            <a:pPr indent="0" lvl="3" marL="1371600" rtl="0" algn="ct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1300"/>
              <a:t>Brand,</a:t>
            </a:r>
            <a:endParaRPr/>
          </a:p>
          <a:p>
            <a:pPr indent="0" lvl="3" marL="1371600" rtl="0" algn="ct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1300"/>
              <a:t>ProductName,</a:t>
            </a:r>
            <a:endParaRPr/>
          </a:p>
          <a:p>
            <a:pPr indent="0" lvl="3" marL="1371600" rtl="0" algn="ct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1300"/>
              <a:t>ProductType,</a:t>
            </a:r>
            <a:endParaRPr/>
          </a:p>
          <a:p>
            <a:pPr indent="0" lvl="3" marL="1371600" rtl="0" algn="ct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1300"/>
              <a:t>Price,</a:t>
            </a:r>
            <a:endParaRPr/>
          </a:p>
          <a:p>
            <a:pPr indent="0" lvl="3" marL="1371600" rtl="0" algn="ct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1300"/>
              <a:t>ManufacturedDate,</a:t>
            </a:r>
            <a:endParaRPr/>
          </a:p>
          <a:p>
            <a:pPr indent="0" lvl="3" marL="1371600" rtl="0" algn="ct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1300"/>
              <a:t>ExpiryDate,</a:t>
            </a:r>
            <a:endParaRPr/>
          </a:p>
          <a:p>
            <a:pPr indent="0" lvl="3" marL="1371600" rtl="0" algn="ct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1300"/>
              <a:t>BatchNo</a:t>
            </a:r>
            <a:endParaRPr sz="1300"/>
          </a:p>
          <a:p>
            <a:pPr indent="0" lvl="3" marL="1371600" rtl="0" algn="ct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1300"/>
              <a:t>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VALUES(</a:t>
            </a:r>
            <a:endParaRPr/>
          </a:p>
          <a:p>
            <a:pPr indent="0" lvl="3" marL="1371600" rtl="0" algn="ct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1300"/>
              <a:t>  'Chaudhary',</a:t>
            </a:r>
            <a:endParaRPr/>
          </a:p>
          <a:p>
            <a:pPr indent="0" lvl="3" marL="1371600" rtl="0" algn="ct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1300"/>
              <a:t>  'Wai Wai',</a:t>
            </a:r>
            <a:endParaRPr/>
          </a:p>
          <a:p>
            <a:pPr indent="0" lvl="3" marL="1371600" rtl="0" algn="ct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1300"/>
              <a:t>  'Noodles',</a:t>
            </a:r>
            <a:endParaRPr/>
          </a:p>
          <a:p>
            <a:pPr indent="0" lvl="3" marL="1371600" rtl="0" algn="ct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1300"/>
              <a:t>  20,</a:t>
            </a:r>
            <a:endParaRPr/>
          </a:p>
          <a:p>
            <a:pPr indent="0" lvl="3" marL="1371600" rtl="0" algn="ct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1300"/>
              <a:t>  '2021/01/01',</a:t>
            </a:r>
            <a:endParaRPr/>
          </a:p>
          <a:p>
            <a:pPr indent="0" lvl="3" marL="1371600" rtl="0" algn="ct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1300"/>
              <a:t>  '2021/08/01',</a:t>
            </a:r>
            <a:endParaRPr/>
          </a:p>
          <a:p>
            <a:pPr indent="0" lvl="3" marL="1371600" rtl="0" algn="ct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1300"/>
              <a:t>  185</a:t>
            </a:r>
            <a:endParaRPr/>
          </a:p>
          <a:p>
            <a:pPr indent="0" lvl="3" marL="1371600" rtl="0" algn="ct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1300"/>
              <a:t>  )</a:t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5105400" y="914400"/>
            <a:ext cx="289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Product;</a:t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4800600" y="2209800"/>
            <a:ext cx="41729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10 more records in table Product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4294967295" type="title"/>
          </p:nvPr>
        </p:nvSpPr>
        <p:spPr>
          <a:xfrm>
            <a:off x="685800" y="76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Exercise</a:t>
            </a:r>
            <a:endParaRPr/>
          </a:p>
        </p:txBody>
      </p:sp>
      <p:sp>
        <p:nvSpPr>
          <p:cNvPr id="163" name="Google Shape;163;p23"/>
          <p:cNvSpPr txBox="1"/>
          <p:nvPr>
            <p:ph idx="1" type="subTitle"/>
          </p:nvPr>
        </p:nvSpPr>
        <p:spPr>
          <a:xfrm>
            <a:off x="-152400" y="1066800"/>
            <a:ext cx="8229240" cy="75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records of 10 people in table “Citizen”.</a:t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533760" y="1752600"/>
            <a:ext cx="8229240" cy="75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any 5 of the records from table “Citizen”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533760" y="2514600"/>
            <a:ext cx="8229240" cy="75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only 2 of the records from table “Citizen” eldest first.</a:t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533760" y="3352800"/>
            <a:ext cx="8229240" cy="75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only 5 of the records from table “Citizen” youngest first.</a:t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533760" y="4114800"/>
            <a:ext cx="8229240" cy="75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only citizens born in “Kathmandu”.</a:t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457200" y="4724400"/>
            <a:ext cx="8229240" cy="75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only the Names of Citizens.</a:t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457200" y="5338320"/>
            <a:ext cx="8229240" cy="75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only the Name and Birth Places of each Citizen.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Query Exercise</a:t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457200" y="1905000"/>
            <a:ext cx="815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the list of Citizens that were born between 2001-01-01 and 2005-01-01.</a:t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457200" y="1600200"/>
            <a:ext cx="815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the list of Citizens that were born later than 2001-01-01.</a:t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457200" y="2221468"/>
            <a:ext cx="815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the list of Citizens that were born in Pokhara and Kathmandu(Use IN).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/>
        </p:nvSpPr>
        <p:spPr>
          <a:xfrm>
            <a:off x="457200" y="2209800"/>
            <a:ext cx="8229240" cy="75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2 persons from table “Contact” who have gmail accounts.</a:t>
            </a:r>
            <a:endParaRPr/>
          </a:p>
        </p:txBody>
      </p:sp>
      <p:sp>
        <p:nvSpPr>
          <p:cNvPr id="183" name="Google Shape;183;p25"/>
          <p:cNvSpPr txBox="1"/>
          <p:nvPr>
            <p:ph idx="4294967295" type="title"/>
          </p:nvPr>
        </p:nvSpPr>
        <p:spPr>
          <a:xfrm>
            <a:off x="685800" y="-1524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Exercise</a:t>
            </a:r>
            <a:endParaRPr/>
          </a:p>
        </p:txBody>
      </p:sp>
      <p:sp>
        <p:nvSpPr>
          <p:cNvPr id="184" name="Google Shape;184;p25"/>
          <p:cNvSpPr txBox="1"/>
          <p:nvPr>
            <p:ph idx="1" type="subTitle"/>
          </p:nvPr>
        </p:nvSpPr>
        <p:spPr>
          <a:xfrm>
            <a:off x="-609600" y="990600"/>
            <a:ext cx="8229240" cy="75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records of 10 people in table “Contact”.</a:t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457560" y="1524000"/>
            <a:ext cx="8229240" cy="75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any 5 persons from table “Contact” whose First Name starts with ‘a’.</a:t>
            </a:r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457560" y="3509520"/>
            <a:ext cx="8229240" cy="75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only 5 “Name” and “Phone Number” from table “Contact” and sort them alphabetically.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457200" y="4191000"/>
            <a:ext cx="8229240" cy="75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only 2 records from table “Contact” that have valid values for Company.</a:t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457200" y="4648200"/>
            <a:ext cx="8229240" cy="75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only the contact details with no data for “DOB”</a:t>
            </a:r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457200" y="5181600"/>
            <a:ext cx="8229240" cy="75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only the “Name” and “DOB” of each records that have valid DOB.</a:t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457560" y="2819400"/>
            <a:ext cx="8229240" cy="75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any 5 persons from table “Contact” whose Last Name starts with ‘s’.</a:t>
            </a:r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457200" y="5643120"/>
            <a:ext cx="8229240" cy="75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only the Name and Age of each records.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/>
          <p:nvPr/>
        </p:nvSpPr>
        <p:spPr>
          <a:xfrm>
            <a:off x="762120" y="457200"/>
            <a:ext cx="776844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762120" y="1600200"/>
            <a:ext cx="7844760" cy="182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914400" y="1677960"/>
            <a:ext cx="7543080" cy="354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Eg: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table Student(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Id int Primary key identity(1,1) NOT NULL,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FirstName varchar(255) NOT NULL,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LastName varchar(255) NOT NULL,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DOB date,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Weight Decimal(10,2),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IsCR Bit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)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/>
          <p:nvPr/>
        </p:nvSpPr>
        <p:spPr>
          <a:xfrm>
            <a:off x="762120" y="457200"/>
            <a:ext cx="776844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7"/>
          <p:cNvSpPr/>
          <p:nvPr/>
        </p:nvSpPr>
        <p:spPr>
          <a:xfrm>
            <a:off x="762120" y="1600200"/>
            <a:ext cx="7844760" cy="182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914400" y="1677960"/>
            <a:ext cx="7543080" cy="354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Eg: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 into table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* from table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column names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 by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1242360"/>
            <a:ext cx="5234040" cy="3950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/>
          <p:nvPr/>
        </p:nvSpPr>
        <p:spPr>
          <a:xfrm>
            <a:off x="762120" y="-108000"/>
            <a:ext cx="776844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Query Processing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198720" y="1613880"/>
            <a:ext cx="8147160" cy="469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4400" lvl="0" marL="28584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Parser: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640" lvl="1" marL="80028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check and Semantic check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(e.g.: checks if query contains 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table name that does not exist)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400" lvl="0" marL="28584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Optimizer: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640" lvl="1" marL="80028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Query execution plan(way to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 the SQL request ) are 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examined and most efficient plan 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selected.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640" lvl="1" marL="80028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database catalog stores the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execution plans and optimizer passes the lowest cost plan for execution. 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400" lvl="0" marL="28584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Execution Engine: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400" lvl="1" marL="74304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Finally, run the query and display the results.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762120" y="1274760"/>
            <a:ext cx="7997040" cy="43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/>
          <p:nvPr/>
        </p:nvSpPr>
        <p:spPr>
          <a:xfrm>
            <a:off x="762120" y="268920"/>
            <a:ext cx="776844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 of SQL Commands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762120" y="1274760"/>
            <a:ext cx="7997040" cy="43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1879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DDL(Data Definition Language)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880" lvl="1" marL="74304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Used to create and modify the structure of database objects in databas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880" lvl="1" marL="74304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CREATE – Creates objects in the database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ALTER – Alters objects of the database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DROP – Deletes objects of the database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TRUNCATE – Deletes all records from a table and resets table identity to initial value.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400" lvl="0" marL="28836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DML(</a:t>
            </a:r>
            <a:r>
              <a:rPr b="1" lang="en-US" sz="1800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Data Manipulation Language)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400" lvl="1" marL="74556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Read, store, modify, delete, insert and update data in database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400" lvl="1" marL="74556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SELECT - Reads data from a table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INSERT -  Inserts data into a table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UPDATE - Updates existing data into a table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DELETE - Deletes records from a table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879" lvl="0" marL="28584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DCL(</a:t>
            </a:r>
            <a:r>
              <a:rPr b="1" lang="en-US" sz="1800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Data Control Language)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880" lvl="1" marL="74304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used to create roles, permissions and control access to database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400" lvl="1" marL="74556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GRANT – Gives user's access privileges to database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REVOKE – Withdraws user's access privileges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/>
          <p:nvPr/>
        </p:nvSpPr>
        <p:spPr>
          <a:xfrm>
            <a:off x="762120" y="1057772"/>
            <a:ext cx="7844760" cy="18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1879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endParaRPr/>
          </a:p>
          <a:p>
            <a:pPr indent="0" lvl="0" marL="396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statement creates a new table named "Student“.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Student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Id </a:t>
            </a:r>
            <a:r>
              <a:rPr b="0" i="0" lang="en-US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identity</a:t>
            </a:r>
            <a:r>
              <a:rPr b="0" i="0" lang="en-US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NULL,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FirstName </a:t>
            </a:r>
            <a:r>
              <a:rPr b="0" i="0" lang="en-US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varchar</a:t>
            </a:r>
            <a:r>
              <a:rPr b="0" i="0" lang="en-US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255</a:t>
            </a:r>
            <a:r>
              <a:rPr b="0" i="0" lang="en-US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NULL,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LastName </a:t>
            </a:r>
            <a:r>
              <a:rPr b="0" i="0" lang="en-US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varchar</a:t>
            </a:r>
            <a:r>
              <a:rPr b="0" i="0" lang="en-US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255</a:t>
            </a:r>
            <a:r>
              <a:rPr b="0" i="0" lang="en-US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NULL,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DOB </a:t>
            </a:r>
            <a:r>
              <a:rPr b="0" i="0" lang="en-US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b="0" i="0" lang="en-US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[Weight]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Decimal</a:t>
            </a:r>
            <a:r>
              <a:rPr b="0" i="0" lang="en-US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),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IsCR </a:t>
            </a:r>
            <a:r>
              <a:rPr b="0" i="0" lang="en-US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Bit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762120" y="-1727"/>
            <a:ext cx="776844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DDL Commands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914400" y="3276718"/>
            <a:ext cx="7844760" cy="182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0"/>
          <p:cNvSpPr txBox="1"/>
          <p:nvPr/>
        </p:nvSpPr>
        <p:spPr>
          <a:xfrm>
            <a:off x="914400" y="3410104"/>
            <a:ext cx="7616160" cy="2046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1879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Alter</a:t>
            </a:r>
            <a:endParaRPr/>
          </a:p>
          <a:p>
            <a:pPr indent="0" lvl="0" marL="396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ALTER TABLE statement is used to add, delete, or modify columns or add and drop various constraints in an existing table.</a:t>
            </a:r>
            <a:endParaRPr/>
          </a:p>
          <a:p>
            <a:pPr indent="0" lvl="1" marL="461159" marR="0" rtl="0" algn="l">
              <a:spcBef>
                <a:spcPts val="281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column </a:t>
            </a:r>
            <a:r>
              <a:rPr b="0" i="0" lang="en-US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Alter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Student </a:t>
            </a:r>
            <a:r>
              <a:rPr b="0" i="0" lang="en-US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Email </a:t>
            </a:r>
            <a:r>
              <a:rPr b="0" i="0" lang="en-US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varchar</a:t>
            </a:r>
            <a:r>
              <a:rPr b="0" i="0" lang="en-US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500</a:t>
            </a:r>
            <a:r>
              <a:rPr b="0" i="0" lang="en-US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61159" marR="0" rtl="0" algn="l">
              <a:spcBef>
                <a:spcPts val="281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Drop Column </a:t>
            </a:r>
            <a:r>
              <a:rPr b="0" i="0" lang="en-US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Alter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Student </a:t>
            </a:r>
            <a:r>
              <a:rPr b="0" i="0" lang="en-US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drop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column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IsCR</a:t>
            </a:r>
            <a:r>
              <a:rPr b="0" i="0" lang="en-US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281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column </a:t>
            </a:r>
            <a:r>
              <a:rPr b="0" i="0" lang="en-US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Alter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Student </a:t>
            </a:r>
            <a:r>
              <a:rPr b="0" i="0" lang="en-US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alter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column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FirstName </a:t>
            </a:r>
            <a:r>
              <a:rPr b="0" i="0" lang="en-US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varchar</a:t>
            </a:r>
            <a:r>
              <a:rPr b="0" i="0" lang="en-US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500</a:t>
            </a:r>
            <a:r>
              <a:rPr b="0" i="0" lang="en-US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1" marL="457200" marR="0" rtl="0" algn="l">
              <a:spcBef>
                <a:spcPts val="281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80808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281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80808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1394114" y="4882537"/>
            <a:ext cx="72127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80808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Alter statement</a:t>
            </a:r>
            <a:r>
              <a:rPr b="1" lang="en-US" sz="1200">
                <a:solidFill>
                  <a:srgbClr val="80808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 for Constraints will be studied inside Constraints topic.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1028700" y="5101560"/>
            <a:ext cx="3612573" cy="1141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5750" lvl="0" marL="2897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/>
          </a:p>
          <a:p>
            <a:pPr indent="0" lvl="0" marL="396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Drops an existing table in a database</a:t>
            </a:r>
            <a:endParaRPr/>
          </a:p>
          <a:p>
            <a:pPr indent="0" lvl="0" marL="396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Drop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Student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;</a:t>
            </a:r>
            <a:endParaRPr b="0" sz="14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2979" lvl="0" marL="28584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sz="14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4061113" y="5136385"/>
            <a:ext cx="45837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Truncate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Delete the data inside a table, but not the table itself.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Truncate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Student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;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/>
          <p:nvPr/>
        </p:nvSpPr>
        <p:spPr>
          <a:xfrm>
            <a:off x="762120" y="457200"/>
            <a:ext cx="776844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DML Commands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1"/>
          <p:cNvSpPr/>
          <p:nvPr/>
        </p:nvSpPr>
        <p:spPr>
          <a:xfrm>
            <a:off x="762120" y="1600200"/>
            <a:ext cx="7844760" cy="18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1879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b="0" sz="1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879" lvl="0" marL="28584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endParaRPr b="0" sz="1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879" lvl="0" marL="28584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0" sz="1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879" lvl="0" marL="28584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b="0" sz="1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2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2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2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1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762120" y="457200"/>
            <a:ext cx="776844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MSSQL Setup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1295400" y="1371600"/>
            <a:ext cx="605598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your Windows.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Compress your Hard Drives.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you are the owner/admin for the drives.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you have more than 1 disk drive.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MSSQL Server 2014 (or earlier) Express Edition.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SSMS(Microsoft SQL Server Management Studio).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complete Installation tutorial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https://www.youtube.com/watch?v=E_zFM7mzFUg&amp;ab_channel=SachinSamy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your password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MS Word and MS Excel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2"/>
          <p:cNvSpPr txBox="1"/>
          <p:nvPr>
            <p:ph idx="1" type="subTitle"/>
          </p:nvPr>
        </p:nvSpPr>
        <p:spPr>
          <a:xfrm>
            <a:off x="457200" y="822639"/>
            <a:ext cx="8229240" cy="3690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table named "Product" to store the details of the laptops in an office. The table should store the data related to the Brand, Model, UnitPrice and BoughtDate of the laptops.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 twenty records of laptops bought in different year into the table "Product".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the 5th row to have Brand value "Dell" and Model "D153000".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the 1st row from the table.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only one row to show the latest product.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the details of the brand name that starts with "S".</a:t>
            </a:r>
            <a:endParaRPr/>
          </a:p>
          <a:p>
            <a:pPr indent="-400050" lvl="0" marL="5143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5143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152400" y="152400"/>
            <a:ext cx="6172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Query Exercises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3"/>
          <p:cNvSpPr txBox="1"/>
          <p:nvPr>
            <p:ph idx="1" type="subTitle"/>
          </p:nvPr>
        </p:nvSpPr>
        <p:spPr>
          <a:xfrm>
            <a:off x="457200" y="1948455"/>
            <a:ext cx="8229240" cy="4452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query that adds 1000 to each unitprice in table.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query that subtracts 500 from each unitprice in table.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would be the price of each product if the price had been doubled?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tax rate is 10% on each item, what would be the tax to be paid for each item?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10% tax should be paid for each item calculate the total cost for each item. Show the expensive one first.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price of each book hiked by 1%. Update the table with new price.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Average  price of the laptops.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Minimum price of a laptop.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Maximum price of the laptop.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Total price of all the laptops.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Average  price of Dell laptops.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Minimum price of a Dell laptop.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Maximum price of a Dell laptop.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Total price of all Dell laptops.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number Dell laptops.</a:t>
            </a:r>
            <a:endParaRPr/>
          </a:p>
          <a:p>
            <a:pPr indent="-425767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767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767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767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767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767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767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767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767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3"/>
          <p:cNvSpPr/>
          <p:nvPr/>
        </p:nvSpPr>
        <p:spPr>
          <a:xfrm>
            <a:off x="152400" y="152400"/>
            <a:ext cx="6172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Query Exercises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/>
          <p:nvPr/>
        </p:nvSpPr>
        <p:spPr>
          <a:xfrm>
            <a:off x="762120" y="25879"/>
            <a:ext cx="776844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DCL Commands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4"/>
          <p:cNvSpPr/>
          <p:nvPr/>
        </p:nvSpPr>
        <p:spPr>
          <a:xfrm>
            <a:off x="762120" y="1600200"/>
            <a:ext cx="7844760" cy="4470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6700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4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"/>
          <p:cNvSpPr txBox="1"/>
          <p:nvPr/>
        </p:nvSpPr>
        <p:spPr>
          <a:xfrm>
            <a:off x="842514" y="1187571"/>
            <a:ext cx="7919047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Grant​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Revoke​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Login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Create user and login first​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LOGIN Mylogin WITH PASSWORD = 'abcd';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USER Tester FOR LOGIN Mylogin;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Grant​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GRANT SELECT, UPDATE ON Student TO Tester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GIVE permissions(SELECT, UPDATE) on the table(Student) for users(Tester ) of database​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REVOKE​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REVOKE UPDATE ON Student FROM Tester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back permission(UPDATE ) from users(Tester)​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Alter Login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LOGIN MyLogin WITH PASSWORD = '123' OLD_PASSWORD = 'abcd';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/>
          <p:nvPr/>
        </p:nvSpPr>
        <p:spPr>
          <a:xfrm>
            <a:off x="762120" y="206089"/>
            <a:ext cx="776844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5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9" name="Google Shape;279;p35"/>
          <p:cNvGraphicFramePr/>
          <p:nvPr/>
        </p:nvGraphicFramePr>
        <p:xfrm>
          <a:off x="914401" y="11343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{9AF6875A-4A4F-4D43-8219-481C7CCE1843}</a:tableStyleId>
              </a:tblPr>
              <a:tblGrid>
                <a:gridCol w="2025625"/>
                <a:gridCol w="838200"/>
                <a:gridCol w="4023325"/>
              </a:tblGrid>
              <a:tr h="20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Data type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Length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Description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>
                    <a:solidFill>
                      <a:srgbClr val="C5D8F1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bigint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Integer from -2^63 (-9 223 372 036 854 775 808) to 2^63-1 (9 223 372 036 854 775 807)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/>
                </a:tc>
              </a:tr>
              <a:tr h="21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int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Integer from -2^31 (-2 147 483 648) to 2^31-1 (2 147 483 647)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/>
                </a:tc>
              </a:tr>
              <a:tr h="20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smallint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Integer from -2^15 (-32 768) to 2^15-1 (32 767)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/>
                </a:tc>
              </a:tr>
              <a:tr h="20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tinyint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Integer from 0 to 255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/>
                </a:tc>
              </a:tr>
              <a:tr h="20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bit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1 bit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Integer 0 or 1.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/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decimal(precision, scale)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5-17 depending on p and 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Numeric data type with fixed precision and scale (accuracy 1-38, 18 by default and scale 0-p, 0 by default).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/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datetime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Data type representing date and time from 1.1.1753 to 31.12.9999 with precision about 3 ms. Values are rounded to .000, .003 and .007.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/>
                </a:tc>
              </a:tr>
              <a:tr h="677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smalldatetime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Data type representing date and time from 1.1.1900 to 6.6.2079 with precision of 1 minute. Values up to 29.998 are rounded down and values from 29.999 are rounded down to the nearest minute.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/>
                </a:tc>
              </a:tr>
              <a:tr h="13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char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n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Text string of fixed length (maximum length of 8000 chars).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varchar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n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Text string of variable length (maximum length of 8000 chars)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/>
                </a:tc>
              </a:tr>
              <a:tr h="365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text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n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Text string of variable length (maximum length of 2^31-1 = 2 147 483 647 chars)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75" marB="44825" marR="7475" marL="7475" anchor="b"/>
                </a:tc>
              </a:tr>
            </a:tbl>
          </a:graphicData>
        </a:graphic>
      </p:graphicFrame>
      <p:graphicFrame>
        <p:nvGraphicFramePr>
          <p:cNvPr id="280" name="Google Shape;280;p35"/>
          <p:cNvGraphicFramePr/>
          <p:nvPr/>
        </p:nvGraphicFramePr>
        <p:xfrm>
          <a:off x="3671455" y="56921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{9AF6875A-4A4F-4D43-8219-481C7CCE1843}</a:tableStyleId>
              </a:tblPr>
              <a:tblGrid>
                <a:gridCol w="1647200"/>
                <a:gridCol w="470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Numeric Data Type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45725" marR="7625" marL="7625" anchor="b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45725" marR="7625" marL="76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Alpha Numeric Data Type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45725" marR="7625" marL="7625" anchor="b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45725" marR="7625" marL="76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Date Time Data Type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45725" marR="7625" marL="7625" anchor="b"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45725" marR="7625" marL="76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/>
          <p:nvPr/>
        </p:nvSpPr>
        <p:spPr>
          <a:xfrm>
            <a:off x="762120" y="457200"/>
            <a:ext cx="776844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6"/>
          <p:cNvSpPr/>
          <p:nvPr/>
        </p:nvSpPr>
        <p:spPr>
          <a:xfrm>
            <a:off x="762120" y="1600200"/>
            <a:ext cx="7844760" cy="4800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130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Comparision</a:t>
            </a:r>
            <a:endParaRPr b="0" sz="2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45" marR="0" rtl="0" algn="l"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Comparison operators compares whether two expressions are the same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2405" lvl="0" marL="285750" marR="0" rtl="0" algn="l"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2405" lvl="0" marL="285750" marR="0" rtl="0" algn="l"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2405" lvl="0" marL="285750" marR="0" rtl="0" algn="l"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2405" lvl="0" marL="285750" marR="0" rtl="0" algn="l"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2405" lvl="0" marL="285750" marR="0" rtl="0" algn="l"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2405" lvl="0" marL="285750" marR="0" rtl="0" algn="l"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2405" lvl="0" marL="285750" marR="0" rtl="0" algn="l"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2405" lvl="0" marL="28575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sz="1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6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8" name="Google Shape;288;p36"/>
          <p:cNvGraphicFramePr/>
          <p:nvPr/>
        </p:nvGraphicFramePr>
        <p:xfrm>
          <a:off x="2487283" y="27748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{9AF6875A-4A4F-4D43-8219-481C7CCE1843}</a:tableStyleId>
              </a:tblPr>
              <a:tblGrid>
                <a:gridCol w="1318525"/>
                <a:gridCol w="2481625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Operator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Meaning</a:t>
                      </a:r>
                      <a:endParaRPr/>
                    </a:p>
                  </a:txBody>
                  <a:tcPr marT="0" marB="0" marR="0" marL="0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/>
                        <a:t>= 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Equal to</a:t>
                      </a:r>
                      <a:endParaRPr/>
                    </a:p>
                  </a:txBody>
                  <a:tcPr marT="0" marB="0" marR="0" marL="0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/>
                        <a:t>&gt; 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Greater than</a:t>
                      </a:r>
                      <a:endParaRPr/>
                    </a:p>
                  </a:txBody>
                  <a:tcPr marT="0" marB="0" marR="0" marL="0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/>
                        <a:t>&lt; 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Less than</a:t>
                      </a:r>
                      <a:endParaRPr/>
                    </a:p>
                  </a:txBody>
                  <a:tcPr marT="0" marB="0" marR="0" marL="0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/>
                        <a:t>&gt;= 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Greater than or equal to</a:t>
                      </a:r>
                      <a:endParaRPr/>
                    </a:p>
                  </a:txBody>
                  <a:tcPr marT="0" marB="0" marR="0" marL="0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/>
                        <a:t>&lt;= 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Less than or equal to</a:t>
                      </a:r>
                      <a:endParaRPr/>
                    </a:p>
                  </a:txBody>
                  <a:tcPr marT="0" marB="0" marR="0" marL="0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/>
                        <a:t>&lt;&gt;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Not equal to</a:t>
                      </a:r>
                      <a:endParaRPr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/>
          <p:nvPr/>
        </p:nvSpPr>
        <p:spPr>
          <a:xfrm>
            <a:off x="762120" y="457200"/>
            <a:ext cx="776844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7"/>
          <p:cNvSpPr/>
          <p:nvPr/>
        </p:nvSpPr>
        <p:spPr>
          <a:xfrm>
            <a:off x="762120" y="1600200"/>
            <a:ext cx="7844760" cy="4800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130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Logical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7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6" name="Google Shape;296;p37"/>
          <p:cNvGraphicFramePr/>
          <p:nvPr/>
        </p:nvGraphicFramePr>
        <p:xfrm>
          <a:off x="2487283" y="21422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{9AF6875A-4A4F-4D43-8219-481C7CCE1843}</a:tableStyleId>
              </a:tblPr>
              <a:tblGrid>
                <a:gridCol w="1318525"/>
                <a:gridCol w="2481625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Operator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Meaning</a:t>
                      </a:r>
                      <a:endParaRPr/>
                    </a:p>
                  </a:txBody>
                  <a:tcPr marT="0" marB="0" marR="0" marL="0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/>
                        <a:t>= 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Equal to</a:t>
                      </a:r>
                      <a:endParaRPr/>
                    </a:p>
                  </a:txBody>
                  <a:tcPr marT="0" marB="0" marR="0" marL="0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/>
                        <a:t>&gt; 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Greater than</a:t>
                      </a:r>
                      <a:endParaRPr/>
                    </a:p>
                  </a:txBody>
                  <a:tcPr marT="0" marB="0" marR="0" marL="0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/>
                        <a:t>&lt; 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Less than</a:t>
                      </a:r>
                      <a:endParaRPr/>
                    </a:p>
                  </a:txBody>
                  <a:tcPr marT="0" marB="0" marR="0" marL="0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/>
                        <a:t>&gt;= 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Greater than or equal to</a:t>
                      </a:r>
                      <a:endParaRPr/>
                    </a:p>
                  </a:txBody>
                  <a:tcPr marT="0" marB="0" marR="0" marL="0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/>
                        <a:t>&lt;= 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Less than or equal to</a:t>
                      </a:r>
                      <a:endParaRPr/>
                    </a:p>
                  </a:txBody>
                  <a:tcPr marT="0" marB="0" marR="0" marL="0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/>
                        <a:t>&lt;&gt;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Not equal to</a:t>
                      </a:r>
                      <a:endParaRPr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graphicFrame>
        <p:nvGraphicFramePr>
          <p:cNvPr id="297" name="Google Shape;297;p37"/>
          <p:cNvGraphicFramePr/>
          <p:nvPr/>
        </p:nvGraphicFramePr>
        <p:xfrm>
          <a:off x="1811547" y="21422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{9AF6875A-4A4F-4D43-8219-481C7CCE1843}</a:tableStyleId>
              </a:tblPr>
              <a:tblGrid>
                <a:gridCol w="1515300"/>
                <a:gridCol w="4648650"/>
              </a:tblGrid>
              <a:tr h="362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Operator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Meaning</a:t>
                      </a:r>
                      <a:endParaRPr/>
                    </a:p>
                  </a:txBody>
                  <a:tcPr marT="0" marB="0" marR="0" marL="0" anchor="ctr"/>
                </a:tc>
              </a:tr>
              <a:tr h="465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AND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 if both Boolean expressions are TRUE.</a:t>
                      </a:r>
                      <a:endParaRPr/>
                    </a:p>
                  </a:txBody>
                  <a:tcPr marT="0" marB="0" marR="0" marL="0" anchor="ctr"/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OR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 if either Boolean expression is TRUE.</a:t>
                      </a:r>
                      <a:endParaRPr/>
                    </a:p>
                  </a:txBody>
                  <a:tcPr marT="0" marB="0" marR="0" marL="0" anchor="ctr"/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BETWEEN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 if the operand is within a range.</a:t>
                      </a:r>
                      <a:endParaRPr/>
                    </a:p>
                  </a:txBody>
                  <a:tcPr marT="0" marB="0" marR="0" marL="0" anchor="ctr"/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EXISTS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 if a subquery contains any rows.</a:t>
                      </a:r>
                      <a:endParaRPr/>
                    </a:p>
                  </a:txBody>
                  <a:tcPr marT="0" marB="0" marR="0" marL="0" anchor="ctr"/>
                </a:tc>
              </a:tr>
              <a:tr h="465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 if the operand is equal to one of a list of expressions.</a:t>
                      </a:r>
                      <a:endParaRPr/>
                    </a:p>
                  </a:txBody>
                  <a:tcPr marT="0" marB="0" marR="0" marL="0" anchor="ctr"/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LIKE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 if the operand matches a pattern.</a:t>
                      </a:r>
                      <a:endParaRPr/>
                    </a:p>
                  </a:txBody>
                  <a:tcPr marT="0" marB="0" marR="0" marL="0" anchor="ctr"/>
                </a:tc>
              </a:tr>
              <a:tr h="465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NOT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Reverses the value of any other Boolean operator.</a:t>
                      </a:r>
                      <a:endParaRPr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/>
          <p:nvPr/>
        </p:nvSpPr>
        <p:spPr>
          <a:xfrm>
            <a:off x="762120" y="457200"/>
            <a:ext cx="776844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762120" y="1600200"/>
            <a:ext cx="7844760" cy="4800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130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Arithmetic</a:t>
            </a:r>
            <a:endParaRPr b="0" sz="2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45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8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5" name="Google Shape;305;p38"/>
          <p:cNvGraphicFramePr/>
          <p:nvPr/>
        </p:nvGraphicFramePr>
        <p:xfrm>
          <a:off x="1150188" y="20990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{9AF6875A-4A4F-4D43-8219-481C7CCE1843}</a:tableStyleId>
              </a:tblPr>
              <a:tblGrid>
                <a:gridCol w="1619875"/>
                <a:gridCol w="5882250"/>
              </a:tblGrid>
              <a:tr h="28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Operator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Meaning</a:t>
                      </a:r>
                      <a:endParaRPr/>
                    </a:p>
                  </a:txBody>
                  <a:tcPr marT="0" marB="0" marR="0" marL="0" anchor="ctr"/>
                </a:tc>
              </a:tr>
              <a:tr h="28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/>
                        <a:t>+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Addition</a:t>
                      </a:r>
                      <a:endParaRPr/>
                    </a:p>
                  </a:txBody>
                  <a:tcPr marT="0" marB="0" marR="0" marL="0" anchor="ctr"/>
                </a:tc>
              </a:tr>
              <a:tr h="28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/>
                        <a:t>-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Subtraction</a:t>
                      </a:r>
                      <a:endParaRPr/>
                    </a:p>
                  </a:txBody>
                  <a:tcPr marT="0" marB="0" marR="0" marL="0" anchor="ctr"/>
                </a:tc>
              </a:tr>
              <a:tr h="28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/>
                        <a:t>*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Multiplication</a:t>
                      </a:r>
                      <a:endParaRPr/>
                    </a:p>
                  </a:txBody>
                  <a:tcPr marT="0" marB="0" marR="0" marL="0" anchor="ctr"/>
                </a:tc>
              </a:tr>
              <a:tr h="28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/>
                        <a:t>/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Division</a:t>
                      </a:r>
                      <a:endParaRPr/>
                    </a:p>
                  </a:txBody>
                  <a:tcPr marT="0" marB="0" marR="0" marL="0" anchor="ctr"/>
                </a:tc>
              </a:tr>
              <a:tr h="840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/>
                        <a:t>% (Modulo)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Returns the integer remainder of a division. For example, 5 % 3 = 2 because the remainder of 5 divided by 3 is 2.</a:t>
                      </a:r>
                      <a:endParaRPr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/>
          <p:nvPr/>
        </p:nvSpPr>
        <p:spPr>
          <a:xfrm>
            <a:off x="762120" y="457200"/>
            <a:ext cx="776844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9"/>
          <p:cNvSpPr/>
          <p:nvPr/>
        </p:nvSpPr>
        <p:spPr>
          <a:xfrm>
            <a:off x="762120" y="1600200"/>
            <a:ext cx="7844760" cy="4800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130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Compound</a:t>
            </a:r>
            <a:endParaRPr b="0" sz="2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9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3" name="Google Shape;313;p39"/>
          <p:cNvGraphicFramePr/>
          <p:nvPr/>
        </p:nvGraphicFramePr>
        <p:xfrm>
          <a:off x="2107601" y="21203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{9AF6875A-4A4F-4D43-8219-481C7CCE1843}</a:tableStyleId>
              </a:tblPr>
              <a:tblGrid>
                <a:gridCol w="1585000"/>
                <a:gridCol w="480035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Operator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Action</a:t>
                      </a:r>
                      <a:endParaRPr/>
                    </a:p>
                  </a:txBody>
                  <a:tcPr marT="0" marB="0" marR="0" marL="0" anchor="ctr"/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+=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Adds some amount to the original value and sets the original value to the result.</a:t>
                      </a:r>
                      <a:endParaRPr/>
                    </a:p>
                  </a:txBody>
                  <a:tcPr marT="0" marB="0" marR="0" marL="0" anchor="ctr"/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-=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Subtracts some amount from the original value and sets the original value to the result.</a:t>
                      </a:r>
                      <a:endParaRPr/>
                    </a:p>
                  </a:txBody>
                  <a:tcPr marT="0" marB="0" marR="0" marL="0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*=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Multiplies by an amount and sets the original value to the result.</a:t>
                      </a:r>
                      <a:endParaRPr/>
                    </a:p>
                  </a:txBody>
                  <a:tcPr marT="0" marB="0" marR="0" marL="0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/=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Divides by an amount and sets the original value to the result.</a:t>
                      </a:r>
                      <a:endParaRPr/>
                    </a:p>
                  </a:txBody>
                  <a:tcPr marT="0" marB="0" marR="0" marL="0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%=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Divides by an amount and sets the original value to the modulo.</a:t>
                      </a:r>
                      <a:endParaRPr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314" name="Google Shape;314;p39"/>
          <p:cNvSpPr txBox="1"/>
          <p:nvPr/>
        </p:nvSpPr>
        <p:spPr>
          <a:xfrm>
            <a:off x="2395268" y="5285117"/>
            <a:ext cx="56186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yourself what these operators do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/>
          <p:nvPr/>
        </p:nvSpPr>
        <p:spPr>
          <a:xfrm>
            <a:off x="762120" y="457200"/>
            <a:ext cx="776844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0"/>
          <p:cNvSpPr/>
          <p:nvPr/>
        </p:nvSpPr>
        <p:spPr>
          <a:xfrm>
            <a:off x="762120" y="1600200"/>
            <a:ext cx="7844760" cy="18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1879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 constraints are used to specify rules for the data in a table. These can be specified when tables are created or after it has been created.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879" lvl="0" marL="2858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Constraints are used to limit the type of data that can go into a table. This ensures the accuracy and reliability of the data in the table. If there is any violation between the constraint and the data action, the action is aborted.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0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Common Constraints: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NULL</a:t>
            </a: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Ensures that a column cannot have a NULL value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UNIQUE</a:t>
            </a: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Ensures that all values in a column are different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A combination of a NOT NULL and UNIQUE. Uniquely identifies each row in a table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Uniquely identifies a row/record in another table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Ensures that all values in a column satisfies a specific condition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Sets a default value for a column when no value is specified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0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 b="0" sz="11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NULL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1"/>
          <p:cNvSpPr/>
          <p:nvPr/>
        </p:nvSpPr>
        <p:spPr>
          <a:xfrm>
            <a:off x="457200" y="1143000"/>
            <a:ext cx="8225640" cy="452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91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enforces a field to always contain a value, which means that you cannot insert a new record, or update a record without adding a value to this field.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creating a table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 TABLE Student(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	  ID INT NOT NULL,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	  FirstName VARCHAR(255) NOT NULL,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	  LastName VARCHAR (255) NOT NULL,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	  Age INT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);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table has been already created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ALTER TABLE Person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ALTER COLUMN Age INT NOT NULL;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remove the constraint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ALTER TABLE Person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 ALTER COLUMN Age INT NULL;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1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 b="0" sz="11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762120" y="457200"/>
            <a:ext cx="776844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MSSQL</a:t>
            </a: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Server Overview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1962675"/>
            <a:ext cx="2743200" cy="1811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1350" y="3989883"/>
            <a:ext cx="27622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UNIQUE Constraint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2"/>
          <p:cNvSpPr/>
          <p:nvPr/>
        </p:nvSpPr>
        <p:spPr>
          <a:xfrm>
            <a:off x="457200" y="1143000"/>
            <a:ext cx="8225640" cy="452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91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Unique Constraint ensures all values in a column are different.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creating a table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CREATE TABLE Teacher(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		ID INT NOT NULL,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		FirstName VARCHAR(255) NOT NULL,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		LastName VARCHAR(255) NOT NULL,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		Phone VARCHAR(255),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		CONSTRAINT UK_Phone UNIQUE (Phone)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		);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table has been already created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ALTER TABLE Student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ADD CONSTRAINT UK_Phone UNIQUE(Phone);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remove the constraint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ALTER TABLE Student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i="1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DROP CONSTRAINT UK_Phone;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2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 b="0" sz="11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2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PRIMARY KEY Constraint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3"/>
          <p:cNvSpPr/>
          <p:nvPr/>
        </p:nvSpPr>
        <p:spPr>
          <a:xfrm>
            <a:off x="457200" y="1143000"/>
            <a:ext cx="8225640" cy="452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91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Primary keys uniquely identifies each record in a table.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Primary key must contain UNIQUE values, and cannot contain NULL values.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table can have only one primary key, which may consist of single or multiple fields.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creating a table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CREATE TABLE Person(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		ID INT PRIMARY KEY NOT NULL,    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FirstName VARCHAR(255) NOT NULL,   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LastName VARCHAR(255) NOT NULL,   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Age INT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);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table has been already created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ALTER TABLE Person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ADD CONSTRAINT PK_ID PRIMARY KEY (ID);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remove the constraint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ALTER TABLE Person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i="1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DROP CONSTRAINT PK_ID;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3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 b="0" sz="11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3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4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FOREIGN KEY Constraint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4"/>
          <p:cNvSpPr/>
          <p:nvPr/>
        </p:nvSpPr>
        <p:spPr>
          <a:xfrm>
            <a:off x="457200" y="1143000"/>
            <a:ext cx="8225640" cy="452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91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Foreign Key is a key used to link two tables together.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Foreign Key is a field in one table that refers to the PRIMARY KEY in another table.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creating a table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CREATE TABLE Orders (   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ID INT PRIMARY KEY NOT NULL,   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OrderNumber INT NOT NULL,   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PersonID INT,    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CONSTRAINT FK_PersonOrders FOREIGN KEY (PersonID)REFERENCES Person(ID)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);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table has been already created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ALTER TABLE Orders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ADD CONSTRAINT FK_PersonOrders FOREIGN KEY (PersonID) REFERENCES Person(ID);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remove the constraint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ALTER TABLE Orders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i="1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DROP CONSTRAINT FK_PersonOrders;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4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 b="0" sz="11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4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Constraint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5"/>
          <p:cNvSpPr/>
          <p:nvPr/>
        </p:nvSpPr>
        <p:spPr>
          <a:xfrm>
            <a:off x="457200" y="1143000"/>
            <a:ext cx="8225640" cy="452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91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CHECK constraint is used to limit the value range that can be placed in a column.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creating a table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CREATE TABLE Customer(   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ID INT NOT NULL,   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FirstName varchar(255) NOT NULL,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LastName varchar(255) NOT NULL,       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Age INT CHECK (Age&gt;=18)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);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table has been already created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ALTER TABLE Person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ADD CONSTRAINT CHECK_PersonAge CHECK (Age&gt;=18);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remove the constraint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ALTER TABLE Person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i="1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DROP CONSTRAINT CHECK_PersonAge;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5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 b="0" sz="11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5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DEFAULT Constraint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6"/>
          <p:cNvSpPr/>
          <p:nvPr/>
        </p:nvSpPr>
        <p:spPr>
          <a:xfrm>
            <a:off x="457200" y="1143000"/>
            <a:ext cx="8225640" cy="452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91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DEFAULT constraint is used to provide a default value for a column.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default value will be added to the new records if no value is specified.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creating a table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CREATE TABLE Students(   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ID INT NOT NULL,   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FirstName varchar(255) NOT NULL,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LastName varchar(255) NOT NULL,       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Age INT,    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City VARCHAR(255) CONSTRAINT DEFAULT_City DEFAULT 'Kathmandu‘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);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table has been already created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ALTER TABLE Person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ADD CONSTRAINT DEFAULT_City DEFAULT 'Kathmandu' FOR City;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remove the constraint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ALTER TABLE Person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DROP CONSTRAINT DEFAULT_City;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6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 b="0" sz="11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6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IDENTITY COLUMN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7"/>
          <p:cNvSpPr/>
          <p:nvPr/>
        </p:nvSpPr>
        <p:spPr>
          <a:xfrm>
            <a:off x="457200" y="1143000"/>
            <a:ext cx="8225640" cy="452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91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IDENTITY column is used to automatically generate key values based on a provided starting point and increment.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Often this is the primary key.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 TABLE Student(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	 	ID int IDENTITY(1,1) PRIMARY KEY,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 	 LastName varchar(255) NOT NULL,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 FirstName varchar(255),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 Age int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);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 into table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INSERT INTO Persons (FirstName,LastName)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VALUES (‘Ram’,’Kumar');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7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7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Identity Column</a:t>
            </a:r>
            <a:endParaRPr b="0" sz="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8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8"/>
          <p:cNvSpPr/>
          <p:nvPr/>
        </p:nvSpPr>
        <p:spPr>
          <a:xfrm>
            <a:off x="457200" y="1143000"/>
            <a:ext cx="8225640" cy="452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91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index is used to speed up searching in the database.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database index is, after all, very much like the index at the end of a book. 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Indexes are automatically created when creating Primary Keys.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index on single column 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 INDEX idx_Age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ON Person (Age);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an index on a combination of columns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CREATE INDEX idx_name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ON Person(FirstName,LastName);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remove the constrain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DROP INDEX  Person.idx_name;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Indexed columns should be used on where clause and joins.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 should be wisely used else may make data INSERT and UPDATE slow.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8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b="0" sz="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9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Aggregate Function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9"/>
          <p:cNvSpPr/>
          <p:nvPr/>
        </p:nvSpPr>
        <p:spPr>
          <a:xfrm>
            <a:off x="457200" y="1143000"/>
            <a:ext cx="8225640" cy="452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91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Aggregate functions perform a calculation on a set of values and return a single value.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Common Aggregate Functions are: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880" lvl="1" marL="7430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AVG       – calculates the average of a set of values.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880" lvl="1" marL="7430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counts rows in a specified set of values.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880" lvl="1" marL="7430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       – gets the minimum value in a set of values.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880" lvl="1" marL="7430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      – gets the maximum value in a set of values.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880" lvl="1" marL="7430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      – calculates the sum of values.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9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Aggregate Function</a:t>
            </a:r>
            <a:endParaRPr b="0" sz="11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9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0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Aggregate Function Examples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0"/>
          <p:cNvSpPr/>
          <p:nvPr/>
        </p:nvSpPr>
        <p:spPr>
          <a:xfrm>
            <a:off x="457200" y="1143000"/>
            <a:ext cx="8225640" cy="452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91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 sz="180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Average 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AVG(UnitPrice) Average_Unitprice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FROM Product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WHERE SupplierId=20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 sz="180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 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COUNT(*) Count_Product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FROM Product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WHERE SupplierId=20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 sz="180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 and Max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MIN(UnitPrice) Min_Unitprice, MAX(UnitPrice)Max_UnitPrice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FROM Product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 WHERE SupplierId=20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 sz="180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SUM(UnitPrice) Total_Unitprice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FROM Product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WHERE SupplierId=20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0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Aggregate Function</a:t>
            </a:r>
            <a:endParaRPr b="0" sz="11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50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SQL Clauses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51"/>
          <p:cNvSpPr/>
          <p:nvPr/>
        </p:nvSpPr>
        <p:spPr>
          <a:xfrm>
            <a:off x="457200" y="1143000"/>
            <a:ext cx="8225640" cy="452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By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GROUP BY clause denotes that rows should be grouped according to the columns in the select statement. 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BY must be specified when there are columns along with the aggregate functions in the SELECT statement.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Column1, Column2, ... Column_n,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  aggregate_function (aggregate_expression)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FROM table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[WHERE conditions]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GROUP BY Column1, Column2, ... Column_n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FirstName, LastName,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AVG(Age) Average_Age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FROM Person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GROUP BY FirstName, LastName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1"/>
          <p:cNvSpPr/>
          <p:nvPr/>
        </p:nvSpPr>
        <p:spPr>
          <a:xfrm>
            <a:off x="6019920" y="6400800"/>
            <a:ext cx="22057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SQL Clauses</a:t>
            </a:r>
            <a:endParaRPr b="0" sz="11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1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762120" y="140400"/>
            <a:ext cx="776844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Databases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762120" y="1600200"/>
            <a:ext cx="7844760" cy="182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382320" y="1394640"/>
            <a:ext cx="8570880" cy="14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05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Master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32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Contains all of the system level information for SQL Server – all of the logins, linked servers, endpoints, and other system-wide configuration settings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32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Stores information about the other databases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32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 Server cannot start if Master db is not present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382320" y="2979360"/>
            <a:ext cx="7844760" cy="118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05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 startAt="2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32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Must always exist on a SQL Server system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32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Entire contents of the database including database options, are copied to the new database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382320" y="4261680"/>
            <a:ext cx="7844760" cy="9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05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 startAt="3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Msdb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32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by the SQL Server Agent, database mails and jobs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32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Holds history when each database and filegroup was last backed up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382320" y="5175360"/>
            <a:ext cx="7962840" cy="14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05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 startAt="4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Tempdb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559" lvl="1" marL="800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global resource that is available to all users connected to the instance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559" lvl="1" marL="800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Re-created every time the SQL Server service is started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559" lvl="1" marL="800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Stores the intermediate results and temporary data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559" lvl="1" marL="800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Vital for SQL Server performance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2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SQL Clauses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2"/>
          <p:cNvSpPr/>
          <p:nvPr/>
        </p:nvSpPr>
        <p:spPr>
          <a:xfrm>
            <a:off x="457200" y="1143000"/>
            <a:ext cx="8225640" cy="452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Having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Having clause is Used to specify conditions on Aggregate Functions.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used instead of ‘Where’ when Aggregate Functions are used. 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 column_name(s)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FROM table_name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[WHERE condition]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GROUP BY column_name(s)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HAVING condition;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SELECT FirstName, LastName, AVG(Age) Average_Age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FROM Person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GROUP BY FirstName, LastName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HAVING AVG(Age)&gt;=18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2"/>
          <p:cNvSpPr/>
          <p:nvPr/>
        </p:nvSpPr>
        <p:spPr>
          <a:xfrm>
            <a:off x="6019920" y="6400800"/>
            <a:ext cx="22057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SQL Clauses</a:t>
            </a:r>
            <a:endParaRPr b="0" sz="11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2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3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SQL Clauses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53"/>
          <p:cNvSpPr/>
          <p:nvPr/>
        </p:nvSpPr>
        <p:spPr>
          <a:xfrm>
            <a:off x="457200" y="1143000"/>
            <a:ext cx="8225640" cy="452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 by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ORDER BY clause specifies how records should be sorted.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Default ORDER BY sorts columns in Ascending Order whereas ORDER BY DESC sorts the record on Descending order.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 column1, column2, ...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FROM table_name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ORDER BY column1, column2, ... ASC|DESC;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FROM Person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ORDER BY FirstName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SELECT *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FROM Person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ORDER BY FirstName DESC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3"/>
          <p:cNvSpPr/>
          <p:nvPr/>
        </p:nvSpPr>
        <p:spPr>
          <a:xfrm>
            <a:off x="6019920" y="6400800"/>
            <a:ext cx="22057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SQL Clauses</a:t>
            </a:r>
            <a:endParaRPr b="0" sz="11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3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7000" y="1752480"/>
            <a:ext cx="5865840" cy="455868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4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JOINS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4"/>
          <p:cNvSpPr/>
          <p:nvPr/>
        </p:nvSpPr>
        <p:spPr>
          <a:xfrm>
            <a:off x="457200" y="1143000"/>
            <a:ext cx="8225640" cy="452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91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Joins are used when data from 2/more tables need to be extracted.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 of JOIN: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1" marL="8002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1" marL="8002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LEFT OUTER JOIN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1" marL="8002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RIGHT OUTER JOIN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1" marL="8002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 OUTER JOIN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54"/>
          <p:cNvSpPr/>
          <p:nvPr/>
        </p:nvSpPr>
        <p:spPr>
          <a:xfrm>
            <a:off x="6019920" y="6400800"/>
            <a:ext cx="22057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Joins</a:t>
            </a:r>
            <a:endParaRPr b="0" sz="11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54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5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5"/>
          <p:cNvSpPr/>
          <p:nvPr/>
        </p:nvSpPr>
        <p:spPr>
          <a:xfrm>
            <a:off x="457200" y="1143000"/>
            <a:ext cx="8225640" cy="452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91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common type of join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Returns all rows if condition is met.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i="1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columns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FROM table1 t1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INNER JOIN table2 t2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ON t1.column = t2.column;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SELECT C.FirstName, C.LastName, O.totalamount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FROM [Order] O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INNER JOIN Customer C ON C.id=O.CustomerId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SELECT C.FirstName, C.LastName, SUM(O.totalamount) totalamount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FROM [Order] O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INNER JOIN Customer C ON C.id=O.CustomerId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GROUP BY C.FirstName, C.LastName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5"/>
          <p:cNvSpPr/>
          <p:nvPr/>
        </p:nvSpPr>
        <p:spPr>
          <a:xfrm>
            <a:off x="6019920" y="6400800"/>
            <a:ext cx="22057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Joins</a:t>
            </a:r>
            <a:endParaRPr b="0" sz="11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55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4" name="Google Shape;44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0440" y="533520"/>
            <a:ext cx="4034520" cy="304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2640" y="1676520"/>
            <a:ext cx="4110840" cy="328212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6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LEFT OUTER JOIN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6"/>
          <p:cNvSpPr/>
          <p:nvPr/>
        </p:nvSpPr>
        <p:spPr>
          <a:xfrm>
            <a:off x="457200" y="1143000"/>
            <a:ext cx="8225640" cy="452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91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type of join returns all rows from the LEFT-hand table specified in the condition and only those rows from the RIGHT-hand table where the join condition is met.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i="1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columns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FROM table1 t1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LEFT OUTER JOIN table2 t2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ON t1.column = t2.column;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SELECT C.FirstName, C.LastName, O.OrderNumber, O.TotalAmount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FROM Customer C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LEFT JOIN [Order] O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ON O.CustomerId = C.Id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6"/>
          <p:cNvSpPr/>
          <p:nvPr/>
        </p:nvSpPr>
        <p:spPr>
          <a:xfrm>
            <a:off x="6019920" y="6400800"/>
            <a:ext cx="22057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Joins</a:t>
            </a:r>
            <a:endParaRPr b="0" sz="11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6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760" y="1447920"/>
            <a:ext cx="3939480" cy="334872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7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RIGHT OUTER JOIN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7"/>
          <p:cNvSpPr/>
          <p:nvPr/>
        </p:nvSpPr>
        <p:spPr>
          <a:xfrm>
            <a:off x="457200" y="1219320"/>
            <a:ext cx="8225640" cy="452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91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type of join returns all rows from the RIGHT-hand table specified in the condition and only those rows from the LEFT-hand table where the join condition is met.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i="1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columns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FROM table1 t1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RIGHT OUTER JOIN table2 t2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ON t1.column = t2.column;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SELECT C.FirstName, C.LastName, O.OrderNumber, O.TotalAmount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FROM [Order] O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RIGHT JOIN Customer C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ON C.Id = O.CustomerId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7"/>
          <p:cNvSpPr/>
          <p:nvPr/>
        </p:nvSpPr>
        <p:spPr>
          <a:xfrm>
            <a:off x="6019920" y="6400800"/>
            <a:ext cx="22057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Joins</a:t>
            </a:r>
            <a:endParaRPr b="0" sz="11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7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8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 OUTER JOIN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58"/>
          <p:cNvSpPr/>
          <p:nvPr/>
        </p:nvSpPr>
        <p:spPr>
          <a:xfrm>
            <a:off x="561960" y="1185120"/>
            <a:ext cx="8225640" cy="452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91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join returns all rows from the LEFT-hand table and RIGHT-hand table with nulls in place where the join condition is not met.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i="1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columns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FROM table1 t1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FULL OUTER JOIN table2 t2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ON t1.column = t2.column;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12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SELECT *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FROM [Order] O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FULL OUTER JOIN Customer C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ON C.Id = O.CustomerId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SELECT C.FirstName, C.LastName, C.Country,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  S.Country, S.CompanyName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FROM Customer C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FULL JOIN Supplier S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ON C.Country = S.Country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58"/>
          <p:cNvSpPr/>
          <p:nvPr/>
        </p:nvSpPr>
        <p:spPr>
          <a:xfrm>
            <a:off x="6019920" y="6400800"/>
            <a:ext cx="22057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Joins</a:t>
            </a:r>
            <a:endParaRPr b="0" sz="11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58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480" y="1914480"/>
            <a:ext cx="3710880" cy="302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9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9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9"/>
          <p:cNvSpPr txBox="1"/>
          <p:nvPr>
            <p:ph idx="1" type="subTitle"/>
          </p:nvPr>
        </p:nvSpPr>
        <p:spPr>
          <a:xfrm>
            <a:off x="457200" y="1948455"/>
            <a:ext cx="8229240" cy="4452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table named Shipment to store the details of shipped laptops. The table should contain the columns LaptopID(FK referencing the PK of Product Table), Country, Shipped Date, Shipping charges.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any 5 records to show the laptops have been shipped to different countries.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the list of Brands that have already been shipped.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the list of Brands and the countries that are shipped to. If the laptops are not shipped yet, show “Not Shipped Yet”.</a:t>
            </a:r>
            <a:endParaRPr/>
          </a:p>
          <a:p>
            <a:pPr indent="-4000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59"/>
          <p:cNvSpPr/>
          <p:nvPr/>
        </p:nvSpPr>
        <p:spPr>
          <a:xfrm>
            <a:off x="152400" y="152400"/>
            <a:ext cx="6172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Query Exercises on Joins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0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Duplicate Rows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60"/>
          <p:cNvSpPr/>
          <p:nvPr/>
        </p:nvSpPr>
        <p:spPr>
          <a:xfrm>
            <a:off x="609600" y="1305342"/>
            <a:ext cx="807324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[FirstName]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,[LastName]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,[BirthDate]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,[Gender]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,[Class]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,[Point]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,ROW_NUMBER()  OVER(PARTITION BY [FirstName], [LastName], [BirthDate], [Gender], [Class],[Point]  ORDER BY   [FirstName]) 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FROM [test_large].[dbo].[Student]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b.n&gt;1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762120" y="457200"/>
            <a:ext cx="776844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Architecture of MSSQL Databases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762120" y="1600200"/>
            <a:ext cx="7844760" cy="18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1879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Files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560" lvl="1" marL="80172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Primary Data Files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559" lvl="2" marL="125892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data in the database are stored in the Primary Data Files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559" lvl="2" marL="125892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Only one primary data file for a database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559" lvl="2" marL="125892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Extension .mdf, i.e. Master Database File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560" lvl="1" marL="80172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Secondary Data Files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559" lvl="2" marL="125892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to spread data across multiple disks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559" lvl="2" marL="125892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use multiple Secondary Data Files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559" lvl="2" marL="125892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Extension .ndf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879" lvl="0" marL="2858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 Files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880" lvl="1" marL="743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useful for the database recovery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880" lvl="1" marL="743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have one or more log files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880" lvl="1" marL="743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store the transaction information (insert, update, delete etc.)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880" lvl="1" marL="743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extension of log data file is .ldf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762120" y="457200"/>
            <a:ext cx="776844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MSSQL Data Files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762120" y="1600200"/>
            <a:ext cx="7844760" cy="182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80840"/>
            <a:ext cx="8004600" cy="229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SQL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Set of commands/Instructions.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access and manipulate data and databases.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standard language for Relational Database System; enables user to create, read, update and delete relational databases and tables.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case sensitive.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SQL depends on tuple relational calculus and relational algebra.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4294967295" type="title"/>
          </p:nvPr>
        </p:nvSpPr>
        <p:spPr>
          <a:xfrm>
            <a:off x="685800" y="-1524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tables in MSSQL</a:t>
            </a:r>
            <a:endParaRPr/>
          </a:p>
        </p:txBody>
      </p:sp>
      <p:sp>
        <p:nvSpPr>
          <p:cNvPr id="142" name="Google Shape;142;p20"/>
          <p:cNvSpPr txBox="1"/>
          <p:nvPr>
            <p:ph idx="1" type="subTitle"/>
          </p:nvPr>
        </p:nvSpPr>
        <p:spPr>
          <a:xfrm>
            <a:off x="457200" y="1446000"/>
            <a:ext cx="8229240" cy="3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Product (</a:t>
            </a:r>
            <a:endParaRPr/>
          </a:p>
          <a:p>
            <a:pPr indent="0" lvl="2" marL="914400" rtl="0" algn="ctr">
              <a:spcBef>
                <a:spcPts val="48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/>
              <a:t>Id INT PRIMARY KEY IDENTITY(1,1) NOT NULL,</a:t>
            </a:r>
            <a:endParaRPr/>
          </a:p>
          <a:p>
            <a:pPr indent="0" lvl="2" marL="914400" rtl="0" algn="ctr">
              <a:spcBef>
                <a:spcPts val="48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/>
              <a:t>Brand VARCHAR(100) NOT NULL,</a:t>
            </a:r>
            <a:endParaRPr/>
          </a:p>
          <a:p>
            <a:pPr indent="0" lvl="2" marL="914400" rtl="0" algn="ctr">
              <a:spcBef>
                <a:spcPts val="48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/>
              <a:t>ProductName VARCHAR(100) NOT NULL,</a:t>
            </a:r>
            <a:endParaRPr/>
          </a:p>
          <a:p>
            <a:pPr indent="0" lvl="2" marL="914400" rtl="0" algn="ctr">
              <a:spcBef>
                <a:spcPts val="48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/>
              <a:t>ProductType VARCHAR(100),</a:t>
            </a:r>
            <a:endParaRPr/>
          </a:p>
          <a:p>
            <a:pPr indent="0" lvl="2" marL="914400" rtl="0" algn="ctr">
              <a:spcBef>
                <a:spcPts val="48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/>
              <a:t>Price DECIMAL (10,2) NOT NULL,</a:t>
            </a:r>
            <a:endParaRPr/>
          </a:p>
          <a:p>
            <a:pPr indent="0" lvl="2" marL="914400" rtl="0" algn="ctr">
              <a:spcBef>
                <a:spcPts val="48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/>
              <a:t>ManufacturedDate DATE,</a:t>
            </a:r>
            <a:endParaRPr/>
          </a:p>
          <a:p>
            <a:pPr indent="0" lvl="2" marL="914400" rtl="0" algn="ctr">
              <a:spcBef>
                <a:spcPts val="48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/>
              <a:t>ExpiryDate DATE,</a:t>
            </a:r>
            <a:endParaRPr/>
          </a:p>
          <a:p>
            <a:pPr indent="0" lvl="2" marL="914400" rtl="0" algn="ctr">
              <a:spcBef>
                <a:spcPts val="48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/>
              <a:t>BatchNo INT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idx="4294967295" type="title"/>
          </p:nvPr>
        </p:nvSpPr>
        <p:spPr>
          <a:xfrm>
            <a:off x="685800" y="2063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tables in MSSQL</a:t>
            </a:r>
            <a:endParaRPr/>
          </a:p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76200" y="1147320"/>
            <a:ext cx="8457840" cy="228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table “Citizen” to store data of  Citizens(similar to the data in a Citizenship)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1143000" y="2743200"/>
            <a:ext cx="73914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table named “Contact” to     store contact details of  persons(similar to a Phone Book in a Smart Phone)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