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4"/>
  </p:notesMasterIdLst>
  <p:sldIdLst>
    <p:sldId id="256" r:id="rId2"/>
    <p:sldId id="264" r:id="rId3"/>
    <p:sldId id="259" r:id="rId4"/>
    <p:sldId id="257" r:id="rId5"/>
    <p:sldId id="258" r:id="rId6"/>
    <p:sldId id="278" r:id="rId7"/>
    <p:sldId id="263" r:id="rId8"/>
    <p:sldId id="262" r:id="rId9"/>
    <p:sldId id="261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9" d="100"/>
          <a:sy n="69" d="100"/>
        </p:scale>
        <p:origin x="-143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67AD6-DE99-475B-8AD3-3FD3FEA792DD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34140-B5C0-46C8-B9F0-28199F4F1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4140-B5C0-46C8-B9F0-28199F4F1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FA0-E978-46C1-AF5C-83923C26521A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2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A9FC-5D66-4080-8D13-5E343D3CD9A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186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06E4-C92E-4883-B960-724AF3608573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837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4004733"/>
            <a:ext cx="9144001" cy="285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876733"/>
            <a:ext cx="1692000" cy="225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68628"/>
            <a:ext cx="9144000" cy="864095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932755"/>
            <a:ext cx="9143999" cy="288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56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34314"/>
            <a:ext cx="7560000" cy="1035373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6602899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9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D9F1-58D7-4C71-8EF9-14D6DE125C5B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678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5226C-8415-49CB-9CEB-554E1B26E19C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03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8861-03D1-48C3-8519-6B83B69DDA42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16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62B-D0BE-48ED-A646-372EF83D0339}" type="datetime1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04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344C-8F0E-4C68-BFFE-68CB409AB124}" type="datetime1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21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9606-E17E-4091-AF5C-2859DDE372FA}" type="datetime1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3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B60D-8958-46E2-991F-1ACD0C123C48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66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AC419-27FA-4CF4-9516-FA2F1860A509}" type="datetime1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574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11AE-4C4B-4BDB-9C80-119A432B1B1F}" type="datetime1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EB9F-C1B7-46A8-A676-9A4AD044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4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82296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Strategy 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Purchasing and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276600"/>
            <a:ext cx="6400800" cy="1752600"/>
          </a:xfrm>
        </p:spPr>
        <p:txBody>
          <a:bodyPr/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and maintaining brand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business models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491" y="553619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grpSp>
        <p:nvGrpSpPr>
          <p:cNvPr id="7" name="Google Shape;8299;p80"/>
          <p:cNvGrpSpPr/>
          <p:nvPr/>
        </p:nvGrpSpPr>
        <p:grpSpPr>
          <a:xfrm rot="16200000">
            <a:off x="124580" y="2582072"/>
            <a:ext cx="1987299" cy="1573540"/>
            <a:chOff x="5194708" y="3484366"/>
            <a:chExt cx="3148148" cy="987304"/>
          </a:xfrm>
        </p:grpSpPr>
        <p:grpSp>
          <p:nvGrpSpPr>
            <p:cNvPr id="8" name="Google Shape;8300;p80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21" name="Google Shape;8301;p80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302;p80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303;p80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8304;p80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18" name="Google Shape;8305;p80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06;p80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307;p80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8308;p80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15" name="Google Shape;8309;p80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310;p80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311;p80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312;p80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12" name="Google Shape;8313;p80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314;p80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315;p80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Title 1"/>
          <p:cNvSpPr txBox="1">
            <a:spLocks/>
          </p:cNvSpPr>
          <p:nvPr/>
        </p:nvSpPr>
        <p:spPr>
          <a:xfrm>
            <a:off x="685800" y="152400"/>
            <a:ext cx="8229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PRESENTATION 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899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23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461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38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85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56260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427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279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07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rand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identity is determined by your business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goals.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nalysis, design and marketing plays vital role for maintaining a brand.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65" y="556260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and </a:t>
            </a:r>
            <a:r>
              <a:rPr lang="en-US" dirty="0" smtClean="0"/>
              <a:t>Maintaining</a:t>
            </a:r>
            <a:r>
              <a:rPr lang="en-US" dirty="0" smtClean="0"/>
              <a:t> brand on web and business model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52" y="2169446"/>
            <a:ext cx="5410748" cy="40449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0039" y="6278244"/>
            <a:ext cx="316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Source: photos.google.com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0550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20553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Survey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Customers(web/posters)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Social media marketing(free/paid/SEO)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Affiliate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Marketing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Research about Competitors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 marketing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approches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(stall, seminar etc.)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32661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Reaching </a:t>
            </a:r>
            <a:r>
              <a:rPr lang="en-US" dirty="0" smtClean="0"/>
              <a:t>Targeted</a:t>
            </a:r>
            <a:r>
              <a:rPr lang="en-US" dirty="0" smtClean="0"/>
              <a:t>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929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67125" y="3250638"/>
            <a:ext cx="792025" cy="1056033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3176048" y="3419693"/>
            <a:ext cx="792025" cy="1056033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467675" y="3476717"/>
            <a:ext cx="792025" cy="1056033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861441" y="3502740"/>
            <a:ext cx="792025" cy="1056033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21258" y="4623799"/>
            <a:ext cx="1110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Kristina </a:t>
            </a:r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Udash</a:t>
            </a:r>
            <a:endParaRPr lang="en-US" sz="1600" dirty="0">
              <a:latin typeface="Kristen ITC" panose="03050502040202030202" pitchFamily="66" charset="0"/>
              <a:ea typeface="Manjari"/>
              <a:cs typeface="Manjari"/>
              <a:sym typeface="Manja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68405" y="4858591"/>
            <a:ext cx="1207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Keshab</a:t>
            </a:r>
            <a:r>
              <a:rPr lang="en-US" sz="1600" dirty="0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Dhungana</a:t>
            </a:r>
            <a:endParaRPr lang="en-US" sz="1600" dirty="0">
              <a:latin typeface="Kristen ITC" panose="03050502040202030202" pitchFamily="66" charset="0"/>
              <a:ea typeface="Manjari"/>
              <a:cs typeface="Manjari"/>
              <a:sym typeface="Manja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46892" y="4858592"/>
            <a:ext cx="133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Ishwor</a:t>
            </a:r>
            <a:r>
              <a:rPr lang="en-US" sz="1600" dirty="0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 </a:t>
            </a:r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Khatiwada</a:t>
            </a:r>
            <a:endParaRPr lang="en-US" sz="1600" dirty="0">
              <a:latin typeface="Kristen ITC" panose="03050502040202030202" pitchFamily="66" charset="0"/>
              <a:ea typeface="Manjari"/>
              <a:cs typeface="Manjari"/>
              <a:sym typeface="Manja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61441" y="4916185"/>
            <a:ext cx="1207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Kamal </a:t>
            </a:r>
            <a:r>
              <a:rPr lang="en-US" sz="1600" dirty="0" err="1">
                <a:latin typeface="Kristen ITC" panose="03050502040202030202" pitchFamily="66" charset="0"/>
                <a:ea typeface="Manjari"/>
                <a:cs typeface="Manjari"/>
                <a:sym typeface="Manjari"/>
              </a:rPr>
              <a:t>Koirala</a:t>
            </a:r>
            <a:endParaRPr lang="en-US" sz="1600" dirty="0">
              <a:latin typeface="Kristen ITC" panose="03050502040202030202" pitchFamily="66" charset="0"/>
              <a:ea typeface="Manjari"/>
              <a:cs typeface="Manjari"/>
              <a:sym typeface="Manja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PRESENTED BY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2335" y="3604623"/>
            <a:ext cx="4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54953" y="3804678"/>
            <a:ext cx="4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31887" y="6288142"/>
            <a:ext cx="4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46651" y="3830701"/>
            <a:ext cx="4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9900" y="3830702"/>
            <a:ext cx="42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9155" y="5576455"/>
            <a:ext cx="2971800" cy="1403579"/>
          </a:xfrm>
          <a:prstGeom prst="rect">
            <a:avLst/>
          </a:prstGeom>
        </p:spPr>
      </p:pic>
      <p:sp>
        <p:nvSpPr>
          <p:cNvPr id="50" name="Title 2"/>
          <p:cNvSpPr txBox="1">
            <a:spLocks/>
          </p:cNvSpPr>
          <p:nvPr/>
        </p:nvSpPr>
        <p:spPr>
          <a:xfrm>
            <a:off x="174486" y="2386543"/>
            <a:ext cx="2715491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Purchasing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Logistics and Support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  <a:endParaRPr lang="en-US" sz="1400" dirty="0" smtClean="0">
              <a:solidFill>
                <a:schemeClr val="dk1"/>
              </a:solidFill>
              <a:latin typeface="Times New Roman" pitchFamily="18" charset="0"/>
              <a:ea typeface="MS UI Gothic" panose="020B0600070205080204" pitchFamily="34" charset="-128"/>
              <a:cs typeface="Times New Roman" pitchFamily="18" charset="0"/>
            </a:endParaRPr>
          </a:p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Times New Roman" pitchFamily="18" charset="0"/>
                <a:ea typeface="MS UI Gothic" panose="020B0600070205080204" pitchFamily="34" charset="-128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ea typeface="MS UI Gothic" panose="020B0600070205080204" pitchFamily="34" charset="-128"/>
                <a:cs typeface="Times New Roman" pitchFamily="18" charset="0"/>
              </a:rPr>
              <a:t>EDI ( electronic data interchange )</a:t>
            </a:r>
            <a:endParaRPr lang="en-US" sz="1400" dirty="0">
              <a:solidFill>
                <a:schemeClr val="dk1"/>
              </a:solidFill>
              <a:latin typeface="Times New Roman" pitchFamily="18" charset="0"/>
              <a:ea typeface="MS UI Gothic" panose="020B0600070205080204" pitchFamily="34" charset="-128"/>
              <a:cs typeface="Times New Roman" pitchFamily="18" charset="0"/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2507565" y="2286000"/>
            <a:ext cx="2602701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Supply </a:t>
            </a:r>
            <a:r>
              <a:rPr lang="en-US" sz="1400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chain </a:t>
            </a: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management </a:t>
            </a:r>
          </a:p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Logistics </a:t>
            </a:r>
            <a:r>
              <a:rPr lang="en-US" sz="1400" dirty="0">
                <a:latin typeface="MS UI Gothic" panose="020B0600070205080204" pitchFamily="34" charset="-128"/>
                <a:ea typeface="MS UI Gothic" panose="020B0600070205080204" pitchFamily="34" charset="-128"/>
              </a:rPr>
              <a:t>and support </a:t>
            </a:r>
            <a:r>
              <a:rPr lang="en-US" sz="1400" dirty="0" smtClean="0">
                <a:latin typeface="MS UI Gothic" panose="020B0600070205080204" pitchFamily="34" charset="-128"/>
                <a:ea typeface="MS UI Gothic" panose="020B0600070205080204" pitchFamily="34" charset="-128"/>
              </a:rPr>
              <a:t>Activities</a:t>
            </a:r>
            <a:endParaRPr lang="en-US" sz="1400"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2" name="Title 2"/>
          <p:cNvSpPr txBox="1">
            <a:spLocks/>
          </p:cNvSpPr>
          <p:nvPr/>
        </p:nvSpPr>
        <p:spPr>
          <a:xfrm>
            <a:off x="4874845" y="2576508"/>
            <a:ext cx="2925874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>
              <a:spcBef>
                <a:spcPts val="0"/>
              </a:spcBef>
            </a:pPr>
            <a:endParaRPr lang="en-US" sz="1400" dirty="0">
              <a:solidFill>
                <a:schemeClr val="dk1"/>
              </a:solidFill>
              <a:latin typeface="Times New Roman" pitchFamily="18" charset="0"/>
              <a:ea typeface="MS UI Gothic" panose="020B0600070205080204" pitchFamily="34" charset="-128"/>
              <a:cs typeface="Times New Roman" pitchFamily="18" charset="0"/>
            </a:endParaRPr>
          </a:p>
        </p:txBody>
      </p:sp>
      <p:sp>
        <p:nvSpPr>
          <p:cNvPr id="53" name="Title 2"/>
          <p:cNvSpPr txBox="1">
            <a:spLocks/>
          </p:cNvSpPr>
          <p:nvPr/>
        </p:nvSpPr>
        <p:spPr>
          <a:xfrm>
            <a:off x="6928978" y="2223654"/>
            <a:ext cx="2925874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Elements of Branding</a:t>
            </a:r>
          </a:p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Website  Naming </a:t>
            </a:r>
            <a:endParaRPr lang="en-US" sz="1400"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54" name="Title 2"/>
          <p:cNvSpPr txBox="1">
            <a:spLocks/>
          </p:cNvSpPr>
          <p:nvPr/>
        </p:nvSpPr>
        <p:spPr>
          <a:xfrm>
            <a:off x="4874845" y="2624433"/>
            <a:ext cx="2602701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Steps for Reaching Targeted customer</a:t>
            </a:r>
          </a:p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Steps for Reaching Targeted  M</a:t>
            </a:r>
            <a:r>
              <a:rPr lang="en-US" sz="1400" dirty="0" smtClean="0">
                <a:solidFill>
                  <a:schemeClr val="dk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arket</a:t>
            </a:r>
            <a:endParaRPr lang="en-US" sz="1400"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endParaRPr lang="en-US" sz="1400" dirty="0" smtClean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  <a:p>
            <a:pPr marL="285750" lvl="0" indent="-285750" algn="l">
              <a:spcBef>
                <a:spcPts val="0"/>
              </a:spcBef>
              <a:buFont typeface="Arial" pitchFamily="34" charset="0"/>
              <a:buChar char="•"/>
            </a:pPr>
            <a:endParaRPr lang="en-US" sz="1400" dirty="0">
              <a:solidFill>
                <a:schemeClr val="dk1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16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144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target market refers to a group of potential customers to whom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wants to sell its products and services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four main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types of market segmentation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are: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Demographic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age, gender, education, marital status, race, religion, etc.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psychographic: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values, beliefs, interests, personality, lifestyle, etc.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Behavioral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purchasing or spending habits, user status, brand interactions, etc.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Geographic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neighborhood, area code, city,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48640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Reaching </a:t>
            </a:r>
            <a:r>
              <a:rPr lang="en-US" dirty="0" smtClean="0"/>
              <a:t>Targeted Market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799" y="4950538"/>
            <a:ext cx="179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cs typeface="Arial" pitchFamily="34" charset="0"/>
              </a:rPr>
              <a:t>CONTD………</a:t>
            </a:r>
            <a:endParaRPr lang="ko-KR" altLang="en-US" sz="14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473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434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Speak directly to a defined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audience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Differentiate your brand from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competitors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Build deeper customer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loyalty and trust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 products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focused(Right person at Right time)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48640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for Reaching </a:t>
            </a:r>
            <a:r>
              <a:rPr lang="en-US" dirty="0" smtClean="0"/>
              <a:t>Targeted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654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4347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/>
          </a:p>
          <a:p>
            <a:pPr marL="0" indent="0" algn="ctr">
              <a:buNone/>
            </a:pPr>
            <a:r>
              <a:rPr lang="en-US" sz="6000" b="1" dirty="0" smtClean="0"/>
              <a:t>THE END</a:t>
            </a:r>
          </a:p>
          <a:p>
            <a:pPr marL="0" indent="0" algn="ctr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“Please feel no hesitation for any questioning attitude” 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486400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81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Purchasing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Logistics and Support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" sz="2000" dirty="0" smtClean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marL="0" indent="0">
              <a:buNone/>
            </a:pPr>
            <a:r>
              <a:rPr lang="en" sz="2000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Purchasing Activities</a:t>
            </a:r>
          </a:p>
          <a:p>
            <a:pPr marL="285750" lvl="0" indent="-285750">
              <a:spcBef>
                <a:spcPts val="0"/>
              </a:spcBef>
            </a:pPr>
            <a:endParaRPr lang="en-US" sz="2000" dirty="0" smtClean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</a:pPr>
            <a:r>
              <a:rPr lang="en-US" sz="2000" dirty="0" smtClean="0">
                <a:solidFill>
                  <a:schemeClr val="dk1"/>
                </a:solidFill>
              </a:rPr>
              <a:t>Identifying </a:t>
            </a:r>
            <a:r>
              <a:rPr lang="en-US" sz="2000" dirty="0">
                <a:solidFill>
                  <a:schemeClr val="dk1"/>
                </a:solidFill>
              </a:rPr>
              <a:t>Vendors</a:t>
            </a:r>
          </a:p>
          <a:p>
            <a:pPr marL="285750" lvl="0" indent="-28575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</a:rPr>
              <a:t>Evaluating Vendors</a:t>
            </a:r>
          </a:p>
          <a:p>
            <a:pPr marL="285750" lvl="0" indent="-28575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</a:rPr>
              <a:t>Selecting Specific Products</a:t>
            </a:r>
          </a:p>
          <a:p>
            <a:pPr marL="285750" lvl="0" indent="-28575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</a:rPr>
              <a:t>Placing Orders</a:t>
            </a:r>
          </a:p>
          <a:p>
            <a:pPr marL="285750" lvl="0" indent="-28575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</a:rPr>
              <a:t>Resolving any issues that arise after receiving the </a:t>
            </a:r>
            <a:r>
              <a:rPr lang="en-US" sz="2000" dirty="0" smtClean="0">
                <a:solidFill>
                  <a:schemeClr val="dk1"/>
                </a:solidFill>
              </a:rPr>
              <a:t>order.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576455"/>
            <a:ext cx="1180235" cy="118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770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/>
          <a:lstStyle/>
          <a:p>
            <a:pPr marL="0" indent="0" algn="just">
              <a:buNone/>
            </a:pPr>
            <a:r>
              <a:rPr lang="en" sz="2400" dirty="0">
                <a:solidFill>
                  <a:schemeClr val="accent2">
                    <a:lumMod val="50000"/>
                  </a:schemeClr>
                </a:solidFill>
              </a:rPr>
              <a:t>Logistics </a:t>
            </a:r>
            <a:r>
              <a:rPr lang="en" sz="2400" dirty="0" smtClean="0">
                <a:solidFill>
                  <a:schemeClr val="accent2">
                    <a:lumMod val="50000"/>
                  </a:schemeClr>
                </a:solidFill>
              </a:rPr>
              <a:t>Activities</a:t>
            </a: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sz="2400" dirty="0"/>
              <a:t>Provide the right goods in the right quantities in the right place at the right time</a:t>
            </a:r>
          </a:p>
          <a:p>
            <a:pPr marL="285750" lvl="0" indent="-285750" algn="ctr">
              <a:spcBef>
                <a:spcPts val="0"/>
              </a:spcBef>
              <a:buFontTx/>
              <a:buChar char="-"/>
            </a:pPr>
            <a:endParaRPr lang="en-US" sz="2400" dirty="0">
              <a:solidFill>
                <a:schemeClr val="dk1"/>
              </a:solidFill>
            </a:endParaRPr>
          </a:p>
          <a:p>
            <a:pPr marL="285750" lvl="0" indent="-285750">
              <a:spcBef>
                <a:spcPts val="0"/>
              </a:spcBef>
              <a:buFontTx/>
              <a:buChar char="-"/>
            </a:pPr>
            <a:r>
              <a:rPr lang="en-US" sz="2400" dirty="0"/>
              <a:t>Businesses have been increasing their use of information technology to achieve this </a:t>
            </a:r>
            <a:r>
              <a:rPr lang="en-US" sz="2400" dirty="0" smtClean="0"/>
              <a:t>objective.</a:t>
            </a:r>
            <a:endParaRPr lang="en-US" sz="2400" dirty="0">
              <a:solidFill>
                <a:schemeClr val="dk1"/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650056"/>
            <a:ext cx="1180235" cy="118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pic>
        <p:nvPicPr>
          <p:cNvPr id="8" name="Picture 2" descr="https://travelove728.files.wordpress.com/2017/01/e.png?w=681&amp;h=419&amp;zoom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168727"/>
            <a:ext cx="4991100" cy="3071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333750" y="6278244"/>
            <a:ext cx="2362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cs typeface="Arial" pitchFamily="34" charset="0"/>
              </a:rPr>
              <a:t>Source: google.com</a:t>
            </a:r>
            <a:endParaRPr lang="ko-KR" altLang="en-US" sz="16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822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0687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EDI is a computer-computer transfer of business information between two businesses that uses a standard format.</a:t>
            </a:r>
            <a:b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</a:br>
            <a:endParaRPr lang="en-US" sz="2000" dirty="0" smtClean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It </a:t>
            </a:r>
            <a: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includes information on paper invoices, purchase orders, request for quotations, bill of landing and receiving reports.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637501"/>
            <a:ext cx="1180235" cy="118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8" name="Google Shape;962;p60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295400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Electronic Data Interchange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4115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EDI</a:t>
            </a:r>
            <a:r>
              <a:rPr lang="en-US" altLang="ko-KR" dirty="0" smtClean="0"/>
              <a:t> : HISTORY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804313"/>
            <a:ext cx="2880320" cy="699795"/>
            <a:chOff x="515169" y="2020164"/>
            <a:chExt cx="2585081" cy="52484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0774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dk1"/>
                  </a:solidFill>
                </a:rPr>
                <a:t>1950’s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804314"/>
            <a:ext cx="2880320" cy="1623125"/>
            <a:chOff x="3316274" y="2010639"/>
            <a:chExt cx="2585081" cy="1217343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</a:t>
              </a:r>
              <a:r>
                <a:rPr lang="en-US" sz="1200" dirty="0">
                  <a:solidFill>
                    <a:schemeClr val="dk1"/>
                  </a:solidFill>
                </a:rPr>
                <a:t> 1960s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tifully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designed.  Easy to change colors, photos and Text.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0774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1960s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4123325"/>
            <a:ext cx="2880320" cy="1623126"/>
            <a:chOff x="515169" y="2020164"/>
            <a:chExt cx="2585081" cy="1217344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0774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dk1"/>
                  </a:solidFill>
                </a:rPr>
                <a:t>1970’s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4123325"/>
            <a:ext cx="2880320" cy="1623126"/>
            <a:chOff x="3316274" y="2010639"/>
            <a:chExt cx="2585081" cy="1217344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0774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dk1"/>
                  </a:solidFill>
                </a:rPr>
                <a:t>190s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932723"/>
            <a:ext cx="7524328" cy="3513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50834" y="23621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</a:t>
            </a:r>
            <a:r>
              <a:rPr lang="en-US" sz="1200" dirty="0">
                <a:solidFill>
                  <a:schemeClr val="dk1"/>
                </a:solidFill>
              </a:rPr>
              <a:t> 1960s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tifully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designed.  Easy to change colors, photos and Text.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2736" y="6248400"/>
            <a:ext cx="76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1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650056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  <p:sp>
        <p:nvSpPr>
          <p:cNvPr id="7" name="Google Shape;925;p58"/>
          <p:cNvSpPr>
            <a:spLocks noGrp="1"/>
          </p:cNvSpPr>
          <p:nvPr>
            <p:ph idx="1"/>
          </p:nvPr>
        </p:nvSpPr>
        <p:spPr>
          <a:xfrm>
            <a:off x="3352800" y="381000"/>
            <a:ext cx="3962400" cy="1524000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How EDI Works?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828800"/>
            <a:ext cx="83058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Buyer prepares an order in his/her purchasing system and has it </a:t>
            </a:r>
            <a:r>
              <a:rPr lang="en-US" sz="2000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approved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lvl="0">
              <a:spcBef>
                <a:spcPts val="0"/>
              </a:spcBef>
            </a:pPr>
            <a: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EDI order is translated into EDI document format called 850 purchase </a:t>
            </a:r>
            <a:r>
              <a:rPr lang="en-US" sz="2000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order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lvl="0">
              <a:spcBef>
                <a:spcPts val="0"/>
              </a:spcBef>
            </a:pPr>
            <a:r>
              <a:rPr lang="en-US" sz="2000" dirty="0" smtClean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850 </a:t>
            </a:r>
            <a:r>
              <a:rPr lang="en-US" sz="2000" dirty="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purchase is then securely transmitted to supplier via internet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  <p:extLst>
      <p:ext uri="{BB962C8B-B14F-4D97-AF65-F5344CB8AC3E}">
        <p14:creationId xmlns:p14="http://schemas.microsoft.com/office/powerpoint/2010/main" val="8947654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chemeClr val="accent2">
                    <a:lumMod val="50000"/>
                  </a:schemeClr>
                </a:solidFill>
              </a:rPr>
              <a:t>Supply Chain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2000" dirty="0" smtClean="0">
              <a:latin typeface="Times New Roman" pitchFamily="18" charset="0"/>
              <a:ea typeface="Manjari"/>
              <a:cs typeface="Times New Roman" pitchFamily="18" charset="0"/>
              <a:sym typeface="Manjari"/>
            </a:endParaRPr>
          </a:p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2000" dirty="0">
              <a:latin typeface="Times New Roman" pitchFamily="18" charset="0"/>
              <a:ea typeface="Manjari"/>
              <a:cs typeface="Times New Roman" pitchFamily="18" charset="0"/>
              <a:sym typeface="Manjari"/>
            </a:endParaRPr>
          </a:p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000" dirty="0" smtClean="0">
                <a:latin typeface="Times New Roman" pitchFamily="18" charset="0"/>
                <a:ea typeface="Manjari"/>
                <a:cs typeface="Times New Roman" pitchFamily="18" charset="0"/>
                <a:sym typeface="Manjari"/>
              </a:rPr>
              <a:t>The </a:t>
            </a:r>
            <a:r>
              <a:rPr lang="en-US" sz="2000" dirty="0">
                <a:latin typeface="Times New Roman" pitchFamily="18" charset="0"/>
                <a:ea typeface="Manjari"/>
                <a:cs typeface="Times New Roman" pitchFamily="18" charset="0"/>
                <a:sym typeface="Manjari"/>
              </a:rPr>
              <a:t>part of the industry chain that precedes a particular strategic business unit is called supply chain</a:t>
            </a:r>
          </a:p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Times New Roman" pitchFamily="18" charset="0"/>
                <a:ea typeface="Manjari"/>
                <a:cs typeface="Times New Roman" pitchFamily="18" charset="0"/>
                <a:sym typeface="Manjari"/>
              </a:rPr>
              <a:t>The process of taking the active role in working with suppliers to improve products and processes is called supply chains management(SCM)</a:t>
            </a:r>
          </a:p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Times New Roman" pitchFamily="18" charset="0"/>
                <a:ea typeface="Manjari"/>
                <a:cs typeface="Times New Roman" pitchFamily="18" charset="0"/>
                <a:sym typeface="Manjari"/>
              </a:rPr>
              <a:t>SCM was originally developed as a way to reduce </a:t>
            </a:r>
            <a:r>
              <a:rPr lang="en-US" sz="2000" dirty="0" smtClean="0">
                <a:latin typeface="Times New Roman" pitchFamily="18" charset="0"/>
                <a:ea typeface="Manjari"/>
                <a:cs typeface="Times New Roman" pitchFamily="18" charset="0"/>
                <a:sym typeface="Manjari"/>
              </a:rPr>
              <a:t>costs</a:t>
            </a:r>
          </a:p>
          <a:p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Clear communications and quick response are a key elements of successful SCM</a:t>
            </a:r>
          </a:p>
          <a:p>
            <a:pPr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endParaRPr lang="en-US" sz="2000" dirty="0">
              <a:latin typeface="Times New Roman" pitchFamily="18" charset="0"/>
              <a:ea typeface="Manjari"/>
              <a:cs typeface="Times New Roman" pitchFamily="18" charset="0"/>
              <a:sym typeface="Manjari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10627"/>
            <a:ext cx="1180235" cy="1180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4225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4EB9F-C1B7-46A8-A676-9A4AD044BCB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610627"/>
            <a:ext cx="1180235" cy="118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5300" y="5576455"/>
            <a:ext cx="2971800" cy="14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43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493</Words>
  <Application>Microsoft Office PowerPoint</Application>
  <PresentationFormat>On-screen Show (4:3)</PresentationFormat>
  <Paragraphs>128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Strategy for Purchasing and Support</vt:lpstr>
      <vt:lpstr>PRESENTED BY</vt:lpstr>
      <vt:lpstr>Purchasing Logistics and Support Activities</vt:lpstr>
      <vt:lpstr>PowerPoint Presentation</vt:lpstr>
      <vt:lpstr>Electronic Data Interchange</vt:lpstr>
      <vt:lpstr>EDI : HISTORY</vt:lpstr>
      <vt:lpstr> </vt:lpstr>
      <vt:lpstr>Supply Chain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and Maintaining brand on web and business model</vt:lpstr>
      <vt:lpstr>Steps for Reaching Targeted Customers</vt:lpstr>
      <vt:lpstr>Steps for Reaching Targeted Market</vt:lpstr>
      <vt:lpstr>Steps for Reaching Targeted Market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Lincoln</dc:creator>
  <cp:lastModifiedBy>Ishwor Khatiwada</cp:lastModifiedBy>
  <cp:revision>40</cp:revision>
  <dcterms:created xsi:type="dcterms:W3CDTF">2017-02-13T06:51:56Z</dcterms:created>
  <dcterms:modified xsi:type="dcterms:W3CDTF">2021-04-04T16:09:50Z</dcterms:modified>
</cp:coreProperties>
</file>