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6" r:id="rId14"/>
    <p:sldId id="267" r:id="rId15"/>
    <p:sldId id="271" r:id="rId16"/>
    <p:sldId id="268" r:id="rId17"/>
    <p:sldId id="269" r:id="rId18"/>
    <p:sldId id="270" r:id="rId19"/>
    <p:sldId id="272" r:id="rId20"/>
    <p:sldId id="273" r:id="rId21"/>
    <p:sldId id="274" r:id="rId22"/>
    <p:sldId id="275" r:id="rId23"/>
    <p:sldId id="276" r:id="rId24"/>
    <p:sldId id="277" r:id="rId25"/>
    <p:sldId id="278" r:id="rId26"/>
    <p:sldId id="279" r:id="rId27"/>
    <p:sldId id="280" r:id="rId28"/>
    <p:sldId id="281" r:id="rId29"/>
    <p:sldId id="282" r:id="rId30"/>
    <p:sldId id="287" r:id="rId31"/>
    <p:sldId id="288" r:id="rId32"/>
    <p:sldId id="283" r:id="rId33"/>
    <p:sldId id="284" r:id="rId34"/>
    <p:sldId id="285" r:id="rId35"/>
    <p:sldId id="289" r:id="rId36"/>
    <p:sldId id="286" r:id="rId37"/>
    <p:sldId id="290" r:id="rId38"/>
    <p:sldId id="291" r:id="rId39"/>
    <p:sldId id="292" r:id="rId40"/>
    <p:sldId id="293" r:id="rId41"/>
    <p:sldId id="294" r:id="rId42"/>
    <p:sldId id="295"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C2E5A-654C-5FF7-F96C-68BB1A7A865D}" v="4997" dt="2020-09-08T17:58:02.216"/>
    <p1510:client id="{2CE2934E-510F-4C48-8054-D06F0A2A855C}" v="1" dt="2021-07-06T12:27:52.495"/>
    <p1510:client id="{34C8A0D4-C00B-BFAC-A9B2-E24C787EC91C}" v="1" dt="2020-10-01T08:18:46.674"/>
    <p1510:client id="{3DD86C1F-AAEE-48E1-1887-A52CFCC85417}" v="62" dt="2020-09-21T12:05:45.573"/>
    <p1510:client id="{52E44DBA-2A3C-06C5-D3D8-AB1849ACB166}" v="308" dt="2020-09-14T18:32:13.988"/>
    <p1510:client id="{774632A9-B5B9-5764-9EE4-D827C8A07B88}" v="456" dt="2020-09-01T16:15:54.122"/>
    <p1510:client id="{85004D67-5831-C0F3-B6CB-FF87E4B74599}" v="886" dt="2020-08-26T13:42:34.491"/>
    <p1510:client id="{9E33564B-2146-F6AC-CF3E-75AF2FACBA04}" v="497" dt="2020-09-15T16:54:51.282"/>
    <p1510:client id="{A676D6FD-FAEB-F848-97A0-4FAB9EA0E1AA}" v="846" dt="2020-09-01T10:06:52.230"/>
    <p1510:client id="{AE98B569-6929-9317-8C53-E3237109B8C4}" v="106" dt="2020-09-02T01:24:19.111"/>
    <p1510:client id="{CBB241D1-0A6C-66F8-8017-EC24D75FA5DD}" v="1" dt="2020-09-15T01:21:31.017"/>
    <p1510:client id="{CE3A270A-D411-4E6F-99E9-C3CC696591F4}" v="21" dt="2020-08-26T12:27:25.053"/>
    <p1510:client id="{D7EB0E14-0B0D-E58A-F40B-ABB62F606C40}" v="184" dt="2020-09-14T19:06:15.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Koirala" userId="S::rohan.koirala@texascollege.edu.np::b6df371e-e44c-4add-8c6b-295a3338400f" providerId="AD" clId="Web-{2CE2934E-510F-4C48-8054-D06F0A2A855C}"/>
    <pc:docChg chg="modSld">
      <pc:chgData name="Rohan Koirala" userId="S::rohan.koirala@texascollege.edu.np::b6df371e-e44c-4add-8c6b-295a3338400f" providerId="AD" clId="Web-{2CE2934E-510F-4C48-8054-D06F0A2A855C}" dt="2021-07-06T12:27:52.495" v="0" actId="14100"/>
      <pc:docMkLst>
        <pc:docMk/>
      </pc:docMkLst>
      <pc:sldChg chg="modSp">
        <pc:chgData name="Rohan Koirala" userId="S::rohan.koirala@texascollege.edu.np::b6df371e-e44c-4add-8c6b-295a3338400f" providerId="AD" clId="Web-{2CE2934E-510F-4C48-8054-D06F0A2A855C}" dt="2021-07-06T12:27:52.495" v="0" actId="14100"/>
        <pc:sldMkLst>
          <pc:docMk/>
          <pc:sldMk cId="546057442" sldId="270"/>
        </pc:sldMkLst>
        <pc:spChg chg="mod">
          <ac:chgData name="Rohan Koirala" userId="S::rohan.koirala@texascollege.edu.np::b6df371e-e44c-4add-8c6b-295a3338400f" providerId="AD" clId="Web-{2CE2934E-510F-4C48-8054-D06F0A2A855C}" dt="2021-07-06T12:27:52.495" v="0" actId="14100"/>
          <ac:spMkLst>
            <pc:docMk/>
            <pc:sldMk cId="546057442" sldId="270"/>
            <ac:spMk id="3" creationId="{3D85C6F1-F714-43E2-8E6E-86FC918CEAB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AEF1D3-23F7-49E6-9D85-14813017977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BB5CA9-382F-422D-8B17-99A947C6FE6F}">
      <dgm:prSet/>
      <dgm:spPr/>
      <dgm:t>
        <a:bodyPr/>
        <a:lstStyle/>
        <a:p>
          <a:r>
            <a:rPr lang="en-US"/>
            <a:t>Two or more central processing units (CPUs) control the functions of the computer.</a:t>
          </a:r>
        </a:p>
      </dgm:t>
    </dgm:pt>
    <dgm:pt modelId="{38CC8844-F036-45E5-95CF-106939AF37E4}" type="parTrans" cxnId="{E4EE31A8-5DF0-4D92-8193-FDD076857108}">
      <dgm:prSet/>
      <dgm:spPr/>
      <dgm:t>
        <a:bodyPr/>
        <a:lstStyle/>
        <a:p>
          <a:endParaRPr lang="en-US"/>
        </a:p>
      </dgm:t>
    </dgm:pt>
    <dgm:pt modelId="{1D1A2232-E804-4119-B228-00322194A0B1}" type="sibTrans" cxnId="{E4EE31A8-5DF0-4D92-8193-FDD076857108}">
      <dgm:prSet/>
      <dgm:spPr/>
      <dgm:t>
        <a:bodyPr/>
        <a:lstStyle/>
        <a:p>
          <a:endParaRPr lang="en-US"/>
        </a:p>
      </dgm:t>
    </dgm:pt>
    <dgm:pt modelId="{A5E3EF96-DBE9-4F18-BA75-2DBFBE69089E}">
      <dgm:prSet/>
      <dgm:spPr/>
      <dgm:t>
        <a:bodyPr/>
        <a:lstStyle/>
        <a:p>
          <a:r>
            <a:rPr lang="en-US"/>
            <a:t>Division of a task among several processors working simultaneously, so that the task is completed more quickly.</a:t>
          </a:r>
        </a:p>
      </dgm:t>
    </dgm:pt>
    <dgm:pt modelId="{336D18D5-A93D-4498-8ABF-F4C4E6978338}" type="parTrans" cxnId="{E9419FC2-718F-4C89-BFC2-54DBEFEB339B}">
      <dgm:prSet/>
      <dgm:spPr/>
      <dgm:t>
        <a:bodyPr/>
        <a:lstStyle/>
        <a:p>
          <a:endParaRPr lang="en-US"/>
        </a:p>
      </dgm:t>
    </dgm:pt>
    <dgm:pt modelId="{DB363356-22F6-43B0-BDA2-3DAC73FA36B0}" type="sibTrans" cxnId="{E9419FC2-718F-4C89-BFC2-54DBEFEB339B}">
      <dgm:prSet/>
      <dgm:spPr/>
      <dgm:t>
        <a:bodyPr/>
        <a:lstStyle/>
        <a:p>
          <a:endParaRPr lang="en-US"/>
        </a:p>
      </dgm:t>
    </dgm:pt>
    <dgm:pt modelId="{D02866B1-9BCA-44AA-A05E-3F2A6DE8AFFB}" type="pres">
      <dgm:prSet presAssocID="{7EAEF1D3-23F7-49E6-9D85-148130179771}" presName="linear" presStyleCnt="0">
        <dgm:presLayoutVars>
          <dgm:animLvl val="lvl"/>
          <dgm:resizeHandles val="exact"/>
        </dgm:presLayoutVars>
      </dgm:prSet>
      <dgm:spPr/>
    </dgm:pt>
    <dgm:pt modelId="{72886B49-3590-4E48-AD93-2D1B90BD33C5}" type="pres">
      <dgm:prSet presAssocID="{D7BB5CA9-382F-422D-8B17-99A947C6FE6F}" presName="parentText" presStyleLbl="node1" presStyleIdx="0" presStyleCnt="2">
        <dgm:presLayoutVars>
          <dgm:chMax val="0"/>
          <dgm:bulletEnabled val="1"/>
        </dgm:presLayoutVars>
      </dgm:prSet>
      <dgm:spPr/>
    </dgm:pt>
    <dgm:pt modelId="{49E101AC-CAC9-4285-91D5-9691E11F9146}" type="pres">
      <dgm:prSet presAssocID="{1D1A2232-E804-4119-B228-00322194A0B1}" presName="spacer" presStyleCnt="0"/>
      <dgm:spPr/>
    </dgm:pt>
    <dgm:pt modelId="{725E9144-5109-40D8-80F7-AB7F4E494122}" type="pres">
      <dgm:prSet presAssocID="{A5E3EF96-DBE9-4F18-BA75-2DBFBE69089E}" presName="parentText" presStyleLbl="node1" presStyleIdx="1" presStyleCnt="2">
        <dgm:presLayoutVars>
          <dgm:chMax val="0"/>
          <dgm:bulletEnabled val="1"/>
        </dgm:presLayoutVars>
      </dgm:prSet>
      <dgm:spPr/>
    </dgm:pt>
  </dgm:ptLst>
  <dgm:cxnLst>
    <dgm:cxn modelId="{E4EE31A8-5DF0-4D92-8193-FDD076857108}" srcId="{7EAEF1D3-23F7-49E6-9D85-148130179771}" destId="{D7BB5CA9-382F-422D-8B17-99A947C6FE6F}" srcOrd="0" destOrd="0" parTransId="{38CC8844-F036-45E5-95CF-106939AF37E4}" sibTransId="{1D1A2232-E804-4119-B228-00322194A0B1}"/>
    <dgm:cxn modelId="{98BC03B4-7590-4CBE-9D0F-BC2206813A1C}" type="presOf" srcId="{D7BB5CA9-382F-422D-8B17-99A947C6FE6F}" destId="{72886B49-3590-4E48-AD93-2D1B90BD33C5}" srcOrd="0" destOrd="0" presId="urn:microsoft.com/office/officeart/2005/8/layout/vList2"/>
    <dgm:cxn modelId="{E9419FC2-718F-4C89-BFC2-54DBEFEB339B}" srcId="{7EAEF1D3-23F7-49E6-9D85-148130179771}" destId="{A5E3EF96-DBE9-4F18-BA75-2DBFBE69089E}" srcOrd="1" destOrd="0" parTransId="{336D18D5-A93D-4498-8ABF-F4C4E6978338}" sibTransId="{DB363356-22F6-43B0-BDA2-3DAC73FA36B0}"/>
    <dgm:cxn modelId="{45BF36CE-1C8D-4BF5-9A2D-E978500949F8}" type="presOf" srcId="{A5E3EF96-DBE9-4F18-BA75-2DBFBE69089E}" destId="{725E9144-5109-40D8-80F7-AB7F4E494122}" srcOrd="0" destOrd="0" presId="urn:microsoft.com/office/officeart/2005/8/layout/vList2"/>
    <dgm:cxn modelId="{F0272DE0-2AE3-44C2-A5B5-03315FCA0A1E}" type="presOf" srcId="{7EAEF1D3-23F7-49E6-9D85-148130179771}" destId="{D02866B1-9BCA-44AA-A05E-3F2A6DE8AFFB}" srcOrd="0" destOrd="0" presId="urn:microsoft.com/office/officeart/2005/8/layout/vList2"/>
    <dgm:cxn modelId="{4CC18D67-46F8-4542-924A-F2DC3E88BE21}" type="presParOf" srcId="{D02866B1-9BCA-44AA-A05E-3F2A6DE8AFFB}" destId="{72886B49-3590-4E48-AD93-2D1B90BD33C5}" srcOrd="0" destOrd="0" presId="urn:microsoft.com/office/officeart/2005/8/layout/vList2"/>
    <dgm:cxn modelId="{A61918C2-228B-4F1D-9EF2-60EEFD5E0950}" type="presParOf" srcId="{D02866B1-9BCA-44AA-A05E-3F2A6DE8AFFB}" destId="{49E101AC-CAC9-4285-91D5-9691E11F9146}" srcOrd="1" destOrd="0" presId="urn:microsoft.com/office/officeart/2005/8/layout/vList2"/>
    <dgm:cxn modelId="{6B71EA75-F8CB-415A-BB97-D6E75C6F7518}" type="presParOf" srcId="{D02866B1-9BCA-44AA-A05E-3F2A6DE8AFFB}" destId="{725E9144-5109-40D8-80F7-AB7F4E49412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F688BA-E97A-407E-B916-A6A599DF3E3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5949549-6D66-420A-967A-95C16542516E}">
      <dgm:prSet/>
      <dgm:spPr/>
      <dgm:t>
        <a:bodyPr/>
        <a:lstStyle/>
        <a:p>
          <a:r>
            <a:rPr lang="en-US"/>
            <a:t>Supports multiprogramming.</a:t>
          </a:r>
        </a:p>
      </dgm:t>
    </dgm:pt>
    <dgm:pt modelId="{82F0A073-194D-4597-86EE-5D53151964F7}" type="parTrans" cxnId="{50E63647-E202-4BD0-96A6-EF17E049A25E}">
      <dgm:prSet/>
      <dgm:spPr/>
      <dgm:t>
        <a:bodyPr/>
        <a:lstStyle/>
        <a:p>
          <a:endParaRPr lang="en-US"/>
        </a:p>
      </dgm:t>
    </dgm:pt>
    <dgm:pt modelId="{0F4C1C96-F05D-4A11-AAA0-78EE98074982}" type="sibTrans" cxnId="{50E63647-E202-4BD0-96A6-EF17E049A25E}">
      <dgm:prSet/>
      <dgm:spPr/>
      <dgm:t>
        <a:bodyPr/>
        <a:lstStyle/>
        <a:p>
          <a:endParaRPr lang="en-US"/>
        </a:p>
      </dgm:t>
    </dgm:pt>
    <dgm:pt modelId="{000592A2-BDAB-46F1-A25C-487AA3128F52}">
      <dgm:prSet/>
      <dgm:spPr/>
      <dgm:t>
        <a:bodyPr/>
        <a:lstStyle/>
        <a:p>
          <a:r>
            <a:rPr lang="en-US"/>
            <a:t>Provide good support to a single user.</a:t>
          </a:r>
        </a:p>
      </dgm:t>
    </dgm:pt>
    <dgm:pt modelId="{74C7CE01-4CF7-4731-8C4E-37342D9F1FA6}" type="parTrans" cxnId="{0BAFB4A3-E5C0-4826-921A-ED670B437690}">
      <dgm:prSet/>
      <dgm:spPr/>
      <dgm:t>
        <a:bodyPr/>
        <a:lstStyle/>
        <a:p>
          <a:endParaRPr lang="en-US"/>
        </a:p>
      </dgm:t>
    </dgm:pt>
    <dgm:pt modelId="{BF00C9BA-4A11-4D3D-85E5-75646833C9DB}" type="sibTrans" cxnId="{0BAFB4A3-E5C0-4826-921A-ED670B437690}">
      <dgm:prSet/>
      <dgm:spPr/>
      <dgm:t>
        <a:bodyPr/>
        <a:lstStyle/>
        <a:p>
          <a:endParaRPr lang="en-US"/>
        </a:p>
      </dgm:t>
    </dgm:pt>
    <dgm:pt modelId="{CBF26EB1-8254-4854-8E7F-C558A89D1F0A}">
      <dgm:prSet/>
      <dgm:spPr/>
      <dgm:t>
        <a:bodyPr/>
        <a:lstStyle/>
        <a:p>
          <a:r>
            <a:rPr lang="en-US"/>
            <a:t>Widely used for word processing, spreadsheets and internt access.</a:t>
          </a:r>
        </a:p>
      </dgm:t>
    </dgm:pt>
    <dgm:pt modelId="{95A03058-0E37-48A2-8B0B-D3A01AA2732E}" type="parTrans" cxnId="{B7C130AA-946A-42E5-85F4-73B04B9E315E}">
      <dgm:prSet/>
      <dgm:spPr/>
      <dgm:t>
        <a:bodyPr/>
        <a:lstStyle/>
        <a:p>
          <a:endParaRPr lang="en-US"/>
        </a:p>
      </dgm:t>
    </dgm:pt>
    <dgm:pt modelId="{D1D4E7DC-1306-4BC6-B418-7DC11DF228BD}" type="sibTrans" cxnId="{B7C130AA-946A-42E5-85F4-73B04B9E315E}">
      <dgm:prSet/>
      <dgm:spPr/>
      <dgm:t>
        <a:bodyPr/>
        <a:lstStyle/>
        <a:p>
          <a:endParaRPr lang="en-US"/>
        </a:p>
      </dgm:t>
    </dgm:pt>
    <dgm:pt modelId="{4628C36A-4A72-492F-8F26-2A64E20BD844}" type="pres">
      <dgm:prSet presAssocID="{F2F688BA-E97A-407E-B916-A6A599DF3E39}" presName="linear" presStyleCnt="0">
        <dgm:presLayoutVars>
          <dgm:animLvl val="lvl"/>
          <dgm:resizeHandles val="exact"/>
        </dgm:presLayoutVars>
      </dgm:prSet>
      <dgm:spPr/>
    </dgm:pt>
    <dgm:pt modelId="{E7542F48-9784-444A-BFEB-DAC30B17FE7A}" type="pres">
      <dgm:prSet presAssocID="{55949549-6D66-420A-967A-95C16542516E}" presName="parentText" presStyleLbl="node1" presStyleIdx="0" presStyleCnt="3">
        <dgm:presLayoutVars>
          <dgm:chMax val="0"/>
          <dgm:bulletEnabled val="1"/>
        </dgm:presLayoutVars>
      </dgm:prSet>
      <dgm:spPr/>
    </dgm:pt>
    <dgm:pt modelId="{49823AE4-0BBC-4E7B-B0CF-1343297F4CA3}" type="pres">
      <dgm:prSet presAssocID="{0F4C1C96-F05D-4A11-AAA0-78EE98074982}" presName="spacer" presStyleCnt="0"/>
      <dgm:spPr/>
    </dgm:pt>
    <dgm:pt modelId="{2CAAA00C-9DBC-47AB-94A2-26FC90C0F1F1}" type="pres">
      <dgm:prSet presAssocID="{000592A2-BDAB-46F1-A25C-487AA3128F52}" presName="parentText" presStyleLbl="node1" presStyleIdx="1" presStyleCnt="3">
        <dgm:presLayoutVars>
          <dgm:chMax val="0"/>
          <dgm:bulletEnabled val="1"/>
        </dgm:presLayoutVars>
      </dgm:prSet>
      <dgm:spPr/>
    </dgm:pt>
    <dgm:pt modelId="{8DB62FC9-21B2-41D3-B8B3-B46A63C51E4A}" type="pres">
      <dgm:prSet presAssocID="{BF00C9BA-4A11-4D3D-85E5-75646833C9DB}" presName="spacer" presStyleCnt="0"/>
      <dgm:spPr/>
    </dgm:pt>
    <dgm:pt modelId="{76AF0985-34C8-4F1C-A820-6B89DB6A4714}" type="pres">
      <dgm:prSet presAssocID="{CBF26EB1-8254-4854-8E7F-C558A89D1F0A}" presName="parentText" presStyleLbl="node1" presStyleIdx="2" presStyleCnt="3">
        <dgm:presLayoutVars>
          <dgm:chMax val="0"/>
          <dgm:bulletEnabled val="1"/>
        </dgm:presLayoutVars>
      </dgm:prSet>
      <dgm:spPr/>
    </dgm:pt>
  </dgm:ptLst>
  <dgm:cxnLst>
    <dgm:cxn modelId="{C9B7452E-BD32-4541-AC10-DF075F5E8103}" type="presOf" srcId="{CBF26EB1-8254-4854-8E7F-C558A89D1F0A}" destId="{76AF0985-34C8-4F1C-A820-6B89DB6A4714}" srcOrd="0" destOrd="0" presId="urn:microsoft.com/office/officeart/2005/8/layout/vList2"/>
    <dgm:cxn modelId="{D8BABF65-31F4-4722-9EBD-4AC48EA09A56}" type="presOf" srcId="{55949549-6D66-420A-967A-95C16542516E}" destId="{E7542F48-9784-444A-BFEB-DAC30B17FE7A}" srcOrd="0" destOrd="0" presId="urn:microsoft.com/office/officeart/2005/8/layout/vList2"/>
    <dgm:cxn modelId="{50E63647-E202-4BD0-96A6-EF17E049A25E}" srcId="{F2F688BA-E97A-407E-B916-A6A599DF3E39}" destId="{55949549-6D66-420A-967A-95C16542516E}" srcOrd="0" destOrd="0" parTransId="{82F0A073-194D-4597-86EE-5D53151964F7}" sibTransId="{0F4C1C96-F05D-4A11-AAA0-78EE98074982}"/>
    <dgm:cxn modelId="{15A0034C-C3BE-4161-B97A-4200AA20B775}" type="presOf" srcId="{000592A2-BDAB-46F1-A25C-487AA3128F52}" destId="{2CAAA00C-9DBC-47AB-94A2-26FC90C0F1F1}" srcOrd="0" destOrd="0" presId="urn:microsoft.com/office/officeart/2005/8/layout/vList2"/>
    <dgm:cxn modelId="{0BAFB4A3-E5C0-4826-921A-ED670B437690}" srcId="{F2F688BA-E97A-407E-B916-A6A599DF3E39}" destId="{000592A2-BDAB-46F1-A25C-487AA3128F52}" srcOrd="1" destOrd="0" parTransId="{74C7CE01-4CF7-4731-8C4E-37342D9F1FA6}" sibTransId="{BF00C9BA-4A11-4D3D-85E5-75646833C9DB}"/>
    <dgm:cxn modelId="{B7C130AA-946A-42E5-85F4-73B04B9E315E}" srcId="{F2F688BA-E97A-407E-B916-A6A599DF3E39}" destId="{CBF26EB1-8254-4854-8E7F-C558A89D1F0A}" srcOrd="2" destOrd="0" parTransId="{95A03058-0E37-48A2-8B0B-D3A01AA2732E}" sibTransId="{D1D4E7DC-1306-4BC6-B418-7DC11DF228BD}"/>
    <dgm:cxn modelId="{432D15DE-B585-4D3F-A7A8-5531DC8672B3}" type="presOf" srcId="{F2F688BA-E97A-407E-B916-A6A599DF3E39}" destId="{4628C36A-4A72-492F-8F26-2A64E20BD844}" srcOrd="0" destOrd="0" presId="urn:microsoft.com/office/officeart/2005/8/layout/vList2"/>
    <dgm:cxn modelId="{08A3C13A-BCA3-490E-B935-D02A3E68CE23}" type="presParOf" srcId="{4628C36A-4A72-492F-8F26-2A64E20BD844}" destId="{E7542F48-9784-444A-BFEB-DAC30B17FE7A}" srcOrd="0" destOrd="0" presId="urn:microsoft.com/office/officeart/2005/8/layout/vList2"/>
    <dgm:cxn modelId="{9480A84E-2AA5-43EA-83B6-7ACE3065E678}" type="presParOf" srcId="{4628C36A-4A72-492F-8F26-2A64E20BD844}" destId="{49823AE4-0BBC-4E7B-B0CF-1343297F4CA3}" srcOrd="1" destOrd="0" presId="urn:microsoft.com/office/officeart/2005/8/layout/vList2"/>
    <dgm:cxn modelId="{1629C7A6-FC6B-4C98-B072-962ABAA4DBC2}" type="presParOf" srcId="{4628C36A-4A72-492F-8F26-2A64E20BD844}" destId="{2CAAA00C-9DBC-47AB-94A2-26FC90C0F1F1}" srcOrd="2" destOrd="0" presId="urn:microsoft.com/office/officeart/2005/8/layout/vList2"/>
    <dgm:cxn modelId="{820AA084-2CCF-4244-9C72-78DA714CCE95}" type="presParOf" srcId="{4628C36A-4A72-492F-8F26-2A64E20BD844}" destId="{8DB62FC9-21B2-41D3-B8B3-B46A63C51E4A}" srcOrd="3" destOrd="0" presId="urn:microsoft.com/office/officeart/2005/8/layout/vList2"/>
    <dgm:cxn modelId="{312447B7-C0BA-405D-83A3-34F23D21744F}" type="presParOf" srcId="{4628C36A-4A72-492F-8F26-2A64E20BD844}" destId="{76AF0985-34C8-4F1C-A820-6B89DB6A471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649BDC-D8CF-47E6-B088-7DA174ED2A4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5F2A89E-9CAB-434B-9423-66F7999304AE}">
      <dgm:prSet/>
      <dgm:spPr/>
      <dgm:t>
        <a:bodyPr/>
        <a:lstStyle/>
        <a:p>
          <a:r>
            <a:rPr lang="en-US"/>
            <a:t>Tiny computers that communicate with each other and with a base station using wireless communication.</a:t>
          </a:r>
        </a:p>
      </dgm:t>
    </dgm:pt>
    <dgm:pt modelId="{7E2F7C55-B364-41F3-A0A4-EEA494135D45}" type="parTrans" cxnId="{4C704702-2816-46A3-AD8E-929EE385E52C}">
      <dgm:prSet/>
      <dgm:spPr/>
      <dgm:t>
        <a:bodyPr/>
        <a:lstStyle/>
        <a:p>
          <a:endParaRPr lang="en-US"/>
        </a:p>
      </dgm:t>
    </dgm:pt>
    <dgm:pt modelId="{A20652EB-7756-4BC9-81AE-D4582BA8E654}" type="sibTrans" cxnId="{4C704702-2816-46A3-AD8E-929EE385E52C}">
      <dgm:prSet/>
      <dgm:spPr/>
      <dgm:t>
        <a:bodyPr/>
        <a:lstStyle/>
        <a:p>
          <a:endParaRPr lang="en-US"/>
        </a:p>
      </dgm:t>
    </dgm:pt>
    <dgm:pt modelId="{FF824EC2-978D-46EE-8AF6-7FB91AF2AF30}">
      <dgm:prSet/>
      <dgm:spPr/>
      <dgm:t>
        <a:bodyPr/>
        <a:lstStyle/>
        <a:p>
          <a:r>
            <a:rPr lang="en-US"/>
            <a:t>Small battery-powered computers with build-in radios.</a:t>
          </a:r>
        </a:p>
      </dgm:t>
    </dgm:pt>
    <dgm:pt modelId="{C677D76A-7D7F-44C2-9B2A-1BA8890AE5D3}" type="parTrans" cxnId="{81DF2A8C-DA83-4CCF-AAD9-FDFA8934C221}">
      <dgm:prSet/>
      <dgm:spPr/>
      <dgm:t>
        <a:bodyPr/>
        <a:lstStyle/>
        <a:p>
          <a:endParaRPr lang="en-US"/>
        </a:p>
      </dgm:t>
    </dgm:pt>
    <dgm:pt modelId="{E7CC328D-13BA-4154-B1BC-6FAA97F4ACE3}" type="sibTrans" cxnId="{81DF2A8C-DA83-4CCF-AAD9-FDFA8934C221}">
      <dgm:prSet/>
      <dgm:spPr/>
      <dgm:t>
        <a:bodyPr/>
        <a:lstStyle/>
        <a:p>
          <a:endParaRPr lang="en-US"/>
        </a:p>
      </dgm:t>
    </dgm:pt>
    <dgm:pt modelId="{2A690DC5-5E0D-4C3C-8627-D80547646506}">
      <dgm:prSet/>
      <dgm:spPr/>
      <dgm:t>
        <a:bodyPr/>
        <a:lstStyle/>
        <a:p>
          <a:r>
            <a:rPr lang="en-US"/>
            <a:t>Each sensor node is a real computer with a CPU, RAM, ROM and one or more environment sensors.</a:t>
          </a:r>
        </a:p>
      </dgm:t>
    </dgm:pt>
    <dgm:pt modelId="{E38346E2-CA29-410F-BCB9-30BBB6C4185D}" type="parTrans" cxnId="{47CD1823-3DF2-480D-BBF2-D174DC19539A}">
      <dgm:prSet/>
      <dgm:spPr/>
      <dgm:t>
        <a:bodyPr/>
        <a:lstStyle/>
        <a:p>
          <a:endParaRPr lang="en-US"/>
        </a:p>
      </dgm:t>
    </dgm:pt>
    <dgm:pt modelId="{853FF474-4CC9-40EC-88F7-8CF631DDB9C6}" type="sibTrans" cxnId="{47CD1823-3DF2-480D-BBF2-D174DC19539A}">
      <dgm:prSet/>
      <dgm:spPr/>
      <dgm:t>
        <a:bodyPr/>
        <a:lstStyle/>
        <a:p>
          <a:endParaRPr lang="en-US"/>
        </a:p>
      </dgm:t>
    </dgm:pt>
    <dgm:pt modelId="{FF20AD56-3C08-4A3A-A8B5-AE0BDEEAD9CD}">
      <dgm:prSet/>
      <dgm:spPr/>
      <dgm:t>
        <a:bodyPr/>
        <a:lstStyle/>
        <a:p>
          <a:r>
            <a:rPr lang="en-US"/>
            <a:t>Event driven, responding to external events or making measurements periodically based on an internal clock.</a:t>
          </a:r>
        </a:p>
      </dgm:t>
    </dgm:pt>
    <dgm:pt modelId="{E51C6774-F604-4E05-B91B-73E0C347B6D6}" type="parTrans" cxnId="{FA7B930A-5348-414C-8899-163B36E6EFD0}">
      <dgm:prSet/>
      <dgm:spPr/>
      <dgm:t>
        <a:bodyPr/>
        <a:lstStyle/>
        <a:p>
          <a:endParaRPr lang="en-US"/>
        </a:p>
      </dgm:t>
    </dgm:pt>
    <dgm:pt modelId="{CE1474A3-F9EC-4CFF-ACD7-252BA7DF96E8}" type="sibTrans" cxnId="{FA7B930A-5348-414C-8899-163B36E6EFD0}">
      <dgm:prSet/>
      <dgm:spPr/>
      <dgm:t>
        <a:bodyPr/>
        <a:lstStyle/>
        <a:p>
          <a:endParaRPr lang="en-US"/>
        </a:p>
      </dgm:t>
    </dgm:pt>
    <dgm:pt modelId="{DA7B274D-69C7-4926-890A-723FF62A8ED0}" type="pres">
      <dgm:prSet presAssocID="{F2649BDC-D8CF-47E6-B088-7DA174ED2A4A}" presName="linear" presStyleCnt="0">
        <dgm:presLayoutVars>
          <dgm:animLvl val="lvl"/>
          <dgm:resizeHandles val="exact"/>
        </dgm:presLayoutVars>
      </dgm:prSet>
      <dgm:spPr/>
    </dgm:pt>
    <dgm:pt modelId="{5C522A6E-0A3C-48B0-8B60-126ABC2369C6}" type="pres">
      <dgm:prSet presAssocID="{75F2A89E-9CAB-434B-9423-66F7999304AE}" presName="parentText" presStyleLbl="node1" presStyleIdx="0" presStyleCnt="4">
        <dgm:presLayoutVars>
          <dgm:chMax val="0"/>
          <dgm:bulletEnabled val="1"/>
        </dgm:presLayoutVars>
      </dgm:prSet>
      <dgm:spPr/>
    </dgm:pt>
    <dgm:pt modelId="{3BAD8175-2B13-4344-920B-E3CDEBADE96F}" type="pres">
      <dgm:prSet presAssocID="{A20652EB-7756-4BC9-81AE-D4582BA8E654}" presName="spacer" presStyleCnt="0"/>
      <dgm:spPr/>
    </dgm:pt>
    <dgm:pt modelId="{DEB77ACC-C886-4537-9C43-770B57C8317C}" type="pres">
      <dgm:prSet presAssocID="{FF824EC2-978D-46EE-8AF6-7FB91AF2AF30}" presName="parentText" presStyleLbl="node1" presStyleIdx="1" presStyleCnt="4">
        <dgm:presLayoutVars>
          <dgm:chMax val="0"/>
          <dgm:bulletEnabled val="1"/>
        </dgm:presLayoutVars>
      </dgm:prSet>
      <dgm:spPr/>
    </dgm:pt>
    <dgm:pt modelId="{C19CC66E-5D57-4FBA-8616-C53E6712DA1A}" type="pres">
      <dgm:prSet presAssocID="{E7CC328D-13BA-4154-B1BC-6FAA97F4ACE3}" presName="spacer" presStyleCnt="0"/>
      <dgm:spPr/>
    </dgm:pt>
    <dgm:pt modelId="{E23A449B-F14B-4FE9-98F8-A62956957E07}" type="pres">
      <dgm:prSet presAssocID="{2A690DC5-5E0D-4C3C-8627-D80547646506}" presName="parentText" presStyleLbl="node1" presStyleIdx="2" presStyleCnt="4">
        <dgm:presLayoutVars>
          <dgm:chMax val="0"/>
          <dgm:bulletEnabled val="1"/>
        </dgm:presLayoutVars>
      </dgm:prSet>
      <dgm:spPr/>
    </dgm:pt>
    <dgm:pt modelId="{959EAA87-1334-408A-9A92-1838008A10DA}" type="pres">
      <dgm:prSet presAssocID="{853FF474-4CC9-40EC-88F7-8CF631DDB9C6}" presName="spacer" presStyleCnt="0"/>
      <dgm:spPr/>
    </dgm:pt>
    <dgm:pt modelId="{4290B1FE-2305-45FE-BF8C-C8B51DB3E192}" type="pres">
      <dgm:prSet presAssocID="{FF20AD56-3C08-4A3A-A8B5-AE0BDEEAD9CD}" presName="parentText" presStyleLbl="node1" presStyleIdx="3" presStyleCnt="4">
        <dgm:presLayoutVars>
          <dgm:chMax val="0"/>
          <dgm:bulletEnabled val="1"/>
        </dgm:presLayoutVars>
      </dgm:prSet>
      <dgm:spPr/>
    </dgm:pt>
  </dgm:ptLst>
  <dgm:cxnLst>
    <dgm:cxn modelId="{4C704702-2816-46A3-AD8E-929EE385E52C}" srcId="{F2649BDC-D8CF-47E6-B088-7DA174ED2A4A}" destId="{75F2A89E-9CAB-434B-9423-66F7999304AE}" srcOrd="0" destOrd="0" parTransId="{7E2F7C55-B364-41F3-A0A4-EEA494135D45}" sibTransId="{A20652EB-7756-4BC9-81AE-D4582BA8E654}"/>
    <dgm:cxn modelId="{FA7B930A-5348-414C-8899-163B36E6EFD0}" srcId="{F2649BDC-D8CF-47E6-B088-7DA174ED2A4A}" destId="{FF20AD56-3C08-4A3A-A8B5-AE0BDEEAD9CD}" srcOrd="3" destOrd="0" parTransId="{E51C6774-F604-4E05-B91B-73E0C347B6D6}" sibTransId="{CE1474A3-F9EC-4CFF-ACD7-252BA7DF96E8}"/>
    <dgm:cxn modelId="{47CD1823-3DF2-480D-BBF2-D174DC19539A}" srcId="{F2649BDC-D8CF-47E6-B088-7DA174ED2A4A}" destId="{2A690DC5-5E0D-4C3C-8627-D80547646506}" srcOrd="2" destOrd="0" parTransId="{E38346E2-CA29-410F-BCB9-30BBB6C4185D}" sibTransId="{853FF474-4CC9-40EC-88F7-8CF631DDB9C6}"/>
    <dgm:cxn modelId="{60153D40-2BC9-4740-9BC1-0CC1912E694E}" type="presOf" srcId="{FF20AD56-3C08-4A3A-A8B5-AE0BDEEAD9CD}" destId="{4290B1FE-2305-45FE-BF8C-C8B51DB3E192}" srcOrd="0" destOrd="0" presId="urn:microsoft.com/office/officeart/2005/8/layout/vList2"/>
    <dgm:cxn modelId="{07118F4A-4327-4D69-932B-CF64C32B3CF5}" type="presOf" srcId="{75F2A89E-9CAB-434B-9423-66F7999304AE}" destId="{5C522A6E-0A3C-48B0-8B60-126ABC2369C6}" srcOrd="0" destOrd="0" presId="urn:microsoft.com/office/officeart/2005/8/layout/vList2"/>
    <dgm:cxn modelId="{4827E756-1AA1-4D1A-B264-C0D42D4C86B6}" type="presOf" srcId="{F2649BDC-D8CF-47E6-B088-7DA174ED2A4A}" destId="{DA7B274D-69C7-4926-890A-723FF62A8ED0}" srcOrd="0" destOrd="0" presId="urn:microsoft.com/office/officeart/2005/8/layout/vList2"/>
    <dgm:cxn modelId="{81DF2A8C-DA83-4CCF-AAD9-FDFA8934C221}" srcId="{F2649BDC-D8CF-47E6-B088-7DA174ED2A4A}" destId="{FF824EC2-978D-46EE-8AF6-7FB91AF2AF30}" srcOrd="1" destOrd="0" parTransId="{C677D76A-7D7F-44C2-9B2A-1BA8890AE5D3}" sibTransId="{E7CC328D-13BA-4154-B1BC-6FAA97F4ACE3}"/>
    <dgm:cxn modelId="{C7995293-8200-42B9-864F-8291A2AE4B22}" type="presOf" srcId="{FF824EC2-978D-46EE-8AF6-7FB91AF2AF30}" destId="{DEB77ACC-C886-4537-9C43-770B57C8317C}" srcOrd="0" destOrd="0" presId="urn:microsoft.com/office/officeart/2005/8/layout/vList2"/>
    <dgm:cxn modelId="{243758E1-A17C-4ED3-83B0-E72D5A77C0D3}" type="presOf" srcId="{2A690DC5-5E0D-4C3C-8627-D80547646506}" destId="{E23A449B-F14B-4FE9-98F8-A62956957E07}" srcOrd="0" destOrd="0" presId="urn:microsoft.com/office/officeart/2005/8/layout/vList2"/>
    <dgm:cxn modelId="{348CA6A6-BF3D-408F-9E90-68583F23E56C}" type="presParOf" srcId="{DA7B274D-69C7-4926-890A-723FF62A8ED0}" destId="{5C522A6E-0A3C-48B0-8B60-126ABC2369C6}" srcOrd="0" destOrd="0" presId="urn:microsoft.com/office/officeart/2005/8/layout/vList2"/>
    <dgm:cxn modelId="{2CA04D44-8559-4C21-AF6C-F0005A00B952}" type="presParOf" srcId="{DA7B274D-69C7-4926-890A-723FF62A8ED0}" destId="{3BAD8175-2B13-4344-920B-E3CDEBADE96F}" srcOrd="1" destOrd="0" presId="urn:microsoft.com/office/officeart/2005/8/layout/vList2"/>
    <dgm:cxn modelId="{6DA3D557-6799-4B38-9A85-D3142860835F}" type="presParOf" srcId="{DA7B274D-69C7-4926-890A-723FF62A8ED0}" destId="{DEB77ACC-C886-4537-9C43-770B57C8317C}" srcOrd="2" destOrd="0" presId="urn:microsoft.com/office/officeart/2005/8/layout/vList2"/>
    <dgm:cxn modelId="{4339DEF1-5F0E-4F9C-B763-8CBE9E55CB99}" type="presParOf" srcId="{DA7B274D-69C7-4926-890A-723FF62A8ED0}" destId="{C19CC66E-5D57-4FBA-8616-C53E6712DA1A}" srcOrd="3" destOrd="0" presId="urn:microsoft.com/office/officeart/2005/8/layout/vList2"/>
    <dgm:cxn modelId="{00C269C2-4A32-47E0-A871-35084288779C}" type="presParOf" srcId="{DA7B274D-69C7-4926-890A-723FF62A8ED0}" destId="{E23A449B-F14B-4FE9-98F8-A62956957E07}" srcOrd="4" destOrd="0" presId="urn:microsoft.com/office/officeart/2005/8/layout/vList2"/>
    <dgm:cxn modelId="{D508CF67-C90D-4D70-9C90-9EFC6C90D04A}" type="presParOf" srcId="{DA7B274D-69C7-4926-890A-723FF62A8ED0}" destId="{959EAA87-1334-408A-9A92-1838008A10DA}" srcOrd="5" destOrd="0" presId="urn:microsoft.com/office/officeart/2005/8/layout/vList2"/>
    <dgm:cxn modelId="{41B4A066-0E57-4CEE-BBF8-3793857EAC19}" type="presParOf" srcId="{DA7B274D-69C7-4926-890A-723FF62A8ED0}" destId="{4290B1FE-2305-45FE-BF8C-C8B51DB3E19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78E53C-1A82-45F8-A24E-C78574CDA365}"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DC14B30D-21C0-4A88-971D-AB29F81983AF}">
      <dgm:prSet/>
      <dgm:spPr/>
      <dgm:t>
        <a:bodyPr/>
        <a:lstStyle/>
        <a:p>
          <a:r>
            <a:rPr lang="en-US"/>
            <a:t>Monolithic Systems</a:t>
          </a:r>
        </a:p>
      </dgm:t>
    </dgm:pt>
    <dgm:pt modelId="{1E07D551-C3C5-4494-8E66-63681DF40DA7}" type="parTrans" cxnId="{8C490679-B367-4D65-920B-E7B2DA2A4421}">
      <dgm:prSet/>
      <dgm:spPr/>
      <dgm:t>
        <a:bodyPr/>
        <a:lstStyle/>
        <a:p>
          <a:endParaRPr lang="en-US"/>
        </a:p>
      </dgm:t>
    </dgm:pt>
    <dgm:pt modelId="{C6581E96-7AEE-48FC-ABCD-F944024FD8E4}" type="sibTrans" cxnId="{8C490679-B367-4D65-920B-E7B2DA2A4421}">
      <dgm:prSet/>
      <dgm:spPr/>
      <dgm:t>
        <a:bodyPr/>
        <a:lstStyle/>
        <a:p>
          <a:endParaRPr lang="en-US"/>
        </a:p>
      </dgm:t>
    </dgm:pt>
    <dgm:pt modelId="{10B3923B-CA6F-4B7E-846A-DE9F00E9ACC5}">
      <dgm:prSet/>
      <dgm:spPr/>
      <dgm:t>
        <a:bodyPr/>
        <a:lstStyle/>
        <a:p>
          <a:r>
            <a:rPr lang="en-US"/>
            <a:t>Layered Systems</a:t>
          </a:r>
        </a:p>
      </dgm:t>
    </dgm:pt>
    <dgm:pt modelId="{70D1C10B-5DDD-4B6F-8C06-3646F356B4D5}" type="parTrans" cxnId="{642043A2-377B-45C8-9499-421E0E165903}">
      <dgm:prSet/>
      <dgm:spPr/>
      <dgm:t>
        <a:bodyPr/>
        <a:lstStyle/>
        <a:p>
          <a:endParaRPr lang="en-US"/>
        </a:p>
      </dgm:t>
    </dgm:pt>
    <dgm:pt modelId="{B6A09F29-090B-427B-BCDB-018A635E5901}" type="sibTrans" cxnId="{642043A2-377B-45C8-9499-421E0E165903}">
      <dgm:prSet/>
      <dgm:spPr/>
      <dgm:t>
        <a:bodyPr/>
        <a:lstStyle/>
        <a:p>
          <a:endParaRPr lang="en-US"/>
        </a:p>
      </dgm:t>
    </dgm:pt>
    <dgm:pt modelId="{C38B9383-654F-4F0D-980E-2CF44128F9C2}">
      <dgm:prSet/>
      <dgm:spPr/>
      <dgm:t>
        <a:bodyPr/>
        <a:lstStyle/>
        <a:p>
          <a:r>
            <a:rPr lang="en-US"/>
            <a:t>Microkernels</a:t>
          </a:r>
        </a:p>
      </dgm:t>
    </dgm:pt>
    <dgm:pt modelId="{37022B19-EFDF-4714-BA14-BA85FF75CC67}" type="parTrans" cxnId="{011068D8-6E3E-431E-8EA5-FE7D27A2F92E}">
      <dgm:prSet/>
      <dgm:spPr/>
      <dgm:t>
        <a:bodyPr/>
        <a:lstStyle/>
        <a:p>
          <a:endParaRPr lang="en-US"/>
        </a:p>
      </dgm:t>
    </dgm:pt>
    <dgm:pt modelId="{74E521DF-99C2-4D4D-B73A-3E82526F6511}" type="sibTrans" cxnId="{011068D8-6E3E-431E-8EA5-FE7D27A2F92E}">
      <dgm:prSet/>
      <dgm:spPr/>
      <dgm:t>
        <a:bodyPr/>
        <a:lstStyle/>
        <a:p>
          <a:endParaRPr lang="en-US"/>
        </a:p>
      </dgm:t>
    </dgm:pt>
    <dgm:pt modelId="{0BFC121F-5504-4887-9D74-93B4784E332B}">
      <dgm:prSet/>
      <dgm:spPr/>
      <dgm:t>
        <a:bodyPr/>
        <a:lstStyle/>
        <a:p>
          <a:r>
            <a:rPr lang="en-US"/>
            <a:t>Client-server Model</a:t>
          </a:r>
        </a:p>
      </dgm:t>
    </dgm:pt>
    <dgm:pt modelId="{31BBC8AB-3795-4E10-81B4-C71B5674A841}" type="parTrans" cxnId="{7A143822-530C-40E2-8583-E19D66450F91}">
      <dgm:prSet/>
      <dgm:spPr/>
      <dgm:t>
        <a:bodyPr/>
        <a:lstStyle/>
        <a:p>
          <a:endParaRPr lang="en-US"/>
        </a:p>
      </dgm:t>
    </dgm:pt>
    <dgm:pt modelId="{66581537-B3AE-43F0-A822-63F5670D215A}" type="sibTrans" cxnId="{7A143822-530C-40E2-8583-E19D66450F91}">
      <dgm:prSet/>
      <dgm:spPr/>
      <dgm:t>
        <a:bodyPr/>
        <a:lstStyle/>
        <a:p>
          <a:endParaRPr lang="en-US"/>
        </a:p>
      </dgm:t>
    </dgm:pt>
    <dgm:pt modelId="{2A0D29E1-E7C9-4996-8AE4-ACB456F3FCB7}">
      <dgm:prSet/>
      <dgm:spPr/>
      <dgm:t>
        <a:bodyPr/>
        <a:lstStyle/>
        <a:p>
          <a:r>
            <a:rPr lang="en-US"/>
            <a:t>Virtual Machine</a:t>
          </a:r>
        </a:p>
      </dgm:t>
    </dgm:pt>
    <dgm:pt modelId="{CC6B3187-6D3E-4084-BFDB-334ED2567214}" type="parTrans" cxnId="{CD71416E-3672-43B5-AB46-832A81BB6541}">
      <dgm:prSet/>
      <dgm:spPr/>
      <dgm:t>
        <a:bodyPr/>
        <a:lstStyle/>
        <a:p>
          <a:endParaRPr lang="en-US"/>
        </a:p>
      </dgm:t>
    </dgm:pt>
    <dgm:pt modelId="{FDC2C336-AFAA-4F9E-B976-88E32CA89C78}" type="sibTrans" cxnId="{CD71416E-3672-43B5-AB46-832A81BB6541}">
      <dgm:prSet/>
      <dgm:spPr/>
      <dgm:t>
        <a:bodyPr/>
        <a:lstStyle/>
        <a:p>
          <a:endParaRPr lang="en-US"/>
        </a:p>
      </dgm:t>
    </dgm:pt>
    <dgm:pt modelId="{6285210F-832D-462F-B07A-CE31B2F200D8}">
      <dgm:prSet/>
      <dgm:spPr/>
      <dgm:t>
        <a:bodyPr/>
        <a:lstStyle/>
        <a:p>
          <a:r>
            <a:rPr lang="en-US"/>
            <a:t>Exokernel</a:t>
          </a:r>
        </a:p>
      </dgm:t>
    </dgm:pt>
    <dgm:pt modelId="{7775FF0D-349E-44BF-A498-EC6DDC3DA5C8}" type="parTrans" cxnId="{AFCEE9D6-2D4A-4FF3-80D9-885B5C4B5668}">
      <dgm:prSet/>
      <dgm:spPr/>
      <dgm:t>
        <a:bodyPr/>
        <a:lstStyle/>
        <a:p>
          <a:endParaRPr lang="en-US"/>
        </a:p>
      </dgm:t>
    </dgm:pt>
    <dgm:pt modelId="{DE4BD9A3-891F-4412-80EF-598072667965}" type="sibTrans" cxnId="{AFCEE9D6-2D4A-4FF3-80D9-885B5C4B5668}">
      <dgm:prSet/>
      <dgm:spPr/>
      <dgm:t>
        <a:bodyPr/>
        <a:lstStyle/>
        <a:p>
          <a:endParaRPr lang="en-US"/>
        </a:p>
      </dgm:t>
    </dgm:pt>
    <dgm:pt modelId="{81BF1F33-2201-42C5-BAFA-BB9BA57259C1}" type="pres">
      <dgm:prSet presAssocID="{BE78E53C-1A82-45F8-A24E-C78574CDA365}" presName="diagram" presStyleCnt="0">
        <dgm:presLayoutVars>
          <dgm:dir/>
          <dgm:resizeHandles val="exact"/>
        </dgm:presLayoutVars>
      </dgm:prSet>
      <dgm:spPr/>
    </dgm:pt>
    <dgm:pt modelId="{18C4AFE1-9B7A-4813-9ED1-4199DF664C64}" type="pres">
      <dgm:prSet presAssocID="{DC14B30D-21C0-4A88-971D-AB29F81983AF}" presName="node" presStyleLbl="node1" presStyleIdx="0" presStyleCnt="6">
        <dgm:presLayoutVars>
          <dgm:bulletEnabled val="1"/>
        </dgm:presLayoutVars>
      </dgm:prSet>
      <dgm:spPr/>
    </dgm:pt>
    <dgm:pt modelId="{3A884539-49EF-4C69-AAFB-AD0288DD66CD}" type="pres">
      <dgm:prSet presAssocID="{C6581E96-7AEE-48FC-ABCD-F944024FD8E4}" presName="sibTrans" presStyleCnt="0"/>
      <dgm:spPr/>
    </dgm:pt>
    <dgm:pt modelId="{4EA8BF2E-C1AA-45C9-90DE-88EC9F649FD6}" type="pres">
      <dgm:prSet presAssocID="{10B3923B-CA6F-4B7E-846A-DE9F00E9ACC5}" presName="node" presStyleLbl="node1" presStyleIdx="1" presStyleCnt="6">
        <dgm:presLayoutVars>
          <dgm:bulletEnabled val="1"/>
        </dgm:presLayoutVars>
      </dgm:prSet>
      <dgm:spPr/>
    </dgm:pt>
    <dgm:pt modelId="{73C5B097-9D42-4A11-A43F-28A1EB78D7F2}" type="pres">
      <dgm:prSet presAssocID="{B6A09F29-090B-427B-BCDB-018A635E5901}" presName="sibTrans" presStyleCnt="0"/>
      <dgm:spPr/>
    </dgm:pt>
    <dgm:pt modelId="{FE97A8CD-16A5-4EF2-9A50-3CC3414A59AB}" type="pres">
      <dgm:prSet presAssocID="{C38B9383-654F-4F0D-980E-2CF44128F9C2}" presName="node" presStyleLbl="node1" presStyleIdx="2" presStyleCnt="6">
        <dgm:presLayoutVars>
          <dgm:bulletEnabled val="1"/>
        </dgm:presLayoutVars>
      </dgm:prSet>
      <dgm:spPr/>
    </dgm:pt>
    <dgm:pt modelId="{378CF87B-C56D-4A47-B37F-8C8B4D03A764}" type="pres">
      <dgm:prSet presAssocID="{74E521DF-99C2-4D4D-B73A-3E82526F6511}" presName="sibTrans" presStyleCnt="0"/>
      <dgm:spPr/>
    </dgm:pt>
    <dgm:pt modelId="{B6BE9FDA-3145-4CBC-8F4A-235C12ABF1AD}" type="pres">
      <dgm:prSet presAssocID="{0BFC121F-5504-4887-9D74-93B4784E332B}" presName="node" presStyleLbl="node1" presStyleIdx="3" presStyleCnt="6">
        <dgm:presLayoutVars>
          <dgm:bulletEnabled val="1"/>
        </dgm:presLayoutVars>
      </dgm:prSet>
      <dgm:spPr/>
    </dgm:pt>
    <dgm:pt modelId="{2C055B42-AC6E-4F77-A9FC-11491887EDF0}" type="pres">
      <dgm:prSet presAssocID="{66581537-B3AE-43F0-A822-63F5670D215A}" presName="sibTrans" presStyleCnt="0"/>
      <dgm:spPr/>
    </dgm:pt>
    <dgm:pt modelId="{1D97ACD4-F3E0-46A7-BDD0-832A8EA5AB48}" type="pres">
      <dgm:prSet presAssocID="{2A0D29E1-E7C9-4996-8AE4-ACB456F3FCB7}" presName="node" presStyleLbl="node1" presStyleIdx="4" presStyleCnt="6">
        <dgm:presLayoutVars>
          <dgm:bulletEnabled val="1"/>
        </dgm:presLayoutVars>
      </dgm:prSet>
      <dgm:spPr/>
    </dgm:pt>
    <dgm:pt modelId="{39022725-F0E1-4427-AD3D-F466243ADA2B}" type="pres">
      <dgm:prSet presAssocID="{FDC2C336-AFAA-4F9E-B976-88E32CA89C78}" presName="sibTrans" presStyleCnt="0"/>
      <dgm:spPr/>
    </dgm:pt>
    <dgm:pt modelId="{102B4AC8-FDDD-4096-AEA5-F8935816AB2B}" type="pres">
      <dgm:prSet presAssocID="{6285210F-832D-462F-B07A-CE31B2F200D8}" presName="node" presStyleLbl="node1" presStyleIdx="5" presStyleCnt="6">
        <dgm:presLayoutVars>
          <dgm:bulletEnabled val="1"/>
        </dgm:presLayoutVars>
      </dgm:prSet>
      <dgm:spPr/>
    </dgm:pt>
  </dgm:ptLst>
  <dgm:cxnLst>
    <dgm:cxn modelId="{B9DEDB07-C667-4B88-9693-B7E23BDC3C3A}" type="presOf" srcId="{DC14B30D-21C0-4A88-971D-AB29F81983AF}" destId="{18C4AFE1-9B7A-4813-9ED1-4199DF664C64}" srcOrd="0" destOrd="0" presId="urn:microsoft.com/office/officeart/2005/8/layout/default"/>
    <dgm:cxn modelId="{BE3C701C-048B-41B3-92BB-18E6BA936E10}" type="presOf" srcId="{BE78E53C-1A82-45F8-A24E-C78574CDA365}" destId="{81BF1F33-2201-42C5-BAFA-BB9BA57259C1}" srcOrd="0" destOrd="0" presId="urn:microsoft.com/office/officeart/2005/8/layout/default"/>
    <dgm:cxn modelId="{7A143822-530C-40E2-8583-E19D66450F91}" srcId="{BE78E53C-1A82-45F8-A24E-C78574CDA365}" destId="{0BFC121F-5504-4887-9D74-93B4784E332B}" srcOrd="3" destOrd="0" parTransId="{31BBC8AB-3795-4E10-81B4-C71B5674A841}" sibTransId="{66581537-B3AE-43F0-A822-63F5670D215A}"/>
    <dgm:cxn modelId="{71A82E3D-BC30-42D7-AFE2-710438E7F9E9}" type="presOf" srcId="{C38B9383-654F-4F0D-980E-2CF44128F9C2}" destId="{FE97A8CD-16A5-4EF2-9A50-3CC3414A59AB}" srcOrd="0" destOrd="0" presId="urn:microsoft.com/office/officeart/2005/8/layout/default"/>
    <dgm:cxn modelId="{CD71416E-3672-43B5-AB46-832A81BB6541}" srcId="{BE78E53C-1A82-45F8-A24E-C78574CDA365}" destId="{2A0D29E1-E7C9-4996-8AE4-ACB456F3FCB7}" srcOrd="4" destOrd="0" parTransId="{CC6B3187-6D3E-4084-BFDB-334ED2567214}" sibTransId="{FDC2C336-AFAA-4F9E-B976-88E32CA89C78}"/>
    <dgm:cxn modelId="{023EB674-3548-4EE5-BC18-2C9BB3857013}" type="presOf" srcId="{6285210F-832D-462F-B07A-CE31B2F200D8}" destId="{102B4AC8-FDDD-4096-AEA5-F8935816AB2B}" srcOrd="0" destOrd="0" presId="urn:microsoft.com/office/officeart/2005/8/layout/default"/>
    <dgm:cxn modelId="{8C490679-B367-4D65-920B-E7B2DA2A4421}" srcId="{BE78E53C-1A82-45F8-A24E-C78574CDA365}" destId="{DC14B30D-21C0-4A88-971D-AB29F81983AF}" srcOrd="0" destOrd="0" parTransId="{1E07D551-C3C5-4494-8E66-63681DF40DA7}" sibTransId="{C6581E96-7AEE-48FC-ABCD-F944024FD8E4}"/>
    <dgm:cxn modelId="{B8D4478C-8A15-4671-8470-7038F286F35E}" type="presOf" srcId="{0BFC121F-5504-4887-9D74-93B4784E332B}" destId="{B6BE9FDA-3145-4CBC-8F4A-235C12ABF1AD}" srcOrd="0" destOrd="0" presId="urn:microsoft.com/office/officeart/2005/8/layout/default"/>
    <dgm:cxn modelId="{642043A2-377B-45C8-9499-421E0E165903}" srcId="{BE78E53C-1A82-45F8-A24E-C78574CDA365}" destId="{10B3923B-CA6F-4B7E-846A-DE9F00E9ACC5}" srcOrd="1" destOrd="0" parTransId="{70D1C10B-5DDD-4B6F-8C06-3646F356B4D5}" sibTransId="{B6A09F29-090B-427B-BCDB-018A635E5901}"/>
    <dgm:cxn modelId="{D4DA52A7-5B29-429B-B2E4-35226E182BF8}" type="presOf" srcId="{2A0D29E1-E7C9-4996-8AE4-ACB456F3FCB7}" destId="{1D97ACD4-F3E0-46A7-BDD0-832A8EA5AB48}" srcOrd="0" destOrd="0" presId="urn:microsoft.com/office/officeart/2005/8/layout/default"/>
    <dgm:cxn modelId="{AFCEE9D6-2D4A-4FF3-80D9-885B5C4B5668}" srcId="{BE78E53C-1A82-45F8-A24E-C78574CDA365}" destId="{6285210F-832D-462F-B07A-CE31B2F200D8}" srcOrd="5" destOrd="0" parTransId="{7775FF0D-349E-44BF-A498-EC6DDC3DA5C8}" sibTransId="{DE4BD9A3-891F-4412-80EF-598072667965}"/>
    <dgm:cxn modelId="{011068D8-6E3E-431E-8EA5-FE7D27A2F92E}" srcId="{BE78E53C-1A82-45F8-A24E-C78574CDA365}" destId="{C38B9383-654F-4F0D-980E-2CF44128F9C2}" srcOrd="2" destOrd="0" parTransId="{37022B19-EFDF-4714-BA14-BA85FF75CC67}" sibTransId="{74E521DF-99C2-4D4D-B73A-3E82526F6511}"/>
    <dgm:cxn modelId="{371B50EA-CF40-4A29-9F1F-9E741CCB2CDE}" type="presOf" srcId="{10B3923B-CA6F-4B7E-846A-DE9F00E9ACC5}" destId="{4EA8BF2E-C1AA-45C9-90DE-88EC9F649FD6}" srcOrd="0" destOrd="0" presId="urn:microsoft.com/office/officeart/2005/8/layout/default"/>
    <dgm:cxn modelId="{0DBEFDAB-A9FC-4E13-A79A-89AF972F0BC8}" type="presParOf" srcId="{81BF1F33-2201-42C5-BAFA-BB9BA57259C1}" destId="{18C4AFE1-9B7A-4813-9ED1-4199DF664C64}" srcOrd="0" destOrd="0" presId="urn:microsoft.com/office/officeart/2005/8/layout/default"/>
    <dgm:cxn modelId="{CCA2DBD8-19AC-4729-80CE-4AAA037E4363}" type="presParOf" srcId="{81BF1F33-2201-42C5-BAFA-BB9BA57259C1}" destId="{3A884539-49EF-4C69-AAFB-AD0288DD66CD}" srcOrd="1" destOrd="0" presId="urn:microsoft.com/office/officeart/2005/8/layout/default"/>
    <dgm:cxn modelId="{6F849058-F39C-4732-884B-B662FA6B22DE}" type="presParOf" srcId="{81BF1F33-2201-42C5-BAFA-BB9BA57259C1}" destId="{4EA8BF2E-C1AA-45C9-90DE-88EC9F649FD6}" srcOrd="2" destOrd="0" presId="urn:microsoft.com/office/officeart/2005/8/layout/default"/>
    <dgm:cxn modelId="{FAAF9EA8-EBB5-4BA2-B187-1E2DC0467C19}" type="presParOf" srcId="{81BF1F33-2201-42C5-BAFA-BB9BA57259C1}" destId="{73C5B097-9D42-4A11-A43F-28A1EB78D7F2}" srcOrd="3" destOrd="0" presId="urn:microsoft.com/office/officeart/2005/8/layout/default"/>
    <dgm:cxn modelId="{59678E66-537F-46C8-BBAA-C1FCB0FA4208}" type="presParOf" srcId="{81BF1F33-2201-42C5-BAFA-BB9BA57259C1}" destId="{FE97A8CD-16A5-4EF2-9A50-3CC3414A59AB}" srcOrd="4" destOrd="0" presId="urn:microsoft.com/office/officeart/2005/8/layout/default"/>
    <dgm:cxn modelId="{DEC4AE3A-1384-459A-8212-7EA325C37231}" type="presParOf" srcId="{81BF1F33-2201-42C5-BAFA-BB9BA57259C1}" destId="{378CF87B-C56D-4A47-B37F-8C8B4D03A764}" srcOrd="5" destOrd="0" presId="urn:microsoft.com/office/officeart/2005/8/layout/default"/>
    <dgm:cxn modelId="{61FC717E-4B38-4FF1-A914-456952BCB059}" type="presParOf" srcId="{81BF1F33-2201-42C5-BAFA-BB9BA57259C1}" destId="{B6BE9FDA-3145-4CBC-8F4A-235C12ABF1AD}" srcOrd="6" destOrd="0" presId="urn:microsoft.com/office/officeart/2005/8/layout/default"/>
    <dgm:cxn modelId="{F4075BF4-5A26-4B18-A3A2-4EB334207365}" type="presParOf" srcId="{81BF1F33-2201-42C5-BAFA-BB9BA57259C1}" destId="{2C055B42-AC6E-4F77-A9FC-11491887EDF0}" srcOrd="7" destOrd="0" presId="urn:microsoft.com/office/officeart/2005/8/layout/default"/>
    <dgm:cxn modelId="{160619AE-F268-4D16-AEC0-7E659C7C818A}" type="presParOf" srcId="{81BF1F33-2201-42C5-BAFA-BB9BA57259C1}" destId="{1D97ACD4-F3E0-46A7-BDD0-832A8EA5AB48}" srcOrd="8" destOrd="0" presId="urn:microsoft.com/office/officeart/2005/8/layout/default"/>
    <dgm:cxn modelId="{45A15B80-483F-4284-B487-D274FC6DC5D8}" type="presParOf" srcId="{81BF1F33-2201-42C5-BAFA-BB9BA57259C1}" destId="{39022725-F0E1-4427-AD3D-F466243ADA2B}" srcOrd="9" destOrd="0" presId="urn:microsoft.com/office/officeart/2005/8/layout/default"/>
    <dgm:cxn modelId="{4C0A1616-81D5-4ECC-AE87-703B0E9DDD1D}" type="presParOf" srcId="{81BF1F33-2201-42C5-BAFA-BB9BA57259C1}" destId="{102B4AC8-FDDD-4096-AEA5-F8935816AB2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41FAD3-A815-410C-BB76-551F61ABBB4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FCB174A-DC4E-4D8F-8F35-8069BB94038B}">
      <dgm:prSet/>
      <dgm:spPr/>
      <dgm:t>
        <a:bodyPr/>
        <a:lstStyle/>
        <a:p>
          <a:r>
            <a:rPr lang="en-US"/>
            <a:t>Partitioning virtual machine ie giving each user a subset  of the resource.</a:t>
          </a:r>
        </a:p>
      </dgm:t>
    </dgm:pt>
    <dgm:pt modelId="{6778ECE9-167A-464E-AAF3-D480680A93B7}" type="parTrans" cxnId="{07065763-1967-4DE6-99E9-3FCEEEE8FB0D}">
      <dgm:prSet/>
      <dgm:spPr/>
      <dgm:t>
        <a:bodyPr/>
        <a:lstStyle/>
        <a:p>
          <a:endParaRPr lang="en-US"/>
        </a:p>
      </dgm:t>
    </dgm:pt>
    <dgm:pt modelId="{F1F8D156-26E4-4232-8228-6F9BEB0A37CB}" type="sibTrans" cxnId="{07065763-1967-4DE6-99E9-3FCEEEE8FB0D}">
      <dgm:prSet/>
      <dgm:spPr/>
      <dgm:t>
        <a:bodyPr/>
        <a:lstStyle/>
        <a:p>
          <a:endParaRPr lang="en-US"/>
        </a:p>
      </dgm:t>
    </dgm:pt>
    <dgm:pt modelId="{45722FE5-DEB9-4BF0-962E-2EC539C115F8}">
      <dgm:prSet/>
      <dgm:spPr/>
      <dgm:t>
        <a:bodyPr/>
        <a:lstStyle/>
        <a:p>
          <a:r>
            <a:rPr lang="en-US"/>
            <a:t>At the bottom layer, running in kernel mode is a program called exokernel, its job is to allocate resource to virtual machine .</a:t>
          </a:r>
        </a:p>
      </dgm:t>
    </dgm:pt>
    <dgm:pt modelId="{FBE95970-93D6-427C-94CE-E024DC670D07}" type="parTrans" cxnId="{2B47364A-6AB6-4A77-A0F3-1B15F71DCF0F}">
      <dgm:prSet/>
      <dgm:spPr/>
      <dgm:t>
        <a:bodyPr/>
        <a:lstStyle/>
        <a:p>
          <a:endParaRPr lang="en-US"/>
        </a:p>
      </dgm:t>
    </dgm:pt>
    <dgm:pt modelId="{562855D3-2BC1-4465-AA43-49C7D4536E87}" type="sibTrans" cxnId="{2B47364A-6AB6-4A77-A0F3-1B15F71DCF0F}">
      <dgm:prSet/>
      <dgm:spPr/>
      <dgm:t>
        <a:bodyPr/>
        <a:lstStyle/>
        <a:p>
          <a:endParaRPr lang="en-US"/>
        </a:p>
      </dgm:t>
    </dgm:pt>
    <dgm:pt modelId="{FBEBFEE7-E499-4281-B800-14157850FC69}" type="pres">
      <dgm:prSet presAssocID="{C241FAD3-A815-410C-BB76-551F61ABBB4B}" presName="linear" presStyleCnt="0">
        <dgm:presLayoutVars>
          <dgm:animLvl val="lvl"/>
          <dgm:resizeHandles val="exact"/>
        </dgm:presLayoutVars>
      </dgm:prSet>
      <dgm:spPr/>
    </dgm:pt>
    <dgm:pt modelId="{B94DC346-C1A8-46D8-B634-D04894BE4D2C}" type="pres">
      <dgm:prSet presAssocID="{8FCB174A-DC4E-4D8F-8F35-8069BB94038B}" presName="parentText" presStyleLbl="node1" presStyleIdx="0" presStyleCnt="2">
        <dgm:presLayoutVars>
          <dgm:chMax val="0"/>
          <dgm:bulletEnabled val="1"/>
        </dgm:presLayoutVars>
      </dgm:prSet>
      <dgm:spPr/>
    </dgm:pt>
    <dgm:pt modelId="{FB25A0DF-FD1C-44FC-B2CE-E6856117DDA3}" type="pres">
      <dgm:prSet presAssocID="{F1F8D156-26E4-4232-8228-6F9BEB0A37CB}" presName="spacer" presStyleCnt="0"/>
      <dgm:spPr/>
    </dgm:pt>
    <dgm:pt modelId="{9953EB30-8C94-41F6-8C8C-190F785316B2}" type="pres">
      <dgm:prSet presAssocID="{45722FE5-DEB9-4BF0-962E-2EC539C115F8}" presName="parentText" presStyleLbl="node1" presStyleIdx="1" presStyleCnt="2">
        <dgm:presLayoutVars>
          <dgm:chMax val="0"/>
          <dgm:bulletEnabled val="1"/>
        </dgm:presLayoutVars>
      </dgm:prSet>
      <dgm:spPr/>
    </dgm:pt>
  </dgm:ptLst>
  <dgm:cxnLst>
    <dgm:cxn modelId="{81481707-1CC7-41E8-85B6-C3A70779CA45}" type="presOf" srcId="{8FCB174A-DC4E-4D8F-8F35-8069BB94038B}" destId="{B94DC346-C1A8-46D8-B634-D04894BE4D2C}" srcOrd="0" destOrd="0" presId="urn:microsoft.com/office/officeart/2005/8/layout/vList2"/>
    <dgm:cxn modelId="{07065763-1967-4DE6-99E9-3FCEEEE8FB0D}" srcId="{C241FAD3-A815-410C-BB76-551F61ABBB4B}" destId="{8FCB174A-DC4E-4D8F-8F35-8069BB94038B}" srcOrd="0" destOrd="0" parTransId="{6778ECE9-167A-464E-AAF3-D480680A93B7}" sibTransId="{F1F8D156-26E4-4232-8228-6F9BEB0A37CB}"/>
    <dgm:cxn modelId="{2B47364A-6AB6-4A77-A0F3-1B15F71DCF0F}" srcId="{C241FAD3-A815-410C-BB76-551F61ABBB4B}" destId="{45722FE5-DEB9-4BF0-962E-2EC539C115F8}" srcOrd="1" destOrd="0" parTransId="{FBE95970-93D6-427C-94CE-E024DC670D07}" sibTransId="{562855D3-2BC1-4465-AA43-49C7D4536E87}"/>
    <dgm:cxn modelId="{A8030279-62FF-4429-951B-D35CA11C0F1D}" type="presOf" srcId="{C241FAD3-A815-410C-BB76-551F61ABBB4B}" destId="{FBEBFEE7-E499-4281-B800-14157850FC69}" srcOrd="0" destOrd="0" presId="urn:microsoft.com/office/officeart/2005/8/layout/vList2"/>
    <dgm:cxn modelId="{26AAB68F-ABFB-4A75-A357-6CBE55D09565}" type="presOf" srcId="{45722FE5-DEB9-4BF0-962E-2EC539C115F8}" destId="{9953EB30-8C94-41F6-8C8C-190F785316B2}" srcOrd="0" destOrd="0" presId="urn:microsoft.com/office/officeart/2005/8/layout/vList2"/>
    <dgm:cxn modelId="{663FC5A2-33EF-4487-B1D9-CA56AD4683A2}" type="presParOf" srcId="{FBEBFEE7-E499-4281-B800-14157850FC69}" destId="{B94DC346-C1A8-46D8-B634-D04894BE4D2C}" srcOrd="0" destOrd="0" presId="urn:microsoft.com/office/officeart/2005/8/layout/vList2"/>
    <dgm:cxn modelId="{03B46B9D-813A-4957-83A9-B6653F769D03}" type="presParOf" srcId="{FBEBFEE7-E499-4281-B800-14157850FC69}" destId="{FB25A0DF-FD1C-44FC-B2CE-E6856117DDA3}" srcOrd="1" destOrd="0" presId="urn:microsoft.com/office/officeart/2005/8/layout/vList2"/>
    <dgm:cxn modelId="{C43F9DC0-293D-4015-9255-9B945487809D}" type="presParOf" srcId="{FBEBFEE7-E499-4281-B800-14157850FC69}" destId="{9953EB30-8C94-41F6-8C8C-190F785316B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86B49-3590-4E48-AD93-2D1B90BD33C5}">
      <dsp:nvSpPr>
        <dsp:cNvPr id="0" name=""/>
        <dsp:cNvSpPr/>
      </dsp:nvSpPr>
      <dsp:spPr>
        <a:xfrm>
          <a:off x="0" y="11256"/>
          <a:ext cx="5257800" cy="26964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Two or more central processing units (CPUs) control the functions of the computer.</a:t>
          </a:r>
        </a:p>
      </dsp:txBody>
      <dsp:txXfrm>
        <a:off x="131630" y="142886"/>
        <a:ext cx="4994540" cy="2433187"/>
      </dsp:txXfrm>
    </dsp:sp>
    <dsp:sp modelId="{725E9144-5109-40D8-80F7-AB7F4E494122}">
      <dsp:nvSpPr>
        <dsp:cNvPr id="0" name=""/>
        <dsp:cNvSpPr/>
      </dsp:nvSpPr>
      <dsp:spPr>
        <a:xfrm>
          <a:off x="0" y="2796984"/>
          <a:ext cx="5257800" cy="269644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Division of a task among several processors working simultaneously, so that the task is completed more quickly.</a:t>
          </a:r>
        </a:p>
      </dsp:txBody>
      <dsp:txXfrm>
        <a:off x="131630" y="2928614"/>
        <a:ext cx="4994540" cy="2433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42F48-9784-444A-BFEB-DAC30B17FE7A}">
      <dsp:nvSpPr>
        <dsp:cNvPr id="0" name=""/>
        <dsp:cNvSpPr/>
      </dsp:nvSpPr>
      <dsp:spPr>
        <a:xfrm>
          <a:off x="0" y="65411"/>
          <a:ext cx="5257800" cy="173176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Supports multiprogramming.</a:t>
          </a:r>
        </a:p>
      </dsp:txBody>
      <dsp:txXfrm>
        <a:off x="84538" y="149949"/>
        <a:ext cx="5088724" cy="1562692"/>
      </dsp:txXfrm>
    </dsp:sp>
    <dsp:sp modelId="{2CAAA00C-9DBC-47AB-94A2-26FC90C0F1F1}">
      <dsp:nvSpPr>
        <dsp:cNvPr id="0" name=""/>
        <dsp:cNvSpPr/>
      </dsp:nvSpPr>
      <dsp:spPr>
        <a:xfrm>
          <a:off x="0" y="1886459"/>
          <a:ext cx="5257800" cy="173176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Provide good support to a single user.</a:t>
          </a:r>
        </a:p>
      </dsp:txBody>
      <dsp:txXfrm>
        <a:off x="84538" y="1970997"/>
        <a:ext cx="5088724" cy="1562692"/>
      </dsp:txXfrm>
    </dsp:sp>
    <dsp:sp modelId="{76AF0985-34C8-4F1C-A820-6B89DB6A4714}">
      <dsp:nvSpPr>
        <dsp:cNvPr id="0" name=""/>
        <dsp:cNvSpPr/>
      </dsp:nvSpPr>
      <dsp:spPr>
        <a:xfrm>
          <a:off x="0" y="3707508"/>
          <a:ext cx="5257800" cy="173176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Widely used for word processing, spreadsheets and internt access.</a:t>
          </a:r>
        </a:p>
      </dsp:txBody>
      <dsp:txXfrm>
        <a:off x="84538" y="3792046"/>
        <a:ext cx="5088724" cy="1562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22A6E-0A3C-48B0-8B60-126ABC2369C6}">
      <dsp:nvSpPr>
        <dsp:cNvPr id="0" name=""/>
        <dsp:cNvSpPr/>
      </dsp:nvSpPr>
      <dsp:spPr>
        <a:xfrm>
          <a:off x="0" y="9144"/>
          <a:ext cx="5257800" cy="13197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Tiny computers that communicate with each other and with a base station using wireless communication.</a:t>
          </a:r>
        </a:p>
      </dsp:txBody>
      <dsp:txXfrm>
        <a:off x="64425" y="73569"/>
        <a:ext cx="5128950" cy="1190909"/>
      </dsp:txXfrm>
    </dsp:sp>
    <dsp:sp modelId="{DEB77ACC-C886-4537-9C43-770B57C8317C}">
      <dsp:nvSpPr>
        <dsp:cNvPr id="0" name=""/>
        <dsp:cNvSpPr/>
      </dsp:nvSpPr>
      <dsp:spPr>
        <a:xfrm>
          <a:off x="0" y="1398024"/>
          <a:ext cx="5257800" cy="13197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Small battery-powered computers with build-in radios.</a:t>
          </a:r>
        </a:p>
      </dsp:txBody>
      <dsp:txXfrm>
        <a:off x="64425" y="1462449"/>
        <a:ext cx="5128950" cy="1190909"/>
      </dsp:txXfrm>
    </dsp:sp>
    <dsp:sp modelId="{E23A449B-F14B-4FE9-98F8-A62956957E07}">
      <dsp:nvSpPr>
        <dsp:cNvPr id="0" name=""/>
        <dsp:cNvSpPr/>
      </dsp:nvSpPr>
      <dsp:spPr>
        <a:xfrm>
          <a:off x="0" y="2786904"/>
          <a:ext cx="5257800" cy="13197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Each sensor node is a real computer with a CPU, RAM, ROM and one or more environment sensors.</a:t>
          </a:r>
        </a:p>
      </dsp:txBody>
      <dsp:txXfrm>
        <a:off x="64425" y="2851329"/>
        <a:ext cx="5128950" cy="1190909"/>
      </dsp:txXfrm>
    </dsp:sp>
    <dsp:sp modelId="{4290B1FE-2305-45FE-BF8C-C8B51DB3E192}">
      <dsp:nvSpPr>
        <dsp:cNvPr id="0" name=""/>
        <dsp:cNvSpPr/>
      </dsp:nvSpPr>
      <dsp:spPr>
        <a:xfrm>
          <a:off x="0" y="4175784"/>
          <a:ext cx="5257800" cy="13197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Event driven, responding to external events or making measurements periodically based on an internal clock.</a:t>
          </a:r>
        </a:p>
      </dsp:txBody>
      <dsp:txXfrm>
        <a:off x="64425" y="4240209"/>
        <a:ext cx="5128950" cy="1190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4AFE1-9B7A-4813-9ED1-4199DF664C64}">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Monolithic Systems</a:t>
          </a:r>
        </a:p>
      </dsp:txBody>
      <dsp:txXfrm>
        <a:off x="0" y="39687"/>
        <a:ext cx="3286125" cy="1971675"/>
      </dsp:txXfrm>
    </dsp:sp>
    <dsp:sp modelId="{4EA8BF2E-C1AA-45C9-90DE-88EC9F649FD6}">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Layered Systems</a:t>
          </a:r>
        </a:p>
      </dsp:txBody>
      <dsp:txXfrm>
        <a:off x="3614737" y="39687"/>
        <a:ext cx="3286125" cy="1971675"/>
      </dsp:txXfrm>
    </dsp:sp>
    <dsp:sp modelId="{FE97A8CD-16A5-4EF2-9A50-3CC3414A59AB}">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Microkernels</a:t>
          </a:r>
        </a:p>
      </dsp:txBody>
      <dsp:txXfrm>
        <a:off x="7229475" y="39687"/>
        <a:ext cx="3286125" cy="1971675"/>
      </dsp:txXfrm>
    </dsp:sp>
    <dsp:sp modelId="{B6BE9FDA-3145-4CBC-8F4A-235C12ABF1AD}">
      <dsp:nvSpPr>
        <dsp:cNvPr id="0" name=""/>
        <dsp:cNvSpPr/>
      </dsp:nvSpPr>
      <dsp:spPr>
        <a:xfrm>
          <a:off x="0"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Client-server Model</a:t>
          </a:r>
        </a:p>
      </dsp:txBody>
      <dsp:txXfrm>
        <a:off x="0" y="2339975"/>
        <a:ext cx="3286125" cy="1971675"/>
      </dsp:txXfrm>
    </dsp:sp>
    <dsp:sp modelId="{1D97ACD4-F3E0-46A7-BDD0-832A8EA5AB48}">
      <dsp:nvSpPr>
        <dsp:cNvPr id="0" name=""/>
        <dsp:cNvSpPr/>
      </dsp:nvSpPr>
      <dsp:spPr>
        <a:xfrm>
          <a:off x="3614737"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Virtual Machine</a:t>
          </a:r>
        </a:p>
      </dsp:txBody>
      <dsp:txXfrm>
        <a:off x="3614737" y="2339975"/>
        <a:ext cx="3286125" cy="1971675"/>
      </dsp:txXfrm>
    </dsp:sp>
    <dsp:sp modelId="{102B4AC8-FDDD-4096-AEA5-F8935816AB2B}">
      <dsp:nvSpPr>
        <dsp:cNvPr id="0" name=""/>
        <dsp:cNvSpPr/>
      </dsp:nvSpPr>
      <dsp:spPr>
        <a:xfrm>
          <a:off x="7229475"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Exokernel</a:t>
          </a:r>
        </a:p>
      </dsp:txBody>
      <dsp:txXfrm>
        <a:off x="7229475" y="2339975"/>
        <a:ext cx="3286125" cy="1971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DC346-C1A8-46D8-B634-D04894BE4D2C}">
      <dsp:nvSpPr>
        <dsp:cNvPr id="0" name=""/>
        <dsp:cNvSpPr/>
      </dsp:nvSpPr>
      <dsp:spPr>
        <a:xfrm>
          <a:off x="0" y="44125"/>
          <a:ext cx="5257800" cy="26635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Partitioning virtual machine ie giving each user a subset  of the resource.</a:t>
          </a:r>
        </a:p>
      </dsp:txBody>
      <dsp:txXfrm>
        <a:off x="130025" y="174150"/>
        <a:ext cx="4997750" cy="2403528"/>
      </dsp:txXfrm>
    </dsp:sp>
    <dsp:sp modelId="{9953EB30-8C94-41F6-8C8C-190F785316B2}">
      <dsp:nvSpPr>
        <dsp:cNvPr id="0" name=""/>
        <dsp:cNvSpPr/>
      </dsp:nvSpPr>
      <dsp:spPr>
        <a:xfrm>
          <a:off x="0" y="2796984"/>
          <a:ext cx="5257800" cy="26635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At the bottom layer, running in kernel mode is a program called exokernel, its job is to allocate resource to virtual machine .</a:t>
          </a:r>
        </a:p>
      </dsp:txBody>
      <dsp:txXfrm>
        <a:off x="130025" y="2927009"/>
        <a:ext cx="4997750" cy="24035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Shell_(comput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circuit board&#10;&#10;Description automatically generated">
            <a:extLst>
              <a:ext uri="{FF2B5EF4-FFF2-40B4-BE49-F238E27FC236}">
                <a16:creationId xmlns:a16="http://schemas.microsoft.com/office/drawing/2014/main" id="{4D5F56B5-FAD6-4AF8-8DCF-5D3B55A25542}"/>
              </a:ext>
            </a:extLst>
          </p:cNvPr>
          <p:cNvPicPr>
            <a:picLocks noChangeAspect="1"/>
          </p:cNvPicPr>
          <p:nvPr/>
        </p:nvPicPr>
        <p:blipFill rotWithShape="1">
          <a:blip r:embed="rId2"/>
          <a:srcRect l="8278" r="27086" b="909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368416" cy="3204134"/>
          </a:xfrm>
        </p:spPr>
        <p:txBody>
          <a:bodyPr anchor="b">
            <a:normAutofit/>
          </a:bodyPr>
          <a:lstStyle/>
          <a:p>
            <a:pPr algn="l"/>
            <a:r>
              <a:rPr lang="en-US" sz="4800">
                <a:cs typeface="Calibri Light"/>
              </a:rPr>
              <a:t>OPERATING SYSTEM OVERVIEW</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cs typeface="Calibri"/>
              </a:rPr>
              <a:t>CHAPTER ONE</a:t>
            </a:r>
            <a:endParaRPr lang="en-US"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4D05-AA3B-47A5-A25E-4B6C5CDD6266}"/>
              </a:ext>
            </a:extLst>
          </p:cNvPr>
          <p:cNvSpPr>
            <a:spLocks noGrp="1"/>
          </p:cNvSpPr>
          <p:nvPr>
            <p:ph type="title"/>
          </p:nvPr>
        </p:nvSpPr>
        <p:spPr/>
        <p:txBody>
          <a:bodyPr/>
          <a:lstStyle/>
          <a:p>
            <a:r>
              <a:rPr lang="en-US" dirty="0">
                <a:cs typeface="Calibri Light"/>
              </a:rPr>
              <a:t>First Generation (Vaccuum Tubes 1945-55)</a:t>
            </a:r>
          </a:p>
        </p:txBody>
      </p:sp>
      <p:sp>
        <p:nvSpPr>
          <p:cNvPr id="3" name="Content Placeholder 2">
            <a:extLst>
              <a:ext uri="{FF2B5EF4-FFF2-40B4-BE49-F238E27FC236}">
                <a16:creationId xmlns:a16="http://schemas.microsoft.com/office/drawing/2014/main" id="{E08C81A1-8ED4-4F2B-92B8-C7FDE3919990}"/>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first computers used vacuum tubes for circuitry and magnetic drums for memory, and were often enormous, taking up entire rooms. First generation computers relied on machine language to perform operations, and they could only solve one problem at a time.</a:t>
            </a:r>
          </a:p>
          <a:p>
            <a:pPr algn="just"/>
            <a:endParaRPr lang="en-US" dirty="0">
              <a:ea typeface="+mn-lt"/>
              <a:cs typeface="+mn-lt"/>
            </a:endParaRPr>
          </a:p>
          <a:p>
            <a:pPr algn="just"/>
            <a:r>
              <a:rPr lang="en-US" dirty="0">
                <a:ea typeface="+mn-lt"/>
                <a:cs typeface="+mn-lt"/>
              </a:rPr>
              <a:t>The Mark-I, EDSAC, EDVAC, UNIVAC-I and ENIAC computers are examples of first-generation computing devices. </a:t>
            </a:r>
            <a:endParaRPr lang="en-US">
              <a:cs typeface="Calibri" panose="020F0502020204030204"/>
            </a:endParaRPr>
          </a:p>
        </p:txBody>
      </p:sp>
    </p:spTree>
    <p:extLst>
      <p:ext uri="{BB962C8B-B14F-4D97-AF65-F5344CB8AC3E}">
        <p14:creationId xmlns:p14="http://schemas.microsoft.com/office/powerpoint/2010/main" val="352630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C125-4923-4209-B9B5-748BD4B67D76}"/>
              </a:ext>
            </a:extLst>
          </p:cNvPr>
          <p:cNvSpPr>
            <a:spLocks noGrp="1"/>
          </p:cNvSpPr>
          <p:nvPr>
            <p:ph type="title"/>
          </p:nvPr>
        </p:nvSpPr>
        <p:spPr/>
        <p:txBody>
          <a:bodyPr/>
          <a:lstStyle/>
          <a:p>
            <a:r>
              <a:rPr lang="en-US" dirty="0">
                <a:cs typeface="Calibri Light"/>
              </a:rPr>
              <a:t>Second Generation(Transistors and batch system 1955-65)</a:t>
            </a:r>
            <a:endParaRPr lang="en-US" dirty="0"/>
          </a:p>
        </p:txBody>
      </p:sp>
      <p:sp>
        <p:nvSpPr>
          <p:cNvPr id="3" name="Content Placeholder 2">
            <a:extLst>
              <a:ext uri="{FF2B5EF4-FFF2-40B4-BE49-F238E27FC236}">
                <a16:creationId xmlns:a16="http://schemas.microsoft.com/office/drawing/2014/main" id="{58EF41E8-FB57-43E9-A77E-9952040E1E83}"/>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Transistors replaced vacuum tubes allowing computers to become smaller, faster, cheaper, more energy-efficient and more reliable than their first-generation predecessors.</a:t>
            </a:r>
            <a:endParaRPr lang="en-US" dirty="0"/>
          </a:p>
          <a:p>
            <a:pPr algn="just"/>
            <a:r>
              <a:rPr lang="en-US" dirty="0">
                <a:ea typeface="+mn-lt"/>
                <a:cs typeface="+mn-lt"/>
              </a:rPr>
              <a:t>Still relied on punched cards for input and printouts for output.</a:t>
            </a:r>
          </a:p>
          <a:p>
            <a:pPr algn="just"/>
            <a:r>
              <a:rPr lang="en-US" dirty="0">
                <a:ea typeface="+mn-lt"/>
                <a:cs typeface="+mn-lt"/>
              </a:rPr>
              <a:t> Second-generation computers moved from cryptic binary machine language to symbolic, or assembly, languages, which allowed programmers to specify instructions in words.</a:t>
            </a:r>
          </a:p>
          <a:p>
            <a:pPr algn="just"/>
            <a:r>
              <a:rPr lang="en-US" dirty="0">
                <a:ea typeface="+mn-lt"/>
                <a:cs typeface="+mn-lt"/>
              </a:rPr>
              <a:t>High-level programming languages like COBOL and FORTRAN were used.</a:t>
            </a:r>
            <a:endParaRPr lang="en-US" dirty="0">
              <a:cs typeface="Calibri"/>
            </a:endParaRPr>
          </a:p>
        </p:txBody>
      </p:sp>
    </p:spTree>
    <p:extLst>
      <p:ext uri="{BB962C8B-B14F-4D97-AF65-F5344CB8AC3E}">
        <p14:creationId xmlns:p14="http://schemas.microsoft.com/office/powerpoint/2010/main" val="337083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E739-B3FE-4970-9A59-17E1415EE42D}"/>
              </a:ext>
            </a:extLst>
          </p:cNvPr>
          <p:cNvSpPr>
            <a:spLocks noGrp="1"/>
          </p:cNvSpPr>
          <p:nvPr>
            <p:ph type="title"/>
          </p:nvPr>
        </p:nvSpPr>
        <p:spPr/>
        <p:txBody>
          <a:bodyPr/>
          <a:lstStyle/>
          <a:p>
            <a:r>
              <a:rPr lang="en-US" dirty="0">
                <a:latin typeface="Calibri"/>
                <a:cs typeface="Calibri"/>
              </a:rPr>
              <a:t>Third Generation(1964-1971 Integrated Circuits)</a:t>
            </a:r>
            <a:endParaRPr lang="en-US" dirty="0"/>
          </a:p>
        </p:txBody>
      </p:sp>
      <p:sp>
        <p:nvSpPr>
          <p:cNvPr id="3" name="Content Placeholder 2">
            <a:extLst>
              <a:ext uri="{FF2B5EF4-FFF2-40B4-BE49-F238E27FC236}">
                <a16:creationId xmlns:a16="http://schemas.microsoft.com/office/drawing/2014/main" id="{1EA66F82-8502-48CE-AA90-DCC95CC920DC}"/>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Integrated circuit was used.</a:t>
            </a:r>
          </a:p>
          <a:p>
            <a:pPr algn="just"/>
            <a:r>
              <a:rPr lang="en-US" dirty="0">
                <a:ea typeface="+mn-lt"/>
                <a:cs typeface="+mn-lt"/>
              </a:rPr>
              <a:t>Transistors were miniaturized and placed on silicon chips, called semiconductors, which increased the speed and efficiency of computers.</a:t>
            </a:r>
          </a:p>
          <a:p>
            <a:pPr algn="just"/>
            <a:r>
              <a:rPr lang="en-US" dirty="0">
                <a:ea typeface="+mn-lt"/>
                <a:cs typeface="+mn-lt"/>
              </a:rPr>
              <a:t>Instead of punched cards and printouts, users interacted through keyboards and monitors and interfaced with an operating system, which allowed the device to run many different applications at one time with a central program that monitored the memory.</a:t>
            </a:r>
          </a:p>
          <a:p>
            <a:pPr algn="just"/>
            <a:r>
              <a:rPr lang="en-US" dirty="0">
                <a:ea typeface="+mn-lt"/>
                <a:cs typeface="+mn-lt"/>
              </a:rPr>
              <a:t>Computers for the first time became accessible to a mass audience because they were smaller and cheaper than their predecessors.</a:t>
            </a:r>
            <a:endParaRPr lang="en-US">
              <a:cs typeface="Calibri"/>
            </a:endParaRPr>
          </a:p>
        </p:txBody>
      </p:sp>
    </p:spTree>
    <p:extLst>
      <p:ext uri="{BB962C8B-B14F-4D97-AF65-F5344CB8AC3E}">
        <p14:creationId xmlns:p14="http://schemas.microsoft.com/office/powerpoint/2010/main" val="83323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BD40-043D-4A14-9CD1-8B5FB07CD5CD}"/>
              </a:ext>
            </a:extLst>
          </p:cNvPr>
          <p:cNvSpPr>
            <a:spLocks noGrp="1"/>
          </p:cNvSpPr>
          <p:nvPr>
            <p:ph type="title"/>
          </p:nvPr>
        </p:nvSpPr>
        <p:spPr/>
        <p:txBody>
          <a:bodyPr/>
          <a:lstStyle/>
          <a:p>
            <a:r>
              <a:rPr lang="en-US" dirty="0">
                <a:cs typeface="Calibri Light"/>
              </a:rPr>
              <a:t>Fourth Generation(Microprocessor 1980-present)</a:t>
            </a:r>
          </a:p>
        </p:txBody>
      </p:sp>
      <p:sp>
        <p:nvSpPr>
          <p:cNvPr id="3" name="Content Placeholder 2">
            <a:extLst>
              <a:ext uri="{FF2B5EF4-FFF2-40B4-BE49-F238E27FC236}">
                <a16:creationId xmlns:a16="http://schemas.microsoft.com/office/drawing/2014/main" id="{B86A116D-F928-40D9-B04D-E5ABC208069B}"/>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Microprocessor were </a:t>
            </a:r>
            <a:r>
              <a:rPr lang="en-US">
                <a:ea typeface="+mn-lt"/>
                <a:cs typeface="+mn-lt"/>
              </a:rPr>
              <a:t>used</a:t>
            </a:r>
            <a:endParaRPr lang="en-US" dirty="0">
              <a:ea typeface="+mn-lt"/>
              <a:cs typeface="+mn-lt"/>
            </a:endParaRPr>
          </a:p>
          <a:p>
            <a:pPr algn="just"/>
            <a:r>
              <a:rPr lang="en-US">
                <a:ea typeface="+mn-lt"/>
                <a:cs typeface="+mn-lt"/>
              </a:rPr>
              <a:t>In 1981 IBM introduced its first computer for the </a:t>
            </a:r>
            <a:r>
              <a:rPr lang="en-US" dirty="0">
                <a:ea typeface="+mn-lt"/>
                <a:cs typeface="+mn-lt"/>
              </a:rPr>
              <a:t>home user, and in </a:t>
            </a:r>
            <a:r>
              <a:rPr lang="en-US">
                <a:ea typeface="+mn-lt"/>
                <a:cs typeface="+mn-lt"/>
              </a:rPr>
              <a:t>1984 Apple introduced the Macintosh.</a:t>
            </a:r>
          </a:p>
          <a:p>
            <a:pPr algn="just"/>
            <a:r>
              <a:rPr lang="en-US" dirty="0">
                <a:ea typeface="+mn-lt"/>
                <a:cs typeface="+mn-lt"/>
              </a:rPr>
              <a:t>As these small computers became more powerful, they could be linked together to form networks, which eventually led to the </a:t>
            </a:r>
            <a:r>
              <a:rPr lang="en-US">
                <a:ea typeface="+mn-lt"/>
                <a:cs typeface="+mn-lt"/>
              </a:rPr>
              <a:t>development of the Internet.</a:t>
            </a:r>
          </a:p>
          <a:p>
            <a:pPr algn="just"/>
            <a:r>
              <a:rPr lang="en-US">
                <a:ea typeface="+mn-lt"/>
                <a:cs typeface="+mn-lt"/>
              </a:rPr>
              <a:t>Fourth generation computers also saw </a:t>
            </a:r>
            <a:r>
              <a:rPr lang="en-US" dirty="0">
                <a:ea typeface="+mn-lt"/>
                <a:cs typeface="+mn-lt"/>
              </a:rPr>
              <a:t>the development of GUIs, the mouse and Hand held devices.</a:t>
            </a:r>
            <a:endParaRPr lang="en-US">
              <a:cs typeface="Calibri"/>
            </a:endParaRPr>
          </a:p>
        </p:txBody>
      </p:sp>
    </p:spTree>
    <p:extLst>
      <p:ext uri="{BB962C8B-B14F-4D97-AF65-F5344CB8AC3E}">
        <p14:creationId xmlns:p14="http://schemas.microsoft.com/office/powerpoint/2010/main" val="230657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3466-DA5D-4E1F-ACCD-4667F037174E}"/>
              </a:ext>
            </a:extLst>
          </p:cNvPr>
          <p:cNvSpPr>
            <a:spLocks noGrp="1"/>
          </p:cNvSpPr>
          <p:nvPr>
            <p:ph type="title"/>
          </p:nvPr>
        </p:nvSpPr>
        <p:spPr/>
        <p:txBody>
          <a:bodyPr/>
          <a:lstStyle/>
          <a:p>
            <a:r>
              <a:rPr lang="en-US" dirty="0">
                <a:cs typeface="Calibri Light"/>
              </a:rPr>
              <a:t>FIFTH GENERATION COMPUTER(AI)</a:t>
            </a:r>
            <a:endParaRPr lang="en-US" dirty="0"/>
          </a:p>
        </p:txBody>
      </p:sp>
      <p:sp>
        <p:nvSpPr>
          <p:cNvPr id="3" name="Content Placeholder 2">
            <a:extLst>
              <a:ext uri="{FF2B5EF4-FFF2-40B4-BE49-F238E27FC236}">
                <a16:creationId xmlns:a16="http://schemas.microsoft.com/office/drawing/2014/main" id="{061A9BDA-26F3-47F9-9C20-0BE4984660B8}"/>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Fifth generation computing devices, based on artificial intelligence, are still in development, though there are some applications, such as voice recognition, that are being used today.</a:t>
            </a:r>
            <a:endParaRPr lang="en-US" dirty="0"/>
          </a:p>
          <a:p>
            <a:pPr algn="just"/>
            <a:r>
              <a:rPr lang="en-US" dirty="0">
                <a:ea typeface="+mn-lt"/>
                <a:cs typeface="+mn-lt"/>
              </a:rPr>
              <a:t>The goal of fifth-generation computing is to develop devices that respond to natural language input and are capable of learning and self-organization.</a:t>
            </a:r>
            <a:endParaRPr lang="en-US" dirty="0">
              <a:cs typeface="Calibri"/>
            </a:endParaRPr>
          </a:p>
        </p:txBody>
      </p:sp>
    </p:spTree>
    <p:extLst>
      <p:ext uri="{BB962C8B-B14F-4D97-AF65-F5344CB8AC3E}">
        <p14:creationId xmlns:p14="http://schemas.microsoft.com/office/powerpoint/2010/main" val="387981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20CCA-E14B-46CD-9D7A-259BC2B01EF0}"/>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TYPES OF OPERATING SYSTEM</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85C6F1-F714-43E2-8E6E-86FC918CEABE}"/>
              </a:ext>
            </a:extLst>
          </p:cNvPr>
          <p:cNvSpPr>
            <a:spLocks noGrp="1"/>
          </p:cNvSpPr>
          <p:nvPr>
            <p:ph idx="1"/>
          </p:nvPr>
        </p:nvSpPr>
        <p:spPr>
          <a:xfrm>
            <a:off x="4447308" y="591344"/>
            <a:ext cx="6693840" cy="5585619"/>
          </a:xfrm>
        </p:spPr>
        <p:txBody>
          <a:bodyPr vert="horz" lIns="91440" tIns="45720" rIns="91440" bIns="45720" rtlCol="0" anchor="ctr">
            <a:normAutofit/>
          </a:bodyPr>
          <a:lstStyle/>
          <a:p>
            <a:pPr marL="457200" indent="-457200">
              <a:buFont typeface="Wingdings" panose="020B0604020202020204" pitchFamily="34" charset="0"/>
              <a:buChar char="Ø"/>
            </a:pPr>
            <a:r>
              <a:rPr lang="en-US">
                <a:cs typeface="Calibri" panose="020F0502020204030204"/>
              </a:rPr>
              <a:t>Mainframe Operating System</a:t>
            </a:r>
          </a:p>
          <a:p>
            <a:pPr marL="457200" indent="-457200">
              <a:buFont typeface="Wingdings" panose="020B0604020202020204" pitchFamily="34" charset="0"/>
              <a:buChar char="Ø"/>
            </a:pPr>
            <a:r>
              <a:rPr lang="en-US">
                <a:ea typeface="+mn-lt"/>
                <a:cs typeface="+mn-lt"/>
              </a:rPr>
              <a:t>Server Operating System</a:t>
            </a:r>
            <a:endParaRPr lang="en-US" dirty="0">
              <a:ea typeface="+mn-lt"/>
              <a:cs typeface="+mn-lt"/>
            </a:endParaRPr>
          </a:p>
          <a:p>
            <a:pPr marL="457200" indent="-457200">
              <a:buFont typeface="Wingdings" panose="020B0604020202020204" pitchFamily="34" charset="0"/>
              <a:buChar char="Ø"/>
            </a:pPr>
            <a:r>
              <a:rPr lang="en-US">
                <a:ea typeface="+mn-lt"/>
                <a:cs typeface="+mn-lt"/>
              </a:rPr>
              <a:t>Multiprocessor Operating System</a:t>
            </a:r>
            <a:endParaRPr lang="en-US">
              <a:cs typeface="Calibri" panose="020F0502020204030204"/>
            </a:endParaRPr>
          </a:p>
          <a:p>
            <a:pPr marL="457200" indent="-457200">
              <a:buFont typeface="Wingdings" panose="020B0604020202020204" pitchFamily="34" charset="0"/>
              <a:buChar char="Ø"/>
            </a:pPr>
            <a:r>
              <a:rPr lang="en-US">
                <a:ea typeface="+mn-lt"/>
                <a:cs typeface="+mn-lt"/>
              </a:rPr>
              <a:t>Personal Computer Operating System</a:t>
            </a:r>
            <a:endParaRPr lang="en-US">
              <a:cs typeface="Calibri" panose="020F0502020204030204"/>
            </a:endParaRPr>
          </a:p>
          <a:p>
            <a:pPr marL="457200" indent="-457200">
              <a:buFont typeface="Wingdings" panose="020B0604020202020204" pitchFamily="34" charset="0"/>
              <a:buChar char="Ø"/>
            </a:pPr>
            <a:r>
              <a:rPr lang="en-US">
                <a:ea typeface="+mn-lt"/>
                <a:cs typeface="+mn-lt"/>
              </a:rPr>
              <a:t>Real-Time Operating System</a:t>
            </a:r>
            <a:endParaRPr lang="en-US">
              <a:cs typeface="Calibri" panose="020F0502020204030204"/>
            </a:endParaRPr>
          </a:p>
          <a:p>
            <a:pPr marL="457200" indent="-457200">
              <a:buFont typeface="Wingdings" panose="020B0604020202020204" pitchFamily="34" charset="0"/>
              <a:buChar char="Ø"/>
            </a:pPr>
            <a:r>
              <a:rPr lang="en-US">
                <a:ea typeface="+mn-lt"/>
                <a:cs typeface="+mn-lt"/>
              </a:rPr>
              <a:t>Embedded Operating System</a:t>
            </a:r>
            <a:endParaRPr lang="en-US">
              <a:cs typeface="Calibri" panose="020F0502020204030204"/>
            </a:endParaRPr>
          </a:p>
          <a:p>
            <a:pPr marL="457200" indent="-457200">
              <a:buFont typeface="Wingdings" panose="020B0604020202020204" pitchFamily="34" charset="0"/>
              <a:buChar char="Ø"/>
            </a:pPr>
            <a:r>
              <a:rPr lang="en-US">
                <a:ea typeface="+mn-lt"/>
                <a:cs typeface="+mn-lt"/>
              </a:rPr>
              <a:t>Smart Card Operating System</a:t>
            </a:r>
            <a:endParaRPr lang="en-US">
              <a:cs typeface="Calibri" panose="020F0502020204030204"/>
            </a:endParaRPr>
          </a:p>
        </p:txBody>
      </p:sp>
    </p:spTree>
    <p:extLst>
      <p:ext uri="{BB962C8B-B14F-4D97-AF65-F5344CB8AC3E}">
        <p14:creationId xmlns:p14="http://schemas.microsoft.com/office/powerpoint/2010/main" val="54605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9CD128D-38BB-4E70-B183-D572D5536001}"/>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Mainframe Operating System</a:t>
            </a:r>
          </a:p>
        </p:txBody>
      </p:sp>
      <p:sp>
        <p:nvSpPr>
          <p:cNvPr id="3" name="Content Placeholder 2">
            <a:extLst>
              <a:ext uri="{FF2B5EF4-FFF2-40B4-BE49-F238E27FC236}">
                <a16:creationId xmlns:a16="http://schemas.microsoft.com/office/drawing/2014/main" id="{6E5F5BCA-4F26-4E11-B042-66E30661C47B}"/>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cs typeface="Calibri"/>
              </a:rPr>
              <a:t>Processing many jobs at once, most of which need prodigious amount of I/O.</a:t>
            </a:r>
          </a:p>
          <a:p>
            <a:r>
              <a:rPr lang="en-US" sz="2400">
                <a:cs typeface="Calibri"/>
              </a:rPr>
              <a:t>Room sized computers with 1000 disks and millions of gigabyte of data.</a:t>
            </a:r>
          </a:p>
          <a:p>
            <a:r>
              <a:rPr lang="en-US" sz="2400">
                <a:cs typeface="Calibri"/>
              </a:rPr>
              <a:t>Typically offers three kinds of services: Batch, transaction processing and time sharing.</a:t>
            </a:r>
          </a:p>
          <a:p>
            <a:endParaRPr lang="en-US" sz="2400">
              <a:cs typeface="Calibri"/>
            </a:endParaRPr>
          </a:p>
          <a:p>
            <a:endParaRPr lang="en-US" sz="2400">
              <a:cs typeface="Calibri"/>
            </a:endParaRPr>
          </a:p>
        </p:txBody>
      </p:sp>
    </p:spTree>
    <p:extLst>
      <p:ext uri="{BB962C8B-B14F-4D97-AF65-F5344CB8AC3E}">
        <p14:creationId xmlns:p14="http://schemas.microsoft.com/office/powerpoint/2010/main" val="250886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ABBC6-DB50-41E4-B53A-6F3E94440461}"/>
              </a:ext>
            </a:extLst>
          </p:cNvPr>
          <p:cNvSpPr>
            <a:spLocks noGrp="1"/>
          </p:cNvSpPr>
          <p:nvPr>
            <p:ph type="title"/>
          </p:nvPr>
        </p:nvSpPr>
        <p:spPr>
          <a:xfrm>
            <a:off x="1075767" y="1188637"/>
            <a:ext cx="2988234" cy="4480726"/>
          </a:xfrm>
        </p:spPr>
        <p:txBody>
          <a:bodyPr>
            <a:normAutofit/>
          </a:bodyPr>
          <a:lstStyle/>
          <a:p>
            <a:pPr algn="r"/>
            <a:r>
              <a:rPr lang="en-US" sz="5100">
                <a:cs typeface="Calibri Light"/>
              </a:rPr>
              <a:t>Server Operating System</a:t>
            </a:r>
            <a:endParaRPr lang="en-US" sz="5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B193C5-CB47-46AA-9527-C5901285829B}"/>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a:cs typeface="Calibri"/>
              </a:rPr>
              <a:t>Run on server which are either very large personal computers, workstation, or even mainframe.</a:t>
            </a:r>
            <a:endParaRPr lang="en-US" sz="2400"/>
          </a:p>
          <a:p>
            <a:r>
              <a:rPr lang="en-US" sz="2400">
                <a:cs typeface="Calibri"/>
              </a:rPr>
              <a:t>Serve multiple user at once over a network and allow the users to share hardware and software resources.</a:t>
            </a:r>
          </a:p>
          <a:p>
            <a:r>
              <a:rPr lang="en-US" sz="2400">
                <a:cs typeface="Calibri"/>
              </a:rPr>
              <a:t>Provide print service, file service, or web service.</a:t>
            </a:r>
          </a:p>
          <a:p>
            <a:endParaRPr lang="en-US" sz="2400">
              <a:cs typeface="Calibri"/>
            </a:endParaRPr>
          </a:p>
        </p:txBody>
      </p:sp>
    </p:spTree>
    <p:extLst>
      <p:ext uri="{BB962C8B-B14F-4D97-AF65-F5344CB8AC3E}">
        <p14:creationId xmlns:p14="http://schemas.microsoft.com/office/powerpoint/2010/main" val="262722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12F0-D3F4-4641-9566-2B3739EA654D}"/>
              </a:ext>
            </a:extLst>
          </p:cNvPr>
          <p:cNvSpPr>
            <a:spLocks noGrp="1"/>
          </p:cNvSpPr>
          <p:nvPr>
            <p:ph type="title"/>
          </p:nvPr>
        </p:nvSpPr>
        <p:spPr>
          <a:xfrm>
            <a:off x="519545" y="621792"/>
            <a:ext cx="5181503" cy="5504688"/>
          </a:xfrm>
        </p:spPr>
        <p:txBody>
          <a:bodyPr>
            <a:normAutofit/>
          </a:bodyPr>
          <a:lstStyle/>
          <a:p>
            <a:r>
              <a:rPr lang="en-US" sz="4800">
                <a:cs typeface="Calibri Light"/>
              </a:rPr>
              <a:t>Multiprocessor Operating System</a:t>
            </a:r>
            <a:endParaRPr lang="en-US" sz="4800"/>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EECE610-F455-4BB0-B0FF-091FE7658310}"/>
              </a:ext>
            </a:extLst>
          </p:cNvPr>
          <p:cNvGraphicFramePr>
            <a:graphicFrameLocks noGrp="1"/>
          </p:cNvGraphicFramePr>
          <p:nvPr>
            <p:ph idx="1"/>
            <p:extLst>
              <p:ext uri="{D42A27DB-BD31-4B8C-83A1-F6EECF244321}">
                <p14:modId xmlns:p14="http://schemas.microsoft.com/office/powerpoint/2010/main" val="448710906"/>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610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4142-5C3D-44F3-8E6D-241D054CC851}"/>
              </a:ext>
            </a:extLst>
          </p:cNvPr>
          <p:cNvSpPr>
            <a:spLocks noGrp="1"/>
          </p:cNvSpPr>
          <p:nvPr>
            <p:ph type="title"/>
          </p:nvPr>
        </p:nvSpPr>
        <p:spPr>
          <a:xfrm>
            <a:off x="519545" y="621792"/>
            <a:ext cx="5181503" cy="5504688"/>
          </a:xfrm>
        </p:spPr>
        <p:txBody>
          <a:bodyPr>
            <a:normAutofit/>
          </a:bodyPr>
          <a:lstStyle/>
          <a:p>
            <a:r>
              <a:rPr lang="en-US" sz="4800">
                <a:cs typeface="Calibri Light"/>
              </a:rPr>
              <a:t>Personal Computer Operating System</a:t>
            </a:r>
            <a:endParaRPr lang="en-US" sz="4800"/>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DFF8687-E33B-48EE-B080-10F0CD94156B}"/>
              </a:ext>
            </a:extLst>
          </p:cNvPr>
          <p:cNvGraphicFramePr>
            <a:graphicFrameLocks noGrp="1"/>
          </p:cNvGraphicFramePr>
          <p:nvPr>
            <p:ph idx="1"/>
            <p:extLst>
              <p:ext uri="{D42A27DB-BD31-4B8C-83A1-F6EECF244321}">
                <p14:modId xmlns:p14="http://schemas.microsoft.com/office/powerpoint/2010/main" val="336380980"/>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58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6869-B6E9-4BF2-A7B8-F94CAA146ED5}"/>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73B893CC-9827-4B74-B846-C563F7DE8449}"/>
              </a:ext>
            </a:extLst>
          </p:cNvPr>
          <p:cNvSpPr>
            <a:spLocks noGrp="1"/>
          </p:cNvSpPr>
          <p:nvPr>
            <p:ph idx="1"/>
          </p:nvPr>
        </p:nvSpPr>
        <p:spPr/>
        <p:txBody>
          <a:bodyPr vert="horz" lIns="91440" tIns="45720" rIns="91440" bIns="45720" rtlCol="0" anchor="t">
            <a:normAutofit/>
          </a:bodyPr>
          <a:lstStyle/>
          <a:p>
            <a:r>
              <a:rPr lang="en-US" dirty="0">
                <a:cs typeface="Calibri"/>
              </a:rPr>
              <a:t>Modern Computer consist of various devices such as processor, main memory,  mouse, display, network interface and other input/output devices which forms a complex system.</a:t>
            </a:r>
          </a:p>
          <a:p>
            <a:r>
              <a:rPr lang="en-US" dirty="0">
                <a:cs typeface="Calibri"/>
              </a:rPr>
              <a:t>To manage all these components and use them optimally, computers are equipped with a layer of software called </a:t>
            </a:r>
            <a:r>
              <a:rPr lang="en-US" b="1" dirty="0">
                <a:cs typeface="Calibri"/>
              </a:rPr>
              <a:t>Operating System.</a:t>
            </a:r>
          </a:p>
          <a:p>
            <a:r>
              <a:rPr lang="en-US" dirty="0">
                <a:cs typeface="Calibri"/>
              </a:rPr>
              <a:t>Some common operating system are Windows, Linux, Mac OS.</a:t>
            </a:r>
          </a:p>
        </p:txBody>
      </p:sp>
    </p:spTree>
    <p:extLst>
      <p:ext uri="{BB962C8B-B14F-4D97-AF65-F5344CB8AC3E}">
        <p14:creationId xmlns:p14="http://schemas.microsoft.com/office/powerpoint/2010/main" val="286646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68A3EFB-0E0D-4434-9FD9-A619302385E0}"/>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Handheld Computer Operating System</a:t>
            </a:r>
            <a:endParaRPr lang="en-US" sz="4000">
              <a:solidFill>
                <a:srgbClr val="FFFFFF"/>
              </a:solidFill>
            </a:endParaRPr>
          </a:p>
        </p:txBody>
      </p:sp>
      <p:sp>
        <p:nvSpPr>
          <p:cNvPr id="3" name="Content Placeholder 2">
            <a:extLst>
              <a:ext uri="{FF2B5EF4-FFF2-40B4-BE49-F238E27FC236}">
                <a16:creationId xmlns:a16="http://schemas.microsoft.com/office/drawing/2014/main" id="{29165593-2C3B-4D0A-8FC7-CF768D8BFED0}"/>
              </a:ext>
            </a:extLst>
          </p:cNvPr>
          <p:cNvSpPr>
            <a:spLocks noGrp="1"/>
          </p:cNvSpPr>
          <p:nvPr>
            <p:ph idx="1"/>
          </p:nvPr>
        </p:nvSpPr>
        <p:spPr>
          <a:xfrm>
            <a:off x="1367624" y="2490436"/>
            <a:ext cx="9708995" cy="3567173"/>
          </a:xfrm>
        </p:spPr>
        <p:txBody>
          <a:bodyPr vert="horz" lIns="91440" tIns="45720" rIns="91440" bIns="45720" rtlCol="0" anchor="ctr">
            <a:normAutofit/>
          </a:bodyPr>
          <a:lstStyle/>
          <a:p>
            <a:pPr algn="just"/>
            <a:r>
              <a:rPr lang="en-US" sz="2400" dirty="0">
                <a:cs typeface="Calibri"/>
              </a:rPr>
              <a:t>Handheld computer or PDA(Personal Digital Assistant) is a small computer that fits in a pocket and performs a small number of function.</a:t>
            </a:r>
            <a:endParaRPr lang="en-US" dirty="0"/>
          </a:p>
          <a:p>
            <a:pPr algn="just"/>
            <a:r>
              <a:rPr lang="en-US" sz="2400" dirty="0">
                <a:cs typeface="Calibri"/>
              </a:rPr>
              <a:t>Symbian OS</a:t>
            </a:r>
          </a:p>
          <a:p>
            <a:pPr algn="just"/>
            <a:endParaRPr lang="en-US" sz="2400">
              <a:cs typeface="Calibri"/>
            </a:endParaRPr>
          </a:p>
        </p:txBody>
      </p:sp>
    </p:spTree>
    <p:extLst>
      <p:ext uri="{BB962C8B-B14F-4D97-AF65-F5344CB8AC3E}">
        <p14:creationId xmlns:p14="http://schemas.microsoft.com/office/powerpoint/2010/main" val="607616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1113D-C5D4-4445-9554-97E2230A32BD}"/>
              </a:ext>
            </a:extLst>
          </p:cNvPr>
          <p:cNvSpPr>
            <a:spLocks noGrp="1"/>
          </p:cNvSpPr>
          <p:nvPr>
            <p:ph type="title"/>
          </p:nvPr>
        </p:nvSpPr>
        <p:spPr>
          <a:xfrm>
            <a:off x="1075767" y="1188637"/>
            <a:ext cx="2988234" cy="4480726"/>
          </a:xfrm>
        </p:spPr>
        <p:txBody>
          <a:bodyPr>
            <a:normAutofit/>
          </a:bodyPr>
          <a:lstStyle/>
          <a:p>
            <a:pPr algn="r"/>
            <a:r>
              <a:rPr lang="en-US" sz="4600">
                <a:cs typeface="Calibri Light"/>
              </a:rPr>
              <a:t>Embedded Operating System</a:t>
            </a:r>
            <a:endParaRPr lang="en-US" sz="4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D6A98F-F053-479A-8C3C-FB9D49185CBB}"/>
              </a:ext>
            </a:extLst>
          </p:cNvPr>
          <p:cNvSpPr>
            <a:spLocks noGrp="1"/>
          </p:cNvSpPr>
          <p:nvPr>
            <p:ph idx="1"/>
          </p:nvPr>
        </p:nvSpPr>
        <p:spPr>
          <a:xfrm>
            <a:off x="5255260" y="1648870"/>
            <a:ext cx="4702848" cy="3560260"/>
          </a:xfrm>
        </p:spPr>
        <p:txBody>
          <a:bodyPr vert="horz" lIns="91440" tIns="45720" rIns="91440" bIns="45720" rtlCol="0" anchor="ctr">
            <a:normAutofit/>
          </a:bodyPr>
          <a:lstStyle/>
          <a:p>
            <a:pPr algn="just"/>
            <a:r>
              <a:rPr lang="en-US" sz="2400" dirty="0">
                <a:cs typeface="Calibri"/>
              </a:rPr>
              <a:t>Embedded System run on the computer that control devices that are not generally  thought of as computers and which do not accept user installed software.</a:t>
            </a:r>
          </a:p>
          <a:p>
            <a:pPr algn="just"/>
            <a:r>
              <a:rPr lang="en-US" sz="2400" dirty="0">
                <a:cs typeface="Calibri"/>
              </a:rPr>
              <a:t>Microwave ovens   </a:t>
            </a:r>
          </a:p>
        </p:txBody>
      </p:sp>
    </p:spTree>
    <p:extLst>
      <p:ext uri="{BB962C8B-B14F-4D97-AF65-F5344CB8AC3E}">
        <p14:creationId xmlns:p14="http://schemas.microsoft.com/office/powerpoint/2010/main" val="958166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44C5-FA70-4A1C-A917-E7C1C874761F}"/>
              </a:ext>
            </a:extLst>
          </p:cNvPr>
          <p:cNvSpPr>
            <a:spLocks noGrp="1"/>
          </p:cNvSpPr>
          <p:nvPr>
            <p:ph type="title"/>
          </p:nvPr>
        </p:nvSpPr>
        <p:spPr>
          <a:xfrm>
            <a:off x="519545" y="621792"/>
            <a:ext cx="5181503" cy="5504688"/>
          </a:xfrm>
        </p:spPr>
        <p:txBody>
          <a:bodyPr>
            <a:normAutofit/>
          </a:bodyPr>
          <a:lstStyle/>
          <a:p>
            <a:r>
              <a:rPr lang="en-US" sz="4800">
                <a:cs typeface="Calibri Light"/>
              </a:rPr>
              <a:t>Sensor Node Operating System</a:t>
            </a:r>
            <a:endParaRPr lang="en-US" sz="4800"/>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7BBF1D0-2E90-461E-915A-667DF4CCAC9C}"/>
              </a:ext>
            </a:extLst>
          </p:cNvPr>
          <p:cNvGraphicFramePr>
            <a:graphicFrameLocks noGrp="1"/>
          </p:cNvGraphicFramePr>
          <p:nvPr>
            <p:ph idx="1"/>
            <p:extLst>
              <p:ext uri="{D42A27DB-BD31-4B8C-83A1-F6EECF244321}">
                <p14:modId xmlns:p14="http://schemas.microsoft.com/office/powerpoint/2010/main" val="2562965735"/>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637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1C932-8779-4451-AF80-576956377981}"/>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Real Time Operating System</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FD8B29C-C5FD-490C-8CBD-FE06B396715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System are characterized by having time as a key parameter.</a:t>
            </a:r>
          </a:p>
          <a:p>
            <a:pPr lvl="1"/>
            <a:r>
              <a:rPr lang="en-US" dirty="0">
                <a:cs typeface="Calibri"/>
              </a:rPr>
              <a:t>Hard real-time system</a:t>
            </a:r>
          </a:p>
          <a:p>
            <a:pPr lvl="2"/>
            <a:r>
              <a:rPr lang="en-US" dirty="0">
                <a:cs typeface="Calibri"/>
              </a:rPr>
              <a:t>Must provide absolute guarantees that a certain action will occur by a certain time.</a:t>
            </a:r>
          </a:p>
          <a:p>
            <a:pPr lvl="1"/>
            <a:r>
              <a:rPr lang="en-US" dirty="0">
                <a:cs typeface="Calibri"/>
              </a:rPr>
              <a:t>Soft real-time system</a:t>
            </a:r>
          </a:p>
          <a:p>
            <a:pPr lvl="2"/>
            <a:r>
              <a:rPr lang="en-US" dirty="0">
                <a:cs typeface="Calibri"/>
              </a:rPr>
              <a:t>Missing an occasional deadline is acceptable and does not  cause any damage.</a:t>
            </a:r>
          </a:p>
          <a:p>
            <a:pPr marL="457200" lvl="1" indent="0">
              <a:buNone/>
            </a:pPr>
            <a:endParaRPr lang="en-US" dirty="0">
              <a:cs typeface="Calibri"/>
            </a:endParaRPr>
          </a:p>
        </p:txBody>
      </p:sp>
    </p:spTree>
    <p:extLst>
      <p:ext uri="{BB962C8B-B14F-4D97-AF65-F5344CB8AC3E}">
        <p14:creationId xmlns:p14="http://schemas.microsoft.com/office/powerpoint/2010/main" val="286961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73C99-6382-4D6F-8251-06D838694D27}"/>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Smart Card Operating System</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98BD8B-5C4B-49C1-83CB-855594C4589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Smallest operating system run on smart cards, which are credit card sized devices containing CPU chip.</a:t>
            </a:r>
          </a:p>
          <a:p>
            <a:r>
              <a:rPr lang="en-US" dirty="0">
                <a:cs typeface="Calibri"/>
              </a:rPr>
              <a:t>Have very severe processing power and memory constraint.</a:t>
            </a:r>
          </a:p>
        </p:txBody>
      </p:sp>
    </p:spTree>
    <p:extLst>
      <p:ext uri="{BB962C8B-B14F-4D97-AF65-F5344CB8AC3E}">
        <p14:creationId xmlns:p14="http://schemas.microsoft.com/office/powerpoint/2010/main" val="676124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8EB8C0-3A98-4AE1-A7EF-591E70385DA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Operating System Structure</a:t>
            </a:r>
          </a:p>
        </p:txBody>
      </p:sp>
      <p:sp>
        <p:nvSpPr>
          <p:cNvPr id="19" name="TextBox 18">
            <a:extLst>
              <a:ext uri="{FF2B5EF4-FFF2-40B4-BE49-F238E27FC236}">
                <a16:creationId xmlns:a16="http://schemas.microsoft.com/office/drawing/2014/main" id="{8E4A89AD-87B9-4EA3-B87B-21191B7B7B1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graphicFrame>
        <p:nvGraphicFramePr>
          <p:cNvPr id="7" name="Content Placeholder 2">
            <a:extLst>
              <a:ext uri="{FF2B5EF4-FFF2-40B4-BE49-F238E27FC236}">
                <a16:creationId xmlns:a16="http://schemas.microsoft.com/office/drawing/2014/main" id="{B2CBE503-4165-421E-ADA3-FDE55D3B91E0}"/>
              </a:ext>
            </a:extLst>
          </p:cNvPr>
          <p:cNvGraphicFramePr>
            <a:graphicFrameLocks noGrp="1"/>
          </p:cNvGraphicFramePr>
          <p:nvPr>
            <p:ph idx="1"/>
            <p:extLst>
              <p:ext uri="{D42A27DB-BD31-4B8C-83A1-F6EECF244321}">
                <p14:modId xmlns:p14="http://schemas.microsoft.com/office/powerpoint/2010/main" val="4030607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3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4B4E4-6B2B-49F1-8A1C-CDE27887474D}"/>
              </a:ext>
            </a:extLst>
          </p:cNvPr>
          <p:cNvSpPr>
            <a:spLocks noGrp="1"/>
          </p:cNvSpPr>
          <p:nvPr>
            <p:ph type="title"/>
          </p:nvPr>
        </p:nvSpPr>
        <p:spPr>
          <a:xfrm>
            <a:off x="589560" y="856180"/>
            <a:ext cx="4560584" cy="1128068"/>
          </a:xfrm>
        </p:spPr>
        <p:txBody>
          <a:bodyPr anchor="ctr">
            <a:normAutofit/>
          </a:bodyPr>
          <a:lstStyle/>
          <a:p>
            <a:r>
              <a:rPr lang="en-US" sz="4000">
                <a:cs typeface="Calibri Light"/>
              </a:rPr>
              <a:t>Monolithic Systems</a:t>
            </a:r>
            <a:endParaRPr lang="en-US" sz="4000"/>
          </a:p>
        </p:txBody>
      </p:sp>
      <p:grpSp>
        <p:nvGrpSpPr>
          <p:cNvPr id="23" name="Group 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0C897B-DB90-46DF-959C-C70A5862D0CD}"/>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000">
                <a:cs typeface="Calibri"/>
              </a:rPr>
              <a:t>Entire operating system runs as a single program in kernel mode.</a:t>
            </a:r>
            <a:endParaRPr lang="en-US" sz="2000"/>
          </a:p>
          <a:p>
            <a:endParaRPr lang="en-US" sz="2000">
              <a:cs typeface="Calibri"/>
            </a:endParaRPr>
          </a:p>
          <a:p>
            <a:endParaRPr lang="en-US" sz="2000">
              <a:cs typeface="Calibri"/>
            </a:endParaRPr>
          </a:p>
          <a:p>
            <a:endParaRPr lang="en-US" sz="2000">
              <a:cs typeface="Calibri"/>
            </a:endParaRPr>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automatically generated">
            <a:extLst>
              <a:ext uri="{FF2B5EF4-FFF2-40B4-BE49-F238E27FC236}">
                <a16:creationId xmlns:a16="http://schemas.microsoft.com/office/drawing/2014/main" id="{B1DAC4A4-E66F-4BF3-AC7E-286CA4B2278F}"/>
              </a:ext>
            </a:extLst>
          </p:cNvPr>
          <p:cNvPicPr>
            <a:picLocks noChangeAspect="1"/>
          </p:cNvPicPr>
          <p:nvPr/>
        </p:nvPicPr>
        <p:blipFill rotWithShape="1">
          <a:blip r:embed="rId2"/>
          <a:srcRect t="830" r="4" b="4"/>
          <a:stretch/>
        </p:blipFill>
        <p:spPr>
          <a:xfrm>
            <a:off x="5977788" y="799352"/>
            <a:ext cx="5425410" cy="5259296"/>
          </a:xfrm>
          <a:prstGeom prst="rect">
            <a:avLst/>
          </a:prstGeom>
        </p:spPr>
      </p:pic>
    </p:spTree>
    <p:extLst>
      <p:ext uri="{BB962C8B-B14F-4D97-AF65-F5344CB8AC3E}">
        <p14:creationId xmlns:p14="http://schemas.microsoft.com/office/powerpoint/2010/main" val="409074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F4BF0-6E34-41FC-8B07-6CFF7BCB728B}"/>
              </a:ext>
            </a:extLst>
          </p:cNvPr>
          <p:cNvSpPr>
            <a:spLocks noGrp="1"/>
          </p:cNvSpPr>
          <p:nvPr>
            <p:ph type="title"/>
          </p:nvPr>
        </p:nvSpPr>
        <p:spPr>
          <a:xfrm>
            <a:off x="838200" y="562271"/>
            <a:ext cx="10515600" cy="1128417"/>
          </a:xfrm>
        </p:spPr>
        <p:txBody>
          <a:bodyPr vert="horz" lIns="91440" tIns="45720" rIns="91440" bIns="45720" rtlCol="0" anchor="ctr">
            <a:normAutofit/>
          </a:bodyPr>
          <a:lstStyle/>
          <a:p>
            <a:endParaRPr lang="en-US" sz="5200"/>
          </a:p>
        </p:txBody>
      </p:sp>
      <p:pic>
        <p:nvPicPr>
          <p:cNvPr id="4" name="Picture 4" descr="A screenshot of a cell phone&#10;&#10;Description automatically generated">
            <a:extLst>
              <a:ext uri="{FF2B5EF4-FFF2-40B4-BE49-F238E27FC236}">
                <a16:creationId xmlns:a16="http://schemas.microsoft.com/office/drawing/2014/main" id="{848C6271-0DFA-41DB-A7D9-3FE0EC49B791}"/>
              </a:ext>
            </a:extLst>
          </p:cNvPr>
          <p:cNvPicPr>
            <a:picLocks noGrp="1" noChangeAspect="1"/>
          </p:cNvPicPr>
          <p:nvPr>
            <p:ph idx="1"/>
          </p:nvPr>
        </p:nvPicPr>
        <p:blipFill rotWithShape="1">
          <a:blip r:embed="rId2"/>
          <a:srcRect t="14983" r="-1" b="11071"/>
          <a:stretch/>
        </p:blipFill>
        <p:spPr>
          <a:xfrm>
            <a:off x="838200" y="1845426"/>
            <a:ext cx="10512547" cy="4450303"/>
          </a:xfrm>
          <a:prstGeom prst="rect">
            <a:avLst/>
          </a:prstGeom>
        </p:spPr>
      </p:pic>
    </p:spTree>
    <p:extLst>
      <p:ext uri="{BB962C8B-B14F-4D97-AF65-F5344CB8AC3E}">
        <p14:creationId xmlns:p14="http://schemas.microsoft.com/office/powerpoint/2010/main" val="2338536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E55D855-8B9B-414E-AEC2-C123C8BA07C6}"/>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cs typeface="Calibri Light"/>
              </a:rPr>
              <a:t>Monolithic </a:t>
            </a:r>
            <a:r>
              <a:rPr lang="en-US" sz="3800">
                <a:solidFill>
                  <a:srgbClr val="FFFFFF"/>
                </a:solidFill>
                <a:cs typeface="Calibri Light"/>
              </a:rPr>
              <a:t>System</a:t>
            </a:r>
            <a:endParaRPr 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9D179A-6AAB-4809-A5DB-A26188BBA580}"/>
              </a:ext>
            </a:extLst>
          </p:cNvPr>
          <p:cNvSpPr>
            <a:spLocks noGrp="1"/>
          </p:cNvSpPr>
          <p:nvPr>
            <p:ph idx="1"/>
          </p:nvPr>
        </p:nvSpPr>
        <p:spPr>
          <a:xfrm>
            <a:off x="4379709" y="686862"/>
            <a:ext cx="7037591" cy="5475129"/>
          </a:xfrm>
        </p:spPr>
        <p:txBody>
          <a:bodyPr vert="horz" lIns="91440" tIns="45720" rIns="91440" bIns="45720" rtlCol="0" anchor="ctr">
            <a:normAutofit/>
          </a:bodyPr>
          <a:lstStyle/>
          <a:p>
            <a:r>
              <a:rPr lang="en-US" sz="2200">
                <a:ea typeface="+mn-lt"/>
                <a:cs typeface="+mn-lt"/>
              </a:rPr>
              <a:t>Written as a collection of procedures, each of which can call any of the other ones whenever it needs to.</a:t>
            </a:r>
          </a:p>
          <a:p>
            <a:endParaRPr lang="en-US" sz="2200" dirty="0">
              <a:ea typeface="+mn-lt"/>
              <a:cs typeface="+mn-lt"/>
            </a:endParaRPr>
          </a:p>
          <a:p>
            <a:r>
              <a:rPr lang="en-US" sz="2200">
                <a:ea typeface="+mn-lt"/>
                <a:cs typeface="+mn-lt"/>
              </a:rPr>
              <a:t>Each procedure is free to call any other one, if the latter provides some useful computation than the former needs.</a:t>
            </a:r>
          </a:p>
          <a:p>
            <a:endParaRPr lang="en-US" sz="2200" dirty="0">
              <a:ea typeface="+mn-lt"/>
              <a:cs typeface="+mn-lt"/>
            </a:endParaRPr>
          </a:p>
          <a:p>
            <a:r>
              <a:rPr lang="en-US" sz="2200">
                <a:ea typeface="+mn-lt"/>
                <a:cs typeface="+mn-lt"/>
              </a:rPr>
              <a:t>In terms of information hiding, there is essentially none – every procedure is visible to every other procedure. </a:t>
            </a:r>
            <a:endParaRPr lang="en-US" sz="2200">
              <a:cs typeface="Calibri"/>
            </a:endParaRPr>
          </a:p>
        </p:txBody>
      </p:sp>
    </p:spTree>
    <p:extLst>
      <p:ext uri="{BB962C8B-B14F-4D97-AF65-F5344CB8AC3E}">
        <p14:creationId xmlns:p14="http://schemas.microsoft.com/office/powerpoint/2010/main" val="250188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DEAEEA5-C6AC-47A0-8286-FEE8E43A97B2}"/>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Layered Operating System</a:t>
            </a:r>
            <a:endParaRPr lang="en-US" sz="4000">
              <a:solidFill>
                <a:srgbClr val="FFFFFF"/>
              </a:solidFill>
            </a:endParaRPr>
          </a:p>
        </p:txBody>
      </p:sp>
      <p:sp>
        <p:nvSpPr>
          <p:cNvPr id="3" name="Content Placeholder 2">
            <a:extLst>
              <a:ext uri="{FF2B5EF4-FFF2-40B4-BE49-F238E27FC236}">
                <a16:creationId xmlns:a16="http://schemas.microsoft.com/office/drawing/2014/main" id="{C35A5455-26B6-4588-86BB-240299EE467F}"/>
              </a:ext>
            </a:extLst>
          </p:cNvPr>
          <p:cNvSpPr>
            <a:spLocks noGrp="1"/>
          </p:cNvSpPr>
          <p:nvPr>
            <p:ph idx="1"/>
          </p:nvPr>
        </p:nvSpPr>
        <p:spPr>
          <a:xfrm>
            <a:off x="1424904" y="2494450"/>
            <a:ext cx="4053545" cy="3563159"/>
          </a:xfrm>
        </p:spPr>
        <p:txBody>
          <a:bodyPr vert="horz" lIns="91440" tIns="45720" rIns="91440" bIns="45720" rtlCol="0" anchor="t">
            <a:normAutofit fontScale="92500" lnSpcReduction="20000"/>
          </a:bodyPr>
          <a:lstStyle/>
          <a:p>
            <a:r>
              <a:rPr lang="en-US" sz="2400">
                <a:ea typeface="+mn-lt"/>
                <a:cs typeface="+mn-lt"/>
              </a:rPr>
              <a:t>To generalize the monolithic system into the hierarchy of layers, the first system called THE was built by E.W. Dijkstra in 1986.</a:t>
            </a:r>
            <a:endParaRPr lang="en-US" sz="2400">
              <a:cs typeface="Calibri"/>
            </a:endParaRPr>
          </a:p>
          <a:p>
            <a:r>
              <a:rPr lang="en-US" sz="2400">
                <a:cs typeface="Calibri"/>
              </a:rPr>
              <a:t>Operating system is divided into number of layers, each one constructed upon the one below it.</a:t>
            </a:r>
            <a:endParaRPr lang="en-US" sz="2400" dirty="0">
              <a:cs typeface="Calibri"/>
            </a:endParaRPr>
          </a:p>
          <a:p>
            <a:r>
              <a:rPr lang="en-US" sz="2400">
                <a:cs typeface="Calibri"/>
              </a:rPr>
              <a:t>Each layer uses functions (operations) and services of only lower-level layers</a:t>
            </a:r>
          </a:p>
          <a:p>
            <a:endParaRPr lang="en-US" sz="2400">
              <a:cs typeface="Calibri"/>
            </a:endParaRPr>
          </a:p>
          <a:p>
            <a:endParaRPr lang="en-US" sz="2400">
              <a:cs typeface="Calibri"/>
            </a:endParaRPr>
          </a:p>
          <a:p>
            <a:endParaRPr lang="en-US" sz="2400">
              <a:cs typeface="Calibri"/>
            </a:endParaRPr>
          </a:p>
          <a:p>
            <a:endParaRPr lang="en-US" sz="2400">
              <a:cs typeface="Calibri"/>
            </a:endParaRPr>
          </a:p>
          <a:p>
            <a:endParaRPr lang="en-US" sz="2400">
              <a:cs typeface="Calibri"/>
            </a:endParaRPr>
          </a:p>
          <a:p>
            <a:endParaRPr lang="en-US" sz="2400">
              <a:cs typeface="Calibri"/>
            </a:endParaRPr>
          </a:p>
          <a:p>
            <a:endParaRPr lang="en-US" sz="2400">
              <a:cs typeface="Calibri"/>
            </a:endParaRPr>
          </a:p>
        </p:txBody>
      </p:sp>
      <p:pic>
        <p:nvPicPr>
          <p:cNvPr id="5" name="Picture 5" descr="A screen shot of a smart phone&#10;&#10;Description automatically generated">
            <a:extLst>
              <a:ext uri="{FF2B5EF4-FFF2-40B4-BE49-F238E27FC236}">
                <a16:creationId xmlns:a16="http://schemas.microsoft.com/office/drawing/2014/main" id="{ADFA5D5B-7853-41F7-A841-2664F8EB6656}"/>
              </a:ext>
            </a:extLst>
          </p:cNvPr>
          <p:cNvPicPr>
            <a:picLocks noChangeAspect="1"/>
          </p:cNvPicPr>
          <p:nvPr/>
        </p:nvPicPr>
        <p:blipFill rotWithShape="1">
          <a:blip r:embed="rId2"/>
          <a:srcRect r="2628"/>
          <a:stretch/>
        </p:blipFill>
        <p:spPr>
          <a:xfrm>
            <a:off x="6098892" y="2492376"/>
            <a:ext cx="4802404" cy="3563372"/>
          </a:xfrm>
          <a:prstGeom prst="rect">
            <a:avLst/>
          </a:prstGeom>
        </p:spPr>
      </p:pic>
    </p:spTree>
    <p:extLst>
      <p:ext uri="{BB962C8B-B14F-4D97-AF65-F5344CB8AC3E}">
        <p14:creationId xmlns:p14="http://schemas.microsoft.com/office/powerpoint/2010/main" val="281199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A47B-CBE2-44F5-A6F2-F8A64084441B}"/>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6B016188-BB37-44B9-8AC7-49B0FA668E89}"/>
              </a:ext>
            </a:extLst>
          </p:cNvPr>
          <p:cNvSpPr>
            <a:spLocks noGrp="1"/>
          </p:cNvSpPr>
          <p:nvPr>
            <p:ph idx="1"/>
          </p:nvPr>
        </p:nvSpPr>
        <p:spPr/>
        <p:txBody>
          <a:bodyPr vert="horz" lIns="91440" tIns="45720" rIns="91440" bIns="45720" rtlCol="0" anchor="t">
            <a:normAutofit/>
          </a:bodyPr>
          <a:lstStyle/>
          <a:p>
            <a:pPr algn="just"/>
            <a:r>
              <a:rPr lang="en-US">
                <a:ea typeface="+mn-lt"/>
                <a:cs typeface="+mn-lt"/>
              </a:rPr>
              <a:t>In computing, a </a:t>
            </a:r>
            <a:r>
              <a:rPr lang="en-US" b="1">
                <a:ea typeface="+mn-lt"/>
                <a:cs typeface="+mn-lt"/>
              </a:rPr>
              <a:t>SHELL</a:t>
            </a:r>
            <a:r>
              <a:rPr lang="en-US">
                <a:ea typeface="+mn-lt"/>
                <a:cs typeface="+mn-lt"/>
              </a:rPr>
              <a:t> is a user interface for access to an operating system's services. </a:t>
            </a:r>
            <a:endParaRPr lang="en-US" dirty="0">
              <a:ea typeface="+mn-lt"/>
              <a:cs typeface="+mn-lt"/>
            </a:endParaRPr>
          </a:p>
          <a:p>
            <a:pPr algn="just"/>
            <a:r>
              <a:rPr lang="en-US">
                <a:ea typeface="+mn-lt"/>
                <a:cs typeface="+mn-lt"/>
              </a:rPr>
              <a:t>In general, operating system shells use either a command-line interface (CLI) or graphical user interface (GUI), depending on a computer's role and particular operation. It is named a shell because it is the outermost layer around the operating system. </a:t>
            </a:r>
          </a:p>
          <a:p>
            <a:pPr marL="0" indent="0" algn="just">
              <a:buNone/>
            </a:pPr>
            <a:r>
              <a:rPr lang="en-US">
                <a:cs typeface="Calibri"/>
              </a:rPr>
              <a:t>[</a:t>
            </a:r>
            <a:r>
              <a:rPr lang="en-US" dirty="0">
                <a:ea typeface="+mn-lt"/>
                <a:cs typeface="+mn-lt"/>
                <a:hlinkClick r:id="rId2"/>
              </a:rPr>
              <a:t>https://en.wikipedia.org/wiki/Shell_(computing)</a:t>
            </a:r>
            <a:r>
              <a:rPr lang="en-US">
                <a:cs typeface="Calibri"/>
              </a:rPr>
              <a:t>]</a:t>
            </a:r>
            <a:endParaRPr lang="en-US" dirty="0">
              <a:cs typeface="Calibri"/>
            </a:endParaRPr>
          </a:p>
        </p:txBody>
      </p:sp>
    </p:spTree>
    <p:extLst>
      <p:ext uri="{BB962C8B-B14F-4D97-AF65-F5344CB8AC3E}">
        <p14:creationId xmlns:p14="http://schemas.microsoft.com/office/powerpoint/2010/main" val="119935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B0AEE-768A-4FF9-8E3B-F7E48C6330B2}"/>
              </a:ext>
            </a:extLst>
          </p:cNvPr>
          <p:cNvSpPr>
            <a:spLocks noGrp="1"/>
          </p:cNvSpPr>
          <p:nvPr>
            <p:ph type="title"/>
          </p:nvPr>
        </p:nvSpPr>
        <p:spPr>
          <a:xfrm>
            <a:off x="838200" y="365760"/>
            <a:ext cx="10515600" cy="1325563"/>
          </a:xfrm>
        </p:spPr>
        <p:txBody>
          <a:bodyPr>
            <a:normAutofit/>
          </a:bodyPr>
          <a:lstStyle/>
          <a:p>
            <a:r>
              <a:rPr lang="en-US">
                <a:solidFill>
                  <a:srgbClr val="FFFFFF"/>
                </a:solidFill>
                <a:cs typeface="Calibri Light"/>
              </a:rPr>
              <a:t>Microkernel</a:t>
            </a:r>
            <a:endParaRPr lang="en-US">
              <a:solidFill>
                <a:srgbClr val="FFFFFF"/>
              </a:solidFill>
            </a:endParaRPr>
          </a:p>
        </p:txBody>
      </p:sp>
      <p:pic>
        <p:nvPicPr>
          <p:cNvPr id="4" name="Picture 4" descr="A close up of a green screen&#10;&#10;Description automatically generated">
            <a:extLst>
              <a:ext uri="{FF2B5EF4-FFF2-40B4-BE49-F238E27FC236}">
                <a16:creationId xmlns:a16="http://schemas.microsoft.com/office/drawing/2014/main" id="{09710373-FBBE-4330-94E6-736299AB201C}"/>
              </a:ext>
            </a:extLst>
          </p:cNvPr>
          <p:cNvPicPr>
            <a:picLocks noChangeAspect="1"/>
          </p:cNvPicPr>
          <p:nvPr/>
        </p:nvPicPr>
        <p:blipFill rotWithShape="1">
          <a:blip r:embed="rId2"/>
          <a:srcRect t="1568" r="2" b="2"/>
          <a:stretch/>
        </p:blipFill>
        <p:spPr>
          <a:xfrm>
            <a:off x="841248" y="2276857"/>
            <a:ext cx="5015484" cy="3900106"/>
          </a:xfrm>
          <a:prstGeom prst="rect">
            <a:avLst/>
          </a:prstGeom>
        </p:spPr>
      </p:pic>
      <p:sp>
        <p:nvSpPr>
          <p:cNvPr id="8" name="Content Placeholder 7">
            <a:extLst>
              <a:ext uri="{FF2B5EF4-FFF2-40B4-BE49-F238E27FC236}">
                <a16:creationId xmlns:a16="http://schemas.microsoft.com/office/drawing/2014/main" id="{0370AEA9-543F-457D-81C2-8EB7E606A689}"/>
              </a:ext>
            </a:extLst>
          </p:cNvPr>
          <p:cNvSpPr>
            <a:spLocks noGrp="1"/>
          </p:cNvSpPr>
          <p:nvPr>
            <p:ph idx="1"/>
          </p:nvPr>
        </p:nvSpPr>
        <p:spPr>
          <a:xfrm>
            <a:off x="6335270" y="2276857"/>
            <a:ext cx="5015484" cy="3900106"/>
          </a:xfrm>
        </p:spPr>
        <p:txBody>
          <a:bodyPr vert="horz" lIns="91440" tIns="45720" rIns="91440" bIns="45720" rtlCol="0" anchor="ctr">
            <a:normAutofit/>
          </a:bodyPr>
          <a:lstStyle/>
          <a:p>
            <a:pPr marL="0" indent="0">
              <a:buNone/>
            </a:pPr>
            <a:r>
              <a:rPr lang="en-US" sz="2200" dirty="0">
                <a:cs typeface="Calibri"/>
              </a:rPr>
              <a:t>Remove non-essential component from kernel and implement them as system level program.</a:t>
            </a:r>
          </a:p>
          <a:p>
            <a:pPr marL="0" indent="0">
              <a:buNone/>
            </a:pPr>
            <a:r>
              <a:rPr lang="en-US" sz="2200" dirty="0">
                <a:cs typeface="Calibri"/>
              </a:rPr>
              <a:t>Client program's request transferred to system program by microkernel called message passing.</a:t>
            </a:r>
          </a:p>
        </p:txBody>
      </p:sp>
    </p:spTree>
    <p:extLst>
      <p:ext uri="{BB962C8B-B14F-4D97-AF65-F5344CB8AC3E}">
        <p14:creationId xmlns:p14="http://schemas.microsoft.com/office/powerpoint/2010/main" val="155308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34528DC2-0A1D-4F91-8EA5-2DE36549DF34}"/>
              </a:ext>
            </a:extLst>
          </p:cNvPr>
          <p:cNvSpPr>
            <a:spLocks noGrp="1"/>
          </p:cNvSpPr>
          <p:nvPr>
            <p:ph type="title"/>
          </p:nvPr>
        </p:nvSpPr>
        <p:spPr>
          <a:xfrm>
            <a:off x="888631" y="4760132"/>
            <a:ext cx="3947420" cy="1777829"/>
          </a:xfrm>
        </p:spPr>
        <p:txBody>
          <a:bodyPr>
            <a:normAutofit/>
          </a:bodyPr>
          <a:lstStyle/>
          <a:p>
            <a:r>
              <a:rPr lang="en-US" sz="4000">
                <a:cs typeface="Calibri Light"/>
              </a:rPr>
              <a:t>Client-Server Model</a:t>
            </a:r>
            <a:endParaRPr lang="en-US" sz="4000"/>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screenshot of a cell phone&#10;&#10;Description automatically generated">
            <a:extLst>
              <a:ext uri="{FF2B5EF4-FFF2-40B4-BE49-F238E27FC236}">
                <a16:creationId xmlns:a16="http://schemas.microsoft.com/office/drawing/2014/main" id="{58B6CE40-257B-4F45-A7B6-3822EBB8F0F7}"/>
              </a:ext>
            </a:extLst>
          </p:cNvPr>
          <p:cNvPicPr>
            <a:picLocks noChangeAspect="1"/>
          </p:cNvPicPr>
          <p:nvPr/>
        </p:nvPicPr>
        <p:blipFill>
          <a:blip r:embed="rId2"/>
          <a:stretch>
            <a:fillRect/>
          </a:stretch>
        </p:blipFill>
        <p:spPr>
          <a:xfrm>
            <a:off x="1726407" y="671951"/>
            <a:ext cx="8748180" cy="3359108"/>
          </a:xfrm>
          <a:prstGeom prst="rect">
            <a:avLst/>
          </a:prstGeom>
        </p:spPr>
      </p:pic>
      <p:sp>
        <p:nvSpPr>
          <p:cNvPr id="3" name="Content Placeholder 2">
            <a:extLst>
              <a:ext uri="{FF2B5EF4-FFF2-40B4-BE49-F238E27FC236}">
                <a16:creationId xmlns:a16="http://schemas.microsoft.com/office/drawing/2014/main" id="{D0AC27FF-7A33-42F4-BA77-6CD70B32E305}"/>
              </a:ext>
            </a:extLst>
          </p:cNvPr>
          <p:cNvSpPr>
            <a:spLocks noGrp="1"/>
          </p:cNvSpPr>
          <p:nvPr>
            <p:ph idx="1"/>
          </p:nvPr>
        </p:nvSpPr>
        <p:spPr>
          <a:xfrm>
            <a:off x="5118447" y="4767660"/>
            <a:ext cx="6281873" cy="1770300"/>
          </a:xfrm>
        </p:spPr>
        <p:txBody>
          <a:bodyPr vert="horz" lIns="91440" tIns="45720" rIns="91440" bIns="45720" rtlCol="0" anchor="ctr">
            <a:normAutofit/>
          </a:bodyPr>
          <a:lstStyle/>
          <a:p>
            <a:pPr algn="just"/>
            <a:r>
              <a:rPr lang="en-US" sz="1800">
                <a:cs typeface="Calibri"/>
              </a:rPr>
              <a:t>Servers provides some service, and the clients uses these services.</a:t>
            </a:r>
            <a:endParaRPr lang="en-US"/>
          </a:p>
          <a:p>
            <a:pPr algn="just"/>
            <a:r>
              <a:rPr lang="en-US" sz="1800">
                <a:cs typeface="Calibri"/>
              </a:rPr>
              <a:t>Often lowest layer is a microkernel, but that is not required.</a:t>
            </a:r>
          </a:p>
          <a:p>
            <a:pPr algn="just"/>
            <a:r>
              <a:rPr lang="en-US" sz="1800">
                <a:cs typeface="Calibri"/>
              </a:rPr>
              <a:t>Presence of client processes and server processes</a:t>
            </a:r>
          </a:p>
          <a:p>
            <a:pPr algn="just"/>
            <a:endParaRPr lang="en-US" sz="1800">
              <a:cs typeface="Calibri"/>
            </a:endParaRPr>
          </a:p>
        </p:txBody>
      </p:sp>
    </p:spTree>
    <p:extLst>
      <p:ext uri="{BB962C8B-B14F-4D97-AF65-F5344CB8AC3E}">
        <p14:creationId xmlns:p14="http://schemas.microsoft.com/office/powerpoint/2010/main" val="157302662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78EC8F6-13DE-43F0-A9D3-5F641FF5C872}"/>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Virtual Machine</a:t>
            </a:r>
            <a:endParaRPr lang="en-US" sz="4000">
              <a:solidFill>
                <a:srgbClr val="FFFFFF"/>
              </a:solidFill>
            </a:endParaRPr>
          </a:p>
        </p:txBody>
      </p:sp>
      <p:sp>
        <p:nvSpPr>
          <p:cNvPr id="3" name="Content Placeholder 2">
            <a:extLst>
              <a:ext uri="{FF2B5EF4-FFF2-40B4-BE49-F238E27FC236}">
                <a16:creationId xmlns:a16="http://schemas.microsoft.com/office/drawing/2014/main" id="{3E442E42-B722-4FB1-8299-812E0FCDA3EE}"/>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200">
                <a:cs typeface="Calibri"/>
              </a:rPr>
              <a:t>Abstract the hardware of a single device into several different execution environment.</a:t>
            </a:r>
            <a:endParaRPr lang="en-US" sz="2200"/>
          </a:p>
          <a:p>
            <a:r>
              <a:rPr lang="en-US" sz="2200">
                <a:ea typeface="+mn-lt"/>
                <a:cs typeface="+mn-lt"/>
              </a:rPr>
              <a:t>The virtual machines are not the extended machines but are the exact copies of the bare hardware including kernel/user mode, I/O, interrupts and everything else the real machine has.</a:t>
            </a:r>
          </a:p>
          <a:p>
            <a:endParaRPr lang="en-US" sz="2200">
              <a:cs typeface="Calibri"/>
            </a:endParaRPr>
          </a:p>
        </p:txBody>
      </p:sp>
      <p:pic>
        <p:nvPicPr>
          <p:cNvPr id="4" name="Picture 4" descr="A screenshot of a cell phone&#10;&#10;Description automatically generated">
            <a:extLst>
              <a:ext uri="{FF2B5EF4-FFF2-40B4-BE49-F238E27FC236}">
                <a16:creationId xmlns:a16="http://schemas.microsoft.com/office/drawing/2014/main" id="{1916591E-0882-4D90-921D-5661FA8D7DE5}"/>
              </a:ext>
            </a:extLst>
          </p:cNvPr>
          <p:cNvPicPr>
            <a:picLocks noChangeAspect="1"/>
          </p:cNvPicPr>
          <p:nvPr/>
        </p:nvPicPr>
        <p:blipFill rotWithShape="1">
          <a:blip r:embed="rId2"/>
          <a:srcRect l="3905" r="4787"/>
          <a:stretch/>
        </p:blipFill>
        <p:spPr>
          <a:xfrm>
            <a:off x="6098892" y="2492376"/>
            <a:ext cx="4802404" cy="3563372"/>
          </a:xfrm>
          <a:prstGeom prst="rect">
            <a:avLst/>
          </a:prstGeom>
        </p:spPr>
      </p:pic>
    </p:spTree>
    <p:extLst>
      <p:ext uri="{BB962C8B-B14F-4D97-AF65-F5344CB8AC3E}">
        <p14:creationId xmlns:p14="http://schemas.microsoft.com/office/powerpoint/2010/main" val="2880084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1102-3491-4001-A417-5B3904380412}"/>
              </a:ext>
            </a:extLst>
          </p:cNvPr>
          <p:cNvSpPr>
            <a:spLocks noGrp="1"/>
          </p:cNvSpPr>
          <p:nvPr>
            <p:ph type="title"/>
          </p:nvPr>
        </p:nvSpPr>
        <p:spPr>
          <a:xfrm>
            <a:off x="519545" y="621792"/>
            <a:ext cx="5181503" cy="5504688"/>
          </a:xfrm>
        </p:spPr>
        <p:txBody>
          <a:bodyPr>
            <a:normAutofit/>
          </a:bodyPr>
          <a:lstStyle/>
          <a:p>
            <a:r>
              <a:rPr lang="en-US" sz="4800">
                <a:cs typeface="Calibri Light"/>
              </a:rPr>
              <a:t>Exokernels</a:t>
            </a:r>
            <a:endParaRPr lang="en-US" sz="4800"/>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6526664-82C5-4063-A2D3-85ED1C84354A}"/>
              </a:ext>
            </a:extLst>
          </p:cNvPr>
          <p:cNvGraphicFramePr>
            <a:graphicFrameLocks noGrp="1"/>
          </p:cNvGraphicFramePr>
          <p:nvPr>
            <p:ph idx="1"/>
            <p:extLst>
              <p:ext uri="{D42A27DB-BD31-4B8C-83A1-F6EECF244321}">
                <p14:modId xmlns:p14="http://schemas.microsoft.com/office/powerpoint/2010/main" val="2642267444"/>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5118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F15E-6AC3-49FA-A8C3-CEA577928406}"/>
              </a:ext>
            </a:extLst>
          </p:cNvPr>
          <p:cNvSpPr>
            <a:spLocks noGrp="1"/>
          </p:cNvSpPr>
          <p:nvPr>
            <p:ph type="title"/>
          </p:nvPr>
        </p:nvSpPr>
        <p:spPr/>
        <p:txBody>
          <a:bodyPr/>
          <a:lstStyle/>
          <a:p>
            <a:r>
              <a:rPr lang="en-US">
                <a:cs typeface="Calibri Light"/>
              </a:rPr>
              <a:t>System Calls</a:t>
            </a:r>
            <a:endParaRPr lang="en-US"/>
          </a:p>
        </p:txBody>
      </p:sp>
      <p:sp>
        <p:nvSpPr>
          <p:cNvPr id="3" name="Content Placeholder 2">
            <a:extLst>
              <a:ext uri="{FF2B5EF4-FFF2-40B4-BE49-F238E27FC236}">
                <a16:creationId xmlns:a16="http://schemas.microsoft.com/office/drawing/2014/main" id="{7AF3E00B-ABFC-4783-A98F-3ADABF664CBE}"/>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In computing, a system call is the mechanism used by an application program requests a service from an operating system's kernel. </a:t>
            </a:r>
            <a:endParaRPr lang="en-US">
              <a:ea typeface="+mn-lt"/>
              <a:cs typeface="+mn-lt"/>
            </a:endParaRPr>
          </a:p>
          <a:p>
            <a:pPr algn="just"/>
            <a:r>
              <a:rPr lang="en-US" dirty="0">
                <a:ea typeface="+mn-lt"/>
                <a:cs typeface="+mn-lt"/>
              </a:rPr>
              <a:t>This may include hardware related services (e.g. accessing the hard disk), creating and executing new processes, and communicating with integral kernel services (like scheduling). </a:t>
            </a:r>
            <a:endParaRPr lang="en-US" dirty="0">
              <a:cs typeface="Calibri"/>
            </a:endParaRPr>
          </a:p>
        </p:txBody>
      </p:sp>
    </p:spTree>
    <p:extLst>
      <p:ext uri="{BB962C8B-B14F-4D97-AF65-F5344CB8AC3E}">
        <p14:creationId xmlns:p14="http://schemas.microsoft.com/office/powerpoint/2010/main" val="1033700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01B5C-A82A-45C5-A45C-8906765DF6D3}"/>
              </a:ext>
            </a:extLst>
          </p:cNvPr>
          <p:cNvSpPr>
            <a:spLocks noGrp="1"/>
          </p:cNvSpPr>
          <p:nvPr>
            <p:ph type="title"/>
          </p:nvPr>
        </p:nvSpPr>
        <p:spPr>
          <a:xfrm>
            <a:off x="589560" y="856180"/>
            <a:ext cx="4560584" cy="481087"/>
          </a:xfrm>
        </p:spPr>
        <p:txBody>
          <a:bodyPr anchor="ctr">
            <a:normAutofit/>
          </a:bodyPr>
          <a:lstStyle/>
          <a:p>
            <a:r>
              <a:rPr lang="en-US" sz="1800" b="1">
                <a:latin typeface="Calibri"/>
                <a:cs typeface="Calibri"/>
              </a:rPr>
              <a:t>Steps in Making a System Call (example)</a:t>
            </a:r>
            <a:endParaRPr lang="en-US" sz="1800">
              <a:ea typeface="+mj-lt"/>
              <a:cs typeface="+mj-lt"/>
            </a:endParaRPr>
          </a:p>
        </p:txBody>
      </p:sp>
      <p:grpSp>
        <p:nvGrpSpPr>
          <p:cNvPr id="34" name="Group 3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5" name="Rectangle 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090CC-78CF-4B59-92D4-ADDB91531929}"/>
              </a:ext>
            </a:extLst>
          </p:cNvPr>
          <p:cNvSpPr>
            <a:spLocks noGrp="1"/>
          </p:cNvSpPr>
          <p:nvPr>
            <p:ph idx="1"/>
          </p:nvPr>
        </p:nvSpPr>
        <p:spPr>
          <a:xfrm>
            <a:off x="590719" y="1367223"/>
            <a:ext cx="5091387" cy="4942867"/>
          </a:xfrm>
        </p:spPr>
        <p:txBody>
          <a:bodyPr vert="horz" lIns="91440" tIns="45720" rIns="91440" bIns="45720" rtlCol="0" anchor="ctr">
            <a:noAutofit/>
          </a:bodyPr>
          <a:lstStyle/>
          <a:p>
            <a:pPr marL="0" indent="0">
              <a:buNone/>
            </a:pPr>
            <a:r>
              <a:rPr lang="en-US" sz="1600" b="1">
                <a:ea typeface="+mn-lt"/>
                <a:cs typeface="+mn-lt"/>
              </a:rPr>
              <a:t>There are 11 steps in making the system call read (</a:t>
            </a:r>
            <a:r>
              <a:rPr lang="en-US" sz="1600" b="1" err="1">
                <a:ea typeface="+mn-lt"/>
                <a:cs typeface="+mn-lt"/>
              </a:rPr>
              <a:t>fd</a:t>
            </a:r>
            <a:r>
              <a:rPr lang="en-US" sz="1600" b="1">
                <a:ea typeface="+mn-lt"/>
                <a:cs typeface="+mn-lt"/>
              </a:rPr>
              <a:t>, buffer, </a:t>
            </a:r>
            <a:r>
              <a:rPr lang="en-US" sz="1600" b="1" err="1">
                <a:ea typeface="+mn-lt"/>
                <a:cs typeface="+mn-lt"/>
              </a:rPr>
              <a:t>nbytes</a:t>
            </a:r>
            <a:r>
              <a:rPr lang="en-US" sz="1600" b="1">
                <a:ea typeface="+mn-lt"/>
                <a:cs typeface="+mn-lt"/>
              </a:rPr>
              <a:t>) </a:t>
            </a:r>
          </a:p>
          <a:p>
            <a:r>
              <a:rPr lang="en-US" sz="1600">
                <a:ea typeface="+mn-lt"/>
                <a:cs typeface="+mn-lt"/>
              </a:rPr>
              <a:t>Push parameter into the stack (1-3)</a:t>
            </a:r>
            <a:endParaRPr lang="en-US" sz="1600">
              <a:cs typeface="Calibri"/>
            </a:endParaRPr>
          </a:p>
          <a:p>
            <a:r>
              <a:rPr lang="en-US" sz="1600">
                <a:ea typeface="+mn-lt"/>
                <a:cs typeface="+mn-lt"/>
              </a:rPr>
              <a:t>Calls library procedure (4)</a:t>
            </a:r>
          </a:p>
          <a:p>
            <a:r>
              <a:rPr lang="en-US" sz="1600">
                <a:ea typeface="+mn-lt"/>
                <a:cs typeface="+mn-lt"/>
              </a:rPr>
              <a:t>Pass parameters in registers (5)</a:t>
            </a:r>
          </a:p>
          <a:p>
            <a:r>
              <a:rPr lang="en-US" sz="1600">
                <a:ea typeface="+mn-lt"/>
                <a:cs typeface="+mn-lt"/>
              </a:rPr>
              <a:t>Switch from user mode to kernel mode and start to execute (6)</a:t>
            </a:r>
          </a:p>
          <a:p>
            <a:r>
              <a:rPr lang="en-US" sz="1600">
                <a:ea typeface="+mn-lt"/>
                <a:cs typeface="+mn-lt"/>
              </a:rPr>
              <a:t>Examine the system call number and then dispatch to the correct system call handler via a table of pointer (7)</a:t>
            </a:r>
          </a:p>
          <a:p>
            <a:r>
              <a:rPr lang="en-US" sz="1600">
                <a:ea typeface="+mn-lt"/>
                <a:cs typeface="+mn-lt"/>
              </a:rPr>
              <a:t>Run System call Handlers (8)</a:t>
            </a:r>
          </a:p>
          <a:p>
            <a:r>
              <a:rPr lang="en-US" sz="1600">
                <a:ea typeface="+mn-lt"/>
                <a:cs typeface="+mn-lt"/>
              </a:rPr>
              <a:t>Once the system call handler completed its work, control return to the library procedure (9)</a:t>
            </a:r>
          </a:p>
          <a:p>
            <a:r>
              <a:rPr lang="en-US" sz="1600">
                <a:ea typeface="+mn-lt"/>
                <a:cs typeface="+mn-lt"/>
              </a:rPr>
              <a:t>This procedure then return to the user program in the usual way (10)</a:t>
            </a:r>
          </a:p>
          <a:p>
            <a:r>
              <a:rPr lang="en-US" sz="1600">
                <a:ea typeface="+mn-lt"/>
                <a:cs typeface="+mn-lt"/>
              </a:rPr>
              <a:t>Increment SP to clean up the stack before call to finish the job. (11) </a:t>
            </a:r>
            <a:endParaRPr lang="en-US" sz="1600">
              <a:cs typeface="Calibri"/>
            </a:endParaRPr>
          </a:p>
        </p:txBody>
      </p:sp>
      <p:sp>
        <p:nvSpPr>
          <p:cNvPr id="40" name="Rectangle 3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creenshot&#10;&#10;Description automatically generated">
            <a:extLst>
              <a:ext uri="{FF2B5EF4-FFF2-40B4-BE49-F238E27FC236}">
                <a16:creationId xmlns:a16="http://schemas.microsoft.com/office/drawing/2014/main" id="{A169E1C9-9161-4C76-B2DD-B762AAF2033A}"/>
              </a:ext>
            </a:extLst>
          </p:cNvPr>
          <p:cNvPicPr>
            <a:picLocks noChangeAspect="1"/>
          </p:cNvPicPr>
          <p:nvPr/>
        </p:nvPicPr>
        <p:blipFill rotWithShape="1">
          <a:blip r:embed="rId2"/>
          <a:srcRect l="8336" r="6557" b="-2"/>
          <a:stretch/>
        </p:blipFill>
        <p:spPr>
          <a:xfrm>
            <a:off x="5977788" y="799352"/>
            <a:ext cx="5425410" cy="5259296"/>
          </a:xfrm>
          <a:prstGeom prst="rect">
            <a:avLst/>
          </a:prstGeom>
        </p:spPr>
      </p:pic>
    </p:spTree>
    <p:extLst>
      <p:ext uri="{BB962C8B-B14F-4D97-AF65-F5344CB8AC3E}">
        <p14:creationId xmlns:p14="http://schemas.microsoft.com/office/powerpoint/2010/main" val="1910458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5999D-5688-48BC-AF67-099661BA3FE4}"/>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kern="1200">
                <a:solidFill>
                  <a:srgbClr val="FFFFFF"/>
                </a:solidFill>
                <a:latin typeface="+mj-lt"/>
                <a:ea typeface="+mj-ea"/>
                <a:cs typeface="+mj-cs"/>
              </a:rPr>
              <a:t>SYSTEM CALLS</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322322E-E271-4047-BBF2-F6EA4136790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t>System calls for process management</a:t>
            </a:r>
            <a:endParaRPr lang="en-US">
              <a:cs typeface="Calibri"/>
            </a:endParaRPr>
          </a:p>
          <a:p>
            <a:r>
              <a:rPr lang="en-US"/>
              <a:t>System calls for file management</a:t>
            </a:r>
            <a:endParaRPr lang="en-US">
              <a:cs typeface="Calibri"/>
            </a:endParaRPr>
          </a:p>
          <a:p>
            <a:r>
              <a:rPr lang="en-US"/>
              <a:t>System calls for directory management</a:t>
            </a:r>
            <a:endParaRPr lang="en-US">
              <a:cs typeface="Calibri"/>
            </a:endParaRPr>
          </a:p>
        </p:txBody>
      </p:sp>
    </p:spTree>
    <p:extLst>
      <p:ext uri="{BB962C8B-B14F-4D97-AF65-F5344CB8AC3E}">
        <p14:creationId xmlns:p14="http://schemas.microsoft.com/office/powerpoint/2010/main" val="2221038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D51F-08C2-4AEC-B7D1-6FD8BD91E322}"/>
              </a:ext>
            </a:extLst>
          </p:cNvPr>
          <p:cNvSpPr>
            <a:spLocks noGrp="1"/>
          </p:cNvSpPr>
          <p:nvPr>
            <p:ph type="title"/>
          </p:nvPr>
        </p:nvSpPr>
        <p:spPr/>
        <p:txBody>
          <a:bodyPr/>
          <a:lstStyle/>
          <a:p>
            <a:r>
              <a:rPr lang="en-US">
                <a:ea typeface="+mj-lt"/>
                <a:cs typeface="+mj-lt"/>
              </a:rPr>
              <a:t>System calls for process management</a:t>
            </a:r>
          </a:p>
        </p:txBody>
      </p:sp>
      <p:pic>
        <p:nvPicPr>
          <p:cNvPr id="4" name="Picture 4" descr="A screenshot of a cell phone&#10;&#10;Description automatically generated">
            <a:extLst>
              <a:ext uri="{FF2B5EF4-FFF2-40B4-BE49-F238E27FC236}">
                <a16:creationId xmlns:a16="http://schemas.microsoft.com/office/drawing/2014/main" id="{7B5FD32A-B5DD-475C-99AA-E780AD3F7182}"/>
              </a:ext>
            </a:extLst>
          </p:cNvPr>
          <p:cNvPicPr>
            <a:picLocks noGrp="1" noChangeAspect="1"/>
          </p:cNvPicPr>
          <p:nvPr>
            <p:ph idx="1"/>
          </p:nvPr>
        </p:nvPicPr>
        <p:blipFill>
          <a:blip r:embed="rId2"/>
          <a:stretch>
            <a:fillRect/>
          </a:stretch>
        </p:blipFill>
        <p:spPr>
          <a:xfrm>
            <a:off x="546071" y="1899235"/>
            <a:ext cx="10452878" cy="3470873"/>
          </a:xfrm>
        </p:spPr>
      </p:pic>
    </p:spTree>
    <p:extLst>
      <p:ext uri="{BB962C8B-B14F-4D97-AF65-F5344CB8AC3E}">
        <p14:creationId xmlns:p14="http://schemas.microsoft.com/office/powerpoint/2010/main" val="1603108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4383-01D6-4BEA-B64F-70E6BB86EBBD}"/>
              </a:ext>
            </a:extLst>
          </p:cNvPr>
          <p:cNvSpPr>
            <a:spLocks noGrp="1"/>
          </p:cNvSpPr>
          <p:nvPr>
            <p:ph type="title"/>
          </p:nvPr>
        </p:nvSpPr>
        <p:spPr/>
        <p:txBody>
          <a:bodyPr/>
          <a:lstStyle/>
          <a:p>
            <a:r>
              <a:rPr lang="en-US">
                <a:cs typeface="Calibri Light"/>
              </a:rPr>
              <a:t>System calls for file management</a:t>
            </a:r>
            <a:endParaRPr lang="en-US"/>
          </a:p>
        </p:txBody>
      </p:sp>
      <p:pic>
        <p:nvPicPr>
          <p:cNvPr id="5" name="Picture 5" descr="A screenshot of a cell phone&#10;&#10;Description automatically generated">
            <a:extLst>
              <a:ext uri="{FF2B5EF4-FFF2-40B4-BE49-F238E27FC236}">
                <a16:creationId xmlns:a16="http://schemas.microsoft.com/office/drawing/2014/main" id="{B6414B22-74F1-46B0-BA60-B43ABB8EDCD6}"/>
              </a:ext>
            </a:extLst>
          </p:cNvPr>
          <p:cNvPicPr>
            <a:picLocks noGrp="1" noChangeAspect="1"/>
          </p:cNvPicPr>
          <p:nvPr>
            <p:ph idx="1"/>
          </p:nvPr>
        </p:nvPicPr>
        <p:blipFill>
          <a:blip r:embed="rId2"/>
          <a:stretch>
            <a:fillRect/>
          </a:stretch>
        </p:blipFill>
        <p:spPr>
          <a:xfrm>
            <a:off x="790845" y="1583382"/>
            <a:ext cx="11027253" cy="4030692"/>
          </a:xfrm>
        </p:spPr>
      </p:pic>
    </p:spTree>
    <p:extLst>
      <p:ext uri="{BB962C8B-B14F-4D97-AF65-F5344CB8AC3E}">
        <p14:creationId xmlns:p14="http://schemas.microsoft.com/office/powerpoint/2010/main" val="2463649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B852-E106-4208-B58B-AC12E1ADC97E}"/>
              </a:ext>
            </a:extLst>
          </p:cNvPr>
          <p:cNvSpPr>
            <a:spLocks noGrp="1"/>
          </p:cNvSpPr>
          <p:nvPr>
            <p:ph type="title"/>
          </p:nvPr>
        </p:nvSpPr>
        <p:spPr/>
        <p:txBody>
          <a:bodyPr/>
          <a:lstStyle/>
          <a:p>
            <a:r>
              <a:rPr lang="en-US">
                <a:cs typeface="Calibri Light"/>
              </a:rPr>
              <a:t>System calls for directory management</a:t>
            </a:r>
            <a:endParaRPr lang="en-US"/>
          </a:p>
        </p:txBody>
      </p:sp>
      <p:pic>
        <p:nvPicPr>
          <p:cNvPr id="4" name="Picture 4" descr="A screenshot of a cell phone&#10;&#10;Description automatically generated">
            <a:extLst>
              <a:ext uri="{FF2B5EF4-FFF2-40B4-BE49-F238E27FC236}">
                <a16:creationId xmlns:a16="http://schemas.microsoft.com/office/drawing/2014/main" id="{B930BADF-9C0F-45AD-B7C1-F591F81CCE57}"/>
              </a:ext>
            </a:extLst>
          </p:cNvPr>
          <p:cNvPicPr>
            <a:picLocks noGrp="1" noChangeAspect="1"/>
          </p:cNvPicPr>
          <p:nvPr>
            <p:ph idx="1"/>
          </p:nvPr>
        </p:nvPicPr>
        <p:blipFill>
          <a:blip r:embed="rId2"/>
          <a:stretch>
            <a:fillRect/>
          </a:stretch>
        </p:blipFill>
        <p:spPr>
          <a:xfrm>
            <a:off x="843412" y="1717271"/>
            <a:ext cx="10318270" cy="3806046"/>
          </a:xfrm>
        </p:spPr>
      </p:pic>
    </p:spTree>
    <p:extLst>
      <p:ext uri="{BB962C8B-B14F-4D97-AF65-F5344CB8AC3E}">
        <p14:creationId xmlns:p14="http://schemas.microsoft.com/office/powerpoint/2010/main" val="277860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A screenshot of a cell phone&#10;&#10;Description automatically generated">
            <a:extLst>
              <a:ext uri="{FF2B5EF4-FFF2-40B4-BE49-F238E27FC236}">
                <a16:creationId xmlns:a16="http://schemas.microsoft.com/office/drawing/2014/main" id="{3030E298-A56B-4831-94DD-6DFD6FADFAB2}"/>
              </a:ext>
            </a:extLst>
          </p:cNvPr>
          <p:cNvPicPr>
            <a:picLocks noGrp="1" noChangeAspect="1"/>
          </p:cNvPicPr>
          <p:nvPr>
            <p:ph idx="1"/>
          </p:nvPr>
        </p:nvPicPr>
        <p:blipFill rotWithShape="1">
          <a:blip r:embed="rId2"/>
          <a:srcRect b="1334"/>
          <a:stretch/>
        </p:blipFill>
        <p:spPr>
          <a:xfrm>
            <a:off x="20" y="1282"/>
            <a:ext cx="12191980" cy="6856718"/>
          </a:xfrm>
          <a:prstGeom prst="rect">
            <a:avLst/>
          </a:prstGeom>
        </p:spPr>
      </p:pic>
    </p:spTree>
    <p:extLst>
      <p:ext uri="{BB962C8B-B14F-4D97-AF65-F5344CB8AC3E}">
        <p14:creationId xmlns:p14="http://schemas.microsoft.com/office/powerpoint/2010/main" val="23937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7F43-0307-4992-9467-9EDBD2474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6AFB69-FAD0-49FC-BA89-B05DF0D140A2}"/>
              </a:ext>
            </a:extLst>
          </p:cNvPr>
          <p:cNvSpPr>
            <a:spLocks noGrp="1"/>
          </p:cNvSpPr>
          <p:nvPr>
            <p:ph idx="1"/>
          </p:nvPr>
        </p:nvSpPr>
        <p:spPr/>
        <p:txBody>
          <a:bodyPr vert="horz" lIns="91440" tIns="45720" rIns="91440" bIns="45720" rtlCol="0" anchor="t">
            <a:normAutofit/>
          </a:bodyPr>
          <a:lstStyle/>
          <a:p>
            <a:pPr algn="just">
              <a:buFont typeface="Wingdings" panose="020B0604020202020204" pitchFamily="34" charset="0"/>
              <a:buChar char="Ø"/>
            </a:pPr>
            <a:r>
              <a:rPr lang="en-US">
                <a:ea typeface="+mn-lt"/>
                <a:cs typeface="+mn-lt"/>
              </a:rPr>
              <a:t>In computing, a shell is a piece of software that provides an interface for users and provides access to the services of a kernel.</a:t>
            </a:r>
            <a:endParaRPr lang="en-US">
              <a:cs typeface="Calibri" panose="020F0502020204030204"/>
            </a:endParaRPr>
          </a:p>
          <a:p>
            <a:pPr algn="just">
              <a:buFont typeface="Wingdings" panose="020B0604020202020204" pitchFamily="34" charset="0"/>
              <a:buChar char="Ø"/>
            </a:pPr>
            <a:r>
              <a:rPr lang="en-US" dirty="0">
                <a:ea typeface="+mn-lt"/>
                <a:cs typeface="+mn-lt"/>
              </a:rPr>
              <a:t> </a:t>
            </a:r>
            <a:r>
              <a:rPr lang="en-US">
                <a:ea typeface="+mn-lt"/>
                <a:cs typeface="+mn-lt"/>
              </a:rPr>
              <a:t>Operating system shells generally fall into one of two categories: command-line and graphical.</a:t>
            </a:r>
          </a:p>
          <a:p>
            <a:pPr algn="just">
              <a:buFont typeface="Wingdings" panose="020B0604020202020204" pitchFamily="34" charset="0"/>
              <a:buChar char="Ø"/>
            </a:pPr>
            <a:r>
              <a:rPr lang="en-US">
                <a:ea typeface="+mn-lt"/>
                <a:cs typeface="+mn-lt"/>
              </a:rPr>
              <a:t>Command-line shells provide a command-line interface (CLI) to the operating system, while graphical shells provide a graphical user interface (GUI).</a:t>
            </a:r>
          </a:p>
          <a:p>
            <a:pPr algn="just">
              <a:buFont typeface="Wingdings" panose="020B0604020202020204" pitchFamily="34" charset="0"/>
              <a:buChar char="Ø"/>
            </a:pPr>
            <a:r>
              <a:rPr lang="en-US">
                <a:ea typeface="+mn-lt"/>
                <a:cs typeface="+mn-lt"/>
              </a:rPr>
              <a:t>In either category the primary purpose of the shell is to invoke or "launch" another program; however, shells frequently have additional capabilities such as viewing the contents of directories. </a:t>
            </a:r>
            <a:endParaRPr lang="en-US">
              <a:cs typeface="Calibri"/>
            </a:endParaRPr>
          </a:p>
        </p:txBody>
      </p:sp>
    </p:spTree>
    <p:extLst>
      <p:ext uri="{BB962C8B-B14F-4D97-AF65-F5344CB8AC3E}">
        <p14:creationId xmlns:p14="http://schemas.microsoft.com/office/powerpoint/2010/main" val="383979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F35D-5B55-4938-9908-F17DD20346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D62815-3C4F-4068-BE2D-B9A269851F3F}"/>
              </a:ext>
            </a:extLst>
          </p:cNvPr>
          <p:cNvSpPr>
            <a:spLocks noGrp="1"/>
          </p:cNvSpPr>
          <p:nvPr>
            <p:ph idx="1"/>
          </p:nvPr>
        </p:nvSpPr>
        <p:spPr/>
        <p:txBody>
          <a:bodyPr vert="horz" lIns="91440" tIns="45720" rIns="91440" bIns="45720" rtlCol="0" anchor="t">
            <a:normAutofit/>
          </a:bodyPr>
          <a:lstStyle/>
          <a:p>
            <a:r>
              <a:rPr lang="en-US" dirty="0">
                <a:cs typeface="Calibri"/>
              </a:rPr>
              <a:t>User Mode: When user application is running then the system is in user mode.</a:t>
            </a:r>
          </a:p>
          <a:p>
            <a:r>
              <a:rPr lang="en-US" dirty="0">
                <a:cs typeface="Calibri"/>
              </a:rPr>
              <a:t>Kernel Mode: When user application request for a service from the operating system or system call, then there will be a transition from the user mode to kernel mode.</a:t>
            </a:r>
          </a:p>
        </p:txBody>
      </p:sp>
    </p:spTree>
    <p:extLst>
      <p:ext uri="{BB962C8B-B14F-4D97-AF65-F5344CB8AC3E}">
        <p14:creationId xmlns:p14="http://schemas.microsoft.com/office/powerpoint/2010/main" val="186119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D20E0-0510-466F-A3C1-FCE27AD5FFE2}"/>
              </a:ext>
            </a:extLst>
          </p:cNvPr>
          <p:cNvSpPr>
            <a:spLocks noGrp="1"/>
          </p:cNvSpPr>
          <p:nvPr>
            <p:ph type="title"/>
          </p:nvPr>
        </p:nvSpPr>
        <p:spPr>
          <a:xfrm>
            <a:off x="838200" y="562271"/>
            <a:ext cx="10515600" cy="1128417"/>
          </a:xfrm>
        </p:spPr>
        <p:txBody>
          <a:bodyPr vert="horz" lIns="91440" tIns="45720" rIns="91440" bIns="45720" rtlCol="0" anchor="ctr">
            <a:normAutofit/>
          </a:bodyPr>
          <a:lstStyle/>
          <a:p>
            <a:endParaRPr lang="en-US" sz="5200"/>
          </a:p>
        </p:txBody>
      </p:sp>
      <p:pic>
        <p:nvPicPr>
          <p:cNvPr id="4" name="Picture 4" descr="A green sign with white text&#10;&#10;Description automatically generated">
            <a:extLst>
              <a:ext uri="{FF2B5EF4-FFF2-40B4-BE49-F238E27FC236}">
                <a16:creationId xmlns:a16="http://schemas.microsoft.com/office/drawing/2014/main" id="{03D2F1C4-92BB-4958-9EA9-D18412F29FC0}"/>
              </a:ext>
            </a:extLst>
          </p:cNvPr>
          <p:cNvPicPr>
            <a:picLocks noGrp="1" noChangeAspect="1"/>
          </p:cNvPicPr>
          <p:nvPr>
            <p:ph idx="1"/>
          </p:nvPr>
        </p:nvPicPr>
        <p:blipFill rotWithShape="1">
          <a:blip r:embed="rId2"/>
          <a:srcRect l="3740" r="-2" b="-2"/>
          <a:stretch/>
        </p:blipFill>
        <p:spPr>
          <a:xfrm>
            <a:off x="838200" y="1845426"/>
            <a:ext cx="10512547" cy="4450303"/>
          </a:xfrm>
          <a:prstGeom prst="rect">
            <a:avLst/>
          </a:prstGeom>
        </p:spPr>
      </p:pic>
    </p:spTree>
    <p:extLst>
      <p:ext uri="{BB962C8B-B14F-4D97-AF65-F5344CB8AC3E}">
        <p14:creationId xmlns:p14="http://schemas.microsoft.com/office/powerpoint/2010/main" val="362666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0781-857C-4876-A011-DBDF56FF755E}"/>
              </a:ext>
            </a:extLst>
          </p:cNvPr>
          <p:cNvSpPr>
            <a:spLocks noGrp="1"/>
          </p:cNvSpPr>
          <p:nvPr>
            <p:ph type="title"/>
          </p:nvPr>
        </p:nvSpPr>
        <p:spPr/>
        <p:txBody>
          <a:bodyPr/>
          <a:lstStyle/>
          <a:p>
            <a:r>
              <a:rPr lang="en-US" dirty="0">
                <a:cs typeface="Calibri Light"/>
              </a:rPr>
              <a:t>Two Views of Operating System</a:t>
            </a:r>
            <a:endParaRPr lang="en-US" dirty="0"/>
          </a:p>
        </p:txBody>
      </p:sp>
      <p:sp>
        <p:nvSpPr>
          <p:cNvPr id="3" name="Content Placeholder 2">
            <a:extLst>
              <a:ext uri="{FF2B5EF4-FFF2-40B4-BE49-F238E27FC236}">
                <a16:creationId xmlns:a16="http://schemas.microsoft.com/office/drawing/2014/main" id="{11D902B4-4DEA-4795-BC31-63EEC63A24B5}"/>
              </a:ext>
            </a:extLst>
          </p:cNvPr>
          <p:cNvSpPr>
            <a:spLocks noGrp="1"/>
          </p:cNvSpPr>
          <p:nvPr>
            <p:ph idx="1"/>
          </p:nvPr>
        </p:nvSpPr>
        <p:spPr/>
        <p:txBody>
          <a:bodyPr vert="horz" lIns="91440" tIns="45720" rIns="91440" bIns="45720" rtlCol="0" anchor="t">
            <a:normAutofit/>
          </a:bodyPr>
          <a:lstStyle/>
          <a:p>
            <a:r>
              <a:rPr lang="en-US" dirty="0">
                <a:cs typeface="Calibri"/>
              </a:rPr>
              <a:t>User View </a:t>
            </a:r>
          </a:p>
          <a:p>
            <a:r>
              <a:rPr lang="en-US" dirty="0">
                <a:cs typeface="Calibri"/>
              </a:rPr>
              <a:t>System View</a:t>
            </a:r>
          </a:p>
        </p:txBody>
      </p:sp>
    </p:spTree>
    <p:extLst>
      <p:ext uri="{BB962C8B-B14F-4D97-AF65-F5344CB8AC3E}">
        <p14:creationId xmlns:p14="http://schemas.microsoft.com/office/powerpoint/2010/main" val="163618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CC6F-2D72-446C-94A1-46E4C8475488}"/>
              </a:ext>
            </a:extLst>
          </p:cNvPr>
          <p:cNvSpPr>
            <a:spLocks noGrp="1"/>
          </p:cNvSpPr>
          <p:nvPr>
            <p:ph type="title"/>
          </p:nvPr>
        </p:nvSpPr>
        <p:spPr/>
        <p:txBody>
          <a:bodyPr/>
          <a:lstStyle/>
          <a:p>
            <a:r>
              <a:rPr lang="en-US" dirty="0">
                <a:cs typeface="Calibri Light"/>
              </a:rPr>
              <a:t>USER VIEW</a:t>
            </a:r>
            <a:endParaRPr lang="en-US" dirty="0"/>
          </a:p>
        </p:txBody>
      </p:sp>
      <p:sp>
        <p:nvSpPr>
          <p:cNvPr id="3" name="Content Placeholder 2">
            <a:extLst>
              <a:ext uri="{FF2B5EF4-FFF2-40B4-BE49-F238E27FC236}">
                <a16:creationId xmlns:a16="http://schemas.microsoft.com/office/drawing/2014/main" id="{7779F63F-2558-4DD8-B30C-E5C39417E7F6}"/>
              </a:ext>
            </a:extLst>
          </p:cNvPr>
          <p:cNvSpPr>
            <a:spLocks noGrp="1"/>
          </p:cNvSpPr>
          <p:nvPr>
            <p:ph idx="1"/>
          </p:nvPr>
        </p:nvSpPr>
        <p:spPr/>
        <p:txBody>
          <a:bodyPr vert="horz" lIns="91440" tIns="45720" rIns="91440" bIns="45720" rtlCol="0" anchor="t">
            <a:normAutofit lnSpcReduction="10000"/>
          </a:bodyPr>
          <a:lstStyle/>
          <a:p>
            <a:pPr algn="just"/>
            <a:r>
              <a:rPr lang="en-US" dirty="0">
                <a:ea typeface="+mn-lt"/>
                <a:cs typeface="+mn-lt"/>
              </a:rPr>
              <a:t>If the user is using a personal computer, the operating system is largely designed to make the interaction easy.</a:t>
            </a:r>
          </a:p>
          <a:p>
            <a:pPr algn="just"/>
            <a:r>
              <a:rPr lang="en-US" dirty="0">
                <a:ea typeface="+mn-lt"/>
                <a:cs typeface="+mn-lt"/>
              </a:rPr>
              <a:t>If the user is using a system connected to a mainframe or a minicomputer, the operating system is largely concerned with resource utilization.</a:t>
            </a:r>
            <a:endParaRPr lang="en-US" dirty="0">
              <a:cs typeface="Calibri" panose="020F0502020204030204"/>
            </a:endParaRPr>
          </a:p>
          <a:p>
            <a:pPr algn="just"/>
            <a:r>
              <a:rPr lang="en-US" dirty="0">
                <a:ea typeface="+mn-lt"/>
                <a:cs typeface="+mn-lt"/>
              </a:rPr>
              <a:t>If the user is sitting on a workstation connected to other workstations through networks, then the operating system needs to focus on both individual usage of resources and sharing though the network.</a:t>
            </a:r>
            <a:endParaRPr lang="en-US" dirty="0">
              <a:cs typeface="Calibri" panose="020F0502020204030204"/>
            </a:endParaRPr>
          </a:p>
          <a:p>
            <a:pPr algn="just"/>
            <a:r>
              <a:rPr lang="en-US" dirty="0">
                <a:ea typeface="+mn-lt"/>
                <a:cs typeface="+mn-lt"/>
              </a:rPr>
              <a:t>If the user is using a handheld computer such as a mobile, then the operating system handles the usability of the device including a few remote operations.</a:t>
            </a:r>
            <a:endParaRPr lang="en-US" dirty="0">
              <a:cs typeface="Calibri" panose="020F0502020204030204"/>
            </a:endParaRPr>
          </a:p>
          <a:p>
            <a:pPr algn="just"/>
            <a:endParaRPr lang="en-US" dirty="0">
              <a:cs typeface="Calibri" panose="020F0502020204030204"/>
            </a:endParaRPr>
          </a:p>
        </p:txBody>
      </p:sp>
    </p:spTree>
    <p:extLst>
      <p:ext uri="{BB962C8B-B14F-4D97-AF65-F5344CB8AC3E}">
        <p14:creationId xmlns:p14="http://schemas.microsoft.com/office/powerpoint/2010/main" val="370075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A2A0-4433-4A81-9005-FEFA31EA7D80}"/>
              </a:ext>
            </a:extLst>
          </p:cNvPr>
          <p:cNvSpPr>
            <a:spLocks noGrp="1"/>
          </p:cNvSpPr>
          <p:nvPr>
            <p:ph type="title"/>
          </p:nvPr>
        </p:nvSpPr>
        <p:spPr/>
        <p:txBody>
          <a:bodyPr/>
          <a:lstStyle/>
          <a:p>
            <a:r>
              <a:rPr lang="en-US" dirty="0">
                <a:cs typeface="Calibri Light"/>
              </a:rPr>
              <a:t>SYSTEM VIEW</a:t>
            </a:r>
            <a:endParaRPr lang="en-US" dirty="0"/>
          </a:p>
        </p:txBody>
      </p:sp>
      <p:sp>
        <p:nvSpPr>
          <p:cNvPr id="3" name="Content Placeholder 2">
            <a:extLst>
              <a:ext uri="{FF2B5EF4-FFF2-40B4-BE49-F238E27FC236}">
                <a16:creationId xmlns:a16="http://schemas.microsoft.com/office/drawing/2014/main" id="{C8CDE7B6-CAFA-486B-A41D-6E45B234CB54}"/>
              </a:ext>
            </a:extLst>
          </p:cNvPr>
          <p:cNvSpPr>
            <a:spLocks noGrp="1"/>
          </p:cNvSpPr>
          <p:nvPr>
            <p:ph idx="1"/>
          </p:nvPr>
        </p:nvSpPr>
        <p:spPr/>
        <p:txBody>
          <a:bodyPr vert="horz" lIns="91440" tIns="45720" rIns="91440" bIns="45720" rtlCol="0" anchor="t">
            <a:normAutofit/>
          </a:bodyPr>
          <a:lstStyle/>
          <a:p>
            <a:r>
              <a:rPr lang="en-US">
                <a:ea typeface="+mn-lt"/>
                <a:cs typeface="+mn-lt"/>
              </a:rPr>
              <a:t>A resource </a:t>
            </a:r>
            <a:r>
              <a:rPr lang="en-US" dirty="0">
                <a:ea typeface="+mn-lt"/>
                <a:cs typeface="+mn-lt"/>
              </a:rPr>
              <a:t>allocator.</a:t>
            </a:r>
          </a:p>
          <a:p>
            <a:r>
              <a:rPr lang="en-US">
                <a:ea typeface="+mn-lt"/>
                <a:cs typeface="+mn-lt"/>
              </a:rPr>
              <a:t>A control</a:t>
            </a:r>
            <a:r>
              <a:rPr lang="en-US" dirty="0">
                <a:ea typeface="+mn-lt"/>
                <a:cs typeface="+mn-lt"/>
              </a:rPr>
              <a:t> program.</a:t>
            </a:r>
          </a:p>
          <a:p>
            <a:r>
              <a:rPr lang="en-US" dirty="0">
                <a:ea typeface="+mn-lt"/>
                <a:cs typeface="+mn-lt"/>
              </a:rPr>
              <a:t>easily communicate with the hardware.</a:t>
            </a:r>
          </a:p>
          <a:p>
            <a:r>
              <a:rPr lang="en-US" dirty="0">
                <a:ea typeface="+mn-lt"/>
                <a:cs typeface="+mn-lt"/>
              </a:rPr>
              <a:t>handling all the application </a:t>
            </a:r>
            <a:r>
              <a:rPr lang="en-US">
                <a:ea typeface="+mn-lt"/>
                <a:cs typeface="+mn-lt"/>
              </a:rPr>
              <a:t>programs.</a:t>
            </a:r>
            <a:endParaRPr lang="en-US" dirty="0">
              <a:cs typeface="Calibri"/>
            </a:endParaRPr>
          </a:p>
        </p:txBody>
      </p:sp>
    </p:spTree>
    <p:extLst>
      <p:ext uri="{BB962C8B-B14F-4D97-AF65-F5344CB8AC3E}">
        <p14:creationId xmlns:p14="http://schemas.microsoft.com/office/powerpoint/2010/main" val="21408244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9" ma:contentTypeDescription="Create a new document." ma:contentTypeScope="" ma:versionID="819f581626a796a44c782eada9ed2e2c">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57652fe3d334a116df26f5fc6c2b5eae"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2A924-30D0-4356-99DF-CD9078264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53d70f-135f-4c57-97e3-0275b71f4d64"/>
    <ds:schemaRef ds:uri="2190e04c-d178-4ea5-bf4c-1d62bbd43f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7DA6F6-BEED-440F-8F1F-EDF6F01EE7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63AE49E-9D46-44E9-BC9A-939FBB2FE3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OPERATING SYSTEM OVERVIEW</vt:lpstr>
      <vt:lpstr>INTRODUCTION</vt:lpstr>
      <vt:lpstr>INTRODUCTION</vt:lpstr>
      <vt:lpstr>PowerPoint Presentation</vt:lpstr>
      <vt:lpstr>PowerPoint Presentation</vt:lpstr>
      <vt:lpstr>PowerPoint Presentation</vt:lpstr>
      <vt:lpstr>Two Views of Operating System</vt:lpstr>
      <vt:lpstr>USER VIEW</vt:lpstr>
      <vt:lpstr>SYSTEM VIEW</vt:lpstr>
      <vt:lpstr>First Generation (Vaccuum Tubes 1945-55)</vt:lpstr>
      <vt:lpstr>Second Generation(Transistors and batch system 1955-65)</vt:lpstr>
      <vt:lpstr>Third Generation(1964-1971 Integrated Circuits)</vt:lpstr>
      <vt:lpstr>Fourth Generation(Microprocessor 1980-present)</vt:lpstr>
      <vt:lpstr>FIFTH GENERATION COMPUTER(AI)</vt:lpstr>
      <vt:lpstr>TYPES OF OPERATING SYSTEM</vt:lpstr>
      <vt:lpstr>Mainframe Operating System</vt:lpstr>
      <vt:lpstr>Server Operating System</vt:lpstr>
      <vt:lpstr>Multiprocessor Operating System</vt:lpstr>
      <vt:lpstr>Personal Computer Operating System</vt:lpstr>
      <vt:lpstr>Handheld Computer Operating System</vt:lpstr>
      <vt:lpstr>Embedded Operating System</vt:lpstr>
      <vt:lpstr>Sensor Node Operating System</vt:lpstr>
      <vt:lpstr>Real Time Operating System</vt:lpstr>
      <vt:lpstr>Smart Card Operating System</vt:lpstr>
      <vt:lpstr>Operating System Structure</vt:lpstr>
      <vt:lpstr>Monolithic Systems</vt:lpstr>
      <vt:lpstr>PowerPoint Presentation</vt:lpstr>
      <vt:lpstr>Monolithic System</vt:lpstr>
      <vt:lpstr>Layered Operating System</vt:lpstr>
      <vt:lpstr>Microkernel</vt:lpstr>
      <vt:lpstr>Client-Server Model</vt:lpstr>
      <vt:lpstr>Virtual Machine</vt:lpstr>
      <vt:lpstr>Exokernels</vt:lpstr>
      <vt:lpstr>System Calls</vt:lpstr>
      <vt:lpstr>Steps in Making a System Call (example)</vt:lpstr>
      <vt:lpstr>SYSTEM CALLS</vt:lpstr>
      <vt:lpstr>System calls for process management</vt:lpstr>
      <vt:lpstr>System calls for file management</vt:lpstr>
      <vt:lpstr>System calls for directory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1124</cp:revision>
  <dcterms:created xsi:type="dcterms:W3CDTF">2020-08-26T12:23:04Z</dcterms:created>
  <dcterms:modified xsi:type="dcterms:W3CDTF">2021-07-06T12:27:53Z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