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5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heme/theme1.xml" ContentType="application/vnd.openxmlformats-officedocument.theme+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89" r:id="rId25"/>
    <p:sldId id="279" r:id="rId26"/>
    <p:sldId id="280" r:id="rId27"/>
    <p:sldId id="284" r:id="rId28"/>
    <p:sldId id="281" r:id="rId29"/>
    <p:sldId id="282" r:id="rId30"/>
    <p:sldId id="283"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13" r:id="rId59"/>
    <p:sldId id="314" r:id="rId6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D14F"/>
    <a:srgbClr val="0D3B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6BA9F-509E-B000-BF23-40AF818D7E47}" v="1249" dt="2021-04-03T11:21:41.335"/>
    <p1510:client id="{7F50C99F-306F-0000-8F4F-DECD36B990C5}" v="9" dt="2021-05-19T05:00:11.223"/>
    <p1510:client id="{9A6313F0-4B9D-CCF4-D29D-C01E7BF81D16}" v="1273" dt="2021-03-30T19:35:55.284"/>
    <p1510:client id="{C913D789-ACE7-49D3-A222-2671E66847BF}" v="127" dt="2021-03-30T17:15:05.203"/>
    <p1510:client id="{D3C4396D-8DCD-4FFE-759C-76F3CEEC6C6B}" v="21" dt="2021-05-23T04:12:26.710"/>
    <p1510:client id="{F364B99F-7004-B000-F16F-FDFCEDA983FB}" v="417" dt="2021-03-30T17:54:49.579"/>
    <p1510:client id="{F65B97FD-80FF-3ACD-8030-58C437463ED5}" v="395" dt="2021-04-02T01:53:5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3D95E-B4B6-42B6-B41E-3D05F503B3C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E87418B-52E3-41CE-BA70-ED925D108E0C}">
      <dgm:prSet/>
      <dgm:spPr/>
      <dgm:t>
        <a:bodyPr/>
        <a:lstStyle/>
        <a:p>
          <a:r>
            <a:rPr lang="en-GB" dirty="0"/>
            <a:t>The choice between Static or Dynamic Loading is to be made at the time of computer program being developed. </a:t>
          </a:r>
          <a:endParaRPr lang="en-US" dirty="0"/>
        </a:p>
      </dgm:t>
    </dgm:pt>
    <dgm:pt modelId="{EA362597-B546-4A1D-9695-EF9D2ED28B30}" type="parTrans" cxnId="{F775E9DB-27E2-4F3A-BEF4-30ABB8E4511E}">
      <dgm:prSet/>
      <dgm:spPr/>
      <dgm:t>
        <a:bodyPr/>
        <a:lstStyle/>
        <a:p>
          <a:endParaRPr lang="en-US"/>
        </a:p>
      </dgm:t>
    </dgm:pt>
    <dgm:pt modelId="{85A9E284-F5E3-4782-BCBB-5DBA84771F2A}" type="sibTrans" cxnId="{F775E9DB-27E2-4F3A-BEF4-30ABB8E4511E}">
      <dgm:prSet/>
      <dgm:spPr/>
      <dgm:t>
        <a:bodyPr/>
        <a:lstStyle/>
        <a:p>
          <a:endParaRPr lang="en-US"/>
        </a:p>
      </dgm:t>
    </dgm:pt>
    <dgm:pt modelId="{D2A48FF8-4B02-43B5-A66D-EA7BD5709806}">
      <dgm:prSet/>
      <dgm:spPr/>
      <dgm:t>
        <a:bodyPr/>
        <a:lstStyle/>
        <a:p>
          <a:pPr algn="just"/>
          <a:r>
            <a:rPr lang="en-GB" i="1" dirty="0">
              <a:solidFill>
                <a:srgbClr val="00B050"/>
              </a:solidFill>
            </a:rPr>
            <a:t>I</a:t>
          </a:r>
          <a:r>
            <a:rPr lang="en-GB" b="1" i="1" dirty="0">
              <a:solidFill>
                <a:srgbClr val="00B050"/>
              </a:solidFill>
            </a:rPr>
            <a:t>f you have to load your program statically, then at the time of compilation, the complete programs will be compiled and linked without leaving any external program or module dependency.</a:t>
          </a:r>
          <a:endParaRPr lang="en-US" dirty="0">
            <a:solidFill>
              <a:srgbClr val="00B050"/>
            </a:solidFill>
          </a:endParaRPr>
        </a:p>
      </dgm:t>
    </dgm:pt>
    <dgm:pt modelId="{81D09CFD-200B-4A15-801C-A5FA990F72FD}" type="parTrans" cxnId="{69558143-1C32-4A91-8B51-385E6DAA7083}">
      <dgm:prSet/>
      <dgm:spPr/>
      <dgm:t>
        <a:bodyPr/>
        <a:lstStyle/>
        <a:p>
          <a:endParaRPr lang="en-US"/>
        </a:p>
      </dgm:t>
    </dgm:pt>
    <dgm:pt modelId="{7423576B-527A-4045-92B7-6E111EF12990}" type="sibTrans" cxnId="{69558143-1C32-4A91-8B51-385E6DAA7083}">
      <dgm:prSet/>
      <dgm:spPr/>
      <dgm:t>
        <a:bodyPr/>
        <a:lstStyle/>
        <a:p>
          <a:endParaRPr lang="en-US"/>
        </a:p>
      </dgm:t>
    </dgm:pt>
    <dgm:pt modelId="{D37C4DDA-23BF-4B98-A8C2-93A43C5D65B5}">
      <dgm:prSet/>
      <dgm:spPr/>
      <dgm:t>
        <a:bodyPr/>
        <a:lstStyle/>
        <a:p>
          <a:pPr algn="just"/>
          <a:r>
            <a:rPr lang="en-GB" b="1" i="1" dirty="0">
              <a:solidFill>
                <a:srgbClr val="C00000"/>
              </a:solidFill>
            </a:rPr>
            <a:t>if you are writing a Dynamically loaded program, then your compiler will compile the program and for all the modules which you want to include dynamically, only references will be provided and rest of the work will be done at the time of execution.</a:t>
          </a:r>
          <a:endParaRPr lang="en-US" dirty="0">
            <a:solidFill>
              <a:srgbClr val="C00000"/>
            </a:solidFill>
          </a:endParaRPr>
        </a:p>
      </dgm:t>
    </dgm:pt>
    <dgm:pt modelId="{B600B05B-7DDE-4063-AAD6-C71587579D6C}" type="parTrans" cxnId="{8F31B190-1D83-414E-96A1-4C7752461C97}">
      <dgm:prSet/>
      <dgm:spPr/>
      <dgm:t>
        <a:bodyPr/>
        <a:lstStyle/>
        <a:p>
          <a:endParaRPr lang="en-US"/>
        </a:p>
      </dgm:t>
    </dgm:pt>
    <dgm:pt modelId="{55A79A56-8CF2-4B56-A203-78B027BBA1A1}" type="sibTrans" cxnId="{8F31B190-1D83-414E-96A1-4C7752461C97}">
      <dgm:prSet/>
      <dgm:spPr/>
      <dgm:t>
        <a:bodyPr/>
        <a:lstStyle/>
        <a:p>
          <a:endParaRPr lang="en-US"/>
        </a:p>
      </dgm:t>
    </dgm:pt>
    <dgm:pt modelId="{0CB369A4-1825-46B3-B482-AC1A662DBDDA}" type="pres">
      <dgm:prSet presAssocID="{9D63D95E-B4B6-42B6-B41E-3D05F503B3CB}" presName="vert0" presStyleCnt="0">
        <dgm:presLayoutVars>
          <dgm:dir/>
          <dgm:animOne val="branch"/>
          <dgm:animLvl val="lvl"/>
        </dgm:presLayoutVars>
      </dgm:prSet>
      <dgm:spPr/>
      <dgm:t>
        <a:bodyPr/>
        <a:lstStyle/>
        <a:p>
          <a:endParaRPr lang="en-US"/>
        </a:p>
      </dgm:t>
    </dgm:pt>
    <dgm:pt modelId="{25154133-37D9-4C01-AFEE-7DBE2B491BC8}" type="pres">
      <dgm:prSet presAssocID="{FE87418B-52E3-41CE-BA70-ED925D108E0C}" presName="thickLine" presStyleLbl="alignNode1" presStyleIdx="0" presStyleCnt="3"/>
      <dgm:spPr/>
    </dgm:pt>
    <dgm:pt modelId="{1D184A7B-2E7E-48E4-9922-8F72C40C0778}" type="pres">
      <dgm:prSet presAssocID="{FE87418B-52E3-41CE-BA70-ED925D108E0C}" presName="horz1" presStyleCnt="0"/>
      <dgm:spPr/>
    </dgm:pt>
    <dgm:pt modelId="{EC9D71F7-6BAE-4A9C-9D33-B50EE3A33363}" type="pres">
      <dgm:prSet presAssocID="{FE87418B-52E3-41CE-BA70-ED925D108E0C}" presName="tx1" presStyleLbl="revTx" presStyleIdx="0" presStyleCnt="3"/>
      <dgm:spPr/>
      <dgm:t>
        <a:bodyPr/>
        <a:lstStyle/>
        <a:p>
          <a:endParaRPr lang="en-US"/>
        </a:p>
      </dgm:t>
    </dgm:pt>
    <dgm:pt modelId="{5C1A5EB9-DAF6-405F-A3EB-AE3A2048A92D}" type="pres">
      <dgm:prSet presAssocID="{FE87418B-52E3-41CE-BA70-ED925D108E0C}" presName="vert1" presStyleCnt="0"/>
      <dgm:spPr/>
    </dgm:pt>
    <dgm:pt modelId="{B27FCD9F-EAE0-4FEB-8474-5F8576B2BB25}" type="pres">
      <dgm:prSet presAssocID="{D2A48FF8-4B02-43B5-A66D-EA7BD5709806}" presName="thickLine" presStyleLbl="alignNode1" presStyleIdx="1" presStyleCnt="3"/>
      <dgm:spPr/>
    </dgm:pt>
    <dgm:pt modelId="{D3D586E6-0110-40D3-B99C-567A5F7833F9}" type="pres">
      <dgm:prSet presAssocID="{D2A48FF8-4B02-43B5-A66D-EA7BD5709806}" presName="horz1" presStyleCnt="0"/>
      <dgm:spPr/>
    </dgm:pt>
    <dgm:pt modelId="{BD87D265-3DFF-42E8-92DB-A386C9EC1E9F}" type="pres">
      <dgm:prSet presAssocID="{D2A48FF8-4B02-43B5-A66D-EA7BD5709806}" presName="tx1" presStyleLbl="revTx" presStyleIdx="1" presStyleCnt="3"/>
      <dgm:spPr/>
      <dgm:t>
        <a:bodyPr/>
        <a:lstStyle/>
        <a:p>
          <a:endParaRPr lang="en-US"/>
        </a:p>
      </dgm:t>
    </dgm:pt>
    <dgm:pt modelId="{26B1D1A3-3219-4769-A93F-4FDA7AC60A13}" type="pres">
      <dgm:prSet presAssocID="{D2A48FF8-4B02-43B5-A66D-EA7BD5709806}" presName="vert1" presStyleCnt="0"/>
      <dgm:spPr/>
    </dgm:pt>
    <dgm:pt modelId="{E47A0808-608A-4378-A7A0-ABC8590E7BE0}" type="pres">
      <dgm:prSet presAssocID="{D37C4DDA-23BF-4B98-A8C2-93A43C5D65B5}" presName="thickLine" presStyleLbl="alignNode1" presStyleIdx="2" presStyleCnt="3"/>
      <dgm:spPr/>
    </dgm:pt>
    <dgm:pt modelId="{56DEC432-003D-49A9-868E-474D48116504}" type="pres">
      <dgm:prSet presAssocID="{D37C4DDA-23BF-4B98-A8C2-93A43C5D65B5}" presName="horz1" presStyleCnt="0"/>
      <dgm:spPr/>
    </dgm:pt>
    <dgm:pt modelId="{85B151AA-B13B-40BC-9515-C46338BB8684}" type="pres">
      <dgm:prSet presAssocID="{D37C4DDA-23BF-4B98-A8C2-93A43C5D65B5}" presName="tx1" presStyleLbl="revTx" presStyleIdx="2" presStyleCnt="3"/>
      <dgm:spPr/>
      <dgm:t>
        <a:bodyPr/>
        <a:lstStyle/>
        <a:p>
          <a:endParaRPr lang="en-US"/>
        </a:p>
      </dgm:t>
    </dgm:pt>
    <dgm:pt modelId="{02F59FC9-AC14-4B22-8C65-77420DF9E651}" type="pres">
      <dgm:prSet presAssocID="{D37C4DDA-23BF-4B98-A8C2-93A43C5D65B5}" presName="vert1" presStyleCnt="0"/>
      <dgm:spPr/>
    </dgm:pt>
  </dgm:ptLst>
  <dgm:cxnLst>
    <dgm:cxn modelId="{55ADEE4F-16D6-400B-9065-951A68B7FEE6}" type="presOf" srcId="{9D63D95E-B4B6-42B6-B41E-3D05F503B3CB}" destId="{0CB369A4-1825-46B3-B482-AC1A662DBDDA}" srcOrd="0" destOrd="0" presId="urn:microsoft.com/office/officeart/2008/layout/LinedList"/>
    <dgm:cxn modelId="{8F31B190-1D83-414E-96A1-4C7752461C97}" srcId="{9D63D95E-B4B6-42B6-B41E-3D05F503B3CB}" destId="{D37C4DDA-23BF-4B98-A8C2-93A43C5D65B5}" srcOrd="2" destOrd="0" parTransId="{B600B05B-7DDE-4063-AAD6-C71587579D6C}" sibTransId="{55A79A56-8CF2-4B56-A203-78B027BBA1A1}"/>
    <dgm:cxn modelId="{F775E9DB-27E2-4F3A-BEF4-30ABB8E4511E}" srcId="{9D63D95E-B4B6-42B6-B41E-3D05F503B3CB}" destId="{FE87418B-52E3-41CE-BA70-ED925D108E0C}" srcOrd="0" destOrd="0" parTransId="{EA362597-B546-4A1D-9695-EF9D2ED28B30}" sibTransId="{85A9E284-F5E3-4782-BCBB-5DBA84771F2A}"/>
    <dgm:cxn modelId="{46B1DFE6-09D4-4DF7-A28E-15E75B1EC5C9}" type="presOf" srcId="{FE87418B-52E3-41CE-BA70-ED925D108E0C}" destId="{EC9D71F7-6BAE-4A9C-9D33-B50EE3A33363}" srcOrd="0" destOrd="0" presId="urn:microsoft.com/office/officeart/2008/layout/LinedList"/>
    <dgm:cxn modelId="{2869C3EF-2319-421E-B9EB-87CF55C94DD7}" type="presOf" srcId="{D2A48FF8-4B02-43B5-A66D-EA7BD5709806}" destId="{BD87D265-3DFF-42E8-92DB-A386C9EC1E9F}" srcOrd="0" destOrd="0" presId="urn:microsoft.com/office/officeart/2008/layout/LinedList"/>
    <dgm:cxn modelId="{C426BCEF-5FB1-49C5-8F64-5DF63350BFF2}" type="presOf" srcId="{D37C4DDA-23BF-4B98-A8C2-93A43C5D65B5}" destId="{85B151AA-B13B-40BC-9515-C46338BB8684}" srcOrd="0" destOrd="0" presId="urn:microsoft.com/office/officeart/2008/layout/LinedList"/>
    <dgm:cxn modelId="{69558143-1C32-4A91-8B51-385E6DAA7083}" srcId="{9D63D95E-B4B6-42B6-B41E-3D05F503B3CB}" destId="{D2A48FF8-4B02-43B5-A66D-EA7BD5709806}" srcOrd="1" destOrd="0" parTransId="{81D09CFD-200B-4A15-801C-A5FA990F72FD}" sibTransId="{7423576B-527A-4045-92B7-6E111EF12990}"/>
    <dgm:cxn modelId="{D9E2542C-D2CC-4310-B310-796B11408931}" type="presParOf" srcId="{0CB369A4-1825-46B3-B482-AC1A662DBDDA}" destId="{25154133-37D9-4C01-AFEE-7DBE2B491BC8}" srcOrd="0" destOrd="0" presId="urn:microsoft.com/office/officeart/2008/layout/LinedList"/>
    <dgm:cxn modelId="{8220AE57-DF53-4481-9287-B5F96BBAD444}" type="presParOf" srcId="{0CB369A4-1825-46B3-B482-AC1A662DBDDA}" destId="{1D184A7B-2E7E-48E4-9922-8F72C40C0778}" srcOrd="1" destOrd="0" presId="urn:microsoft.com/office/officeart/2008/layout/LinedList"/>
    <dgm:cxn modelId="{49C1E118-6C4B-46AE-8FFA-07BF2F0CB2DF}" type="presParOf" srcId="{1D184A7B-2E7E-48E4-9922-8F72C40C0778}" destId="{EC9D71F7-6BAE-4A9C-9D33-B50EE3A33363}" srcOrd="0" destOrd="0" presId="urn:microsoft.com/office/officeart/2008/layout/LinedList"/>
    <dgm:cxn modelId="{282353FC-843F-44D2-B5D1-D5C207E0F274}" type="presParOf" srcId="{1D184A7B-2E7E-48E4-9922-8F72C40C0778}" destId="{5C1A5EB9-DAF6-405F-A3EB-AE3A2048A92D}" srcOrd="1" destOrd="0" presId="urn:microsoft.com/office/officeart/2008/layout/LinedList"/>
    <dgm:cxn modelId="{86F8F24A-990A-4D6F-B57F-49E1FFF1481A}" type="presParOf" srcId="{0CB369A4-1825-46B3-B482-AC1A662DBDDA}" destId="{B27FCD9F-EAE0-4FEB-8474-5F8576B2BB25}" srcOrd="2" destOrd="0" presId="urn:microsoft.com/office/officeart/2008/layout/LinedList"/>
    <dgm:cxn modelId="{4755C79D-3970-4437-A3E5-80C1A3238489}" type="presParOf" srcId="{0CB369A4-1825-46B3-B482-AC1A662DBDDA}" destId="{D3D586E6-0110-40D3-B99C-567A5F7833F9}" srcOrd="3" destOrd="0" presId="urn:microsoft.com/office/officeart/2008/layout/LinedList"/>
    <dgm:cxn modelId="{989CF453-C2D9-4277-B2CE-5A6B6C23B599}" type="presParOf" srcId="{D3D586E6-0110-40D3-B99C-567A5F7833F9}" destId="{BD87D265-3DFF-42E8-92DB-A386C9EC1E9F}" srcOrd="0" destOrd="0" presId="urn:microsoft.com/office/officeart/2008/layout/LinedList"/>
    <dgm:cxn modelId="{84B09005-CBC2-4B9E-9947-4D41A5E124FB}" type="presParOf" srcId="{D3D586E6-0110-40D3-B99C-567A5F7833F9}" destId="{26B1D1A3-3219-4769-A93F-4FDA7AC60A13}" srcOrd="1" destOrd="0" presId="urn:microsoft.com/office/officeart/2008/layout/LinedList"/>
    <dgm:cxn modelId="{FFC433BB-EC07-4643-82B3-395076FA0804}" type="presParOf" srcId="{0CB369A4-1825-46B3-B482-AC1A662DBDDA}" destId="{E47A0808-608A-4378-A7A0-ABC8590E7BE0}" srcOrd="4" destOrd="0" presId="urn:microsoft.com/office/officeart/2008/layout/LinedList"/>
    <dgm:cxn modelId="{66121ADB-0739-47C7-BDF0-A1C72C135081}" type="presParOf" srcId="{0CB369A4-1825-46B3-B482-AC1A662DBDDA}" destId="{56DEC432-003D-49A9-868E-474D48116504}" srcOrd="5" destOrd="0" presId="urn:microsoft.com/office/officeart/2008/layout/LinedList"/>
    <dgm:cxn modelId="{CA5BD264-5772-4016-ABF2-CC4D430B14AC}" type="presParOf" srcId="{56DEC432-003D-49A9-868E-474D48116504}" destId="{85B151AA-B13B-40BC-9515-C46338BB8684}" srcOrd="0" destOrd="0" presId="urn:microsoft.com/office/officeart/2008/layout/LinedList"/>
    <dgm:cxn modelId="{2FD850BC-2354-4C29-B68A-8AA26EB5C269}" type="presParOf" srcId="{56DEC432-003D-49A9-868E-474D48116504}" destId="{02F59FC9-AC14-4B22-8C65-77420DF9E6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54133-37D9-4C01-AFEE-7DBE2B491BC8}">
      <dsp:nvSpPr>
        <dsp:cNvPr id="0" name=""/>
        <dsp:cNvSpPr/>
      </dsp:nvSpPr>
      <dsp:spPr>
        <a:xfrm>
          <a:off x="0" y="2746"/>
          <a:ext cx="79642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9D71F7-6BAE-4A9C-9D33-B50EE3A33363}">
      <dsp:nvSpPr>
        <dsp:cNvPr id="0" name=""/>
        <dsp:cNvSpPr/>
      </dsp:nvSpPr>
      <dsp:spPr>
        <a:xfrm>
          <a:off x="0" y="2746"/>
          <a:ext cx="7964245" cy="1873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kern="1200" dirty="0"/>
            <a:t>The choice between Static or Dynamic Loading is to be made at the time of computer program being developed. </a:t>
          </a:r>
          <a:endParaRPr lang="en-US" sz="2400" kern="1200" dirty="0"/>
        </a:p>
      </dsp:txBody>
      <dsp:txXfrm>
        <a:off x="0" y="2746"/>
        <a:ext cx="7964245" cy="1873034"/>
      </dsp:txXfrm>
    </dsp:sp>
    <dsp:sp modelId="{B27FCD9F-EAE0-4FEB-8474-5F8576B2BB25}">
      <dsp:nvSpPr>
        <dsp:cNvPr id="0" name=""/>
        <dsp:cNvSpPr/>
      </dsp:nvSpPr>
      <dsp:spPr>
        <a:xfrm>
          <a:off x="0" y="1875781"/>
          <a:ext cx="7964245" cy="0"/>
        </a:xfrm>
        <a:prstGeom prst="line">
          <a:avLst/>
        </a:prstGeom>
        <a:solidFill>
          <a:schemeClr val="accent2">
            <a:hueOff val="1494563"/>
            <a:satOff val="11169"/>
            <a:lumOff val="9215"/>
            <a:alphaOff val="0"/>
          </a:schemeClr>
        </a:solidFill>
        <a:ln w="12700" cap="flat" cmpd="sng" algn="ctr">
          <a:solidFill>
            <a:schemeClr val="accent2">
              <a:hueOff val="1494563"/>
              <a:satOff val="11169"/>
              <a:lumOff val="92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7D265-3DFF-42E8-92DB-A386C9EC1E9F}">
      <dsp:nvSpPr>
        <dsp:cNvPr id="0" name=""/>
        <dsp:cNvSpPr/>
      </dsp:nvSpPr>
      <dsp:spPr>
        <a:xfrm>
          <a:off x="0" y="1875781"/>
          <a:ext cx="7964245" cy="1873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n-GB" sz="2400" i="1" kern="1200" dirty="0">
              <a:solidFill>
                <a:srgbClr val="00B050"/>
              </a:solidFill>
            </a:rPr>
            <a:t>I</a:t>
          </a:r>
          <a:r>
            <a:rPr lang="en-GB" sz="2400" b="1" i="1" kern="1200" dirty="0">
              <a:solidFill>
                <a:srgbClr val="00B050"/>
              </a:solidFill>
            </a:rPr>
            <a:t>f you have to load your program statically, then at the time of compilation, the complete programs will be compiled and linked without leaving any external program or module dependency.</a:t>
          </a:r>
          <a:endParaRPr lang="en-US" sz="2400" kern="1200" dirty="0">
            <a:solidFill>
              <a:srgbClr val="00B050"/>
            </a:solidFill>
          </a:endParaRPr>
        </a:p>
      </dsp:txBody>
      <dsp:txXfrm>
        <a:off x="0" y="1875781"/>
        <a:ext cx="7964245" cy="1873034"/>
      </dsp:txXfrm>
    </dsp:sp>
    <dsp:sp modelId="{E47A0808-608A-4378-A7A0-ABC8590E7BE0}">
      <dsp:nvSpPr>
        <dsp:cNvPr id="0" name=""/>
        <dsp:cNvSpPr/>
      </dsp:nvSpPr>
      <dsp:spPr>
        <a:xfrm>
          <a:off x="0" y="3748815"/>
          <a:ext cx="7964245" cy="0"/>
        </a:xfrm>
        <a:prstGeom prst="line">
          <a:avLst/>
        </a:prstGeom>
        <a:solidFill>
          <a:schemeClr val="accent2">
            <a:hueOff val="2989126"/>
            <a:satOff val="22338"/>
            <a:lumOff val="18431"/>
            <a:alphaOff val="0"/>
          </a:schemeClr>
        </a:solidFill>
        <a:ln w="12700" cap="flat" cmpd="sng" algn="ctr">
          <a:solidFill>
            <a:schemeClr val="accent2">
              <a:hueOff val="2989126"/>
              <a:satOff val="22338"/>
              <a:lumOff val="18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151AA-B13B-40BC-9515-C46338BB8684}">
      <dsp:nvSpPr>
        <dsp:cNvPr id="0" name=""/>
        <dsp:cNvSpPr/>
      </dsp:nvSpPr>
      <dsp:spPr>
        <a:xfrm>
          <a:off x="0" y="3748815"/>
          <a:ext cx="7964245" cy="1873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n-GB" sz="2400" b="1" i="1" kern="1200" dirty="0">
              <a:solidFill>
                <a:srgbClr val="C00000"/>
              </a:solidFill>
            </a:rPr>
            <a:t>if you are writing a Dynamically loaded program, then your compiler will compile the program and for all the modules which you want to include dynamically, only references will be provided and rest of the work will be done at the time of execution.</a:t>
          </a:r>
          <a:endParaRPr lang="en-US" sz="2400" kern="1200" dirty="0">
            <a:solidFill>
              <a:srgbClr val="C00000"/>
            </a:solidFill>
          </a:endParaRPr>
        </a:p>
      </dsp:txBody>
      <dsp:txXfrm>
        <a:off x="0" y="3748815"/>
        <a:ext cx="7964245" cy="18730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xmlns=""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6/16/2021</a:t>
            </a:fld>
            <a:endParaRPr lang="en-US" dirty="0"/>
          </a:p>
        </p:txBody>
      </p:sp>
      <p:sp>
        <p:nvSpPr>
          <p:cNvPr id="8" name="Footer Placeholder 7">
            <a:extLst>
              <a:ext uri="{FF2B5EF4-FFF2-40B4-BE49-F238E27FC236}">
                <a16:creationId xmlns:a16="http://schemas.microsoft.com/office/drawing/2014/main" xmlns=""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xmlns=""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5471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25E4293-851E-4FA2-BFF2-B646A42369DE}"/>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5" name="Footer Placeholder 4">
            <a:extLst>
              <a:ext uri="{FF2B5EF4-FFF2-40B4-BE49-F238E27FC236}">
                <a16:creationId xmlns:a16="http://schemas.microsoft.com/office/drawing/2014/main" xmlns=""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9674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3DB124D-B801-4A6A-9DAF-EBC1B98FE4F7}"/>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5" name="Footer Placeholder 4">
            <a:extLst>
              <a:ext uri="{FF2B5EF4-FFF2-40B4-BE49-F238E27FC236}">
                <a16:creationId xmlns:a16="http://schemas.microsoft.com/office/drawing/2014/main" xmlns=""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816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7CE36D-6B7B-4D5E-831E-34A4286D6E6A}"/>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5" name="Footer Placeholder 4">
            <a:extLst>
              <a:ext uri="{FF2B5EF4-FFF2-40B4-BE49-F238E27FC236}">
                <a16:creationId xmlns:a16="http://schemas.microsoft.com/office/drawing/2014/main" xmlns=""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5269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A9F006A-7EEE-4DB0-8F92-D34C0D46C38E}"/>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5" name="Footer Placeholder 4">
            <a:extLst>
              <a:ext uri="{FF2B5EF4-FFF2-40B4-BE49-F238E27FC236}">
                <a16:creationId xmlns:a16="http://schemas.microsoft.com/office/drawing/2014/main" xmlns=""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740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0EC7A6-AFB1-4989-A0B4-B422D5B2C69C}"/>
              </a:ext>
            </a:extLst>
          </p:cNvPr>
          <p:cNvSpPr>
            <a:spLocks noGrp="1"/>
          </p:cNvSpPr>
          <p:nvPr>
            <p:ph type="dt" sz="half" idx="10"/>
          </p:nvPr>
        </p:nvSpPr>
        <p:spPr/>
        <p:txBody>
          <a:bodyPr/>
          <a:lstStyle/>
          <a:p>
            <a:fld id="{3F9AFA87-1417-4992-ABD9-27C3BC8CC883}" type="datetimeFigureOut">
              <a:rPr lang="en-US" smtClean="0"/>
              <a:t>6/16/2021</a:t>
            </a:fld>
            <a:endParaRPr lang="en-US" dirty="0"/>
          </a:p>
        </p:txBody>
      </p:sp>
      <p:sp>
        <p:nvSpPr>
          <p:cNvPr id="6" name="Footer Placeholder 5">
            <a:extLst>
              <a:ext uri="{FF2B5EF4-FFF2-40B4-BE49-F238E27FC236}">
                <a16:creationId xmlns:a16="http://schemas.microsoft.com/office/drawing/2014/main" xmlns=""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5748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F3A70F0-5AFA-4C5A-812B-220C6A38DB6B}"/>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8" name="Footer Placeholder 7">
            <a:extLst>
              <a:ext uri="{FF2B5EF4-FFF2-40B4-BE49-F238E27FC236}">
                <a16:creationId xmlns:a16="http://schemas.microsoft.com/office/drawing/2014/main" xmlns=""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xmlns=""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843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BA24A80-0792-4B3B-BB5A-8B2BD91095A7}"/>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4" name="Footer Placeholder 3">
            <a:extLst>
              <a:ext uri="{FF2B5EF4-FFF2-40B4-BE49-F238E27FC236}">
                <a16:creationId xmlns:a16="http://schemas.microsoft.com/office/drawing/2014/main" xmlns=""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20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862271-51F6-4122-9709-D279042F8846}"/>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3" name="Footer Placeholder 2">
            <a:extLst>
              <a:ext uri="{FF2B5EF4-FFF2-40B4-BE49-F238E27FC236}">
                <a16:creationId xmlns:a16="http://schemas.microsoft.com/office/drawing/2014/main" xmlns=""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726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3A3A03-31BD-4E7E-879A-A1C71849703C}"/>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6" name="Footer Placeholder 5">
            <a:extLst>
              <a:ext uri="{FF2B5EF4-FFF2-40B4-BE49-F238E27FC236}">
                <a16:creationId xmlns:a16="http://schemas.microsoft.com/office/drawing/2014/main" xmlns=""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8930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C9CA7C-B9D0-4A72-8061-1E02AA15FE86}"/>
              </a:ext>
            </a:extLst>
          </p:cNvPr>
          <p:cNvSpPr>
            <a:spLocks noGrp="1"/>
          </p:cNvSpPr>
          <p:nvPr>
            <p:ph type="dt" sz="half" idx="10"/>
          </p:nvPr>
        </p:nvSpPr>
        <p:spPr/>
        <p:txBody>
          <a:bodyPr/>
          <a:lstStyle/>
          <a:p>
            <a:fld id="{3F9AFA87-1417-4992-ABD9-27C3BC8CC883}" type="datetimeFigureOut">
              <a:rPr lang="en-US" smtClean="0"/>
              <a:t>6/16/2021</a:t>
            </a:fld>
            <a:endParaRPr lang="en-US"/>
          </a:p>
        </p:txBody>
      </p:sp>
      <p:sp>
        <p:nvSpPr>
          <p:cNvPr id="6" name="Footer Placeholder 5">
            <a:extLst>
              <a:ext uri="{FF2B5EF4-FFF2-40B4-BE49-F238E27FC236}">
                <a16:creationId xmlns:a16="http://schemas.microsoft.com/office/drawing/2014/main" xmlns=""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5501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6/16/2021</a:t>
            </a:fld>
            <a:endParaRPr lang="en-US" dirty="0"/>
          </a:p>
        </p:txBody>
      </p:sp>
      <p:sp>
        <p:nvSpPr>
          <p:cNvPr id="5" name="Footer Placeholder 4">
            <a:extLst>
              <a:ext uri="{FF2B5EF4-FFF2-40B4-BE49-F238E27FC236}">
                <a16:creationId xmlns:a16="http://schemas.microsoft.com/office/drawing/2014/main" xmlns=""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xmlns=""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xmlns=""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70294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5E1BB9D-FAFF-4C3E-9E44-13F8FBABCD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xmlns="" id="{A8DDC302-DBEC-4742-B54B-5E9AAFE969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82616" y="1517904"/>
            <a:ext cx="4579288" cy="2796945"/>
          </a:xfrm>
        </p:spPr>
        <p:txBody>
          <a:bodyPr>
            <a:normAutofit/>
          </a:bodyPr>
          <a:lstStyle/>
          <a:p>
            <a:pPr algn="l"/>
            <a:r>
              <a:rPr lang="en-GB" sz="5600">
                <a:cs typeface="Calibri Light"/>
              </a:rPr>
              <a:t>Memory management</a:t>
            </a:r>
            <a:endParaRPr lang="en-GB" sz="5600"/>
          </a:p>
        </p:txBody>
      </p:sp>
      <p:sp>
        <p:nvSpPr>
          <p:cNvPr id="3" name="Subtitle 2"/>
          <p:cNvSpPr>
            <a:spLocks noGrp="1"/>
          </p:cNvSpPr>
          <p:nvPr>
            <p:ph type="subTitle" idx="1"/>
          </p:nvPr>
        </p:nvSpPr>
        <p:spPr>
          <a:xfrm>
            <a:off x="6082616" y="4570807"/>
            <a:ext cx="4579288" cy="942889"/>
          </a:xfrm>
        </p:spPr>
        <p:txBody>
          <a:bodyPr vert="horz" lIns="91440" tIns="45720" rIns="91440" bIns="45720" rtlCol="0">
            <a:normAutofit/>
          </a:bodyPr>
          <a:lstStyle/>
          <a:p>
            <a:pPr algn="l"/>
            <a:endParaRPr lang="en-GB" dirty="0"/>
          </a:p>
        </p:txBody>
      </p:sp>
      <p:pic>
        <p:nvPicPr>
          <p:cNvPr id="4" name="Picture 3" descr="Wall of advesive notes with one standing out">
            <a:extLst>
              <a:ext uri="{FF2B5EF4-FFF2-40B4-BE49-F238E27FC236}">
                <a16:creationId xmlns:a16="http://schemas.microsoft.com/office/drawing/2014/main" xmlns="" id="{96991C7F-D577-482A-AA55-C39CC4A5E764}"/>
              </a:ext>
            </a:extLst>
          </p:cNvPr>
          <p:cNvPicPr>
            <a:picLocks noChangeAspect="1"/>
          </p:cNvPicPr>
          <p:nvPr/>
        </p:nvPicPr>
        <p:blipFill rotWithShape="1">
          <a:blip r:embed="rId2"/>
          <a:srcRect l="8154" r="25294" b="-1"/>
          <a:stretch/>
        </p:blipFill>
        <p:spPr>
          <a:xfrm>
            <a:off x="20" y="758953"/>
            <a:ext cx="5327883" cy="5335854"/>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xmlns="" id="{C8DD1A16-B5E5-44FB-8DC5-CB71C6D900D3}"/>
              </a:ext>
            </a:extLst>
          </p:cNvPr>
          <p:cNvPicPr>
            <a:picLocks noGrp="1" noChangeAspect="1"/>
          </p:cNvPicPr>
          <p:nvPr>
            <p:ph idx="1"/>
          </p:nvPr>
        </p:nvPicPr>
        <p:blipFill>
          <a:blip r:embed="rId2"/>
          <a:stretch>
            <a:fillRect/>
          </a:stretch>
        </p:blipFill>
        <p:spPr>
          <a:xfrm>
            <a:off x="2154970" y="758952"/>
            <a:ext cx="7882060" cy="5340096"/>
          </a:xfrm>
          <a:prstGeom prst="rect">
            <a:avLst/>
          </a:prstGeom>
        </p:spPr>
      </p:pic>
    </p:spTree>
    <p:extLst>
      <p:ext uri="{BB962C8B-B14F-4D97-AF65-F5344CB8AC3E}">
        <p14:creationId xmlns:p14="http://schemas.microsoft.com/office/powerpoint/2010/main" val="743690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CCD56A7-1F2D-46D6-AC50-5902E299268F}"/>
              </a:ext>
            </a:extLst>
          </p:cNvPr>
          <p:cNvSpPr>
            <a:spLocks noGrp="1"/>
          </p:cNvSpPr>
          <p:nvPr>
            <p:ph type="title"/>
          </p:nvPr>
        </p:nvSpPr>
        <p:spPr>
          <a:xfrm>
            <a:off x="762000" y="779915"/>
            <a:ext cx="3908996" cy="5337050"/>
          </a:xfrm>
        </p:spPr>
        <p:txBody>
          <a:bodyPr anchor="ctr">
            <a:normAutofit/>
          </a:bodyPr>
          <a:lstStyle/>
          <a:p>
            <a:r>
              <a:rPr lang="en-GB" dirty="0"/>
              <a:t>Static vs Dynamic Loading</a:t>
            </a:r>
            <a:endParaRPr lang="en-US" dirty="0"/>
          </a:p>
          <a:p>
            <a:endParaRPr lang="en-GB" dirty="0">
              <a:cs typeface="Aharoni"/>
            </a:endParaRPr>
          </a:p>
        </p:txBody>
      </p:sp>
      <p:graphicFrame>
        <p:nvGraphicFramePr>
          <p:cNvPr id="14" name="Content Placeholder 2">
            <a:extLst>
              <a:ext uri="{FF2B5EF4-FFF2-40B4-BE49-F238E27FC236}">
                <a16:creationId xmlns:a16="http://schemas.microsoft.com/office/drawing/2014/main" xmlns="" id="{B1E19A0C-B39E-4554-992E-05BDCA4AADAD}"/>
              </a:ext>
            </a:extLst>
          </p:cNvPr>
          <p:cNvGraphicFramePr>
            <a:graphicFrameLocks noGrp="1"/>
          </p:cNvGraphicFramePr>
          <p:nvPr>
            <p:ph idx="1"/>
            <p:extLst>
              <p:ext uri="{D42A27DB-BD31-4B8C-83A1-F6EECF244321}">
                <p14:modId xmlns:p14="http://schemas.microsoft.com/office/powerpoint/2010/main" val="3911285400"/>
              </p:ext>
            </p:extLst>
          </p:nvPr>
        </p:nvGraphicFramePr>
        <p:xfrm>
          <a:off x="3691015" y="773328"/>
          <a:ext cx="7964245" cy="562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87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FF84D8-E98A-4C57-9E5A-DF415C383DF5}"/>
              </a:ext>
            </a:extLst>
          </p:cNvPr>
          <p:cNvSpPr>
            <a:spLocks noGrp="1"/>
          </p:cNvSpPr>
          <p:nvPr>
            <p:ph type="title"/>
          </p:nvPr>
        </p:nvSpPr>
        <p:spPr>
          <a:xfrm>
            <a:off x="762000" y="1517903"/>
            <a:ext cx="10668000" cy="1345115"/>
          </a:xfrm>
        </p:spPr>
        <p:txBody>
          <a:bodyPr>
            <a:normAutofit/>
          </a:bodyPr>
          <a:lstStyle/>
          <a:p>
            <a:r>
              <a:rPr lang="en-GB" dirty="0"/>
              <a:t>Static vs Dynamic Linking</a:t>
            </a:r>
            <a:endParaRPr lang="en-US" dirty="0"/>
          </a:p>
          <a:p>
            <a:endParaRPr lang="en-GB" dirty="0">
              <a:cs typeface="Aharoni"/>
            </a:endParaRPr>
          </a:p>
        </p:txBody>
      </p:sp>
      <p:sp>
        <p:nvSpPr>
          <p:cNvPr id="3" name="Content Placeholder 2">
            <a:extLst>
              <a:ext uri="{FF2B5EF4-FFF2-40B4-BE49-F238E27FC236}">
                <a16:creationId xmlns:a16="http://schemas.microsoft.com/office/drawing/2014/main" xmlns="" id="{03DED236-7BE6-4194-9C7E-A92FFF8FA5B6}"/>
              </a:ext>
            </a:extLst>
          </p:cNvPr>
          <p:cNvSpPr>
            <a:spLocks noGrp="1"/>
          </p:cNvSpPr>
          <p:nvPr>
            <p:ph idx="1"/>
          </p:nvPr>
        </p:nvSpPr>
        <p:spPr>
          <a:xfrm>
            <a:off x="762000" y="2553279"/>
            <a:ext cx="11243093" cy="4045927"/>
          </a:xfrm>
        </p:spPr>
        <p:txBody>
          <a:bodyPr vert="horz" lIns="91440" tIns="45720" rIns="91440" bIns="45720" rtlCol="0" anchor="t">
            <a:normAutofit/>
          </a:bodyPr>
          <a:lstStyle/>
          <a:p>
            <a:pPr algn="just">
              <a:lnSpc>
                <a:spcPct val="95000"/>
              </a:lnSpc>
            </a:pPr>
            <a:r>
              <a:rPr lang="en-GB" sz="2800" dirty="0">
                <a:ea typeface="+mn-lt"/>
                <a:cs typeface="+mn-lt"/>
              </a:rPr>
              <a:t>when static linking is used, the linker combines all other modules needed by a program into a single executable program to avoid any runtime dependency.</a:t>
            </a:r>
            <a:endParaRPr lang="en-GB" sz="2800" dirty="0"/>
          </a:p>
          <a:p>
            <a:pPr algn="just">
              <a:lnSpc>
                <a:spcPct val="95000"/>
              </a:lnSpc>
            </a:pPr>
            <a:r>
              <a:rPr lang="en-GB" sz="2800" dirty="0">
                <a:ea typeface="+mn-lt"/>
                <a:cs typeface="+mn-lt"/>
              </a:rPr>
              <a:t>When dynamic linking is used, it is not required to link the actual module or library with the program, rather a reference to the dynamic module is provided at the time of compilation and linking. Dynamic Link Libraries (DLL) in Windows and Shared Objects in Unix are good examples of dynamic libraries.</a:t>
            </a:r>
            <a:endParaRPr lang="en-GB" sz="2800" dirty="0"/>
          </a:p>
          <a:p>
            <a:pPr>
              <a:lnSpc>
                <a:spcPct val="95000"/>
              </a:lnSpc>
            </a:pPr>
            <a:endParaRPr lang="en-GB" sz="2400"/>
          </a:p>
        </p:txBody>
      </p:sp>
    </p:spTree>
    <p:extLst>
      <p:ext uri="{BB962C8B-B14F-4D97-AF65-F5344CB8AC3E}">
        <p14:creationId xmlns:p14="http://schemas.microsoft.com/office/powerpoint/2010/main" val="3381186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757A2-BF7D-4080-961C-C5B3693ADD8C}"/>
              </a:ext>
            </a:extLst>
          </p:cNvPr>
          <p:cNvSpPr>
            <a:spLocks noGrp="1"/>
          </p:cNvSpPr>
          <p:nvPr>
            <p:ph type="title"/>
          </p:nvPr>
        </p:nvSpPr>
        <p:spPr/>
        <p:txBody>
          <a:bodyPr>
            <a:normAutofit/>
          </a:bodyPr>
          <a:lstStyle/>
          <a:p>
            <a:r>
              <a:rPr lang="en-GB" sz="4400" dirty="0">
                <a:latin typeface="Abadi"/>
                <a:cs typeface="Aharoni"/>
              </a:rPr>
              <a:t>Memory management with swapping</a:t>
            </a:r>
            <a:endParaRPr lang="en-GB" sz="4400" dirty="0">
              <a:latin typeface="Abadi"/>
            </a:endParaRPr>
          </a:p>
        </p:txBody>
      </p:sp>
      <p:sp>
        <p:nvSpPr>
          <p:cNvPr id="3" name="Content Placeholder 2">
            <a:extLst>
              <a:ext uri="{FF2B5EF4-FFF2-40B4-BE49-F238E27FC236}">
                <a16:creationId xmlns:a16="http://schemas.microsoft.com/office/drawing/2014/main" xmlns="" id="{9E9E9274-829C-4BDB-BA86-6EF311190DFF}"/>
              </a:ext>
            </a:extLst>
          </p:cNvPr>
          <p:cNvSpPr>
            <a:spLocks noGrp="1"/>
          </p:cNvSpPr>
          <p:nvPr>
            <p:ph idx="1"/>
          </p:nvPr>
        </p:nvSpPr>
        <p:spPr/>
        <p:txBody>
          <a:bodyPr vert="horz" lIns="91440" tIns="45720" rIns="91440" bIns="45720" rtlCol="0" anchor="t">
            <a:normAutofit/>
          </a:bodyPr>
          <a:lstStyle/>
          <a:p>
            <a:r>
              <a:rPr lang="en-GB">
                <a:latin typeface="Aldhabi"/>
                <a:cs typeface="Aldhabi"/>
              </a:rPr>
              <a:t>Swapping</a:t>
            </a:r>
          </a:p>
          <a:p>
            <a:pPr algn="just"/>
            <a:r>
              <a:rPr lang="en-GB">
                <a:ea typeface="+mn-lt"/>
                <a:cs typeface="+mn-lt"/>
              </a:rPr>
              <a:t>Swapping is a mechanism in which a process can be swapped temporarily out of main memory (or move) to secondary storage (disk) and make that memory available to other processes. At some later time, the system swaps back the process from the secondary storage to main memory.</a:t>
            </a:r>
            <a:endParaRPr lang="en-GB"/>
          </a:p>
          <a:p>
            <a:endParaRPr lang="en-GB" dirty="0"/>
          </a:p>
        </p:txBody>
      </p:sp>
    </p:spTree>
    <p:extLst>
      <p:ext uri="{BB962C8B-B14F-4D97-AF65-F5344CB8AC3E}">
        <p14:creationId xmlns:p14="http://schemas.microsoft.com/office/powerpoint/2010/main" val="128784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4757A2-BF7D-4080-961C-C5B3693ADD8C}"/>
              </a:ext>
            </a:extLst>
          </p:cNvPr>
          <p:cNvSpPr>
            <a:spLocks noGrp="1"/>
          </p:cNvSpPr>
          <p:nvPr>
            <p:ph type="title"/>
          </p:nvPr>
        </p:nvSpPr>
        <p:spPr>
          <a:xfrm>
            <a:off x="762001" y="755650"/>
            <a:ext cx="4263509" cy="1345115"/>
          </a:xfrm>
        </p:spPr>
        <p:txBody>
          <a:bodyPr>
            <a:normAutofit/>
          </a:bodyPr>
          <a:lstStyle/>
          <a:p>
            <a:r>
              <a:rPr lang="en-GB" sz="3300">
                <a:latin typeface="Abadi"/>
                <a:cs typeface="Aharoni"/>
              </a:rPr>
              <a:t>Memory management with swapping</a:t>
            </a:r>
            <a:endParaRPr lang="en-GB" sz="3300">
              <a:latin typeface="Abadi"/>
            </a:endParaRPr>
          </a:p>
        </p:txBody>
      </p:sp>
      <p:sp>
        <p:nvSpPr>
          <p:cNvPr id="3" name="Content Placeholder 2">
            <a:extLst>
              <a:ext uri="{FF2B5EF4-FFF2-40B4-BE49-F238E27FC236}">
                <a16:creationId xmlns:a16="http://schemas.microsoft.com/office/drawing/2014/main" xmlns="" id="{9E9E9274-829C-4BDB-BA86-6EF311190DFF}"/>
              </a:ext>
            </a:extLst>
          </p:cNvPr>
          <p:cNvSpPr>
            <a:spLocks noGrp="1"/>
          </p:cNvSpPr>
          <p:nvPr>
            <p:ph idx="1"/>
          </p:nvPr>
        </p:nvSpPr>
        <p:spPr>
          <a:xfrm>
            <a:off x="762001" y="2207969"/>
            <a:ext cx="4809847" cy="3899360"/>
          </a:xfrm>
        </p:spPr>
        <p:txBody>
          <a:bodyPr vert="horz" lIns="91440" tIns="45720" rIns="91440" bIns="45720" rtlCol="0" anchor="t">
            <a:noAutofit/>
          </a:bodyPr>
          <a:lstStyle/>
          <a:p>
            <a:pPr algn="just">
              <a:lnSpc>
                <a:spcPct val="95000"/>
              </a:lnSpc>
            </a:pPr>
            <a:r>
              <a:rPr lang="en-GB" sz="2800">
                <a:ea typeface="+mn-lt"/>
                <a:cs typeface="+mn-lt"/>
              </a:rPr>
              <a:t>Though performance is usually affected by swapping process but it helps in running multiple and big processes in parallel and that's the reason </a:t>
            </a:r>
            <a:r>
              <a:rPr lang="en-GB" sz="2800" b="1" i="1">
                <a:solidFill>
                  <a:srgbClr val="C00000"/>
                </a:solidFill>
                <a:ea typeface="+mn-lt"/>
                <a:cs typeface="+mn-lt"/>
              </a:rPr>
              <a:t>Swapping is also known as a technique for memory compaction</a:t>
            </a:r>
            <a:r>
              <a:rPr lang="en-GB" sz="2800" i="1">
                <a:solidFill>
                  <a:srgbClr val="C00000"/>
                </a:solidFill>
                <a:ea typeface="+mn-lt"/>
                <a:cs typeface="+mn-lt"/>
              </a:rPr>
              <a:t>.</a:t>
            </a:r>
            <a:endParaRPr lang="en-US" sz="2400" i="1">
              <a:solidFill>
                <a:srgbClr val="C00000"/>
              </a:solidFill>
              <a:ea typeface="+mn-lt"/>
              <a:cs typeface="+mn-lt"/>
            </a:endParaRPr>
          </a:p>
          <a:p>
            <a:pPr>
              <a:lnSpc>
                <a:spcPct val="95000"/>
              </a:lnSpc>
            </a:pPr>
            <a:endParaRPr lang="en-GB" sz="2200"/>
          </a:p>
        </p:txBody>
      </p:sp>
      <p:pic>
        <p:nvPicPr>
          <p:cNvPr id="4" name="Picture 4" descr="Diagram&#10;&#10;Description automatically generated">
            <a:extLst>
              <a:ext uri="{FF2B5EF4-FFF2-40B4-BE49-F238E27FC236}">
                <a16:creationId xmlns:a16="http://schemas.microsoft.com/office/drawing/2014/main" xmlns="" id="{B59F02B8-4EB8-4FDA-AC60-E109E5284760}"/>
              </a:ext>
            </a:extLst>
          </p:cNvPr>
          <p:cNvPicPr>
            <a:picLocks noChangeAspect="1"/>
          </p:cNvPicPr>
          <p:nvPr/>
        </p:nvPicPr>
        <p:blipFill>
          <a:blip r:embed="rId2"/>
          <a:stretch>
            <a:fillRect/>
          </a:stretch>
        </p:blipFill>
        <p:spPr>
          <a:xfrm>
            <a:off x="5797473" y="151802"/>
            <a:ext cx="5761393" cy="5950548"/>
          </a:xfrm>
          <a:prstGeom prst="rect">
            <a:avLst/>
          </a:prstGeom>
        </p:spPr>
      </p:pic>
    </p:spTree>
    <p:extLst>
      <p:ext uri="{BB962C8B-B14F-4D97-AF65-F5344CB8AC3E}">
        <p14:creationId xmlns:p14="http://schemas.microsoft.com/office/powerpoint/2010/main" val="3738442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634F51C-8415-4594-941E-863267169820}"/>
              </a:ext>
            </a:extLst>
          </p:cNvPr>
          <p:cNvSpPr>
            <a:spLocks noGrp="1"/>
          </p:cNvSpPr>
          <p:nvPr>
            <p:ph type="title"/>
          </p:nvPr>
        </p:nvSpPr>
        <p:spPr>
          <a:xfrm>
            <a:off x="762000" y="1517903"/>
            <a:ext cx="10668000" cy="1345115"/>
          </a:xfrm>
        </p:spPr>
        <p:txBody>
          <a:bodyPr>
            <a:normAutofit/>
          </a:bodyPr>
          <a:lstStyle/>
          <a:p>
            <a:r>
              <a:rPr lang="en-GB" b="1"/>
              <a:t>Benefits of Swapping</a:t>
            </a:r>
            <a:endParaRPr lang="en-US"/>
          </a:p>
          <a:p>
            <a:endParaRPr lang="en-GB" dirty="0">
              <a:cs typeface="Aharoni"/>
            </a:endParaRPr>
          </a:p>
        </p:txBody>
      </p:sp>
      <p:sp>
        <p:nvSpPr>
          <p:cNvPr id="3" name="Content Placeholder 2">
            <a:extLst>
              <a:ext uri="{FF2B5EF4-FFF2-40B4-BE49-F238E27FC236}">
                <a16:creationId xmlns:a16="http://schemas.microsoft.com/office/drawing/2014/main" xmlns="" id="{668D87F5-15C6-4999-9351-988B9E59D797}"/>
              </a:ext>
            </a:extLst>
          </p:cNvPr>
          <p:cNvSpPr>
            <a:spLocks noGrp="1"/>
          </p:cNvSpPr>
          <p:nvPr>
            <p:ph idx="1"/>
          </p:nvPr>
        </p:nvSpPr>
        <p:spPr>
          <a:xfrm>
            <a:off x="762000" y="2438260"/>
            <a:ext cx="10552982" cy="3657739"/>
          </a:xfrm>
        </p:spPr>
        <p:txBody>
          <a:bodyPr vert="horz" lIns="91440" tIns="45720" rIns="91440" bIns="45720" rtlCol="0">
            <a:normAutofit/>
          </a:bodyPr>
          <a:lstStyle/>
          <a:p>
            <a:pPr>
              <a:lnSpc>
                <a:spcPct val="95000"/>
              </a:lnSpc>
            </a:pPr>
            <a:r>
              <a:rPr lang="en-GB" sz="2200">
                <a:ea typeface="+mn-lt"/>
                <a:cs typeface="+mn-lt"/>
              </a:rPr>
              <a:t>It offers a higher degree of multiprogramming.</a:t>
            </a:r>
            <a:endParaRPr lang="en-GB" sz="2200"/>
          </a:p>
          <a:p>
            <a:pPr>
              <a:lnSpc>
                <a:spcPct val="95000"/>
              </a:lnSpc>
            </a:pPr>
            <a:r>
              <a:rPr lang="en-GB" sz="2200">
                <a:ea typeface="+mn-lt"/>
                <a:cs typeface="+mn-lt"/>
              </a:rPr>
              <a:t>Allows dynamic relocation. For example, if address binding at execution time is being used, then processes can be swap in different locations. Else in case of compile and load time bindings, processes should be moved to the same location.</a:t>
            </a:r>
            <a:endParaRPr lang="en-GB" sz="2200"/>
          </a:p>
          <a:p>
            <a:pPr>
              <a:lnSpc>
                <a:spcPct val="95000"/>
              </a:lnSpc>
            </a:pPr>
            <a:r>
              <a:rPr lang="en-GB" sz="2200">
                <a:ea typeface="+mn-lt"/>
                <a:cs typeface="+mn-lt"/>
              </a:rPr>
              <a:t>It helps to get better utilization of memory.</a:t>
            </a:r>
            <a:endParaRPr lang="en-GB" sz="2200"/>
          </a:p>
          <a:p>
            <a:pPr>
              <a:lnSpc>
                <a:spcPct val="95000"/>
              </a:lnSpc>
            </a:pPr>
            <a:r>
              <a:rPr lang="en-GB" sz="2200">
                <a:ea typeface="+mn-lt"/>
                <a:cs typeface="+mn-lt"/>
              </a:rPr>
              <a:t>Minimum wastage of CPU time on completion so it can easily be applied to a priority-based scheduling method to improve its performance.</a:t>
            </a:r>
            <a:endParaRPr lang="en-GB" sz="2200"/>
          </a:p>
          <a:p>
            <a:pPr>
              <a:lnSpc>
                <a:spcPct val="95000"/>
              </a:lnSpc>
            </a:pPr>
            <a:endParaRPr lang="en-GB" sz="2200"/>
          </a:p>
        </p:txBody>
      </p:sp>
    </p:spTree>
    <p:extLst>
      <p:ext uri="{BB962C8B-B14F-4D97-AF65-F5344CB8AC3E}">
        <p14:creationId xmlns:p14="http://schemas.microsoft.com/office/powerpoint/2010/main" val="2389832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4EAFB45-C7F7-4469-8275-961994440FCD}"/>
              </a:ext>
            </a:extLst>
          </p:cNvPr>
          <p:cNvSpPr>
            <a:spLocks noGrp="1"/>
          </p:cNvSpPr>
          <p:nvPr>
            <p:ph type="title"/>
          </p:nvPr>
        </p:nvSpPr>
        <p:spPr>
          <a:xfrm>
            <a:off x="762000" y="1517903"/>
            <a:ext cx="10668000" cy="1345115"/>
          </a:xfrm>
        </p:spPr>
        <p:txBody>
          <a:bodyPr>
            <a:normAutofit/>
          </a:bodyPr>
          <a:lstStyle/>
          <a:p>
            <a:r>
              <a:rPr lang="en-GB">
                <a:latin typeface="Abadi"/>
              </a:rPr>
              <a:t>Memory management with Bitmaps</a:t>
            </a:r>
            <a:endParaRPr lang="en-US"/>
          </a:p>
        </p:txBody>
      </p:sp>
      <p:sp>
        <p:nvSpPr>
          <p:cNvPr id="3" name="Content Placeholder 2">
            <a:extLst>
              <a:ext uri="{FF2B5EF4-FFF2-40B4-BE49-F238E27FC236}">
                <a16:creationId xmlns:a16="http://schemas.microsoft.com/office/drawing/2014/main" xmlns="" id="{DD88162A-D8A8-423D-9D29-195347EDA352}"/>
              </a:ext>
            </a:extLst>
          </p:cNvPr>
          <p:cNvSpPr>
            <a:spLocks noGrp="1"/>
          </p:cNvSpPr>
          <p:nvPr>
            <p:ph idx="1"/>
          </p:nvPr>
        </p:nvSpPr>
        <p:spPr>
          <a:xfrm>
            <a:off x="762000" y="2970222"/>
            <a:ext cx="10668000" cy="3125777"/>
          </a:xfrm>
        </p:spPr>
        <p:txBody>
          <a:bodyPr vert="horz" lIns="91440" tIns="45720" rIns="91440" bIns="45720" rtlCol="0" anchor="t">
            <a:normAutofit/>
          </a:bodyPr>
          <a:lstStyle/>
          <a:p>
            <a:r>
              <a:rPr lang="en-GB" dirty="0">
                <a:ea typeface="+mn-lt"/>
                <a:cs typeface="+mn-lt"/>
              </a:rPr>
              <a:t>when memory is assigned dynamically , the OS must manage it.</a:t>
            </a:r>
            <a:endParaRPr lang="en-GB" dirty="0"/>
          </a:p>
          <a:p>
            <a:r>
              <a:rPr lang="en-GB" dirty="0">
                <a:ea typeface="+mn-lt"/>
                <a:cs typeface="+mn-lt"/>
              </a:rPr>
              <a:t>in general there are two ways to keep track of memory usage.</a:t>
            </a:r>
            <a:endParaRPr lang="en-GB" dirty="0"/>
          </a:p>
          <a:p>
            <a:r>
              <a:rPr lang="en-GB" dirty="0">
                <a:ea typeface="+mn-lt"/>
                <a:cs typeface="+mn-lt"/>
              </a:rPr>
              <a:t>memory management with bitmap.</a:t>
            </a:r>
            <a:endParaRPr lang="en-GB" dirty="0"/>
          </a:p>
          <a:p>
            <a:r>
              <a:rPr lang="en-GB" dirty="0">
                <a:ea typeface="+mn-lt"/>
                <a:cs typeface="+mn-lt"/>
              </a:rPr>
              <a:t>memory management with linked list.</a:t>
            </a:r>
            <a:endParaRPr lang="en-GB" dirty="0"/>
          </a:p>
        </p:txBody>
      </p:sp>
    </p:spTree>
    <p:extLst>
      <p:ext uri="{BB962C8B-B14F-4D97-AF65-F5344CB8AC3E}">
        <p14:creationId xmlns:p14="http://schemas.microsoft.com/office/powerpoint/2010/main" val="2967463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36FA5C-31FB-4F6E-867F-EB3D41BAFCFB}"/>
              </a:ext>
            </a:extLst>
          </p:cNvPr>
          <p:cNvSpPr>
            <a:spLocks noGrp="1"/>
          </p:cNvSpPr>
          <p:nvPr>
            <p:ph type="title"/>
          </p:nvPr>
        </p:nvSpPr>
        <p:spPr>
          <a:xfrm>
            <a:off x="762000" y="1517903"/>
            <a:ext cx="10668000" cy="1345115"/>
          </a:xfrm>
        </p:spPr>
        <p:txBody>
          <a:bodyPr>
            <a:normAutofit/>
          </a:bodyPr>
          <a:lstStyle/>
          <a:p>
            <a:r>
              <a:rPr lang="en-GB">
                <a:latin typeface="Abadi"/>
              </a:rPr>
              <a:t>Memory management with Bitmaps</a:t>
            </a:r>
            <a:endParaRPr lang="en-GB">
              <a:ea typeface="+mj-lt"/>
              <a:cs typeface="+mj-lt"/>
            </a:endParaRPr>
          </a:p>
          <a:p>
            <a:endParaRPr lang="en-GB" dirty="0">
              <a:cs typeface="Aharoni"/>
            </a:endParaRPr>
          </a:p>
        </p:txBody>
      </p:sp>
      <p:sp>
        <p:nvSpPr>
          <p:cNvPr id="3" name="Content Placeholder 2">
            <a:extLst>
              <a:ext uri="{FF2B5EF4-FFF2-40B4-BE49-F238E27FC236}">
                <a16:creationId xmlns:a16="http://schemas.microsoft.com/office/drawing/2014/main" xmlns="" id="{196F9301-2F8A-483F-B0E0-9CADA0F60EBD}"/>
              </a:ext>
            </a:extLst>
          </p:cNvPr>
          <p:cNvSpPr>
            <a:spLocks noGrp="1"/>
          </p:cNvSpPr>
          <p:nvPr>
            <p:ph idx="1"/>
          </p:nvPr>
        </p:nvSpPr>
        <p:spPr>
          <a:xfrm>
            <a:off x="762000" y="2970222"/>
            <a:ext cx="10668000" cy="3125777"/>
          </a:xfrm>
        </p:spPr>
        <p:txBody>
          <a:bodyPr vert="horz" lIns="91440" tIns="45720" rIns="91440" bIns="45720" rtlCol="0" anchor="t">
            <a:normAutofit/>
          </a:bodyPr>
          <a:lstStyle/>
          <a:p>
            <a:r>
              <a:rPr lang="en-GB">
                <a:ea typeface="+mn-lt"/>
                <a:cs typeface="+mn-lt"/>
              </a:rPr>
              <a:t>- Memory is divided into allocation units and each allocation unit has a bit in the bitmap.</a:t>
            </a:r>
            <a:r>
              <a:rPr lang="en-GB" dirty="0">
                <a:ea typeface="+mn-lt"/>
                <a:cs typeface="+mn-lt"/>
              </a:rPr>
              <a:t/>
            </a:r>
            <a:br>
              <a:rPr lang="en-GB" dirty="0">
                <a:ea typeface="+mn-lt"/>
                <a:cs typeface="+mn-lt"/>
              </a:rPr>
            </a:br>
            <a:r>
              <a:rPr lang="en-GB">
                <a:ea typeface="+mn-lt"/>
                <a:cs typeface="+mn-lt"/>
              </a:rPr>
              <a:t>-</a:t>
            </a:r>
            <a:r>
              <a:rPr lang="en-GB" b="1">
                <a:ea typeface="+mn-lt"/>
                <a:cs typeface="+mn-lt"/>
              </a:rPr>
              <a:t> If the bit is 0, the unit is free.</a:t>
            </a:r>
            <a:r>
              <a:rPr lang="en-GB" dirty="0">
                <a:ea typeface="+mn-lt"/>
                <a:cs typeface="+mn-lt"/>
              </a:rPr>
              <a:t/>
            </a:r>
            <a:br>
              <a:rPr lang="en-GB" dirty="0">
                <a:ea typeface="+mn-lt"/>
                <a:cs typeface="+mn-lt"/>
              </a:rPr>
            </a:br>
            <a:r>
              <a:rPr lang="en-GB">
                <a:ea typeface="+mn-lt"/>
                <a:cs typeface="+mn-lt"/>
              </a:rPr>
              <a:t>- It requires less memory to store bit maps.</a:t>
            </a:r>
            <a:r>
              <a:rPr lang="en-GB" dirty="0">
                <a:ea typeface="+mn-lt"/>
                <a:cs typeface="+mn-lt"/>
              </a:rPr>
              <a:t/>
            </a:r>
            <a:br>
              <a:rPr lang="en-GB" dirty="0">
                <a:ea typeface="+mn-lt"/>
                <a:cs typeface="+mn-lt"/>
              </a:rPr>
            </a:br>
            <a:r>
              <a:rPr lang="en-GB">
                <a:ea typeface="+mn-lt"/>
                <a:cs typeface="+mn-lt"/>
              </a:rPr>
              <a:t>- Searching a bitmap for a run of a given length is a slow operation.</a:t>
            </a:r>
            <a:endParaRPr lang="en-GB"/>
          </a:p>
        </p:txBody>
      </p:sp>
    </p:spTree>
    <p:extLst>
      <p:ext uri="{BB962C8B-B14F-4D97-AF65-F5344CB8AC3E}">
        <p14:creationId xmlns:p14="http://schemas.microsoft.com/office/powerpoint/2010/main" val="4215575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874B2-A928-4F7D-8D9E-36A79ABD8D05}"/>
              </a:ext>
            </a:extLst>
          </p:cNvPr>
          <p:cNvSpPr>
            <a:spLocks noGrp="1"/>
          </p:cNvSpPr>
          <p:nvPr>
            <p:ph type="title"/>
          </p:nvPr>
        </p:nvSpPr>
        <p:spPr/>
        <p:txBody>
          <a:bodyPr/>
          <a:lstStyle/>
          <a:p>
            <a:r>
              <a:rPr lang="en-GB">
                <a:latin typeface="Abadi"/>
              </a:rPr>
              <a:t>Memory management with Bitmaps</a:t>
            </a:r>
            <a:endParaRPr lang="en-GB">
              <a:ea typeface="+mj-lt"/>
              <a:cs typeface="+mj-lt"/>
            </a:endParaRPr>
          </a:p>
          <a:p>
            <a:endParaRPr lang="en-GB" dirty="0">
              <a:cs typeface="Aharoni"/>
            </a:endParaRPr>
          </a:p>
        </p:txBody>
      </p:sp>
      <p:pic>
        <p:nvPicPr>
          <p:cNvPr id="4" name="Picture 4" descr="Graphical user interface, application, table&#10;&#10;Description automatically generated">
            <a:extLst>
              <a:ext uri="{FF2B5EF4-FFF2-40B4-BE49-F238E27FC236}">
                <a16:creationId xmlns:a16="http://schemas.microsoft.com/office/drawing/2014/main" xmlns="" id="{662C7E7B-5BAC-450E-94C9-4E9ADD9F1D03}"/>
              </a:ext>
            </a:extLst>
          </p:cNvPr>
          <p:cNvPicPr>
            <a:picLocks noGrp="1" noChangeAspect="1"/>
          </p:cNvPicPr>
          <p:nvPr>
            <p:ph idx="1"/>
          </p:nvPr>
        </p:nvPicPr>
        <p:blipFill>
          <a:blip r:embed="rId2"/>
          <a:stretch>
            <a:fillRect/>
          </a:stretch>
        </p:blipFill>
        <p:spPr>
          <a:xfrm>
            <a:off x="2005931" y="2597989"/>
            <a:ext cx="7377193" cy="3501059"/>
          </a:xfrm>
        </p:spPr>
      </p:pic>
    </p:spTree>
    <p:extLst>
      <p:ext uri="{BB962C8B-B14F-4D97-AF65-F5344CB8AC3E}">
        <p14:creationId xmlns:p14="http://schemas.microsoft.com/office/powerpoint/2010/main" val="3044635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804904C-A4CD-48B0-B086-19AF91FEEFEA}"/>
              </a:ext>
            </a:extLst>
          </p:cNvPr>
          <p:cNvSpPr>
            <a:spLocks noGrp="1"/>
          </p:cNvSpPr>
          <p:nvPr>
            <p:ph type="title"/>
          </p:nvPr>
        </p:nvSpPr>
        <p:spPr>
          <a:xfrm>
            <a:off x="762000" y="1517903"/>
            <a:ext cx="10668000" cy="1345115"/>
          </a:xfrm>
        </p:spPr>
        <p:txBody>
          <a:bodyPr>
            <a:normAutofit/>
          </a:bodyPr>
          <a:lstStyle/>
          <a:p>
            <a:r>
              <a:rPr lang="en-GB">
                <a:latin typeface="Abadi"/>
              </a:rPr>
              <a:t>Memory management with Linked list</a:t>
            </a:r>
            <a:endParaRPr lang="en-GB" dirty="0">
              <a:ea typeface="+mj-lt"/>
              <a:cs typeface="+mj-lt"/>
            </a:endParaRPr>
          </a:p>
          <a:p>
            <a:endParaRPr lang="en-GB" dirty="0">
              <a:ea typeface="+mj-lt"/>
              <a:cs typeface="+mj-lt"/>
            </a:endParaRPr>
          </a:p>
          <a:p>
            <a:endParaRPr lang="en-GB" dirty="0">
              <a:cs typeface="Aharoni"/>
            </a:endParaRPr>
          </a:p>
        </p:txBody>
      </p:sp>
      <p:sp>
        <p:nvSpPr>
          <p:cNvPr id="3" name="Content Placeholder 2">
            <a:extLst>
              <a:ext uri="{FF2B5EF4-FFF2-40B4-BE49-F238E27FC236}">
                <a16:creationId xmlns:a16="http://schemas.microsoft.com/office/drawing/2014/main" xmlns="" id="{3D35085D-A3D5-4DEE-83C2-F85AAAF68373}"/>
              </a:ext>
            </a:extLst>
          </p:cNvPr>
          <p:cNvSpPr>
            <a:spLocks noGrp="1"/>
          </p:cNvSpPr>
          <p:nvPr>
            <p:ph idx="1"/>
          </p:nvPr>
        </p:nvSpPr>
        <p:spPr>
          <a:xfrm>
            <a:off x="762000" y="2970222"/>
            <a:ext cx="10668000" cy="3125777"/>
          </a:xfrm>
        </p:spPr>
        <p:txBody>
          <a:bodyPr vert="horz" lIns="91440" tIns="45720" rIns="91440" bIns="45720" rtlCol="0">
            <a:normAutofit/>
          </a:bodyPr>
          <a:lstStyle/>
          <a:p>
            <a:r>
              <a:rPr lang="en-GB">
                <a:latin typeface="Aldhabi"/>
                <a:ea typeface="+mn-lt"/>
                <a:cs typeface="+mn-lt"/>
              </a:rPr>
              <a:t>A linked list of allocated and free memory segments is maintained.</a:t>
            </a:r>
          </a:p>
          <a:p>
            <a:r>
              <a:rPr lang="en-GB">
                <a:latin typeface="Aldhabi"/>
                <a:ea typeface="+mn-lt"/>
                <a:cs typeface="+mn-lt"/>
              </a:rPr>
              <a:t>Each entry in a list specifies a hole or process, address at which it starts, length and pointer to next entry.</a:t>
            </a:r>
          </a:p>
          <a:p>
            <a:r>
              <a:rPr lang="en-GB">
                <a:latin typeface="Aldhabi"/>
                <a:ea typeface="+mn-lt"/>
                <a:cs typeface="+mn-lt"/>
              </a:rPr>
              <a:t> Process and hole are on a list sorted by address.</a:t>
            </a:r>
            <a:endParaRPr lang="en-GB">
              <a:latin typeface="Aldhabi"/>
            </a:endParaRPr>
          </a:p>
        </p:txBody>
      </p:sp>
    </p:spTree>
    <p:extLst>
      <p:ext uri="{BB962C8B-B14F-4D97-AF65-F5344CB8AC3E}">
        <p14:creationId xmlns:p14="http://schemas.microsoft.com/office/powerpoint/2010/main" val="189085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29AFCB-D2DD-4CBB-B33D-F263C66E36D0}"/>
              </a:ext>
            </a:extLst>
          </p:cNvPr>
          <p:cNvSpPr>
            <a:spLocks noGrp="1"/>
          </p:cNvSpPr>
          <p:nvPr>
            <p:ph type="title"/>
          </p:nvPr>
        </p:nvSpPr>
        <p:spPr>
          <a:xfrm>
            <a:off x="762000" y="1517903"/>
            <a:ext cx="10668000" cy="1345115"/>
          </a:xfrm>
        </p:spPr>
        <p:txBody>
          <a:bodyPr>
            <a:normAutofit/>
          </a:bodyPr>
          <a:lstStyle/>
          <a:p>
            <a:r>
              <a:rPr lang="en-GB" dirty="0">
                <a:cs typeface="Aharoni"/>
              </a:rPr>
              <a:t>Memory management</a:t>
            </a:r>
            <a:endParaRPr lang="en-GB" dirty="0"/>
          </a:p>
        </p:txBody>
      </p:sp>
      <p:sp>
        <p:nvSpPr>
          <p:cNvPr id="3" name="Content Placeholder 2">
            <a:extLst>
              <a:ext uri="{FF2B5EF4-FFF2-40B4-BE49-F238E27FC236}">
                <a16:creationId xmlns:a16="http://schemas.microsoft.com/office/drawing/2014/main" xmlns="" id="{901A44F3-F60A-4975-B413-6B475AE4AFD1}"/>
              </a:ext>
            </a:extLst>
          </p:cNvPr>
          <p:cNvSpPr>
            <a:spLocks noGrp="1"/>
          </p:cNvSpPr>
          <p:nvPr>
            <p:ph idx="1"/>
          </p:nvPr>
        </p:nvSpPr>
        <p:spPr>
          <a:xfrm>
            <a:off x="762000" y="2323241"/>
            <a:ext cx="11041811" cy="4275965"/>
          </a:xfrm>
        </p:spPr>
        <p:txBody>
          <a:bodyPr vert="horz" lIns="91440" tIns="45720" rIns="91440" bIns="45720" rtlCol="0" anchor="t">
            <a:normAutofit/>
          </a:bodyPr>
          <a:lstStyle/>
          <a:p>
            <a:pPr algn="just">
              <a:lnSpc>
                <a:spcPct val="95000"/>
              </a:lnSpc>
            </a:pPr>
            <a:r>
              <a:rPr lang="en-GB" sz="2800" dirty="0">
                <a:ea typeface="+mn-lt"/>
                <a:cs typeface="+mn-lt"/>
              </a:rPr>
              <a:t>Memory management is the functionality of an operating system which handles or manages primary memory and moves processes back and forth between main memory and disk during execution.</a:t>
            </a:r>
            <a:endParaRPr lang="en-US" sz="2800" dirty="0"/>
          </a:p>
          <a:p>
            <a:pPr algn="just">
              <a:lnSpc>
                <a:spcPct val="95000"/>
              </a:lnSpc>
            </a:pPr>
            <a:r>
              <a:rPr lang="en-GB" sz="2800" dirty="0">
                <a:ea typeface="+mn-lt"/>
                <a:cs typeface="+mn-lt"/>
              </a:rPr>
              <a:t> Memory management keeps track of each and every memory location, regardless of either it is allocated to some process or it is free. It checks how much memory is to be allocated to processes. It decides which process will get memory at what time. It tracks whenever some memory gets freed or unallocated and correspondingly it updates the status.</a:t>
            </a:r>
            <a:endParaRPr lang="en-GB" sz="2800" dirty="0"/>
          </a:p>
        </p:txBody>
      </p:sp>
    </p:spTree>
    <p:extLst>
      <p:ext uri="{BB962C8B-B14F-4D97-AF65-F5344CB8AC3E}">
        <p14:creationId xmlns:p14="http://schemas.microsoft.com/office/powerpoint/2010/main" val="450801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B6429CF-E742-458E-9D5B-A7F0844841B0}"/>
              </a:ext>
            </a:extLst>
          </p:cNvPr>
          <p:cNvSpPr>
            <a:spLocks noGrp="1"/>
          </p:cNvSpPr>
          <p:nvPr>
            <p:ph type="title"/>
          </p:nvPr>
        </p:nvSpPr>
        <p:spPr>
          <a:xfrm>
            <a:off x="845215" y="5289989"/>
            <a:ext cx="10668000" cy="1042660"/>
          </a:xfrm>
        </p:spPr>
        <p:txBody>
          <a:bodyPr vert="horz" lIns="91440" tIns="45720" rIns="91440" bIns="45720" rtlCol="0" anchor="b">
            <a:normAutofit/>
          </a:bodyPr>
          <a:lstStyle/>
          <a:p>
            <a:pPr algn="ctr"/>
            <a:r>
              <a:rPr lang="en-US">
                <a:latin typeface="Aldhabi"/>
                <a:cs typeface="Aldhabi"/>
              </a:rPr>
              <a:t>Memory management with Linked list</a:t>
            </a:r>
          </a:p>
          <a:p>
            <a:pPr algn="ctr"/>
            <a:endParaRPr lang="en-US" dirty="0">
              <a:latin typeface="Aldhabi"/>
              <a:cs typeface="Aharoni"/>
            </a:endParaRPr>
          </a:p>
        </p:txBody>
      </p:sp>
      <p:pic>
        <p:nvPicPr>
          <p:cNvPr id="4" name="Picture 4" descr="Diagram&#10;&#10;Description automatically generated">
            <a:extLst>
              <a:ext uri="{FF2B5EF4-FFF2-40B4-BE49-F238E27FC236}">
                <a16:creationId xmlns:a16="http://schemas.microsoft.com/office/drawing/2014/main" xmlns="" id="{AC6BE5A3-706F-4453-9B12-A5A4DEAFC8EE}"/>
              </a:ext>
            </a:extLst>
          </p:cNvPr>
          <p:cNvPicPr>
            <a:picLocks noGrp="1" noChangeAspect="1"/>
          </p:cNvPicPr>
          <p:nvPr>
            <p:ph idx="1"/>
          </p:nvPr>
        </p:nvPicPr>
        <p:blipFill>
          <a:blip r:embed="rId2"/>
          <a:stretch>
            <a:fillRect/>
          </a:stretch>
        </p:blipFill>
        <p:spPr>
          <a:xfrm>
            <a:off x="2682153" y="939802"/>
            <a:ext cx="7690334" cy="3862379"/>
          </a:xfrm>
          <a:prstGeom prst="rect">
            <a:avLst/>
          </a:prstGeom>
        </p:spPr>
      </p:pic>
    </p:spTree>
    <p:extLst>
      <p:ext uri="{BB962C8B-B14F-4D97-AF65-F5344CB8AC3E}">
        <p14:creationId xmlns:p14="http://schemas.microsoft.com/office/powerpoint/2010/main" val="53494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xmlns="" id="{65CDAFE1-059B-49EF-8E73-47DED29BD7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2DAE9DC-904A-4406-A125-5EAF561E4992}"/>
              </a:ext>
            </a:extLst>
          </p:cNvPr>
          <p:cNvSpPr>
            <a:spLocks noGrp="1"/>
          </p:cNvSpPr>
          <p:nvPr>
            <p:ph type="title"/>
          </p:nvPr>
        </p:nvSpPr>
        <p:spPr>
          <a:xfrm>
            <a:off x="762000" y="1517903"/>
            <a:ext cx="9899904" cy="1345115"/>
          </a:xfrm>
        </p:spPr>
        <p:txBody>
          <a:bodyPr>
            <a:normAutofit/>
          </a:bodyPr>
          <a:lstStyle/>
          <a:p>
            <a:r>
              <a:rPr lang="en-GB">
                <a:latin typeface="Abadi"/>
              </a:rPr>
              <a:t>Memory management without swapping</a:t>
            </a:r>
            <a:endParaRPr lang="en-GB" dirty="0">
              <a:ea typeface="+mj-lt"/>
              <a:cs typeface="+mj-lt"/>
            </a:endParaRPr>
          </a:p>
          <a:p>
            <a:endParaRPr lang="en-GB" dirty="0">
              <a:ea typeface="+mj-lt"/>
              <a:cs typeface="+mj-lt"/>
            </a:endParaRPr>
          </a:p>
          <a:p>
            <a:endParaRPr lang="en-GB" dirty="0">
              <a:ea typeface="+mj-lt"/>
              <a:cs typeface="+mj-lt"/>
            </a:endParaRPr>
          </a:p>
          <a:p>
            <a:endParaRPr lang="en-GB" dirty="0">
              <a:cs typeface="Aharoni"/>
            </a:endParaRPr>
          </a:p>
        </p:txBody>
      </p:sp>
      <p:sp>
        <p:nvSpPr>
          <p:cNvPr id="3" name="Content Placeholder 2">
            <a:extLst>
              <a:ext uri="{FF2B5EF4-FFF2-40B4-BE49-F238E27FC236}">
                <a16:creationId xmlns:a16="http://schemas.microsoft.com/office/drawing/2014/main" xmlns="" id="{C742488F-073F-44EA-9AFF-5F18FE5235F0}"/>
              </a:ext>
            </a:extLst>
          </p:cNvPr>
          <p:cNvSpPr>
            <a:spLocks noGrp="1"/>
          </p:cNvSpPr>
          <p:nvPr>
            <p:ph idx="1"/>
          </p:nvPr>
        </p:nvSpPr>
        <p:spPr>
          <a:xfrm>
            <a:off x="762000" y="2567656"/>
            <a:ext cx="10230583" cy="3528343"/>
          </a:xfrm>
        </p:spPr>
        <p:txBody>
          <a:bodyPr vert="horz" lIns="91440" tIns="45720" rIns="91440" bIns="45720" rtlCol="0">
            <a:normAutofit/>
          </a:bodyPr>
          <a:lstStyle/>
          <a:p>
            <a:pPr>
              <a:lnSpc>
                <a:spcPct val="95000"/>
              </a:lnSpc>
            </a:pPr>
            <a:r>
              <a:rPr lang="en-GB" sz="2400"/>
              <a:t>In this mechanism </a:t>
            </a:r>
            <a:r>
              <a:rPr lang="en-GB" sz="2400">
                <a:ea typeface="+mn-lt"/>
                <a:cs typeface="+mn-lt"/>
              </a:rPr>
              <a:t>Entire process remains in memory from start to finish and does not move.</a:t>
            </a:r>
            <a:endParaRPr lang="en-GB" sz="2400">
              <a:latin typeface="Avenir Next LT Pro"/>
            </a:endParaRPr>
          </a:p>
          <a:p>
            <a:pPr>
              <a:lnSpc>
                <a:spcPct val="95000"/>
              </a:lnSpc>
            </a:pPr>
            <a:r>
              <a:rPr lang="en-GB" sz="2400">
                <a:ea typeface="+mn-lt"/>
                <a:cs typeface="+mn-lt"/>
              </a:rPr>
              <a:t>The sum of the memory requirements of all jobs in the system cannot exceed the size of physical memory.</a:t>
            </a:r>
          </a:p>
          <a:p>
            <a:pPr>
              <a:lnSpc>
                <a:spcPct val="95000"/>
              </a:lnSpc>
            </a:pPr>
            <a:r>
              <a:rPr lang="en-GB" sz="2400">
                <a:ea typeface="+mn-lt"/>
                <a:cs typeface="+mn-lt"/>
              </a:rPr>
              <a:t>There are two models in this technique:</a:t>
            </a:r>
          </a:p>
          <a:p>
            <a:pPr>
              <a:lnSpc>
                <a:spcPct val="95000"/>
              </a:lnSpc>
            </a:pPr>
            <a:r>
              <a:rPr lang="en-GB" sz="2400" b="1">
                <a:latin typeface="Avenir Next LT Pro"/>
              </a:rPr>
              <a:t>Mono-programming without</a:t>
            </a:r>
            <a:r>
              <a:rPr lang="en-GB" sz="2400" b="1"/>
              <a:t> swapping</a:t>
            </a:r>
          </a:p>
          <a:p>
            <a:pPr>
              <a:lnSpc>
                <a:spcPct val="95000"/>
              </a:lnSpc>
            </a:pPr>
            <a:r>
              <a:rPr lang="en-GB" sz="2400" b="1"/>
              <a:t>Multiprogramming with fixed partitions</a:t>
            </a:r>
          </a:p>
          <a:p>
            <a:pPr>
              <a:lnSpc>
                <a:spcPct val="95000"/>
              </a:lnSpc>
            </a:pPr>
            <a:endParaRPr lang="en-GB" sz="2400" b="1"/>
          </a:p>
          <a:p>
            <a:pPr>
              <a:lnSpc>
                <a:spcPct val="95000"/>
              </a:lnSpc>
            </a:pPr>
            <a:endParaRPr lang="en-GB" sz="2400">
              <a:ea typeface="+mn-lt"/>
              <a:cs typeface="+mn-lt"/>
            </a:endParaRPr>
          </a:p>
          <a:p>
            <a:pPr>
              <a:lnSpc>
                <a:spcPct val="95000"/>
              </a:lnSpc>
              <a:spcBef>
                <a:spcPct val="0"/>
              </a:spcBef>
            </a:pPr>
            <a:endParaRPr lang="en-GB" sz="2400">
              <a:ea typeface="+mn-lt"/>
              <a:cs typeface="+mn-lt"/>
            </a:endParaRPr>
          </a:p>
          <a:p>
            <a:pPr>
              <a:lnSpc>
                <a:spcPct val="95000"/>
              </a:lnSpc>
              <a:spcBef>
                <a:spcPct val="0"/>
              </a:spcBef>
            </a:pPr>
            <a:endParaRPr lang="en-GB" sz="2400">
              <a:ea typeface="+mn-lt"/>
              <a:cs typeface="+mn-lt"/>
            </a:endParaRPr>
          </a:p>
          <a:p>
            <a:pPr>
              <a:lnSpc>
                <a:spcPct val="95000"/>
              </a:lnSpc>
              <a:spcBef>
                <a:spcPct val="0"/>
              </a:spcBef>
            </a:pPr>
            <a:endParaRPr lang="en-GB" sz="2400"/>
          </a:p>
          <a:p>
            <a:pPr>
              <a:lnSpc>
                <a:spcPct val="95000"/>
              </a:lnSpc>
            </a:pPr>
            <a:endParaRPr lang="en-GB" sz="2400"/>
          </a:p>
        </p:txBody>
      </p:sp>
    </p:spTree>
    <p:extLst>
      <p:ext uri="{BB962C8B-B14F-4D97-AF65-F5344CB8AC3E}">
        <p14:creationId xmlns:p14="http://schemas.microsoft.com/office/powerpoint/2010/main" val="103120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B84D94-C484-499C-8617-398D2C153CF0}"/>
              </a:ext>
            </a:extLst>
          </p:cNvPr>
          <p:cNvSpPr>
            <a:spLocks noGrp="1"/>
          </p:cNvSpPr>
          <p:nvPr>
            <p:ph type="title"/>
          </p:nvPr>
        </p:nvSpPr>
        <p:spPr>
          <a:xfrm>
            <a:off x="762000" y="1517903"/>
            <a:ext cx="10668000" cy="1345115"/>
          </a:xfrm>
        </p:spPr>
        <p:txBody>
          <a:bodyPr>
            <a:normAutofit/>
          </a:bodyPr>
          <a:lstStyle/>
          <a:p>
            <a:r>
              <a:rPr lang="en-GB">
                <a:latin typeface="Aldhabi"/>
                <a:cs typeface="Aharoni"/>
              </a:rPr>
              <a:t>Mono-programming without swapping</a:t>
            </a:r>
            <a:endParaRPr lang="en-US">
              <a:latin typeface="Aldhabi"/>
              <a:cs typeface="Aharoni"/>
            </a:endParaRPr>
          </a:p>
        </p:txBody>
      </p:sp>
      <p:sp>
        <p:nvSpPr>
          <p:cNvPr id="3" name="Content Placeholder 2">
            <a:extLst>
              <a:ext uri="{FF2B5EF4-FFF2-40B4-BE49-F238E27FC236}">
                <a16:creationId xmlns:a16="http://schemas.microsoft.com/office/drawing/2014/main" xmlns="" id="{50E6F065-B9C4-4540-9F88-918476E5CEFA}"/>
              </a:ext>
            </a:extLst>
          </p:cNvPr>
          <p:cNvSpPr>
            <a:spLocks noGrp="1"/>
          </p:cNvSpPr>
          <p:nvPr>
            <p:ph idx="1"/>
          </p:nvPr>
        </p:nvSpPr>
        <p:spPr>
          <a:xfrm>
            <a:off x="762000" y="2970222"/>
            <a:ext cx="10668000" cy="3125777"/>
          </a:xfrm>
        </p:spPr>
        <p:txBody>
          <a:bodyPr vert="horz" lIns="91440" tIns="45720" rIns="91440" bIns="45720" rtlCol="0">
            <a:normAutofit/>
          </a:bodyPr>
          <a:lstStyle/>
          <a:p>
            <a:r>
              <a:rPr lang="en-GB">
                <a:ea typeface="+mn-lt"/>
                <a:cs typeface="+mn-lt"/>
              </a:rPr>
              <a:t>In this scheme, it is allowed to run only one program at a time, sharing memory between program and OS.</a:t>
            </a:r>
          </a:p>
          <a:p>
            <a:r>
              <a:rPr lang="en-GB">
                <a:ea typeface="+mn-lt"/>
                <a:cs typeface="+mn-lt"/>
              </a:rPr>
              <a:t>When user provides command, the as copies requested program to memory form disk and executes it. As the program completes, the OS displays prompt character and waits for next command. When next command is provided, it beds new program into memory overwriting the previous program.</a:t>
            </a:r>
            <a:endParaRPr lang="en-GB"/>
          </a:p>
        </p:txBody>
      </p:sp>
    </p:spTree>
    <p:extLst>
      <p:ext uri="{BB962C8B-B14F-4D97-AF65-F5344CB8AC3E}">
        <p14:creationId xmlns:p14="http://schemas.microsoft.com/office/powerpoint/2010/main" val="3866634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B84D94-C484-499C-8617-398D2C153CF0}"/>
              </a:ext>
            </a:extLst>
          </p:cNvPr>
          <p:cNvSpPr>
            <a:spLocks noGrp="1"/>
          </p:cNvSpPr>
          <p:nvPr>
            <p:ph type="title"/>
          </p:nvPr>
        </p:nvSpPr>
        <p:spPr>
          <a:xfrm>
            <a:off x="762001" y="755650"/>
            <a:ext cx="6362603" cy="1345115"/>
          </a:xfrm>
        </p:spPr>
        <p:txBody>
          <a:bodyPr>
            <a:normAutofit/>
          </a:bodyPr>
          <a:lstStyle/>
          <a:p>
            <a:r>
              <a:rPr lang="en-GB">
                <a:latin typeface="Aldhabi"/>
                <a:cs typeface="Aharoni"/>
              </a:rPr>
              <a:t>Mono-programming without swapping</a:t>
            </a:r>
            <a:endParaRPr lang="en-US">
              <a:latin typeface="Aldhabi"/>
              <a:cs typeface="Aharoni"/>
            </a:endParaRPr>
          </a:p>
        </p:txBody>
      </p:sp>
      <p:sp>
        <p:nvSpPr>
          <p:cNvPr id="3" name="Content Placeholder 2">
            <a:extLst>
              <a:ext uri="{FF2B5EF4-FFF2-40B4-BE49-F238E27FC236}">
                <a16:creationId xmlns:a16="http://schemas.microsoft.com/office/drawing/2014/main" xmlns="" id="{50E6F065-B9C4-4540-9F88-918476E5CEFA}"/>
              </a:ext>
            </a:extLst>
          </p:cNvPr>
          <p:cNvSpPr>
            <a:spLocks noGrp="1"/>
          </p:cNvSpPr>
          <p:nvPr>
            <p:ph idx="1"/>
          </p:nvPr>
        </p:nvSpPr>
        <p:spPr>
          <a:xfrm>
            <a:off x="762001" y="2207969"/>
            <a:ext cx="3932830" cy="3884983"/>
          </a:xfrm>
        </p:spPr>
        <p:txBody>
          <a:bodyPr vert="horz" lIns="91440" tIns="45720" rIns="91440" bIns="45720" rtlCol="0">
            <a:normAutofit/>
          </a:bodyPr>
          <a:lstStyle/>
          <a:p>
            <a:pPr>
              <a:lnSpc>
                <a:spcPct val="95000"/>
              </a:lnSpc>
            </a:pPr>
            <a:r>
              <a:rPr lang="en-GB" sz="2000">
                <a:ea typeface="+mn-lt"/>
                <a:cs typeface="+mn-lt"/>
              </a:rPr>
              <a:t>The first model was used on very early computers.</a:t>
            </a:r>
            <a:endParaRPr lang="en-GB" sz="2000"/>
          </a:p>
          <a:p>
            <a:pPr>
              <a:lnSpc>
                <a:spcPct val="95000"/>
              </a:lnSpc>
            </a:pPr>
            <a:r>
              <a:rPr lang="en-GB" sz="2000">
                <a:ea typeface="+mn-lt"/>
                <a:cs typeface="+mn-lt"/>
              </a:rPr>
              <a:t>The second model is used on some palmtop computers and embedded systems.</a:t>
            </a:r>
            <a:endParaRPr lang="en-GB" sz="2000"/>
          </a:p>
          <a:p>
            <a:pPr>
              <a:lnSpc>
                <a:spcPct val="95000"/>
              </a:lnSpc>
            </a:pPr>
            <a:r>
              <a:rPr lang="en-GB" sz="2000">
                <a:ea typeface="+mn-lt"/>
                <a:cs typeface="+mn-lt"/>
              </a:rPr>
              <a:t>The third model is used by MS-DOS. The next command would load a new program into memory, overwriting the previous one.</a:t>
            </a:r>
            <a:endParaRPr lang="en-GB" sz="2000"/>
          </a:p>
          <a:p>
            <a:pPr>
              <a:lnSpc>
                <a:spcPct val="95000"/>
              </a:lnSpc>
            </a:pPr>
            <a:endParaRPr lang="en-GB" sz="2000"/>
          </a:p>
        </p:txBody>
      </p:sp>
      <p:pic>
        <p:nvPicPr>
          <p:cNvPr id="4" name="Picture 4" descr="A picture containing diagram&#10;&#10;Description automatically generated">
            <a:extLst>
              <a:ext uri="{FF2B5EF4-FFF2-40B4-BE49-F238E27FC236}">
                <a16:creationId xmlns:a16="http://schemas.microsoft.com/office/drawing/2014/main" xmlns="" id="{3B3E498F-4EF2-4C21-B6BB-9C2DE21A569B}"/>
              </a:ext>
            </a:extLst>
          </p:cNvPr>
          <p:cNvPicPr>
            <a:picLocks noChangeAspect="1"/>
          </p:cNvPicPr>
          <p:nvPr/>
        </p:nvPicPr>
        <p:blipFill>
          <a:blip r:embed="rId2"/>
          <a:stretch>
            <a:fillRect/>
          </a:stretch>
        </p:blipFill>
        <p:spPr>
          <a:xfrm>
            <a:off x="5401464" y="1867230"/>
            <a:ext cx="6035826" cy="3123539"/>
          </a:xfrm>
          <a:prstGeom prst="rect">
            <a:avLst/>
          </a:prstGeom>
        </p:spPr>
      </p:pic>
    </p:spTree>
    <p:extLst>
      <p:ext uri="{BB962C8B-B14F-4D97-AF65-F5344CB8AC3E}">
        <p14:creationId xmlns:p14="http://schemas.microsoft.com/office/powerpoint/2010/main" val="80369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01259-E0F9-4867-B306-6890C5F7B0C0}"/>
              </a:ext>
            </a:extLst>
          </p:cNvPr>
          <p:cNvSpPr>
            <a:spLocks noGrp="1"/>
          </p:cNvSpPr>
          <p:nvPr>
            <p:ph type="title"/>
          </p:nvPr>
        </p:nvSpPr>
        <p:spPr/>
        <p:txBody>
          <a:bodyPr/>
          <a:lstStyle/>
          <a:p>
            <a:r>
              <a:rPr lang="en-GB" dirty="0">
                <a:cs typeface="Aharoni"/>
              </a:rPr>
              <a:t>Memory Allocation Techniques</a:t>
            </a:r>
            <a:endParaRPr lang="en-GB" dirty="0"/>
          </a:p>
        </p:txBody>
      </p:sp>
      <p:sp>
        <p:nvSpPr>
          <p:cNvPr id="3" name="Content Placeholder 2">
            <a:extLst>
              <a:ext uri="{FF2B5EF4-FFF2-40B4-BE49-F238E27FC236}">
                <a16:creationId xmlns:a16="http://schemas.microsoft.com/office/drawing/2014/main" xmlns="" id="{65859105-3A3A-4ED5-9E81-25BA4181AE14}"/>
              </a:ext>
            </a:extLst>
          </p:cNvPr>
          <p:cNvSpPr>
            <a:spLocks noGrp="1"/>
          </p:cNvSpPr>
          <p:nvPr>
            <p:ph idx="1"/>
          </p:nvPr>
        </p:nvSpPr>
        <p:spPr/>
        <p:txBody>
          <a:bodyPr vert="horz" lIns="91440" tIns="45720" rIns="91440" bIns="45720" rtlCol="0" anchor="t">
            <a:normAutofit/>
          </a:bodyPr>
          <a:lstStyle/>
          <a:p>
            <a:r>
              <a:rPr lang="en-GB" dirty="0"/>
              <a:t>Contiguous Storage Allocation</a:t>
            </a:r>
          </a:p>
          <a:p>
            <a:pPr marL="708660" lvl="1" indent="-342900">
              <a:buClr>
                <a:srgbClr val="DF8F46"/>
              </a:buClr>
              <a:buFont typeface="Arial,Sans-Serif" panose="020B0504020202020204" pitchFamily="34" charset="0"/>
              <a:buChar char="•"/>
            </a:pPr>
            <a:r>
              <a:rPr lang="en-GB" dirty="0">
                <a:solidFill>
                  <a:srgbClr val="000000"/>
                </a:solidFill>
                <a:ea typeface="+mn-lt"/>
                <a:cs typeface="+mn-lt"/>
              </a:rPr>
              <a:t>Fixed Partition Allocation</a:t>
            </a:r>
            <a:endParaRPr lang="en-US" dirty="0">
              <a:ea typeface="+mn-lt"/>
              <a:cs typeface="+mn-lt"/>
            </a:endParaRPr>
          </a:p>
          <a:p>
            <a:pPr marL="708660" lvl="1" indent="-342900">
              <a:buFont typeface="Arial,Sans-Serif" panose="020B0504020202020204" pitchFamily="34" charset="0"/>
              <a:buChar char="•"/>
            </a:pPr>
            <a:r>
              <a:rPr lang="en-GB" dirty="0">
                <a:solidFill>
                  <a:srgbClr val="000000"/>
                </a:solidFill>
                <a:ea typeface="+mn-lt"/>
                <a:cs typeface="+mn-lt"/>
              </a:rPr>
              <a:t>Variable Partition Allocation</a:t>
            </a:r>
            <a:endParaRPr lang="en-GB" dirty="0"/>
          </a:p>
          <a:p>
            <a:pPr>
              <a:buClr>
                <a:srgbClr val="DF8F46"/>
              </a:buClr>
            </a:pPr>
            <a:r>
              <a:rPr lang="en-GB" dirty="0">
                <a:solidFill>
                  <a:srgbClr val="000000"/>
                </a:solidFill>
              </a:rPr>
              <a:t>Non-Contiguous</a:t>
            </a:r>
          </a:p>
          <a:p>
            <a:pPr marL="708660" lvl="1" indent="-342900">
              <a:buClr>
                <a:srgbClr val="DF8F46"/>
              </a:buClr>
              <a:buChar char="•"/>
            </a:pPr>
            <a:r>
              <a:rPr lang="en-GB" dirty="0">
                <a:solidFill>
                  <a:srgbClr val="000000"/>
                </a:solidFill>
              </a:rPr>
              <a:t>Paging</a:t>
            </a:r>
          </a:p>
          <a:p>
            <a:pPr marL="708660" lvl="1" indent="-342900">
              <a:buClr>
                <a:srgbClr val="DF8F46"/>
              </a:buClr>
              <a:buChar char="•"/>
            </a:pPr>
            <a:r>
              <a:rPr lang="en-GB" dirty="0">
                <a:solidFill>
                  <a:srgbClr val="000000"/>
                </a:solidFill>
              </a:rPr>
              <a:t>Segmentation</a:t>
            </a:r>
          </a:p>
          <a:p>
            <a:pPr marL="708660" lvl="1" indent="-342900">
              <a:buClr>
                <a:srgbClr val="DF8F46"/>
              </a:buClr>
              <a:buChar char="•"/>
            </a:pPr>
            <a:endParaRPr lang="en-GB" dirty="0">
              <a:solidFill>
                <a:srgbClr val="000000"/>
              </a:solidFill>
            </a:endParaRPr>
          </a:p>
          <a:p>
            <a:pPr marL="708660" lvl="1" indent="-342900">
              <a:buClr>
                <a:srgbClr val="DF8F46"/>
              </a:buClr>
              <a:buChar char="•"/>
            </a:pPr>
            <a:endParaRPr lang="en-GB" dirty="0">
              <a:solidFill>
                <a:srgbClr val="000000"/>
              </a:solidFill>
            </a:endParaRPr>
          </a:p>
          <a:p>
            <a:pPr lvl="1"/>
            <a:endParaRPr lang="en-GB" dirty="0">
              <a:solidFill>
                <a:srgbClr val="404040"/>
              </a:solidFill>
            </a:endParaRPr>
          </a:p>
        </p:txBody>
      </p:sp>
    </p:spTree>
    <p:extLst>
      <p:ext uri="{BB962C8B-B14F-4D97-AF65-F5344CB8AC3E}">
        <p14:creationId xmlns:p14="http://schemas.microsoft.com/office/powerpoint/2010/main" val="2226324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1FB22C-D89C-4888-A994-22C272DAAADA}"/>
              </a:ext>
            </a:extLst>
          </p:cNvPr>
          <p:cNvSpPr>
            <a:spLocks noGrp="1"/>
          </p:cNvSpPr>
          <p:nvPr>
            <p:ph type="title"/>
          </p:nvPr>
        </p:nvSpPr>
        <p:spPr>
          <a:xfrm>
            <a:off x="675736" y="1043450"/>
            <a:ext cx="10668000" cy="1345115"/>
          </a:xfrm>
        </p:spPr>
        <p:txBody>
          <a:bodyPr>
            <a:normAutofit fontScale="90000"/>
          </a:bodyPr>
          <a:lstStyle/>
          <a:p>
            <a:r>
              <a:rPr lang="en-GB" sz="4400" b="1">
                <a:ea typeface="+mj-lt"/>
                <a:cs typeface="+mj-lt"/>
              </a:rPr>
              <a:t>Multiprogramming with Fixed Partition</a:t>
            </a:r>
            <a:endParaRPr lang="en-US" sz="4400">
              <a:cs typeface="Aharoni"/>
            </a:endParaRPr>
          </a:p>
          <a:p>
            <a:r>
              <a:rPr lang="en-US" sz="2600" dirty="0"/>
              <a:t/>
            </a:r>
            <a:br>
              <a:rPr lang="en-US" sz="2600" dirty="0"/>
            </a:br>
            <a:endParaRPr lang="en-US" sz="4400">
              <a:cs typeface="Aharoni"/>
            </a:endParaRPr>
          </a:p>
        </p:txBody>
      </p:sp>
      <p:sp>
        <p:nvSpPr>
          <p:cNvPr id="3" name="Content Placeholder 2">
            <a:extLst>
              <a:ext uri="{FF2B5EF4-FFF2-40B4-BE49-F238E27FC236}">
                <a16:creationId xmlns:a16="http://schemas.microsoft.com/office/drawing/2014/main" xmlns="" id="{6D16B64B-1CFB-4790-960C-CBE57BF27243}"/>
              </a:ext>
            </a:extLst>
          </p:cNvPr>
          <p:cNvSpPr>
            <a:spLocks noGrp="1"/>
          </p:cNvSpPr>
          <p:nvPr>
            <p:ph idx="1"/>
          </p:nvPr>
        </p:nvSpPr>
        <p:spPr>
          <a:xfrm>
            <a:off x="762000" y="2236977"/>
            <a:ext cx="11027433" cy="4347852"/>
          </a:xfrm>
        </p:spPr>
        <p:txBody>
          <a:bodyPr vert="horz" lIns="91440" tIns="45720" rIns="91440" bIns="45720" rtlCol="0" anchor="t">
            <a:normAutofit/>
          </a:bodyPr>
          <a:lstStyle/>
          <a:p>
            <a:pPr>
              <a:lnSpc>
                <a:spcPct val="95000"/>
              </a:lnSpc>
            </a:pPr>
            <a:r>
              <a:rPr lang="en-GB" sz="2800" dirty="0">
                <a:ea typeface="+mn-lt"/>
                <a:cs typeface="+mn-lt"/>
              </a:rPr>
              <a:t>Multiprogramming increases CPU utilization by allowing multiple processes in memory at once so that when one process is blocked, another process can be use the CPU.</a:t>
            </a:r>
          </a:p>
          <a:p>
            <a:pPr>
              <a:lnSpc>
                <a:spcPct val="95000"/>
              </a:lnSpc>
            </a:pPr>
            <a:r>
              <a:rPr lang="en-GB" sz="2800" dirty="0">
                <a:ea typeface="+mn-lt"/>
                <a:cs typeface="+mn-lt"/>
              </a:rPr>
              <a:t> It can be achieved by dividing memory into ‘n’ partitions.</a:t>
            </a:r>
          </a:p>
          <a:p>
            <a:pPr>
              <a:lnSpc>
                <a:spcPct val="95000"/>
              </a:lnSpc>
            </a:pPr>
            <a:r>
              <a:rPr lang="en-GB" sz="2800" dirty="0">
                <a:ea typeface="+mn-lt"/>
                <a:cs typeface="+mn-lt"/>
              </a:rPr>
              <a:t>When any process requests memory, it can be put into input queue for the smallest partition large enough to hold it.</a:t>
            </a:r>
          </a:p>
          <a:p>
            <a:pPr>
              <a:lnSpc>
                <a:spcPct val="95000"/>
              </a:lnSpc>
            </a:pPr>
            <a:r>
              <a:rPr lang="en-GB" sz="2800" dirty="0">
                <a:ea typeface="+mn-lt"/>
                <a:cs typeface="+mn-lt"/>
              </a:rPr>
              <a:t>Any space in a partition which are not used by a process are wasted.</a:t>
            </a:r>
          </a:p>
          <a:p>
            <a:pPr>
              <a:lnSpc>
                <a:spcPct val="95000"/>
              </a:lnSpc>
            </a:pPr>
            <a:r>
              <a:rPr lang="en-GB" sz="2800" dirty="0">
                <a:ea typeface="+mn-lt"/>
                <a:cs typeface="+mn-lt"/>
              </a:rPr>
              <a:t>It can also be done by maintaining a single queue.</a:t>
            </a:r>
            <a:endParaRPr lang="en-GB" sz="2800" dirty="0"/>
          </a:p>
        </p:txBody>
      </p:sp>
    </p:spTree>
    <p:extLst>
      <p:ext uri="{BB962C8B-B14F-4D97-AF65-F5344CB8AC3E}">
        <p14:creationId xmlns:p14="http://schemas.microsoft.com/office/powerpoint/2010/main" val="1579366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49F151D2-2575-49EA-B09D-C86A9326A157}"/>
              </a:ext>
            </a:extLst>
          </p:cNvPr>
          <p:cNvPicPr>
            <a:picLocks noGrp="1" noChangeAspect="1"/>
          </p:cNvPicPr>
          <p:nvPr>
            <p:ph idx="1"/>
          </p:nvPr>
        </p:nvPicPr>
        <p:blipFill>
          <a:blip r:embed="rId2"/>
          <a:stretch>
            <a:fillRect/>
          </a:stretch>
        </p:blipFill>
        <p:spPr>
          <a:xfrm>
            <a:off x="2127898" y="758952"/>
            <a:ext cx="7936204" cy="5340096"/>
          </a:xfrm>
          <a:prstGeom prst="rect">
            <a:avLst/>
          </a:prstGeom>
        </p:spPr>
      </p:pic>
    </p:spTree>
    <p:extLst>
      <p:ext uri="{BB962C8B-B14F-4D97-AF65-F5344CB8AC3E}">
        <p14:creationId xmlns:p14="http://schemas.microsoft.com/office/powerpoint/2010/main" val="4014747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3B272257-593A-402F-88FA-F1DECD9E3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81E2E1-91A9-4D8A-BAFB-5270DB69352A}"/>
              </a:ext>
            </a:extLst>
          </p:cNvPr>
          <p:cNvSpPr>
            <a:spLocks noGrp="1"/>
          </p:cNvSpPr>
          <p:nvPr>
            <p:ph type="title"/>
          </p:nvPr>
        </p:nvSpPr>
        <p:spPr>
          <a:xfrm>
            <a:off x="762000" y="1517650"/>
            <a:ext cx="9899650" cy="1344613"/>
          </a:xfrm>
        </p:spPr>
        <p:txBody>
          <a:bodyPr>
            <a:normAutofit/>
          </a:bodyPr>
          <a:lstStyle/>
          <a:p>
            <a:pPr algn="ctr"/>
            <a:r>
              <a:rPr lang="en-GB">
                <a:cs typeface="Aharoni"/>
              </a:rPr>
              <a:t>Advantages and disadvantages of fixed partition</a:t>
            </a:r>
            <a:endParaRPr lang="en-GB"/>
          </a:p>
        </p:txBody>
      </p:sp>
      <p:sp>
        <p:nvSpPr>
          <p:cNvPr id="3" name="Content Placeholder 2">
            <a:extLst>
              <a:ext uri="{FF2B5EF4-FFF2-40B4-BE49-F238E27FC236}">
                <a16:creationId xmlns:a16="http://schemas.microsoft.com/office/drawing/2014/main" xmlns="" id="{862414F2-14FB-4104-9120-387522E654B1}"/>
              </a:ext>
            </a:extLst>
          </p:cNvPr>
          <p:cNvSpPr>
            <a:spLocks noGrp="1"/>
          </p:cNvSpPr>
          <p:nvPr>
            <p:ph idx="1"/>
          </p:nvPr>
        </p:nvSpPr>
        <p:spPr>
          <a:xfrm>
            <a:off x="762000" y="2970213"/>
            <a:ext cx="9899650" cy="3125787"/>
          </a:xfrm>
        </p:spPr>
        <p:txBody>
          <a:bodyPr vert="horz" lIns="91440" tIns="45720" rIns="91440" bIns="45720" rtlCol="0" anchor="t">
            <a:normAutofit/>
          </a:bodyPr>
          <a:lstStyle/>
          <a:p>
            <a:pPr>
              <a:lnSpc>
                <a:spcPct val="95000"/>
              </a:lnSpc>
            </a:pPr>
            <a:r>
              <a:rPr lang="en-GB" b="1" dirty="0"/>
              <a:t>Advantages:</a:t>
            </a:r>
          </a:p>
          <a:p>
            <a:pPr lvl="1">
              <a:lnSpc>
                <a:spcPct val="95000"/>
              </a:lnSpc>
            </a:pPr>
            <a:r>
              <a:rPr lang="en-GB" dirty="0"/>
              <a:t>Easy to implement.</a:t>
            </a:r>
          </a:p>
          <a:p>
            <a:pPr lvl="1">
              <a:lnSpc>
                <a:spcPct val="95000"/>
              </a:lnSpc>
            </a:pPr>
            <a:r>
              <a:rPr lang="en-GB" dirty="0"/>
              <a:t>Little OS overhead : needs indirect processing power.</a:t>
            </a:r>
          </a:p>
          <a:p>
            <a:pPr>
              <a:lnSpc>
                <a:spcPct val="95000"/>
              </a:lnSpc>
            </a:pPr>
            <a:r>
              <a:rPr lang="en-GB" b="1" dirty="0"/>
              <a:t>Disadvantages</a:t>
            </a:r>
          </a:p>
          <a:p>
            <a:pPr lvl="1">
              <a:lnSpc>
                <a:spcPct val="95000"/>
              </a:lnSpc>
            </a:pPr>
            <a:r>
              <a:rPr lang="en-GB" dirty="0"/>
              <a:t>Internal Fragmentation : same amount of memory portioned.</a:t>
            </a:r>
          </a:p>
          <a:p>
            <a:pPr lvl="1">
              <a:lnSpc>
                <a:spcPct val="95000"/>
              </a:lnSpc>
            </a:pPr>
            <a:r>
              <a:rPr lang="en-GB" dirty="0"/>
              <a:t>Limitation on degree of Multiprogramming </a:t>
            </a:r>
          </a:p>
          <a:p>
            <a:pPr lvl="1">
              <a:lnSpc>
                <a:spcPct val="95000"/>
              </a:lnSpc>
            </a:pPr>
            <a:r>
              <a:rPr lang="en-GB" dirty="0"/>
              <a:t>Limit process Size : process cannot run sufficiently.</a:t>
            </a:r>
          </a:p>
          <a:p>
            <a:pPr lvl="1">
              <a:lnSpc>
                <a:spcPct val="95000"/>
              </a:lnSpc>
            </a:pPr>
            <a:endParaRPr lang="en-GB"/>
          </a:p>
        </p:txBody>
      </p:sp>
    </p:spTree>
    <p:extLst>
      <p:ext uri="{BB962C8B-B14F-4D97-AF65-F5344CB8AC3E}">
        <p14:creationId xmlns:p14="http://schemas.microsoft.com/office/powerpoint/2010/main" val="1396967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78372-07C8-4D76-93B4-7B85296E1CD2}"/>
              </a:ext>
            </a:extLst>
          </p:cNvPr>
          <p:cNvSpPr>
            <a:spLocks noGrp="1"/>
          </p:cNvSpPr>
          <p:nvPr>
            <p:ph type="title"/>
          </p:nvPr>
        </p:nvSpPr>
        <p:spPr/>
        <p:txBody>
          <a:bodyPr>
            <a:normAutofit fontScale="90000"/>
          </a:bodyPr>
          <a:lstStyle/>
          <a:p>
            <a:r>
              <a:rPr lang="en-GB" b="1">
                <a:ea typeface="+mj-lt"/>
                <a:cs typeface="+mj-lt"/>
              </a:rPr>
              <a:t>Multiprogramming with Variable Partition</a:t>
            </a:r>
            <a:endParaRPr lang="en-US"/>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F7189B45-525C-49C9-8704-9B90BCC00419}"/>
              </a:ext>
            </a:extLst>
          </p:cNvPr>
          <p:cNvSpPr>
            <a:spLocks noGrp="1"/>
          </p:cNvSpPr>
          <p:nvPr>
            <p:ph idx="1"/>
          </p:nvPr>
        </p:nvSpPr>
        <p:spPr/>
        <p:txBody>
          <a:bodyPr vert="horz" lIns="91440" tIns="45720" rIns="91440" bIns="45720" rtlCol="0" anchor="t">
            <a:normAutofit fontScale="92500"/>
          </a:bodyPr>
          <a:lstStyle/>
          <a:p>
            <a:r>
              <a:rPr lang="en-GB">
                <a:ea typeface="+mn-lt"/>
                <a:cs typeface="+mn-lt"/>
              </a:rPr>
              <a:t>The memory is partitioned dynamically when process comes and goes.</a:t>
            </a:r>
          </a:p>
          <a:p>
            <a:r>
              <a:rPr lang="en-GB">
                <a:ea typeface="+mn-lt"/>
                <a:cs typeface="+mn-lt"/>
              </a:rPr>
              <a:t>The number, location and size of partitions vary.</a:t>
            </a:r>
          </a:p>
          <a:p>
            <a:r>
              <a:rPr lang="en-GB">
                <a:ea typeface="+mn-lt"/>
                <a:cs typeface="+mn-lt"/>
              </a:rPr>
              <a:t>Swapping can crate multiple holes in memory and it can be combined into one big hole by moving all processes download. This is called memory compaction. (coalescing )adjacent hole.</a:t>
            </a:r>
          </a:p>
          <a:p>
            <a:r>
              <a:rPr lang="en-GB">
                <a:ea typeface="+mn-lt"/>
                <a:cs typeface="+mn-lt"/>
              </a:rPr>
              <a:t>memory compaction requires a lot of CPU time </a:t>
            </a:r>
            <a:endParaRPr lang="en-GB"/>
          </a:p>
        </p:txBody>
      </p:sp>
    </p:spTree>
    <p:extLst>
      <p:ext uri="{BB962C8B-B14F-4D97-AF65-F5344CB8AC3E}">
        <p14:creationId xmlns:p14="http://schemas.microsoft.com/office/powerpoint/2010/main" val="3654978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61DD729-B3C1-49BD-9E1A-7A62D980FA67}"/>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b="1"/>
              <a:t>Multiprogramming with Variable Partition</a:t>
            </a:r>
            <a:endParaRPr lang="en-US"/>
          </a:p>
          <a:p>
            <a:pPr algn="ctr"/>
            <a:endParaRPr lang="en-US"/>
          </a:p>
        </p:txBody>
      </p:sp>
      <p:pic>
        <p:nvPicPr>
          <p:cNvPr id="4" name="Picture 4">
            <a:extLst>
              <a:ext uri="{FF2B5EF4-FFF2-40B4-BE49-F238E27FC236}">
                <a16:creationId xmlns:a16="http://schemas.microsoft.com/office/drawing/2014/main" xmlns="" id="{BAD81DDA-7AB2-4880-B75D-068DCABFC533}"/>
              </a:ext>
            </a:extLst>
          </p:cNvPr>
          <p:cNvPicPr>
            <a:picLocks noGrp="1" noChangeAspect="1"/>
          </p:cNvPicPr>
          <p:nvPr>
            <p:ph idx="1"/>
          </p:nvPr>
        </p:nvPicPr>
        <p:blipFill>
          <a:blip r:embed="rId2"/>
          <a:stretch>
            <a:fillRect/>
          </a:stretch>
        </p:blipFill>
        <p:spPr>
          <a:xfrm>
            <a:off x="2139392" y="752895"/>
            <a:ext cx="7913215" cy="3459814"/>
          </a:xfrm>
          <a:prstGeom prst="rect">
            <a:avLst/>
          </a:prstGeom>
        </p:spPr>
      </p:pic>
    </p:spTree>
    <p:extLst>
      <p:ext uri="{BB962C8B-B14F-4D97-AF65-F5344CB8AC3E}">
        <p14:creationId xmlns:p14="http://schemas.microsoft.com/office/powerpoint/2010/main" val="247195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3B272257-593A-402F-88FA-F1DECD9E3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D3873B0-F709-4109-A634-5F7DC1DFEDBA}"/>
              </a:ext>
            </a:extLst>
          </p:cNvPr>
          <p:cNvSpPr>
            <a:spLocks noGrp="1"/>
          </p:cNvSpPr>
          <p:nvPr>
            <p:ph type="title"/>
          </p:nvPr>
        </p:nvSpPr>
        <p:spPr>
          <a:xfrm>
            <a:off x="762000" y="1517650"/>
            <a:ext cx="9899650" cy="1344613"/>
          </a:xfrm>
        </p:spPr>
        <p:txBody>
          <a:bodyPr>
            <a:normAutofit/>
          </a:bodyPr>
          <a:lstStyle/>
          <a:p>
            <a:pPr algn="ctr"/>
            <a:r>
              <a:rPr lang="en-GB" b="1" dirty="0"/>
              <a:t>What is Memory Management?</a:t>
            </a:r>
            <a:endParaRPr lang="en-US"/>
          </a:p>
        </p:txBody>
      </p:sp>
      <p:sp>
        <p:nvSpPr>
          <p:cNvPr id="3" name="Content Placeholder 2">
            <a:extLst>
              <a:ext uri="{FF2B5EF4-FFF2-40B4-BE49-F238E27FC236}">
                <a16:creationId xmlns:a16="http://schemas.microsoft.com/office/drawing/2014/main" xmlns="" id="{0A583779-47CA-4B78-A865-EF144A9AC80D}"/>
              </a:ext>
            </a:extLst>
          </p:cNvPr>
          <p:cNvSpPr>
            <a:spLocks noGrp="1"/>
          </p:cNvSpPr>
          <p:nvPr>
            <p:ph idx="1"/>
          </p:nvPr>
        </p:nvSpPr>
        <p:spPr>
          <a:xfrm>
            <a:off x="762000" y="2970213"/>
            <a:ext cx="9899650" cy="3125787"/>
          </a:xfrm>
        </p:spPr>
        <p:txBody>
          <a:bodyPr vert="horz" lIns="91440" tIns="45720" rIns="91440" bIns="45720" rtlCol="0" anchor="t">
            <a:normAutofit/>
          </a:bodyPr>
          <a:lstStyle/>
          <a:p>
            <a:pPr algn="just"/>
            <a:r>
              <a:rPr lang="en-GB" sz="3200" b="1" dirty="0">
                <a:ea typeface="+mn-lt"/>
                <a:cs typeface="+mn-lt"/>
              </a:rPr>
              <a:t>Memory Management</a:t>
            </a:r>
            <a:r>
              <a:rPr lang="en-GB" sz="3200" dirty="0">
                <a:ea typeface="+mn-lt"/>
                <a:cs typeface="+mn-lt"/>
              </a:rPr>
              <a:t> is the process of controlling and coordinating computer memory, assigning portions known as blocks to various running programs to optimize the overall performance of the system.</a:t>
            </a:r>
            <a:endParaRPr lang="en-GB"/>
          </a:p>
        </p:txBody>
      </p:sp>
    </p:spTree>
    <p:extLst>
      <p:ext uri="{BB962C8B-B14F-4D97-AF65-F5344CB8AC3E}">
        <p14:creationId xmlns:p14="http://schemas.microsoft.com/office/powerpoint/2010/main" val="138209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41776AA-3C40-4D36-A5F2-D64B18E49669}"/>
              </a:ext>
            </a:extLst>
          </p:cNvPr>
          <p:cNvSpPr>
            <a:spLocks noGrp="1"/>
          </p:cNvSpPr>
          <p:nvPr>
            <p:ph type="title"/>
          </p:nvPr>
        </p:nvSpPr>
        <p:spPr>
          <a:xfrm>
            <a:off x="762000" y="1517903"/>
            <a:ext cx="10668000" cy="1345115"/>
          </a:xfrm>
        </p:spPr>
        <p:txBody>
          <a:bodyPr>
            <a:normAutofit/>
          </a:bodyPr>
          <a:lstStyle/>
          <a:p>
            <a:r>
              <a:rPr lang="en-GB" dirty="0">
                <a:ea typeface="+mj-lt"/>
                <a:cs typeface="+mj-lt"/>
              </a:rPr>
              <a:t>Advantages and disadvantages </a:t>
            </a:r>
            <a:r>
              <a:rPr lang="en-GB">
                <a:ea typeface="+mj-lt"/>
                <a:cs typeface="+mj-lt"/>
              </a:rPr>
              <a:t>of variable partition</a:t>
            </a:r>
          </a:p>
          <a:p>
            <a:endParaRPr lang="en-GB" dirty="0">
              <a:cs typeface="Aharoni"/>
            </a:endParaRPr>
          </a:p>
        </p:txBody>
      </p:sp>
      <p:sp>
        <p:nvSpPr>
          <p:cNvPr id="3" name="Content Placeholder 2">
            <a:extLst>
              <a:ext uri="{FF2B5EF4-FFF2-40B4-BE49-F238E27FC236}">
                <a16:creationId xmlns:a16="http://schemas.microsoft.com/office/drawing/2014/main" xmlns="" id="{44DE7691-AB49-4D96-95A8-430C96BD05BF}"/>
              </a:ext>
            </a:extLst>
          </p:cNvPr>
          <p:cNvSpPr>
            <a:spLocks noGrp="1"/>
          </p:cNvSpPr>
          <p:nvPr>
            <p:ph idx="1"/>
          </p:nvPr>
        </p:nvSpPr>
        <p:spPr>
          <a:xfrm>
            <a:off x="762000" y="2970222"/>
            <a:ext cx="10668000" cy="3125777"/>
          </a:xfrm>
        </p:spPr>
        <p:txBody>
          <a:bodyPr vert="horz" lIns="91440" tIns="45720" rIns="91440" bIns="45720" rtlCol="0">
            <a:normAutofit/>
          </a:bodyPr>
          <a:lstStyle/>
          <a:p>
            <a:pPr>
              <a:lnSpc>
                <a:spcPct val="95000"/>
              </a:lnSpc>
            </a:pPr>
            <a:r>
              <a:rPr lang="en-GB" b="1"/>
              <a:t>Advantages</a:t>
            </a:r>
          </a:p>
          <a:p>
            <a:pPr marL="708660" lvl="1" indent="-342900">
              <a:lnSpc>
                <a:spcPct val="95000"/>
              </a:lnSpc>
              <a:buChar char="•"/>
            </a:pPr>
            <a:r>
              <a:rPr lang="en-GB"/>
              <a:t>No internal fragmentation</a:t>
            </a:r>
          </a:p>
          <a:p>
            <a:pPr marL="708660" lvl="1" indent="-342900">
              <a:lnSpc>
                <a:spcPct val="95000"/>
              </a:lnSpc>
              <a:buChar char="•"/>
            </a:pPr>
            <a:r>
              <a:rPr lang="en-GB"/>
              <a:t>No restriction on degree of multiprogramming</a:t>
            </a:r>
          </a:p>
          <a:p>
            <a:pPr marL="708660" lvl="1" indent="-342900">
              <a:lnSpc>
                <a:spcPct val="95000"/>
              </a:lnSpc>
              <a:buChar char="•"/>
            </a:pPr>
            <a:r>
              <a:rPr lang="en-GB"/>
              <a:t>No limitation on the size of process</a:t>
            </a:r>
          </a:p>
          <a:p>
            <a:pPr>
              <a:lnSpc>
                <a:spcPct val="95000"/>
              </a:lnSpc>
            </a:pPr>
            <a:r>
              <a:rPr lang="en-GB" b="1"/>
              <a:t>Disadvantages</a:t>
            </a:r>
          </a:p>
          <a:p>
            <a:pPr marL="708660" lvl="1" indent="-342900">
              <a:lnSpc>
                <a:spcPct val="95000"/>
              </a:lnSpc>
              <a:buChar char="•"/>
            </a:pPr>
            <a:r>
              <a:rPr lang="en-GB"/>
              <a:t>Difficult to implement</a:t>
            </a:r>
          </a:p>
          <a:p>
            <a:pPr marL="708660" lvl="1" indent="-342900">
              <a:lnSpc>
                <a:spcPct val="95000"/>
              </a:lnSpc>
              <a:buChar char="•"/>
            </a:pPr>
            <a:r>
              <a:rPr lang="en-GB"/>
              <a:t>Need external fragmantation of memory if space is unavailable in main memory.</a:t>
            </a:r>
          </a:p>
        </p:txBody>
      </p:sp>
    </p:spTree>
    <p:extLst>
      <p:ext uri="{BB962C8B-B14F-4D97-AF65-F5344CB8AC3E}">
        <p14:creationId xmlns:p14="http://schemas.microsoft.com/office/powerpoint/2010/main" val="759344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D3DED32-4003-4553-8107-EA9374EBB0A2}"/>
              </a:ext>
            </a:extLst>
          </p:cNvPr>
          <p:cNvSpPr>
            <a:spLocks noGrp="1"/>
          </p:cNvSpPr>
          <p:nvPr>
            <p:ph type="title"/>
          </p:nvPr>
        </p:nvSpPr>
        <p:spPr>
          <a:xfrm>
            <a:off x="762000" y="1517903"/>
            <a:ext cx="10668000" cy="841908"/>
          </a:xfrm>
        </p:spPr>
        <p:txBody>
          <a:bodyPr>
            <a:normAutofit fontScale="90000"/>
          </a:bodyPr>
          <a:lstStyle/>
          <a:p>
            <a:r>
              <a:rPr lang="en-GB" sz="3200" dirty="0">
                <a:ea typeface="+mj-lt"/>
                <a:cs typeface="+mj-lt"/>
              </a:rPr>
              <a:t>Problems with Multiprogramming:</a:t>
            </a:r>
            <a:endParaRPr lang="en-US" sz="3200" dirty="0">
              <a:cs typeface="Aharoni"/>
            </a:endParaRPr>
          </a:p>
          <a:p>
            <a:r>
              <a:rPr lang="en-US" sz="2600" dirty="0"/>
              <a:t/>
            </a:r>
            <a:br>
              <a:rPr lang="en-US" sz="2600" dirty="0"/>
            </a:br>
            <a:endParaRPr lang="en-US" sz="2600"/>
          </a:p>
        </p:txBody>
      </p:sp>
      <p:sp>
        <p:nvSpPr>
          <p:cNvPr id="3" name="Content Placeholder 2">
            <a:extLst>
              <a:ext uri="{FF2B5EF4-FFF2-40B4-BE49-F238E27FC236}">
                <a16:creationId xmlns:a16="http://schemas.microsoft.com/office/drawing/2014/main" xmlns="" id="{7BF3F43B-D096-4CE5-9BD0-B5F25AB4CC3D}"/>
              </a:ext>
            </a:extLst>
          </p:cNvPr>
          <p:cNvSpPr>
            <a:spLocks noGrp="1"/>
          </p:cNvSpPr>
          <p:nvPr>
            <p:ph idx="1"/>
          </p:nvPr>
        </p:nvSpPr>
        <p:spPr>
          <a:xfrm>
            <a:off x="762000" y="2409506"/>
            <a:ext cx="10668000" cy="3686493"/>
          </a:xfrm>
        </p:spPr>
        <p:txBody>
          <a:bodyPr vert="horz" lIns="91440" tIns="45720" rIns="91440" bIns="45720" rtlCol="0" anchor="t">
            <a:normAutofit/>
          </a:bodyPr>
          <a:lstStyle/>
          <a:p>
            <a:r>
              <a:rPr lang="en-GB" sz="2400" b="1" dirty="0">
                <a:ea typeface="+mn-lt"/>
                <a:cs typeface="+mn-lt"/>
              </a:rPr>
              <a:t>1) Relocation:</a:t>
            </a:r>
            <a:r>
              <a:rPr lang="en-GB" sz="2400" dirty="0">
                <a:ea typeface="+mn-lt"/>
                <a:cs typeface="+mn-lt"/>
              </a:rPr>
              <a:t/>
            </a:r>
            <a:br>
              <a:rPr lang="en-GB" sz="2400" dirty="0">
                <a:ea typeface="+mn-lt"/>
                <a:cs typeface="+mn-lt"/>
              </a:rPr>
            </a:br>
            <a:r>
              <a:rPr lang="en-GB" sz="2400" dirty="0">
                <a:ea typeface="+mn-lt"/>
                <a:cs typeface="+mn-lt"/>
              </a:rPr>
              <a:t>It is the method of shifting a user program frame line memory location to another. To achieve relocation, it can be equipped with address of the start of its partition and limit register is loaded with length of partition</a:t>
            </a:r>
            <a:endParaRPr lang="en-GB" sz="2400" dirty="0"/>
          </a:p>
          <a:p>
            <a:r>
              <a:rPr lang="en-GB" sz="2400" b="1" dirty="0">
                <a:ea typeface="+mn-lt"/>
                <a:cs typeface="+mn-lt"/>
              </a:rPr>
              <a:t>2) protection:</a:t>
            </a:r>
            <a:r>
              <a:rPr lang="en-GB" sz="2400" dirty="0">
                <a:ea typeface="+mn-lt"/>
                <a:cs typeface="+mn-lt"/>
              </a:rPr>
              <a:t/>
            </a:r>
            <a:br>
              <a:rPr lang="en-GB" sz="2400" dirty="0">
                <a:ea typeface="+mn-lt"/>
                <a:cs typeface="+mn-lt"/>
              </a:rPr>
            </a:br>
            <a:r>
              <a:rPr lang="en-GB" sz="2400" dirty="0">
                <a:ea typeface="+mn-lt"/>
                <a:cs typeface="+mn-lt"/>
              </a:rPr>
              <a:t>When absolute memory address is used, a malicious program can read or write any ward in memory.</a:t>
            </a:r>
            <a:endParaRPr lang="en-GB" sz="2400" dirty="0"/>
          </a:p>
          <a:p>
            <a:endParaRPr lang="en-GB" sz="2400"/>
          </a:p>
        </p:txBody>
      </p:sp>
    </p:spTree>
    <p:extLst>
      <p:ext uri="{BB962C8B-B14F-4D97-AF65-F5344CB8AC3E}">
        <p14:creationId xmlns:p14="http://schemas.microsoft.com/office/powerpoint/2010/main" val="2219189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E6D86B7-1171-4C68-B4CC-945F7090B575}"/>
              </a:ext>
            </a:extLst>
          </p:cNvPr>
          <p:cNvSpPr>
            <a:spLocks noGrp="1"/>
          </p:cNvSpPr>
          <p:nvPr>
            <p:ph type="title"/>
          </p:nvPr>
        </p:nvSpPr>
        <p:spPr>
          <a:xfrm>
            <a:off x="762000" y="1517903"/>
            <a:ext cx="10668000" cy="1345115"/>
          </a:xfrm>
        </p:spPr>
        <p:txBody>
          <a:bodyPr>
            <a:normAutofit/>
          </a:bodyPr>
          <a:lstStyle/>
          <a:p>
            <a:r>
              <a:rPr lang="en-GB">
                <a:cs typeface="Aharoni"/>
              </a:rPr>
              <a:t>Relocation and Protection </a:t>
            </a:r>
            <a:endParaRPr lang="en-GB" dirty="0">
              <a:cs typeface="Aharoni"/>
            </a:endParaRPr>
          </a:p>
        </p:txBody>
      </p:sp>
      <p:sp>
        <p:nvSpPr>
          <p:cNvPr id="3" name="Content Placeholder 2">
            <a:extLst>
              <a:ext uri="{FF2B5EF4-FFF2-40B4-BE49-F238E27FC236}">
                <a16:creationId xmlns:a16="http://schemas.microsoft.com/office/drawing/2014/main" xmlns="" id="{2DD4D2B0-2BCC-47B9-9828-88378D34EF46}"/>
              </a:ext>
            </a:extLst>
          </p:cNvPr>
          <p:cNvSpPr>
            <a:spLocks noGrp="1"/>
          </p:cNvSpPr>
          <p:nvPr>
            <p:ph idx="1"/>
          </p:nvPr>
        </p:nvSpPr>
        <p:spPr>
          <a:xfrm>
            <a:off x="762000" y="2337619"/>
            <a:ext cx="10912414" cy="4031549"/>
          </a:xfrm>
        </p:spPr>
        <p:txBody>
          <a:bodyPr vert="horz" lIns="91440" tIns="45720" rIns="91440" bIns="45720" rtlCol="0" anchor="t">
            <a:noAutofit/>
          </a:bodyPr>
          <a:lstStyle/>
          <a:p>
            <a:pPr algn="just">
              <a:lnSpc>
                <a:spcPct val="95000"/>
              </a:lnSpc>
            </a:pPr>
            <a:r>
              <a:rPr lang="en-GB" sz="2800" b="1">
                <a:ea typeface="+mn-lt"/>
                <a:cs typeface="+mn-lt"/>
              </a:rPr>
              <a:t>Protection</a:t>
            </a:r>
            <a:r>
              <a:rPr lang="en-GB" sz="2800">
                <a:ea typeface="+mn-lt"/>
                <a:cs typeface="+mn-lt"/>
              </a:rPr>
              <a:t> : Once you can have two programs in memory at the same time there is a danger that one program can write to the address space of another program. This is obviously dangerous and should be avoided.</a:t>
            </a:r>
            <a:endParaRPr lang="en-US" sz="2800"/>
          </a:p>
          <a:p>
            <a:pPr algn="just">
              <a:lnSpc>
                <a:spcPct val="95000"/>
              </a:lnSpc>
            </a:pPr>
            <a:r>
              <a:rPr lang="en-GB" sz="2800" b="1">
                <a:ea typeface="+mn-lt"/>
                <a:cs typeface="+mn-lt"/>
              </a:rPr>
              <a:t>Relocation</a:t>
            </a:r>
            <a:r>
              <a:rPr lang="en-GB" sz="2800">
                <a:ea typeface="+mn-lt"/>
                <a:cs typeface="+mn-lt"/>
              </a:rPr>
              <a:t> : When a program is run it does not know in advance what location it will be loaded at. Therefore, the program cannot simply generate static addresses (e.g. from jump instructions). Instead, they must be made relative to where the program has been loaded.</a:t>
            </a:r>
            <a:r>
              <a:rPr lang="en-GB" sz="2800" dirty="0">
                <a:ea typeface="+mn-lt"/>
                <a:cs typeface="+mn-lt"/>
              </a:rPr>
              <a:t/>
            </a:r>
            <a:br>
              <a:rPr lang="en-GB" sz="2800" dirty="0">
                <a:ea typeface="+mn-lt"/>
                <a:cs typeface="+mn-lt"/>
              </a:rPr>
            </a:br>
            <a:endParaRPr lang="en-GB" sz="2800">
              <a:ea typeface="+mn-lt"/>
              <a:cs typeface="+mn-lt"/>
            </a:endParaRPr>
          </a:p>
        </p:txBody>
      </p:sp>
    </p:spTree>
    <p:extLst>
      <p:ext uri="{BB962C8B-B14F-4D97-AF65-F5344CB8AC3E}">
        <p14:creationId xmlns:p14="http://schemas.microsoft.com/office/powerpoint/2010/main" val="1852176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D35D0DAB-DA97-49F4-A77B-8C667702BF50}"/>
              </a:ext>
            </a:extLst>
          </p:cNvPr>
          <p:cNvPicPr>
            <a:picLocks noGrp="1" noChangeAspect="1"/>
          </p:cNvPicPr>
          <p:nvPr>
            <p:ph idx="1"/>
          </p:nvPr>
        </p:nvPicPr>
        <p:blipFill>
          <a:blip r:embed="rId2"/>
          <a:stretch>
            <a:fillRect/>
          </a:stretch>
        </p:blipFill>
        <p:spPr>
          <a:xfrm>
            <a:off x="1349247" y="758952"/>
            <a:ext cx="9493505" cy="5340096"/>
          </a:xfrm>
          <a:prstGeom prst="rect">
            <a:avLst/>
          </a:prstGeom>
        </p:spPr>
      </p:pic>
    </p:spTree>
    <p:extLst>
      <p:ext uri="{BB962C8B-B14F-4D97-AF65-F5344CB8AC3E}">
        <p14:creationId xmlns:p14="http://schemas.microsoft.com/office/powerpoint/2010/main" val="2143770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B9B6BE3-A2FE-48E9-AE43-0286FC40B981}"/>
              </a:ext>
            </a:extLst>
          </p:cNvPr>
          <p:cNvSpPr>
            <a:spLocks noGrp="1"/>
          </p:cNvSpPr>
          <p:nvPr>
            <p:ph type="title"/>
          </p:nvPr>
        </p:nvSpPr>
        <p:spPr>
          <a:xfrm>
            <a:off x="762000" y="1043450"/>
            <a:ext cx="10668000" cy="1345115"/>
          </a:xfrm>
        </p:spPr>
        <p:txBody>
          <a:bodyPr>
            <a:normAutofit/>
          </a:bodyPr>
          <a:lstStyle/>
          <a:p>
            <a:r>
              <a:rPr lang="en-GB" dirty="0">
                <a:ea typeface="+mj-lt"/>
                <a:cs typeface="+mj-lt"/>
              </a:rPr>
              <a:t>Fragmentation</a:t>
            </a:r>
            <a:endParaRPr lang="en-US" dirty="0"/>
          </a:p>
        </p:txBody>
      </p:sp>
      <p:sp>
        <p:nvSpPr>
          <p:cNvPr id="3" name="Content Placeholder 2">
            <a:extLst>
              <a:ext uri="{FF2B5EF4-FFF2-40B4-BE49-F238E27FC236}">
                <a16:creationId xmlns:a16="http://schemas.microsoft.com/office/drawing/2014/main" xmlns="" id="{C305A130-9DA1-4EAA-8911-19518F3A7BDC}"/>
              </a:ext>
            </a:extLst>
          </p:cNvPr>
          <p:cNvSpPr>
            <a:spLocks noGrp="1"/>
          </p:cNvSpPr>
          <p:nvPr>
            <p:ph idx="1"/>
          </p:nvPr>
        </p:nvSpPr>
        <p:spPr>
          <a:xfrm>
            <a:off x="762000" y="2423883"/>
            <a:ext cx="10668000" cy="3672116"/>
          </a:xfrm>
        </p:spPr>
        <p:txBody>
          <a:bodyPr vert="horz" lIns="91440" tIns="45720" rIns="91440" bIns="45720" rtlCol="0" anchor="t">
            <a:normAutofit fontScale="92500" lnSpcReduction="20000"/>
          </a:bodyPr>
          <a:lstStyle/>
          <a:p>
            <a:pPr algn="just"/>
            <a:r>
              <a:rPr lang="en-GB" dirty="0">
                <a:ea typeface="+mn-lt"/>
                <a:cs typeface="+mn-lt"/>
              </a:rPr>
              <a:t>Fragmentation is an unwanted problem where the memory blocks cannot be allocated to the processes due to their small size and the blocks remain unused.</a:t>
            </a:r>
            <a:endParaRPr lang="en-US"/>
          </a:p>
          <a:p>
            <a:pPr algn="just"/>
            <a:r>
              <a:rPr lang="en-GB" dirty="0">
                <a:ea typeface="+mn-lt"/>
                <a:cs typeface="+mn-lt"/>
              </a:rPr>
              <a:t>It can also be understood as when the processes are loaded and removed from the memory they create free space or hole in the memory and these small blocks cannot be allocated to new upcoming processes and results in inefficient use of memory. </a:t>
            </a:r>
          </a:p>
          <a:p>
            <a:pPr algn="just"/>
            <a:r>
              <a:rPr lang="en-GB" dirty="0">
                <a:ea typeface="+mn-lt"/>
                <a:cs typeface="+mn-lt"/>
              </a:rPr>
              <a:t>Basically, there are two types of fragmentation:</a:t>
            </a:r>
            <a:endParaRPr lang="en-GB" dirty="0"/>
          </a:p>
          <a:p>
            <a:pPr marL="708660" lvl="1" indent="-342900" algn="just">
              <a:buChar char="•"/>
            </a:pPr>
            <a:r>
              <a:rPr lang="en-GB" dirty="0">
                <a:ea typeface="+mn-lt"/>
                <a:cs typeface="+mn-lt"/>
              </a:rPr>
              <a:t>Internal Fragmentation</a:t>
            </a:r>
            <a:endParaRPr lang="en-GB" dirty="0"/>
          </a:p>
          <a:p>
            <a:pPr marL="708660" lvl="1" indent="-342900" algn="just">
              <a:buChar char="•"/>
            </a:pPr>
            <a:r>
              <a:rPr lang="en-GB" dirty="0">
                <a:ea typeface="+mn-lt"/>
                <a:cs typeface="+mn-lt"/>
              </a:rPr>
              <a:t>External Fragmentation</a:t>
            </a:r>
            <a:endParaRPr lang="en-GB" dirty="0"/>
          </a:p>
          <a:p>
            <a:pPr algn="just"/>
            <a:endParaRPr lang="en-GB" dirty="0"/>
          </a:p>
        </p:txBody>
      </p:sp>
    </p:spTree>
    <p:extLst>
      <p:ext uri="{BB962C8B-B14F-4D97-AF65-F5344CB8AC3E}">
        <p14:creationId xmlns:p14="http://schemas.microsoft.com/office/powerpoint/2010/main" val="1876526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8EABDFA-33D7-486F-96F1-0A37A4476870}"/>
              </a:ext>
            </a:extLst>
          </p:cNvPr>
          <p:cNvSpPr>
            <a:spLocks noGrp="1"/>
          </p:cNvSpPr>
          <p:nvPr>
            <p:ph type="title"/>
          </p:nvPr>
        </p:nvSpPr>
        <p:spPr>
          <a:xfrm>
            <a:off x="6163464" y="755650"/>
            <a:ext cx="5266535" cy="1345115"/>
          </a:xfrm>
        </p:spPr>
        <p:txBody>
          <a:bodyPr>
            <a:normAutofit/>
          </a:bodyPr>
          <a:lstStyle/>
          <a:p>
            <a:r>
              <a:rPr lang="en-GB" sz="3600" b="1"/>
              <a:t>Internal </a:t>
            </a:r>
            <a:r>
              <a:rPr lang="en-GB" sz="3600">
                <a:ea typeface="+mj-lt"/>
                <a:cs typeface="+mj-lt"/>
              </a:rPr>
              <a:t>Fragmentation</a:t>
            </a:r>
            <a:endParaRPr lang="en-GB" sz="3600"/>
          </a:p>
          <a:p>
            <a:endParaRPr lang="en-GB" sz="3600">
              <a:cs typeface="Aharoni"/>
            </a:endParaRPr>
          </a:p>
        </p:txBody>
      </p:sp>
      <p:pic>
        <p:nvPicPr>
          <p:cNvPr id="5" name="Picture 4" descr="Close up of ruler">
            <a:extLst>
              <a:ext uri="{FF2B5EF4-FFF2-40B4-BE49-F238E27FC236}">
                <a16:creationId xmlns:a16="http://schemas.microsoft.com/office/drawing/2014/main" xmlns="" id="{DDE911D4-A802-4764-BE8F-4AFF23A48BF8}"/>
              </a:ext>
            </a:extLst>
          </p:cNvPr>
          <p:cNvPicPr>
            <a:picLocks noChangeAspect="1"/>
          </p:cNvPicPr>
          <p:nvPr/>
        </p:nvPicPr>
        <p:blipFill rotWithShape="1">
          <a:blip r:embed="rId2"/>
          <a:srcRect l="20114" r="27359" b="-3"/>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C914A2E7-976A-4F3F-89D1-5EB8FB6828C6}"/>
              </a:ext>
            </a:extLst>
          </p:cNvPr>
          <p:cNvSpPr>
            <a:spLocks noGrp="1"/>
          </p:cNvSpPr>
          <p:nvPr>
            <p:ph idx="1"/>
          </p:nvPr>
        </p:nvSpPr>
        <p:spPr>
          <a:xfrm>
            <a:off x="6163464" y="2207969"/>
            <a:ext cx="5266535" cy="3884983"/>
          </a:xfrm>
        </p:spPr>
        <p:txBody>
          <a:bodyPr vert="horz" lIns="91440" tIns="45720" rIns="91440" bIns="45720" rtlCol="0">
            <a:normAutofit/>
          </a:bodyPr>
          <a:lstStyle/>
          <a:p>
            <a:r>
              <a:rPr lang="en-GB" dirty="0">
                <a:ea typeface="+mn-lt"/>
                <a:cs typeface="+mn-lt"/>
              </a:rPr>
              <a:t>In this fragmentation, the process is allocated a memory block of size more than the size of that process. Due to this some part of the memory is left unused and this cause internal fragmentation.</a:t>
            </a:r>
          </a:p>
          <a:p>
            <a:endParaRPr lang="en-GB" dirty="0"/>
          </a:p>
        </p:txBody>
      </p:sp>
    </p:spTree>
    <p:extLst>
      <p:ext uri="{BB962C8B-B14F-4D97-AF65-F5344CB8AC3E}">
        <p14:creationId xmlns:p14="http://schemas.microsoft.com/office/powerpoint/2010/main" val="4185920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3DDB05-9186-42E6-A347-9114DF6D3E10}"/>
              </a:ext>
            </a:extLst>
          </p:cNvPr>
          <p:cNvSpPr>
            <a:spLocks noGrp="1"/>
          </p:cNvSpPr>
          <p:nvPr>
            <p:ph type="title"/>
          </p:nvPr>
        </p:nvSpPr>
        <p:spPr>
          <a:xfrm>
            <a:off x="762000" y="1517903"/>
            <a:ext cx="10668000" cy="1345115"/>
          </a:xfrm>
        </p:spPr>
        <p:txBody>
          <a:bodyPr>
            <a:normAutofit/>
          </a:bodyPr>
          <a:lstStyle/>
          <a:p>
            <a:r>
              <a:rPr lang="en-GB" b="1" dirty="0">
                <a:ea typeface="+mj-lt"/>
                <a:cs typeface="+mj-lt"/>
              </a:rPr>
              <a:t>Internal </a:t>
            </a:r>
            <a:r>
              <a:rPr lang="en-GB" dirty="0">
                <a:ea typeface="+mj-lt"/>
                <a:cs typeface="+mj-lt"/>
              </a:rPr>
              <a:t>Fragmentation</a:t>
            </a:r>
          </a:p>
          <a:p>
            <a:endParaRPr lang="en-GB" dirty="0">
              <a:cs typeface="Aharoni"/>
            </a:endParaRPr>
          </a:p>
        </p:txBody>
      </p:sp>
      <p:sp>
        <p:nvSpPr>
          <p:cNvPr id="3" name="Content Placeholder 2">
            <a:extLst>
              <a:ext uri="{FF2B5EF4-FFF2-40B4-BE49-F238E27FC236}">
                <a16:creationId xmlns:a16="http://schemas.microsoft.com/office/drawing/2014/main" xmlns="" id="{6938F86C-9ABC-4A48-A41A-D07065549569}"/>
              </a:ext>
            </a:extLst>
          </p:cNvPr>
          <p:cNvSpPr>
            <a:spLocks noGrp="1"/>
          </p:cNvSpPr>
          <p:nvPr>
            <p:ph idx="1"/>
          </p:nvPr>
        </p:nvSpPr>
        <p:spPr>
          <a:xfrm>
            <a:off x="762000" y="2970222"/>
            <a:ext cx="10668000" cy="3125777"/>
          </a:xfrm>
        </p:spPr>
        <p:txBody>
          <a:bodyPr vert="horz" lIns="91440" tIns="45720" rIns="91440" bIns="45720" rtlCol="0">
            <a:normAutofit/>
          </a:bodyPr>
          <a:lstStyle/>
          <a:p>
            <a:pPr>
              <a:lnSpc>
                <a:spcPct val="95000"/>
              </a:lnSpc>
            </a:pPr>
            <a:r>
              <a:rPr lang="en-GB" sz="2400" b="1">
                <a:ea typeface="+mn-lt"/>
                <a:cs typeface="+mn-lt"/>
              </a:rPr>
              <a:t>Example:</a:t>
            </a:r>
            <a:r>
              <a:rPr lang="en-GB" sz="2400">
                <a:ea typeface="+mn-lt"/>
                <a:cs typeface="+mn-lt"/>
              </a:rPr>
              <a:t> Suppose there is fixed partitioning (i.e. the memory blocks are of fixed sizes) is used for memory allocation in RAM. These sizes are 2MB, 4MB, 4MB, 8MB. Some part of this RAM is occupied by the Operating System (OS).</a:t>
            </a:r>
          </a:p>
          <a:p>
            <a:pPr>
              <a:lnSpc>
                <a:spcPct val="95000"/>
              </a:lnSpc>
            </a:pPr>
            <a:r>
              <a:rPr lang="en-GB" sz="2400">
                <a:ea typeface="+mn-lt"/>
                <a:cs typeface="+mn-lt"/>
              </a:rPr>
              <a:t>Now, suppose a process P1 of size 3MB comes and it gets memory block of size 4MB. So, the 1MB that is free in this block is wasted and this space can’t be utilized for allocating memory to some other process. This is called </a:t>
            </a:r>
            <a:r>
              <a:rPr lang="en-GB" sz="2400" b="1">
                <a:ea typeface="+mn-lt"/>
                <a:cs typeface="+mn-lt"/>
              </a:rPr>
              <a:t>internal fragmentation</a:t>
            </a:r>
            <a:r>
              <a:rPr lang="en-GB" sz="2400">
                <a:ea typeface="+mn-lt"/>
                <a:cs typeface="+mn-lt"/>
              </a:rPr>
              <a:t>.</a:t>
            </a:r>
            <a:endParaRPr lang="en-GB" sz="2400"/>
          </a:p>
        </p:txBody>
      </p:sp>
    </p:spTree>
    <p:extLst>
      <p:ext uri="{BB962C8B-B14F-4D97-AF65-F5344CB8AC3E}">
        <p14:creationId xmlns:p14="http://schemas.microsoft.com/office/powerpoint/2010/main" val="1998673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683DC8-3040-46D9-AD41-A1DF504606D9}"/>
              </a:ext>
            </a:extLst>
          </p:cNvPr>
          <p:cNvSpPr>
            <a:spLocks noGrp="1"/>
          </p:cNvSpPr>
          <p:nvPr>
            <p:ph type="title"/>
          </p:nvPr>
        </p:nvSpPr>
        <p:spPr>
          <a:xfrm>
            <a:off x="6924998" y="1418594"/>
            <a:ext cx="4622423" cy="3118691"/>
          </a:xfrm>
        </p:spPr>
        <p:txBody>
          <a:bodyPr vert="horz" lIns="91440" tIns="45720" rIns="91440" bIns="45720" rtlCol="0" anchor="ctr">
            <a:normAutofit/>
          </a:bodyPr>
          <a:lstStyle/>
          <a:p>
            <a:r>
              <a:rPr lang="en-US" sz="3300" b="1"/>
              <a:t>Internal </a:t>
            </a:r>
            <a:r>
              <a:rPr lang="en-US" sz="3300"/>
              <a:t>Fragmentation</a:t>
            </a:r>
          </a:p>
          <a:p>
            <a:endParaRPr lang="en-US" sz="3300"/>
          </a:p>
        </p:txBody>
      </p:sp>
      <p:pic>
        <p:nvPicPr>
          <p:cNvPr id="4" name="Picture 4" descr="Chart, treemap chart&#10;&#10;Description automatically generated">
            <a:extLst>
              <a:ext uri="{FF2B5EF4-FFF2-40B4-BE49-F238E27FC236}">
                <a16:creationId xmlns:a16="http://schemas.microsoft.com/office/drawing/2014/main" xmlns="" id="{4A4E8E2A-A654-4FD1-ACC3-C6A2DB9B6CAB}"/>
              </a:ext>
            </a:extLst>
          </p:cNvPr>
          <p:cNvPicPr>
            <a:picLocks noGrp="1" noChangeAspect="1"/>
          </p:cNvPicPr>
          <p:nvPr>
            <p:ph idx="1"/>
          </p:nvPr>
        </p:nvPicPr>
        <p:blipFill>
          <a:blip r:embed="rId2"/>
          <a:stretch>
            <a:fillRect/>
          </a:stretch>
        </p:blipFill>
        <p:spPr>
          <a:xfrm>
            <a:off x="758951" y="366035"/>
            <a:ext cx="5892878" cy="6255326"/>
          </a:xfrm>
          <a:prstGeom prst="rect">
            <a:avLst/>
          </a:prstGeom>
        </p:spPr>
      </p:pic>
    </p:spTree>
    <p:extLst>
      <p:ext uri="{BB962C8B-B14F-4D97-AF65-F5344CB8AC3E}">
        <p14:creationId xmlns:p14="http://schemas.microsoft.com/office/powerpoint/2010/main" val="102976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6674FDB-8D21-4C07-A70B-A521EA34808A}"/>
              </a:ext>
            </a:extLst>
          </p:cNvPr>
          <p:cNvSpPr>
            <a:spLocks noGrp="1"/>
          </p:cNvSpPr>
          <p:nvPr>
            <p:ph type="title"/>
          </p:nvPr>
        </p:nvSpPr>
        <p:spPr>
          <a:xfrm>
            <a:off x="6163464" y="755650"/>
            <a:ext cx="5697855" cy="1345115"/>
          </a:xfrm>
        </p:spPr>
        <p:txBody>
          <a:bodyPr>
            <a:normAutofit/>
          </a:bodyPr>
          <a:lstStyle/>
          <a:p>
            <a:r>
              <a:rPr lang="en-GB" sz="2400" b="1" dirty="0"/>
              <a:t>How to remove internal fragmentation?</a:t>
            </a:r>
            <a:endParaRPr lang="en-US" sz="2400" dirty="0">
              <a:cs typeface="Aharoni"/>
            </a:endParaRPr>
          </a:p>
          <a:p>
            <a:r>
              <a:rPr lang="en-US" sz="2000" dirty="0"/>
              <a:t/>
            </a:r>
            <a:br>
              <a:rPr lang="en-US" sz="2000" dirty="0"/>
            </a:br>
            <a:endParaRPr lang="en-US" sz="2400">
              <a:cs typeface="Aharoni"/>
            </a:endParaRPr>
          </a:p>
        </p:txBody>
      </p:sp>
      <p:pic>
        <p:nvPicPr>
          <p:cNvPr id="5" name="Picture 4" descr="One glowing light bulb in sea of unlit bulbs">
            <a:extLst>
              <a:ext uri="{FF2B5EF4-FFF2-40B4-BE49-F238E27FC236}">
                <a16:creationId xmlns:a16="http://schemas.microsoft.com/office/drawing/2014/main" xmlns="" id="{EDAF5AD4-487C-438F-8052-BE95A58F263B}"/>
              </a:ext>
            </a:extLst>
          </p:cNvPr>
          <p:cNvPicPr>
            <a:picLocks noChangeAspect="1"/>
          </p:cNvPicPr>
          <p:nvPr/>
        </p:nvPicPr>
        <p:blipFill rotWithShape="1">
          <a:blip r:embed="rId2"/>
          <a:srcRect l="26558" r="14340" b="4"/>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F5AA95BB-9E24-486F-8AC4-7DB324E5737C}"/>
              </a:ext>
            </a:extLst>
          </p:cNvPr>
          <p:cNvSpPr>
            <a:spLocks noGrp="1"/>
          </p:cNvSpPr>
          <p:nvPr>
            <p:ph idx="1"/>
          </p:nvPr>
        </p:nvSpPr>
        <p:spPr>
          <a:xfrm>
            <a:off x="6005313" y="1877290"/>
            <a:ext cx="5424686" cy="4215662"/>
          </a:xfrm>
        </p:spPr>
        <p:txBody>
          <a:bodyPr vert="horz" lIns="91440" tIns="45720" rIns="91440" bIns="45720" rtlCol="0" anchor="t">
            <a:normAutofit/>
          </a:bodyPr>
          <a:lstStyle/>
          <a:p>
            <a:pPr algn="just">
              <a:lnSpc>
                <a:spcPct val="95000"/>
              </a:lnSpc>
            </a:pPr>
            <a:r>
              <a:rPr lang="en-GB" sz="2200" dirty="0">
                <a:ea typeface="+mn-lt"/>
                <a:cs typeface="+mn-lt"/>
              </a:rPr>
              <a:t>This problem is occurring because we have fixed the sizes of the memory blocks. This problem can be removed if we use dynamic partitioning for allocating space to the process. In dynamic partitioning, the process is allocated only that much amount of space which is required by the process. So, there is no internal fragmentation.</a:t>
            </a:r>
            <a:endParaRPr lang="en-GB" sz="2200" dirty="0"/>
          </a:p>
        </p:txBody>
      </p:sp>
    </p:spTree>
    <p:extLst>
      <p:ext uri="{BB962C8B-B14F-4D97-AF65-F5344CB8AC3E}">
        <p14:creationId xmlns:p14="http://schemas.microsoft.com/office/powerpoint/2010/main" val="15852592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D5147E-154C-4457-BBF8-7345DFDA13BD}"/>
              </a:ext>
            </a:extLst>
          </p:cNvPr>
          <p:cNvSpPr>
            <a:spLocks noGrp="1"/>
          </p:cNvSpPr>
          <p:nvPr>
            <p:ph type="title"/>
          </p:nvPr>
        </p:nvSpPr>
        <p:spPr>
          <a:xfrm>
            <a:off x="6163464" y="755650"/>
            <a:ext cx="5266535" cy="1345115"/>
          </a:xfrm>
        </p:spPr>
        <p:txBody>
          <a:bodyPr>
            <a:normAutofit/>
          </a:bodyPr>
          <a:lstStyle/>
          <a:p>
            <a:r>
              <a:rPr lang="en-GB" sz="3200" b="1" dirty="0"/>
              <a:t>External Fragmentation</a:t>
            </a:r>
            <a:endParaRPr lang="en-US" sz="3200" dirty="0">
              <a:cs typeface="Aharoni"/>
            </a:endParaRPr>
          </a:p>
          <a:p>
            <a:r>
              <a:rPr lang="en-US" sz="2600" dirty="0"/>
              <a:t/>
            </a:r>
            <a:br>
              <a:rPr lang="en-US" sz="2600" dirty="0"/>
            </a:br>
            <a:endParaRPr lang="en-US" sz="2600"/>
          </a:p>
        </p:txBody>
      </p:sp>
      <p:pic>
        <p:nvPicPr>
          <p:cNvPr id="5" name="Picture 4" descr="Many question marks on black background">
            <a:extLst>
              <a:ext uri="{FF2B5EF4-FFF2-40B4-BE49-F238E27FC236}">
                <a16:creationId xmlns:a16="http://schemas.microsoft.com/office/drawing/2014/main" xmlns="" id="{8B4A75DB-E722-43E0-A3CC-C315BED9A02A}"/>
              </a:ext>
            </a:extLst>
          </p:cNvPr>
          <p:cNvPicPr>
            <a:picLocks noChangeAspect="1"/>
          </p:cNvPicPr>
          <p:nvPr/>
        </p:nvPicPr>
        <p:blipFill rotWithShape="1">
          <a:blip r:embed="rId2"/>
          <a:srcRect l="52012" r="7" b="7"/>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5B38534B-C036-4AC8-9C8A-C4022EF5B991}"/>
              </a:ext>
            </a:extLst>
          </p:cNvPr>
          <p:cNvSpPr>
            <a:spLocks noGrp="1"/>
          </p:cNvSpPr>
          <p:nvPr>
            <p:ph idx="1"/>
          </p:nvPr>
        </p:nvSpPr>
        <p:spPr>
          <a:xfrm>
            <a:off x="6163464" y="2207969"/>
            <a:ext cx="5266535" cy="3884983"/>
          </a:xfrm>
        </p:spPr>
        <p:txBody>
          <a:bodyPr vert="horz" lIns="91440" tIns="45720" rIns="91440" bIns="45720" rtlCol="0" anchor="t">
            <a:normAutofit/>
          </a:bodyPr>
          <a:lstStyle/>
          <a:p>
            <a:pPr algn="just"/>
            <a:r>
              <a:rPr lang="en-GB" dirty="0">
                <a:ea typeface="+mn-lt"/>
                <a:cs typeface="+mn-lt"/>
              </a:rPr>
              <a:t>In this fragmentation, although we have total space available that is needed by a process still we are not able to put that process in the memory because that space is not contiguous. This is called external fragmentation.</a:t>
            </a:r>
            <a:endParaRPr lang="en-GB" dirty="0"/>
          </a:p>
        </p:txBody>
      </p:sp>
    </p:spTree>
    <p:extLst>
      <p:ext uri="{BB962C8B-B14F-4D97-AF65-F5344CB8AC3E}">
        <p14:creationId xmlns:p14="http://schemas.microsoft.com/office/powerpoint/2010/main" val="3116839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 name="Rectangle 10">
            <a:extLst>
              <a:ext uri="{FF2B5EF4-FFF2-40B4-BE49-F238E27FC236}">
                <a16:creationId xmlns:a16="http://schemas.microsoft.com/office/drawing/2014/main" xmlns=""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4E1A6942-B0A2-4792-91DD-D37273699F9E}"/>
              </a:ext>
            </a:extLst>
          </p:cNvPr>
          <p:cNvPicPr>
            <a:picLocks noGrp="1" noChangeAspect="1"/>
          </p:cNvPicPr>
          <p:nvPr>
            <p:ph idx="1"/>
          </p:nvPr>
        </p:nvPicPr>
        <p:blipFill rotWithShape="1">
          <a:blip r:embed="rId2"/>
          <a:srcRect t="3433"/>
          <a:stretch/>
        </p:blipFill>
        <p:spPr>
          <a:xfrm>
            <a:off x="20" y="-1"/>
            <a:ext cx="12191980" cy="6858000"/>
          </a:xfrm>
          <a:prstGeom prst="rect">
            <a:avLst/>
          </a:prstGeom>
        </p:spPr>
      </p:pic>
      <p:sp>
        <p:nvSpPr>
          <p:cNvPr id="7" name="Rectangle 12">
            <a:extLst>
              <a:ext uri="{FF2B5EF4-FFF2-40B4-BE49-F238E27FC236}">
                <a16:creationId xmlns:a16="http://schemas.microsoft.com/office/drawing/2014/main" xmlns="" id="{9C982AD0-6B29-4C72-8F4E-229BAA86C4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233917"/>
            <a:ext cx="12192000" cy="1060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ECAA3D7-2140-4048-A8C8-2E1DF661DA5E}"/>
              </a:ext>
            </a:extLst>
          </p:cNvPr>
          <p:cNvSpPr>
            <a:spLocks noGrp="1"/>
          </p:cNvSpPr>
          <p:nvPr>
            <p:ph type="title"/>
          </p:nvPr>
        </p:nvSpPr>
        <p:spPr>
          <a:xfrm>
            <a:off x="762001" y="5307069"/>
            <a:ext cx="6765516" cy="914400"/>
          </a:xfrm>
        </p:spPr>
        <p:txBody>
          <a:bodyPr vert="horz" lIns="91440" tIns="45720" rIns="91440" bIns="45720" rtlCol="0" anchor="ctr">
            <a:normAutofit/>
          </a:bodyPr>
          <a:lstStyle/>
          <a:p>
            <a:r>
              <a:rPr lang="en-US" sz="4800"/>
              <a:t>Memory Hierarchy</a:t>
            </a:r>
          </a:p>
        </p:txBody>
      </p:sp>
    </p:spTree>
    <p:extLst>
      <p:ext uri="{BB962C8B-B14F-4D97-AF65-F5344CB8AC3E}">
        <p14:creationId xmlns:p14="http://schemas.microsoft.com/office/powerpoint/2010/main" val="3375333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D1B5B1F-4611-49F3-88FF-D84FC729D3A4}"/>
              </a:ext>
            </a:extLst>
          </p:cNvPr>
          <p:cNvSpPr>
            <a:spLocks noGrp="1"/>
          </p:cNvSpPr>
          <p:nvPr>
            <p:ph type="title"/>
          </p:nvPr>
        </p:nvSpPr>
        <p:spPr>
          <a:xfrm>
            <a:off x="4869502" y="755650"/>
            <a:ext cx="6560497" cy="913795"/>
          </a:xfrm>
        </p:spPr>
        <p:txBody>
          <a:bodyPr>
            <a:normAutofit/>
          </a:bodyPr>
          <a:lstStyle/>
          <a:p>
            <a:r>
              <a:rPr lang="en-GB" b="1" dirty="0">
                <a:ea typeface="+mj-lt"/>
                <a:cs typeface="+mj-lt"/>
              </a:rPr>
              <a:t>External Fragmentation</a:t>
            </a:r>
            <a:endParaRPr lang="en-GB" dirty="0">
              <a:ea typeface="+mj-lt"/>
              <a:cs typeface="+mj-lt"/>
            </a:endParaRPr>
          </a:p>
          <a:p>
            <a:endParaRPr lang="en-GB" dirty="0">
              <a:cs typeface="Aharoni"/>
            </a:endParaRPr>
          </a:p>
        </p:txBody>
      </p:sp>
      <p:pic>
        <p:nvPicPr>
          <p:cNvPr id="4" name="Picture 4">
            <a:extLst>
              <a:ext uri="{FF2B5EF4-FFF2-40B4-BE49-F238E27FC236}">
                <a16:creationId xmlns:a16="http://schemas.microsoft.com/office/drawing/2014/main" xmlns="" id="{37C1305A-A58A-4BF2-8361-794CC6FB0462}"/>
              </a:ext>
            </a:extLst>
          </p:cNvPr>
          <p:cNvPicPr>
            <a:picLocks noChangeAspect="1"/>
          </p:cNvPicPr>
          <p:nvPr/>
        </p:nvPicPr>
        <p:blipFill>
          <a:blip r:embed="rId2"/>
          <a:stretch>
            <a:fillRect/>
          </a:stretch>
        </p:blipFill>
        <p:spPr>
          <a:xfrm>
            <a:off x="699845" y="295574"/>
            <a:ext cx="3666854" cy="6468133"/>
          </a:xfrm>
          <a:prstGeom prst="rect">
            <a:avLst/>
          </a:prstGeom>
        </p:spPr>
      </p:pic>
      <p:sp>
        <p:nvSpPr>
          <p:cNvPr id="3" name="Content Placeholder 2">
            <a:extLst>
              <a:ext uri="{FF2B5EF4-FFF2-40B4-BE49-F238E27FC236}">
                <a16:creationId xmlns:a16="http://schemas.microsoft.com/office/drawing/2014/main" xmlns="" id="{8859B586-BB0C-4805-B801-6930573928DF}"/>
              </a:ext>
            </a:extLst>
          </p:cNvPr>
          <p:cNvSpPr>
            <a:spLocks noGrp="1"/>
          </p:cNvSpPr>
          <p:nvPr>
            <p:ph idx="1"/>
          </p:nvPr>
        </p:nvSpPr>
        <p:spPr>
          <a:xfrm>
            <a:off x="4510068" y="1762272"/>
            <a:ext cx="7135591" cy="4603849"/>
          </a:xfrm>
        </p:spPr>
        <p:txBody>
          <a:bodyPr vert="horz" lIns="91440" tIns="45720" rIns="91440" bIns="45720" rtlCol="0" anchor="t">
            <a:noAutofit/>
          </a:bodyPr>
          <a:lstStyle/>
          <a:p>
            <a:pPr algn="just">
              <a:lnSpc>
                <a:spcPct val="95000"/>
              </a:lnSpc>
            </a:pPr>
            <a:r>
              <a:rPr lang="en-GB" sz="2000" b="1" dirty="0">
                <a:ea typeface="+mn-lt"/>
                <a:cs typeface="+mn-lt"/>
              </a:rPr>
              <a:t>Example: </a:t>
            </a:r>
            <a:r>
              <a:rPr lang="en-GB" sz="2000" dirty="0">
                <a:ea typeface="+mn-lt"/>
                <a:cs typeface="+mn-lt"/>
              </a:rPr>
              <a:t>Suppose in the above example, if three new processes P2, P3, and P4 come of sizes 2MB, 3MB, and 6MB respectively. Now, these processes get memory blocks of size 2MB, 4MB and 8MB respectively allocated.</a:t>
            </a:r>
            <a:endParaRPr lang="en-US" sz="2000" dirty="0"/>
          </a:p>
          <a:p>
            <a:pPr algn="just">
              <a:lnSpc>
                <a:spcPct val="95000"/>
              </a:lnSpc>
            </a:pPr>
            <a:r>
              <a:rPr lang="en-GB" sz="2000" dirty="0">
                <a:ea typeface="+mn-lt"/>
                <a:cs typeface="+mn-lt"/>
              </a:rPr>
              <a:t>So, now if we closely </a:t>
            </a:r>
            <a:r>
              <a:rPr lang="en-GB" sz="2000" dirty="0" err="1">
                <a:ea typeface="+mn-lt"/>
                <a:cs typeface="+mn-lt"/>
              </a:rPr>
              <a:t>analyze</a:t>
            </a:r>
            <a:r>
              <a:rPr lang="en-GB" sz="2000" dirty="0">
                <a:ea typeface="+mn-lt"/>
                <a:cs typeface="+mn-lt"/>
              </a:rPr>
              <a:t> this situation then process P3 (unused 1MB)and P4(unused 2MB) are again causing internal fragmentation. So, a total of 4MB (1MB (due to process P1) + 1MB (due to process P3) + 2MB (due to process P4)) is unused due to internal fragmentation.</a:t>
            </a:r>
          </a:p>
          <a:p>
            <a:pPr algn="just">
              <a:lnSpc>
                <a:spcPct val="95000"/>
              </a:lnSpc>
            </a:pPr>
            <a:r>
              <a:rPr lang="en-GB" sz="2000" dirty="0">
                <a:ea typeface="+mn-lt"/>
                <a:cs typeface="+mn-lt"/>
              </a:rPr>
              <a:t>Now, suppose a new process of 4 MB comes. Though </a:t>
            </a:r>
            <a:r>
              <a:rPr lang="en-GB" sz="2000" b="1" dirty="0">
                <a:ea typeface="+mn-lt"/>
                <a:cs typeface="+mn-lt"/>
              </a:rPr>
              <a:t>we have a total space of 4MB</a:t>
            </a:r>
            <a:r>
              <a:rPr lang="en-GB" sz="2000" dirty="0">
                <a:ea typeface="+mn-lt"/>
                <a:cs typeface="+mn-lt"/>
              </a:rPr>
              <a:t> still </a:t>
            </a:r>
            <a:r>
              <a:rPr lang="en-GB" sz="2000" b="1" dirty="0">
                <a:ea typeface="+mn-lt"/>
                <a:cs typeface="+mn-lt"/>
              </a:rPr>
              <a:t>we can’t allocate this memory </a:t>
            </a:r>
            <a:r>
              <a:rPr lang="en-GB" sz="2000" dirty="0">
                <a:ea typeface="+mn-lt"/>
                <a:cs typeface="+mn-lt"/>
              </a:rPr>
              <a:t>to the process. This is called </a:t>
            </a:r>
            <a:r>
              <a:rPr lang="en-GB" sz="2000" b="1" dirty="0">
                <a:ea typeface="+mn-lt"/>
                <a:cs typeface="+mn-lt"/>
              </a:rPr>
              <a:t>external fragmentation</a:t>
            </a:r>
            <a:r>
              <a:rPr lang="en-GB" sz="2000" dirty="0">
                <a:ea typeface="+mn-lt"/>
                <a:cs typeface="+mn-lt"/>
              </a:rPr>
              <a:t>.</a:t>
            </a:r>
            <a:endParaRPr lang="en-GB" sz="2000" dirty="0"/>
          </a:p>
        </p:txBody>
      </p:sp>
    </p:spTree>
    <p:extLst>
      <p:ext uri="{BB962C8B-B14F-4D97-AF65-F5344CB8AC3E}">
        <p14:creationId xmlns:p14="http://schemas.microsoft.com/office/powerpoint/2010/main" val="250195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44562AD-46B7-461A-B5A3-5394E6D82BB1}"/>
              </a:ext>
            </a:extLst>
          </p:cNvPr>
          <p:cNvSpPr>
            <a:spLocks noGrp="1"/>
          </p:cNvSpPr>
          <p:nvPr>
            <p:ph type="title"/>
          </p:nvPr>
        </p:nvSpPr>
        <p:spPr>
          <a:xfrm>
            <a:off x="5703389" y="324329"/>
            <a:ext cx="5812874" cy="1445756"/>
          </a:xfrm>
        </p:spPr>
        <p:txBody>
          <a:bodyPr>
            <a:normAutofit fontScale="90000"/>
          </a:bodyPr>
          <a:lstStyle/>
          <a:p>
            <a:r>
              <a:rPr lang="en-GB" sz="4000" b="1" dirty="0"/>
              <a:t>How to remove external fragmentation?</a:t>
            </a:r>
            <a:endParaRPr lang="en-US" sz="4000">
              <a:cs typeface="Aharoni"/>
            </a:endParaRPr>
          </a:p>
          <a:p>
            <a:r>
              <a:rPr lang="en-US" sz="2000" dirty="0"/>
              <a:t/>
            </a:r>
            <a:br>
              <a:rPr lang="en-US" sz="2000" dirty="0"/>
            </a:br>
            <a:endParaRPr lang="en-US" sz="2000"/>
          </a:p>
        </p:txBody>
      </p:sp>
      <p:pic>
        <p:nvPicPr>
          <p:cNvPr id="5" name="Picture 4" descr="Exclamation mark on a yellow background">
            <a:extLst>
              <a:ext uri="{FF2B5EF4-FFF2-40B4-BE49-F238E27FC236}">
                <a16:creationId xmlns:a16="http://schemas.microsoft.com/office/drawing/2014/main" xmlns="" id="{058708AB-EBF5-4DDB-988F-E2CB49A5EA44}"/>
              </a:ext>
            </a:extLst>
          </p:cNvPr>
          <p:cNvPicPr>
            <a:picLocks noChangeAspect="1"/>
          </p:cNvPicPr>
          <p:nvPr/>
        </p:nvPicPr>
        <p:blipFill rotWithShape="1">
          <a:blip r:embed="rId2"/>
          <a:srcRect l="26983" r="13915" b="4"/>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5FEEFE97-15CC-443D-9E80-608E67B6D0B3}"/>
              </a:ext>
            </a:extLst>
          </p:cNvPr>
          <p:cNvSpPr>
            <a:spLocks noGrp="1"/>
          </p:cNvSpPr>
          <p:nvPr>
            <p:ph idx="1"/>
          </p:nvPr>
        </p:nvSpPr>
        <p:spPr>
          <a:xfrm>
            <a:off x="5904672" y="1877290"/>
            <a:ext cx="5740987" cy="4474454"/>
          </a:xfrm>
        </p:spPr>
        <p:txBody>
          <a:bodyPr vert="horz" lIns="91440" tIns="45720" rIns="91440" bIns="45720" rtlCol="0" anchor="t">
            <a:normAutofit/>
          </a:bodyPr>
          <a:lstStyle/>
          <a:p>
            <a:pPr algn="just">
              <a:lnSpc>
                <a:spcPct val="95000"/>
              </a:lnSpc>
            </a:pPr>
            <a:r>
              <a:rPr lang="en-GB" sz="2400" dirty="0">
                <a:ea typeface="+mn-lt"/>
                <a:cs typeface="+mn-lt"/>
              </a:rPr>
              <a:t>This problem is occurring because</a:t>
            </a:r>
            <a:r>
              <a:rPr lang="en-GB" sz="2400" b="1" dirty="0">
                <a:ea typeface="+mn-lt"/>
                <a:cs typeface="+mn-lt"/>
              </a:rPr>
              <a:t> we are allocating memory continuously </a:t>
            </a:r>
            <a:r>
              <a:rPr lang="en-GB" sz="2400" dirty="0">
                <a:ea typeface="+mn-lt"/>
                <a:cs typeface="+mn-lt"/>
              </a:rPr>
              <a:t>to the processes. So, if we remove this condition external fragmentation can be reduced. This is what done in</a:t>
            </a:r>
            <a:r>
              <a:rPr lang="en-GB" sz="2400" b="1" dirty="0">
                <a:ea typeface="+mn-lt"/>
                <a:cs typeface="+mn-lt"/>
              </a:rPr>
              <a:t> paging &amp; segmentation</a:t>
            </a:r>
            <a:r>
              <a:rPr lang="en-GB" sz="2400" dirty="0">
                <a:ea typeface="+mn-lt"/>
                <a:cs typeface="+mn-lt"/>
              </a:rPr>
              <a:t>(non-contiguous memory allocation techniques) where memory is allocated non-contiguously to the processes. We will learn about paging and segmentation in the next blog.</a:t>
            </a:r>
            <a:endParaRPr lang="en-GB" sz="2400" dirty="0"/>
          </a:p>
        </p:txBody>
      </p:sp>
    </p:spTree>
    <p:extLst>
      <p:ext uri="{BB962C8B-B14F-4D97-AF65-F5344CB8AC3E}">
        <p14:creationId xmlns:p14="http://schemas.microsoft.com/office/powerpoint/2010/main" val="2078614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4A6FF27-CEB8-460D-9756-D64B5F4148F6}"/>
              </a:ext>
            </a:extLst>
          </p:cNvPr>
          <p:cNvSpPr>
            <a:spLocks noGrp="1"/>
          </p:cNvSpPr>
          <p:nvPr>
            <p:ph type="title"/>
          </p:nvPr>
        </p:nvSpPr>
        <p:spPr>
          <a:xfrm>
            <a:off x="6163464" y="755650"/>
            <a:ext cx="5266535" cy="1345115"/>
          </a:xfrm>
        </p:spPr>
        <p:txBody>
          <a:bodyPr>
            <a:normAutofit/>
          </a:bodyPr>
          <a:lstStyle/>
          <a:p>
            <a:r>
              <a:rPr lang="en-GB" dirty="0">
                <a:cs typeface="Aharoni"/>
              </a:rPr>
              <a:t>Memory Allocation strategies</a:t>
            </a:r>
            <a:endParaRPr lang="en-GB" dirty="0"/>
          </a:p>
        </p:txBody>
      </p:sp>
      <p:pic>
        <p:nvPicPr>
          <p:cNvPr id="5" name="Picture 4" descr="Puzzle pieces">
            <a:extLst>
              <a:ext uri="{FF2B5EF4-FFF2-40B4-BE49-F238E27FC236}">
                <a16:creationId xmlns:a16="http://schemas.microsoft.com/office/drawing/2014/main" xmlns="" id="{5FB6FBF2-FAC5-42F1-B3F5-389EF8D6B7AC}"/>
              </a:ext>
            </a:extLst>
          </p:cNvPr>
          <p:cNvPicPr>
            <a:picLocks noChangeAspect="1"/>
          </p:cNvPicPr>
          <p:nvPr/>
        </p:nvPicPr>
        <p:blipFill rotWithShape="1">
          <a:blip r:embed="rId2"/>
          <a:srcRect l="27886" r="19786" b="7"/>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67F5358A-8281-4142-9589-C7AADD854D51}"/>
              </a:ext>
            </a:extLst>
          </p:cNvPr>
          <p:cNvSpPr>
            <a:spLocks noGrp="1"/>
          </p:cNvSpPr>
          <p:nvPr>
            <p:ph idx="1"/>
          </p:nvPr>
        </p:nvSpPr>
        <p:spPr>
          <a:xfrm>
            <a:off x="6163464" y="2207969"/>
            <a:ext cx="5769742" cy="4215662"/>
          </a:xfrm>
        </p:spPr>
        <p:txBody>
          <a:bodyPr vert="horz" lIns="91440" tIns="45720" rIns="91440" bIns="45720" rtlCol="0" anchor="t">
            <a:normAutofit/>
          </a:bodyPr>
          <a:lstStyle/>
          <a:p>
            <a:pPr algn="just">
              <a:lnSpc>
                <a:spcPct val="95000"/>
              </a:lnSpc>
            </a:pPr>
            <a:r>
              <a:rPr lang="en-GB" sz="2400" dirty="0"/>
              <a:t>Memory allocation is the process of assigning blocks of memory on request.</a:t>
            </a:r>
            <a:endParaRPr lang="en-US" sz="2400" dirty="0"/>
          </a:p>
          <a:p>
            <a:pPr algn="just">
              <a:lnSpc>
                <a:spcPct val="95000"/>
              </a:lnSpc>
            </a:pPr>
            <a:r>
              <a:rPr lang="en-GB" sz="2400" dirty="0"/>
              <a:t>Typically the allocator receives memory from OS in a small blocks that it must divide up to satisfy the requests for smaller blocks.</a:t>
            </a:r>
          </a:p>
          <a:p>
            <a:pPr algn="just">
              <a:lnSpc>
                <a:spcPct val="95000"/>
              </a:lnSpc>
            </a:pPr>
            <a:r>
              <a:rPr lang="en-GB" sz="2400" dirty="0"/>
              <a:t>Several algorithms are used to allocate the memory for newly created process.</a:t>
            </a:r>
          </a:p>
        </p:txBody>
      </p:sp>
    </p:spTree>
    <p:extLst>
      <p:ext uri="{BB962C8B-B14F-4D97-AF65-F5344CB8AC3E}">
        <p14:creationId xmlns:p14="http://schemas.microsoft.com/office/powerpoint/2010/main" val="3961489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FF3B1A-E829-40DD-87A8-CAB930A8604D}"/>
              </a:ext>
            </a:extLst>
          </p:cNvPr>
          <p:cNvSpPr>
            <a:spLocks noGrp="1"/>
          </p:cNvSpPr>
          <p:nvPr>
            <p:ph type="title"/>
          </p:nvPr>
        </p:nvSpPr>
        <p:spPr>
          <a:xfrm>
            <a:off x="762000" y="1517903"/>
            <a:ext cx="10668000" cy="1345115"/>
          </a:xfrm>
        </p:spPr>
        <p:txBody>
          <a:bodyPr>
            <a:normAutofit/>
          </a:bodyPr>
          <a:lstStyle/>
          <a:p>
            <a:r>
              <a:rPr lang="en-GB" dirty="0">
                <a:ea typeface="+mj-lt"/>
                <a:cs typeface="+mj-lt"/>
              </a:rPr>
              <a:t>Memory Allocation strategies</a:t>
            </a:r>
          </a:p>
        </p:txBody>
      </p:sp>
      <p:sp>
        <p:nvSpPr>
          <p:cNvPr id="3" name="Content Placeholder 2">
            <a:extLst>
              <a:ext uri="{FF2B5EF4-FFF2-40B4-BE49-F238E27FC236}">
                <a16:creationId xmlns:a16="http://schemas.microsoft.com/office/drawing/2014/main" xmlns="" id="{4DBB0528-AB94-4A5A-BA82-A5C4272C58A7}"/>
              </a:ext>
            </a:extLst>
          </p:cNvPr>
          <p:cNvSpPr>
            <a:spLocks noGrp="1"/>
          </p:cNvSpPr>
          <p:nvPr>
            <p:ph idx="1"/>
          </p:nvPr>
        </p:nvSpPr>
        <p:spPr>
          <a:xfrm>
            <a:off x="762000" y="2970222"/>
            <a:ext cx="10668000" cy="3125777"/>
          </a:xfrm>
        </p:spPr>
        <p:txBody>
          <a:bodyPr vert="horz" lIns="91440" tIns="45720" rIns="91440" bIns="45720" rtlCol="0">
            <a:normAutofit/>
          </a:bodyPr>
          <a:lstStyle/>
          <a:p>
            <a:r>
              <a:rPr lang="en-GB" dirty="0"/>
              <a:t>The popular strategies of memory allocation for newly created processes by using linked list are : </a:t>
            </a:r>
          </a:p>
          <a:p>
            <a:pPr marL="708660" lvl="1" indent="-342900">
              <a:buFont typeface="Wingdings" panose="020B0604020202020204" pitchFamily="34" charset="0"/>
              <a:buChar char="v"/>
            </a:pPr>
            <a:r>
              <a:rPr lang="en-GB" dirty="0"/>
              <a:t>First Fit</a:t>
            </a:r>
          </a:p>
          <a:p>
            <a:pPr marL="708660" lvl="1" indent="-342900">
              <a:buFont typeface="Wingdings" panose="020B0604020202020204" pitchFamily="34" charset="0"/>
              <a:buChar char="v"/>
            </a:pPr>
            <a:r>
              <a:rPr lang="en-GB" dirty="0"/>
              <a:t>Next Fit</a:t>
            </a:r>
          </a:p>
          <a:p>
            <a:pPr marL="708660" lvl="1" indent="-342900">
              <a:buFont typeface="Wingdings" panose="020B0604020202020204" pitchFamily="34" charset="0"/>
              <a:buChar char="v"/>
            </a:pPr>
            <a:r>
              <a:rPr lang="en-GB" dirty="0"/>
              <a:t>Best Fit </a:t>
            </a:r>
          </a:p>
          <a:p>
            <a:pPr marL="708660" lvl="1" indent="-342900">
              <a:buFont typeface="Wingdings" panose="020B0604020202020204" pitchFamily="34" charset="0"/>
              <a:buChar char="v"/>
            </a:pPr>
            <a:r>
              <a:rPr lang="en-GB" dirty="0"/>
              <a:t>Worst Fit</a:t>
            </a:r>
          </a:p>
          <a:p>
            <a:pPr marL="708660" lvl="1" indent="-342900">
              <a:buFont typeface="Wingdings" panose="020B0604020202020204" pitchFamily="34" charset="0"/>
              <a:buChar char="v"/>
            </a:pPr>
            <a:r>
              <a:rPr lang="en-GB" dirty="0"/>
              <a:t>Quick Fit</a:t>
            </a:r>
          </a:p>
        </p:txBody>
      </p:sp>
    </p:spTree>
    <p:extLst>
      <p:ext uri="{BB962C8B-B14F-4D97-AF65-F5344CB8AC3E}">
        <p14:creationId xmlns:p14="http://schemas.microsoft.com/office/powerpoint/2010/main" val="883536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AADEE42-4C1F-413B-8F9F-A6EFF1393109}"/>
              </a:ext>
            </a:extLst>
          </p:cNvPr>
          <p:cNvSpPr>
            <a:spLocks noGrp="1"/>
          </p:cNvSpPr>
          <p:nvPr>
            <p:ph type="title"/>
          </p:nvPr>
        </p:nvSpPr>
        <p:spPr>
          <a:xfrm>
            <a:off x="762001" y="755650"/>
            <a:ext cx="3932830" cy="1345115"/>
          </a:xfrm>
        </p:spPr>
        <p:txBody>
          <a:bodyPr>
            <a:normAutofit/>
          </a:bodyPr>
          <a:lstStyle/>
          <a:p>
            <a:r>
              <a:rPr lang="en-GB" b="1" dirty="0">
                <a:ea typeface="+mj-lt"/>
                <a:cs typeface="+mj-lt"/>
              </a:rPr>
              <a:t>First Fit</a:t>
            </a:r>
            <a:endParaRPr lang="en-US" dirty="0"/>
          </a:p>
        </p:txBody>
      </p:sp>
      <p:sp>
        <p:nvSpPr>
          <p:cNvPr id="3" name="Content Placeholder 2">
            <a:extLst>
              <a:ext uri="{FF2B5EF4-FFF2-40B4-BE49-F238E27FC236}">
                <a16:creationId xmlns:a16="http://schemas.microsoft.com/office/drawing/2014/main" xmlns="" id="{0A7B5091-0F53-4E53-A0F0-2D872B6C409A}"/>
              </a:ext>
            </a:extLst>
          </p:cNvPr>
          <p:cNvSpPr>
            <a:spLocks noGrp="1"/>
          </p:cNvSpPr>
          <p:nvPr>
            <p:ph idx="1"/>
          </p:nvPr>
        </p:nvSpPr>
        <p:spPr>
          <a:xfrm>
            <a:off x="762001" y="2207969"/>
            <a:ext cx="4881735" cy="4373813"/>
          </a:xfrm>
        </p:spPr>
        <p:txBody>
          <a:bodyPr vert="horz" lIns="91440" tIns="45720" rIns="91440" bIns="45720" rtlCol="0" anchor="t">
            <a:normAutofit/>
          </a:bodyPr>
          <a:lstStyle/>
          <a:p>
            <a:pPr algn="just">
              <a:lnSpc>
                <a:spcPct val="95000"/>
              </a:lnSpc>
            </a:pPr>
            <a:r>
              <a:rPr lang="en-GB" sz="2800" dirty="0">
                <a:ea typeface="+mn-lt"/>
                <a:cs typeface="+mn-lt"/>
              </a:rPr>
              <a:t>In the first fit, the partition is allocated which is the first sufficient block from the top of Main Memory. It scans memory from the beginning and chooses the first available block that is large enough. Thus it allocates the first hole that is large enough. </a:t>
            </a:r>
            <a:endParaRPr lang="en-GB" sz="2800"/>
          </a:p>
        </p:txBody>
      </p:sp>
      <p:pic>
        <p:nvPicPr>
          <p:cNvPr id="4" name="Picture 4" descr="Diagram&#10;&#10;Description automatically generated">
            <a:extLst>
              <a:ext uri="{FF2B5EF4-FFF2-40B4-BE49-F238E27FC236}">
                <a16:creationId xmlns:a16="http://schemas.microsoft.com/office/drawing/2014/main" xmlns="" id="{04D2BEE1-AB68-4DB3-A515-43E21030A76E}"/>
              </a:ext>
            </a:extLst>
          </p:cNvPr>
          <p:cNvPicPr>
            <a:picLocks noChangeAspect="1"/>
          </p:cNvPicPr>
          <p:nvPr/>
        </p:nvPicPr>
        <p:blipFill>
          <a:blip r:embed="rId2"/>
          <a:stretch>
            <a:fillRect/>
          </a:stretch>
        </p:blipFill>
        <p:spPr>
          <a:xfrm>
            <a:off x="5660256" y="878018"/>
            <a:ext cx="6524656" cy="4886302"/>
          </a:xfrm>
          <a:prstGeom prst="rect">
            <a:avLst/>
          </a:prstGeom>
        </p:spPr>
      </p:pic>
    </p:spTree>
    <p:extLst>
      <p:ext uri="{BB962C8B-B14F-4D97-AF65-F5344CB8AC3E}">
        <p14:creationId xmlns:p14="http://schemas.microsoft.com/office/powerpoint/2010/main" val="997488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9E9C862-88D3-472B-A364-0A8351B01498}"/>
              </a:ext>
            </a:extLst>
          </p:cNvPr>
          <p:cNvSpPr>
            <a:spLocks noGrp="1"/>
          </p:cNvSpPr>
          <p:nvPr>
            <p:ph type="title"/>
          </p:nvPr>
        </p:nvSpPr>
        <p:spPr>
          <a:xfrm>
            <a:off x="762001" y="755650"/>
            <a:ext cx="3932830" cy="1345115"/>
          </a:xfrm>
        </p:spPr>
        <p:txBody>
          <a:bodyPr>
            <a:normAutofit/>
          </a:bodyPr>
          <a:lstStyle/>
          <a:p>
            <a:r>
              <a:rPr lang="en-GB" b="1" dirty="0">
                <a:ea typeface="+mj-lt"/>
                <a:cs typeface="+mj-lt"/>
              </a:rPr>
              <a:t>Next Fit</a:t>
            </a:r>
            <a:endParaRPr lang="en-US" dirty="0"/>
          </a:p>
        </p:txBody>
      </p:sp>
      <p:sp>
        <p:nvSpPr>
          <p:cNvPr id="3" name="Content Placeholder 2">
            <a:extLst>
              <a:ext uri="{FF2B5EF4-FFF2-40B4-BE49-F238E27FC236}">
                <a16:creationId xmlns:a16="http://schemas.microsoft.com/office/drawing/2014/main" xmlns="" id="{7AC50050-0195-440A-AD65-52DBCCC115B8}"/>
              </a:ext>
            </a:extLst>
          </p:cNvPr>
          <p:cNvSpPr>
            <a:spLocks noGrp="1"/>
          </p:cNvSpPr>
          <p:nvPr>
            <p:ph idx="1"/>
          </p:nvPr>
        </p:nvSpPr>
        <p:spPr>
          <a:xfrm>
            <a:off x="762001" y="2207969"/>
            <a:ext cx="4364150" cy="4043133"/>
          </a:xfrm>
        </p:spPr>
        <p:txBody>
          <a:bodyPr vert="horz" lIns="91440" tIns="45720" rIns="91440" bIns="45720" rtlCol="0" anchor="t">
            <a:normAutofit/>
          </a:bodyPr>
          <a:lstStyle/>
          <a:p>
            <a:pPr algn="just"/>
            <a:r>
              <a:rPr lang="en-GB" sz="3200" dirty="0">
                <a:ea typeface="+mn-lt"/>
                <a:cs typeface="+mn-lt"/>
              </a:rPr>
              <a:t>Next fit is similar to the first fit but it will search for the first sufficient partition from the last allocation point. </a:t>
            </a:r>
            <a:endParaRPr lang="en-GB" dirty="0"/>
          </a:p>
        </p:txBody>
      </p:sp>
      <p:pic>
        <p:nvPicPr>
          <p:cNvPr id="4" name="Picture 4" descr="Diagram&#10;&#10;Description automatically generated">
            <a:extLst>
              <a:ext uri="{FF2B5EF4-FFF2-40B4-BE49-F238E27FC236}">
                <a16:creationId xmlns:a16="http://schemas.microsoft.com/office/drawing/2014/main" xmlns="" id="{75759280-2F46-41C3-899E-D6B257CE5AE6}"/>
              </a:ext>
            </a:extLst>
          </p:cNvPr>
          <p:cNvPicPr>
            <a:picLocks noChangeAspect="1"/>
          </p:cNvPicPr>
          <p:nvPr/>
        </p:nvPicPr>
        <p:blipFill>
          <a:blip r:embed="rId2"/>
          <a:stretch>
            <a:fillRect/>
          </a:stretch>
        </p:blipFill>
        <p:spPr>
          <a:xfrm>
            <a:off x="5401464" y="763000"/>
            <a:ext cx="6553410" cy="4929434"/>
          </a:xfrm>
          <a:prstGeom prst="rect">
            <a:avLst/>
          </a:prstGeom>
        </p:spPr>
      </p:pic>
    </p:spTree>
    <p:extLst>
      <p:ext uri="{BB962C8B-B14F-4D97-AF65-F5344CB8AC3E}">
        <p14:creationId xmlns:p14="http://schemas.microsoft.com/office/powerpoint/2010/main" val="373500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22187B-6E7F-4A62-B5A3-C701F8EFFCEB}"/>
              </a:ext>
            </a:extLst>
          </p:cNvPr>
          <p:cNvSpPr>
            <a:spLocks noGrp="1"/>
          </p:cNvSpPr>
          <p:nvPr>
            <p:ph type="title"/>
          </p:nvPr>
        </p:nvSpPr>
        <p:spPr>
          <a:xfrm>
            <a:off x="6163464" y="755650"/>
            <a:ext cx="5266535" cy="1345115"/>
          </a:xfrm>
        </p:spPr>
        <p:txBody>
          <a:bodyPr>
            <a:normAutofit/>
          </a:bodyPr>
          <a:lstStyle/>
          <a:p>
            <a:r>
              <a:rPr lang="en-GB" dirty="0">
                <a:cs typeface="Aharoni"/>
              </a:rPr>
              <a:t>Best Fit</a:t>
            </a:r>
            <a:endParaRPr lang="en-GB" dirty="0"/>
          </a:p>
        </p:txBody>
      </p:sp>
      <p:pic>
        <p:nvPicPr>
          <p:cNvPr id="4" name="Picture 4" descr="Diagram&#10;&#10;Description automatically generated">
            <a:extLst>
              <a:ext uri="{FF2B5EF4-FFF2-40B4-BE49-F238E27FC236}">
                <a16:creationId xmlns:a16="http://schemas.microsoft.com/office/drawing/2014/main" xmlns="" id="{74E99512-E2D8-4E30-980D-072CF7404C25}"/>
              </a:ext>
            </a:extLst>
          </p:cNvPr>
          <p:cNvPicPr>
            <a:picLocks noChangeAspect="1"/>
          </p:cNvPicPr>
          <p:nvPr/>
        </p:nvPicPr>
        <p:blipFill>
          <a:blip r:embed="rId2"/>
          <a:stretch>
            <a:fillRect/>
          </a:stretch>
        </p:blipFill>
        <p:spPr>
          <a:xfrm>
            <a:off x="165240" y="1254004"/>
            <a:ext cx="6058782" cy="4536897"/>
          </a:xfrm>
          <a:prstGeom prst="rect">
            <a:avLst/>
          </a:prstGeom>
        </p:spPr>
      </p:pic>
      <p:sp>
        <p:nvSpPr>
          <p:cNvPr id="3" name="Content Placeholder 2">
            <a:extLst>
              <a:ext uri="{FF2B5EF4-FFF2-40B4-BE49-F238E27FC236}">
                <a16:creationId xmlns:a16="http://schemas.microsoft.com/office/drawing/2014/main" xmlns="" id="{59E161FA-CC6F-4816-A629-BF8351C5D16B}"/>
              </a:ext>
            </a:extLst>
          </p:cNvPr>
          <p:cNvSpPr>
            <a:spLocks noGrp="1"/>
          </p:cNvSpPr>
          <p:nvPr>
            <p:ph idx="1"/>
          </p:nvPr>
        </p:nvSpPr>
        <p:spPr>
          <a:xfrm>
            <a:off x="6163464" y="1776649"/>
            <a:ext cx="5554082" cy="4316303"/>
          </a:xfrm>
        </p:spPr>
        <p:txBody>
          <a:bodyPr vert="horz" lIns="91440" tIns="45720" rIns="91440" bIns="45720" rtlCol="0" anchor="t">
            <a:normAutofit/>
          </a:bodyPr>
          <a:lstStyle/>
          <a:p>
            <a:pPr algn="just"/>
            <a:r>
              <a:rPr lang="en-GB" dirty="0">
                <a:ea typeface="+mn-lt"/>
                <a:cs typeface="+mn-lt"/>
              </a:rPr>
              <a:t>Allocate the process to the partition which is the first smallest sufficient partition among the free available partition. It searches the entire list of holes to find the smallest hole whose size is greater than or equal to the size of the process. </a:t>
            </a:r>
            <a:endParaRPr lang="en-GB" dirty="0"/>
          </a:p>
        </p:txBody>
      </p:sp>
    </p:spTree>
    <p:extLst>
      <p:ext uri="{BB962C8B-B14F-4D97-AF65-F5344CB8AC3E}">
        <p14:creationId xmlns:p14="http://schemas.microsoft.com/office/powerpoint/2010/main" val="1807763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B71404-CC84-4FCE-AD0A-093193F256DB}"/>
              </a:ext>
            </a:extLst>
          </p:cNvPr>
          <p:cNvSpPr>
            <a:spLocks noGrp="1"/>
          </p:cNvSpPr>
          <p:nvPr>
            <p:ph type="title"/>
          </p:nvPr>
        </p:nvSpPr>
        <p:spPr>
          <a:xfrm>
            <a:off x="762001" y="755650"/>
            <a:ext cx="3932830" cy="1345115"/>
          </a:xfrm>
        </p:spPr>
        <p:txBody>
          <a:bodyPr>
            <a:normAutofit/>
          </a:bodyPr>
          <a:lstStyle/>
          <a:p>
            <a:r>
              <a:rPr lang="en-GB" dirty="0">
                <a:cs typeface="Aharoni"/>
              </a:rPr>
              <a:t>Worst Fit</a:t>
            </a:r>
            <a:endParaRPr lang="en-GB" dirty="0"/>
          </a:p>
        </p:txBody>
      </p:sp>
      <p:sp>
        <p:nvSpPr>
          <p:cNvPr id="3" name="Content Placeholder 2">
            <a:extLst>
              <a:ext uri="{FF2B5EF4-FFF2-40B4-BE49-F238E27FC236}">
                <a16:creationId xmlns:a16="http://schemas.microsoft.com/office/drawing/2014/main" xmlns="" id="{A6432833-4F0B-40E0-853F-AAC39319AD5A}"/>
              </a:ext>
            </a:extLst>
          </p:cNvPr>
          <p:cNvSpPr>
            <a:spLocks noGrp="1"/>
          </p:cNvSpPr>
          <p:nvPr>
            <p:ph idx="1"/>
          </p:nvPr>
        </p:nvSpPr>
        <p:spPr>
          <a:xfrm>
            <a:off x="388190" y="1920422"/>
            <a:ext cx="5083018" cy="4546341"/>
          </a:xfrm>
        </p:spPr>
        <p:txBody>
          <a:bodyPr vert="horz" lIns="91440" tIns="45720" rIns="91440" bIns="45720" rtlCol="0" anchor="t">
            <a:noAutofit/>
          </a:bodyPr>
          <a:lstStyle/>
          <a:p>
            <a:pPr algn="just">
              <a:lnSpc>
                <a:spcPct val="95000"/>
              </a:lnSpc>
            </a:pPr>
            <a:r>
              <a:rPr lang="en-GB" sz="2800" dirty="0">
                <a:ea typeface="+mn-lt"/>
                <a:cs typeface="+mn-lt"/>
              </a:rPr>
              <a:t>Allocate the process to the partition which is the largest sufficient among the freely available partitions available in the main memory. It is opposite to the best-fit algorithm. It searches the entire list of holes to find the largest hole and allocate it to process.  </a:t>
            </a:r>
            <a:endParaRPr lang="en-GB" sz="2800"/>
          </a:p>
        </p:txBody>
      </p:sp>
      <p:pic>
        <p:nvPicPr>
          <p:cNvPr id="4" name="Picture 4" descr="Diagram&#10;&#10;Description automatically generated">
            <a:extLst>
              <a:ext uri="{FF2B5EF4-FFF2-40B4-BE49-F238E27FC236}">
                <a16:creationId xmlns:a16="http://schemas.microsoft.com/office/drawing/2014/main" xmlns="" id="{E69167FB-0DEA-40B2-BEF5-801BAA30CAA8}"/>
              </a:ext>
            </a:extLst>
          </p:cNvPr>
          <p:cNvPicPr>
            <a:picLocks noChangeAspect="1"/>
          </p:cNvPicPr>
          <p:nvPr/>
        </p:nvPicPr>
        <p:blipFill>
          <a:blip r:embed="rId2"/>
          <a:stretch>
            <a:fillRect/>
          </a:stretch>
        </p:blipFill>
        <p:spPr>
          <a:xfrm>
            <a:off x="5401464" y="504207"/>
            <a:ext cx="6927222" cy="5188227"/>
          </a:xfrm>
          <a:prstGeom prst="rect">
            <a:avLst/>
          </a:prstGeom>
        </p:spPr>
      </p:pic>
    </p:spTree>
    <p:extLst>
      <p:ext uri="{BB962C8B-B14F-4D97-AF65-F5344CB8AC3E}">
        <p14:creationId xmlns:p14="http://schemas.microsoft.com/office/powerpoint/2010/main" val="1058703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18AA0D-BD17-41DD-BA86-F0D0EF2C2D94}"/>
              </a:ext>
            </a:extLst>
          </p:cNvPr>
          <p:cNvSpPr>
            <a:spLocks noGrp="1"/>
          </p:cNvSpPr>
          <p:nvPr>
            <p:ph type="title"/>
          </p:nvPr>
        </p:nvSpPr>
        <p:spPr>
          <a:xfrm>
            <a:off x="6163464" y="755650"/>
            <a:ext cx="5266535" cy="1345115"/>
          </a:xfrm>
        </p:spPr>
        <p:txBody>
          <a:bodyPr>
            <a:normAutofit/>
          </a:bodyPr>
          <a:lstStyle/>
          <a:p>
            <a:r>
              <a:rPr lang="en-GB" dirty="0">
                <a:cs typeface="Aharoni"/>
              </a:rPr>
              <a:t>Quick Fit</a:t>
            </a:r>
            <a:endParaRPr lang="en-GB" dirty="0"/>
          </a:p>
        </p:txBody>
      </p:sp>
      <p:pic>
        <p:nvPicPr>
          <p:cNvPr id="5" name="Picture 4" descr="One in a crowd">
            <a:extLst>
              <a:ext uri="{FF2B5EF4-FFF2-40B4-BE49-F238E27FC236}">
                <a16:creationId xmlns:a16="http://schemas.microsoft.com/office/drawing/2014/main" xmlns="" id="{4C264423-709C-4994-B36E-9F1ECB03BC11}"/>
              </a:ext>
            </a:extLst>
          </p:cNvPr>
          <p:cNvPicPr>
            <a:picLocks noChangeAspect="1"/>
          </p:cNvPicPr>
          <p:nvPr/>
        </p:nvPicPr>
        <p:blipFill rotWithShape="1">
          <a:blip r:embed="rId2"/>
          <a:srcRect l="24086" r="16812" b="4"/>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2B108D76-5C2B-40F1-8CB4-5904FB6103CF}"/>
              </a:ext>
            </a:extLst>
          </p:cNvPr>
          <p:cNvSpPr>
            <a:spLocks noGrp="1"/>
          </p:cNvSpPr>
          <p:nvPr>
            <p:ph idx="1"/>
          </p:nvPr>
        </p:nvSpPr>
        <p:spPr>
          <a:xfrm>
            <a:off x="6163464" y="1647253"/>
            <a:ext cx="5827251" cy="4445699"/>
          </a:xfrm>
        </p:spPr>
        <p:txBody>
          <a:bodyPr vert="horz" lIns="91440" tIns="45720" rIns="91440" bIns="45720" rtlCol="0" anchor="t">
            <a:normAutofit/>
          </a:bodyPr>
          <a:lstStyle/>
          <a:p>
            <a:pPr algn="just"/>
            <a:r>
              <a:rPr lang="en-GB" sz="2800" dirty="0">
                <a:ea typeface="+mn-lt"/>
                <a:cs typeface="+mn-lt"/>
              </a:rPr>
              <a:t>The quick fit algorithm suggests maintaining the different lists of frequently used sizes. Although, it is not practically suggestible because the procedure takes so much time to create the different lists and then expending the holes to load a process.</a:t>
            </a:r>
            <a:endParaRPr lang="en-GB" sz="2800"/>
          </a:p>
        </p:txBody>
      </p:sp>
    </p:spTree>
    <p:extLst>
      <p:ext uri="{BB962C8B-B14F-4D97-AF65-F5344CB8AC3E}">
        <p14:creationId xmlns:p14="http://schemas.microsoft.com/office/powerpoint/2010/main" val="1851716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xmlns="" id="{3B272257-593A-402F-88FA-F1DECD9E3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CE9438-5C3F-49E2-B88F-756960F78B79}"/>
              </a:ext>
            </a:extLst>
          </p:cNvPr>
          <p:cNvSpPr>
            <a:spLocks noGrp="1"/>
          </p:cNvSpPr>
          <p:nvPr>
            <p:ph type="title"/>
          </p:nvPr>
        </p:nvSpPr>
        <p:spPr>
          <a:xfrm>
            <a:off x="5431940" y="1517650"/>
            <a:ext cx="5998059" cy="1344613"/>
          </a:xfrm>
        </p:spPr>
        <p:txBody>
          <a:bodyPr>
            <a:normAutofit/>
          </a:bodyPr>
          <a:lstStyle/>
          <a:p>
            <a:r>
              <a:rPr lang="en-GB" dirty="0">
                <a:cs typeface="Aharoni"/>
              </a:rPr>
              <a:t>Which one is Best Algorithm??</a:t>
            </a:r>
            <a:endParaRPr lang="en-GB" dirty="0"/>
          </a:p>
        </p:txBody>
      </p:sp>
      <p:pic>
        <p:nvPicPr>
          <p:cNvPr id="7" name="Graphic 6" descr="Programmer">
            <a:extLst>
              <a:ext uri="{FF2B5EF4-FFF2-40B4-BE49-F238E27FC236}">
                <a16:creationId xmlns:a16="http://schemas.microsoft.com/office/drawing/2014/main" xmlns="" id="{837BBB94-2F84-4184-B845-A11103DB5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2000" y="1863852"/>
            <a:ext cx="3892291" cy="3892291"/>
          </a:xfrm>
          <a:prstGeom prst="rect">
            <a:avLst/>
          </a:prstGeom>
        </p:spPr>
      </p:pic>
      <p:sp>
        <p:nvSpPr>
          <p:cNvPr id="3" name="Content Placeholder 2">
            <a:extLst>
              <a:ext uri="{FF2B5EF4-FFF2-40B4-BE49-F238E27FC236}">
                <a16:creationId xmlns:a16="http://schemas.microsoft.com/office/drawing/2014/main" xmlns="" id="{0625EA98-BC2C-4379-B883-A604E27508F0}"/>
              </a:ext>
            </a:extLst>
          </p:cNvPr>
          <p:cNvSpPr>
            <a:spLocks noGrp="1"/>
          </p:cNvSpPr>
          <p:nvPr>
            <p:ph idx="1"/>
          </p:nvPr>
        </p:nvSpPr>
        <p:spPr>
          <a:xfrm>
            <a:off x="5431940" y="2970213"/>
            <a:ext cx="5998059" cy="3125787"/>
          </a:xfrm>
        </p:spPr>
        <p:txBody>
          <a:bodyPr vert="horz" lIns="91440" tIns="45720" rIns="91440" bIns="45720" rtlCol="0">
            <a:normAutofit/>
          </a:bodyPr>
          <a:lstStyle/>
          <a:p>
            <a:r>
              <a:rPr lang="en-GB" dirty="0">
                <a:ea typeface="+mn-lt"/>
                <a:cs typeface="+mn-lt"/>
              </a:rPr>
              <a:t>The first fit algorithm is </a:t>
            </a:r>
            <a:r>
              <a:rPr lang="en-GB" b="1" dirty="0">
                <a:ea typeface="+mn-lt"/>
                <a:cs typeface="+mn-lt"/>
              </a:rPr>
              <a:t>the best algorithm</a:t>
            </a:r>
            <a:r>
              <a:rPr lang="en-GB" dirty="0">
                <a:ea typeface="+mn-lt"/>
                <a:cs typeface="+mn-lt"/>
              </a:rPr>
              <a:t> among all because</a:t>
            </a:r>
            <a:endParaRPr lang="en-GB" dirty="0"/>
          </a:p>
          <a:p>
            <a:pPr marL="708660" lvl="1" indent="-342900">
              <a:buFont typeface="Courier New" panose="020B0604020202020204" pitchFamily="34" charset="0"/>
              <a:buChar char="o"/>
            </a:pPr>
            <a:r>
              <a:rPr lang="en-GB" dirty="0">
                <a:ea typeface="+mn-lt"/>
                <a:cs typeface="+mn-lt"/>
              </a:rPr>
              <a:t>It takes lesser time compare to the other algorithms.</a:t>
            </a:r>
            <a:endParaRPr lang="en-GB" dirty="0"/>
          </a:p>
          <a:p>
            <a:pPr marL="708660" lvl="1" indent="-342900">
              <a:buFont typeface="Courier New" panose="020B0604020202020204" pitchFamily="34" charset="0"/>
              <a:buChar char="o"/>
            </a:pPr>
            <a:r>
              <a:rPr lang="en-GB" dirty="0">
                <a:ea typeface="+mn-lt"/>
                <a:cs typeface="+mn-lt"/>
              </a:rPr>
              <a:t>It produces bigger holes that can be used to load other processes later on.</a:t>
            </a:r>
            <a:endParaRPr lang="en-GB" dirty="0"/>
          </a:p>
          <a:p>
            <a:pPr marL="708660" lvl="1" indent="-342900">
              <a:buFont typeface="Courier New" panose="020B0604020202020204" pitchFamily="34" charset="0"/>
              <a:buChar char="o"/>
            </a:pPr>
            <a:r>
              <a:rPr lang="en-GB" dirty="0">
                <a:ea typeface="+mn-lt"/>
                <a:cs typeface="+mn-lt"/>
              </a:rPr>
              <a:t>It is easiest to implement.</a:t>
            </a:r>
            <a:endParaRPr lang="en-GB" dirty="0"/>
          </a:p>
          <a:p>
            <a:endParaRPr lang="en-GB" dirty="0"/>
          </a:p>
        </p:txBody>
      </p:sp>
    </p:spTree>
    <p:extLst>
      <p:ext uri="{BB962C8B-B14F-4D97-AF65-F5344CB8AC3E}">
        <p14:creationId xmlns:p14="http://schemas.microsoft.com/office/powerpoint/2010/main" val="163004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C7776D-6062-4D01-B394-BDD58B7ED708}"/>
              </a:ext>
            </a:extLst>
          </p:cNvPr>
          <p:cNvSpPr>
            <a:spLocks noGrp="1"/>
          </p:cNvSpPr>
          <p:nvPr>
            <p:ph type="title"/>
          </p:nvPr>
        </p:nvSpPr>
        <p:spPr>
          <a:xfrm>
            <a:off x="762000" y="1100960"/>
            <a:ext cx="10668000" cy="928172"/>
          </a:xfrm>
        </p:spPr>
        <p:txBody>
          <a:bodyPr>
            <a:normAutofit/>
          </a:bodyPr>
          <a:lstStyle/>
          <a:p>
            <a:r>
              <a:rPr lang="en-US" dirty="0">
                <a:ea typeface="+mj-lt"/>
                <a:cs typeface="+mj-lt"/>
              </a:rPr>
              <a:t>Memory Hierarchy</a:t>
            </a:r>
            <a:endParaRPr lang="en-GB" dirty="0">
              <a:ea typeface="+mj-lt"/>
              <a:cs typeface="+mj-lt"/>
            </a:endParaRPr>
          </a:p>
        </p:txBody>
      </p:sp>
      <p:sp>
        <p:nvSpPr>
          <p:cNvPr id="3" name="Content Placeholder 2">
            <a:extLst>
              <a:ext uri="{FF2B5EF4-FFF2-40B4-BE49-F238E27FC236}">
                <a16:creationId xmlns:a16="http://schemas.microsoft.com/office/drawing/2014/main" xmlns="" id="{2EA4874A-772E-4902-AA5B-EEC5671B9917}"/>
              </a:ext>
            </a:extLst>
          </p:cNvPr>
          <p:cNvSpPr>
            <a:spLocks noGrp="1"/>
          </p:cNvSpPr>
          <p:nvPr>
            <p:ph idx="1"/>
          </p:nvPr>
        </p:nvSpPr>
        <p:spPr>
          <a:xfrm>
            <a:off x="201284" y="2136336"/>
            <a:ext cx="11775055" cy="3959663"/>
          </a:xfrm>
        </p:spPr>
        <p:txBody>
          <a:bodyPr vert="horz" lIns="91440" tIns="45720" rIns="91440" bIns="45720" rtlCol="0" anchor="t">
            <a:noAutofit/>
          </a:bodyPr>
          <a:lstStyle/>
          <a:p>
            <a:pPr algn="just">
              <a:lnSpc>
                <a:spcPct val="95000"/>
              </a:lnSpc>
            </a:pPr>
            <a:r>
              <a:rPr lang="en-GB" sz="2800" b="1" dirty="0">
                <a:solidFill>
                  <a:srgbClr val="0D3B66"/>
                </a:solidFill>
                <a:ea typeface="+mn-lt"/>
                <a:cs typeface="+mn-lt"/>
              </a:rPr>
              <a:t>Registers</a:t>
            </a:r>
            <a:r>
              <a:rPr lang="en-GB" sz="2800" b="1" dirty="0">
                <a:ea typeface="+mn-lt"/>
                <a:cs typeface="+mn-lt"/>
              </a:rPr>
              <a:t> </a:t>
            </a:r>
            <a:r>
              <a:rPr lang="en-GB" sz="2800" dirty="0">
                <a:ea typeface="+mn-lt"/>
                <a:cs typeface="+mn-lt"/>
              </a:rPr>
              <a:t>are a type of computer memory used to quickly accept, store, and transfer data and instructions that are being used immediately by the CPU. The registers used by the CPU are often termed as Processor registers.</a:t>
            </a:r>
            <a:endParaRPr lang="en-US" sz="2800"/>
          </a:p>
          <a:p>
            <a:pPr algn="just">
              <a:lnSpc>
                <a:spcPct val="95000"/>
              </a:lnSpc>
            </a:pPr>
            <a:r>
              <a:rPr lang="en-GB" sz="2800" b="1" dirty="0">
                <a:solidFill>
                  <a:srgbClr val="0D3B66"/>
                </a:solidFill>
                <a:ea typeface="+mn-lt"/>
                <a:cs typeface="+mn-lt"/>
              </a:rPr>
              <a:t>Cache Memory : </a:t>
            </a:r>
            <a:r>
              <a:rPr lang="en-GB" sz="2800" dirty="0">
                <a:ea typeface="+mn-lt"/>
                <a:cs typeface="+mn-lt"/>
              </a:rPr>
              <a:t>Cache memory can also be found in the processor , it holds the chunk of data which are frequently used from main memory.</a:t>
            </a:r>
          </a:p>
          <a:p>
            <a:pPr algn="just">
              <a:lnSpc>
                <a:spcPct val="95000"/>
              </a:lnSpc>
            </a:pPr>
            <a:r>
              <a:rPr lang="en-GB" sz="2800" b="1" dirty="0">
                <a:solidFill>
                  <a:srgbClr val="0D3B66"/>
                </a:solidFill>
                <a:ea typeface="+mn-lt"/>
                <a:cs typeface="+mn-lt"/>
              </a:rPr>
              <a:t>Main Memory </a:t>
            </a:r>
            <a:r>
              <a:rPr lang="en-GB" sz="2800" b="1" dirty="0">
                <a:ea typeface="+mn-lt"/>
                <a:cs typeface="+mn-lt"/>
              </a:rPr>
              <a:t>:</a:t>
            </a:r>
            <a:r>
              <a:rPr lang="en-GB" sz="2800" dirty="0">
                <a:ea typeface="+mn-lt"/>
                <a:cs typeface="+mn-lt"/>
              </a:rPr>
              <a:t>Main memory is the </a:t>
            </a:r>
            <a:r>
              <a:rPr lang="en-GB" sz="2800" b="1" dirty="0">
                <a:ea typeface="+mn-lt"/>
                <a:cs typeface="+mn-lt"/>
              </a:rPr>
              <a:t>primary</a:t>
            </a:r>
            <a:r>
              <a:rPr lang="en-GB" sz="2800" dirty="0">
                <a:ea typeface="+mn-lt"/>
                <a:cs typeface="+mn-lt"/>
              </a:rPr>
              <a:t>, internal workspace in the </a:t>
            </a:r>
            <a:r>
              <a:rPr lang="en-GB" sz="2800" b="1" dirty="0">
                <a:ea typeface="+mn-lt"/>
                <a:cs typeface="+mn-lt"/>
              </a:rPr>
              <a:t>computer</a:t>
            </a:r>
            <a:r>
              <a:rPr lang="en-GB" sz="2800" dirty="0">
                <a:ea typeface="+mn-lt"/>
                <a:cs typeface="+mn-lt"/>
              </a:rPr>
              <a:t>, commonly known as RAM (random access </a:t>
            </a:r>
            <a:r>
              <a:rPr lang="en-GB" sz="2800" b="1" dirty="0">
                <a:ea typeface="+mn-lt"/>
                <a:cs typeface="+mn-lt"/>
              </a:rPr>
              <a:t>memory</a:t>
            </a:r>
            <a:r>
              <a:rPr lang="en-GB" sz="2800" dirty="0">
                <a:ea typeface="+mn-lt"/>
                <a:cs typeface="+mn-lt"/>
              </a:rPr>
              <a:t>).</a:t>
            </a:r>
            <a:endParaRPr lang="en-GB" sz="2800" dirty="0"/>
          </a:p>
          <a:p>
            <a:pPr algn="just">
              <a:lnSpc>
                <a:spcPct val="95000"/>
              </a:lnSpc>
            </a:pPr>
            <a:endParaRPr lang="en-GB" sz="2800" dirty="0"/>
          </a:p>
        </p:txBody>
      </p:sp>
    </p:spTree>
    <p:extLst>
      <p:ext uri="{BB962C8B-B14F-4D97-AF65-F5344CB8AC3E}">
        <p14:creationId xmlns:p14="http://schemas.microsoft.com/office/powerpoint/2010/main" val="12548185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3B272257-593A-402F-88FA-F1DECD9E3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7396BA-06AA-4859-8F47-BEDF3E4AAAED}"/>
              </a:ext>
            </a:extLst>
          </p:cNvPr>
          <p:cNvSpPr>
            <a:spLocks noGrp="1"/>
          </p:cNvSpPr>
          <p:nvPr>
            <p:ph type="title"/>
          </p:nvPr>
        </p:nvSpPr>
        <p:spPr>
          <a:xfrm>
            <a:off x="1517903" y="1517903"/>
            <a:ext cx="3828185" cy="4578096"/>
          </a:xfrm>
        </p:spPr>
        <p:txBody>
          <a:bodyPr>
            <a:normAutofit/>
          </a:bodyPr>
          <a:lstStyle/>
          <a:p>
            <a:r>
              <a:rPr lang="en-GB" sz="2900">
                <a:latin typeface="Abadi"/>
                <a:ea typeface="+mj-lt"/>
                <a:cs typeface="+mj-lt"/>
              </a:rPr>
              <a:t>Exercise: Consider the requests from processes in given order 300K, 25K, 125K, and 50K. Let there be two blocks of memory available of size 150K followed by a block size 350K. </a:t>
            </a:r>
            <a:endParaRPr lang="en-US" sz="2900">
              <a:latin typeface="Abadi"/>
              <a:cs typeface="Aharoni"/>
            </a:endParaRPr>
          </a:p>
        </p:txBody>
      </p:sp>
      <p:sp>
        <p:nvSpPr>
          <p:cNvPr id="3" name="Content Placeholder 2">
            <a:extLst>
              <a:ext uri="{FF2B5EF4-FFF2-40B4-BE49-F238E27FC236}">
                <a16:creationId xmlns:a16="http://schemas.microsoft.com/office/drawing/2014/main" xmlns="" id="{7742750A-6C71-41EF-963F-145C594DD4A4}"/>
              </a:ext>
            </a:extLst>
          </p:cNvPr>
          <p:cNvSpPr>
            <a:spLocks noGrp="1"/>
          </p:cNvSpPr>
          <p:nvPr>
            <p:ph idx="1"/>
          </p:nvPr>
        </p:nvSpPr>
        <p:spPr>
          <a:xfrm>
            <a:off x="5646105" y="1000320"/>
            <a:ext cx="5619647" cy="5095680"/>
          </a:xfrm>
        </p:spPr>
        <p:txBody>
          <a:bodyPr vert="horz" lIns="91440" tIns="45720" rIns="91440" bIns="45720" rtlCol="0" anchor="t">
            <a:normAutofit/>
          </a:bodyPr>
          <a:lstStyle/>
          <a:p>
            <a:pPr>
              <a:lnSpc>
                <a:spcPct val="95000"/>
              </a:lnSpc>
            </a:pPr>
            <a:r>
              <a:rPr lang="en-GB" sz="1600" b="1" dirty="0">
                <a:ea typeface="+mn-lt"/>
                <a:cs typeface="+mn-lt"/>
              </a:rPr>
              <a:t>Best Fit: </a:t>
            </a:r>
            <a:r>
              <a:rPr lang="en-GB" sz="1600" dirty="0">
                <a:ea typeface="+mn-lt"/>
                <a:cs typeface="+mn-lt"/>
              </a:rPr>
              <a:t/>
            </a:r>
            <a:br>
              <a:rPr lang="en-GB" sz="1600" dirty="0">
                <a:ea typeface="+mn-lt"/>
                <a:cs typeface="+mn-lt"/>
              </a:rPr>
            </a:br>
            <a:r>
              <a:rPr lang="en-GB" sz="1600" dirty="0">
                <a:ea typeface="+mn-lt"/>
                <a:cs typeface="+mn-lt"/>
              </a:rPr>
              <a:t>300K is allocated from a block of size 350K. 50 is left in the block. </a:t>
            </a:r>
            <a:br>
              <a:rPr lang="en-GB" sz="1600" dirty="0">
                <a:ea typeface="+mn-lt"/>
                <a:cs typeface="+mn-lt"/>
              </a:rPr>
            </a:br>
            <a:r>
              <a:rPr lang="en-GB" sz="1600" dirty="0">
                <a:ea typeface="+mn-lt"/>
                <a:cs typeface="+mn-lt"/>
              </a:rPr>
              <a:t>25K is allocated from the remaining 50K block. 25K is left in the block. </a:t>
            </a:r>
            <a:br>
              <a:rPr lang="en-GB" sz="1600" dirty="0">
                <a:ea typeface="+mn-lt"/>
                <a:cs typeface="+mn-lt"/>
              </a:rPr>
            </a:br>
            <a:r>
              <a:rPr lang="en-GB" sz="1600" dirty="0">
                <a:ea typeface="+mn-lt"/>
                <a:cs typeface="+mn-lt"/>
              </a:rPr>
              <a:t>125K is allocated from 150 K block. 25K is left in this block also. </a:t>
            </a:r>
            <a:br>
              <a:rPr lang="en-GB" sz="1600" dirty="0">
                <a:ea typeface="+mn-lt"/>
                <a:cs typeface="+mn-lt"/>
              </a:rPr>
            </a:br>
            <a:r>
              <a:rPr lang="en-GB" sz="1600" dirty="0">
                <a:ea typeface="+mn-lt"/>
                <a:cs typeface="+mn-lt"/>
              </a:rPr>
              <a:t>50K can’t be allocated even if there is 25K + 25K space available. </a:t>
            </a:r>
            <a:endParaRPr lang="en-GB" sz="1600" dirty="0"/>
          </a:p>
          <a:p>
            <a:pPr>
              <a:lnSpc>
                <a:spcPct val="95000"/>
              </a:lnSpc>
            </a:pPr>
            <a:r>
              <a:rPr lang="en-GB" sz="1600" b="1" dirty="0">
                <a:ea typeface="+mn-lt"/>
                <a:cs typeface="+mn-lt"/>
              </a:rPr>
              <a:t>First Fit: </a:t>
            </a:r>
            <a:r>
              <a:rPr lang="en-GB" sz="1600" dirty="0">
                <a:ea typeface="+mn-lt"/>
                <a:cs typeface="+mn-lt"/>
              </a:rPr>
              <a:t/>
            </a:r>
            <a:br>
              <a:rPr lang="en-GB" sz="1600" dirty="0">
                <a:ea typeface="+mn-lt"/>
                <a:cs typeface="+mn-lt"/>
              </a:rPr>
            </a:br>
            <a:r>
              <a:rPr lang="en-GB" sz="1600" dirty="0">
                <a:ea typeface="+mn-lt"/>
                <a:cs typeface="+mn-lt"/>
              </a:rPr>
              <a:t>300K request is allocated from 350K block, 50K is left out. </a:t>
            </a:r>
            <a:br>
              <a:rPr lang="en-GB" sz="1600" dirty="0">
                <a:ea typeface="+mn-lt"/>
                <a:cs typeface="+mn-lt"/>
              </a:rPr>
            </a:br>
            <a:r>
              <a:rPr lang="en-GB" sz="1600" dirty="0">
                <a:ea typeface="+mn-lt"/>
                <a:cs typeface="+mn-lt"/>
              </a:rPr>
              <a:t>25K is be allocated from the 150K block, 125K is left out. </a:t>
            </a:r>
            <a:br>
              <a:rPr lang="en-GB" sz="1600" dirty="0">
                <a:ea typeface="+mn-lt"/>
                <a:cs typeface="+mn-lt"/>
              </a:rPr>
            </a:br>
            <a:r>
              <a:rPr lang="en-GB" sz="1600" dirty="0">
                <a:ea typeface="+mn-lt"/>
                <a:cs typeface="+mn-lt"/>
              </a:rPr>
              <a:t>Then 125K and 50K are allocated to the remaining left out partitions. </a:t>
            </a:r>
            <a:br>
              <a:rPr lang="en-GB" sz="1600" dirty="0">
                <a:ea typeface="+mn-lt"/>
                <a:cs typeface="+mn-lt"/>
              </a:rPr>
            </a:br>
            <a:r>
              <a:rPr lang="en-GB" sz="1600" dirty="0">
                <a:ea typeface="+mn-lt"/>
                <a:cs typeface="+mn-lt"/>
              </a:rPr>
              <a:t>So, the first fit can handle requests. </a:t>
            </a:r>
            <a:endParaRPr lang="en-GB" sz="1600" dirty="0"/>
          </a:p>
          <a:p>
            <a:pPr>
              <a:lnSpc>
                <a:spcPct val="95000"/>
              </a:lnSpc>
            </a:pPr>
            <a:r>
              <a:rPr lang="en-GB" sz="1600" b="1" dirty="0">
                <a:solidFill>
                  <a:srgbClr val="38D14F"/>
                </a:solidFill>
                <a:ea typeface="+mn-lt"/>
                <a:cs typeface="+mn-lt"/>
              </a:rPr>
              <a:t>So option B is the correct choice.</a:t>
            </a:r>
            <a:endParaRPr lang="en-GB" sz="1600" b="1">
              <a:solidFill>
                <a:srgbClr val="38D14F"/>
              </a:solidFill>
            </a:endParaRPr>
          </a:p>
          <a:p>
            <a:pPr>
              <a:lnSpc>
                <a:spcPct val="95000"/>
              </a:lnSpc>
            </a:pPr>
            <a:endParaRPr lang="en-GB" sz="1600"/>
          </a:p>
        </p:txBody>
      </p:sp>
    </p:spTree>
    <p:extLst>
      <p:ext uri="{BB962C8B-B14F-4D97-AF65-F5344CB8AC3E}">
        <p14:creationId xmlns:p14="http://schemas.microsoft.com/office/powerpoint/2010/main" val="3236136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47F450A-1CA4-44BD-AACC-2777616F3FF4}"/>
              </a:ext>
            </a:extLst>
          </p:cNvPr>
          <p:cNvSpPr>
            <a:spLocks noGrp="1"/>
          </p:cNvSpPr>
          <p:nvPr>
            <p:ph type="title"/>
          </p:nvPr>
        </p:nvSpPr>
        <p:spPr>
          <a:xfrm>
            <a:off x="762000" y="1517903"/>
            <a:ext cx="10668000" cy="1345115"/>
          </a:xfrm>
        </p:spPr>
        <p:txBody>
          <a:bodyPr>
            <a:normAutofit/>
          </a:bodyPr>
          <a:lstStyle/>
          <a:p>
            <a:r>
              <a:rPr lang="en-GB" dirty="0">
                <a:cs typeface="Aharoni"/>
              </a:rPr>
              <a:t>Assignment: </a:t>
            </a:r>
            <a:endParaRPr lang="en-GB" dirty="0"/>
          </a:p>
        </p:txBody>
      </p:sp>
      <p:sp>
        <p:nvSpPr>
          <p:cNvPr id="3" name="Content Placeholder 2">
            <a:extLst>
              <a:ext uri="{FF2B5EF4-FFF2-40B4-BE49-F238E27FC236}">
                <a16:creationId xmlns:a16="http://schemas.microsoft.com/office/drawing/2014/main" xmlns="" id="{C8F6AABF-5175-4560-8EC0-A0C22B75C7D9}"/>
              </a:ext>
            </a:extLst>
          </p:cNvPr>
          <p:cNvSpPr>
            <a:spLocks noGrp="1"/>
          </p:cNvSpPr>
          <p:nvPr>
            <p:ph idx="1"/>
          </p:nvPr>
        </p:nvSpPr>
        <p:spPr>
          <a:xfrm>
            <a:off x="762000" y="2970222"/>
            <a:ext cx="10668000" cy="3125777"/>
          </a:xfrm>
        </p:spPr>
        <p:txBody>
          <a:bodyPr vert="horz" lIns="91440" tIns="45720" rIns="91440" bIns="45720" rtlCol="0" anchor="t">
            <a:normAutofit/>
          </a:bodyPr>
          <a:lstStyle/>
          <a:p>
            <a:r>
              <a:rPr lang="en-GB" b="1" dirty="0"/>
              <a:t>What is memory allocation? Explain the difference between Contiguous and Non-contiguous  Memory Allocation.</a:t>
            </a:r>
          </a:p>
          <a:p>
            <a:r>
              <a:rPr lang="en-GB" b="1" dirty="0"/>
              <a:t>Ans:  </a:t>
            </a:r>
            <a:r>
              <a:rPr lang="en-GB" dirty="0">
                <a:ea typeface="+mn-lt"/>
                <a:cs typeface="+mn-lt"/>
              </a:rPr>
              <a:t>https://www.includehelp.com/operating-systems/contiguous-and-non-contiguous-memory-allocation.aspx</a:t>
            </a:r>
          </a:p>
        </p:txBody>
      </p:sp>
    </p:spTree>
    <p:extLst>
      <p:ext uri="{BB962C8B-B14F-4D97-AF65-F5344CB8AC3E}">
        <p14:creationId xmlns:p14="http://schemas.microsoft.com/office/powerpoint/2010/main" val="2812464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9">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21">
            <a:extLst>
              <a:ext uri="{FF2B5EF4-FFF2-40B4-BE49-F238E27FC236}">
                <a16:creationId xmlns:a16="http://schemas.microsoft.com/office/drawing/2014/main" xmlns="" id="{ACEDC033-8DAA-4024-87F5-57430053A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D584A691-C497-4066-927B-46560195E1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xmlns="" id="{85142CA2-DBFB-4161-ABDF-E87C86881F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757238"/>
            <a:ext cx="12192002" cy="6100762"/>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10;&#10;Description automatically generated">
            <a:extLst>
              <a:ext uri="{FF2B5EF4-FFF2-40B4-BE49-F238E27FC236}">
                <a16:creationId xmlns:a16="http://schemas.microsoft.com/office/drawing/2014/main" xmlns="" id="{C71E4344-48C1-44AE-B5C1-FF87DD3D6E23}"/>
              </a:ext>
            </a:extLst>
          </p:cNvPr>
          <p:cNvPicPr>
            <a:picLocks noGrp="1" noChangeAspect="1"/>
          </p:cNvPicPr>
          <p:nvPr>
            <p:ph idx="1"/>
          </p:nvPr>
        </p:nvPicPr>
        <p:blipFill>
          <a:blip r:embed="rId2"/>
          <a:stretch>
            <a:fillRect/>
          </a:stretch>
        </p:blipFill>
        <p:spPr>
          <a:xfrm>
            <a:off x="1547268" y="970236"/>
            <a:ext cx="8966606" cy="5676015"/>
          </a:xfrm>
          <a:prstGeom prst="rect">
            <a:avLst/>
          </a:prstGeom>
        </p:spPr>
      </p:pic>
    </p:spTree>
    <p:extLst>
      <p:ext uri="{BB962C8B-B14F-4D97-AF65-F5344CB8AC3E}">
        <p14:creationId xmlns:p14="http://schemas.microsoft.com/office/powerpoint/2010/main" val="1465301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E0FDA-97DA-4946-B95E-8C0BE212B487}"/>
              </a:ext>
            </a:extLst>
          </p:cNvPr>
          <p:cNvSpPr>
            <a:spLocks noGrp="1"/>
          </p:cNvSpPr>
          <p:nvPr>
            <p:ph type="title"/>
          </p:nvPr>
        </p:nvSpPr>
        <p:spPr/>
        <p:txBody>
          <a:bodyPr/>
          <a:lstStyle/>
          <a:p>
            <a:endParaRPr lang="en-GB"/>
          </a:p>
        </p:txBody>
      </p:sp>
      <p:pic>
        <p:nvPicPr>
          <p:cNvPr id="4" name="Picture 4" descr="Diagram&#10;&#10;Description automatically generated">
            <a:extLst>
              <a:ext uri="{FF2B5EF4-FFF2-40B4-BE49-F238E27FC236}">
                <a16:creationId xmlns:a16="http://schemas.microsoft.com/office/drawing/2014/main" xmlns="" id="{0D80946D-7779-4630-8804-47E4744E9C7C}"/>
              </a:ext>
            </a:extLst>
          </p:cNvPr>
          <p:cNvPicPr>
            <a:picLocks noGrp="1" noChangeAspect="1"/>
          </p:cNvPicPr>
          <p:nvPr>
            <p:ph idx="1"/>
          </p:nvPr>
        </p:nvPicPr>
        <p:blipFill>
          <a:blip r:embed="rId2"/>
          <a:stretch>
            <a:fillRect/>
          </a:stretch>
        </p:blipFill>
        <p:spPr>
          <a:xfrm>
            <a:off x="744763" y="96329"/>
            <a:ext cx="10704658" cy="6879738"/>
          </a:xfrm>
        </p:spPr>
      </p:pic>
    </p:spTree>
    <p:extLst>
      <p:ext uri="{BB962C8B-B14F-4D97-AF65-F5344CB8AC3E}">
        <p14:creationId xmlns:p14="http://schemas.microsoft.com/office/powerpoint/2010/main" val="699802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10;&#10;Description automatically generated">
            <a:extLst>
              <a:ext uri="{FF2B5EF4-FFF2-40B4-BE49-F238E27FC236}">
                <a16:creationId xmlns:a16="http://schemas.microsoft.com/office/drawing/2014/main" xmlns="" id="{DE85231A-EFC9-4D7C-9FBE-2E94A3C6C8A0}"/>
              </a:ext>
            </a:extLst>
          </p:cNvPr>
          <p:cNvPicPr>
            <a:picLocks noGrp="1" noChangeAspect="1"/>
          </p:cNvPicPr>
          <p:nvPr>
            <p:ph idx="1"/>
          </p:nvPr>
        </p:nvPicPr>
        <p:blipFill>
          <a:blip r:embed="rId2"/>
          <a:stretch>
            <a:fillRect/>
          </a:stretch>
        </p:blipFill>
        <p:spPr>
          <a:xfrm>
            <a:off x="1042936" y="198235"/>
            <a:ext cx="10106128" cy="6418396"/>
          </a:xfrm>
          <a:prstGeom prst="rect">
            <a:avLst/>
          </a:prstGeom>
        </p:spPr>
      </p:pic>
    </p:spTree>
    <p:extLst>
      <p:ext uri="{BB962C8B-B14F-4D97-AF65-F5344CB8AC3E}">
        <p14:creationId xmlns:p14="http://schemas.microsoft.com/office/powerpoint/2010/main" val="473360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ACEDC033-8DAA-4024-87F5-57430053A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D584A691-C497-4066-927B-46560195E1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xmlns="" id="{619A6F3B-F0D9-4CB0-B8A1-B84B57852C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person, screenshot, document&#10;&#10;Description automatically generated">
            <a:extLst>
              <a:ext uri="{FF2B5EF4-FFF2-40B4-BE49-F238E27FC236}">
                <a16:creationId xmlns:a16="http://schemas.microsoft.com/office/drawing/2014/main" xmlns="" id="{445D418B-43EA-4C7C-986F-B872E9C88256}"/>
              </a:ext>
            </a:extLst>
          </p:cNvPr>
          <p:cNvPicPr>
            <a:picLocks noGrp="1" noChangeAspect="1"/>
          </p:cNvPicPr>
          <p:nvPr>
            <p:ph idx="1"/>
          </p:nvPr>
        </p:nvPicPr>
        <p:blipFill>
          <a:blip r:embed="rId2"/>
          <a:stretch>
            <a:fillRect/>
          </a:stretch>
        </p:blipFill>
        <p:spPr>
          <a:xfrm>
            <a:off x="1384769" y="901500"/>
            <a:ext cx="8468578" cy="5529090"/>
          </a:xfrm>
          <a:prstGeom prst="rect">
            <a:avLst/>
          </a:prstGeom>
        </p:spPr>
      </p:pic>
    </p:spTree>
    <p:extLst>
      <p:ext uri="{BB962C8B-B14F-4D97-AF65-F5344CB8AC3E}">
        <p14:creationId xmlns:p14="http://schemas.microsoft.com/office/powerpoint/2010/main" val="590995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979FBAC1-82DC-462C-B884-7A4B7AB2D933}"/>
              </a:ext>
            </a:extLst>
          </p:cNvPr>
          <p:cNvPicPr>
            <a:picLocks noGrp="1" noChangeAspect="1"/>
          </p:cNvPicPr>
          <p:nvPr>
            <p:ph idx="1"/>
          </p:nvPr>
        </p:nvPicPr>
        <p:blipFill>
          <a:blip r:embed="rId2"/>
          <a:stretch>
            <a:fillRect/>
          </a:stretch>
        </p:blipFill>
        <p:spPr>
          <a:xfrm>
            <a:off x="1718872" y="758952"/>
            <a:ext cx="8754255" cy="5340096"/>
          </a:xfrm>
          <a:prstGeom prst="rect">
            <a:avLst/>
          </a:prstGeom>
        </p:spPr>
      </p:pic>
    </p:spTree>
    <p:extLst>
      <p:ext uri="{BB962C8B-B14F-4D97-AF65-F5344CB8AC3E}">
        <p14:creationId xmlns:p14="http://schemas.microsoft.com/office/powerpoint/2010/main" val="1341171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10;&#10;Description automatically generated">
            <a:extLst>
              <a:ext uri="{FF2B5EF4-FFF2-40B4-BE49-F238E27FC236}">
                <a16:creationId xmlns:a16="http://schemas.microsoft.com/office/drawing/2014/main" xmlns="" id="{621D5498-7188-418C-85A9-2E431468059F}"/>
              </a:ext>
            </a:extLst>
          </p:cNvPr>
          <p:cNvPicPr>
            <a:picLocks noGrp="1" noChangeAspect="1"/>
          </p:cNvPicPr>
          <p:nvPr>
            <p:ph idx="1"/>
          </p:nvPr>
        </p:nvPicPr>
        <p:blipFill>
          <a:blip r:embed="rId2"/>
          <a:stretch>
            <a:fillRect/>
          </a:stretch>
        </p:blipFill>
        <p:spPr>
          <a:xfrm>
            <a:off x="1287468" y="270122"/>
            <a:ext cx="9847101" cy="6490284"/>
          </a:xfrm>
          <a:prstGeom prst="rect">
            <a:avLst/>
          </a:prstGeom>
        </p:spPr>
      </p:pic>
    </p:spTree>
    <p:extLst>
      <p:ext uri="{BB962C8B-B14F-4D97-AF65-F5344CB8AC3E}">
        <p14:creationId xmlns:p14="http://schemas.microsoft.com/office/powerpoint/2010/main" val="958194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10;&#10;Description automatically generated">
            <a:extLst>
              <a:ext uri="{FF2B5EF4-FFF2-40B4-BE49-F238E27FC236}">
                <a16:creationId xmlns:a16="http://schemas.microsoft.com/office/drawing/2014/main" xmlns="" id="{F00A0025-5E22-42AD-953E-5D106E3814CF}"/>
              </a:ext>
            </a:extLst>
          </p:cNvPr>
          <p:cNvPicPr>
            <a:picLocks noGrp="1" noChangeAspect="1"/>
          </p:cNvPicPr>
          <p:nvPr>
            <p:ph idx="1"/>
          </p:nvPr>
        </p:nvPicPr>
        <p:blipFill>
          <a:blip r:embed="rId2"/>
          <a:stretch>
            <a:fillRect/>
          </a:stretch>
        </p:blipFill>
        <p:spPr>
          <a:xfrm>
            <a:off x="795086" y="255745"/>
            <a:ext cx="10443677" cy="6346511"/>
          </a:xfrm>
          <a:prstGeom prst="rect">
            <a:avLst/>
          </a:prstGeom>
        </p:spPr>
      </p:pic>
    </p:spTree>
    <p:extLst>
      <p:ext uri="{BB962C8B-B14F-4D97-AF65-F5344CB8AC3E}">
        <p14:creationId xmlns:p14="http://schemas.microsoft.com/office/powerpoint/2010/main" val="779609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xmlns=""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93E1FCB-D0DC-4676-9927-11838E0F19C5}"/>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6000"/>
              <a:t>Thank you </a:t>
            </a:r>
          </a:p>
        </p:txBody>
      </p:sp>
      <p:pic>
        <p:nvPicPr>
          <p:cNvPr id="7" name="Graphic 6" descr="Smiling Face with No Fill">
            <a:extLst>
              <a:ext uri="{FF2B5EF4-FFF2-40B4-BE49-F238E27FC236}">
                <a16:creationId xmlns:a16="http://schemas.microsoft.com/office/drawing/2014/main" xmlns="" id="{BFEFCDA5-121F-4321-A368-B5C81866B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366093" y="752895"/>
            <a:ext cx="3459814" cy="3459814"/>
          </a:xfrm>
          <a:prstGeom prst="rect">
            <a:avLst/>
          </a:prstGeom>
        </p:spPr>
      </p:pic>
    </p:spTree>
    <p:extLst>
      <p:ext uri="{BB962C8B-B14F-4D97-AF65-F5344CB8AC3E}">
        <p14:creationId xmlns:p14="http://schemas.microsoft.com/office/powerpoint/2010/main" val="103477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843951-0785-4468-81D9-8020085F3EB8}"/>
              </a:ext>
            </a:extLst>
          </p:cNvPr>
          <p:cNvSpPr>
            <a:spLocks noGrp="1"/>
          </p:cNvSpPr>
          <p:nvPr>
            <p:ph type="title"/>
          </p:nvPr>
        </p:nvSpPr>
        <p:spPr>
          <a:xfrm>
            <a:off x="6163464" y="755650"/>
            <a:ext cx="5266535" cy="1345115"/>
          </a:xfrm>
        </p:spPr>
        <p:txBody>
          <a:bodyPr>
            <a:normAutofit/>
          </a:bodyPr>
          <a:lstStyle/>
          <a:p>
            <a:r>
              <a:rPr lang="en-US" dirty="0">
                <a:ea typeface="+mj-lt"/>
                <a:cs typeface="+mj-lt"/>
              </a:rPr>
              <a:t>Memory Hierarchy</a:t>
            </a:r>
            <a:endParaRPr lang="en-GB" dirty="0">
              <a:ea typeface="+mj-lt"/>
              <a:cs typeface="+mj-lt"/>
            </a:endParaRPr>
          </a:p>
          <a:p>
            <a:endParaRPr lang="en-GB" dirty="0">
              <a:cs typeface="Aharoni"/>
            </a:endParaRPr>
          </a:p>
        </p:txBody>
      </p:sp>
      <p:pic>
        <p:nvPicPr>
          <p:cNvPr id="4" name="Picture 4" descr="A picture containing electronics, hard disc&#10;&#10;Description automatically generated">
            <a:extLst>
              <a:ext uri="{FF2B5EF4-FFF2-40B4-BE49-F238E27FC236}">
                <a16:creationId xmlns:a16="http://schemas.microsoft.com/office/drawing/2014/main" xmlns="" id="{6EBC874F-AF73-485B-A8A3-70BC5EDBAE78}"/>
              </a:ext>
            </a:extLst>
          </p:cNvPr>
          <p:cNvPicPr>
            <a:picLocks noChangeAspect="1"/>
          </p:cNvPicPr>
          <p:nvPr/>
        </p:nvPicPr>
        <p:blipFill rotWithShape="1">
          <a:blip r:embed="rId2"/>
          <a:srcRect l="24098" r="30786"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xmlns="" id="{0E8548D4-B7EA-4888-8A25-272FF4129EA3}"/>
              </a:ext>
            </a:extLst>
          </p:cNvPr>
          <p:cNvSpPr>
            <a:spLocks noGrp="1"/>
          </p:cNvSpPr>
          <p:nvPr>
            <p:ph idx="1"/>
          </p:nvPr>
        </p:nvSpPr>
        <p:spPr>
          <a:xfrm>
            <a:off x="5832785" y="1834158"/>
            <a:ext cx="5597214" cy="4258794"/>
          </a:xfrm>
        </p:spPr>
        <p:txBody>
          <a:bodyPr vert="horz" lIns="91440" tIns="45720" rIns="91440" bIns="45720" rtlCol="0" anchor="t">
            <a:noAutofit/>
          </a:bodyPr>
          <a:lstStyle/>
          <a:p>
            <a:pPr algn="just">
              <a:lnSpc>
                <a:spcPct val="95000"/>
              </a:lnSpc>
            </a:pPr>
            <a:r>
              <a:rPr lang="en-GB" sz="2800" b="1" dirty="0">
                <a:solidFill>
                  <a:srgbClr val="0D3B66"/>
                </a:solidFill>
                <a:ea typeface="+mn-lt"/>
                <a:cs typeface="+mn-lt"/>
              </a:rPr>
              <a:t>Magnetic Disks : </a:t>
            </a:r>
            <a:r>
              <a:rPr lang="en-GB" sz="2800" dirty="0">
                <a:ea typeface="+mn-lt"/>
                <a:cs typeface="+mn-lt"/>
              </a:rPr>
              <a:t>A </a:t>
            </a:r>
            <a:r>
              <a:rPr lang="en-GB" sz="2800" b="1" dirty="0">
                <a:ea typeface="+mn-lt"/>
                <a:cs typeface="+mn-lt"/>
              </a:rPr>
              <a:t>magnetic disk</a:t>
            </a:r>
            <a:r>
              <a:rPr lang="en-GB" sz="2800" dirty="0">
                <a:ea typeface="+mn-lt"/>
                <a:cs typeface="+mn-lt"/>
              </a:rPr>
              <a:t> is a storage device that uses a magnetization process to write, rewrite and access data. It is covered with a </a:t>
            </a:r>
            <a:r>
              <a:rPr lang="en-GB" sz="2800" b="1" dirty="0">
                <a:ea typeface="+mn-lt"/>
                <a:cs typeface="+mn-lt"/>
              </a:rPr>
              <a:t>magnetic</a:t>
            </a:r>
            <a:r>
              <a:rPr lang="en-GB" sz="2800" dirty="0">
                <a:ea typeface="+mn-lt"/>
                <a:cs typeface="+mn-lt"/>
              </a:rPr>
              <a:t> coating and stores data in the form of tracks, spots and sectors. Hard </a:t>
            </a:r>
            <a:r>
              <a:rPr lang="en-GB" sz="2800" b="1" dirty="0">
                <a:ea typeface="+mn-lt"/>
                <a:cs typeface="+mn-lt"/>
              </a:rPr>
              <a:t>disks</a:t>
            </a:r>
            <a:r>
              <a:rPr lang="en-GB" sz="2800" dirty="0">
                <a:ea typeface="+mn-lt"/>
                <a:cs typeface="+mn-lt"/>
              </a:rPr>
              <a:t>, zip </a:t>
            </a:r>
            <a:r>
              <a:rPr lang="en-GB" sz="2800" b="1" dirty="0">
                <a:ea typeface="+mn-lt"/>
                <a:cs typeface="+mn-lt"/>
              </a:rPr>
              <a:t>disks</a:t>
            </a:r>
            <a:r>
              <a:rPr lang="en-GB" sz="2800" dirty="0">
                <a:ea typeface="+mn-lt"/>
                <a:cs typeface="+mn-lt"/>
              </a:rPr>
              <a:t> and floppy </a:t>
            </a:r>
            <a:r>
              <a:rPr lang="en-GB" sz="2800" b="1" dirty="0">
                <a:ea typeface="+mn-lt"/>
                <a:cs typeface="+mn-lt"/>
              </a:rPr>
              <a:t>disks</a:t>
            </a:r>
            <a:r>
              <a:rPr lang="en-GB" sz="2800" dirty="0">
                <a:ea typeface="+mn-lt"/>
                <a:cs typeface="+mn-lt"/>
              </a:rPr>
              <a:t> are common examples of </a:t>
            </a:r>
            <a:r>
              <a:rPr lang="en-GB" sz="2800" b="1" dirty="0">
                <a:ea typeface="+mn-lt"/>
                <a:cs typeface="+mn-lt"/>
              </a:rPr>
              <a:t>magnetic disks</a:t>
            </a:r>
            <a:r>
              <a:rPr lang="en-GB" sz="2800" dirty="0">
                <a:ea typeface="+mn-lt"/>
                <a:cs typeface="+mn-lt"/>
              </a:rPr>
              <a:t>. </a:t>
            </a:r>
            <a:endParaRPr lang="en-US" sz="2800" dirty="0"/>
          </a:p>
          <a:p>
            <a:pPr>
              <a:lnSpc>
                <a:spcPct val="95000"/>
              </a:lnSpc>
            </a:pPr>
            <a:endParaRPr lang="en-GB" sz="2400" b="1"/>
          </a:p>
        </p:txBody>
      </p:sp>
    </p:spTree>
    <p:extLst>
      <p:ext uri="{BB962C8B-B14F-4D97-AF65-F5344CB8AC3E}">
        <p14:creationId xmlns:p14="http://schemas.microsoft.com/office/powerpoint/2010/main" val="2005975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5D4855F-C857-4479-B729-56F4376298DA}"/>
              </a:ext>
            </a:extLst>
          </p:cNvPr>
          <p:cNvSpPr>
            <a:spLocks noGrp="1"/>
          </p:cNvSpPr>
          <p:nvPr>
            <p:ph type="title"/>
          </p:nvPr>
        </p:nvSpPr>
        <p:spPr>
          <a:xfrm>
            <a:off x="762000" y="758951"/>
            <a:ext cx="3880511" cy="1577849"/>
          </a:xfrm>
        </p:spPr>
        <p:txBody>
          <a:bodyPr>
            <a:normAutofit/>
          </a:bodyPr>
          <a:lstStyle/>
          <a:p>
            <a:r>
              <a:rPr lang="en-US" dirty="0">
                <a:ea typeface="+mj-lt"/>
                <a:cs typeface="+mj-lt"/>
              </a:rPr>
              <a:t>Memory Hierarchy</a:t>
            </a:r>
            <a:endParaRPr lang="en-GB" dirty="0">
              <a:ea typeface="+mj-lt"/>
              <a:cs typeface="+mj-lt"/>
            </a:endParaRPr>
          </a:p>
          <a:p>
            <a:endParaRPr lang="en-GB" dirty="0">
              <a:cs typeface="Aharoni"/>
            </a:endParaRPr>
          </a:p>
        </p:txBody>
      </p:sp>
      <p:sp>
        <p:nvSpPr>
          <p:cNvPr id="3" name="Content Placeholder 2">
            <a:extLst>
              <a:ext uri="{FF2B5EF4-FFF2-40B4-BE49-F238E27FC236}">
                <a16:creationId xmlns:a16="http://schemas.microsoft.com/office/drawing/2014/main" xmlns="" id="{543CAC17-E52A-4AF5-8B77-8F71E608076F}"/>
              </a:ext>
            </a:extLst>
          </p:cNvPr>
          <p:cNvSpPr>
            <a:spLocks noGrp="1"/>
          </p:cNvSpPr>
          <p:nvPr>
            <p:ph idx="1"/>
          </p:nvPr>
        </p:nvSpPr>
        <p:spPr>
          <a:xfrm>
            <a:off x="330680" y="2338549"/>
            <a:ext cx="4671264" cy="3787333"/>
          </a:xfrm>
        </p:spPr>
        <p:txBody>
          <a:bodyPr vert="horz" lIns="91440" tIns="45720" rIns="91440" bIns="45720" rtlCol="0" anchor="t">
            <a:noAutofit/>
          </a:bodyPr>
          <a:lstStyle/>
          <a:p>
            <a:pPr>
              <a:lnSpc>
                <a:spcPct val="95000"/>
              </a:lnSpc>
            </a:pPr>
            <a:r>
              <a:rPr lang="en-GB" sz="2800" b="1" dirty="0">
                <a:solidFill>
                  <a:srgbClr val="0D3B66"/>
                </a:solidFill>
                <a:ea typeface="+mn-lt"/>
                <a:cs typeface="+mn-lt"/>
              </a:rPr>
              <a:t>Magnetic Tape :</a:t>
            </a:r>
            <a:r>
              <a:rPr lang="en-GB" sz="2800" dirty="0">
                <a:ea typeface="+mn-lt"/>
                <a:cs typeface="+mn-lt"/>
              </a:rPr>
              <a:t>Magnetic tape is a medium for </a:t>
            </a:r>
            <a:r>
              <a:rPr lang="en-GB" sz="2800" b="1" dirty="0">
                <a:ea typeface="+mn-lt"/>
                <a:cs typeface="+mn-lt"/>
              </a:rPr>
              <a:t>magnetic</a:t>
            </a:r>
            <a:r>
              <a:rPr lang="en-GB" sz="2800" dirty="0">
                <a:ea typeface="+mn-lt"/>
                <a:cs typeface="+mn-lt"/>
              </a:rPr>
              <a:t> recording, made of a thin, magnetizable coating on a long, narrow </a:t>
            </a:r>
            <a:r>
              <a:rPr lang="en-GB" sz="2800" b="1" dirty="0">
                <a:ea typeface="+mn-lt"/>
                <a:cs typeface="+mn-lt"/>
              </a:rPr>
              <a:t>strip</a:t>
            </a:r>
            <a:r>
              <a:rPr lang="en-GB" sz="2800" dirty="0">
                <a:ea typeface="+mn-lt"/>
                <a:cs typeface="+mn-lt"/>
              </a:rPr>
              <a:t> of plastic film</a:t>
            </a:r>
            <a:endParaRPr lang="en-GB" sz="2800"/>
          </a:p>
        </p:txBody>
      </p:sp>
      <p:pic>
        <p:nvPicPr>
          <p:cNvPr id="4" name="Picture 4" descr="A picture containing electronics, indoor, camera&#10;&#10;Description automatically generated">
            <a:extLst>
              <a:ext uri="{FF2B5EF4-FFF2-40B4-BE49-F238E27FC236}">
                <a16:creationId xmlns:a16="http://schemas.microsoft.com/office/drawing/2014/main" xmlns="" id="{18AE2EBA-E698-4962-B8D6-AC8ABD4E7538}"/>
              </a:ext>
            </a:extLst>
          </p:cNvPr>
          <p:cNvPicPr>
            <a:picLocks noChangeAspect="1"/>
          </p:cNvPicPr>
          <p:nvPr/>
        </p:nvPicPr>
        <p:blipFill rotWithShape="1">
          <a:blip r:embed="rId2"/>
          <a:srcRect l="20348" r="20242"/>
          <a:stretch/>
        </p:blipFill>
        <p:spPr>
          <a:xfrm>
            <a:off x="5401463" y="10"/>
            <a:ext cx="6790537" cy="6857990"/>
          </a:xfrm>
          <a:prstGeom prst="rect">
            <a:avLst/>
          </a:prstGeom>
        </p:spPr>
      </p:pic>
    </p:spTree>
    <p:extLst>
      <p:ext uri="{BB962C8B-B14F-4D97-AF65-F5344CB8AC3E}">
        <p14:creationId xmlns:p14="http://schemas.microsoft.com/office/powerpoint/2010/main" val="3481006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CA89FD5-754D-4B48-9973-9369AB03252F}"/>
              </a:ext>
            </a:extLst>
          </p:cNvPr>
          <p:cNvSpPr>
            <a:spLocks noGrp="1"/>
          </p:cNvSpPr>
          <p:nvPr>
            <p:ph type="title"/>
          </p:nvPr>
        </p:nvSpPr>
        <p:spPr>
          <a:xfrm>
            <a:off x="762000" y="1517903"/>
            <a:ext cx="10668000" cy="1345115"/>
          </a:xfrm>
        </p:spPr>
        <p:txBody>
          <a:bodyPr>
            <a:normAutofit/>
          </a:bodyPr>
          <a:lstStyle/>
          <a:p>
            <a:r>
              <a:rPr lang="en-GB" dirty="0">
                <a:cs typeface="Aharoni"/>
              </a:rPr>
              <a:t>Logical vs physical address space</a:t>
            </a:r>
            <a:endParaRPr lang="en-GB" dirty="0"/>
          </a:p>
        </p:txBody>
      </p:sp>
      <p:sp>
        <p:nvSpPr>
          <p:cNvPr id="3" name="Content Placeholder 2">
            <a:extLst>
              <a:ext uri="{FF2B5EF4-FFF2-40B4-BE49-F238E27FC236}">
                <a16:creationId xmlns:a16="http://schemas.microsoft.com/office/drawing/2014/main" xmlns="" id="{D269475E-D4C6-4135-9C11-E3CA673CB339}"/>
              </a:ext>
            </a:extLst>
          </p:cNvPr>
          <p:cNvSpPr>
            <a:spLocks noGrp="1"/>
          </p:cNvSpPr>
          <p:nvPr>
            <p:ph idx="1"/>
          </p:nvPr>
        </p:nvSpPr>
        <p:spPr>
          <a:xfrm>
            <a:off x="762000" y="2495770"/>
            <a:ext cx="10668000" cy="3859021"/>
          </a:xfrm>
        </p:spPr>
        <p:txBody>
          <a:bodyPr vert="horz" lIns="91440" tIns="45720" rIns="91440" bIns="45720" rtlCol="0" anchor="t">
            <a:normAutofit/>
          </a:bodyPr>
          <a:lstStyle/>
          <a:p>
            <a:pPr>
              <a:lnSpc>
                <a:spcPct val="95000"/>
              </a:lnSpc>
            </a:pPr>
            <a:r>
              <a:rPr lang="en-GB" sz="2400" b="1" dirty="0">
                <a:solidFill>
                  <a:srgbClr val="C00000"/>
                </a:solidFill>
              </a:rPr>
              <a:t>Logical Address :</a:t>
            </a:r>
          </a:p>
          <a:p>
            <a:pPr>
              <a:lnSpc>
                <a:spcPct val="95000"/>
              </a:lnSpc>
            </a:pPr>
            <a:r>
              <a:rPr lang="en-GB" sz="2400" dirty="0">
                <a:ea typeface="+mn-lt"/>
                <a:cs typeface="+mn-lt"/>
              </a:rPr>
              <a:t>Address</a:t>
            </a:r>
            <a:r>
              <a:rPr lang="en-GB" sz="2400" b="1" dirty="0">
                <a:ea typeface="+mn-lt"/>
                <a:cs typeface="+mn-lt"/>
              </a:rPr>
              <a:t> </a:t>
            </a:r>
            <a:r>
              <a:rPr lang="en-GB" sz="2400" dirty="0">
                <a:ea typeface="+mn-lt"/>
                <a:cs typeface="+mn-lt"/>
              </a:rPr>
              <a:t>generated by </a:t>
            </a:r>
            <a:r>
              <a:rPr lang="en-GB" sz="2400" b="1" dirty="0">
                <a:ea typeface="+mn-lt"/>
                <a:cs typeface="+mn-lt"/>
              </a:rPr>
              <a:t>CPU</a:t>
            </a:r>
            <a:r>
              <a:rPr lang="en-GB" sz="2400" dirty="0">
                <a:ea typeface="+mn-lt"/>
                <a:cs typeface="+mn-lt"/>
              </a:rPr>
              <a:t> while a program is running is referred as </a:t>
            </a:r>
            <a:r>
              <a:rPr lang="en-GB" sz="2400" b="1" dirty="0">
                <a:ea typeface="+mn-lt"/>
                <a:cs typeface="+mn-lt"/>
              </a:rPr>
              <a:t>Logical Address</a:t>
            </a:r>
            <a:r>
              <a:rPr lang="en-GB" sz="2400" dirty="0">
                <a:ea typeface="+mn-lt"/>
                <a:cs typeface="+mn-lt"/>
              </a:rPr>
              <a:t>. The logical address is virtual as it does not exist physically. Hence, it is also called as </a:t>
            </a:r>
            <a:r>
              <a:rPr lang="en-GB" sz="2400" b="1" dirty="0">
                <a:ea typeface="+mn-lt"/>
                <a:cs typeface="+mn-lt"/>
              </a:rPr>
              <a:t>Virtual Address</a:t>
            </a:r>
            <a:r>
              <a:rPr lang="en-GB" sz="2400" dirty="0">
                <a:ea typeface="+mn-lt"/>
                <a:cs typeface="+mn-lt"/>
              </a:rPr>
              <a:t>.</a:t>
            </a:r>
          </a:p>
          <a:p>
            <a:pPr>
              <a:lnSpc>
                <a:spcPct val="95000"/>
              </a:lnSpc>
            </a:pPr>
            <a:r>
              <a:rPr lang="en-GB" sz="2400" b="1" dirty="0">
                <a:solidFill>
                  <a:srgbClr val="C00000"/>
                </a:solidFill>
                <a:ea typeface="+mn-lt"/>
                <a:cs typeface="+mn-lt"/>
              </a:rPr>
              <a:t>Physical Address</a:t>
            </a:r>
            <a:r>
              <a:rPr lang="en-GB" sz="2400" dirty="0">
                <a:solidFill>
                  <a:srgbClr val="C00000"/>
                </a:solidFill>
                <a:ea typeface="+mn-lt"/>
                <a:cs typeface="+mn-lt"/>
              </a:rPr>
              <a:t>  :</a:t>
            </a:r>
          </a:p>
          <a:p>
            <a:pPr>
              <a:lnSpc>
                <a:spcPct val="95000"/>
              </a:lnSpc>
            </a:pPr>
            <a:r>
              <a:rPr lang="en-GB" sz="2400" dirty="0">
                <a:ea typeface="+mn-lt"/>
                <a:cs typeface="+mn-lt"/>
              </a:rPr>
              <a:t>Physical Address</a:t>
            </a:r>
            <a:r>
              <a:rPr lang="en-GB" sz="2400" b="1" dirty="0">
                <a:ea typeface="+mn-lt"/>
                <a:cs typeface="+mn-lt"/>
              </a:rPr>
              <a:t> </a:t>
            </a:r>
            <a:r>
              <a:rPr lang="en-GB" sz="2400" dirty="0">
                <a:ea typeface="+mn-lt"/>
                <a:cs typeface="+mn-lt"/>
              </a:rPr>
              <a:t>identifies a physical location in a memory. MMU (</a:t>
            </a:r>
            <a:r>
              <a:rPr lang="en-GB" sz="2400" b="1" dirty="0">
                <a:ea typeface="+mn-lt"/>
                <a:cs typeface="+mn-lt"/>
              </a:rPr>
              <a:t>Memory-Management Unit) </a:t>
            </a:r>
            <a:r>
              <a:rPr lang="en-GB" sz="2400" dirty="0">
                <a:ea typeface="+mn-lt"/>
                <a:cs typeface="+mn-lt"/>
              </a:rPr>
              <a:t>computes the physical address for the corresponding logical address. MMU also uses logical address computing physical address. </a:t>
            </a:r>
            <a:endParaRPr lang="en-GB" sz="2400"/>
          </a:p>
        </p:txBody>
      </p:sp>
    </p:spTree>
    <p:extLst>
      <p:ext uri="{BB962C8B-B14F-4D97-AF65-F5344CB8AC3E}">
        <p14:creationId xmlns:p14="http://schemas.microsoft.com/office/powerpoint/2010/main" val="1387209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xmlns="" id="{BC4A0336-662C-41C3-8DC8-3104A16947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B7B08C01-5F2D-4572-828B-0C5BC02EF6E0}"/>
              </a:ext>
            </a:extLst>
          </p:cNvPr>
          <p:cNvPicPr>
            <a:picLocks noGrp="1" noChangeAspect="1"/>
          </p:cNvPicPr>
          <p:nvPr>
            <p:ph idx="1"/>
          </p:nvPr>
        </p:nvPicPr>
        <p:blipFill rotWithShape="1">
          <a:blip r:embed="rId2"/>
          <a:srcRect t="7025"/>
          <a:stretch/>
        </p:blipFill>
        <p:spPr>
          <a:xfrm>
            <a:off x="402586" y="230047"/>
            <a:ext cx="11789414" cy="6627953"/>
          </a:xfrm>
          <a:prstGeom prst="rect">
            <a:avLst/>
          </a:prstGeom>
        </p:spPr>
      </p:pic>
    </p:spTree>
    <p:extLst>
      <p:ext uri="{BB962C8B-B14F-4D97-AF65-F5344CB8AC3E}">
        <p14:creationId xmlns:p14="http://schemas.microsoft.com/office/powerpoint/2010/main" val="407138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ismaticVTI">
  <a:themeElements>
    <a:clrScheme name="AnalogousFromLightSeed_2SEEDS">
      <a:dk1>
        <a:srgbClr val="000000"/>
      </a:dk1>
      <a:lt1>
        <a:srgbClr val="FFFFFF"/>
      </a:lt1>
      <a:dk2>
        <a:srgbClr val="243341"/>
      </a:dk2>
      <a:lt2>
        <a:srgbClr val="E8E5E2"/>
      </a:lt2>
      <a:accent1>
        <a:srgbClr val="569DE2"/>
      </a:accent1>
      <a:accent2>
        <a:srgbClr val="42B2BC"/>
      </a:accent2>
      <a:accent3>
        <a:srgbClr val="757FE7"/>
      </a:accent3>
      <a:accent4>
        <a:srgbClr val="E25F56"/>
      </a:accent4>
      <a:accent5>
        <a:srgbClr val="DF8F46"/>
      </a:accent5>
      <a:accent6>
        <a:srgbClr val="B0A543"/>
      </a:accent6>
      <a:hlink>
        <a:srgbClr val="9C7D5E"/>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9778F9-08BC-4CB3-B363-424BE7B40FC9}"/>
</file>

<file path=customXml/itemProps2.xml><?xml version="1.0" encoding="utf-8"?>
<ds:datastoreItem xmlns:ds="http://schemas.openxmlformats.org/officeDocument/2006/customXml" ds:itemID="{C10B48ED-7BD8-4938-A32C-8593A04852BC}"/>
</file>

<file path=customXml/itemProps3.xml><?xml version="1.0" encoding="utf-8"?>
<ds:datastoreItem xmlns:ds="http://schemas.openxmlformats.org/officeDocument/2006/customXml" ds:itemID="{AAC39FCF-7D94-4B8B-90DC-C44E7C67EFBE}"/>
</file>

<file path=docProps/app.xml><?xml version="1.0" encoding="utf-8"?>
<Properties xmlns="http://schemas.openxmlformats.org/officeDocument/2006/extended-properties" xmlns:vt="http://schemas.openxmlformats.org/officeDocument/2006/docPropsVTypes">
  <Template>office theme</Template>
  <TotalTime>237</TotalTime>
  <Words>1438</Words>
  <Application>Microsoft Office PowerPoint</Application>
  <PresentationFormat>Widescreen</PresentationFormat>
  <Paragraphs>172</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Abadi</vt:lpstr>
      <vt:lpstr>Aharoni</vt:lpstr>
      <vt:lpstr>Aldhabi</vt:lpstr>
      <vt:lpstr>Arial</vt:lpstr>
      <vt:lpstr>Arial,Sans-Serif</vt:lpstr>
      <vt:lpstr>Avenir Next LT Pro</vt:lpstr>
      <vt:lpstr>Calibri Light</vt:lpstr>
      <vt:lpstr>Courier New</vt:lpstr>
      <vt:lpstr>Wingdings</vt:lpstr>
      <vt:lpstr>PrismaticVTI</vt:lpstr>
      <vt:lpstr>Memory management</vt:lpstr>
      <vt:lpstr>Memory management</vt:lpstr>
      <vt:lpstr>What is Memory Management?</vt:lpstr>
      <vt:lpstr>Memory Hierarchy</vt:lpstr>
      <vt:lpstr>Memory Hierarchy</vt:lpstr>
      <vt:lpstr>Memory Hierarchy </vt:lpstr>
      <vt:lpstr>Memory Hierarchy </vt:lpstr>
      <vt:lpstr>Logical vs physical address space</vt:lpstr>
      <vt:lpstr>PowerPoint Presentation</vt:lpstr>
      <vt:lpstr>PowerPoint Presentation</vt:lpstr>
      <vt:lpstr>Static vs Dynamic Loading </vt:lpstr>
      <vt:lpstr>Static vs Dynamic Linking </vt:lpstr>
      <vt:lpstr>Memory management with swapping</vt:lpstr>
      <vt:lpstr>Memory management with swapping</vt:lpstr>
      <vt:lpstr>Benefits of Swapping </vt:lpstr>
      <vt:lpstr>Memory management with Bitmaps</vt:lpstr>
      <vt:lpstr>Memory management with Bitmaps </vt:lpstr>
      <vt:lpstr>Memory management with Bitmaps </vt:lpstr>
      <vt:lpstr>Memory management with Linked list  </vt:lpstr>
      <vt:lpstr>Memory management with Linked list </vt:lpstr>
      <vt:lpstr>Memory management without swapping   </vt:lpstr>
      <vt:lpstr>Mono-programming without swapping</vt:lpstr>
      <vt:lpstr>Mono-programming without swapping</vt:lpstr>
      <vt:lpstr>Memory Allocation Techniques</vt:lpstr>
      <vt:lpstr>Multiprogramming with Fixed Partition  </vt:lpstr>
      <vt:lpstr>PowerPoint Presentation</vt:lpstr>
      <vt:lpstr>Advantages and disadvantages of fixed partition</vt:lpstr>
      <vt:lpstr>Multiprogramming with Variable Partition  </vt:lpstr>
      <vt:lpstr>Multiprogramming with Variable Partition </vt:lpstr>
      <vt:lpstr>Advantages and disadvantages of variable partition </vt:lpstr>
      <vt:lpstr>Problems with Multiprogramming:  </vt:lpstr>
      <vt:lpstr>Relocation and Protection </vt:lpstr>
      <vt:lpstr>PowerPoint Presentation</vt:lpstr>
      <vt:lpstr>Fragmentation</vt:lpstr>
      <vt:lpstr>Internal Fragmentation </vt:lpstr>
      <vt:lpstr>Internal Fragmentation </vt:lpstr>
      <vt:lpstr>Internal Fragmentation </vt:lpstr>
      <vt:lpstr>How to remove internal fragmentation?  </vt:lpstr>
      <vt:lpstr>External Fragmentation  </vt:lpstr>
      <vt:lpstr>External Fragmentation </vt:lpstr>
      <vt:lpstr>How to remove external fragmentation?  </vt:lpstr>
      <vt:lpstr>Memory Allocation strategies</vt:lpstr>
      <vt:lpstr>Memory Allocation strategies</vt:lpstr>
      <vt:lpstr>First Fit</vt:lpstr>
      <vt:lpstr>Next Fit</vt:lpstr>
      <vt:lpstr>Best Fit</vt:lpstr>
      <vt:lpstr>Worst Fit</vt:lpstr>
      <vt:lpstr>Quick Fit</vt:lpstr>
      <vt:lpstr>Which one is Best Algorithm??</vt:lpstr>
      <vt:lpstr>Exercise: Consider the requests from processes in given order 300K, 25K, 125K, and 50K. Let there be two blocks of memory available of size 150K followed by a block size 350K. </vt:lpstr>
      <vt:lpstr>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578</cp:revision>
  <dcterms:created xsi:type="dcterms:W3CDTF">2021-03-30T17:05:18Z</dcterms:created>
  <dcterms:modified xsi:type="dcterms:W3CDTF">2021-06-16T05:35:43Z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