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64.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1.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2.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7" r:id="rId10"/>
    <p:sldId id="264" r:id="rId11"/>
    <p:sldId id="268"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4" r:id="rId44"/>
    <p:sldId id="301" r:id="rId45"/>
    <p:sldId id="302" r:id="rId46"/>
    <p:sldId id="303" r:id="rId47"/>
    <p:sldId id="305" r:id="rId48"/>
    <p:sldId id="306" r:id="rId49"/>
    <p:sldId id="307" r:id="rId50"/>
    <p:sldId id="308" r:id="rId51"/>
    <p:sldId id="310" r:id="rId52"/>
    <p:sldId id="309"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5BB9F-B0EC-B000-BF23-48AB57BA6BD7}" v="19" dt="2021-04-07T11:44:41.036"/>
    <p1510:client id="{1BE7BB9F-4020-B000-F16F-FD67E0F2E2C2}" v="26" dt="2021-04-07T12:22:01.963"/>
    <p1510:client id="{2FE5BB9F-A0AF-B000-BF23-46949A0E8C35}" v="286" dt="2021-04-07T12:17:30.201"/>
    <p1510:client id="{4A37236A-859F-1A3E-BB3E-F54A7068C426}" v="672" dt="2021-04-06T03:14:09.636"/>
    <p1510:client id="{5FACBA9F-B0AC-B000-F9EF-A4C74CF8A129}" v="322" dt="2021-04-03T17:30:25.036"/>
    <p1510:client id="{7325B465-59EF-1778-AE8A-0E25E0EC0199}" v="287" dt="2021-04-07T11:14:19.738"/>
    <p1510:client id="{A9A0BB9F-604B-B000-ED5B-2822BC53FD9C}" v="112" dt="2021-04-06T16:16:22.633"/>
    <p1510:client id="{BBDBBB9F-2051-B000-ED5B-23346BB35821}" v="76" dt="2021-04-07T09:18:28.047"/>
    <p1510:client id="{BDF70FC8-1782-7621-427B-1737198CAE7B}" v="20" dt="2021-04-06T16:47:13.452"/>
    <p1510:client id="{C3BA352C-063E-2EA5-76D2-B8C29D260708}" v="4" dt="2021-05-30T05:16:40.246"/>
    <p1510:client id="{ECEA6C71-9D40-C424-22C7-B2DEDF0A9D46}" v="47" dt="2021-04-03T12:02:52.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6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svg"/><Relationship Id="rId1" Type="http://schemas.openxmlformats.org/officeDocument/2006/relationships/image" Target="../media/image24.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svg"/><Relationship Id="rId1" Type="http://schemas.openxmlformats.org/officeDocument/2006/relationships/image" Target="../media/image24.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181F295-C7E6-41F5-B250-9BFD2DC894D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D0ED3F9-473B-495A-A910-33807F332BE9}">
      <dgm:prSet/>
      <dgm:spPr/>
      <dgm:t>
        <a:bodyPr/>
        <a:lstStyle/>
        <a:p>
          <a:r>
            <a:rPr lang="en-GB"/>
            <a:t>An advantage of paging is the possibility of sharing common code. This is important in a time sharing environment. If the code is reentrant code (or pure code); it can be shared.</a:t>
          </a:r>
          <a:endParaRPr lang="en-US"/>
        </a:p>
      </dgm:t>
    </dgm:pt>
    <dgm:pt modelId="{A8803DB7-4606-439C-9335-C4FB20DB7523}" type="parTrans" cxnId="{14695EC5-3D58-4464-A267-1F5C191F049F}">
      <dgm:prSet/>
      <dgm:spPr/>
      <dgm:t>
        <a:bodyPr/>
        <a:lstStyle/>
        <a:p>
          <a:endParaRPr lang="en-US"/>
        </a:p>
      </dgm:t>
    </dgm:pt>
    <dgm:pt modelId="{6BF74BAC-700F-4DD6-A905-C69FE0FF4D64}" type="sibTrans" cxnId="{14695EC5-3D58-4464-A267-1F5C191F049F}">
      <dgm:prSet/>
      <dgm:spPr/>
      <dgm:t>
        <a:bodyPr/>
        <a:lstStyle/>
        <a:p>
          <a:endParaRPr lang="en-US"/>
        </a:p>
      </dgm:t>
    </dgm:pt>
    <dgm:pt modelId="{37BFED15-3333-4F76-994A-D2E7EF240E92}">
      <dgm:prSet/>
      <dgm:spPr/>
      <dgm:t>
        <a:bodyPr/>
        <a:lstStyle/>
        <a:p>
          <a:r>
            <a:rPr lang="en-GB"/>
            <a:t>Reentrant code is non-self modifying code; it never changes during execution. Thus, two or more processes can execute the same code at the same time. Each process has its own copy of registers and data storage to hold the data for the process’s execution. The data for different processes will be different.</a:t>
          </a:r>
          <a:endParaRPr lang="en-US"/>
        </a:p>
      </dgm:t>
    </dgm:pt>
    <dgm:pt modelId="{9B808F29-0963-421E-8CF2-E83EF207D5E2}" type="parTrans" cxnId="{0F570544-2E81-417F-81E4-FB361F3FFD31}">
      <dgm:prSet/>
      <dgm:spPr/>
      <dgm:t>
        <a:bodyPr/>
        <a:lstStyle/>
        <a:p>
          <a:endParaRPr lang="en-US"/>
        </a:p>
      </dgm:t>
    </dgm:pt>
    <dgm:pt modelId="{FFA3C5C9-680E-42B1-ADA2-5851D3FF9071}" type="sibTrans" cxnId="{0F570544-2E81-417F-81E4-FB361F3FFD31}">
      <dgm:prSet/>
      <dgm:spPr/>
      <dgm:t>
        <a:bodyPr/>
        <a:lstStyle/>
        <a:p>
          <a:endParaRPr lang="en-US"/>
        </a:p>
      </dgm:t>
    </dgm:pt>
    <dgm:pt modelId="{E0FAE358-857D-4E6B-AD5C-60975C2F6B94}" type="pres">
      <dgm:prSet presAssocID="{1181F295-C7E6-41F5-B250-9BFD2DC894D4}" presName="vert0" presStyleCnt="0">
        <dgm:presLayoutVars>
          <dgm:dir/>
          <dgm:animOne val="branch"/>
          <dgm:animLvl val="lvl"/>
        </dgm:presLayoutVars>
      </dgm:prSet>
      <dgm:spPr/>
      <dgm:t>
        <a:bodyPr/>
        <a:lstStyle/>
        <a:p>
          <a:endParaRPr lang="en-US"/>
        </a:p>
      </dgm:t>
    </dgm:pt>
    <dgm:pt modelId="{78065163-74A7-4268-BA41-06B1967CA28E}" type="pres">
      <dgm:prSet presAssocID="{BD0ED3F9-473B-495A-A910-33807F332BE9}" presName="thickLine" presStyleLbl="alignNode1" presStyleIdx="0" presStyleCnt="2"/>
      <dgm:spPr/>
    </dgm:pt>
    <dgm:pt modelId="{7811B16A-6029-43E3-8899-CC2E5CC49111}" type="pres">
      <dgm:prSet presAssocID="{BD0ED3F9-473B-495A-A910-33807F332BE9}" presName="horz1" presStyleCnt="0"/>
      <dgm:spPr/>
    </dgm:pt>
    <dgm:pt modelId="{9D5EEDDD-3D83-43DF-987B-770C0C83F139}" type="pres">
      <dgm:prSet presAssocID="{BD0ED3F9-473B-495A-A910-33807F332BE9}" presName="tx1" presStyleLbl="revTx" presStyleIdx="0" presStyleCnt="2"/>
      <dgm:spPr/>
      <dgm:t>
        <a:bodyPr/>
        <a:lstStyle/>
        <a:p>
          <a:endParaRPr lang="en-US"/>
        </a:p>
      </dgm:t>
    </dgm:pt>
    <dgm:pt modelId="{302BC19A-A176-4EE8-B66C-0256260DF069}" type="pres">
      <dgm:prSet presAssocID="{BD0ED3F9-473B-495A-A910-33807F332BE9}" presName="vert1" presStyleCnt="0"/>
      <dgm:spPr/>
    </dgm:pt>
    <dgm:pt modelId="{BCD3D6D3-772A-4B40-982C-6BB1548E3650}" type="pres">
      <dgm:prSet presAssocID="{37BFED15-3333-4F76-994A-D2E7EF240E92}" presName="thickLine" presStyleLbl="alignNode1" presStyleIdx="1" presStyleCnt="2"/>
      <dgm:spPr/>
    </dgm:pt>
    <dgm:pt modelId="{FC5FC353-7B7C-420A-ABBF-EFB8784A79BE}" type="pres">
      <dgm:prSet presAssocID="{37BFED15-3333-4F76-994A-D2E7EF240E92}" presName="horz1" presStyleCnt="0"/>
      <dgm:spPr/>
    </dgm:pt>
    <dgm:pt modelId="{975DB9C1-7ED1-4421-A43F-7E16FA3699D0}" type="pres">
      <dgm:prSet presAssocID="{37BFED15-3333-4F76-994A-D2E7EF240E92}" presName="tx1" presStyleLbl="revTx" presStyleIdx="1" presStyleCnt="2"/>
      <dgm:spPr/>
      <dgm:t>
        <a:bodyPr/>
        <a:lstStyle/>
        <a:p>
          <a:endParaRPr lang="en-US"/>
        </a:p>
      </dgm:t>
    </dgm:pt>
    <dgm:pt modelId="{1C660F86-29E0-432B-A555-6C711DF027FD}" type="pres">
      <dgm:prSet presAssocID="{37BFED15-3333-4F76-994A-D2E7EF240E92}" presName="vert1" presStyleCnt="0"/>
      <dgm:spPr/>
    </dgm:pt>
  </dgm:ptLst>
  <dgm:cxnLst>
    <dgm:cxn modelId="{B4683531-4A16-4C23-A979-481EC9EDB58E}" type="presOf" srcId="{1181F295-C7E6-41F5-B250-9BFD2DC894D4}" destId="{E0FAE358-857D-4E6B-AD5C-60975C2F6B94}" srcOrd="0" destOrd="0" presId="urn:microsoft.com/office/officeart/2008/layout/LinedList"/>
    <dgm:cxn modelId="{0F570544-2E81-417F-81E4-FB361F3FFD31}" srcId="{1181F295-C7E6-41F5-B250-9BFD2DC894D4}" destId="{37BFED15-3333-4F76-994A-D2E7EF240E92}" srcOrd="1" destOrd="0" parTransId="{9B808F29-0963-421E-8CF2-E83EF207D5E2}" sibTransId="{FFA3C5C9-680E-42B1-ADA2-5851D3FF9071}"/>
    <dgm:cxn modelId="{C0C2DA51-286F-4DF4-A80A-FCF296DDEB9B}" type="presOf" srcId="{BD0ED3F9-473B-495A-A910-33807F332BE9}" destId="{9D5EEDDD-3D83-43DF-987B-770C0C83F139}" srcOrd="0" destOrd="0" presId="urn:microsoft.com/office/officeart/2008/layout/LinedList"/>
    <dgm:cxn modelId="{D5FD6BB8-FF3C-4234-9977-B382DAC96EA7}" type="presOf" srcId="{37BFED15-3333-4F76-994A-D2E7EF240E92}" destId="{975DB9C1-7ED1-4421-A43F-7E16FA3699D0}" srcOrd="0" destOrd="0" presId="urn:microsoft.com/office/officeart/2008/layout/LinedList"/>
    <dgm:cxn modelId="{14695EC5-3D58-4464-A267-1F5C191F049F}" srcId="{1181F295-C7E6-41F5-B250-9BFD2DC894D4}" destId="{BD0ED3F9-473B-495A-A910-33807F332BE9}" srcOrd="0" destOrd="0" parTransId="{A8803DB7-4606-439C-9335-C4FB20DB7523}" sibTransId="{6BF74BAC-700F-4DD6-A905-C69FE0FF4D64}"/>
    <dgm:cxn modelId="{C1534530-DF9D-4B7F-BAFA-793FF311EBA0}" type="presParOf" srcId="{E0FAE358-857D-4E6B-AD5C-60975C2F6B94}" destId="{78065163-74A7-4268-BA41-06B1967CA28E}" srcOrd="0" destOrd="0" presId="urn:microsoft.com/office/officeart/2008/layout/LinedList"/>
    <dgm:cxn modelId="{42474E80-EB42-443D-B99A-CD3F7E1F6FC2}" type="presParOf" srcId="{E0FAE358-857D-4E6B-AD5C-60975C2F6B94}" destId="{7811B16A-6029-43E3-8899-CC2E5CC49111}" srcOrd="1" destOrd="0" presId="urn:microsoft.com/office/officeart/2008/layout/LinedList"/>
    <dgm:cxn modelId="{52BA8866-746D-4561-ADA7-86C9F8B704E5}" type="presParOf" srcId="{7811B16A-6029-43E3-8899-CC2E5CC49111}" destId="{9D5EEDDD-3D83-43DF-987B-770C0C83F139}" srcOrd="0" destOrd="0" presId="urn:microsoft.com/office/officeart/2008/layout/LinedList"/>
    <dgm:cxn modelId="{8A2C5640-DDCC-4307-A2E0-0003C7BCE373}" type="presParOf" srcId="{7811B16A-6029-43E3-8899-CC2E5CC49111}" destId="{302BC19A-A176-4EE8-B66C-0256260DF069}" srcOrd="1" destOrd="0" presId="urn:microsoft.com/office/officeart/2008/layout/LinedList"/>
    <dgm:cxn modelId="{0308432B-C4F1-4D00-A642-DB069C2A57A1}" type="presParOf" srcId="{E0FAE358-857D-4E6B-AD5C-60975C2F6B94}" destId="{BCD3D6D3-772A-4B40-982C-6BB1548E3650}" srcOrd="2" destOrd="0" presId="urn:microsoft.com/office/officeart/2008/layout/LinedList"/>
    <dgm:cxn modelId="{5DEC2090-F996-4AA8-BF93-838FC097BB1D}" type="presParOf" srcId="{E0FAE358-857D-4E6B-AD5C-60975C2F6B94}" destId="{FC5FC353-7B7C-420A-ABBF-EFB8784A79BE}" srcOrd="3" destOrd="0" presId="urn:microsoft.com/office/officeart/2008/layout/LinedList"/>
    <dgm:cxn modelId="{077B0029-0F21-4051-B977-4C4B72421CB7}" type="presParOf" srcId="{FC5FC353-7B7C-420A-ABBF-EFB8784A79BE}" destId="{975DB9C1-7ED1-4421-A43F-7E16FA3699D0}" srcOrd="0" destOrd="0" presId="urn:microsoft.com/office/officeart/2008/layout/LinedList"/>
    <dgm:cxn modelId="{A8E2F88D-ADE7-4926-9899-35019BC907E0}" type="presParOf" srcId="{FC5FC353-7B7C-420A-ABBF-EFB8784A79BE}" destId="{1C660F86-29E0-432B-A555-6C711DF027F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CC88FC-F173-47A9-B22E-A61891EF3E5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51AE25-FB2A-4BC2-9F09-3D64655FFC11}">
      <dgm:prSet/>
      <dgm:spPr/>
      <dgm:t>
        <a:bodyPr/>
        <a:lstStyle/>
        <a:p>
          <a:r>
            <a:rPr lang="en-GB"/>
            <a:t>In this algorithm, pages are replaced which would not be used for the longest duration of time in the future.</a:t>
          </a:r>
          <a:endParaRPr lang="en-US"/>
        </a:p>
      </dgm:t>
    </dgm:pt>
    <dgm:pt modelId="{1B146180-9E82-4DAE-96AD-9432426FB694}" type="parTrans" cxnId="{13E43CB2-FE37-4C5E-B1D2-55A192337E36}">
      <dgm:prSet/>
      <dgm:spPr/>
      <dgm:t>
        <a:bodyPr/>
        <a:lstStyle/>
        <a:p>
          <a:endParaRPr lang="en-US"/>
        </a:p>
      </dgm:t>
    </dgm:pt>
    <dgm:pt modelId="{5B019968-4E73-4CD9-9238-43680AC6ED11}" type="sibTrans" cxnId="{13E43CB2-FE37-4C5E-B1D2-55A192337E36}">
      <dgm:prSet/>
      <dgm:spPr/>
      <dgm:t>
        <a:bodyPr/>
        <a:lstStyle/>
        <a:p>
          <a:endParaRPr lang="en-US"/>
        </a:p>
      </dgm:t>
    </dgm:pt>
    <dgm:pt modelId="{EEEF5520-70A0-4FA3-8FC1-DD30C2B7CA5F}">
      <dgm:prSet/>
      <dgm:spPr/>
      <dgm:t>
        <a:bodyPr/>
        <a:lstStyle/>
        <a:p>
          <a:r>
            <a:rPr lang="en-GB" b="1" i="1"/>
            <a:t>Example-2:</a:t>
          </a:r>
          <a:r>
            <a:rPr lang="en-GB" i="1"/>
            <a:t>Consider the page references 7, 0, 1, 2, 0, 3, 0, 4, 2, 3, 0, 3, 2, with 4 page frame. Find number of page fault.</a:t>
          </a:r>
          <a:endParaRPr lang="en-US"/>
        </a:p>
      </dgm:t>
    </dgm:pt>
    <dgm:pt modelId="{C7CAA5DA-434B-4FA3-879E-2C63618FF47A}" type="parTrans" cxnId="{FD046C5A-8165-45BF-A9BD-ED1A2D9C4AFA}">
      <dgm:prSet/>
      <dgm:spPr/>
      <dgm:t>
        <a:bodyPr/>
        <a:lstStyle/>
        <a:p>
          <a:endParaRPr lang="en-US"/>
        </a:p>
      </dgm:t>
    </dgm:pt>
    <dgm:pt modelId="{E1F4C38B-0FAC-4D07-963E-A040704B8024}" type="sibTrans" cxnId="{FD046C5A-8165-45BF-A9BD-ED1A2D9C4AFA}">
      <dgm:prSet/>
      <dgm:spPr/>
      <dgm:t>
        <a:bodyPr/>
        <a:lstStyle/>
        <a:p>
          <a:endParaRPr lang="en-US"/>
        </a:p>
      </dgm:t>
    </dgm:pt>
    <dgm:pt modelId="{4A10A1F0-6C92-4810-8911-EF56BAD0C00E}" type="pres">
      <dgm:prSet presAssocID="{26CC88FC-F173-47A9-B22E-A61891EF3E54}" presName="root" presStyleCnt="0">
        <dgm:presLayoutVars>
          <dgm:dir/>
          <dgm:resizeHandles val="exact"/>
        </dgm:presLayoutVars>
      </dgm:prSet>
      <dgm:spPr/>
      <dgm:t>
        <a:bodyPr/>
        <a:lstStyle/>
        <a:p>
          <a:endParaRPr lang="en-US"/>
        </a:p>
      </dgm:t>
    </dgm:pt>
    <dgm:pt modelId="{A3E1693D-D88D-47A6-BF85-B8B6C33E80FB}" type="pres">
      <dgm:prSet presAssocID="{8A51AE25-FB2A-4BC2-9F09-3D64655FFC11}" presName="compNode" presStyleCnt="0"/>
      <dgm:spPr/>
    </dgm:pt>
    <dgm:pt modelId="{CE406744-7706-4088-8E92-37D7D2421A9F}" type="pres">
      <dgm:prSet presAssocID="{8A51AE25-FB2A-4BC2-9F09-3D64655FFC11}" presName="bgRect" presStyleLbl="bgShp" presStyleIdx="0" presStyleCnt="2"/>
      <dgm:spPr/>
    </dgm:pt>
    <dgm:pt modelId="{81FD4C88-657B-4773-A279-CE8549D1776F}" type="pres">
      <dgm:prSet presAssocID="{8A51AE25-FB2A-4BC2-9F09-3D64655FFC11}"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AB4D40BF-126F-49C2-A3AB-8CD5D003B388}" type="pres">
      <dgm:prSet presAssocID="{8A51AE25-FB2A-4BC2-9F09-3D64655FFC11}" presName="spaceRect" presStyleCnt="0"/>
      <dgm:spPr/>
    </dgm:pt>
    <dgm:pt modelId="{4ABCEC18-4AB1-4F3C-9508-D631E7E65370}" type="pres">
      <dgm:prSet presAssocID="{8A51AE25-FB2A-4BC2-9F09-3D64655FFC11}" presName="parTx" presStyleLbl="revTx" presStyleIdx="0" presStyleCnt="2">
        <dgm:presLayoutVars>
          <dgm:chMax val="0"/>
          <dgm:chPref val="0"/>
        </dgm:presLayoutVars>
      </dgm:prSet>
      <dgm:spPr/>
      <dgm:t>
        <a:bodyPr/>
        <a:lstStyle/>
        <a:p>
          <a:endParaRPr lang="en-US"/>
        </a:p>
      </dgm:t>
    </dgm:pt>
    <dgm:pt modelId="{571EDBE1-37FE-404C-8670-F5387D490EC6}" type="pres">
      <dgm:prSet presAssocID="{5B019968-4E73-4CD9-9238-43680AC6ED11}" presName="sibTrans" presStyleCnt="0"/>
      <dgm:spPr/>
    </dgm:pt>
    <dgm:pt modelId="{5E87CDE8-A2A7-4FEB-B30B-33CDE98D0EFF}" type="pres">
      <dgm:prSet presAssocID="{EEEF5520-70A0-4FA3-8FC1-DD30C2B7CA5F}" presName="compNode" presStyleCnt="0"/>
      <dgm:spPr/>
    </dgm:pt>
    <dgm:pt modelId="{42A92D88-2572-4FB7-BBE7-FBCC263BA508}" type="pres">
      <dgm:prSet presAssocID="{EEEF5520-70A0-4FA3-8FC1-DD30C2B7CA5F}" presName="bgRect" presStyleLbl="bgShp" presStyleIdx="1" presStyleCnt="2"/>
      <dgm:spPr/>
    </dgm:pt>
    <dgm:pt modelId="{B2F21BA4-380C-4772-AC2C-A2BC11BE4BDB}" type="pres">
      <dgm:prSet presAssocID="{EEEF5520-70A0-4FA3-8FC1-DD30C2B7CA5F}"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ocument"/>
        </a:ext>
      </dgm:extLst>
    </dgm:pt>
    <dgm:pt modelId="{E6E441E9-5E69-4704-A390-FF97EDF798A9}" type="pres">
      <dgm:prSet presAssocID="{EEEF5520-70A0-4FA3-8FC1-DD30C2B7CA5F}" presName="spaceRect" presStyleCnt="0"/>
      <dgm:spPr/>
    </dgm:pt>
    <dgm:pt modelId="{23D2DA61-8AC8-4CA6-97CE-532B4884DCEB}" type="pres">
      <dgm:prSet presAssocID="{EEEF5520-70A0-4FA3-8FC1-DD30C2B7CA5F}" presName="parTx" presStyleLbl="revTx" presStyleIdx="1" presStyleCnt="2">
        <dgm:presLayoutVars>
          <dgm:chMax val="0"/>
          <dgm:chPref val="0"/>
        </dgm:presLayoutVars>
      </dgm:prSet>
      <dgm:spPr/>
      <dgm:t>
        <a:bodyPr/>
        <a:lstStyle/>
        <a:p>
          <a:endParaRPr lang="en-US"/>
        </a:p>
      </dgm:t>
    </dgm:pt>
  </dgm:ptLst>
  <dgm:cxnLst>
    <dgm:cxn modelId="{D318B34F-53CC-4FDD-A9E1-6876637AC9E8}" type="presOf" srcId="{8A51AE25-FB2A-4BC2-9F09-3D64655FFC11}" destId="{4ABCEC18-4AB1-4F3C-9508-D631E7E65370}" srcOrd="0" destOrd="0" presId="urn:microsoft.com/office/officeart/2018/2/layout/IconVerticalSolidList"/>
    <dgm:cxn modelId="{E63CC312-8DCF-4051-8890-B705B2A4588D}" type="presOf" srcId="{26CC88FC-F173-47A9-B22E-A61891EF3E54}" destId="{4A10A1F0-6C92-4810-8911-EF56BAD0C00E}" srcOrd="0" destOrd="0" presId="urn:microsoft.com/office/officeart/2018/2/layout/IconVerticalSolidList"/>
    <dgm:cxn modelId="{FD046C5A-8165-45BF-A9BD-ED1A2D9C4AFA}" srcId="{26CC88FC-F173-47A9-B22E-A61891EF3E54}" destId="{EEEF5520-70A0-4FA3-8FC1-DD30C2B7CA5F}" srcOrd="1" destOrd="0" parTransId="{C7CAA5DA-434B-4FA3-879E-2C63618FF47A}" sibTransId="{E1F4C38B-0FAC-4D07-963E-A040704B8024}"/>
    <dgm:cxn modelId="{13E43CB2-FE37-4C5E-B1D2-55A192337E36}" srcId="{26CC88FC-F173-47A9-B22E-A61891EF3E54}" destId="{8A51AE25-FB2A-4BC2-9F09-3D64655FFC11}" srcOrd="0" destOrd="0" parTransId="{1B146180-9E82-4DAE-96AD-9432426FB694}" sibTransId="{5B019968-4E73-4CD9-9238-43680AC6ED11}"/>
    <dgm:cxn modelId="{45769F56-4006-4466-833C-BA6EE8E34BD9}" type="presOf" srcId="{EEEF5520-70A0-4FA3-8FC1-DD30C2B7CA5F}" destId="{23D2DA61-8AC8-4CA6-97CE-532B4884DCEB}" srcOrd="0" destOrd="0" presId="urn:microsoft.com/office/officeart/2018/2/layout/IconVerticalSolidList"/>
    <dgm:cxn modelId="{D2F7D323-0542-4150-BE67-C04D69D20254}" type="presParOf" srcId="{4A10A1F0-6C92-4810-8911-EF56BAD0C00E}" destId="{A3E1693D-D88D-47A6-BF85-B8B6C33E80FB}" srcOrd="0" destOrd="0" presId="urn:microsoft.com/office/officeart/2018/2/layout/IconVerticalSolidList"/>
    <dgm:cxn modelId="{69163F60-032B-4031-B1FF-F7EC26E68C67}" type="presParOf" srcId="{A3E1693D-D88D-47A6-BF85-B8B6C33E80FB}" destId="{CE406744-7706-4088-8E92-37D7D2421A9F}" srcOrd="0" destOrd="0" presId="urn:microsoft.com/office/officeart/2018/2/layout/IconVerticalSolidList"/>
    <dgm:cxn modelId="{1A3611C5-C399-4A1A-B89C-3371829A296B}" type="presParOf" srcId="{A3E1693D-D88D-47A6-BF85-B8B6C33E80FB}" destId="{81FD4C88-657B-4773-A279-CE8549D1776F}" srcOrd="1" destOrd="0" presId="urn:microsoft.com/office/officeart/2018/2/layout/IconVerticalSolidList"/>
    <dgm:cxn modelId="{07483E02-7918-4729-B9F4-3DA3F3C28610}" type="presParOf" srcId="{A3E1693D-D88D-47A6-BF85-B8B6C33E80FB}" destId="{AB4D40BF-126F-49C2-A3AB-8CD5D003B388}" srcOrd="2" destOrd="0" presId="urn:microsoft.com/office/officeart/2018/2/layout/IconVerticalSolidList"/>
    <dgm:cxn modelId="{0575CF5A-C0DD-4246-A062-D1FF4CF0742D}" type="presParOf" srcId="{A3E1693D-D88D-47A6-BF85-B8B6C33E80FB}" destId="{4ABCEC18-4AB1-4F3C-9508-D631E7E65370}" srcOrd="3" destOrd="0" presId="urn:microsoft.com/office/officeart/2018/2/layout/IconVerticalSolidList"/>
    <dgm:cxn modelId="{36E5549A-1DFE-4F00-B796-87B396D8CDEE}" type="presParOf" srcId="{4A10A1F0-6C92-4810-8911-EF56BAD0C00E}" destId="{571EDBE1-37FE-404C-8670-F5387D490EC6}" srcOrd="1" destOrd="0" presId="urn:microsoft.com/office/officeart/2018/2/layout/IconVerticalSolidList"/>
    <dgm:cxn modelId="{B27CC8AE-7003-4D4D-8491-AEEA8C65BFC9}" type="presParOf" srcId="{4A10A1F0-6C92-4810-8911-EF56BAD0C00E}" destId="{5E87CDE8-A2A7-4FEB-B30B-33CDE98D0EFF}" srcOrd="2" destOrd="0" presId="urn:microsoft.com/office/officeart/2018/2/layout/IconVerticalSolidList"/>
    <dgm:cxn modelId="{12CA52CF-4562-40E5-B96D-EC0B9561A739}" type="presParOf" srcId="{5E87CDE8-A2A7-4FEB-B30B-33CDE98D0EFF}" destId="{42A92D88-2572-4FB7-BBE7-FBCC263BA508}" srcOrd="0" destOrd="0" presId="urn:microsoft.com/office/officeart/2018/2/layout/IconVerticalSolidList"/>
    <dgm:cxn modelId="{F1AA129D-D61C-430B-9CB9-97EAF290B281}" type="presParOf" srcId="{5E87CDE8-A2A7-4FEB-B30B-33CDE98D0EFF}" destId="{B2F21BA4-380C-4772-AC2C-A2BC11BE4BDB}" srcOrd="1" destOrd="0" presId="urn:microsoft.com/office/officeart/2018/2/layout/IconVerticalSolidList"/>
    <dgm:cxn modelId="{98AD94FC-8B93-407C-8CDD-3DA6553C278E}" type="presParOf" srcId="{5E87CDE8-A2A7-4FEB-B30B-33CDE98D0EFF}" destId="{E6E441E9-5E69-4704-A390-FF97EDF798A9}" srcOrd="2" destOrd="0" presId="urn:microsoft.com/office/officeart/2018/2/layout/IconVerticalSolidList"/>
    <dgm:cxn modelId="{783F9779-F6FD-457F-BC22-3C92055AB7E0}" type="presParOf" srcId="{5E87CDE8-A2A7-4FEB-B30B-33CDE98D0EFF}" destId="{23D2DA61-8AC8-4CA6-97CE-532B4884DC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65163-74A7-4268-BA41-06B1967CA28E}">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5EEDDD-3D83-43DF-987B-770C0C83F139}">
      <dsp:nvSpPr>
        <dsp:cNvPr id="0" name=""/>
        <dsp:cNvSpPr/>
      </dsp:nvSpPr>
      <dsp:spPr>
        <a:xfrm>
          <a:off x="0" y="0"/>
          <a:ext cx="10515600" cy="20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GB" sz="2600" kern="1200"/>
            <a:t>An advantage of paging is the possibility of sharing common code. This is important in a time sharing environment. If the code is reentrant code (or pure code); it can be shared.</a:t>
          </a:r>
          <a:endParaRPr lang="en-US" sz="2600" kern="1200"/>
        </a:p>
      </dsp:txBody>
      <dsp:txXfrm>
        <a:off x="0" y="0"/>
        <a:ext cx="10515600" cy="2080260"/>
      </dsp:txXfrm>
    </dsp:sp>
    <dsp:sp modelId="{BCD3D6D3-772A-4B40-982C-6BB1548E3650}">
      <dsp:nvSpPr>
        <dsp:cNvPr id="0" name=""/>
        <dsp:cNvSpPr/>
      </dsp:nvSpPr>
      <dsp:spPr>
        <a:xfrm>
          <a:off x="0" y="208026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5DB9C1-7ED1-4421-A43F-7E16FA3699D0}">
      <dsp:nvSpPr>
        <dsp:cNvPr id="0" name=""/>
        <dsp:cNvSpPr/>
      </dsp:nvSpPr>
      <dsp:spPr>
        <a:xfrm>
          <a:off x="0" y="2080260"/>
          <a:ext cx="10515600" cy="20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GB" sz="2600" kern="1200"/>
            <a:t>Reentrant code is non-self modifying code; it never changes during execution. Thus, two or more processes can execute the same code at the same time. Each process has its own copy of registers and data storage to hold the data for the process’s execution. The data for different processes will be different.</a:t>
          </a:r>
          <a:endParaRPr lang="en-US" sz="2600" kern="1200"/>
        </a:p>
      </dsp:txBody>
      <dsp:txXfrm>
        <a:off x="0" y="2080260"/>
        <a:ext cx="10515600" cy="2080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06744-7706-4088-8E92-37D7D2421A9F}">
      <dsp:nvSpPr>
        <dsp:cNvPr id="0" name=""/>
        <dsp:cNvSpPr/>
      </dsp:nvSpPr>
      <dsp:spPr>
        <a:xfrm>
          <a:off x="0" y="905728"/>
          <a:ext cx="6720759" cy="16721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D4C88-657B-4773-A279-CE8549D1776F}">
      <dsp:nvSpPr>
        <dsp:cNvPr id="0" name=""/>
        <dsp:cNvSpPr/>
      </dsp:nvSpPr>
      <dsp:spPr>
        <a:xfrm>
          <a:off x="505814" y="1281953"/>
          <a:ext cx="919662" cy="91966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BCEC18-4AB1-4F3C-9508-D631E7E65370}">
      <dsp:nvSpPr>
        <dsp:cNvPr id="0" name=""/>
        <dsp:cNvSpPr/>
      </dsp:nvSpPr>
      <dsp:spPr>
        <a:xfrm>
          <a:off x="1931290" y="905728"/>
          <a:ext cx="4789468" cy="1672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65" tIns="176965" rIns="176965" bIns="176965" numCol="1" spcCol="1270" anchor="ctr" anchorCtr="0">
          <a:noAutofit/>
        </a:bodyPr>
        <a:lstStyle/>
        <a:p>
          <a:pPr lvl="0" algn="l" defTabSz="1022350">
            <a:lnSpc>
              <a:spcPct val="90000"/>
            </a:lnSpc>
            <a:spcBef>
              <a:spcPct val="0"/>
            </a:spcBef>
            <a:spcAft>
              <a:spcPct val="35000"/>
            </a:spcAft>
          </a:pPr>
          <a:r>
            <a:rPr lang="en-GB" sz="2300" kern="1200"/>
            <a:t>In this algorithm, pages are replaced which would not be used for the longest duration of time in the future.</a:t>
          </a:r>
          <a:endParaRPr lang="en-US" sz="2300" kern="1200"/>
        </a:p>
      </dsp:txBody>
      <dsp:txXfrm>
        <a:off x="1931290" y="905728"/>
        <a:ext cx="4789468" cy="1672113"/>
      </dsp:txXfrm>
    </dsp:sp>
    <dsp:sp modelId="{42A92D88-2572-4FB7-BBE7-FBCC263BA508}">
      <dsp:nvSpPr>
        <dsp:cNvPr id="0" name=""/>
        <dsp:cNvSpPr/>
      </dsp:nvSpPr>
      <dsp:spPr>
        <a:xfrm>
          <a:off x="0" y="2995869"/>
          <a:ext cx="6720759" cy="16721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21BA4-380C-4772-AC2C-A2BC11BE4BDB}">
      <dsp:nvSpPr>
        <dsp:cNvPr id="0" name=""/>
        <dsp:cNvSpPr/>
      </dsp:nvSpPr>
      <dsp:spPr>
        <a:xfrm>
          <a:off x="505814" y="3372095"/>
          <a:ext cx="919662" cy="91966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D2DA61-8AC8-4CA6-97CE-532B4884DCEB}">
      <dsp:nvSpPr>
        <dsp:cNvPr id="0" name=""/>
        <dsp:cNvSpPr/>
      </dsp:nvSpPr>
      <dsp:spPr>
        <a:xfrm>
          <a:off x="1931290" y="2995869"/>
          <a:ext cx="4789468" cy="1672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65" tIns="176965" rIns="176965" bIns="176965" numCol="1" spcCol="1270" anchor="ctr" anchorCtr="0">
          <a:noAutofit/>
        </a:bodyPr>
        <a:lstStyle/>
        <a:p>
          <a:pPr lvl="0" algn="l" defTabSz="1022350">
            <a:lnSpc>
              <a:spcPct val="90000"/>
            </a:lnSpc>
            <a:spcBef>
              <a:spcPct val="0"/>
            </a:spcBef>
            <a:spcAft>
              <a:spcPct val="35000"/>
            </a:spcAft>
          </a:pPr>
          <a:r>
            <a:rPr lang="en-GB" sz="2300" b="1" i="1" kern="1200"/>
            <a:t>Example-2:</a:t>
          </a:r>
          <a:r>
            <a:rPr lang="en-GB" sz="2300" i="1" kern="1200"/>
            <a:t>Consider the page references 7, 0, 1, 2, 0, 3, 0, 4, 2, 3, 0, 3, 2, with 4 page frame. Find number of page fault.</a:t>
          </a:r>
          <a:endParaRPr lang="en-US" sz="2300" kern="1200"/>
        </a:p>
      </dsp:txBody>
      <dsp:txXfrm>
        <a:off x="1931290" y="2995869"/>
        <a:ext cx="4789468" cy="167211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5" name="Footer Placeholder 4">
            <a:extLst>
              <a:ext uri="{FF2B5EF4-FFF2-40B4-BE49-F238E27FC236}">
                <a16:creationId xmlns=""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7311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6" name="Footer Placeholder 5">
            <a:extLst>
              <a:ext uri="{FF2B5EF4-FFF2-40B4-BE49-F238E27FC236}">
                <a16:creationId xmlns=""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621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5" name="Footer Placeholder 4">
            <a:extLst>
              <a:ext uri="{FF2B5EF4-FFF2-40B4-BE49-F238E27FC236}">
                <a16:creationId xmlns=""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8674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5" name="Footer Placeholder 4">
            <a:extLst>
              <a:ext uri="{FF2B5EF4-FFF2-40B4-BE49-F238E27FC236}">
                <a16:creationId xmlns=""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285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5" name="Footer Placeholder 4">
            <a:extLst>
              <a:ext uri="{FF2B5EF4-FFF2-40B4-BE49-F238E27FC236}">
                <a16:creationId xmlns=""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3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5" name="Footer Placeholder 4">
            <a:extLst>
              <a:ext uri="{FF2B5EF4-FFF2-40B4-BE49-F238E27FC236}">
                <a16:creationId xmlns=""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411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6" name="Footer Placeholder 5">
            <a:extLst>
              <a:ext uri="{FF2B5EF4-FFF2-40B4-BE49-F238E27FC236}">
                <a16:creationId xmlns=""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563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8" name="Footer Placeholder 7">
            <a:extLst>
              <a:ext uri="{FF2B5EF4-FFF2-40B4-BE49-F238E27FC236}">
                <a16:creationId xmlns=""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698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4" name="Footer Placeholder 3">
            <a:extLst>
              <a:ext uri="{FF2B5EF4-FFF2-40B4-BE49-F238E27FC236}">
                <a16:creationId xmlns=""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7849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8351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1326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7/19/2021</a:t>
            </a:fld>
            <a:endParaRPr lang="en-US"/>
          </a:p>
        </p:txBody>
      </p:sp>
      <p:sp>
        <p:nvSpPr>
          <p:cNvPr id="6" name="Footer Placeholder 5">
            <a:extLst>
              <a:ext uri="{FF2B5EF4-FFF2-40B4-BE49-F238E27FC236}">
                <a16:creationId xmlns=""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7067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7/19/2021</a:t>
            </a:fld>
            <a:endParaRPr lang="en-US"/>
          </a:p>
        </p:txBody>
      </p:sp>
      <p:sp>
        <p:nvSpPr>
          <p:cNvPr id="5" name="Footer Placeholder 4">
            <a:extLst>
              <a:ext uri="{FF2B5EF4-FFF2-40B4-BE49-F238E27FC236}">
                <a16:creationId xmlns=""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0247145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7" r:id="rId7"/>
    <p:sldLayoutId id="2147483688" r:id="rId8"/>
    <p:sldLayoutId id="2147483689" r:id="rId9"/>
    <p:sldLayoutId id="2147483690" r:id="rId10"/>
    <p:sldLayoutId id="2147483691" r:id="rId11"/>
    <p:sldLayoutId id="214748369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geeksforgeeks.org/operating-system-beladys-anomal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643467"/>
            <a:ext cx="4620584" cy="4567137"/>
          </a:xfrm>
        </p:spPr>
        <p:txBody>
          <a:bodyPr>
            <a:normAutofit/>
          </a:bodyPr>
          <a:lstStyle/>
          <a:p>
            <a:r>
              <a:rPr lang="en-GB" dirty="0">
                <a:cs typeface="Calibri Light"/>
              </a:rPr>
              <a:t>Virtual Memory</a:t>
            </a:r>
            <a:endParaRPr lang="en-GB" dirty="0"/>
          </a:p>
        </p:txBody>
      </p:sp>
      <p:sp>
        <p:nvSpPr>
          <p:cNvPr id="3" name="Subtitle 2"/>
          <p:cNvSpPr>
            <a:spLocks noGrp="1"/>
          </p:cNvSpPr>
          <p:nvPr>
            <p:ph type="subTitle" idx="1"/>
          </p:nvPr>
        </p:nvSpPr>
        <p:spPr>
          <a:xfrm>
            <a:off x="643467" y="5277684"/>
            <a:ext cx="4620584" cy="775494"/>
          </a:xfrm>
        </p:spPr>
        <p:txBody>
          <a:bodyPr vert="horz" lIns="91440" tIns="45720" rIns="91440" bIns="45720" rtlCol="0">
            <a:normAutofit/>
          </a:bodyPr>
          <a:lstStyle/>
          <a:p>
            <a:endParaRPr lang="en-GB" dirty="0"/>
          </a:p>
        </p:txBody>
      </p:sp>
      <p:pic>
        <p:nvPicPr>
          <p:cNvPr id="4" name="Picture 3" descr="Network connection abstract against a white background">
            <a:extLst>
              <a:ext uri="{FF2B5EF4-FFF2-40B4-BE49-F238E27FC236}">
                <a16:creationId xmlns="" xmlns:a16="http://schemas.microsoft.com/office/drawing/2014/main" id="{5355B998-BEBA-48AB-A632-6252CFB6C558}"/>
              </a:ext>
            </a:extLst>
          </p:cNvPr>
          <p:cNvPicPr>
            <a:picLocks noChangeAspect="1"/>
          </p:cNvPicPr>
          <p:nvPr/>
        </p:nvPicPr>
        <p:blipFill rotWithShape="1">
          <a:blip r:embed="rId2"/>
          <a:srcRect l="9" r="42039"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6E4CD457-E37B-4177-94C9-92C24E7321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 xmlns:a16="http://schemas.microsoft.com/office/drawing/2014/main" id="{97BB3C74-9498-49DB-998F-1F0B3D309F05}"/>
              </a:ext>
            </a:extLst>
          </p:cNvPr>
          <p:cNvPicPr>
            <a:picLocks noGrp="1" noChangeAspect="1"/>
          </p:cNvPicPr>
          <p:nvPr>
            <p:ph idx="1"/>
          </p:nvPr>
        </p:nvPicPr>
        <p:blipFill rotWithShape="1">
          <a:blip r:embed="rId2"/>
          <a:srcRect b="7025"/>
          <a:stretch/>
        </p:blipFill>
        <p:spPr>
          <a:xfrm>
            <a:off x="20" y="10"/>
            <a:ext cx="12191980" cy="6857990"/>
          </a:xfrm>
          <a:prstGeom prst="rect">
            <a:avLst/>
          </a:prstGeom>
        </p:spPr>
      </p:pic>
    </p:spTree>
    <p:extLst>
      <p:ext uri="{BB962C8B-B14F-4D97-AF65-F5344CB8AC3E}">
        <p14:creationId xmlns:p14="http://schemas.microsoft.com/office/powerpoint/2010/main" val="1765630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3E125ACB-4C90-47CE-ADEE-CB4B2F7AA29E}"/>
              </a:ext>
            </a:extLst>
          </p:cNvPr>
          <p:cNvSpPr>
            <a:spLocks noGrp="1"/>
          </p:cNvSpPr>
          <p:nvPr>
            <p:ph type="title"/>
          </p:nvPr>
        </p:nvSpPr>
        <p:spPr>
          <a:xfrm>
            <a:off x="838201" y="427807"/>
            <a:ext cx="3888526" cy="1167922"/>
          </a:xfrm>
        </p:spPr>
        <p:txBody>
          <a:bodyPr>
            <a:normAutofit/>
          </a:bodyPr>
          <a:lstStyle/>
          <a:p>
            <a:r>
              <a:rPr lang="en-GB" b="1" dirty="0"/>
              <a:t>example</a:t>
            </a:r>
          </a:p>
        </p:txBody>
      </p:sp>
      <p:sp>
        <p:nvSpPr>
          <p:cNvPr id="3" name="Content Placeholder 2">
            <a:extLst>
              <a:ext uri="{FF2B5EF4-FFF2-40B4-BE49-F238E27FC236}">
                <a16:creationId xmlns="" xmlns:a16="http://schemas.microsoft.com/office/drawing/2014/main" id="{8FF2E9BF-31BF-4FFD-9EFE-8C4BF4DA0F44}"/>
              </a:ext>
            </a:extLst>
          </p:cNvPr>
          <p:cNvSpPr>
            <a:spLocks noGrp="1"/>
          </p:cNvSpPr>
          <p:nvPr>
            <p:ph idx="1"/>
          </p:nvPr>
        </p:nvSpPr>
        <p:spPr>
          <a:xfrm>
            <a:off x="608164" y="1717609"/>
            <a:ext cx="4549885" cy="4459353"/>
          </a:xfrm>
        </p:spPr>
        <p:txBody>
          <a:bodyPr vert="horz" lIns="91440" tIns="45720" rIns="91440" bIns="45720" rtlCol="0" anchor="t">
            <a:normAutofit/>
          </a:bodyPr>
          <a:lstStyle/>
          <a:p>
            <a:pPr algn="just"/>
            <a:r>
              <a:rPr lang="en-GB" sz="2400" dirty="0">
                <a:ea typeface="+mn-lt"/>
                <a:cs typeface="+mn-lt"/>
              </a:rPr>
              <a:t>In above example if the process  A2 and A4 are moved to the waiting state after some time. Therefore, eight frames become empty, and so other pages can be loaded in that empty blocks. The process A5 of size 8 pages (8 KB) are waiting in the ready queue.</a:t>
            </a:r>
            <a:endParaRPr lang="en-GB" sz="2400" dirty="0"/>
          </a:p>
        </p:txBody>
      </p:sp>
      <p:pic>
        <p:nvPicPr>
          <p:cNvPr id="4" name="Picture 4" descr="A picture containing diagram&#10;&#10;Description automatically generated">
            <a:extLst>
              <a:ext uri="{FF2B5EF4-FFF2-40B4-BE49-F238E27FC236}">
                <a16:creationId xmlns="" xmlns:a16="http://schemas.microsoft.com/office/drawing/2014/main" id="{E67A8155-0FB2-4AB5-88C8-700EF4DC560B}"/>
              </a:ext>
            </a:extLst>
          </p:cNvPr>
          <p:cNvPicPr>
            <a:picLocks noChangeAspect="1"/>
          </p:cNvPicPr>
          <p:nvPr/>
        </p:nvPicPr>
        <p:blipFill>
          <a:blip r:embed="rId2"/>
          <a:stretch>
            <a:fillRect/>
          </a:stretch>
        </p:blipFill>
        <p:spPr>
          <a:xfrm>
            <a:off x="5334496" y="750031"/>
            <a:ext cx="6861017" cy="4480508"/>
          </a:xfrm>
          <a:prstGeom prst="rect">
            <a:avLst/>
          </a:prstGeom>
        </p:spPr>
      </p:pic>
    </p:spTree>
    <p:extLst>
      <p:ext uri="{BB962C8B-B14F-4D97-AF65-F5344CB8AC3E}">
        <p14:creationId xmlns:p14="http://schemas.microsoft.com/office/powerpoint/2010/main" val="345553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8717E5B-2C1D-4094-9D25-6FF6FBD92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6B6E033A-DB2E-49B8-B600-B38E0C280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1984D664-56AC-4A8A-95A5-059898FEAF00}"/>
              </a:ext>
            </a:extLst>
          </p:cNvPr>
          <p:cNvSpPr>
            <a:spLocks noGrp="1"/>
          </p:cNvSpPr>
          <p:nvPr>
            <p:ph type="title"/>
          </p:nvPr>
        </p:nvSpPr>
        <p:spPr>
          <a:xfrm>
            <a:off x="960510" y="2785830"/>
            <a:ext cx="3010737" cy="1765613"/>
          </a:xfrm>
        </p:spPr>
        <p:txBody>
          <a:bodyPr>
            <a:normAutofit/>
          </a:bodyPr>
          <a:lstStyle/>
          <a:p>
            <a:pPr algn="ctr"/>
            <a:r>
              <a:rPr lang="en-GB" sz="3200" b="1">
                <a:solidFill>
                  <a:srgbClr val="FFFFFF"/>
                </a:solidFill>
              </a:rPr>
              <a:t>What is Paging Protection?</a:t>
            </a:r>
            <a:endParaRPr lang="en-US" sz="3200">
              <a:solidFill>
                <a:srgbClr val="FFFFFF"/>
              </a:solidFill>
            </a:endParaRPr>
          </a:p>
        </p:txBody>
      </p:sp>
      <p:sp>
        <p:nvSpPr>
          <p:cNvPr id="3" name="Content Placeholder 2">
            <a:extLst>
              <a:ext uri="{FF2B5EF4-FFF2-40B4-BE49-F238E27FC236}">
                <a16:creationId xmlns="" xmlns:a16="http://schemas.microsoft.com/office/drawing/2014/main" id="{2F5B4166-EA96-449A-A928-573D9ABA4E3E}"/>
              </a:ext>
            </a:extLst>
          </p:cNvPr>
          <p:cNvSpPr>
            <a:spLocks noGrp="1"/>
          </p:cNvSpPr>
          <p:nvPr>
            <p:ph idx="1"/>
          </p:nvPr>
        </p:nvSpPr>
        <p:spPr>
          <a:xfrm>
            <a:off x="4695543" y="878586"/>
            <a:ext cx="7032068" cy="5258979"/>
          </a:xfrm>
        </p:spPr>
        <p:txBody>
          <a:bodyPr vert="horz" lIns="91440" tIns="45720" rIns="91440" bIns="45720" rtlCol="0" anchor="ctr">
            <a:normAutofit/>
          </a:bodyPr>
          <a:lstStyle/>
          <a:p>
            <a:pPr algn="just"/>
            <a:r>
              <a:rPr lang="en-GB" dirty="0">
                <a:ea typeface="+mn-lt"/>
                <a:cs typeface="+mn-lt"/>
              </a:rPr>
              <a:t>The paging process should be protected by using the concept of insertion of an additional bit called Valid/Invalid bit. Paging Memory protection in paging is achieved by associating protection bits with each page. These bits are associated with each page table entry and specify protection on the corresponding page.</a:t>
            </a:r>
            <a:endParaRPr lang="en-GB" sz="2000"/>
          </a:p>
        </p:txBody>
      </p:sp>
    </p:spTree>
    <p:extLst>
      <p:ext uri="{BB962C8B-B14F-4D97-AF65-F5344CB8AC3E}">
        <p14:creationId xmlns:p14="http://schemas.microsoft.com/office/powerpoint/2010/main" val="2029085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7A63BA-EB45-4282-A3D0-6DF70339FE2B}"/>
              </a:ext>
            </a:extLst>
          </p:cNvPr>
          <p:cNvSpPr>
            <a:spLocks noGrp="1"/>
          </p:cNvSpPr>
          <p:nvPr>
            <p:ph type="title"/>
          </p:nvPr>
        </p:nvSpPr>
        <p:spPr/>
        <p:txBody>
          <a:bodyPr/>
          <a:lstStyle/>
          <a:p>
            <a:r>
              <a:rPr lang="en-GB" b="1" dirty="0">
                <a:ea typeface="+mj-lt"/>
                <a:cs typeface="+mj-lt"/>
              </a:rPr>
              <a:t>Paging</a:t>
            </a:r>
            <a:endParaRPr lang="en-GB" dirty="0">
              <a:ea typeface="+mj-lt"/>
              <a:cs typeface="+mj-lt"/>
            </a:endParaRPr>
          </a:p>
        </p:txBody>
      </p:sp>
      <p:sp>
        <p:nvSpPr>
          <p:cNvPr id="3" name="Content Placeholder 2">
            <a:extLst>
              <a:ext uri="{FF2B5EF4-FFF2-40B4-BE49-F238E27FC236}">
                <a16:creationId xmlns="" xmlns:a16="http://schemas.microsoft.com/office/drawing/2014/main" id="{BC999A4A-3849-48EF-88E6-D02F27B09E68}"/>
              </a:ext>
            </a:extLst>
          </p:cNvPr>
          <p:cNvSpPr>
            <a:spLocks noGrp="1"/>
          </p:cNvSpPr>
          <p:nvPr>
            <p:ph idx="1"/>
          </p:nvPr>
        </p:nvSpPr>
        <p:spPr/>
        <p:txBody>
          <a:bodyPr vert="horz" lIns="91440" tIns="45720" rIns="91440" bIns="45720" rtlCol="0" anchor="t">
            <a:normAutofit fontScale="85000" lnSpcReduction="10000"/>
          </a:bodyPr>
          <a:lstStyle/>
          <a:p>
            <a:r>
              <a:rPr lang="en-GB" b="1" dirty="0"/>
              <a:t>Advantages of Paging</a:t>
            </a:r>
            <a:endParaRPr lang="en-GB" dirty="0"/>
          </a:p>
          <a:p>
            <a:r>
              <a:rPr lang="en-GB" dirty="0">
                <a:ea typeface="+mn-lt"/>
                <a:cs typeface="+mn-lt"/>
              </a:rPr>
              <a:t>Easy to use memory management algorithm</a:t>
            </a:r>
            <a:endParaRPr lang="en-GB" dirty="0"/>
          </a:p>
          <a:p>
            <a:r>
              <a:rPr lang="en-GB" dirty="0">
                <a:ea typeface="+mn-lt"/>
                <a:cs typeface="+mn-lt"/>
              </a:rPr>
              <a:t>No need for external Fragmentation</a:t>
            </a:r>
            <a:endParaRPr lang="en-GB" dirty="0"/>
          </a:p>
          <a:p>
            <a:r>
              <a:rPr lang="en-GB" dirty="0">
                <a:ea typeface="+mn-lt"/>
                <a:cs typeface="+mn-lt"/>
              </a:rPr>
              <a:t>Swapping is easy between equal-sized pages and page frames.</a:t>
            </a:r>
            <a:endParaRPr lang="en-GB" dirty="0"/>
          </a:p>
          <a:p>
            <a:r>
              <a:rPr lang="en-GB" b="1" dirty="0"/>
              <a:t>Disadvantages of Paging</a:t>
            </a:r>
            <a:endParaRPr lang="en-GB" dirty="0"/>
          </a:p>
          <a:p>
            <a:r>
              <a:rPr lang="en-GB" dirty="0">
                <a:ea typeface="+mn-lt"/>
                <a:cs typeface="+mn-lt"/>
              </a:rPr>
              <a:t>May cause Internal fragmentation</a:t>
            </a:r>
            <a:endParaRPr lang="en-GB" dirty="0"/>
          </a:p>
          <a:p>
            <a:r>
              <a:rPr lang="en-GB" dirty="0">
                <a:ea typeface="+mn-lt"/>
                <a:cs typeface="+mn-lt"/>
              </a:rPr>
              <a:t>Complex memory management algorithm</a:t>
            </a:r>
            <a:endParaRPr lang="en-GB" dirty="0"/>
          </a:p>
          <a:p>
            <a:r>
              <a:rPr lang="en-GB" dirty="0">
                <a:ea typeface="+mn-lt"/>
                <a:cs typeface="+mn-lt"/>
              </a:rPr>
              <a:t>Page tables consume additional memory.</a:t>
            </a:r>
            <a:endParaRPr lang="en-GB" dirty="0"/>
          </a:p>
          <a:p>
            <a:r>
              <a:rPr lang="en-GB" dirty="0">
                <a:ea typeface="+mn-lt"/>
                <a:cs typeface="+mn-lt"/>
              </a:rPr>
              <a:t>Multi-level paging may lead to memory reference overhead.</a:t>
            </a:r>
            <a:endParaRPr lang="en-GB" dirty="0"/>
          </a:p>
          <a:p>
            <a:endParaRPr lang="en-GB" dirty="0"/>
          </a:p>
        </p:txBody>
      </p:sp>
    </p:spTree>
    <p:extLst>
      <p:ext uri="{BB962C8B-B14F-4D97-AF65-F5344CB8AC3E}">
        <p14:creationId xmlns:p14="http://schemas.microsoft.com/office/powerpoint/2010/main" val="1333708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C734BF1-0DBE-48AE-AAB8-6E4B43DFA42B}"/>
              </a:ext>
            </a:extLst>
          </p:cNvPr>
          <p:cNvSpPr>
            <a:spLocks noGrp="1"/>
          </p:cNvSpPr>
          <p:nvPr>
            <p:ph type="title"/>
          </p:nvPr>
        </p:nvSpPr>
        <p:spPr>
          <a:xfrm>
            <a:off x="6513788" y="365125"/>
            <a:ext cx="4840010" cy="872777"/>
          </a:xfrm>
        </p:spPr>
        <p:txBody>
          <a:bodyPr>
            <a:normAutofit/>
          </a:bodyPr>
          <a:lstStyle/>
          <a:p>
            <a:r>
              <a:rPr lang="en-GB" b="1" dirty="0"/>
              <a:t>Page Table</a:t>
            </a:r>
            <a:endParaRPr lang="en-US" b="1" dirty="0"/>
          </a:p>
        </p:txBody>
      </p:sp>
      <p:pic>
        <p:nvPicPr>
          <p:cNvPr id="5" name="Picture 4" descr="Colourful adhesive taps and pen on open notebook">
            <a:extLst>
              <a:ext uri="{FF2B5EF4-FFF2-40B4-BE49-F238E27FC236}">
                <a16:creationId xmlns="" xmlns:a16="http://schemas.microsoft.com/office/drawing/2014/main" id="{A46D4C3B-33CC-477D-8139-11D8BF9A2451}"/>
              </a:ext>
            </a:extLst>
          </p:cNvPr>
          <p:cNvPicPr>
            <a:picLocks noChangeAspect="1"/>
          </p:cNvPicPr>
          <p:nvPr/>
        </p:nvPicPr>
        <p:blipFill rotWithShape="1">
          <a:blip r:embed="rId2"/>
          <a:srcRect l="11805" r="28749" b="-3"/>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 xmlns:a16="http://schemas.microsoft.com/office/drawing/2014/main" id="{9DE4EFFC-CB87-40C4-84C4-55FC99900553}"/>
              </a:ext>
            </a:extLst>
          </p:cNvPr>
          <p:cNvSpPr>
            <a:spLocks noGrp="1"/>
          </p:cNvSpPr>
          <p:nvPr>
            <p:ph idx="1"/>
          </p:nvPr>
        </p:nvSpPr>
        <p:spPr>
          <a:xfrm>
            <a:off x="4659109" y="1600053"/>
            <a:ext cx="7255405" cy="4893211"/>
          </a:xfrm>
        </p:spPr>
        <p:txBody>
          <a:bodyPr vert="horz" lIns="91440" tIns="45720" rIns="91440" bIns="45720" rtlCol="0" anchor="t">
            <a:normAutofit/>
          </a:bodyPr>
          <a:lstStyle/>
          <a:p>
            <a:pPr>
              <a:lnSpc>
                <a:spcPct val="90000"/>
              </a:lnSpc>
            </a:pPr>
            <a:r>
              <a:rPr lang="en-GB" sz="2400" dirty="0">
                <a:ea typeface="+mn-lt"/>
                <a:cs typeface="+mn-lt"/>
              </a:rPr>
              <a:t>Page Table is a data structure used by the virtual memory system to store the mapping between logical addresses and physical addresses.</a:t>
            </a:r>
          </a:p>
          <a:p>
            <a:pPr>
              <a:lnSpc>
                <a:spcPct val="90000"/>
              </a:lnSpc>
            </a:pPr>
            <a:r>
              <a:rPr lang="en-GB" sz="2400" dirty="0">
                <a:ea typeface="+mn-lt"/>
                <a:cs typeface="+mn-lt"/>
              </a:rPr>
              <a:t>Page table is a data structure. It maps the page number referenced by the CPU to the frame number where that page is stored.</a:t>
            </a:r>
            <a:endParaRPr lang="en-GB" sz="2400" dirty="0"/>
          </a:p>
          <a:p>
            <a:pPr>
              <a:lnSpc>
                <a:spcPct val="90000"/>
              </a:lnSpc>
            </a:pPr>
            <a:r>
              <a:rPr lang="en-GB" sz="2400" dirty="0">
                <a:ea typeface="+mn-lt"/>
                <a:cs typeface="+mn-lt"/>
              </a:rPr>
              <a:t>Page table is stored in the main memory.</a:t>
            </a:r>
            <a:endParaRPr lang="en-GB" sz="2400" dirty="0"/>
          </a:p>
          <a:p>
            <a:pPr>
              <a:lnSpc>
                <a:spcPct val="90000"/>
              </a:lnSpc>
            </a:pPr>
            <a:r>
              <a:rPr lang="en-GB" sz="2400" dirty="0">
                <a:ea typeface="+mn-lt"/>
                <a:cs typeface="+mn-lt"/>
              </a:rPr>
              <a:t>Number of entries in a page table = Number of pages in which the process is divided.</a:t>
            </a:r>
            <a:endParaRPr lang="en-GB" sz="2400" dirty="0"/>
          </a:p>
          <a:p>
            <a:pPr>
              <a:lnSpc>
                <a:spcPct val="90000"/>
              </a:lnSpc>
            </a:pPr>
            <a:r>
              <a:rPr lang="en-GB" sz="2400" dirty="0">
                <a:ea typeface="+mn-lt"/>
                <a:cs typeface="+mn-lt"/>
              </a:rPr>
              <a:t>Each process has its own independent page table.</a:t>
            </a:r>
            <a:endParaRPr lang="en-GB" sz="2400" dirty="0"/>
          </a:p>
          <a:p>
            <a:pPr>
              <a:lnSpc>
                <a:spcPct val="90000"/>
              </a:lnSpc>
            </a:pPr>
            <a:endParaRPr lang="en-GB" sz="2400" dirty="0"/>
          </a:p>
          <a:p>
            <a:pPr>
              <a:lnSpc>
                <a:spcPct val="90000"/>
              </a:lnSpc>
            </a:pPr>
            <a:endParaRPr lang="en-GB" sz="2400" dirty="0"/>
          </a:p>
        </p:txBody>
      </p:sp>
    </p:spTree>
    <p:extLst>
      <p:ext uri="{BB962C8B-B14F-4D97-AF65-F5344CB8AC3E}">
        <p14:creationId xmlns:p14="http://schemas.microsoft.com/office/powerpoint/2010/main" val="189998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2CCCE-C0BD-4C77-BB27-817EB6FCC5B2}"/>
              </a:ext>
            </a:extLst>
          </p:cNvPr>
          <p:cNvSpPr>
            <a:spLocks noGrp="1"/>
          </p:cNvSpPr>
          <p:nvPr>
            <p:ph type="title"/>
          </p:nvPr>
        </p:nvSpPr>
        <p:spPr/>
        <p:txBody>
          <a:bodyPr/>
          <a:lstStyle/>
          <a:p>
            <a:r>
              <a:rPr lang="en-GB" b="1" dirty="0"/>
              <a:t>Page Table Entry</a:t>
            </a:r>
            <a:endParaRPr lang="en-US" dirty="0"/>
          </a:p>
        </p:txBody>
      </p:sp>
      <p:sp>
        <p:nvSpPr>
          <p:cNvPr id="3" name="Content Placeholder 2">
            <a:extLst>
              <a:ext uri="{FF2B5EF4-FFF2-40B4-BE49-F238E27FC236}">
                <a16:creationId xmlns="" xmlns:a16="http://schemas.microsoft.com/office/drawing/2014/main" id="{8E1A3A9B-FC55-4CB4-928B-DDB0A00E762A}"/>
              </a:ext>
            </a:extLst>
          </p:cNvPr>
          <p:cNvSpPr>
            <a:spLocks noGrp="1"/>
          </p:cNvSpPr>
          <p:nvPr>
            <p:ph idx="1"/>
          </p:nvPr>
        </p:nvSpPr>
        <p:spPr/>
        <p:txBody>
          <a:bodyPr vert="horz" lIns="91440" tIns="45720" rIns="91440" bIns="45720" rtlCol="0" anchor="t">
            <a:normAutofit/>
          </a:bodyPr>
          <a:lstStyle/>
          <a:p>
            <a:r>
              <a:rPr lang="en-GB" sz="2400" dirty="0">
                <a:ea typeface="+mn-lt"/>
                <a:cs typeface="+mn-lt"/>
              </a:rPr>
              <a:t>A page table entry contains several information about the page.</a:t>
            </a:r>
            <a:endParaRPr lang="en-GB" sz="2400"/>
          </a:p>
          <a:p>
            <a:r>
              <a:rPr lang="en-GB" sz="2400" dirty="0">
                <a:ea typeface="+mn-lt"/>
                <a:cs typeface="+mn-lt"/>
              </a:rPr>
              <a:t>The information contained in the page table entry varies from operating system to operating system.</a:t>
            </a:r>
            <a:endParaRPr lang="en-GB" sz="2400"/>
          </a:p>
          <a:p>
            <a:r>
              <a:rPr lang="en-GB" sz="2400" dirty="0">
                <a:ea typeface="+mn-lt"/>
                <a:cs typeface="+mn-lt"/>
              </a:rPr>
              <a:t>The most important information in a page table entry is frame number.</a:t>
            </a:r>
            <a:endParaRPr lang="en-GB" sz="2400" dirty="0"/>
          </a:p>
          <a:p>
            <a:endParaRPr lang="en-GB" dirty="0"/>
          </a:p>
        </p:txBody>
      </p:sp>
      <p:pic>
        <p:nvPicPr>
          <p:cNvPr id="4" name="Picture 4" descr="Diagram, timeline&#10;&#10;Description automatically generated">
            <a:extLst>
              <a:ext uri="{FF2B5EF4-FFF2-40B4-BE49-F238E27FC236}">
                <a16:creationId xmlns="" xmlns:a16="http://schemas.microsoft.com/office/drawing/2014/main" id="{83304413-B131-4E47-B5DF-400B1C0E21E6}"/>
              </a:ext>
            </a:extLst>
          </p:cNvPr>
          <p:cNvPicPr>
            <a:picLocks noChangeAspect="1"/>
          </p:cNvPicPr>
          <p:nvPr/>
        </p:nvPicPr>
        <p:blipFill>
          <a:blip r:embed="rId2"/>
          <a:stretch>
            <a:fillRect/>
          </a:stretch>
        </p:blipFill>
        <p:spPr>
          <a:xfrm>
            <a:off x="1086929" y="4307433"/>
            <a:ext cx="9586822" cy="2283171"/>
          </a:xfrm>
          <a:prstGeom prst="rect">
            <a:avLst/>
          </a:prstGeom>
        </p:spPr>
      </p:pic>
    </p:spTree>
    <p:extLst>
      <p:ext uri="{BB962C8B-B14F-4D97-AF65-F5344CB8AC3E}">
        <p14:creationId xmlns:p14="http://schemas.microsoft.com/office/powerpoint/2010/main" val="3936053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F541DB91-0B10-46D9-B34B-7BFF960260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9CF7FE1C-8BC5-4B0C-A2BC-93AB72C90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90D32858-BDEE-4796-8727-755997E02F5E}"/>
              </a:ext>
            </a:extLst>
          </p:cNvPr>
          <p:cNvSpPr>
            <a:spLocks noGrp="1"/>
          </p:cNvSpPr>
          <p:nvPr>
            <p:ph type="title"/>
          </p:nvPr>
        </p:nvSpPr>
        <p:spPr>
          <a:xfrm>
            <a:off x="5526156" y="365125"/>
            <a:ext cx="5827643" cy="1433433"/>
          </a:xfrm>
        </p:spPr>
        <p:txBody>
          <a:bodyPr anchor="b">
            <a:normAutofit/>
          </a:bodyPr>
          <a:lstStyle/>
          <a:p>
            <a:r>
              <a:rPr lang="en-GB" b="1" dirty="0">
                <a:ea typeface="+mj-lt"/>
                <a:cs typeface="+mj-lt"/>
              </a:rPr>
              <a:t>Page Table Entry</a:t>
            </a:r>
            <a:endParaRPr lang="en-GB" dirty="0">
              <a:ea typeface="+mj-lt"/>
              <a:cs typeface="+mj-lt"/>
            </a:endParaRPr>
          </a:p>
        </p:txBody>
      </p:sp>
      <p:pic>
        <p:nvPicPr>
          <p:cNvPr id="7" name="Graphic 6" descr="Paper">
            <a:extLst>
              <a:ext uri="{FF2B5EF4-FFF2-40B4-BE49-F238E27FC236}">
                <a16:creationId xmlns="" xmlns:a16="http://schemas.microsoft.com/office/drawing/2014/main" id="{68CA7EAC-3773-4AC4-8F4F-3E9ADAD435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2358" y="2135975"/>
            <a:ext cx="3449030" cy="3449030"/>
          </a:xfrm>
          <a:prstGeom prst="rect">
            <a:avLst/>
          </a:prstGeom>
        </p:spPr>
      </p:pic>
      <p:sp>
        <p:nvSpPr>
          <p:cNvPr id="3" name="Content Placeholder 2">
            <a:extLst>
              <a:ext uri="{FF2B5EF4-FFF2-40B4-BE49-F238E27FC236}">
                <a16:creationId xmlns="" xmlns:a16="http://schemas.microsoft.com/office/drawing/2014/main" id="{4869C215-6A81-4292-9A77-E1BF42BF6AC2}"/>
              </a:ext>
            </a:extLst>
          </p:cNvPr>
          <p:cNvSpPr>
            <a:spLocks noGrp="1"/>
          </p:cNvSpPr>
          <p:nvPr>
            <p:ph idx="1"/>
          </p:nvPr>
        </p:nvSpPr>
        <p:spPr>
          <a:xfrm>
            <a:off x="3657100" y="1797021"/>
            <a:ext cx="8041756" cy="4768129"/>
          </a:xfrm>
        </p:spPr>
        <p:txBody>
          <a:bodyPr vert="horz" lIns="91440" tIns="45720" rIns="91440" bIns="45720" rtlCol="0" anchor="t">
            <a:noAutofit/>
          </a:bodyPr>
          <a:lstStyle/>
          <a:p>
            <a:pPr>
              <a:lnSpc>
                <a:spcPct val="90000"/>
              </a:lnSpc>
            </a:pPr>
            <a:r>
              <a:rPr lang="en-GB" sz="2400" b="1" dirty="0">
                <a:ea typeface="+mn-lt"/>
                <a:cs typeface="+mn-lt"/>
              </a:rPr>
              <a:t>Frame Number-</a:t>
            </a:r>
            <a:endParaRPr lang="en-GB" sz="2400" dirty="0">
              <a:ea typeface="+mn-lt"/>
              <a:cs typeface="+mn-lt"/>
            </a:endParaRPr>
          </a:p>
          <a:p>
            <a:pPr>
              <a:lnSpc>
                <a:spcPct val="90000"/>
              </a:lnSpc>
            </a:pPr>
            <a:r>
              <a:rPr lang="en-GB" sz="2400" dirty="0">
                <a:ea typeface="+mn-lt"/>
                <a:cs typeface="+mn-lt"/>
              </a:rPr>
              <a:t>Frame number specifies the frame where the page is stored in the main memory.</a:t>
            </a:r>
            <a:endParaRPr lang="en-GB" sz="2400"/>
          </a:p>
          <a:p>
            <a:pPr>
              <a:lnSpc>
                <a:spcPct val="90000"/>
              </a:lnSpc>
            </a:pPr>
            <a:r>
              <a:rPr lang="en-GB" sz="2400" dirty="0">
                <a:ea typeface="+mn-lt"/>
                <a:cs typeface="+mn-lt"/>
              </a:rPr>
              <a:t>The number of bits in frame number depends on the number of frames in the main memory.</a:t>
            </a:r>
            <a:endParaRPr lang="en-GB" sz="2400"/>
          </a:p>
          <a:p>
            <a:pPr>
              <a:lnSpc>
                <a:spcPct val="90000"/>
              </a:lnSpc>
            </a:pPr>
            <a:r>
              <a:rPr lang="en-GB" sz="2400" b="1" dirty="0">
                <a:ea typeface="+mn-lt"/>
                <a:cs typeface="+mn-lt"/>
              </a:rPr>
              <a:t>Present / Absent Bit-</a:t>
            </a:r>
          </a:p>
          <a:p>
            <a:pPr>
              <a:lnSpc>
                <a:spcPct val="90000"/>
              </a:lnSpc>
            </a:pPr>
            <a:r>
              <a:rPr lang="en-GB" sz="2400" dirty="0">
                <a:ea typeface="+mn-lt"/>
                <a:cs typeface="+mn-lt"/>
              </a:rPr>
              <a:t>This bit is also sometimes called as </a:t>
            </a:r>
            <a:r>
              <a:rPr lang="en-GB" sz="2400" b="1" dirty="0">
                <a:ea typeface="+mn-lt"/>
                <a:cs typeface="+mn-lt"/>
              </a:rPr>
              <a:t>valid / invalid bit</a:t>
            </a:r>
            <a:r>
              <a:rPr lang="en-GB" sz="2400" dirty="0">
                <a:ea typeface="+mn-lt"/>
                <a:cs typeface="+mn-lt"/>
              </a:rPr>
              <a:t>.</a:t>
            </a:r>
            <a:endParaRPr lang="en-GB" sz="2400" b="1"/>
          </a:p>
          <a:p>
            <a:pPr>
              <a:lnSpc>
                <a:spcPct val="90000"/>
              </a:lnSpc>
            </a:pPr>
            <a:r>
              <a:rPr lang="en-GB" sz="2400" dirty="0">
                <a:ea typeface="+mn-lt"/>
                <a:cs typeface="+mn-lt"/>
              </a:rPr>
              <a:t>This bit specifies whether that page is present in the main memory or not.</a:t>
            </a:r>
            <a:endParaRPr lang="en-GB" sz="2400"/>
          </a:p>
          <a:p>
            <a:pPr>
              <a:lnSpc>
                <a:spcPct val="90000"/>
              </a:lnSpc>
            </a:pPr>
            <a:r>
              <a:rPr lang="en-GB" sz="2400" dirty="0">
                <a:ea typeface="+mn-lt"/>
                <a:cs typeface="+mn-lt"/>
              </a:rPr>
              <a:t>If the page is not present in the main memory, then this bit is set to 0 otherwise set to 1.</a:t>
            </a:r>
            <a:endParaRPr lang="en-GB" sz="1900" dirty="0"/>
          </a:p>
          <a:p>
            <a:pPr>
              <a:lnSpc>
                <a:spcPct val="90000"/>
              </a:lnSpc>
            </a:pPr>
            <a:endParaRPr lang="en-GB" sz="1900" b="1"/>
          </a:p>
        </p:txBody>
      </p:sp>
    </p:spTree>
    <p:extLst>
      <p:ext uri="{BB962C8B-B14F-4D97-AF65-F5344CB8AC3E}">
        <p14:creationId xmlns:p14="http://schemas.microsoft.com/office/powerpoint/2010/main" val="4248621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0761505-881F-4AB1-839A-559C1899DC65}"/>
              </a:ext>
            </a:extLst>
          </p:cNvPr>
          <p:cNvSpPr>
            <a:spLocks noGrp="1"/>
          </p:cNvSpPr>
          <p:nvPr>
            <p:ph type="title"/>
          </p:nvPr>
        </p:nvSpPr>
        <p:spPr>
          <a:xfrm>
            <a:off x="6513788" y="264483"/>
            <a:ext cx="4840010" cy="786513"/>
          </a:xfrm>
        </p:spPr>
        <p:txBody>
          <a:bodyPr>
            <a:normAutofit/>
          </a:bodyPr>
          <a:lstStyle/>
          <a:p>
            <a:r>
              <a:rPr lang="en-GB" b="1" dirty="0"/>
              <a:t>Page Table Entry</a:t>
            </a:r>
            <a:endParaRPr lang="en-GB" dirty="0">
              <a:ea typeface="+mj-lt"/>
              <a:cs typeface="+mj-lt"/>
            </a:endParaRPr>
          </a:p>
        </p:txBody>
      </p:sp>
      <p:pic>
        <p:nvPicPr>
          <p:cNvPr id="5" name="Picture 4" descr="Glasses on top of a book">
            <a:extLst>
              <a:ext uri="{FF2B5EF4-FFF2-40B4-BE49-F238E27FC236}">
                <a16:creationId xmlns="" xmlns:a16="http://schemas.microsoft.com/office/drawing/2014/main" id="{85A15FFF-0BD9-4002-93FE-A9F83E0CE478}"/>
              </a:ext>
            </a:extLst>
          </p:cNvPr>
          <p:cNvPicPr>
            <a:picLocks noChangeAspect="1"/>
          </p:cNvPicPr>
          <p:nvPr/>
        </p:nvPicPr>
        <p:blipFill rotWithShape="1">
          <a:blip r:embed="rId2"/>
          <a:srcRect l="10042" r="30910" b="10"/>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 xmlns:a16="http://schemas.microsoft.com/office/drawing/2014/main" id="{7B3AE445-69D3-4868-8CF9-619ACD681CDA}"/>
              </a:ext>
            </a:extLst>
          </p:cNvPr>
          <p:cNvSpPr>
            <a:spLocks noGrp="1"/>
          </p:cNvSpPr>
          <p:nvPr>
            <p:ph idx="1"/>
          </p:nvPr>
        </p:nvSpPr>
        <p:spPr>
          <a:xfrm>
            <a:off x="5406734" y="1211864"/>
            <a:ext cx="6622799" cy="5108872"/>
          </a:xfrm>
        </p:spPr>
        <p:txBody>
          <a:bodyPr vert="horz" lIns="91440" tIns="45720" rIns="91440" bIns="45720" rtlCol="0" anchor="t">
            <a:noAutofit/>
          </a:bodyPr>
          <a:lstStyle/>
          <a:p>
            <a:pPr algn="just">
              <a:lnSpc>
                <a:spcPct val="90000"/>
              </a:lnSpc>
            </a:pPr>
            <a:r>
              <a:rPr lang="en-GB" sz="2400" b="1" dirty="0">
                <a:ea typeface="+mn-lt"/>
                <a:cs typeface="+mn-lt"/>
              </a:rPr>
              <a:t>Protection Bit</a:t>
            </a:r>
            <a:endParaRPr lang="en-GB" sz="2400" b="1" dirty="0"/>
          </a:p>
          <a:p>
            <a:pPr algn="just">
              <a:lnSpc>
                <a:spcPct val="90000"/>
              </a:lnSpc>
            </a:pPr>
            <a:r>
              <a:rPr lang="en-GB" sz="2400" dirty="0">
                <a:ea typeface="+mn-lt"/>
                <a:cs typeface="+mn-lt"/>
              </a:rPr>
              <a:t>This bit is also sometimes called as “</a:t>
            </a:r>
            <a:r>
              <a:rPr lang="en-GB" sz="2400" b="1" dirty="0">
                <a:ea typeface="+mn-lt"/>
                <a:cs typeface="+mn-lt"/>
              </a:rPr>
              <a:t>Read / Write bit</a:t>
            </a:r>
            <a:r>
              <a:rPr lang="en-GB" sz="2400" dirty="0">
                <a:ea typeface="+mn-lt"/>
                <a:cs typeface="+mn-lt"/>
              </a:rPr>
              <a:t>“.</a:t>
            </a:r>
            <a:endParaRPr lang="en-GB" sz="2400" b="1"/>
          </a:p>
          <a:p>
            <a:pPr algn="just">
              <a:lnSpc>
                <a:spcPct val="90000"/>
              </a:lnSpc>
            </a:pPr>
            <a:r>
              <a:rPr lang="en-GB" sz="2400" dirty="0">
                <a:ea typeface="+mn-lt"/>
                <a:cs typeface="+mn-lt"/>
              </a:rPr>
              <a:t>This bit is concerned with the page protection.</a:t>
            </a:r>
            <a:endParaRPr lang="en-GB" sz="2400"/>
          </a:p>
          <a:p>
            <a:pPr algn="just">
              <a:lnSpc>
                <a:spcPct val="90000"/>
              </a:lnSpc>
            </a:pPr>
            <a:r>
              <a:rPr lang="en-GB" sz="2400" dirty="0">
                <a:ea typeface="+mn-lt"/>
                <a:cs typeface="+mn-lt"/>
              </a:rPr>
              <a:t>It specifies the permission to perform read and write operation on the page.</a:t>
            </a:r>
            <a:endParaRPr lang="en-GB" sz="2400"/>
          </a:p>
          <a:p>
            <a:pPr algn="just">
              <a:lnSpc>
                <a:spcPct val="90000"/>
              </a:lnSpc>
            </a:pPr>
            <a:r>
              <a:rPr lang="en-GB" sz="2400" dirty="0">
                <a:ea typeface="+mn-lt"/>
                <a:cs typeface="+mn-lt"/>
              </a:rPr>
              <a:t>If only read operation is allowed to be performed and no writing is allowed, then this bit is set to 0.</a:t>
            </a:r>
            <a:endParaRPr lang="en-GB" sz="2400" dirty="0"/>
          </a:p>
          <a:p>
            <a:pPr algn="just">
              <a:lnSpc>
                <a:spcPct val="90000"/>
              </a:lnSpc>
            </a:pPr>
            <a:r>
              <a:rPr lang="en-GB" sz="2400" dirty="0">
                <a:ea typeface="+mn-lt"/>
                <a:cs typeface="+mn-lt"/>
              </a:rPr>
              <a:t>If both read and write operation are allowed to be performed, then this bit is set to 1.</a:t>
            </a:r>
            <a:endParaRPr lang="en-GB" sz="2400" dirty="0"/>
          </a:p>
          <a:p>
            <a:pPr>
              <a:lnSpc>
                <a:spcPct val="90000"/>
              </a:lnSpc>
            </a:pPr>
            <a:endParaRPr lang="en-GB" sz="1700" b="1"/>
          </a:p>
        </p:txBody>
      </p:sp>
    </p:spTree>
    <p:extLst>
      <p:ext uri="{BB962C8B-B14F-4D97-AF65-F5344CB8AC3E}">
        <p14:creationId xmlns:p14="http://schemas.microsoft.com/office/powerpoint/2010/main" val="198809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4B04273-AE2A-4676-98D5-85D0D238C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98A68847-134F-4AF1-B1C6-332344C9C9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92A91B7E-E11F-4A31-9ED9-24F21ADC0C05}"/>
              </a:ext>
            </a:extLst>
          </p:cNvPr>
          <p:cNvSpPr>
            <a:spLocks noGrp="1"/>
          </p:cNvSpPr>
          <p:nvPr>
            <p:ph type="title"/>
          </p:nvPr>
        </p:nvSpPr>
        <p:spPr>
          <a:xfrm>
            <a:off x="838200" y="365125"/>
            <a:ext cx="10515600" cy="1325563"/>
          </a:xfrm>
        </p:spPr>
        <p:txBody>
          <a:bodyPr>
            <a:normAutofit/>
          </a:bodyPr>
          <a:lstStyle/>
          <a:p>
            <a:r>
              <a:rPr lang="en-GB" b="1" dirty="0"/>
              <a:t>Page Table Entry</a:t>
            </a:r>
          </a:p>
        </p:txBody>
      </p:sp>
      <p:sp>
        <p:nvSpPr>
          <p:cNvPr id="3" name="Content Placeholder 2">
            <a:extLst>
              <a:ext uri="{FF2B5EF4-FFF2-40B4-BE49-F238E27FC236}">
                <a16:creationId xmlns="" xmlns:a16="http://schemas.microsoft.com/office/drawing/2014/main" id="{AC74BA8F-99D8-4CD2-8C56-C615B8C1A339}"/>
              </a:ext>
            </a:extLst>
          </p:cNvPr>
          <p:cNvSpPr>
            <a:spLocks noGrp="1"/>
          </p:cNvSpPr>
          <p:nvPr>
            <p:ph idx="1"/>
          </p:nvPr>
        </p:nvSpPr>
        <p:spPr>
          <a:xfrm>
            <a:off x="838200" y="2013625"/>
            <a:ext cx="10515600" cy="4163338"/>
          </a:xfrm>
        </p:spPr>
        <p:txBody>
          <a:bodyPr vert="horz" lIns="91440" tIns="45720" rIns="91440" bIns="45720" rtlCol="0">
            <a:normAutofit/>
          </a:bodyPr>
          <a:lstStyle/>
          <a:p>
            <a:pPr>
              <a:lnSpc>
                <a:spcPct val="90000"/>
              </a:lnSpc>
            </a:pPr>
            <a:r>
              <a:rPr lang="en-GB" sz="2000" b="1">
                <a:ea typeface="+mn-lt"/>
                <a:cs typeface="+mn-lt"/>
              </a:rPr>
              <a:t>Reference Bit</a:t>
            </a:r>
          </a:p>
          <a:p>
            <a:pPr>
              <a:lnSpc>
                <a:spcPct val="90000"/>
              </a:lnSpc>
            </a:pPr>
            <a:r>
              <a:rPr lang="en-GB" sz="2000">
                <a:ea typeface="+mn-lt"/>
                <a:cs typeface="+mn-lt"/>
              </a:rPr>
              <a:t>Reference bit specifies whether that page has been referenced in the last clock cycle or not.</a:t>
            </a:r>
            <a:endParaRPr lang="en-GB" sz="2000" b="1"/>
          </a:p>
          <a:p>
            <a:pPr>
              <a:lnSpc>
                <a:spcPct val="90000"/>
              </a:lnSpc>
            </a:pPr>
            <a:r>
              <a:rPr lang="en-GB" sz="2000">
                <a:ea typeface="+mn-lt"/>
                <a:cs typeface="+mn-lt"/>
              </a:rPr>
              <a:t>If the page has been referenced recently, then this bit is set to 1 otherwise set to 0.</a:t>
            </a:r>
            <a:endParaRPr lang="en-GB" sz="2000"/>
          </a:p>
          <a:p>
            <a:pPr>
              <a:lnSpc>
                <a:spcPct val="90000"/>
              </a:lnSpc>
            </a:pPr>
            <a:r>
              <a:rPr lang="en-GB" sz="2000" b="1">
                <a:ea typeface="+mn-lt"/>
                <a:cs typeface="+mn-lt"/>
              </a:rPr>
              <a:t>Caching Enabled / Disabled-</a:t>
            </a:r>
            <a:r>
              <a:rPr lang="en-GB" sz="2000">
                <a:ea typeface="+mn-lt"/>
                <a:cs typeface="+mn-lt"/>
              </a:rPr>
              <a:t> </a:t>
            </a:r>
          </a:p>
          <a:p>
            <a:pPr>
              <a:lnSpc>
                <a:spcPct val="90000"/>
              </a:lnSpc>
            </a:pPr>
            <a:r>
              <a:rPr lang="en-GB" sz="2000">
                <a:ea typeface="+mn-lt"/>
                <a:cs typeface="+mn-lt"/>
              </a:rPr>
              <a:t>This bit enables or disables the caching of page.</a:t>
            </a:r>
            <a:endParaRPr lang="en-GB" sz="2000"/>
          </a:p>
          <a:p>
            <a:pPr>
              <a:lnSpc>
                <a:spcPct val="90000"/>
              </a:lnSpc>
            </a:pPr>
            <a:r>
              <a:rPr lang="en-GB" sz="2000">
                <a:ea typeface="+mn-lt"/>
                <a:cs typeface="+mn-lt"/>
              </a:rPr>
              <a:t>Whenever freshness in the data is required, then caching is disabled using this bit.</a:t>
            </a:r>
            <a:endParaRPr lang="en-GB" sz="2000"/>
          </a:p>
          <a:p>
            <a:pPr>
              <a:lnSpc>
                <a:spcPct val="90000"/>
              </a:lnSpc>
            </a:pPr>
            <a:r>
              <a:rPr lang="en-GB" sz="2000">
                <a:ea typeface="+mn-lt"/>
                <a:cs typeface="+mn-lt"/>
              </a:rPr>
              <a:t>If caching of the page is disabled, then this bit is set to 1 otherwise set to 0.</a:t>
            </a:r>
            <a:endParaRPr lang="en-GB" sz="2000"/>
          </a:p>
          <a:p>
            <a:pPr>
              <a:lnSpc>
                <a:spcPct val="90000"/>
              </a:lnSpc>
            </a:pPr>
            <a:r>
              <a:rPr lang="en-GB" sz="2000" b="1">
                <a:ea typeface="+mn-lt"/>
                <a:cs typeface="+mn-lt"/>
              </a:rPr>
              <a:t>Dirty Bit</a:t>
            </a:r>
            <a:endParaRPr lang="en-GB" sz="2000"/>
          </a:p>
          <a:p>
            <a:pPr>
              <a:lnSpc>
                <a:spcPct val="90000"/>
              </a:lnSpc>
            </a:pPr>
            <a:r>
              <a:rPr lang="en-GB" sz="2000">
                <a:ea typeface="+mn-lt"/>
                <a:cs typeface="+mn-lt"/>
              </a:rPr>
              <a:t>This bit is also sometimes called as “</a:t>
            </a:r>
            <a:r>
              <a:rPr lang="en-GB" sz="2000" b="1">
                <a:ea typeface="+mn-lt"/>
                <a:cs typeface="+mn-lt"/>
              </a:rPr>
              <a:t>Modified bit</a:t>
            </a:r>
            <a:r>
              <a:rPr lang="en-GB" sz="2000">
                <a:ea typeface="+mn-lt"/>
                <a:cs typeface="+mn-lt"/>
              </a:rPr>
              <a:t>“.i t specifies whether that page has been modified or not. If modified, then this bit is set to 1 otherwise set to 0.</a:t>
            </a:r>
            <a:endParaRPr lang="en-GB" sz="2000"/>
          </a:p>
          <a:p>
            <a:pPr>
              <a:lnSpc>
                <a:spcPct val="90000"/>
              </a:lnSpc>
            </a:pPr>
            <a:endParaRPr lang="en-GB" sz="2000" b="1"/>
          </a:p>
          <a:p>
            <a:pPr>
              <a:lnSpc>
                <a:spcPct val="90000"/>
              </a:lnSpc>
            </a:pPr>
            <a:endParaRPr lang="en-GB" sz="2000"/>
          </a:p>
        </p:txBody>
      </p:sp>
    </p:spTree>
    <p:extLst>
      <p:ext uri="{BB962C8B-B14F-4D97-AF65-F5344CB8AC3E}">
        <p14:creationId xmlns:p14="http://schemas.microsoft.com/office/powerpoint/2010/main" val="312992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E8F694-E261-42ED-A0B1-C5D71D8224CB}"/>
              </a:ext>
            </a:extLst>
          </p:cNvPr>
          <p:cNvSpPr>
            <a:spLocks noGrp="1"/>
          </p:cNvSpPr>
          <p:nvPr>
            <p:ph type="title"/>
          </p:nvPr>
        </p:nvSpPr>
        <p:spPr/>
        <p:txBody>
          <a:bodyPr/>
          <a:lstStyle/>
          <a:p>
            <a:r>
              <a:rPr lang="en-GB" b="1" dirty="0"/>
              <a:t>Types of Page Tables</a:t>
            </a:r>
          </a:p>
        </p:txBody>
      </p:sp>
      <p:sp>
        <p:nvSpPr>
          <p:cNvPr id="3" name="Content Placeholder 2">
            <a:extLst>
              <a:ext uri="{FF2B5EF4-FFF2-40B4-BE49-F238E27FC236}">
                <a16:creationId xmlns="" xmlns:a16="http://schemas.microsoft.com/office/drawing/2014/main" id="{FF8BC851-F6A6-4E85-8204-A85E77CB4465}"/>
              </a:ext>
            </a:extLst>
          </p:cNvPr>
          <p:cNvSpPr>
            <a:spLocks noGrp="1"/>
          </p:cNvSpPr>
          <p:nvPr>
            <p:ph idx="1"/>
          </p:nvPr>
        </p:nvSpPr>
        <p:spPr/>
        <p:txBody>
          <a:bodyPr vert="horz" lIns="91440" tIns="45720" rIns="91440" bIns="45720" rtlCol="0" anchor="t">
            <a:normAutofit/>
          </a:bodyPr>
          <a:lstStyle/>
          <a:p>
            <a:r>
              <a:rPr lang="en-GB" dirty="0"/>
              <a:t>The major types of page tables are listed below :</a:t>
            </a:r>
            <a:endParaRPr lang="en-US" dirty="0"/>
          </a:p>
          <a:p>
            <a:pPr lvl="1"/>
            <a:r>
              <a:rPr lang="en-GB" dirty="0"/>
              <a:t>Hierarchical page Table</a:t>
            </a:r>
          </a:p>
          <a:p>
            <a:pPr lvl="1"/>
            <a:r>
              <a:rPr lang="en-GB" dirty="0"/>
              <a:t>Inverted Page Table</a:t>
            </a:r>
          </a:p>
          <a:p>
            <a:pPr lvl="1"/>
            <a:r>
              <a:rPr lang="en-GB" dirty="0"/>
              <a:t>Shared Page Table</a:t>
            </a:r>
          </a:p>
        </p:txBody>
      </p:sp>
    </p:spTree>
    <p:extLst>
      <p:ext uri="{BB962C8B-B14F-4D97-AF65-F5344CB8AC3E}">
        <p14:creationId xmlns:p14="http://schemas.microsoft.com/office/powerpoint/2010/main" val="1930385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BE20309-1FB9-4818-BAFA-9C4C05341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AEEF2F14-0577-4940-B0C6-12B0650B7684}"/>
              </a:ext>
            </a:extLst>
          </p:cNvPr>
          <p:cNvSpPr>
            <a:spLocks noGrp="1"/>
          </p:cNvSpPr>
          <p:nvPr>
            <p:ph type="title"/>
          </p:nvPr>
        </p:nvSpPr>
        <p:spPr>
          <a:xfrm>
            <a:off x="838200" y="713312"/>
            <a:ext cx="3524250" cy="5431376"/>
          </a:xfrm>
        </p:spPr>
        <p:txBody>
          <a:bodyPr>
            <a:normAutofit/>
          </a:bodyPr>
          <a:lstStyle/>
          <a:p>
            <a:r>
              <a:rPr lang="en-GB"/>
              <a:t>Virtual Memory</a:t>
            </a:r>
          </a:p>
        </p:txBody>
      </p:sp>
      <p:sp>
        <p:nvSpPr>
          <p:cNvPr id="3" name="Content Placeholder 2">
            <a:extLst>
              <a:ext uri="{FF2B5EF4-FFF2-40B4-BE49-F238E27FC236}">
                <a16:creationId xmlns="" xmlns:a16="http://schemas.microsoft.com/office/drawing/2014/main" id="{F580D906-AD65-4373-AD78-6779FC6D3734}"/>
              </a:ext>
            </a:extLst>
          </p:cNvPr>
          <p:cNvSpPr>
            <a:spLocks noGrp="1"/>
          </p:cNvSpPr>
          <p:nvPr>
            <p:ph idx="1"/>
          </p:nvPr>
        </p:nvSpPr>
        <p:spPr>
          <a:xfrm>
            <a:off x="4126302" y="425766"/>
            <a:ext cx="7745082" cy="6595941"/>
          </a:xfrm>
        </p:spPr>
        <p:txBody>
          <a:bodyPr vert="horz" lIns="91440" tIns="45720" rIns="91440" bIns="45720" rtlCol="0" anchor="ctr">
            <a:noAutofit/>
          </a:bodyPr>
          <a:lstStyle/>
          <a:p>
            <a:pPr algn="just"/>
            <a:r>
              <a:rPr lang="en-GB" dirty="0">
                <a:ea typeface="+mn-lt"/>
                <a:cs typeface="+mn-lt"/>
              </a:rPr>
              <a:t>A computer can address more memory than the amount physically installed on the system. This extra memory is actually called </a:t>
            </a:r>
            <a:r>
              <a:rPr lang="en-GB" b="1" dirty="0">
                <a:ea typeface="+mn-lt"/>
                <a:cs typeface="+mn-lt"/>
              </a:rPr>
              <a:t>virtual memory</a:t>
            </a:r>
            <a:r>
              <a:rPr lang="en-GB" dirty="0">
                <a:ea typeface="+mn-lt"/>
                <a:cs typeface="+mn-lt"/>
              </a:rPr>
              <a:t> and it is a section of a hard disk that's set up to emulate the computer's RAM.</a:t>
            </a:r>
            <a:endParaRPr lang="en-US"/>
          </a:p>
          <a:p>
            <a:pPr algn="just"/>
            <a:r>
              <a:rPr lang="en-GB" dirty="0">
                <a:ea typeface="+mn-lt"/>
                <a:cs typeface="+mn-lt"/>
              </a:rPr>
              <a:t>Virtual Memory is a space where large programs can store themselves in form of pages while their execution and only the required pages or portions of processes are loaded into the main memory. This technique is useful as large virtual memory is provided for user programs when a very small physical memory is there.</a:t>
            </a:r>
            <a:endParaRPr lang="en-GB" dirty="0"/>
          </a:p>
          <a:p>
            <a:pPr algn="just"/>
            <a:endParaRPr lang="en-GB" dirty="0"/>
          </a:p>
        </p:txBody>
      </p:sp>
    </p:spTree>
    <p:extLst>
      <p:ext uri="{BB962C8B-B14F-4D97-AF65-F5344CB8AC3E}">
        <p14:creationId xmlns:p14="http://schemas.microsoft.com/office/powerpoint/2010/main" val="1650601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4B04273-AE2A-4676-98D5-85D0D238C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98A68847-134F-4AF1-B1C6-332344C9C9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484D6718-4F6E-4969-96A2-51E186D96719}"/>
              </a:ext>
            </a:extLst>
          </p:cNvPr>
          <p:cNvSpPr>
            <a:spLocks noGrp="1"/>
          </p:cNvSpPr>
          <p:nvPr>
            <p:ph type="title"/>
          </p:nvPr>
        </p:nvSpPr>
        <p:spPr>
          <a:xfrm>
            <a:off x="838200" y="365125"/>
            <a:ext cx="10515600" cy="1325563"/>
          </a:xfrm>
        </p:spPr>
        <p:txBody>
          <a:bodyPr>
            <a:normAutofit/>
          </a:bodyPr>
          <a:lstStyle/>
          <a:p>
            <a:r>
              <a:rPr lang="en-GB" b="1" dirty="0">
                <a:ea typeface="+mj-lt"/>
                <a:cs typeface="+mj-lt"/>
              </a:rPr>
              <a:t>Hierarchical page Table</a:t>
            </a:r>
          </a:p>
        </p:txBody>
      </p:sp>
      <p:sp>
        <p:nvSpPr>
          <p:cNvPr id="3" name="Content Placeholder 2">
            <a:extLst>
              <a:ext uri="{FF2B5EF4-FFF2-40B4-BE49-F238E27FC236}">
                <a16:creationId xmlns="" xmlns:a16="http://schemas.microsoft.com/office/drawing/2014/main" id="{73C11CC3-A874-44E0-9B23-E3ACAC745A66}"/>
              </a:ext>
            </a:extLst>
          </p:cNvPr>
          <p:cNvSpPr>
            <a:spLocks noGrp="1"/>
          </p:cNvSpPr>
          <p:nvPr>
            <p:ph idx="1"/>
          </p:nvPr>
        </p:nvSpPr>
        <p:spPr>
          <a:xfrm>
            <a:off x="838200" y="2013625"/>
            <a:ext cx="10515600" cy="4163338"/>
          </a:xfrm>
        </p:spPr>
        <p:txBody>
          <a:bodyPr vert="horz" lIns="91440" tIns="45720" rIns="91440" bIns="45720" rtlCol="0">
            <a:normAutofit/>
          </a:bodyPr>
          <a:lstStyle/>
          <a:p>
            <a:r>
              <a:rPr lang="en-GB" sz="2000">
                <a:ea typeface="+mn-lt"/>
                <a:cs typeface="+mn-lt"/>
              </a:rPr>
              <a:t>hierarchical paging is a paging scheme which consist of two or more levels of page tables in a hierarchical manner. It is also known as </a:t>
            </a:r>
            <a:r>
              <a:rPr lang="en-GB" sz="2000" b="1">
                <a:ea typeface="+mn-lt"/>
                <a:cs typeface="+mn-lt"/>
              </a:rPr>
              <a:t>Multilevel Paging</a:t>
            </a:r>
            <a:r>
              <a:rPr lang="en-GB" sz="2000">
                <a:ea typeface="+mn-lt"/>
                <a:cs typeface="+mn-lt"/>
              </a:rPr>
              <a:t>.</a:t>
            </a:r>
          </a:p>
          <a:p>
            <a:r>
              <a:rPr lang="en-GB" sz="2000">
                <a:ea typeface="+mn-lt"/>
                <a:cs typeface="+mn-lt"/>
              </a:rPr>
              <a:t>The entries of the level 1 page table are pointers to a level 2 page table and entries of the level 2 page tables are pointers to a level 3 page table and so on.</a:t>
            </a:r>
          </a:p>
          <a:p>
            <a:r>
              <a:rPr lang="en-GB" sz="2000">
                <a:ea typeface="+mn-lt"/>
                <a:cs typeface="+mn-lt"/>
              </a:rPr>
              <a:t>The entries of the last level page table are stores actual frame information. Level 1 contain single page table and address of that table is stored in PTBR (Page Table Base Register).</a:t>
            </a:r>
          </a:p>
          <a:p>
            <a:r>
              <a:rPr lang="en-GB" sz="2000" b="1">
                <a:ea typeface="+mn-lt"/>
                <a:cs typeface="+mn-lt"/>
              </a:rPr>
              <a:t>Disadvantage:</a:t>
            </a:r>
            <a:br>
              <a:rPr lang="en-GB" sz="2000" b="1">
                <a:ea typeface="+mn-lt"/>
                <a:cs typeface="+mn-lt"/>
              </a:rPr>
            </a:br>
            <a:r>
              <a:rPr lang="en-GB" sz="2000">
                <a:ea typeface="+mn-lt"/>
                <a:cs typeface="+mn-lt"/>
              </a:rPr>
              <a:t>Extra memory references to access address translation tables can slow programs down by a factor of two or more. Use translation look aside buffer (TLB) to speed up address translation by storing page table entries.</a:t>
            </a:r>
            <a:endParaRPr lang="en-GB" sz="2000"/>
          </a:p>
        </p:txBody>
      </p:sp>
    </p:spTree>
    <p:extLst>
      <p:ext uri="{BB962C8B-B14F-4D97-AF65-F5344CB8AC3E}">
        <p14:creationId xmlns:p14="http://schemas.microsoft.com/office/powerpoint/2010/main" val="1483868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9A2797-C055-4359-9886-D2240AF3F6B8}"/>
              </a:ext>
            </a:extLst>
          </p:cNvPr>
          <p:cNvSpPr>
            <a:spLocks noGrp="1"/>
          </p:cNvSpPr>
          <p:nvPr>
            <p:ph type="title"/>
          </p:nvPr>
        </p:nvSpPr>
        <p:spPr/>
        <p:txBody>
          <a:bodyPr/>
          <a:lstStyle/>
          <a:p>
            <a:r>
              <a:rPr lang="en-GB" b="1" dirty="0"/>
              <a:t>Hierarchical page Table</a:t>
            </a:r>
            <a:endParaRPr lang="en-GB" dirty="0">
              <a:ea typeface="+mj-lt"/>
              <a:cs typeface="+mj-lt"/>
            </a:endParaRPr>
          </a:p>
        </p:txBody>
      </p:sp>
      <p:pic>
        <p:nvPicPr>
          <p:cNvPr id="4" name="Picture 4" descr="Diagram&#10;&#10;Description automatically generated">
            <a:extLst>
              <a:ext uri="{FF2B5EF4-FFF2-40B4-BE49-F238E27FC236}">
                <a16:creationId xmlns="" xmlns:a16="http://schemas.microsoft.com/office/drawing/2014/main" id="{66CB558B-5EFC-46DE-8CFC-53EAB83EE825}"/>
              </a:ext>
            </a:extLst>
          </p:cNvPr>
          <p:cNvPicPr>
            <a:picLocks noGrp="1" noChangeAspect="1"/>
          </p:cNvPicPr>
          <p:nvPr>
            <p:ph idx="1"/>
          </p:nvPr>
        </p:nvPicPr>
        <p:blipFill>
          <a:blip r:embed="rId2"/>
          <a:stretch>
            <a:fillRect/>
          </a:stretch>
        </p:blipFill>
        <p:spPr>
          <a:xfrm>
            <a:off x="2586458" y="1652246"/>
            <a:ext cx="7795460" cy="5080670"/>
          </a:xfrm>
        </p:spPr>
      </p:pic>
    </p:spTree>
    <p:extLst>
      <p:ext uri="{BB962C8B-B14F-4D97-AF65-F5344CB8AC3E}">
        <p14:creationId xmlns:p14="http://schemas.microsoft.com/office/powerpoint/2010/main" val="2096528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F828C8-DC7B-48F7-8AEE-5A5BCE2626A6}"/>
              </a:ext>
            </a:extLst>
          </p:cNvPr>
          <p:cNvSpPr>
            <a:spLocks noGrp="1"/>
          </p:cNvSpPr>
          <p:nvPr>
            <p:ph type="title"/>
          </p:nvPr>
        </p:nvSpPr>
        <p:spPr/>
        <p:txBody>
          <a:bodyPr/>
          <a:lstStyle/>
          <a:p>
            <a:r>
              <a:rPr lang="en-GB" b="1" dirty="0">
                <a:ea typeface="+mj-lt"/>
                <a:cs typeface="+mj-lt"/>
              </a:rPr>
              <a:t>Hierarchical page Table</a:t>
            </a:r>
            <a:endParaRPr lang="en-GB" dirty="0">
              <a:ea typeface="+mj-lt"/>
              <a:cs typeface="+mj-lt"/>
            </a:endParaRPr>
          </a:p>
        </p:txBody>
      </p:sp>
      <p:pic>
        <p:nvPicPr>
          <p:cNvPr id="4" name="Picture 4" descr="Chart, box and whisker chart&#10;&#10;Description automatically generated">
            <a:extLst>
              <a:ext uri="{FF2B5EF4-FFF2-40B4-BE49-F238E27FC236}">
                <a16:creationId xmlns="" xmlns:a16="http://schemas.microsoft.com/office/drawing/2014/main" id="{759C63FE-16C0-4230-81C1-CF28C812A117}"/>
              </a:ext>
            </a:extLst>
          </p:cNvPr>
          <p:cNvPicPr>
            <a:picLocks noGrp="1" noChangeAspect="1"/>
          </p:cNvPicPr>
          <p:nvPr>
            <p:ph idx="1"/>
          </p:nvPr>
        </p:nvPicPr>
        <p:blipFill>
          <a:blip r:embed="rId2"/>
          <a:stretch>
            <a:fillRect/>
          </a:stretch>
        </p:blipFill>
        <p:spPr>
          <a:xfrm>
            <a:off x="1417697" y="1717789"/>
            <a:ext cx="8853397" cy="4762679"/>
          </a:xfrm>
        </p:spPr>
      </p:pic>
    </p:spTree>
    <p:extLst>
      <p:ext uri="{BB962C8B-B14F-4D97-AF65-F5344CB8AC3E}">
        <p14:creationId xmlns:p14="http://schemas.microsoft.com/office/powerpoint/2010/main" val="2224340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FB41D-DCD3-48CD-96C7-76607A93A585}"/>
              </a:ext>
            </a:extLst>
          </p:cNvPr>
          <p:cNvSpPr>
            <a:spLocks noGrp="1"/>
          </p:cNvSpPr>
          <p:nvPr>
            <p:ph type="title"/>
          </p:nvPr>
        </p:nvSpPr>
        <p:spPr/>
        <p:txBody>
          <a:bodyPr/>
          <a:lstStyle/>
          <a:p>
            <a:r>
              <a:rPr lang="en-GB" b="1" dirty="0"/>
              <a:t>Inverted Page Table</a:t>
            </a:r>
          </a:p>
        </p:txBody>
      </p:sp>
      <p:sp>
        <p:nvSpPr>
          <p:cNvPr id="3" name="Content Placeholder 2">
            <a:extLst>
              <a:ext uri="{FF2B5EF4-FFF2-40B4-BE49-F238E27FC236}">
                <a16:creationId xmlns="" xmlns:a16="http://schemas.microsoft.com/office/drawing/2014/main" id="{ADFCBAAB-0ADD-4D18-9796-15912CFF1976}"/>
              </a:ext>
            </a:extLst>
          </p:cNvPr>
          <p:cNvSpPr>
            <a:spLocks noGrp="1"/>
          </p:cNvSpPr>
          <p:nvPr>
            <p:ph idx="1"/>
          </p:nvPr>
        </p:nvSpPr>
        <p:spPr/>
        <p:txBody>
          <a:bodyPr vert="horz" lIns="91440" tIns="45720" rIns="91440" bIns="45720" rtlCol="0" anchor="t">
            <a:normAutofit fontScale="92500" lnSpcReduction="20000"/>
          </a:bodyPr>
          <a:lstStyle/>
          <a:p>
            <a:pPr algn="just"/>
            <a:r>
              <a:rPr lang="en-GB" dirty="0">
                <a:ea typeface="+mn-lt"/>
                <a:cs typeface="+mn-lt"/>
              </a:rPr>
              <a:t>The concept of normal paging says that every process maintains its own page table which includes the entries of all the pages belonging to the process. The large process may have a page table with millions of entries. Such a page table consumes a large amount of memory.</a:t>
            </a:r>
            <a:endParaRPr lang="en-US"/>
          </a:p>
          <a:p>
            <a:pPr algn="just"/>
            <a:r>
              <a:rPr lang="en-GB" dirty="0">
                <a:ea typeface="+mn-lt"/>
                <a:cs typeface="+mn-lt"/>
              </a:rPr>
              <a:t>Consider we have six processes in execution. So, six processes will have some or the other of their page in the main memory which would compel their page tables also to be in the main memory consuming a lot of space. This is the drawback of the paging concept.</a:t>
            </a:r>
          </a:p>
          <a:p>
            <a:pPr algn="just"/>
            <a:r>
              <a:rPr lang="en-GB" dirty="0">
                <a:ea typeface="+mn-lt"/>
                <a:cs typeface="+mn-lt"/>
              </a:rPr>
              <a:t>The inverted page table is the solution to this wastage of memory. </a:t>
            </a:r>
            <a:endParaRPr lang="en-GB" dirty="0"/>
          </a:p>
          <a:p>
            <a:pPr algn="just"/>
            <a:endParaRPr lang="en-GB" dirty="0"/>
          </a:p>
        </p:txBody>
      </p:sp>
    </p:spTree>
    <p:extLst>
      <p:ext uri="{BB962C8B-B14F-4D97-AF65-F5344CB8AC3E}">
        <p14:creationId xmlns:p14="http://schemas.microsoft.com/office/powerpoint/2010/main" val="1679453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 xmlns:a16="http://schemas.microsoft.com/office/drawing/2014/main" id="{3409B9D8-6CD1-42BB-B327-374A2188B7E9}"/>
              </a:ext>
            </a:extLst>
          </p:cNvPr>
          <p:cNvPicPr>
            <a:picLocks noGrp="1" noChangeAspect="1"/>
          </p:cNvPicPr>
          <p:nvPr>
            <p:ph idx="1"/>
          </p:nvPr>
        </p:nvPicPr>
        <p:blipFill>
          <a:blip r:embed="rId2"/>
          <a:stretch>
            <a:fillRect/>
          </a:stretch>
        </p:blipFill>
        <p:spPr>
          <a:xfrm>
            <a:off x="2369703" y="600336"/>
            <a:ext cx="6793982" cy="5571066"/>
          </a:xfrm>
          <a:prstGeom prst="rect">
            <a:avLst/>
          </a:prstGeom>
        </p:spPr>
      </p:pic>
      <p:sp>
        <p:nvSpPr>
          <p:cNvPr id="9" name="Freeform: Shape 8">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38100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FB41D-DCD3-48CD-96C7-76607A93A585}"/>
              </a:ext>
            </a:extLst>
          </p:cNvPr>
          <p:cNvSpPr>
            <a:spLocks noGrp="1"/>
          </p:cNvSpPr>
          <p:nvPr>
            <p:ph type="title"/>
          </p:nvPr>
        </p:nvSpPr>
        <p:spPr/>
        <p:txBody>
          <a:bodyPr/>
          <a:lstStyle/>
          <a:p>
            <a:r>
              <a:rPr lang="en-GB" b="1" dirty="0"/>
              <a:t>Inverted Page Table</a:t>
            </a:r>
          </a:p>
        </p:txBody>
      </p:sp>
      <p:sp>
        <p:nvSpPr>
          <p:cNvPr id="3" name="Content Placeholder 2">
            <a:extLst>
              <a:ext uri="{FF2B5EF4-FFF2-40B4-BE49-F238E27FC236}">
                <a16:creationId xmlns="" xmlns:a16="http://schemas.microsoft.com/office/drawing/2014/main" id="{ADFCBAAB-0ADD-4D18-9796-15912CFF1976}"/>
              </a:ext>
            </a:extLst>
          </p:cNvPr>
          <p:cNvSpPr>
            <a:spLocks noGrp="1"/>
          </p:cNvSpPr>
          <p:nvPr>
            <p:ph idx="1"/>
          </p:nvPr>
        </p:nvSpPr>
        <p:spPr/>
        <p:txBody>
          <a:bodyPr vert="horz" lIns="91440" tIns="45720" rIns="91440" bIns="45720" rtlCol="0" anchor="t">
            <a:normAutofit fontScale="92500" lnSpcReduction="10000"/>
          </a:bodyPr>
          <a:lstStyle/>
          <a:p>
            <a:pPr algn="just"/>
            <a:r>
              <a:rPr lang="en-GB" dirty="0">
                <a:ea typeface="+mn-lt"/>
                <a:cs typeface="+mn-lt"/>
              </a:rPr>
              <a:t>inverted page table consist of single-page table which has entries of all the pages (may they belong to different processes) in main memory along with the information of the process to which they are associated.</a:t>
            </a:r>
          </a:p>
          <a:p>
            <a:pPr algn="just"/>
            <a:r>
              <a:rPr lang="en-GB" dirty="0">
                <a:ea typeface="+mn-lt"/>
                <a:cs typeface="+mn-lt"/>
              </a:rPr>
              <a:t>The CPU generates the logical address for the page it needs to access. This time the logical address consists of three entries process id, page number and the offset. The process id identifies the process, of which the page has been demanded, page number indicates which page of the process has been asked for and the offset value indicates the displacement required.</a:t>
            </a:r>
            <a:endParaRPr lang="en-GB" dirty="0"/>
          </a:p>
        </p:txBody>
      </p:sp>
    </p:spTree>
    <p:extLst>
      <p:ext uri="{BB962C8B-B14F-4D97-AF65-F5344CB8AC3E}">
        <p14:creationId xmlns:p14="http://schemas.microsoft.com/office/powerpoint/2010/main" val="2579778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6E4CD457-E37B-4177-94C9-92C24E7321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 xmlns:a16="http://schemas.microsoft.com/office/drawing/2014/main" id="{20F89F4C-AC88-4D5F-B95F-85F4A7A40651}"/>
              </a:ext>
            </a:extLst>
          </p:cNvPr>
          <p:cNvPicPr>
            <a:picLocks noGrp="1" noChangeAspect="1"/>
          </p:cNvPicPr>
          <p:nvPr>
            <p:ph idx="1"/>
          </p:nvPr>
        </p:nvPicPr>
        <p:blipFill rotWithShape="1">
          <a:blip r:embed="rId2"/>
          <a:srcRect b="4661"/>
          <a:stretch/>
        </p:blipFill>
        <p:spPr>
          <a:xfrm>
            <a:off x="20" y="10"/>
            <a:ext cx="12191980" cy="6857990"/>
          </a:xfrm>
          <a:prstGeom prst="rect">
            <a:avLst/>
          </a:prstGeom>
        </p:spPr>
      </p:pic>
    </p:spTree>
    <p:extLst>
      <p:ext uri="{BB962C8B-B14F-4D97-AF65-F5344CB8AC3E}">
        <p14:creationId xmlns:p14="http://schemas.microsoft.com/office/powerpoint/2010/main" val="2702783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 xmlns:a16="http://schemas.microsoft.com/office/drawing/2014/main" id="{68C79588-A9D3-4694-8B7C-238E65F0F1ED}"/>
              </a:ext>
            </a:extLst>
          </p:cNvPr>
          <p:cNvPicPr>
            <a:picLocks noGrp="1" noChangeAspect="1"/>
          </p:cNvPicPr>
          <p:nvPr>
            <p:ph idx="1"/>
          </p:nvPr>
        </p:nvPicPr>
        <p:blipFill>
          <a:blip r:embed="rId2"/>
          <a:stretch>
            <a:fillRect/>
          </a:stretch>
        </p:blipFill>
        <p:spPr>
          <a:xfrm>
            <a:off x="2765972" y="-3515"/>
            <a:ext cx="8730395" cy="6721254"/>
          </a:xfrm>
          <a:prstGeom prst="rect">
            <a:avLst/>
          </a:prstGeom>
        </p:spPr>
      </p:pic>
    </p:spTree>
    <p:extLst>
      <p:ext uri="{BB962C8B-B14F-4D97-AF65-F5344CB8AC3E}">
        <p14:creationId xmlns:p14="http://schemas.microsoft.com/office/powerpoint/2010/main" val="723407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8C5B78-1D0A-47A4-832D-3AE1908335D3}"/>
              </a:ext>
            </a:extLst>
          </p:cNvPr>
          <p:cNvSpPr>
            <a:spLocks noGrp="1"/>
          </p:cNvSpPr>
          <p:nvPr>
            <p:ph type="title"/>
          </p:nvPr>
        </p:nvSpPr>
        <p:spPr/>
        <p:txBody>
          <a:bodyPr/>
          <a:lstStyle/>
          <a:p>
            <a:r>
              <a:rPr lang="en-GB" b="1" dirty="0"/>
              <a:t>Shared Page Table</a:t>
            </a:r>
          </a:p>
        </p:txBody>
      </p:sp>
      <p:graphicFrame>
        <p:nvGraphicFramePr>
          <p:cNvPr id="5" name="Content Placeholder 2">
            <a:extLst>
              <a:ext uri="{FF2B5EF4-FFF2-40B4-BE49-F238E27FC236}">
                <a16:creationId xmlns="" xmlns:a16="http://schemas.microsoft.com/office/drawing/2014/main" id="{E360439D-B947-467D-B394-FCDA7B47520D}"/>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5704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4B04273-AE2A-4676-98D5-85D0D238C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98A68847-134F-4AF1-B1C6-332344C9C9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B658217F-B8BD-4FD4-B5B4-AFF0A749AFBC}"/>
              </a:ext>
            </a:extLst>
          </p:cNvPr>
          <p:cNvSpPr>
            <a:spLocks noGrp="1"/>
          </p:cNvSpPr>
          <p:nvPr>
            <p:ph type="title"/>
          </p:nvPr>
        </p:nvSpPr>
        <p:spPr>
          <a:xfrm>
            <a:off x="838200" y="365125"/>
            <a:ext cx="10515600" cy="1325563"/>
          </a:xfrm>
        </p:spPr>
        <p:txBody>
          <a:bodyPr>
            <a:normAutofit/>
          </a:bodyPr>
          <a:lstStyle/>
          <a:p>
            <a:r>
              <a:rPr lang="en-GB" b="1" dirty="0"/>
              <a:t>Translation look aside buffer (TLB)</a:t>
            </a:r>
            <a:endParaRPr lang="en-US" b="1" dirty="0"/>
          </a:p>
        </p:txBody>
      </p:sp>
      <p:sp>
        <p:nvSpPr>
          <p:cNvPr id="3" name="Content Placeholder 2">
            <a:extLst>
              <a:ext uri="{FF2B5EF4-FFF2-40B4-BE49-F238E27FC236}">
                <a16:creationId xmlns="" xmlns:a16="http://schemas.microsoft.com/office/drawing/2014/main" id="{800F0927-0020-4366-A4C6-B19B8A2BB57A}"/>
              </a:ext>
            </a:extLst>
          </p:cNvPr>
          <p:cNvSpPr>
            <a:spLocks noGrp="1"/>
          </p:cNvSpPr>
          <p:nvPr>
            <p:ph idx="1"/>
          </p:nvPr>
        </p:nvSpPr>
        <p:spPr>
          <a:xfrm>
            <a:off x="838200" y="2013625"/>
            <a:ext cx="10515600" cy="4163338"/>
          </a:xfrm>
        </p:spPr>
        <p:txBody>
          <a:bodyPr vert="horz" lIns="91440" tIns="45720" rIns="91440" bIns="45720" rtlCol="0" anchor="t">
            <a:noAutofit/>
          </a:bodyPr>
          <a:lstStyle/>
          <a:p>
            <a:r>
              <a:rPr lang="en-GB" sz="2400" dirty="0">
                <a:ea typeface="+mn-lt"/>
                <a:cs typeface="+mn-lt"/>
              </a:rPr>
              <a:t>A Translation look aside buffer can be defined as a memory cache which can be used to reduce the time taken to access the page table again and again.</a:t>
            </a:r>
            <a:endParaRPr lang="en-GB" sz="2400" dirty="0"/>
          </a:p>
          <a:p>
            <a:r>
              <a:rPr lang="en-GB" sz="2400" dirty="0">
                <a:ea typeface="+mn-lt"/>
                <a:cs typeface="+mn-lt"/>
              </a:rPr>
              <a:t>It is a memory cache which is closer to the CPU and the time taken by CPU to access TLB is lesser then that taken to access main memory.</a:t>
            </a:r>
            <a:endParaRPr lang="en-GB" sz="2400" dirty="0"/>
          </a:p>
          <a:p>
            <a:r>
              <a:rPr lang="en-GB" sz="2400" dirty="0">
                <a:ea typeface="+mn-lt"/>
                <a:cs typeface="+mn-lt"/>
              </a:rPr>
              <a:t>In other words, we can say that TLB is faster and smaller than the main memory but cheaper and bigger than the register.</a:t>
            </a:r>
            <a:endParaRPr lang="en-GB" sz="2400" dirty="0"/>
          </a:p>
          <a:p>
            <a:r>
              <a:rPr lang="en-GB" sz="2400" dirty="0">
                <a:ea typeface="+mn-lt"/>
                <a:cs typeface="+mn-lt"/>
              </a:rPr>
              <a:t>TLB follows the concept of locality of reference which means that it contains only the entries of those many pages that are frequently accessed by the CPU.</a:t>
            </a:r>
            <a:endParaRPr lang="en-GB" sz="2400" dirty="0"/>
          </a:p>
          <a:p>
            <a:endParaRPr lang="en-GB" sz="2400" dirty="0"/>
          </a:p>
        </p:txBody>
      </p:sp>
    </p:spTree>
    <p:extLst>
      <p:ext uri="{BB962C8B-B14F-4D97-AF65-F5344CB8AC3E}">
        <p14:creationId xmlns:p14="http://schemas.microsoft.com/office/powerpoint/2010/main" val="245550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F541DB91-0B10-46D9-B34B-7BFF960260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9CF7FE1C-8BC5-4B0C-A2BC-93AB72C90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BDBB995E-B685-4BE6-86E7-3ABC5DBE5819}"/>
              </a:ext>
            </a:extLst>
          </p:cNvPr>
          <p:cNvSpPr>
            <a:spLocks noGrp="1"/>
          </p:cNvSpPr>
          <p:nvPr>
            <p:ph type="title"/>
          </p:nvPr>
        </p:nvSpPr>
        <p:spPr>
          <a:xfrm>
            <a:off x="5526156" y="365125"/>
            <a:ext cx="5827643" cy="1433433"/>
          </a:xfrm>
        </p:spPr>
        <p:txBody>
          <a:bodyPr anchor="b">
            <a:normAutofit/>
          </a:bodyPr>
          <a:lstStyle/>
          <a:p>
            <a:r>
              <a:rPr lang="en-GB" dirty="0">
                <a:ea typeface="+mj-lt"/>
                <a:cs typeface="+mj-lt"/>
              </a:rPr>
              <a:t>Virtual Memory</a:t>
            </a:r>
          </a:p>
        </p:txBody>
      </p:sp>
      <p:pic>
        <p:nvPicPr>
          <p:cNvPr id="7" name="Graphic 6" descr="Computer">
            <a:extLst>
              <a:ext uri="{FF2B5EF4-FFF2-40B4-BE49-F238E27FC236}">
                <a16:creationId xmlns="" xmlns:a16="http://schemas.microsoft.com/office/drawing/2014/main" id="{01C88355-21E9-4937-9F1F-2B0175CF3D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73717" y="2782956"/>
            <a:ext cx="3449030" cy="3449030"/>
          </a:xfrm>
          <a:prstGeom prst="rect">
            <a:avLst/>
          </a:prstGeom>
        </p:spPr>
      </p:pic>
      <p:sp>
        <p:nvSpPr>
          <p:cNvPr id="3" name="Content Placeholder 2">
            <a:extLst>
              <a:ext uri="{FF2B5EF4-FFF2-40B4-BE49-F238E27FC236}">
                <a16:creationId xmlns="" xmlns:a16="http://schemas.microsoft.com/office/drawing/2014/main" id="{DBE77BF1-9A6C-4E8A-9492-44046376A16F}"/>
              </a:ext>
            </a:extLst>
          </p:cNvPr>
          <p:cNvSpPr>
            <a:spLocks noGrp="1"/>
          </p:cNvSpPr>
          <p:nvPr>
            <p:ph idx="1"/>
          </p:nvPr>
        </p:nvSpPr>
        <p:spPr>
          <a:xfrm>
            <a:off x="5526156" y="2055813"/>
            <a:ext cx="5827644" cy="4121149"/>
          </a:xfrm>
        </p:spPr>
        <p:txBody>
          <a:bodyPr vert="horz" lIns="91440" tIns="45720" rIns="91440" bIns="45720" rtlCol="0" anchor="t">
            <a:normAutofit/>
          </a:bodyPr>
          <a:lstStyle/>
          <a:p>
            <a:pPr algn="just"/>
            <a:r>
              <a:rPr lang="en-GB" sz="2400" dirty="0">
                <a:ea typeface="+mn-lt"/>
                <a:cs typeface="+mn-lt"/>
              </a:rPr>
              <a:t>The main visible advantage of this scheme is that programs can be larger than physical memory. Virtual memory serves two purposes. First, it allows us to extend the use of physical memory by using disk. Second, it allows us to have memory protection, because each virtual address is translated to a physical address.</a:t>
            </a:r>
            <a:endParaRPr lang="en-GB" sz="2400" dirty="0"/>
          </a:p>
        </p:txBody>
      </p:sp>
    </p:spTree>
    <p:extLst>
      <p:ext uri="{BB962C8B-B14F-4D97-AF65-F5344CB8AC3E}">
        <p14:creationId xmlns:p14="http://schemas.microsoft.com/office/powerpoint/2010/main" val="2417509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B8DB8E-5A33-41CD-8AFF-7F68A9217772}"/>
              </a:ext>
            </a:extLst>
          </p:cNvPr>
          <p:cNvSpPr>
            <a:spLocks noGrp="1"/>
          </p:cNvSpPr>
          <p:nvPr>
            <p:ph type="title"/>
          </p:nvPr>
        </p:nvSpPr>
        <p:spPr/>
        <p:txBody>
          <a:bodyPr/>
          <a:lstStyle/>
          <a:p>
            <a:r>
              <a:rPr lang="en-GB" b="1" dirty="0">
                <a:ea typeface="+mj-lt"/>
                <a:cs typeface="+mj-lt"/>
              </a:rPr>
              <a:t>Translation look aside buffer (TLB)</a:t>
            </a:r>
            <a:endParaRPr lang="en-GB" dirty="0">
              <a:ea typeface="+mj-lt"/>
              <a:cs typeface="+mj-lt"/>
            </a:endParaRPr>
          </a:p>
        </p:txBody>
      </p:sp>
      <p:pic>
        <p:nvPicPr>
          <p:cNvPr id="4" name="Picture 4" descr="A picture containing diagram&#10;&#10;Description automatically generated">
            <a:extLst>
              <a:ext uri="{FF2B5EF4-FFF2-40B4-BE49-F238E27FC236}">
                <a16:creationId xmlns="" xmlns:a16="http://schemas.microsoft.com/office/drawing/2014/main" id="{C36FE29E-663C-455B-9CB9-6387AA3077F4}"/>
              </a:ext>
            </a:extLst>
          </p:cNvPr>
          <p:cNvPicPr>
            <a:picLocks noGrp="1" noChangeAspect="1"/>
          </p:cNvPicPr>
          <p:nvPr>
            <p:ph idx="1"/>
          </p:nvPr>
        </p:nvPicPr>
        <p:blipFill>
          <a:blip r:embed="rId2"/>
          <a:stretch>
            <a:fillRect/>
          </a:stretch>
        </p:blipFill>
        <p:spPr>
          <a:xfrm>
            <a:off x="1854817" y="1709756"/>
            <a:ext cx="8281083" cy="4778745"/>
          </a:xfrm>
        </p:spPr>
      </p:pic>
    </p:spTree>
    <p:extLst>
      <p:ext uri="{BB962C8B-B14F-4D97-AF65-F5344CB8AC3E}">
        <p14:creationId xmlns:p14="http://schemas.microsoft.com/office/powerpoint/2010/main" val="2437944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1AFC55-5A24-4034-A884-6C162E2EEB25}"/>
              </a:ext>
            </a:extLst>
          </p:cNvPr>
          <p:cNvSpPr>
            <a:spLocks noGrp="1"/>
          </p:cNvSpPr>
          <p:nvPr>
            <p:ph type="title"/>
          </p:nvPr>
        </p:nvSpPr>
        <p:spPr/>
        <p:txBody>
          <a:bodyPr/>
          <a:lstStyle/>
          <a:p>
            <a:r>
              <a:rPr lang="en-GB" b="1" dirty="0"/>
              <a:t>Translation look aside buffer (TLB)</a:t>
            </a:r>
            <a:endParaRPr lang="en-GB" dirty="0">
              <a:ea typeface="+mj-lt"/>
              <a:cs typeface="+mj-lt"/>
            </a:endParaRPr>
          </a:p>
        </p:txBody>
      </p:sp>
      <p:sp>
        <p:nvSpPr>
          <p:cNvPr id="3" name="Content Placeholder 2">
            <a:extLst>
              <a:ext uri="{FF2B5EF4-FFF2-40B4-BE49-F238E27FC236}">
                <a16:creationId xmlns="" xmlns:a16="http://schemas.microsoft.com/office/drawing/2014/main" id="{E0982B01-5E4E-4379-AC41-363427EC63CF}"/>
              </a:ext>
            </a:extLst>
          </p:cNvPr>
          <p:cNvSpPr>
            <a:spLocks noGrp="1"/>
          </p:cNvSpPr>
          <p:nvPr>
            <p:ph idx="1"/>
          </p:nvPr>
        </p:nvSpPr>
        <p:spPr/>
        <p:txBody>
          <a:bodyPr vert="horz" lIns="91440" tIns="45720" rIns="91440" bIns="45720" rtlCol="0" anchor="t">
            <a:normAutofit fontScale="92500" lnSpcReduction="10000"/>
          </a:bodyPr>
          <a:lstStyle/>
          <a:p>
            <a:r>
              <a:rPr lang="en-GB" dirty="0">
                <a:ea typeface="+mn-lt"/>
                <a:cs typeface="+mn-lt"/>
              </a:rPr>
              <a:t>In translation look aside buffers, there are tags and keys with the help of which, the mapping is done.</a:t>
            </a:r>
            <a:endParaRPr lang="en-GB" dirty="0"/>
          </a:p>
          <a:p>
            <a:r>
              <a:rPr lang="en-GB" dirty="0">
                <a:ea typeface="+mn-lt"/>
                <a:cs typeface="+mn-lt"/>
              </a:rPr>
              <a:t>TLB hit is a condition where the desired entry is found in translation look aside buffer. If this happens then the CPU simply access the actual location in the main memory.</a:t>
            </a:r>
            <a:endParaRPr lang="en-GB" dirty="0"/>
          </a:p>
          <a:p>
            <a:r>
              <a:rPr lang="en-GB" dirty="0">
                <a:ea typeface="+mn-lt"/>
                <a:cs typeface="+mn-lt"/>
              </a:rPr>
              <a:t>However, if the entry is not found in TLB (TLB miss) then CPU has to access page table in the main memory and then access the actual frame in the main memory.</a:t>
            </a:r>
            <a:endParaRPr lang="en-GB" dirty="0"/>
          </a:p>
          <a:p>
            <a:r>
              <a:rPr lang="en-GB" dirty="0">
                <a:ea typeface="+mn-lt"/>
                <a:cs typeface="+mn-lt"/>
              </a:rPr>
              <a:t>Therefore, in the case of TLB hit, the effective access time will be lesser as compare to the case of TLB miss.</a:t>
            </a:r>
            <a:endParaRPr lang="en-GB" dirty="0"/>
          </a:p>
          <a:p>
            <a:endParaRPr lang="en-GB" dirty="0"/>
          </a:p>
        </p:txBody>
      </p:sp>
    </p:spTree>
    <p:extLst>
      <p:ext uri="{BB962C8B-B14F-4D97-AF65-F5344CB8AC3E}">
        <p14:creationId xmlns:p14="http://schemas.microsoft.com/office/powerpoint/2010/main" val="2711894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 xmlns:a16="http://schemas.microsoft.com/office/drawing/2014/main" id="{1FCDD71A-9091-4FCC-AD6F-D7E366E0551E}"/>
              </a:ext>
            </a:extLst>
          </p:cNvPr>
          <p:cNvPicPr>
            <a:picLocks noGrp="1" noChangeAspect="1"/>
          </p:cNvPicPr>
          <p:nvPr>
            <p:ph idx="1"/>
          </p:nvPr>
        </p:nvPicPr>
        <p:blipFill>
          <a:blip r:embed="rId2"/>
          <a:stretch>
            <a:fillRect/>
          </a:stretch>
        </p:blipFill>
        <p:spPr>
          <a:xfrm>
            <a:off x="2795417" y="-3513"/>
            <a:ext cx="9885161" cy="6865028"/>
          </a:xfrm>
          <a:prstGeom prst="rect">
            <a:avLst/>
          </a:prstGeom>
        </p:spPr>
      </p:pic>
    </p:spTree>
    <p:extLst>
      <p:ext uri="{BB962C8B-B14F-4D97-AF65-F5344CB8AC3E}">
        <p14:creationId xmlns:p14="http://schemas.microsoft.com/office/powerpoint/2010/main" val="3376608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 xmlns:a16="http://schemas.microsoft.com/office/drawing/2014/main" id="{5B2EF9BC-7909-4914-8FC8-BEC86EA190B1}"/>
              </a:ext>
            </a:extLst>
          </p:cNvPr>
          <p:cNvPicPr>
            <a:picLocks noGrp="1" noChangeAspect="1"/>
          </p:cNvPicPr>
          <p:nvPr>
            <p:ph idx="1"/>
          </p:nvPr>
        </p:nvPicPr>
        <p:blipFill>
          <a:blip r:embed="rId2"/>
          <a:stretch>
            <a:fillRect/>
          </a:stretch>
        </p:blipFill>
        <p:spPr>
          <a:xfrm>
            <a:off x="1289888" y="312789"/>
            <a:ext cx="10161311" cy="6548726"/>
          </a:xfrm>
          <a:prstGeom prst="rect">
            <a:avLst/>
          </a:prstGeom>
        </p:spPr>
      </p:pic>
      <p:sp>
        <p:nvSpPr>
          <p:cNvPr id="9" name="Freeform: Shape 8">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23774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C89BB1E5-EB37-44CF-9A63-59B0E0EB200F}"/>
              </a:ext>
            </a:extLst>
          </p:cNvPr>
          <p:cNvSpPr>
            <a:spLocks noGrp="1"/>
          </p:cNvSpPr>
          <p:nvPr>
            <p:ph idx="1"/>
          </p:nvPr>
        </p:nvSpPr>
        <p:spPr>
          <a:xfrm>
            <a:off x="205598" y="1113759"/>
            <a:ext cx="4521131" cy="5063203"/>
          </a:xfrm>
        </p:spPr>
        <p:txBody>
          <a:bodyPr vert="horz" lIns="91440" tIns="45720" rIns="91440" bIns="45720" rtlCol="0" anchor="t">
            <a:normAutofit/>
          </a:bodyPr>
          <a:lstStyle/>
          <a:p>
            <a:r>
              <a:rPr lang="en-GB" b="1" dirty="0">
                <a:ea typeface="+mn-lt"/>
                <a:cs typeface="+mn-lt"/>
              </a:rPr>
              <a:t>Page offset(d):</a:t>
            </a:r>
            <a:r>
              <a:rPr lang="en-GB" dirty="0">
                <a:ea typeface="+mn-lt"/>
                <a:cs typeface="+mn-lt"/>
              </a:rPr>
              <a:t> </a:t>
            </a:r>
          </a:p>
          <a:p>
            <a:r>
              <a:rPr lang="en-GB" dirty="0">
                <a:ea typeface="+mn-lt"/>
                <a:cs typeface="+mn-lt"/>
              </a:rPr>
              <a:t>Number of bits required to represent particular word in a page or page size of Logical Address Space or word number of a page or page offset.</a:t>
            </a:r>
            <a:endParaRPr lang="en-GB" dirty="0"/>
          </a:p>
          <a:p>
            <a:endParaRPr lang="en-GB" dirty="0"/>
          </a:p>
        </p:txBody>
      </p:sp>
      <p:pic>
        <p:nvPicPr>
          <p:cNvPr id="5" name="Picture 5" descr="Text&#10;&#10;Description automatically generated">
            <a:extLst>
              <a:ext uri="{FF2B5EF4-FFF2-40B4-BE49-F238E27FC236}">
                <a16:creationId xmlns="" xmlns:a16="http://schemas.microsoft.com/office/drawing/2014/main" id="{460C809C-AC7F-4BA0-822B-B9507EE68C71}"/>
              </a:ext>
            </a:extLst>
          </p:cNvPr>
          <p:cNvPicPr>
            <a:picLocks noChangeAspect="1"/>
          </p:cNvPicPr>
          <p:nvPr/>
        </p:nvPicPr>
        <p:blipFill>
          <a:blip r:embed="rId2"/>
          <a:stretch>
            <a:fillRect/>
          </a:stretch>
        </p:blipFill>
        <p:spPr>
          <a:xfrm>
            <a:off x="4730647" y="783616"/>
            <a:ext cx="7263584" cy="3953262"/>
          </a:xfrm>
          <a:prstGeom prst="rect">
            <a:avLst/>
          </a:prstGeom>
        </p:spPr>
      </p:pic>
    </p:spTree>
    <p:extLst>
      <p:ext uri="{BB962C8B-B14F-4D97-AF65-F5344CB8AC3E}">
        <p14:creationId xmlns:p14="http://schemas.microsoft.com/office/powerpoint/2010/main" val="2381586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 xmlns:a16="http://schemas.microsoft.com/office/drawing/2014/main" id="{B9224501-A145-4406-8EAA-2A73F1A56275}"/>
              </a:ext>
            </a:extLst>
          </p:cNvPr>
          <p:cNvPicPr>
            <a:picLocks noGrp="1" noChangeAspect="1"/>
          </p:cNvPicPr>
          <p:nvPr>
            <p:ph idx="1"/>
          </p:nvPr>
        </p:nvPicPr>
        <p:blipFill>
          <a:blip r:embed="rId2"/>
          <a:stretch>
            <a:fillRect/>
          </a:stretch>
        </p:blipFill>
        <p:spPr>
          <a:xfrm>
            <a:off x="2130226" y="142624"/>
            <a:ext cx="8822944" cy="6575916"/>
          </a:xfrm>
        </p:spPr>
      </p:pic>
    </p:spTree>
    <p:extLst>
      <p:ext uri="{BB962C8B-B14F-4D97-AF65-F5344CB8AC3E}">
        <p14:creationId xmlns:p14="http://schemas.microsoft.com/office/powerpoint/2010/main" val="16579056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F541DB91-0B10-46D9-B34B-7BFF960260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9CF7FE1C-8BC5-4B0C-A2BC-93AB72C90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1F69FD1F-5667-4B4D-82E4-B21BB56AE9F9}"/>
              </a:ext>
            </a:extLst>
          </p:cNvPr>
          <p:cNvSpPr>
            <a:spLocks noGrp="1"/>
          </p:cNvSpPr>
          <p:nvPr>
            <p:ph type="title"/>
          </p:nvPr>
        </p:nvSpPr>
        <p:spPr>
          <a:xfrm>
            <a:off x="4951062" y="365125"/>
            <a:ext cx="6402737" cy="944603"/>
          </a:xfrm>
        </p:spPr>
        <p:txBody>
          <a:bodyPr anchor="b">
            <a:normAutofit/>
          </a:bodyPr>
          <a:lstStyle/>
          <a:p>
            <a:r>
              <a:rPr lang="en-GB" b="1" dirty="0"/>
              <a:t>page fault</a:t>
            </a:r>
            <a:endParaRPr lang="en-US" dirty="0"/>
          </a:p>
        </p:txBody>
      </p:sp>
      <p:pic>
        <p:nvPicPr>
          <p:cNvPr id="7" name="Graphic 6" descr="Web Design">
            <a:extLst>
              <a:ext uri="{FF2B5EF4-FFF2-40B4-BE49-F238E27FC236}">
                <a16:creationId xmlns="" xmlns:a16="http://schemas.microsoft.com/office/drawing/2014/main" id="{6F016FF2-3641-437F-9212-915C31F650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73717" y="2782956"/>
            <a:ext cx="3449030" cy="3449030"/>
          </a:xfrm>
          <a:prstGeom prst="rect">
            <a:avLst/>
          </a:prstGeom>
        </p:spPr>
      </p:pic>
      <p:sp>
        <p:nvSpPr>
          <p:cNvPr id="3" name="Content Placeholder 2">
            <a:extLst>
              <a:ext uri="{FF2B5EF4-FFF2-40B4-BE49-F238E27FC236}">
                <a16:creationId xmlns="" xmlns:a16="http://schemas.microsoft.com/office/drawing/2014/main" id="{DAC4D957-F1DF-45C3-B3B4-0C47D429BDFB}"/>
              </a:ext>
            </a:extLst>
          </p:cNvPr>
          <p:cNvSpPr>
            <a:spLocks noGrp="1"/>
          </p:cNvSpPr>
          <p:nvPr>
            <p:ph idx="1"/>
          </p:nvPr>
        </p:nvSpPr>
        <p:spPr>
          <a:xfrm>
            <a:off x="4606006" y="1710757"/>
            <a:ext cx="6747794" cy="4494959"/>
          </a:xfrm>
        </p:spPr>
        <p:txBody>
          <a:bodyPr vert="horz" lIns="91440" tIns="45720" rIns="91440" bIns="45720" rtlCol="0" anchor="t">
            <a:normAutofit/>
          </a:bodyPr>
          <a:lstStyle/>
          <a:p>
            <a:pPr algn="just"/>
            <a:r>
              <a:rPr lang="en-GB" dirty="0">
                <a:ea typeface="+mn-lt"/>
                <a:cs typeface="+mn-lt"/>
              </a:rPr>
              <a:t>While executing a program, if the program references a page which is not available in the main memory because it was swapped out a little ago, the processor treats this invalid memory reference as a </a:t>
            </a:r>
            <a:r>
              <a:rPr lang="en-GB" b="1" dirty="0">
                <a:ea typeface="+mn-lt"/>
                <a:cs typeface="+mn-lt"/>
              </a:rPr>
              <a:t>page fault</a:t>
            </a:r>
            <a:r>
              <a:rPr lang="en-GB" dirty="0">
                <a:ea typeface="+mn-lt"/>
                <a:cs typeface="+mn-lt"/>
              </a:rPr>
              <a:t> and transfers control from the program to the operating system to demand the page back into the memory.</a:t>
            </a:r>
            <a:endParaRPr lang="en-GB" dirty="0"/>
          </a:p>
        </p:txBody>
      </p:sp>
    </p:spTree>
    <p:extLst>
      <p:ext uri="{BB962C8B-B14F-4D97-AF65-F5344CB8AC3E}">
        <p14:creationId xmlns:p14="http://schemas.microsoft.com/office/powerpoint/2010/main" val="392588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BE20309-1FB9-4818-BAFA-9C4C05341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51DD053D-0944-404A-9E13-0A3EF2D0996A}"/>
              </a:ext>
            </a:extLst>
          </p:cNvPr>
          <p:cNvSpPr>
            <a:spLocks noGrp="1"/>
          </p:cNvSpPr>
          <p:nvPr>
            <p:ph type="title"/>
          </p:nvPr>
        </p:nvSpPr>
        <p:spPr>
          <a:xfrm>
            <a:off x="838200" y="713312"/>
            <a:ext cx="3524250" cy="5431376"/>
          </a:xfrm>
        </p:spPr>
        <p:txBody>
          <a:bodyPr>
            <a:normAutofit/>
          </a:bodyPr>
          <a:lstStyle/>
          <a:p>
            <a:r>
              <a:rPr lang="en-GB" b="1" dirty="0"/>
              <a:t>Page Replacement Algorithms</a:t>
            </a:r>
            <a:endParaRPr lang="en-US" b="1" dirty="0"/>
          </a:p>
        </p:txBody>
      </p:sp>
      <p:sp>
        <p:nvSpPr>
          <p:cNvPr id="3" name="Content Placeholder 2">
            <a:extLst>
              <a:ext uri="{FF2B5EF4-FFF2-40B4-BE49-F238E27FC236}">
                <a16:creationId xmlns="" xmlns:a16="http://schemas.microsoft.com/office/drawing/2014/main" id="{CCF8D16B-7B26-4875-A910-5EC9B5F87967}"/>
              </a:ext>
            </a:extLst>
          </p:cNvPr>
          <p:cNvSpPr>
            <a:spLocks noGrp="1"/>
          </p:cNvSpPr>
          <p:nvPr>
            <p:ph idx="1"/>
          </p:nvPr>
        </p:nvSpPr>
        <p:spPr>
          <a:xfrm>
            <a:off x="4830792" y="512030"/>
            <a:ext cx="6997460" cy="5948960"/>
          </a:xfrm>
        </p:spPr>
        <p:txBody>
          <a:bodyPr vert="horz" lIns="91440" tIns="45720" rIns="91440" bIns="45720" rtlCol="0" anchor="ctr">
            <a:normAutofit/>
          </a:bodyPr>
          <a:lstStyle/>
          <a:p>
            <a:pPr algn="just"/>
            <a:r>
              <a:rPr lang="en-GB" sz="2400" dirty="0">
                <a:ea typeface="+mn-lt"/>
                <a:cs typeface="+mn-lt"/>
              </a:rPr>
              <a:t>The page replacement algorithm decides which memory page is to be replaced. The process of replacement is sometimes called swap out or write to disk. Page replacement is done when the requested page is not found in the main memory (page fault).</a:t>
            </a:r>
            <a:endParaRPr lang="en-US"/>
          </a:p>
          <a:p>
            <a:pPr algn="just"/>
            <a:r>
              <a:rPr lang="en-GB" sz="2400" dirty="0">
                <a:ea typeface="+mn-lt"/>
                <a:cs typeface="+mn-lt"/>
              </a:rPr>
              <a:t>When the page that was selected for replacement and was paged out, is referenced again, it has to read in from disk, and this requires for I/O completion. This process determines the quality of the page replacement algorithm: the lesser the time waiting for page-ins, the better is the algorithm.</a:t>
            </a:r>
            <a:endParaRPr lang="en-GB" sz="2400" dirty="0"/>
          </a:p>
        </p:txBody>
      </p:sp>
    </p:spTree>
    <p:extLst>
      <p:ext uri="{BB962C8B-B14F-4D97-AF65-F5344CB8AC3E}">
        <p14:creationId xmlns:p14="http://schemas.microsoft.com/office/powerpoint/2010/main" val="2175456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4B04273-AE2A-4676-98D5-85D0D238C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98A68847-134F-4AF1-B1C6-332344C9C9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50F9D041-20EB-488F-81E8-042447D0B286}"/>
              </a:ext>
            </a:extLst>
          </p:cNvPr>
          <p:cNvSpPr>
            <a:spLocks noGrp="1"/>
          </p:cNvSpPr>
          <p:nvPr>
            <p:ph type="title"/>
          </p:nvPr>
        </p:nvSpPr>
        <p:spPr>
          <a:xfrm>
            <a:off x="838200" y="365125"/>
            <a:ext cx="10515600" cy="1325563"/>
          </a:xfrm>
        </p:spPr>
        <p:txBody>
          <a:bodyPr>
            <a:normAutofit/>
          </a:bodyPr>
          <a:lstStyle/>
          <a:p>
            <a:r>
              <a:rPr lang="en-GB" b="1"/>
              <a:t>Reference String</a:t>
            </a:r>
            <a:endParaRPr lang="en-US" b="1"/>
          </a:p>
        </p:txBody>
      </p:sp>
      <p:sp>
        <p:nvSpPr>
          <p:cNvPr id="3" name="Content Placeholder 2">
            <a:extLst>
              <a:ext uri="{FF2B5EF4-FFF2-40B4-BE49-F238E27FC236}">
                <a16:creationId xmlns="" xmlns:a16="http://schemas.microsoft.com/office/drawing/2014/main" id="{5E6F465F-B6A4-4AD2-911D-F07FA7479922}"/>
              </a:ext>
            </a:extLst>
          </p:cNvPr>
          <p:cNvSpPr>
            <a:spLocks noGrp="1"/>
          </p:cNvSpPr>
          <p:nvPr>
            <p:ph idx="1"/>
          </p:nvPr>
        </p:nvSpPr>
        <p:spPr>
          <a:xfrm>
            <a:off x="838200" y="2013625"/>
            <a:ext cx="10515600" cy="4163338"/>
          </a:xfrm>
        </p:spPr>
        <p:txBody>
          <a:bodyPr vert="horz" lIns="91440" tIns="45720" rIns="91440" bIns="45720" rtlCol="0">
            <a:normAutofit/>
          </a:bodyPr>
          <a:lstStyle/>
          <a:p>
            <a:r>
              <a:rPr lang="en-GB" sz="2000">
                <a:ea typeface="+mn-lt"/>
                <a:cs typeface="+mn-lt"/>
              </a:rPr>
              <a:t>The string of memory references is called reference string. Reference strings are generated artificially or by tracing a given system and recording the address of each memory reference.</a:t>
            </a:r>
          </a:p>
          <a:p>
            <a:pPr lvl="1"/>
            <a:r>
              <a:rPr lang="en-GB" sz="2000">
                <a:ea typeface="+mn-lt"/>
                <a:cs typeface="+mn-lt"/>
              </a:rPr>
              <a:t>For a given page size, we need to consider only the page number, not the entire </a:t>
            </a:r>
            <a:r>
              <a:rPr lang="en-GB" sz="2000" dirty="0">
                <a:ea typeface="+mn-lt"/>
                <a:cs typeface="+mn-lt"/>
              </a:rPr>
              <a:t>address.</a:t>
            </a:r>
            <a:endParaRPr lang="en-GB" sz="2000">
              <a:ea typeface="+mn-lt"/>
              <a:cs typeface="+mn-lt"/>
            </a:endParaRPr>
          </a:p>
          <a:p>
            <a:pPr lvl="1"/>
            <a:r>
              <a:rPr lang="en-GB" sz="2000">
                <a:ea typeface="+mn-lt"/>
                <a:cs typeface="+mn-lt"/>
              </a:rPr>
              <a:t>If we have a reference to a page </a:t>
            </a:r>
            <a:r>
              <a:rPr lang="en-GB" sz="2000" b="1">
                <a:ea typeface="+mn-lt"/>
                <a:cs typeface="+mn-lt"/>
              </a:rPr>
              <a:t>p</a:t>
            </a:r>
            <a:r>
              <a:rPr lang="en-GB" sz="2000">
                <a:ea typeface="+mn-lt"/>
                <a:cs typeface="+mn-lt"/>
              </a:rPr>
              <a:t>, then any immediately following references to page </a:t>
            </a:r>
            <a:r>
              <a:rPr lang="en-GB" sz="2000" b="1">
                <a:ea typeface="+mn-lt"/>
                <a:cs typeface="+mn-lt"/>
              </a:rPr>
              <a:t>p</a:t>
            </a:r>
            <a:r>
              <a:rPr lang="en-GB" sz="2000">
                <a:ea typeface="+mn-lt"/>
                <a:cs typeface="+mn-lt"/>
              </a:rPr>
              <a:t> will never cause a page fault. Page p will be in memory after the first reference; the immediately following references will not fault.</a:t>
            </a:r>
          </a:p>
          <a:p>
            <a:pPr lvl="1"/>
            <a:r>
              <a:rPr lang="en-GB" sz="2000">
                <a:ea typeface="+mn-lt"/>
                <a:cs typeface="+mn-lt"/>
              </a:rPr>
              <a:t>For example, consider the following sequence of addresses − 123,215,600,1234,76,</a:t>
            </a:r>
            <a:r>
              <a:rPr lang="en-GB" sz="2000" dirty="0">
                <a:ea typeface="+mn-lt"/>
                <a:cs typeface="+mn-lt"/>
              </a:rPr>
              <a:t>96</a:t>
            </a:r>
            <a:endParaRPr lang="en-GB" sz="2000">
              <a:ea typeface="+mn-lt"/>
              <a:cs typeface="+mn-lt"/>
            </a:endParaRPr>
          </a:p>
          <a:p>
            <a:pPr lvl="1"/>
            <a:r>
              <a:rPr lang="en-GB" sz="2000">
                <a:ea typeface="+mn-lt"/>
                <a:cs typeface="+mn-lt"/>
              </a:rPr>
              <a:t>If page size is 100, then the reference string is 1,2,6,12,</a:t>
            </a:r>
            <a:r>
              <a:rPr lang="en-GB" sz="2000" dirty="0">
                <a:ea typeface="+mn-lt"/>
                <a:cs typeface="+mn-lt"/>
              </a:rPr>
              <a:t>0,0</a:t>
            </a:r>
            <a:endParaRPr lang="en-GB" sz="2000">
              <a:ea typeface="+mn-lt"/>
              <a:cs typeface="+mn-lt"/>
            </a:endParaRPr>
          </a:p>
          <a:p>
            <a:endParaRPr lang="en-GB" sz="2000"/>
          </a:p>
        </p:txBody>
      </p:sp>
    </p:spTree>
    <p:extLst>
      <p:ext uri="{BB962C8B-B14F-4D97-AF65-F5344CB8AC3E}">
        <p14:creationId xmlns:p14="http://schemas.microsoft.com/office/powerpoint/2010/main" val="3773364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BE20309-1FB9-4818-BAFA-9C4C05341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CEED290A-CE64-475B-BF10-097267063BDF}"/>
              </a:ext>
            </a:extLst>
          </p:cNvPr>
          <p:cNvSpPr>
            <a:spLocks noGrp="1"/>
          </p:cNvSpPr>
          <p:nvPr>
            <p:ph type="title"/>
          </p:nvPr>
        </p:nvSpPr>
        <p:spPr>
          <a:xfrm>
            <a:off x="838200" y="713312"/>
            <a:ext cx="3524250" cy="5431376"/>
          </a:xfrm>
        </p:spPr>
        <p:txBody>
          <a:bodyPr>
            <a:normAutofit/>
          </a:bodyPr>
          <a:lstStyle/>
          <a:p>
            <a:r>
              <a:rPr lang="en-GB" b="1" dirty="0">
                <a:ea typeface="+mj-lt"/>
                <a:cs typeface="+mj-lt"/>
              </a:rPr>
              <a:t>First In First Out (FIFO)</a:t>
            </a:r>
            <a:endParaRPr lang="en-US" dirty="0"/>
          </a:p>
        </p:txBody>
      </p:sp>
      <p:sp>
        <p:nvSpPr>
          <p:cNvPr id="3" name="Content Placeholder 2">
            <a:extLst>
              <a:ext uri="{FF2B5EF4-FFF2-40B4-BE49-F238E27FC236}">
                <a16:creationId xmlns="" xmlns:a16="http://schemas.microsoft.com/office/drawing/2014/main" id="{FAE8FAE8-AE0D-497E-9DA1-70AE64AAE688}"/>
              </a:ext>
            </a:extLst>
          </p:cNvPr>
          <p:cNvSpPr>
            <a:spLocks noGrp="1"/>
          </p:cNvSpPr>
          <p:nvPr>
            <p:ph idx="1"/>
          </p:nvPr>
        </p:nvSpPr>
        <p:spPr>
          <a:xfrm>
            <a:off x="3996906" y="440144"/>
            <a:ext cx="7644441" cy="6178997"/>
          </a:xfrm>
        </p:spPr>
        <p:txBody>
          <a:bodyPr vert="horz" lIns="91440" tIns="45720" rIns="91440" bIns="45720" rtlCol="0" anchor="ctr">
            <a:noAutofit/>
          </a:bodyPr>
          <a:lstStyle/>
          <a:p>
            <a:pPr algn="just"/>
            <a:r>
              <a:rPr lang="en-GB" sz="3200" dirty="0">
                <a:ea typeface="+mn-lt"/>
                <a:cs typeface="+mn-lt"/>
              </a:rPr>
              <a:t>This is the simplest page replacement algorithm. In this algorithm, the operating system keeps track of all pages in the memory in a queue, the oldest page is in the front of the queue. When a page needs to be replaced page in the front of the queue is selected for removal.</a:t>
            </a:r>
            <a:endParaRPr lang="en-GB" sz="3200"/>
          </a:p>
          <a:p>
            <a:pPr algn="just"/>
            <a:r>
              <a:rPr lang="en-GB" sz="3200" b="1" dirty="0">
                <a:ea typeface="+mn-lt"/>
                <a:cs typeface="+mn-lt"/>
              </a:rPr>
              <a:t>Example-1 </a:t>
            </a:r>
            <a:r>
              <a:rPr lang="en-GB" sz="3200" dirty="0">
                <a:ea typeface="+mn-lt"/>
                <a:cs typeface="+mn-lt"/>
              </a:rPr>
              <a:t>Consider page reference string 1, 3, 0, 3, 5, 6 with 3 page frames. Find number of page faults.</a:t>
            </a:r>
            <a:endParaRPr lang="en-GB" sz="3200" dirty="0"/>
          </a:p>
        </p:txBody>
      </p:sp>
    </p:spTree>
    <p:extLst>
      <p:ext uri="{BB962C8B-B14F-4D97-AF65-F5344CB8AC3E}">
        <p14:creationId xmlns:p14="http://schemas.microsoft.com/office/powerpoint/2010/main" val="2443195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9AA3B0-FCC4-4F2B-8D4C-5B6254331C96}"/>
              </a:ext>
            </a:extLst>
          </p:cNvPr>
          <p:cNvSpPr>
            <a:spLocks noGrp="1"/>
          </p:cNvSpPr>
          <p:nvPr>
            <p:ph type="title"/>
          </p:nvPr>
        </p:nvSpPr>
        <p:spPr/>
        <p:txBody>
          <a:bodyPr/>
          <a:lstStyle/>
          <a:p>
            <a:r>
              <a:rPr lang="en-GB" dirty="0"/>
              <a:t>Virtual Memory</a:t>
            </a:r>
            <a:endParaRPr lang="en-GB" dirty="0">
              <a:ea typeface="+mj-lt"/>
              <a:cs typeface="+mj-lt"/>
            </a:endParaRPr>
          </a:p>
        </p:txBody>
      </p:sp>
      <p:sp>
        <p:nvSpPr>
          <p:cNvPr id="3" name="Content Placeholder 2">
            <a:extLst>
              <a:ext uri="{FF2B5EF4-FFF2-40B4-BE49-F238E27FC236}">
                <a16:creationId xmlns="" xmlns:a16="http://schemas.microsoft.com/office/drawing/2014/main" id="{D38CC8CD-3E25-48E5-917E-DB43706388AB}"/>
              </a:ext>
            </a:extLst>
          </p:cNvPr>
          <p:cNvSpPr>
            <a:spLocks noGrp="1"/>
          </p:cNvSpPr>
          <p:nvPr>
            <p:ph idx="1"/>
          </p:nvPr>
        </p:nvSpPr>
        <p:spPr/>
        <p:txBody>
          <a:bodyPr vert="horz" lIns="91440" tIns="45720" rIns="91440" bIns="45720" rtlCol="0" anchor="t">
            <a:normAutofit lnSpcReduction="10000"/>
          </a:bodyPr>
          <a:lstStyle/>
          <a:p>
            <a:pPr algn="just"/>
            <a:r>
              <a:rPr lang="en-GB" dirty="0">
                <a:ea typeface="+mn-lt"/>
                <a:cs typeface="+mn-lt"/>
              </a:rPr>
              <a:t>Following are the situations, when entire program is not required to be loaded fully in main memory.</a:t>
            </a:r>
            <a:endParaRPr lang="en-GB" dirty="0"/>
          </a:p>
          <a:p>
            <a:pPr lvl="1" algn="just"/>
            <a:r>
              <a:rPr lang="en-GB" dirty="0">
                <a:ea typeface="+mn-lt"/>
                <a:cs typeface="+mn-lt"/>
              </a:rPr>
              <a:t>User written error handling routines are used only when an error occurred in the data or computation.</a:t>
            </a:r>
            <a:endParaRPr lang="en-GB"/>
          </a:p>
          <a:p>
            <a:pPr lvl="1" algn="just"/>
            <a:r>
              <a:rPr lang="en-GB" dirty="0">
                <a:ea typeface="+mn-lt"/>
                <a:cs typeface="+mn-lt"/>
              </a:rPr>
              <a:t>Certain options and features of a program may be used rarely.</a:t>
            </a:r>
            <a:endParaRPr lang="en-GB"/>
          </a:p>
          <a:p>
            <a:pPr lvl="1" algn="just"/>
            <a:r>
              <a:rPr lang="en-GB" dirty="0">
                <a:ea typeface="+mn-lt"/>
                <a:cs typeface="+mn-lt"/>
              </a:rPr>
              <a:t>Many tables are assigned a fixed amount of address space even though only a small amount of the table is actually used.</a:t>
            </a:r>
            <a:endParaRPr lang="en-GB"/>
          </a:p>
          <a:p>
            <a:pPr lvl="1" algn="just"/>
            <a:r>
              <a:rPr lang="en-GB" dirty="0">
                <a:ea typeface="+mn-lt"/>
                <a:cs typeface="+mn-lt"/>
              </a:rPr>
              <a:t>The ability to execute a program that is only partially in memory would counter many benefits.</a:t>
            </a:r>
            <a:endParaRPr lang="en-GB"/>
          </a:p>
          <a:p>
            <a:pPr lvl="1" algn="just"/>
            <a:r>
              <a:rPr lang="en-GB" dirty="0">
                <a:ea typeface="+mn-lt"/>
                <a:cs typeface="+mn-lt"/>
              </a:rPr>
              <a:t>Less number of I/O would be needed to load or swap each user program into memory.</a:t>
            </a:r>
            <a:endParaRPr lang="en-GB"/>
          </a:p>
          <a:p>
            <a:endParaRPr lang="en-GB" dirty="0"/>
          </a:p>
        </p:txBody>
      </p:sp>
    </p:spTree>
    <p:extLst>
      <p:ext uri="{BB962C8B-B14F-4D97-AF65-F5344CB8AC3E}">
        <p14:creationId xmlns:p14="http://schemas.microsoft.com/office/powerpoint/2010/main" val="37051944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 xmlns:a16="http://schemas.microsoft.com/office/drawing/2014/main" id="{0D57E7FA-E8FC-45AC-868F-CDC814493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 xmlns:a16="http://schemas.microsoft.com/office/drawing/2014/main" id="{B7BD7FCF-A254-4A97-A15C-319B676226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52FFAF72-6204-4676-9C6F-9A4CC4D918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F00A0F5-7F4E-4851-8257-15CE279D18E8}"/>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First In First Out (FIFO)</a:t>
            </a:r>
            <a:endParaRPr lang="en-US" sz="4800" i="1"/>
          </a:p>
        </p:txBody>
      </p:sp>
      <p:pic>
        <p:nvPicPr>
          <p:cNvPr id="4" name="Picture 4" descr="Graphical user interface, application&#10;&#10;Description automatically generated">
            <a:extLst>
              <a:ext uri="{FF2B5EF4-FFF2-40B4-BE49-F238E27FC236}">
                <a16:creationId xmlns="" xmlns:a16="http://schemas.microsoft.com/office/drawing/2014/main" id="{7529AAAA-11AC-4719-9FF1-F8618068A164}"/>
              </a:ext>
            </a:extLst>
          </p:cNvPr>
          <p:cNvPicPr>
            <a:picLocks noGrp="1" noChangeAspect="1"/>
          </p:cNvPicPr>
          <p:nvPr>
            <p:ph idx="1"/>
          </p:nvPr>
        </p:nvPicPr>
        <p:blipFill>
          <a:blip r:embed="rId2"/>
          <a:stretch>
            <a:fillRect/>
          </a:stretch>
        </p:blipFill>
        <p:spPr>
          <a:xfrm>
            <a:off x="5369801" y="248089"/>
            <a:ext cx="6336883" cy="5642954"/>
          </a:xfrm>
          <a:prstGeom prst="rect">
            <a:avLst/>
          </a:prstGeom>
        </p:spPr>
      </p:pic>
    </p:spTree>
    <p:extLst>
      <p:ext uri="{BB962C8B-B14F-4D97-AF65-F5344CB8AC3E}">
        <p14:creationId xmlns:p14="http://schemas.microsoft.com/office/powerpoint/2010/main" val="24601760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FBE20309-1FB9-4818-BAFA-9C4C05341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948FCDEF-0AF0-4265-B3DD-855C2F9A5F80}"/>
              </a:ext>
            </a:extLst>
          </p:cNvPr>
          <p:cNvSpPr>
            <a:spLocks noGrp="1"/>
          </p:cNvSpPr>
          <p:nvPr>
            <p:ph type="title"/>
          </p:nvPr>
        </p:nvSpPr>
        <p:spPr>
          <a:xfrm>
            <a:off x="838200" y="713312"/>
            <a:ext cx="3461084" cy="5431376"/>
          </a:xfrm>
        </p:spPr>
        <p:txBody>
          <a:bodyPr>
            <a:normAutofit/>
          </a:bodyPr>
          <a:lstStyle/>
          <a:p>
            <a:r>
              <a:rPr lang="en-US" sz="3700" b="1" i="1">
                <a:ea typeface="+mj-lt"/>
                <a:cs typeface="+mj-lt"/>
              </a:rPr>
              <a:t>First In First Out (FIFO)</a:t>
            </a:r>
            <a:endParaRPr lang="en-US" sz="3700"/>
          </a:p>
        </p:txBody>
      </p:sp>
      <p:sp>
        <p:nvSpPr>
          <p:cNvPr id="3" name="Content Placeholder 2">
            <a:extLst>
              <a:ext uri="{FF2B5EF4-FFF2-40B4-BE49-F238E27FC236}">
                <a16:creationId xmlns="" xmlns:a16="http://schemas.microsoft.com/office/drawing/2014/main" id="{9D6D6E1D-86CD-4499-989A-3951F44D424A}"/>
              </a:ext>
            </a:extLst>
          </p:cNvPr>
          <p:cNvSpPr>
            <a:spLocks noGrp="1"/>
          </p:cNvSpPr>
          <p:nvPr>
            <p:ph idx="1"/>
          </p:nvPr>
        </p:nvSpPr>
        <p:spPr>
          <a:xfrm>
            <a:off x="4500113" y="857087"/>
            <a:ext cx="7601309" cy="5431376"/>
          </a:xfrm>
        </p:spPr>
        <p:txBody>
          <a:bodyPr vert="horz" lIns="91440" tIns="45720" rIns="91440" bIns="45720" rtlCol="0" anchor="ctr">
            <a:normAutofit lnSpcReduction="10000"/>
          </a:bodyPr>
          <a:lstStyle/>
          <a:p>
            <a:r>
              <a:rPr lang="en-GB" dirty="0">
                <a:ea typeface="+mn-lt"/>
                <a:cs typeface="+mn-lt"/>
              </a:rPr>
              <a:t>Initially all slots are empty, so when 1, 3, 0 came they are allocated to the empty slots —&gt; </a:t>
            </a:r>
            <a:r>
              <a:rPr lang="en-GB" b="1" dirty="0">
                <a:ea typeface="+mn-lt"/>
                <a:cs typeface="+mn-lt"/>
              </a:rPr>
              <a:t>3 Page Faults.</a:t>
            </a:r>
            <a:br>
              <a:rPr lang="en-GB" b="1" dirty="0">
                <a:ea typeface="+mn-lt"/>
                <a:cs typeface="+mn-lt"/>
              </a:rPr>
            </a:br>
            <a:r>
              <a:rPr lang="en-GB" dirty="0">
                <a:ea typeface="+mn-lt"/>
                <a:cs typeface="+mn-lt"/>
              </a:rPr>
              <a:t>when 3 comes, it is already in  memory so </a:t>
            </a:r>
            <a:r>
              <a:rPr lang="en-GB" b="1" dirty="0">
                <a:ea typeface="+mn-lt"/>
                <a:cs typeface="+mn-lt"/>
              </a:rPr>
              <a:t>—&gt;</a:t>
            </a:r>
            <a:r>
              <a:rPr lang="en-GB" dirty="0">
                <a:ea typeface="+mn-lt"/>
                <a:cs typeface="+mn-lt"/>
              </a:rPr>
              <a:t> </a:t>
            </a:r>
            <a:r>
              <a:rPr lang="en-GB" b="1" dirty="0">
                <a:ea typeface="+mn-lt"/>
                <a:cs typeface="+mn-lt"/>
              </a:rPr>
              <a:t>0 Page Faults.</a:t>
            </a:r>
            <a:br>
              <a:rPr lang="en-GB" b="1" dirty="0">
                <a:ea typeface="+mn-lt"/>
                <a:cs typeface="+mn-lt"/>
              </a:rPr>
            </a:br>
            <a:r>
              <a:rPr lang="en-GB" b="1" dirty="0">
                <a:ea typeface="+mn-lt"/>
                <a:cs typeface="+mn-lt"/>
              </a:rPr>
              <a:t>T</a:t>
            </a:r>
            <a:r>
              <a:rPr lang="en-GB" dirty="0">
                <a:ea typeface="+mn-lt"/>
                <a:cs typeface="+mn-lt"/>
              </a:rPr>
              <a:t>hen 5 comes, it is not available in  memory so it replaces the oldest page slot </a:t>
            </a:r>
            <a:r>
              <a:rPr lang="en-GB" sz="2000" b="1">
                <a:ea typeface="+mn-lt"/>
                <a:cs typeface="+mn-lt"/>
              </a:rPr>
              <a:t>i.e</a:t>
            </a:r>
            <a:r>
              <a:rPr lang="en-GB" dirty="0">
                <a:ea typeface="+mn-lt"/>
                <a:cs typeface="+mn-lt"/>
              </a:rPr>
              <a:t> 1.</a:t>
            </a:r>
            <a:r>
              <a:rPr lang="en-GB" b="1" dirty="0">
                <a:ea typeface="+mn-lt"/>
                <a:cs typeface="+mn-lt"/>
              </a:rPr>
              <a:t> —&gt;1 Page Fault.</a:t>
            </a:r>
            <a:br>
              <a:rPr lang="en-GB" b="1" dirty="0">
                <a:ea typeface="+mn-lt"/>
                <a:cs typeface="+mn-lt"/>
              </a:rPr>
            </a:br>
            <a:r>
              <a:rPr lang="en-GB" dirty="0">
                <a:ea typeface="+mn-lt"/>
                <a:cs typeface="+mn-lt"/>
              </a:rPr>
              <a:t>6 comes, it is also not available in memory so it replaces the oldest page slot </a:t>
            </a:r>
            <a:r>
              <a:rPr lang="en-GB" sz="2000" b="1">
                <a:ea typeface="+mn-lt"/>
                <a:cs typeface="+mn-lt"/>
              </a:rPr>
              <a:t>i.e</a:t>
            </a:r>
            <a:r>
              <a:rPr lang="en-GB" dirty="0">
                <a:ea typeface="+mn-lt"/>
                <a:cs typeface="+mn-lt"/>
              </a:rPr>
              <a:t> 3</a:t>
            </a:r>
            <a:r>
              <a:rPr lang="en-GB" b="1" dirty="0">
                <a:ea typeface="+mn-lt"/>
                <a:cs typeface="+mn-lt"/>
              </a:rPr>
              <a:t> —&gt;1 Page Fault.</a:t>
            </a:r>
            <a:br>
              <a:rPr lang="en-GB" b="1" dirty="0">
                <a:ea typeface="+mn-lt"/>
                <a:cs typeface="+mn-lt"/>
              </a:rPr>
            </a:br>
            <a:r>
              <a:rPr lang="en-GB" dirty="0">
                <a:ea typeface="+mn-lt"/>
                <a:cs typeface="+mn-lt"/>
              </a:rPr>
              <a:t>Finally when 3 come it is not available so it replaces 0 </a:t>
            </a:r>
            <a:r>
              <a:rPr lang="en-GB" b="1" dirty="0">
                <a:ea typeface="+mn-lt"/>
                <a:cs typeface="+mn-lt"/>
              </a:rPr>
              <a:t>1 page fault</a:t>
            </a:r>
            <a:endParaRPr lang="en-GB"/>
          </a:p>
          <a:p>
            <a:endParaRPr lang="en-GB" sz="2000" b="1">
              <a:ea typeface="+mn-lt"/>
              <a:cs typeface="+mn-lt"/>
            </a:endParaRPr>
          </a:p>
        </p:txBody>
      </p:sp>
    </p:spTree>
    <p:extLst>
      <p:ext uri="{BB962C8B-B14F-4D97-AF65-F5344CB8AC3E}">
        <p14:creationId xmlns:p14="http://schemas.microsoft.com/office/powerpoint/2010/main" val="37425146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BE20309-1FB9-4818-BAFA-9C4C05341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B7242664-1293-4E3D-A93F-6742CB656A0E}"/>
              </a:ext>
            </a:extLst>
          </p:cNvPr>
          <p:cNvSpPr>
            <a:spLocks noGrp="1"/>
          </p:cNvSpPr>
          <p:nvPr>
            <p:ph type="title"/>
          </p:nvPr>
        </p:nvSpPr>
        <p:spPr>
          <a:xfrm>
            <a:off x="838200" y="713312"/>
            <a:ext cx="3524250" cy="5431376"/>
          </a:xfrm>
        </p:spPr>
        <p:txBody>
          <a:bodyPr>
            <a:normAutofit/>
          </a:bodyPr>
          <a:lstStyle/>
          <a:p>
            <a:r>
              <a:rPr lang="en-GB" b="1" u="sng" dirty="0">
                <a:hlinkClick r:id="rId2">
                  <a:extLst>
                    <a:ext uri="{A12FA001-AC4F-418D-AE19-62706E023703}">
                      <ahyp:hlinkClr xmlns:ahyp="http://schemas.microsoft.com/office/drawing/2018/hyperlinkcolor" xmlns="" val="tx"/>
                    </a:ext>
                  </a:extLst>
                </a:hlinkClick>
              </a:rPr>
              <a:t>Belady’s anomaly</a:t>
            </a:r>
            <a:r>
              <a:rPr lang="en-GB" b="1" dirty="0"/>
              <a:t> </a:t>
            </a:r>
            <a:endParaRPr lang="en-US" b="1"/>
          </a:p>
        </p:txBody>
      </p:sp>
      <p:sp>
        <p:nvSpPr>
          <p:cNvPr id="3" name="Content Placeholder 2">
            <a:extLst>
              <a:ext uri="{FF2B5EF4-FFF2-40B4-BE49-F238E27FC236}">
                <a16:creationId xmlns="" xmlns:a16="http://schemas.microsoft.com/office/drawing/2014/main" id="{81760934-D168-4E78-85A8-AAF11B441780}"/>
              </a:ext>
            </a:extLst>
          </p:cNvPr>
          <p:cNvSpPr>
            <a:spLocks noGrp="1"/>
          </p:cNvSpPr>
          <p:nvPr>
            <p:ph idx="1"/>
          </p:nvPr>
        </p:nvSpPr>
        <p:spPr>
          <a:xfrm>
            <a:off x="5247735" y="713313"/>
            <a:ext cx="6106065" cy="6063979"/>
          </a:xfrm>
        </p:spPr>
        <p:txBody>
          <a:bodyPr vert="horz" lIns="91440" tIns="45720" rIns="91440" bIns="45720" rtlCol="0" anchor="ctr">
            <a:normAutofit/>
          </a:bodyPr>
          <a:lstStyle/>
          <a:p>
            <a:pPr algn="just"/>
            <a:r>
              <a:rPr lang="en-GB">
                <a:ea typeface="+mn-lt"/>
                <a:cs typeface="+mn-lt"/>
              </a:rPr>
              <a:t>Belady’s anomaly proves that it is possible to have more page faults when increasing the number of page frames while using the First in First Out (FIFO) page replacement algorithm.  For example, if we consider reference string 3, 2, 1, 0, 3, 2, 4, 3, 2, 1, 0, 4 and 3 slots, we get 9 total page faults, but if we increase slots to 4, we get 10 page faults.</a:t>
            </a:r>
            <a:endParaRPr lang="en-GB"/>
          </a:p>
        </p:txBody>
      </p:sp>
    </p:spTree>
    <p:extLst>
      <p:ext uri="{BB962C8B-B14F-4D97-AF65-F5344CB8AC3E}">
        <p14:creationId xmlns:p14="http://schemas.microsoft.com/office/powerpoint/2010/main" val="2869891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A831F166-30AE-44D7-A563-17FED7E36D68}"/>
              </a:ext>
            </a:extLst>
          </p:cNvPr>
          <p:cNvSpPr>
            <a:spLocks noGrp="1"/>
          </p:cNvSpPr>
          <p:nvPr>
            <p:ph type="title"/>
          </p:nvPr>
        </p:nvSpPr>
        <p:spPr>
          <a:xfrm>
            <a:off x="838200" y="713312"/>
            <a:ext cx="3461084" cy="5431376"/>
          </a:xfrm>
        </p:spPr>
        <p:txBody>
          <a:bodyPr>
            <a:normAutofit/>
          </a:bodyPr>
          <a:lstStyle/>
          <a:p>
            <a:r>
              <a:rPr lang="en-US" sz="3700" b="1" i="1">
                <a:solidFill>
                  <a:srgbClr val="FFFFFF"/>
                </a:solidFill>
                <a:ea typeface="+mj-lt"/>
                <a:cs typeface="+mj-lt"/>
              </a:rPr>
              <a:t>First In First Out (FIFO)</a:t>
            </a:r>
            <a:endParaRPr lang="en-GB" sz="3700">
              <a:solidFill>
                <a:srgbClr val="FFFFFF"/>
              </a:solidFill>
              <a:ea typeface="+mj-lt"/>
              <a:cs typeface="+mj-lt"/>
            </a:endParaRPr>
          </a:p>
        </p:txBody>
      </p:sp>
      <p:sp>
        <p:nvSpPr>
          <p:cNvPr id="3" name="Content Placeholder 2">
            <a:extLst>
              <a:ext uri="{FF2B5EF4-FFF2-40B4-BE49-F238E27FC236}">
                <a16:creationId xmlns="" xmlns:a16="http://schemas.microsoft.com/office/drawing/2014/main" id="{35D41B11-5B96-4F1F-8500-9F7B16B4BDE9}"/>
              </a:ext>
            </a:extLst>
          </p:cNvPr>
          <p:cNvSpPr>
            <a:spLocks noGrp="1"/>
          </p:cNvSpPr>
          <p:nvPr>
            <p:ph idx="1"/>
          </p:nvPr>
        </p:nvSpPr>
        <p:spPr>
          <a:xfrm>
            <a:off x="5032075" y="195729"/>
            <a:ext cx="6882441" cy="6337148"/>
          </a:xfrm>
        </p:spPr>
        <p:txBody>
          <a:bodyPr vert="horz" lIns="91440" tIns="45720" rIns="91440" bIns="45720" rtlCol="0" anchor="ctr">
            <a:normAutofit/>
          </a:bodyPr>
          <a:lstStyle/>
          <a:p>
            <a:r>
              <a:rPr lang="en-GB" b="1" i="1">
                <a:ea typeface="+mn-lt"/>
                <a:cs typeface="+mn-lt"/>
              </a:rPr>
              <a:t>Advantages</a:t>
            </a:r>
            <a:endParaRPr lang="en-GB" b="1"/>
          </a:p>
          <a:p>
            <a:pPr lvl="1"/>
            <a:r>
              <a:rPr lang="en-GB" sz="2800">
                <a:ea typeface="+mn-lt"/>
                <a:cs typeface="+mn-lt"/>
              </a:rPr>
              <a:t>Simple and easy to implement.</a:t>
            </a:r>
            <a:endParaRPr lang="en-GB" sz="2800"/>
          </a:p>
          <a:p>
            <a:pPr lvl="1"/>
            <a:r>
              <a:rPr lang="en-GB" sz="2800">
                <a:ea typeface="+mn-lt"/>
                <a:cs typeface="+mn-lt"/>
              </a:rPr>
              <a:t>Low overhead.</a:t>
            </a:r>
            <a:endParaRPr lang="en-GB" sz="2800"/>
          </a:p>
          <a:p>
            <a:r>
              <a:rPr lang="en-GB" b="1" i="1">
                <a:ea typeface="+mn-lt"/>
                <a:cs typeface="+mn-lt"/>
              </a:rPr>
              <a:t>Disadvantages</a:t>
            </a:r>
            <a:endParaRPr lang="en-GB" b="1"/>
          </a:p>
          <a:p>
            <a:pPr lvl="1"/>
            <a:r>
              <a:rPr lang="en-GB" sz="2800">
                <a:ea typeface="+mn-lt"/>
                <a:cs typeface="+mn-lt"/>
              </a:rPr>
              <a:t>Poor performance.</a:t>
            </a:r>
            <a:endParaRPr lang="en-GB" sz="2800"/>
          </a:p>
          <a:p>
            <a:pPr lvl="1"/>
            <a:r>
              <a:rPr lang="en-GB" sz="2800">
                <a:ea typeface="+mn-lt"/>
                <a:cs typeface="+mn-lt"/>
              </a:rPr>
              <a:t>Doesn’t consider the frequency of use or last used time, simply replaces the oldest page.</a:t>
            </a:r>
            <a:endParaRPr lang="en-GB" sz="2800"/>
          </a:p>
          <a:p>
            <a:pPr lvl="1"/>
            <a:r>
              <a:rPr lang="en-GB" sz="2800">
                <a:ea typeface="+mn-lt"/>
                <a:cs typeface="+mn-lt"/>
              </a:rPr>
              <a:t>Suffers from Belady’s Anomaly(i.e. more page faults when we increase the number of page frames).</a:t>
            </a:r>
            <a:endParaRPr lang="en-GB" sz="2800"/>
          </a:p>
          <a:p>
            <a:endParaRPr lang="en-GB" sz="2000"/>
          </a:p>
        </p:txBody>
      </p:sp>
    </p:spTree>
    <p:extLst>
      <p:ext uri="{BB962C8B-B14F-4D97-AF65-F5344CB8AC3E}">
        <p14:creationId xmlns:p14="http://schemas.microsoft.com/office/powerpoint/2010/main" val="927532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59476D97-179D-43E4-BC21-A8BB8D6484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44F1D9C8-3209-401A-B0EF-676100854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5711" y="-10199"/>
            <a:ext cx="4316879" cy="6366549"/>
          </a:xfrm>
          <a:custGeom>
            <a:avLst/>
            <a:gdLst>
              <a:gd name="connsiteX0" fmla="*/ 6798 w 4316879"/>
              <a:gd name="connsiteY0" fmla="*/ 0 h 6366549"/>
              <a:gd name="connsiteX1" fmla="*/ 4316879 w 4316879"/>
              <a:gd name="connsiteY1" fmla="*/ 0 h 6366549"/>
              <a:gd name="connsiteX2" fmla="*/ 3891991 w 4316879"/>
              <a:gd name="connsiteY2" fmla="*/ 2600327 h 6366549"/>
              <a:gd name="connsiteX3" fmla="*/ 3222363 w 4316879"/>
              <a:gd name="connsiteY3" fmla="*/ 4700982 h 6366549"/>
              <a:gd name="connsiteX4" fmla="*/ 3205370 w 4316879"/>
              <a:gd name="connsiteY4" fmla="*/ 4340675 h 6366549"/>
              <a:gd name="connsiteX5" fmla="*/ 3042212 w 4316879"/>
              <a:gd name="connsiteY5" fmla="*/ 5013701 h 6366549"/>
              <a:gd name="connsiteX6" fmla="*/ 2926642 w 4316879"/>
              <a:gd name="connsiteY6" fmla="*/ 4904929 h 6366549"/>
              <a:gd name="connsiteX7" fmla="*/ 2627520 w 4316879"/>
              <a:gd name="connsiteY7" fmla="*/ 5829489 h 6366549"/>
              <a:gd name="connsiteX8" fmla="*/ 2647914 w 4316879"/>
              <a:gd name="connsiteY8" fmla="*/ 5044291 h 6366549"/>
              <a:gd name="connsiteX9" fmla="*/ 2556136 w 4316879"/>
              <a:gd name="connsiteY9" fmla="*/ 5183656 h 6366549"/>
              <a:gd name="connsiteX10" fmla="*/ 2413373 w 4316879"/>
              <a:gd name="connsiteY10" fmla="*/ 5251639 h 6366549"/>
              <a:gd name="connsiteX11" fmla="*/ 2284207 w 4316879"/>
              <a:gd name="connsiteY11" fmla="*/ 5329817 h 6366549"/>
              <a:gd name="connsiteX12" fmla="*/ 1842322 w 4316879"/>
              <a:gd name="connsiteY12" fmla="*/ 5975649 h 6366549"/>
              <a:gd name="connsiteX13" fmla="*/ 1638375 w 4316879"/>
              <a:gd name="connsiteY13" fmla="*/ 6366549 h 6366549"/>
              <a:gd name="connsiteX14" fmla="*/ 1492214 w 4316879"/>
              <a:gd name="connsiteY14" fmla="*/ 4697581 h 6366549"/>
              <a:gd name="connsiteX15" fmla="*/ 1475217 w 4316879"/>
              <a:gd name="connsiteY15" fmla="*/ 5367209 h 6366549"/>
              <a:gd name="connsiteX16" fmla="*/ 1468419 w 4316879"/>
              <a:gd name="connsiteY16" fmla="*/ 5479378 h 6366549"/>
              <a:gd name="connsiteX17" fmla="*/ 1397039 w 4316879"/>
              <a:gd name="connsiteY17" fmla="*/ 5550761 h 6366549"/>
              <a:gd name="connsiteX18" fmla="*/ 1329057 w 4316879"/>
              <a:gd name="connsiteY18" fmla="*/ 5492974 h 6366549"/>
              <a:gd name="connsiteX19" fmla="*/ 1315460 w 4316879"/>
              <a:gd name="connsiteY19" fmla="*/ 5251639 h 6366549"/>
              <a:gd name="connsiteX20" fmla="*/ 1271270 w 4316879"/>
              <a:gd name="connsiteY20" fmla="*/ 5027297 h 6366549"/>
              <a:gd name="connsiteX21" fmla="*/ 1179496 w 4316879"/>
              <a:gd name="connsiteY21" fmla="*/ 4707780 h 6366549"/>
              <a:gd name="connsiteX22" fmla="*/ 1108112 w 4316879"/>
              <a:gd name="connsiteY22" fmla="*/ 4316880 h 6366549"/>
              <a:gd name="connsiteX23" fmla="*/ 1074121 w 4316879"/>
              <a:gd name="connsiteY23" fmla="*/ 5068086 h 6366549"/>
              <a:gd name="connsiteX24" fmla="*/ 995943 w 4316879"/>
              <a:gd name="connsiteY24" fmla="*/ 4779160 h 6366549"/>
              <a:gd name="connsiteX25" fmla="*/ 958551 w 4316879"/>
              <a:gd name="connsiteY25" fmla="*/ 4463044 h 6366549"/>
              <a:gd name="connsiteX26" fmla="*/ 904165 w 4316879"/>
              <a:gd name="connsiteY26" fmla="*/ 4174117 h 6366549"/>
              <a:gd name="connsiteX27" fmla="*/ 829385 w 4316879"/>
              <a:gd name="connsiteY27" fmla="*/ 3891992 h 6366549"/>
              <a:gd name="connsiteX28" fmla="*/ 710417 w 4316879"/>
              <a:gd name="connsiteY28" fmla="*/ 4683984 h 6366549"/>
              <a:gd name="connsiteX29" fmla="*/ 628839 w 4316879"/>
              <a:gd name="connsiteY29" fmla="*/ 4469842 h 6366549"/>
              <a:gd name="connsiteX30" fmla="*/ 584648 w 4316879"/>
              <a:gd name="connsiteY30" fmla="*/ 4395061 h 6366549"/>
              <a:gd name="connsiteX31" fmla="*/ 496271 w 4316879"/>
              <a:gd name="connsiteY31" fmla="*/ 4449447 h 6366549"/>
              <a:gd name="connsiteX32" fmla="*/ 356909 w 4316879"/>
              <a:gd name="connsiteY32" fmla="*/ 4945718 h 6366549"/>
              <a:gd name="connsiteX33" fmla="*/ 292324 w 4316879"/>
              <a:gd name="connsiteY33" fmla="*/ 5227843 h 6366549"/>
              <a:gd name="connsiteX34" fmla="*/ 105375 w 4316879"/>
              <a:gd name="connsiteY34" fmla="*/ 4228503 h 6366549"/>
              <a:gd name="connsiteX35" fmla="*/ 13597 w 4316879"/>
              <a:gd name="connsiteY35" fmla="*/ 1138706 h 6366549"/>
              <a:gd name="connsiteX36" fmla="*/ 6798 w 4316879"/>
              <a:gd name="connsiteY36" fmla="*/ 6798 h 636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16879" h="6366549">
                <a:moveTo>
                  <a:pt x="6798" y="0"/>
                </a:moveTo>
                <a:lnTo>
                  <a:pt x="4316879" y="0"/>
                </a:lnTo>
                <a:cubicBezTo>
                  <a:pt x="4204710" y="747806"/>
                  <a:pt x="3987167" y="2076863"/>
                  <a:pt x="3891991" y="2600327"/>
                </a:cubicBezTo>
                <a:cubicBezTo>
                  <a:pt x="3834204" y="2913046"/>
                  <a:pt x="3307343" y="4663590"/>
                  <a:pt x="3222363" y="4700982"/>
                </a:cubicBezTo>
                <a:cubicBezTo>
                  <a:pt x="3164580" y="4585412"/>
                  <a:pt x="3266554" y="4466441"/>
                  <a:pt x="3205370" y="4340675"/>
                </a:cubicBezTo>
                <a:cubicBezTo>
                  <a:pt x="3072802" y="4554818"/>
                  <a:pt x="3130589" y="4806353"/>
                  <a:pt x="3042212" y="5013701"/>
                </a:cubicBezTo>
                <a:cubicBezTo>
                  <a:pt x="2960633" y="5010300"/>
                  <a:pt x="2981028" y="4921923"/>
                  <a:pt x="2926642" y="4904929"/>
                </a:cubicBezTo>
                <a:cubicBezTo>
                  <a:pt x="2763484" y="5299226"/>
                  <a:pt x="2770283" y="5428393"/>
                  <a:pt x="2627520" y="5829489"/>
                </a:cubicBezTo>
                <a:cubicBezTo>
                  <a:pt x="2569733" y="5465781"/>
                  <a:pt x="2630917" y="5414796"/>
                  <a:pt x="2647914" y="5044291"/>
                </a:cubicBezTo>
                <a:cubicBezTo>
                  <a:pt x="2573134" y="5078282"/>
                  <a:pt x="2583329" y="5139466"/>
                  <a:pt x="2556136" y="5183656"/>
                </a:cubicBezTo>
                <a:cubicBezTo>
                  <a:pt x="2522145" y="5241440"/>
                  <a:pt x="2494952" y="5285630"/>
                  <a:pt x="2413373" y="5251639"/>
                </a:cubicBezTo>
                <a:cubicBezTo>
                  <a:pt x="2335196" y="5217648"/>
                  <a:pt x="2314801" y="5265235"/>
                  <a:pt x="2284207" y="5329817"/>
                </a:cubicBezTo>
                <a:cubicBezTo>
                  <a:pt x="2206029" y="5503174"/>
                  <a:pt x="2005480" y="6043631"/>
                  <a:pt x="1842322" y="5975649"/>
                </a:cubicBezTo>
                <a:cubicBezTo>
                  <a:pt x="1764144" y="6050430"/>
                  <a:pt x="1743749" y="6271374"/>
                  <a:pt x="1638375" y="6366549"/>
                </a:cubicBezTo>
                <a:cubicBezTo>
                  <a:pt x="1583989" y="5639138"/>
                  <a:pt x="1634977" y="5401200"/>
                  <a:pt x="1492214" y="4697581"/>
                </a:cubicBezTo>
                <a:cubicBezTo>
                  <a:pt x="1499013" y="4921923"/>
                  <a:pt x="1434428" y="5142867"/>
                  <a:pt x="1475217" y="5367209"/>
                </a:cubicBezTo>
                <a:cubicBezTo>
                  <a:pt x="1482015" y="5404597"/>
                  <a:pt x="1475217" y="5441989"/>
                  <a:pt x="1468419" y="5479378"/>
                </a:cubicBezTo>
                <a:cubicBezTo>
                  <a:pt x="1461621" y="5516770"/>
                  <a:pt x="1444627" y="5550761"/>
                  <a:pt x="1397039" y="5550761"/>
                </a:cubicBezTo>
                <a:cubicBezTo>
                  <a:pt x="1359647" y="5547360"/>
                  <a:pt x="1342653" y="5520167"/>
                  <a:pt x="1329057" y="5492974"/>
                </a:cubicBezTo>
                <a:cubicBezTo>
                  <a:pt x="1288267" y="5411396"/>
                  <a:pt x="1278068" y="5329817"/>
                  <a:pt x="1315460" y="5251639"/>
                </a:cubicBezTo>
                <a:cubicBezTo>
                  <a:pt x="1356250" y="5163262"/>
                  <a:pt x="1346051" y="5095279"/>
                  <a:pt x="1271270" y="5027297"/>
                </a:cubicBezTo>
                <a:cubicBezTo>
                  <a:pt x="1176095" y="4938920"/>
                  <a:pt x="1210086" y="4813151"/>
                  <a:pt x="1179496" y="4707780"/>
                </a:cubicBezTo>
                <a:cubicBezTo>
                  <a:pt x="1145505" y="4592210"/>
                  <a:pt x="1165899" y="4466441"/>
                  <a:pt x="1108112" y="4316880"/>
                </a:cubicBezTo>
                <a:cubicBezTo>
                  <a:pt x="1040130" y="4575213"/>
                  <a:pt x="1138706" y="4809754"/>
                  <a:pt x="1074121" y="5068086"/>
                </a:cubicBezTo>
                <a:cubicBezTo>
                  <a:pt x="985744" y="4962712"/>
                  <a:pt x="1009540" y="4864139"/>
                  <a:pt x="995943" y="4779160"/>
                </a:cubicBezTo>
                <a:cubicBezTo>
                  <a:pt x="982347" y="4673789"/>
                  <a:pt x="975549" y="4568414"/>
                  <a:pt x="958551" y="4463044"/>
                </a:cubicBezTo>
                <a:cubicBezTo>
                  <a:pt x="944955" y="4367868"/>
                  <a:pt x="921163" y="4272693"/>
                  <a:pt x="904165" y="4174117"/>
                </a:cubicBezTo>
                <a:cubicBezTo>
                  <a:pt x="887172" y="4078941"/>
                  <a:pt x="907566" y="3980369"/>
                  <a:pt x="829385" y="3891992"/>
                </a:cubicBezTo>
                <a:cubicBezTo>
                  <a:pt x="676426" y="4133327"/>
                  <a:pt x="747806" y="4405257"/>
                  <a:pt x="710417" y="4683984"/>
                </a:cubicBezTo>
                <a:cubicBezTo>
                  <a:pt x="635637" y="4612605"/>
                  <a:pt x="649233" y="4534423"/>
                  <a:pt x="628839" y="4469842"/>
                </a:cubicBezTo>
                <a:cubicBezTo>
                  <a:pt x="618639" y="4439248"/>
                  <a:pt x="618639" y="4405257"/>
                  <a:pt x="584648" y="4395061"/>
                </a:cubicBezTo>
                <a:cubicBezTo>
                  <a:pt x="537061" y="4384862"/>
                  <a:pt x="509868" y="4415456"/>
                  <a:pt x="496271" y="4449447"/>
                </a:cubicBezTo>
                <a:cubicBezTo>
                  <a:pt x="428289" y="4609204"/>
                  <a:pt x="390900" y="4775762"/>
                  <a:pt x="356909" y="4945718"/>
                </a:cubicBezTo>
                <a:cubicBezTo>
                  <a:pt x="339912" y="5040894"/>
                  <a:pt x="350111" y="5142867"/>
                  <a:pt x="292324" y="5227843"/>
                </a:cubicBezTo>
                <a:cubicBezTo>
                  <a:pt x="44190" y="4918525"/>
                  <a:pt x="91778" y="4575213"/>
                  <a:pt x="105375" y="4228503"/>
                </a:cubicBezTo>
                <a:cubicBezTo>
                  <a:pt x="129167" y="3664249"/>
                  <a:pt x="40790" y="1604384"/>
                  <a:pt x="13597" y="1138706"/>
                </a:cubicBezTo>
                <a:cubicBezTo>
                  <a:pt x="-6798" y="761403"/>
                  <a:pt x="0" y="384102"/>
                  <a:pt x="6798" y="6798"/>
                </a:cubicBezTo>
                <a:close/>
              </a:path>
            </a:pathLst>
          </a:cu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35F5147-BB17-47AC-B4B5-8F9E05A0DF76}"/>
              </a:ext>
            </a:extLst>
          </p:cNvPr>
          <p:cNvSpPr>
            <a:spLocks noGrp="1"/>
          </p:cNvSpPr>
          <p:nvPr>
            <p:ph type="title"/>
          </p:nvPr>
        </p:nvSpPr>
        <p:spPr>
          <a:xfrm>
            <a:off x="1038226" y="552844"/>
            <a:ext cx="3113886" cy="2590406"/>
          </a:xfrm>
        </p:spPr>
        <p:txBody>
          <a:bodyPr>
            <a:normAutofit/>
          </a:bodyPr>
          <a:lstStyle/>
          <a:p>
            <a:r>
              <a:rPr lang="en-GB" sz="3300" b="1">
                <a:ea typeface="+mj-lt"/>
                <a:cs typeface="+mj-lt"/>
              </a:rPr>
              <a:t>Optimal Page replacement </a:t>
            </a:r>
            <a:endParaRPr lang="en-US" sz="3300"/>
          </a:p>
        </p:txBody>
      </p:sp>
      <p:graphicFrame>
        <p:nvGraphicFramePr>
          <p:cNvPr id="5" name="Content Placeholder 2">
            <a:extLst>
              <a:ext uri="{FF2B5EF4-FFF2-40B4-BE49-F238E27FC236}">
                <a16:creationId xmlns="" xmlns:a16="http://schemas.microsoft.com/office/drawing/2014/main" id="{D54739D8-E1B3-44A4-ADDF-97E750741485}"/>
              </a:ext>
            </a:extLst>
          </p:cNvPr>
          <p:cNvGraphicFramePr>
            <a:graphicFrameLocks noGrp="1"/>
          </p:cNvGraphicFramePr>
          <p:nvPr>
            <p:ph idx="1"/>
            <p:extLst>
              <p:ext uri="{D42A27DB-BD31-4B8C-83A1-F6EECF244321}">
                <p14:modId xmlns:p14="http://schemas.microsoft.com/office/powerpoint/2010/main" val="3205833741"/>
              </p:ext>
            </p:extLst>
          </p:nvPr>
        </p:nvGraphicFramePr>
        <p:xfrm>
          <a:off x="4633041" y="643466"/>
          <a:ext cx="6720759" cy="5573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658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7C1DD7-1306-4692-A963-E798CD996BBB}"/>
              </a:ext>
            </a:extLst>
          </p:cNvPr>
          <p:cNvSpPr>
            <a:spLocks noGrp="1"/>
          </p:cNvSpPr>
          <p:nvPr>
            <p:ph type="title"/>
          </p:nvPr>
        </p:nvSpPr>
        <p:spPr/>
        <p:txBody>
          <a:bodyPr/>
          <a:lstStyle/>
          <a:p>
            <a:r>
              <a:rPr lang="en-GB" b="1"/>
              <a:t>Optimal Page replacement </a:t>
            </a:r>
            <a:endParaRPr lang="en-GB">
              <a:ea typeface="+mj-lt"/>
              <a:cs typeface="+mj-lt"/>
            </a:endParaRPr>
          </a:p>
        </p:txBody>
      </p:sp>
      <p:pic>
        <p:nvPicPr>
          <p:cNvPr id="4" name="Picture 4">
            <a:extLst>
              <a:ext uri="{FF2B5EF4-FFF2-40B4-BE49-F238E27FC236}">
                <a16:creationId xmlns="" xmlns:a16="http://schemas.microsoft.com/office/drawing/2014/main" id="{2DC000AD-3365-45AB-B657-16BEF2819CB7}"/>
              </a:ext>
            </a:extLst>
          </p:cNvPr>
          <p:cNvPicPr>
            <a:picLocks noGrp="1" noChangeAspect="1"/>
          </p:cNvPicPr>
          <p:nvPr>
            <p:ph idx="1"/>
          </p:nvPr>
        </p:nvPicPr>
        <p:blipFill>
          <a:blip r:embed="rId2"/>
          <a:stretch>
            <a:fillRect/>
          </a:stretch>
        </p:blipFill>
        <p:spPr>
          <a:xfrm>
            <a:off x="894361" y="1526300"/>
            <a:ext cx="10518295" cy="4973127"/>
          </a:xfrm>
        </p:spPr>
      </p:pic>
    </p:spTree>
    <p:extLst>
      <p:ext uri="{BB962C8B-B14F-4D97-AF65-F5344CB8AC3E}">
        <p14:creationId xmlns:p14="http://schemas.microsoft.com/office/powerpoint/2010/main" val="33159397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8BC59A-8AB3-4832-9FFA-314913D5DDE2}"/>
              </a:ext>
            </a:extLst>
          </p:cNvPr>
          <p:cNvSpPr>
            <a:spLocks noGrp="1"/>
          </p:cNvSpPr>
          <p:nvPr>
            <p:ph type="title"/>
          </p:nvPr>
        </p:nvSpPr>
        <p:spPr/>
        <p:txBody>
          <a:bodyPr/>
          <a:lstStyle/>
          <a:p>
            <a:r>
              <a:rPr lang="en-GB" b="1">
                <a:ea typeface="+mj-lt"/>
                <a:cs typeface="+mj-lt"/>
              </a:rPr>
              <a:t>Optimal Page replacement </a:t>
            </a:r>
            <a:endParaRPr lang="en-GB">
              <a:ea typeface="+mj-lt"/>
              <a:cs typeface="+mj-lt"/>
            </a:endParaRPr>
          </a:p>
        </p:txBody>
      </p:sp>
      <p:sp>
        <p:nvSpPr>
          <p:cNvPr id="3" name="Content Placeholder 2">
            <a:extLst>
              <a:ext uri="{FF2B5EF4-FFF2-40B4-BE49-F238E27FC236}">
                <a16:creationId xmlns="" xmlns:a16="http://schemas.microsoft.com/office/drawing/2014/main" id="{DD03DCC8-36A7-4953-8FB2-423F3054EBBD}"/>
              </a:ext>
            </a:extLst>
          </p:cNvPr>
          <p:cNvSpPr>
            <a:spLocks noGrp="1"/>
          </p:cNvSpPr>
          <p:nvPr>
            <p:ph idx="1"/>
          </p:nvPr>
        </p:nvSpPr>
        <p:spPr/>
        <p:txBody>
          <a:bodyPr vert="horz" lIns="91440" tIns="45720" rIns="91440" bIns="45720" rtlCol="0" anchor="t">
            <a:normAutofit fontScale="77500" lnSpcReduction="20000"/>
          </a:bodyPr>
          <a:lstStyle/>
          <a:p>
            <a:r>
              <a:rPr lang="en-GB">
                <a:ea typeface="+mn-lt"/>
                <a:cs typeface="+mn-lt"/>
              </a:rPr>
              <a:t>Initially all slots are empty, so when 7 0 1 2 are allocated to the empty slots —&gt;</a:t>
            </a:r>
            <a:r>
              <a:rPr lang="en-GB" b="1">
                <a:ea typeface="+mn-lt"/>
                <a:cs typeface="+mn-lt"/>
              </a:rPr>
              <a:t> 4 Page faults</a:t>
            </a:r>
            <a:r>
              <a:rPr lang="en-GB" b="1" dirty="0">
                <a:ea typeface="+mn-lt"/>
                <a:cs typeface="+mn-lt"/>
              </a:rPr>
              <a:t/>
            </a:r>
            <a:br>
              <a:rPr lang="en-GB" b="1" dirty="0">
                <a:ea typeface="+mn-lt"/>
                <a:cs typeface="+mn-lt"/>
              </a:rPr>
            </a:br>
            <a:r>
              <a:rPr lang="en-GB" b="1">
                <a:ea typeface="+mn-lt"/>
                <a:cs typeface="+mn-lt"/>
              </a:rPr>
              <a:t>0 is already there so —&gt;</a:t>
            </a:r>
            <a:r>
              <a:rPr lang="en-GB" dirty="0">
                <a:ea typeface="+mn-lt"/>
                <a:cs typeface="+mn-lt"/>
              </a:rPr>
              <a:t> </a:t>
            </a:r>
            <a:r>
              <a:rPr lang="en-GB" b="1">
                <a:ea typeface="+mn-lt"/>
                <a:cs typeface="+mn-lt"/>
              </a:rPr>
              <a:t>0 Page fault.</a:t>
            </a:r>
            <a:r>
              <a:rPr lang="en-GB" b="1" dirty="0">
                <a:ea typeface="+mn-lt"/>
                <a:cs typeface="+mn-lt"/>
              </a:rPr>
              <a:t/>
            </a:r>
            <a:br>
              <a:rPr lang="en-GB" b="1" dirty="0">
                <a:ea typeface="+mn-lt"/>
                <a:cs typeface="+mn-lt"/>
              </a:rPr>
            </a:br>
            <a:r>
              <a:rPr lang="en-GB" b="1">
                <a:ea typeface="+mn-lt"/>
                <a:cs typeface="+mn-lt"/>
              </a:rPr>
              <a:t>when 3 came it will take the place of 7 because it is not used for the longest duration of time in the future.—&gt;1 Page fault.</a:t>
            </a:r>
            <a:r>
              <a:rPr lang="en-GB" b="1" dirty="0">
                <a:ea typeface="+mn-lt"/>
                <a:cs typeface="+mn-lt"/>
              </a:rPr>
              <a:t/>
            </a:r>
            <a:br>
              <a:rPr lang="en-GB" b="1" dirty="0">
                <a:ea typeface="+mn-lt"/>
                <a:cs typeface="+mn-lt"/>
              </a:rPr>
            </a:br>
            <a:r>
              <a:rPr lang="en-GB" b="1">
                <a:ea typeface="+mn-lt"/>
                <a:cs typeface="+mn-lt"/>
              </a:rPr>
              <a:t>0 is already there so —&gt; 0 Page fault.</a:t>
            </a:r>
            <a:r>
              <a:rPr lang="en-GB">
                <a:ea typeface="+mn-lt"/>
                <a:cs typeface="+mn-lt"/>
              </a:rPr>
              <a:t>.</a:t>
            </a:r>
            <a:r>
              <a:rPr lang="en-GB" dirty="0">
                <a:ea typeface="+mn-lt"/>
                <a:cs typeface="+mn-lt"/>
              </a:rPr>
              <a:t/>
            </a:r>
            <a:br>
              <a:rPr lang="en-GB" dirty="0">
                <a:ea typeface="+mn-lt"/>
                <a:cs typeface="+mn-lt"/>
              </a:rPr>
            </a:br>
            <a:r>
              <a:rPr lang="en-GB">
                <a:ea typeface="+mn-lt"/>
                <a:cs typeface="+mn-lt"/>
              </a:rPr>
              <a:t>4 will takes place of 1 —&gt;</a:t>
            </a:r>
            <a:r>
              <a:rPr lang="en-GB" b="1">
                <a:ea typeface="+mn-lt"/>
                <a:cs typeface="+mn-lt"/>
              </a:rPr>
              <a:t> 1 Page Fault.</a:t>
            </a:r>
            <a:r>
              <a:rPr lang="en-GB" b="1" dirty="0">
                <a:ea typeface="+mn-lt"/>
                <a:cs typeface="+mn-lt"/>
              </a:rPr>
              <a:t/>
            </a:r>
            <a:br>
              <a:rPr lang="en-GB" b="1" dirty="0">
                <a:ea typeface="+mn-lt"/>
                <a:cs typeface="+mn-lt"/>
              </a:rPr>
            </a:br>
            <a:r>
              <a:rPr lang="en-GB" b="1" dirty="0">
                <a:ea typeface="+mn-lt"/>
                <a:cs typeface="+mn-lt"/>
              </a:rPr>
              <a:t/>
            </a:r>
            <a:br>
              <a:rPr lang="en-GB" b="1" dirty="0">
                <a:ea typeface="+mn-lt"/>
                <a:cs typeface="+mn-lt"/>
              </a:rPr>
            </a:br>
            <a:r>
              <a:rPr lang="en-GB" b="1">
                <a:ea typeface="+mn-lt"/>
                <a:cs typeface="+mn-lt"/>
              </a:rPr>
              <a:t>Now for the further page reference string —&gt; 0 Page fault</a:t>
            </a:r>
            <a:r>
              <a:rPr lang="en-GB">
                <a:ea typeface="+mn-lt"/>
                <a:cs typeface="+mn-lt"/>
              </a:rPr>
              <a:t> because they are already available in the memory.</a:t>
            </a:r>
            <a:endParaRPr lang="en-GB"/>
          </a:p>
          <a:p>
            <a:r>
              <a:rPr lang="en-GB">
                <a:ea typeface="+mn-lt"/>
                <a:cs typeface="+mn-lt"/>
              </a:rPr>
              <a:t>Optimal page replacement is perfect, but not possible in practice as the operating system cannot know future requests. The use of Optimal Page replacement is to set up a benchmark so that other replacement algorithms can be analyzed against it.</a:t>
            </a:r>
            <a:endParaRPr lang="en-GB"/>
          </a:p>
          <a:p>
            <a:endParaRPr lang="en-GB" dirty="0"/>
          </a:p>
        </p:txBody>
      </p:sp>
    </p:spTree>
    <p:extLst>
      <p:ext uri="{BB962C8B-B14F-4D97-AF65-F5344CB8AC3E}">
        <p14:creationId xmlns:p14="http://schemas.microsoft.com/office/powerpoint/2010/main" val="884670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3784736-C0D4-4577-A1E8-5665AFEA9262}"/>
              </a:ext>
            </a:extLst>
          </p:cNvPr>
          <p:cNvSpPr>
            <a:spLocks noGrp="1"/>
          </p:cNvSpPr>
          <p:nvPr>
            <p:ph type="title"/>
          </p:nvPr>
        </p:nvSpPr>
        <p:spPr>
          <a:xfrm>
            <a:off x="6513788" y="365125"/>
            <a:ext cx="4840010" cy="1807305"/>
          </a:xfrm>
        </p:spPr>
        <p:txBody>
          <a:bodyPr>
            <a:normAutofit/>
          </a:bodyPr>
          <a:lstStyle/>
          <a:p>
            <a:r>
              <a:rPr lang="en-GB" sz="3700" b="1"/>
              <a:t>Optimal Page replacement </a:t>
            </a:r>
            <a:endParaRPr lang="en-GB" sz="3700">
              <a:ea typeface="+mj-lt"/>
              <a:cs typeface="+mj-lt"/>
            </a:endParaRPr>
          </a:p>
        </p:txBody>
      </p:sp>
      <p:pic>
        <p:nvPicPr>
          <p:cNvPr id="5" name="Picture 4" descr="CPU with binary numbers and blueprint">
            <a:extLst>
              <a:ext uri="{FF2B5EF4-FFF2-40B4-BE49-F238E27FC236}">
                <a16:creationId xmlns="" xmlns:a16="http://schemas.microsoft.com/office/drawing/2014/main" id="{E4F8105E-BF7D-4605-8132-CE00229FC21D}"/>
              </a:ext>
            </a:extLst>
          </p:cNvPr>
          <p:cNvPicPr>
            <a:picLocks noChangeAspect="1"/>
          </p:cNvPicPr>
          <p:nvPr/>
        </p:nvPicPr>
        <p:blipFill rotWithShape="1">
          <a:blip r:embed="rId2"/>
          <a:srcRect l="27878" r="21952" b="-2"/>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 xmlns:a16="http://schemas.microsoft.com/office/drawing/2014/main" id="{BFADB4AA-BE73-48E8-84C7-207D7F42330C}"/>
              </a:ext>
            </a:extLst>
          </p:cNvPr>
          <p:cNvSpPr>
            <a:spLocks noGrp="1"/>
          </p:cNvSpPr>
          <p:nvPr>
            <p:ph idx="1"/>
          </p:nvPr>
        </p:nvSpPr>
        <p:spPr>
          <a:xfrm>
            <a:off x="6513788" y="2333297"/>
            <a:ext cx="5156311" cy="4145590"/>
          </a:xfrm>
        </p:spPr>
        <p:txBody>
          <a:bodyPr vert="horz" lIns="91440" tIns="45720" rIns="91440" bIns="45720" rtlCol="0" anchor="t">
            <a:normAutofit/>
          </a:bodyPr>
          <a:lstStyle/>
          <a:p>
            <a:r>
              <a:rPr lang="en-GB" sz="2400" b="1" i="1">
                <a:ea typeface="+mn-lt"/>
                <a:cs typeface="+mn-lt"/>
              </a:rPr>
              <a:t>Advantages</a:t>
            </a:r>
            <a:endParaRPr lang="en-GB" sz="2400">
              <a:ea typeface="+mn-lt"/>
              <a:cs typeface="+mn-lt"/>
            </a:endParaRPr>
          </a:p>
          <a:p>
            <a:pPr lvl="1"/>
            <a:r>
              <a:rPr lang="en-GB">
                <a:ea typeface="+mn-lt"/>
                <a:cs typeface="+mn-lt"/>
              </a:rPr>
              <a:t>Easy to Implement.</a:t>
            </a:r>
            <a:endParaRPr lang="en-GB"/>
          </a:p>
          <a:p>
            <a:pPr lvl="1"/>
            <a:r>
              <a:rPr lang="en-GB">
                <a:ea typeface="+mn-lt"/>
                <a:cs typeface="+mn-lt"/>
              </a:rPr>
              <a:t>Simple data structures are used.</a:t>
            </a:r>
          </a:p>
          <a:p>
            <a:pPr lvl="1"/>
            <a:r>
              <a:rPr lang="en-GB">
                <a:ea typeface="+mn-lt"/>
                <a:cs typeface="+mn-lt"/>
              </a:rPr>
              <a:t>Highly </a:t>
            </a:r>
            <a:r>
              <a:rPr lang="en-GB" sz="2000">
                <a:ea typeface="+mn-lt"/>
                <a:cs typeface="+mn-lt"/>
              </a:rPr>
              <a:t>efficient</a:t>
            </a:r>
            <a:r>
              <a:rPr lang="en-GB">
                <a:ea typeface="+mn-lt"/>
                <a:cs typeface="+mn-lt"/>
              </a:rPr>
              <a:t>.</a:t>
            </a:r>
          </a:p>
          <a:p>
            <a:r>
              <a:rPr lang="en-GB" sz="2400" b="1" i="1">
                <a:ea typeface="+mn-lt"/>
                <a:cs typeface="+mn-lt"/>
              </a:rPr>
              <a:t>Disadvantages</a:t>
            </a:r>
            <a:endParaRPr lang="en-GB">
              <a:ea typeface="+mn-lt"/>
              <a:cs typeface="+mn-lt"/>
            </a:endParaRPr>
          </a:p>
          <a:p>
            <a:pPr lvl="1"/>
            <a:r>
              <a:rPr lang="en-GB">
                <a:ea typeface="+mn-lt"/>
                <a:cs typeface="+mn-lt"/>
              </a:rPr>
              <a:t>Requires future knowledge of the program.</a:t>
            </a:r>
          </a:p>
          <a:p>
            <a:pPr lvl="1"/>
            <a:r>
              <a:rPr lang="en-GB">
                <a:ea typeface="+mn-lt"/>
                <a:cs typeface="+mn-lt"/>
              </a:rPr>
              <a:t>Time-consuming.</a:t>
            </a:r>
          </a:p>
          <a:p>
            <a:endParaRPr lang="en-GB" b="1" i="1" dirty="0"/>
          </a:p>
          <a:p>
            <a:endParaRPr lang="en-GB" sz="2000"/>
          </a:p>
        </p:txBody>
      </p:sp>
    </p:spTree>
    <p:extLst>
      <p:ext uri="{BB962C8B-B14F-4D97-AF65-F5344CB8AC3E}">
        <p14:creationId xmlns:p14="http://schemas.microsoft.com/office/powerpoint/2010/main" val="5587233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59CBBEAB-68A9-4E79-9109-F4BC642BFC5C}"/>
              </a:ext>
            </a:extLst>
          </p:cNvPr>
          <p:cNvSpPr>
            <a:spLocks noGrp="1"/>
          </p:cNvSpPr>
          <p:nvPr>
            <p:ph type="title"/>
          </p:nvPr>
        </p:nvSpPr>
        <p:spPr>
          <a:xfrm>
            <a:off x="838201" y="643467"/>
            <a:ext cx="3888526" cy="1800526"/>
          </a:xfrm>
        </p:spPr>
        <p:txBody>
          <a:bodyPr>
            <a:normAutofit/>
          </a:bodyPr>
          <a:lstStyle/>
          <a:p>
            <a:r>
              <a:rPr lang="en-GB" b="1">
                <a:ea typeface="+mj-lt"/>
                <a:cs typeface="+mj-lt"/>
              </a:rPr>
              <a:t>Least Recently Used</a:t>
            </a:r>
            <a:endParaRPr lang="en-US"/>
          </a:p>
        </p:txBody>
      </p:sp>
      <p:sp>
        <p:nvSpPr>
          <p:cNvPr id="3" name="Content Placeholder 2">
            <a:extLst>
              <a:ext uri="{FF2B5EF4-FFF2-40B4-BE49-F238E27FC236}">
                <a16:creationId xmlns="" xmlns:a16="http://schemas.microsoft.com/office/drawing/2014/main" id="{56E55080-644A-436A-92AE-1DAA9B1151E4}"/>
              </a:ext>
            </a:extLst>
          </p:cNvPr>
          <p:cNvSpPr>
            <a:spLocks noGrp="1"/>
          </p:cNvSpPr>
          <p:nvPr>
            <p:ph idx="1"/>
          </p:nvPr>
        </p:nvSpPr>
        <p:spPr>
          <a:xfrm>
            <a:off x="838201" y="2623381"/>
            <a:ext cx="3974792" cy="3869882"/>
          </a:xfrm>
        </p:spPr>
        <p:txBody>
          <a:bodyPr vert="horz" lIns="91440" tIns="45720" rIns="91440" bIns="45720" rtlCol="0" anchor="t">
            <a:normAutofit/>
          </a:bodyPr>
          <a:lstStyle/>
          <a:p>
            <a:r>
              <a:rPr lang="en-GB" sz="2400">
                <a:ea typeface="+mn-lt"/>
                <a:cs typeface="+mn-lt"/>
              </a:rPr>
              <a:t>In this algorithm page will be replaced which is least recently used.</a:t>
            </a:r>
            <a:endParaRPr lang="en-GB" sz="2400"/>
          </a:p>
          <a:p>
            <a:r>
              <a:rPr lang="en-GB" sz="2400" b="1">
                <a:ea typeface="+mn-lt"/>
                <a:cs typeface="+mn-lt"/>
              </a:rPr>
              <a:t>Example-3</a:t>
            </a:r>
            <a:r>
              <a:rPr lang="en-GB" sz="2400">
                <a:ea typeface="+mn-lt"/>
                <a:cs typeface="+mn-lt"/>
              </a:rPr>
              <a:t>Consider the page reference string 7, 0, 1, 2, 0, 3, 0, 4, 2, 3, 0, 3, 2 with 4 page frames.Find number of page faults.</a:t>
            </a:r>
            <a:endParaRPr lang="en-GB" sz="2400"/>
          </a:p>
          <a:p>
            <a:endParaRPr lang="en-GB" sz="2000"/>
          </a:p>
        </p:txBody>
      </p:sp>
      <p:pic>
        <p:nvPicPr>
          <p:cNvPr id="4" name="Picture 4" descr="Graphical user interface, application&#10;&#10;Description automatically generated">
            <a:extLst>
              <a:ext uri="{FF2B5EF4-FFF2-40B4-BE49-F238E27FC236}">
                <a16:creationId xmlns="" xmlns:a16="http://schemas.microsoft.com/office/drawing/2014/main" id="{DEC201B3-FFDC-4106-B1A0-8A7291339086}"/>
              </a:ext>
            </a:extLst>
          </p:cNvPr>
          <p:cNvPicPr>
            <a:picLocks noChangeAspect="1"/>
          </p:cNvPicPr>
          <p:nvPr/>
        </p:nvPicPr>
        <p:blipFill>
          <a:blip r:embed="rId2"/>
          <a:stretch>
            <a:fillRect/>
          </a:stretch>
        </p:blipFill>
        <p:spPr>
          <a:xfrm>
            <a:off x="5133213" y="1244854"/>
            <a:ext cx="7062301" cy="3447731"/>
          </a:xfrm>
          <a:prstGeom prst="rect">
            <a:avLst/>
          </a:prstGeom>
        </p:spPr>
      </p:pic>
    </p:spTree>
    <p:extLst>
      <p:ext uri="{BB962C8B-B14F-4D97-AF65-F5344CB8AC3E}">
        <p14:creationId xmlns:p14="http://schemas.microsoft.com/office/powerpoint/2010/main" val="37037612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938E3DB6-6E64-4CEC-9A03-C71AF52ABBA7}"/>
              </a:ext>
            </a:extLst>
          </p:cNvPr>
          <p:cNvSpPr>
            <a:spLocks noGrp="1"/>
          </p:cNvSpPr>
          <p:nvPr>
            <p:ph type="title"/>
          </p:nvPr>
        </p:nvSpPr>
        <p:spPr>
          <a:xfrm>
            <a:off x="838200" y="713312"/>
            <a:ext cx="3461084" cy="5431376"/>
          </a:xfrm>
        </p:spPr>
        <p:txBody>
          <a:bodyPr>
            <a:normAutofit/>
          </a:bodyPr>
          <a:lstStyle/>
          <a:p>
            <a:r>
              <a:rPr lang="en-GB" sz="3700" b="1">
                <a:solidFill>
                  <a:srgbClr val="FFFFFF"/>
                </a:solidFill>
              </a:rPr>
              <a:t>Least Recently Used</a:t>
            </a:r>
            <a:endParaRPr lang="en-US" sz="3700">
              <a:solidFill>
                <a:srgbClr val="FFFFFF"/>
              </a:solidFill>
            </a:endParaRPr>
          </a:p>
        </p:txBody>
      </p:sp>
      <p:sp>
        <p:nvSpPr>
          <p:cNvPr id="3" name="Content Placeholder 2">
            <a:extLst>
              <a:ext uri="{FF2B5EF4-FFF2-40B4-BE49-F238E27FC236}">
                <a16:creationId xmlns="" xmlns:a16="http://schemas.microsoft.com/office/drawing/2014/main" id="{DC8E67E8-BD03-4EE2-9871-6D93A39BA5E7}"/>
              </a:ext>
            </a:extLst>
          </p:cNvPr>
          <p:cNvSpPr>
            <a:spLocks noGrp="1"/>
          </p:cNvSpPr>
          <p:nvPr>
            <p:ph idx="1"/>
          </p:nvPr>
        </p:nvSpPr>
        <p:spPr>
          <a:xfrm>
            <a:off x="5046452" y="339502"/>
            <a:ext cx="6896819" cy="6222130"/>
          </a:xfrm>
        </p:spPr>
        <p:txBody>
          <a:bodyPr vert="horz" lIns="91440" tIns="45720" rIns="91440" bIns="45720" rtlCol="0" anchor="ctr">
            <a:normAutofit/>
          </a:bodyPr>
          <a:lstStyle/>
          <a:p>
            <a:r>
              <a:rPr lang="en-GB" sz="2400">
                <a:ea typeface="+mn-lt"/>
                <a:cs typeface="+mn-lt"/>
              </a:rPr>
              <a:t>Initially all slots are empty, so when 7 0 1 2 are allocated to the empty slots —&gt;</a:t>
            </a:r>
            <a:r>
              <a:rPr lang="en-GB" sz="2400" b="1">
                <a:ea typeface="+mn-lt"/>
                <a:cs typeface="+mn-lt"/>
              </a:rPr>
              <a:t> 4 Page faults</a:t>
            </a:r>
            <a:endParaRPr lang="en-GB" sz="2400" dirty="0">
              <a:ea typeface="+mn-lt"/>
              <a:cs typeface="+mn-lt"/>
            </a:endParaRPr>
          </a:p>
          <a:p>
            <a:r>
              <a:rPr lang="en-GB" sz="2400">
                <a:ea typeface="+mn-lt"/>
                <a:cs typeface="+mn-lt"/>
              </a:rPr>
              <a:t>0 is already their so —&gt; </a:t>
            </a:r>
            <a:r>
              <a:rPr lang="en-GB" sz="2400" b="1">
                <a:ea typeface="+mn-lt"/>
                <a:cs typeface="+mn-lt"/>
              </a:rPr>
              <a:t>0 Page fault.</a:t>
            </a:r>
            <a:endParaRPr lang="en-GB" sz="2400" dirty="0">
              <a:ea typeface="+mn-lt"/>
              <a:cs typeface="+mn-lt"/>
            </a:endParaRPr>
          </a:p>
          <a:p>
            <a:r>
              <a:rPr lang="en-GB" sz="2400">
                <a:ea typeface="+mn-lt"/>
                <a:cs typeface="+mn-lt"/>
              </a:rPr>
              <a:t>when 3 came it will take the place of 7 because it is least recently used —&gt;</a:t>
            </a:r>
            <a:r>
              <a:rPr lang="en-GB" sz="2400" b="1">
                <a:ea typeface="+mn-lt"/>
                <a:cs typeface="+mn-lt"/>
              </a:rPr>
              <a:t>1 Page fault</a:t>
            </a:r>
            <a:endParaRPr lang="en-GB" sz="2400" dirty="0">
              <a:ea typeface="+mn-lt"/>
              <a:cs typeface="+mn-lt"/>
            </a:endParaRPr>
          </a:p>
          <a:p>
            <a:r>
              <a:rPr lang="en-GB" sz="2400">
                <a:ea typeface="+mn-lt"/>
                <a:cs typeface="+mn-lt"/>
              </a:rPr>
              <a:t>0 is already in memory so —&gt; </a:t>
            </a:r>
            <a:r>
              <a:rPr lang="en-GB" sz="2400" b="1">
                <a:ea typeface="+mn-lt"/>
                <a:cs typeface="+mn-lt"/>
              </a:rPr>
              <a:t>0 Page fault</a:t>
            </a:r>
            <a:r>
              <a:rPr lang="en-GB" sz="2400">
                <a:ea typeface="+mn-lt"/>
                <a:cs typeface="+mn-lt"/>
              </a:rPr>
              <a:t>.</a:t>
            </a:r>
            <a:endParaRPr lang="en-GB" sz="2400" dirty="0">
              <a:ea typeface="+mn-lt"/>
              <a:cs typeface="+mn-lt"/>
            </a:endParaRPr>
          </a:p>
          <a:p>
            <a:r>
              <a:rPr lang="en-GB" sz="2400">
                <a:ea typeface="+mn-lt"/>
                <a:cs typeface="+mn-lt"/>
              </a:rPr>
              <a:t>4 will takes place of 1 —&gt;</a:t>
            </a:r>
            <a:r>
              <a:rPr lang="en-GB" sz="2400" b="1">
                <a:ea typeface="+mn-lt"/>
                <a:cs typeface="+mn-lt"/>
              </a:rPr>
              <a:t> 1 Page Fault</a:t>
            </a:r>
            <a:r>
              <a:rPr lang="en-GB" sz="2400" b="1" dirty="0">
                <a:ea typeface="+mn-lt"/>
                <a:cs typeface="+mn-lt"/>
              </a:rPr>
              <a:t/>
            </a:r>
            <a:br>
              <a:rPr lang="en-GB" sz="2400" b="1" dirty="0">
                <a:ea typeface="+mn-lt"/>
                <a:cs typeface="+mn-lt"/>
              </a:rPr>
            </a:br>
            <a:r>
              <a:rPr lang="en-GB" sz="2400">
                <a:ea typeface="+mn-lt"/>
                <a:cs typeface="+mn-lt"/>
              </a:rPr>
              <a:t>Now for the further page reference string</a:t>
            </a:r>
            <a:r>
              <a:rPr lang="en-GB" sz="2400" b="1">
                <a:ea typeface="+mn-lt"/>
                <a:cs typeface="+mn-lt"/>
              </a:rPr>
              <a:t> —&gt; 0 Page fault</a:t>
            </a:r>
            <a:r>
              <a:rPr lang="en-GB" sz="2400" dirty="0">
                <a:ea typeface="+mn-lt"/>
                <a:cs typeface="+mn-lt"/>
              </a:rPr>
              <a:t> </a:t>
            </a:r>
          </a:p>
          <a:p>
            <a:r>
              <a:rPr lang="en-GB" sz="2400">
                <a:ea typeface="+mn-lt"/>
                <a:cs typeface="+mn-lt"/>
              </a:rPr>
              <a:t>because they are already available in the memory.</a:t>
            </a:r>
            <a:endParaRPr lang="en-GB" sz="2400"/>
          </a:p>
        </p:txBody>
      </p:sp>
    </p:spTree>
    <p:extLst>
      <p:ext uri="{BB962C8B-B14F-4D97-AF65-F5344CB8AC3E}">
        <p14:creationId xmlns:p14="http://schemas.microsoft.com/office/powerpoint/2010/main" val="135291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4406016-9074-4F1D-9515-D77A8E036B7A}"/>
              </a:ext>
            </a:extLst>
          </p:cNvPr>
          <p:cNvSpPr>
            <a:spLocks noGrp="1"/>
          </p:cNvSpPr>
          <p:nvPr>
            <p:ph type="title"/>
          </p:nvPr>
        </p:nvSpPr>
        <p:spPr>
          <a:xfrm>
            <a:off x="838201" y="643467"/>
            <a:ext cx="3888526" cy="1800526"/>
          </a:xfrm>
        </p:spPr>
        <p:txBody>
          <a:bodyPr>
            <a:normAutofit/>
          </a:bodyPr>
          <a:lstStyle/>
          <a:p>
            <a:r>
              <a:rPr lang="en-GB" sz="3700">
                <a:ea typeface="+mj-lt"/>
                <a:cs typeface="+mj-lt"/>
              </a:rPr>
              <a:t>Virtual Memory</a:t>
            </a:r>
          </a:p>
        </p:txBody>
      </p:sp>
      <p:sp>
        <p:nvSpPr>
          <p:cNvPr id="3" name="Content Placeholder 2">
            <a:extLst>
              <a:ext uri="{FF2B5EF4-FFF2-40B4-BE49-F238E27FC236}">
                <a16:creationId xmlns="" xmlns:a16="http://schemas.microsoft.com/office/drawing/2014/main" id="{BF911A80-4396-4E5A-AB48-4819B3F58F16}"/>
              </a:ext>
            </a:extLst>
          </p:cNvPr>
          <p:cNvSpPr>
            <a:spLocks noGrp="1"/>
          </p:cNvSpPr>
          <p:nvPr>
            <p:ph idx="1"/>
          </p:nvPr>
        </p:nvSpPr>
        <p:spPr>
          <a:xfrm>
            <a:off x="579410" y="2335834"/>
            <a:ext cx="5081847" cy="3970524"/>
          </a:xfrm>
        </p:spPr>
        <p:txBody>
          <a:bodyPr vert="horz" lIns="91440" tIns="45720" rIns="91440" bIns="45720" rtlCol="0" anchor="t">
            <a:noAutofit/>
          </a:bodyPr>
          <a:lstStyle/>
          <a:p>
            <a:pPr algn="just"/>
            <a:r>
              <a:rPr lang="en-GB" sz="2400" dirty="0">
                <a:ea typeface="+mn-lt"/>
                <a:cs typeface="+mn-lt"/>
              </a:rPr>
              <a:t>Modern microprocessors intended for general-purpose use, a memory management unit, or MMU, is built into the hardware. The MMU's job is to translate virtual addresses into physical addresses.</a:t>
            </a:r>
            <a:endParaRPr lang="en-GB" sz="2400"/>
          </a:p>
        </p:txBody>
      </p:sp>
      <p:pic>
        <p:nvPicPr>
          <p:cNvPr id="4" name="Picture 4" descr="Diagram&#10;&#10;Description automatically generated">
            <a:extLst>
              <a:ext uri="{FF2B5EF4-FFF2-40B4-BE49-F238E27FC236}">
                <a16:creationId xmlns="" xmlns:a16="http://schemas.microsoft.com/office/drawing/2014/main" id="{F30E5323-700D-49EE-9A53-4E2597760622}"/>
              </a:ext>
            </a:extLst>
          </p:cNvPr>
          <p:cNvPicPr>
            <a:picLocks noChangeAspect="1"/>
          </p:cNvPicPr>
          <p:nvPr/>
        </p:nvPicPr>
        <p:blipFill>
          <a:blip r:embed="rId2"/>
          <a:stretch>
            <a:fillRect/>
          </a:stretch>
        </p:blipFill>
        <p:spPr>
          <a:xfrm>
            <a:off x="6829811" y="643234"/>
            <a:ext cx="4689896" cy="5599876"/>
          </a:xfrm>
          <a:prstGeom prst="rect">
            <a:avLst/>
          </a:prstGeom>
        </p:spPr>
      </p:pic>
    </p:spTree>
    <p:extLst>
      <p:ext uri="{BB962C8B-B14F-4D97-AF65-F5344CB8AC3E}">
        <p14:creationId xmlns:p14="http://schemas.microsoft.com/office/powerpoint/2010/main" val="3747077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4C5663A-0CE3-4AEE-B47E-FB68D9EBF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94865C2-0CFD-431C-BB44-781527E1BFDC}"/>
              </a:ext>
            </a:extLst>
          </p:cNvPr>
          <p:cNvSpPr>
            <a:spLocks noGrp="1"/>
          </p:cNvSpPr>
          <p:nvPr>
            <p:ph type="title"/>
          </p:nvPr>
        </p:nvSpPr>
        <p:spPr>
          <a:xfrm>
            <a:off x="838201" y="365125"/>
            <a:ext cx="3816095" cy="1807305"/>
          </a:xfrm>
        </p:spPr>
        <p:txBody>
          <a:bodyPr>
            <a:normAutofit/>
          </a:bodyPr>
          <a:lstStyle/>
          <a:p>
            <a:r>
              <a:rPr lang="en-GB" sz="2800" b="1">
                <a:ea typeface="+mj-lt"/>
                <a:cs typeface="+mj-lt"/>
              </a:rPr>
              <a:t>Least Recently Used</a:t>
            </a:r>
          </a:p>
          <a:p>
            <a:endParaRPr lang="en-GB" sz="2800"/>
          </a:p>
        </p:txBody>
      </p:sp>
      <p:sp>
        <p:nvSpPr>
          <p:cNvPr id="3" name="Content Placeholder 2">
            <a:extLst>
              <a:ext uri="{FF2B5EF4-FFF2-40B4-BE49-F238E27FC236}">
                <a16:creationId xmlns="" xmlns:a16="http://schemas.microsoft.com/office/drawing/2014/main" id="{F5F46263-3380-4FE7-A828-64E2758FD308}"/>
              </a:ext>
            </a:extLst>
          </p:cNvPr>
          <p:cNvSpPr>
            <a:spLocks noGrp="1"/>
          </p:cNvSpPr>
          <p:nvPr>
            <p:ph idx="1"/>
          </p:nvPr>
        </p:nvSpPr>
        <p:spPr>
          <a:xfrm>
            <a:off x="593786" y="1901977"/>
            <a:ext cx="4060511" cy="4274986"/>
          </a:xfrm>
        </p:spPr>
        <p:txBody>
          <a:bodyPr vert="horz" lIns="91440" tIns="45720" rIns="91440" bIns="45720" rtlCol="0">
            <a:normAutofit/>
          </a:bodyPr>
          <a:lstStyle/>
          <a:p>
            <a:r>
              <a:rPr lang="en-GB" sz="2000" b="1" i="1">
                <a:ea typeface="+mn-lt"/>
                <a:cs typeface="+mn-lt"/>
              </a:rPr>
              <a:t>Advantages</a:t>
            </a:r>
            <a:endParaRPr lang="en-GB" sz="2000"/>
          </a:p>
          <a:p>
            <a:r>
              <a:rPr lang="en-GB" sz="2000">
                <a:ea typeface="+mn-lt"/>
                <a:cs typeface="+mn-lt"/>
              </a:rPr>
              <a:t>Efficient.</a:t>
            </a:r>
            <a:endParaRPr lang="en-GB" sz="2000"/>
          </a:p>
          <a:p>
            <a:r>
              <a:rPr lang="en-GB" sz="2000">
                <a:ea typeface="+mn-lt"/>
                <a:cs typeface="+mn-lt"/>
              </a:rPr>
              <a:t>Doesn't suffer from Belady’s Anomaly.</a:t>
            </a:r>
            <a:endParaRPr lang="en-GB" sz="2000"/>
          </a:p>
          <a:p>
            <a:r>
              <a:rPr lang="en-GB" sz="2000" b="1" i="1">
                <a:ea typeface="+mn-lt"/>
                <a:cs typeface="+mn-lt"/>
              </a:rPr>
              <a:t>Disadvantages</a:t>
            </a:r>
            <a:endParaRPr lang="en-GB" sz="2000"/>
          </a:p>
          <a:p>
            <a:r>
              <a:rPr lang="en-GB" sz="2000">
                <a:ea typeface="+mn-lt"/>
                <a:cs typeface="+mn-lt"/>
              </a:rPr>
              <a:t>Complex Implementation.</a:t>
            </a:r>
            <a:endParaRPr lang="en-GB" sz="2000"/>
          </a:p>
          <a:p>
            <a:r>
              <a:rPr lang="en-GB" sz="2000">
                <a:ea typeface="+mn-lt"/>
                <a:cs typeface="+mn-lt"/>
              </a:rPr>
              <a:t>Expensive.</a:t>
            </a:r>
            <a:endParaRPr lang="en-GB" sz="2000"/>
          </a:p>
          <a:p>
            <a:r>
              <a:rPr lang="en-GB" sz="2000">
                <a:ea typeface="+mn-lt"/>
                <a:cs typeface="+mn-lt"/>
              </a:rPr>
              <a:t>Requires hardware support</a:t>
            </a:r>
            <a:endParaRPr lang="en-GB" sz="2000"/>
          </a:p>
          <a:p>
            <a:endParaRPr lang="en-GB" sz="2000"/>
          </a:p>
        </p:txBody>
      </p:sp>
      <p:pic>
        <p:nvPicPr>
          <p:cNvPr id="5" name="Picture 4" descr="Puzzle pieces">
            <a:extLst>
              <a:ext uri="{FF2B5EF4-FFF2-40B4-BE49-F238E27FC236}">
                <a16:creationId xmlns="" xmlns:a16="http://schemas.microsoft.com/office/drawing/2014/main" id="{9F1C2EDD-C985-4AF0-8B7B-13C43602A0CA}"/>
              </a:ext>
            </a:extLst>
          </p:cNvPr>
          <p:cNvPicPr>
            <a:picLocks noChangeAspect="1"/>
          </p:cNvPicPr>
          <p:nvPr/>
        </p:nvPicPr>
        <p:blipFill rotWithShape="1">
          <a:blip r:embed="rId2"/>
          <a:srcRect l="17875" r="9775" b="7"/>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2211791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ext, letter&#10;&#10;Description automatically generated">
            <a:extLst>
              <a:ext uri="{FF2B5EF4-FFF2-40B4-BE49-F238E27FC236}">
                <a16:creationId xmlns="" xmlns:a16="http://schemas.microsoft.com/office/drawing/2014/main" id="{D4B36C51-A2CD-4090-A5DB-833059B467A7}"/>
              </a:ext>
            </a:extLst>
          </p:cNvPr>
          <p:cNvPicPr>
            <a:picLocks noGrp="1" noChangeAspect="1"/>
          </p:cNvPicPr>
          <p:nvPr>
            <p:ph idx="1"/>
          </p:nvPr>
        </p:nvPicPr>
        <p:blipFill>
          <a:blip r:embed="rId2"/>
          <a:stretch>
            <a:fillRect/>
          </a:stretch>
        </p:blipFill>
        <p:spPr>
          <a:xfrm>
            <a:off x="2029654" y="1481956"/>
            <a:ext cx="9950200" cy="3879713"/>
          </a:xfrm>
          <a:prstGeom prst="rect">
            <a:avLst/>
          </a:prstGeom>
        </p:spPr>
      </p:pic>
    </p:spTree>
    <p:extLst>
      <p:ext uri="{BB962C8B-B14F-4D97-AF65-F5344CB8AC3E}">
        <p14:creationId xmlns:p14="http://schemas.microsoft.com/office/powerpoint/2010/main" val="3601679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0152FC97-D698-4CD8-8C73-EDAE22DE9990}"/>
              </a:ext>
            </a:extLst>
          </p:cNvPr>
          <p:cNvSpPr>
            <a:spLocks noGrp="1"/>
          </p:cNvSpPr>
          <p:nvPr>
            <p:ph type="title"/>
          </p:nvPr>
        </p:nvSpPr>
        <p:spPr>
          <a:xfrm>
            <a:off x="766314" y="312788"/>
            <a:ext cx="5412526" cy="1800526"/>
          </a:xfrm>
        </p:spPr>
        <p:txBody>
          <a:bodyPr>
            <a:normAutofit/>
          </a:bodyPr>
          <a:lstStyle/>
          <a:p>
            <a:r>
              <a:rPr lang="en-GB" b="1"/>
              <a:t>What is Thrashing  in OS?</a:t>
            </a:r>
            <a:endParaRPr lang="en-US" b="1"/>
          </a:p>
        </p:txBody>
      </p:sp>
      <p:sp>
        <p:nvSpPr>
          <p:cNvPr id="3" name="Content Placeholder 2">
            <a:extLst>
              <a:ext uri="{FF2B5EF4-FFF2-40B4-BE49-F238E27FC236}">
                <a16:creationId xmlns="" xmlns:a16="http://schemas.microsoft.com/office/drawing/2014/main" id="{BA98048A-3D54-4F22-98FE-8E9DD681FDFC}"/>
              </a:ext>
            </a:extLst>
          </p:cNvPr>
          <p:cNvSpPr>
            <a:spLocks noGrp="1"/>
          </p:cNvSpPr>
          <p:nvPr>
            <p:ph idx="1"/>
          </p:nvPr>
        </p:nvSpPr>
        <p:spPr>
          <a:xfrm>
            <a:off x="248730" y="2105797"/>
            <a:ext cx="5168112" cy="4186183"/>
          </a:xfrm>
        </p:spPr>
        <p:txBody>
          <a:bodyPr vert="horz" lIns="91440" tIns="45720" rIns="91440" bIns="45720" rtlCol="0" anchor="t">
            <a:noAutofit/>
          </a:bodyPr>
          <a:lstStyle/>
          <a:p>
            <a:pPr algn="just"/>
            <a:r>
              <a:rPr lang="en-GB" sz="2400">
                <a:ea typeface="+mn-lt"/>
                <a:cs typeface="+mn-lt"/>
              </a:rPr>
              <a:t>In case, if the page fault and swapping happens very frequently at a higher rate, then the operating system has to spend more time swapping these pages. This state in the operating system is termed thrashing. Because of thrashing the CPU utilization is going to be reduced.</a:t>
            </a:r>
            <a:endParaRPr lang="en-GB" sz="2400"/>
          </a:p>
        </p:txBody>
      </p:sp>
      <p:pic>
        <p:nvPicPr>
          <p:cNvPr id="4" name="Picture 4" descr="Diagram&#10;&#10;Description automatically generated">
            <a:extLst>
              <a:ext uri="{FF2B5EF4-FFF2-40B4-BE49-F238E27FC236}">
                <a16:creationId xmlns="" xmlns:a16="http://schemas.microsoft.com/office/drawing/2014/main" id="{B312E045-C74E-4FC7-9F41-30DB9DC3B16A}"/>
              </a:ext>
            </a:extLst>
          </p:cNvPr>
          <p:cNvPicPr>
            <a:picLocks noChangeAspect="1"/>
          </p:cNvPicPr>
          <p:nvPr/>
        </p:nvPicPr>
        <p:blipFill>
          <a:blip r:embed="rId2"/>
          <a:stretch>
            <a:fillRect/>
          </a:stretch>
        </p:blipFill>
        <p:spPr>
          <a:xfrm>
            <a:off x="6340911" y="150538"/>
            <a:ext cx="5452037" cy="4629947"/>
          </a:xfrm>
          <a:prstGeom prst="rect">
            <a:avLst/>
          </a:prstGeom>
        </p:spPr>
      </p:pic>
    </p:spTree>
    <p:extLst>
      <p:ext uri="{BB962C8B-B14F-4D97-AF65-F5344CB8AC3E}">
        <p14:creationId xmlns:p14="http://schemas.microsoft.com/office/powerpoint/2010/main" val="42521661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E468033-94C4-4603-82AC-E826325B1F3B}"/>
              </a:ext>
            </a:extLst>
          </p:cNvPr>
          <p:cNvSpPr>
            <a:spLocks noGrp="1"/>
          </p:cNvSpPr>
          <p:nvPr>
            <p:ph type="title"/>
          </p:nvPr>
        </p:nvSpPr>
        <p:spPr>
          <a:xfrm>
            <a:off x="5334845" y="-94951"/>
            <a:ext cx="4840010" cy="1807305"/>
          </a:xfrm>
        </p:spPr>
        <p:txBody>
          <a:bodyPr>
            <a:normAutofit/>
          </a:bodyPr>
          <a:lstStyle/>
          <a:p>
            <a:r>
              <a:rPr lang="en-GB" b="1"/>
              <a:t>Segmentation</a:t>
            </a:r>
          </a:p>
        </p:txBody>
      </p:sp>
      <p:pic>
        <p:nvPicPr>
          <p:cNvPr id="12" name="Picture 11" descr="Yellow measuring tape">
            <a:extLst>
              <a:ext uri="{FF2B5EF4-FFF2-40B4-BE49-F238E27FC236}">
                <a16:creationId xmlns="" xmlns:a16="http://schemas.microsoft.com/office/drawing/2014/main" id="{E0A617A5-1AE2-44B5-A45E-36BBAE7DC1FF}"/>
              </a:ext>
            </a:extLst>
          </p:cNvPr>
          <p:cNvPicPr>
            <a:picLocks noChangeAspect="1"/>
          </p:cNvPicPr>
          <p:nvPr/>
        </p:nvPicPr>
        <p:blipFill rotWithShape="1">
          <a:blip r:embed="rId2"/>
          <a:srcRect l="23665" r="16888" b="-3"/>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 xmlns:a16="http://schemas.microsoft.com/office/drawing/2014/main" id="{76F2249B-3E39-42F9-8959-C4E2ED09A757}"/>
              </a:ext>
            </a:extLst>
          </p:cNvPr>
          <p:cNvSpPr>
            <a:spLocks noGrp="1"/>
          </p:cNvSpPr>
          <p:nvPr>
            <p:ph idx="1"/>
          </p:nvPr>
        </p:nvSpPr>
        <p:spPr>
          <a:xfrm>
            <a:off x="5536128" y="1485033"/>
            <a:ext cx="6248990" cy="5051363"/>
          </a:xfrm>
        </p:spPr>
        <p:txBody>
          <a:bodyPr vert="horz" lIns="91440" tIns="45720" rIns="91440" bIns="45720" rtlCol="0" anchor="t">
            <a:noAutofit/>
          </a:bodyPr>
          <a:lstStyle/>
          <a:p>
            <a:pPr algn="just">
              <a:lnSpc>
                <a:spcPct val="90000"/>
              </a:lnSpc>
            </a:pPr>
            <a:r>
              <a:rPr lang="en-GB" sz="2000">
                <a:ea typeface="+mn-lt"/>
                <a:cs typeface="+mn-lt"/>
              </a:rPr>
              <a:t>Segmentation is a technique of memory management.in the form of segments. They  are of variable length but, in Paging, the pages are of fixed </a:t>
            </a:r>
            <a:r>
              <a:rPr lang="en-GB" sz="2000" dirty="0">
                <a:ea typeface="+mn-lt"/>
                <a:cs typeface="+mn-lt"/>
              </a:rPr>
              <a:t>size.</a:t>
            </a:r>
            <a:endParaRPr lang="en-US" sz="2000" dirty="0"/>
          </a:p>
          <a:p>
            <a:pPr algn="just">
              <a:lnSpc>
                <a:spcPct val="90000"/>
              </a:lnSpc>
            </a:pPr>
            <a:r>
              <a:rPr lang="en-GB" sz="2000">
                <a:ea typeface="+mn-lt"/>
                <a:cs typeface="+mn-lt"/>
              </a:rPr>
              <a:t>In segmentation,memory is split into variable-length parts. Each part is known as segments. The information which is related to the segment is stored in a table which is called a segment table.</a:t>
            </a:r>
          </a:p>
          <a:p>
            <a:pPr algn="just">
              <a:lnSpc>
                <a:spcPct val="90000"/>
              </a:lnSpc>
            </a:pPr>
            <a:r>
              <a:rPr lang="en-GB" sz="2000">
                <a:ea typeface="+mn-lt"/>
                <a:cs typeface="+mn-lt"/>
              </a:rPr>
              <a:t>There are two types of information stored in the segment table:</a:t>
            </a:r>
            <a:endParaRPr lang="en-GB" sz="2000" dirty="0"/>
          </a:p>
          <a:p>
            <a:pPr lvl="1" algn="just">
              <a:lnSpc>
                <a:spcPct val="90000"/>
              </a:lnSpc>
            </a:pPr>
            <a:r>
              <a:rPr lang="en-GB" sz="2000">
                <a:ea typeface="+mn-lt"/>
                <a:cs typeface="+mn-lt"/>
              </a:rPr>
              <a:t>Limit  and Base</a:t>
            </a:r>
            <a:endParaRPr lang="en-GB" sz="2000" dirty="0"/>
          </a:p>
          <a:p>
            <a:pPr algn="just">
              <a:lnSpc>
                <a:spcPct val="90000"/>
              </a:lnSpc>
            </a:pPr>
            <a:r>
              <a:rPr lang="en-GB" sz="2000" b="1">
                <a:ea typeface="+mn-lt"/>
                <a:cs typeface="+mn-lt"/>
              </a:rPr>
              <a:t>Limit: </a:t>
            </a:r>
            <a:r>
              <a:rPr lang="en-GB" sz="2000">
                <a:ea typeface="+mn-lt"/>
                <a:cs typeface="+mn-lt"/>
              </a:rPr>
              <a:t>– The limit is the length or size of the segment</a:t>
            </a:r>
            <a:endParaRPr lang="en-GB" sz="2000" dirty="0"/>
          </a:p>
          <a:p>
            <a:pPr algn="just">
              <a:lnSpc>
                <a:spcPct val="90000"/>
              </a:lnSpc>
            </a:pPr>
            <a:r>
              <a:rPr lang="en-GB" sz="2000" b="1">
                <a:ea typeface="+mn-lt"/>
                <a:cs typeface="+mn-lt"/>
              </a:rPr>
              <a:t>Base:</a:t>
            </a:r>
            <a:r>
              <a:rPr lang="en-GB" sz="2000">
                <a:ea typeface="+mn-lt"/>
                <a:cs typeface="+mn-lt"/>
              </a:rPr>
              <a:t> – The base is the base address of the segment.</a:t>
            </a:r>
            <a:endParaRPr lang="en-GB" sz="2000" dirty="0"/>
          </a:p>
          <a:p>
            <a:pPr algn="just">
              <a:lnSpc>
                <a:spcPct val="90000"/>
              </a:lnSpc>
            </a:pPr>
            <a:endParaRPr lang="en-GB" sz="2000" dirty="0"/>
          </a:p>
          <a:p>
            <a:pPr algn="just">
              <a:lnSpc>
                <a:spcPct val="90000"/>
              </a:lnSpc>
            </a:pPr>
            <a:endParaRPr lang="en-GB" sz="2000" dirty="0"/>
          </a:p>
        </p:txBody>
      </p:sp>
    </p:spTree>
    <p:extLst>
      <p:ext uri="{BB962C8B-B14F-4D97-AF65-F5344CB8AC3E}">
        <p14:creationId xmlns:p14="http://schemas.microsoft.com/office/powerpoint/2010/main" val="33586762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 xmlns:a16="http://schemas.microsoft.com/office/drawing/2014/main" id="{D8A86C73-CA74-4E1F-AEF7-4F255C55FDF9}"/>
              </a:ext>
            </a:extLst>
          </p:cNvPr>
          <p:cNvPicPr>
            <a:picLocks noGrp="1" noChangeAspect="1"/>
          </p:cNvPicPr>
          <p:nvPr>
            <p:ph idx="1"/>
          </p:nvPr>
        </p:nvPicPr>
        <p:blipFill>
          <a:blip r:embed="rId2"/>
          <a:stretch>
            <a:fillRect/>
          </a:stretch>
        </p:blipFill>
        <p:spPr>
          <a:xfrm>
            <a:off x="2610418" y="-3513"/>
            <a:ext cx="9234368" cy="6563103"/>
          </a:xfrm>
          <a:prstGeom prst="rect">
            <a:avLst/>
          </a:prstGeom>
        </p:spPr>
      </p:pic>
    </p:spTree>
    <p:extLst>
      <p:ext uri="{BB962C8B-B14F-4D97-AF65-F5344CB8AC3E}">
        <p14:creationId xmlns:p14="http://schemas.microsoft.com/office/powerpoint/2010/main" val="31479723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4B04273-AE2A-4676-98D5-85D0D238C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98A68847-134F-4AF1-B1C6-332344C9C9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34C173A9-B4FC-458F-B033-69BDB7CC3A7F}"/>
              </a:ext>
            </a:extLst>
          </p:cNvPr>
          <p:cNvSpPr>
            <a:spLocks noGrp="1"/>
          </p:cNvSpPr>
          <p:nvPr>
            <p:ph type="title"/>
          </p:nvPr>
        </p:nvSpPr>
        <p:spPr>
          <a:xfrm>
            <a:off x="838200" y="365125"/>
            <a:ext cx="10515600" cy="1325563"/>
          </a:xfrm>
        </p:spPr>
        <p:txBody>
          <a:bodyPr>
            <a:normAutofit/>
          </a:bodyPr>
          <a:lstStyle/>
          <a:p>
            <a:r>
              <a:rPr lang="en-GB" b="1" dirty="0"/>
              <a:t>Types of Segmentation:</a:t>
            </a:r>
            <a:endParaRPr lang="en-GB" dirty="0">
              <a:ea typeface="+mj-lt"/>
              <a:cs typeface="+mj-lt"/>
            </a:endParaRPr>
          </a:p>
        </p:txBody>
      </p:sp>
      <p:sp>
        <p:nvSpPr>
          <p:cNvPr id="3" name="Content Placeholder 2">
            <a:extLst>
              <a:ext uri="{FF2B5EF4-FFF2-40B4-BE49-F238E27FC236}">
                <a16:creationId xmlns="" xmlns:a16="http://schemas.microsoft.com/office/drawing/2014/main" id="{185C3A35-D478-4E3E-83C8-A76936B1EA98}"/>
              </a:ext>
            </a:extLst>
          </p:cNvPr>
          <p:cNvSpPr>
            <a:spLocks noGrp="1"/>
          </p:cNvSpPr>
          <p:nvPr>
            <p:ph idx="1"/>
          </p:nvPr>
        </p:nvSpPr>
        <p:spPr>
          <a:xfrm>
            <a:off x="838200" y="2013625"/>
            <a:ext cx="10515600" cy="4163338"/>
          </a:xfrm>
        </p:spPr>
        <p:txBody>
          <a:bodyPr vert="horz" lIns="91440" tIns="45720" rIns="91440" bIns="45720" rtlCol="0">
            <a:normAutofit/>
          </a:bodyPr>
          <a:lstStyle/>
          <a:p>
            <a:r>
              <a:rPr lang="en-GB" sz="2000">
                <a:ea typeface="+mn-lt"/>
                <a:cs typeface="+mn-lt"/>
              </a:rPr>
              <a:t>There are two types of Segmentation:</a:t>
            </a:r>
            <a:endParaRPr lang="en-GB" sz="2000"/>
          </a:p>
          <a:p>
            <a:pPr lvl="1"/>
            <a:r>
              <a:rPr lang="en-GB" sz="2000">
                <a:ea typeface="+mn-lt"/>
                <a:cs typeface="+mn-lt"/>
              </a:rPr>
              <a:t>Simple Memory Segmentation</a:t>
            </a:r>
            <a:endParaRPr lang="en-GB" sz="2000"/>
          </a:p>
          <a:p>
            <a:pPr lvl="1"/>
            <a:r>
              <a:rPr lang="en-GB" sz="2000">
                <a:ea typeface="+mn-lt"/>
                <a:cs typeface="+mn-lt"/>
              </a:rPr>
              <a:t>Virtual Memory Segmentation</a:t>
            </a:r>
            <a:endParaRPr lang="en-GB" sz="2000"/>
          </a:p>
          <a:p>
            <a:r>
              <a:rPr lang="en-GB" sz="2000" b="1">
                <a:ea typeface="+mn-lt"/>
                <a:cs typeface="+mn-lt"/>
              </a:rPr>
              <a:t>Simple Memory Segmentation: – </a:t>
            </a:r>
            <a:r>
              <a:rPr lang="en-GB" sz="2000">
                <a:ea typeface="+mn-lt"/>
                <a:cs typeface="+mn-lt"/>
              </a:rPr>
              <a:t>In simple memory segmentation, each process is split into different segments, and at the run time, all the processes are loaded. Also, not all the processes need to be loaded into a contiguous way.</a:t>
            </a:r>
            <a:endParaRPr lang="en-GB" sz="2000"/>
          </a:p>
          <a:p>
            <a:r>
              <a:rPr lang="en-GB" sz="2000" b="1">
                <a:ea typeface="+mn-lt"/>
                <a:cs typeface="+mn-lt"/>
              </a:rPr>
              <a:t>Virtual Memory Segmentation: – </a:t>
            </a:r>
            <a:r>
              <a:rPr lang="en-GB" sz="2000">
                <a:ea typeface="+mn-lt"/>
                <a:cs typeface="+mn-lt"/>
              </a:rPr>
              <a:t>As simple memory segmentation, in virtual memory segmentation, each process is split into different segments, but not all of them are residents at any point of time.</a:t>
            </a:r>
            <a:endParaRPr lang="en-GB" sz="2000"/>
          </a:p>
          <a:p>
            <a:endParaRPr lang="en-GB" sz="2000"/>
          </a:p>
        </p:txBody>
      </p:sp>
    </p:spTree>
    <p:extLst>
      <p:ext uri="{BB962C8B-B14F-4D97-AF65-F5344CB8AC3E}">
        <p14:creationId xmlns:p14="http://schemas.microsoft.com/office/powerpoint/2010/main" val="7590673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F541DB91-0B10-46D9-B34B-7BFF960260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9CF7FE1C-8BC5-4B0C-A2BC-93AB72C90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CDF129E2-9F05-4B6D-A4A1-E2EB1CD2CBDA}"/>
              </a:ext>
            </a:extLst>
          </p:cNvPr>
          <p:cNvSpPr>
            <a:spLocks noGrp="1"/>
          </p:cNvSpPr>
          <p:nvPr>
            <p:ph type="title"/>
          </p:nvPr>
        </p:nvSpPr>
        <p:spPr>
          <a:xfrm>
            <a:off x="824760" y="221352"/>
            <a:ext cx="10529039" cy="944603"/>
          </a:xfrm>
        </p:spPr>
        <p:txBody>
          <a:bodyPr anchor="b">
            <a:normAutofit/>
          </a:bodyPr>
          <a:lstStyle/>
          <a:p>
            <a:r>
              <a:rPr lang="en-GB" b="1" dirty="0">
                <a:ea typeface="+mj-lt"/>
                <a:cs typeface="+mj-lt"/>
              </a:rPr>
              <a:t>Benefits and Drawbacks of Segmentation</a:t>
            </a:r>
            <a:endParaRPr lang="en-US"/>
          </a:p>
        </p:txBody>
      </p:sp>
      <p:pic>
        <p:nvPicPr>
          <p:cNvPr id="7" name="Graphic 6" descr="Pyramid with Levels">
            <a:extLst>
              <a:ext uri="{FF2B5EF4-FFF2-40B4-BE49-F238E27FC236}">
                <a16:creationId xmlns="" xmlns:a16="http://schemas.microsoft.com/office/drawing/2014/main" id="{CEFB33EF-37B7-4E65-8AF6-A5A88CB5D1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6057" y="2164730"/>
            <a:ext cx="3449030" cy="3449030"/>
          </a:xfrm>
          <a:prstGeom prst="rect">
            <a:avLst/>
          </a:prstGeom>
        </p:spPr>
      </p:pic>
      <p:sp>
        <p:nvSpPr>
          <p:cNvPr id="3" name="Content Placeholder 2">
            <a:extLst>
              <a:ext uri="{FF2B5EF4-FFF2-40B4-BE49-F238E27FC236}">
                <a16:creationId xmlns="" xmlns:a16="http://schemas.microsoft.com/office/drawing/2014/main" id="{A8A4724C-2470-458F-9D71-3FF8B3AF6F36}"/>
              </a:ext>
            </a:extLst>
          </p:cNvPr>
          <p:cNvSpPr>
            <a:spLocks noGrp="1"/>
          </p:cNvSpPr>
          <p:nvPr>
            <p:ph idx="1"/>
          </p:nvPr>
        </p:nvSpPr>
        <p:spPr>
          <a:xfrm>
            <a:off x="3829629" y="1552606"/>
            <a:ext cx="8056133" cy="4854393"/>
          </a:xfrm>
        </p:spPr>
        <p:txBody>
          <a:bodyPr vert="horz" lIns="91440" tIns="45720" rIns="91440" bIns="45720" rtlCol="0" anchor="t">
            <a:noAutofit/>
          </a:bodyPr>
          <a:lstStyle/>
          <a:p>
            <a:pPr>
              <a:lnSpc>
                <a:spcPct val="90000"/>
              </a:lnSpc>
            </a:pPr>
            <a:r>
              <a:rPr lang="en-GB" sz="2000" b="1" dirty="0">
                <a:ea typeface="+mn-lt"/>
                <a:cs typeface="+mn-lt"/>
              </a:rPr>
              <a:t>The benefits of Segmentation are:</a:t>
            </a:r>
            <a:endParaRPr lang="en-GB" sz="2000" b="1"/>
          </a:p>
          <a:p>
            <a:pPr>
              <a:lnSpc>
                <a:spcPct val="90000"/>
              </a:lnSpc>
            </a:pPr>
            <a:r>
              <a:rPr lang="en-GB" sz="2000" dirty="0">
                <a:ea typeface="+mn-lt"/>
                <a:cs typeface="+mn-lt"/>
              </a:rPr>
              <a:t>Internal fragmentation is not present in the segmentation.</a:t>
            </a:r>
            <a:endParaRPr lang="en-GB" sz="2000" dirty="0"/>
          </a:p>
          <a:p>
            <a:pPr>
              <a:lnSpc>
                <a:spcPct val="90000"/>
              </a:lnSpc>
            </a:pPr>
            <a:r>
              <a:rPr lang="en-GB" sz="2000" dirty="0">
                <a:ea typeface="+mn-lt"/>
                <a:cs typeface="+mn-lt"/>
              </a:rPr>
              <a:t>Less overhead.</a:t>
            </a:r>
            <a:endParaRPr lang="en-GB" sz="2000" dirty="0"/>
          </a:p>
          <a:p>
            <a:pPr>
              <a:lnSpc>
                <a:spcPct val="90000"/>
              </a:lnSpc>
            </a:pPr>
            <a:r>
              <a:rPr lang="en-GB" sz="2000" dirty="0">
                <a:ea typeface="+mn-lt"/>
                <a:cs typeface="+mn-lt"/>
              </a:rPr>
              <a:t>The segment table size is less than the page table size.</a:t>
            </a:r>
            <a:endParaRPr lang="en-GB" sz="2000" dirty="0"/>
          </a:p>
          <a:p>
            <a:pPr>
              <a:lnSpc>
                <a:spcPct val="90000"/>
              </a:lnSpc>
            </a:pPr>
            <a:r>
              <a:rPr lang="en-GB" sz="2000" dirty="0">
                <a:ea typeface="+mn-lt"/>
                <a:cs typeface="+mn-lt"/>
              </a:rPr>
              <a:t>The relocation of the segment is easier than the whole address space.</a:t>
            </a:r>
            <a:endParaRPr lang="en-GB" sz="2000" dirty="0"/>
          </a:p>
          <a:p>
            <a:pPr>
              <a:lnSpc>
                <a:spcPct val="90000"/>
              </a:lnSpc>
            </a:pPr>
            <a:r>
              <a:rPr lang="en-GB" sz="2000" b="1" dirty="0">
                <a:ea typeface="+mn-lt"/>
                <a:cs typeface="+mn-lt"/>
              </a:rPr>
              <a:t>The drawbacks of segmentation are:</a:t>
            </a:r>
            <a:endParaRPr lang="en-GB" sz="2000" b="1"/>
          </a:p>
          <a:p>
            <a:pPr>
              <a:lnSpc>
                <a:spcPct val="90000"/>
              </a:lnSpc>
            </a:pPr>
            <a:r>
              <a:rPr lang="en-GB" sz="2000" dirty="0">
                <a:ea typeface="+mn-lt"/>
                <a:cs typeface="+mn-lt"/>
              </a:rPr>
              <a:t>There may be a chance of external fragmentation.</a:t>
            </a:r>
            <a:endParaRPr lang="en-GB" sz="2000" dirty="0"/>
          </a:p>
          <a:p>
            <a:pPr>
              <a:lnSpc>
                <a:spcPct val="90000"/>
              </a:lnSpc>
            </a:pPr>
            <a:r>
              <a:rPr lang="en-GB" sz="2000" dirty="0">
                <a:ea typeface="+mn-lt"/>
                <a:cs typeface="+mn-lt"/>
              </a:rPr>
              <a:t>This technique is expensive.</a:t>
            </a:r>
            <a:endParaRPr lang="en-GB" sz="2000" dirty="0"/>
          </a:p>
          <a:p>
            <a:pPr>
              <a:lnSpc>
                <a:spcPct val="90000"/>
              </a:lnSpc>
            </a:pPr>
            <a:r>
              <a:rPr lang="en-GB" sz="2000" dirty="0">
                <a:ea typeface="+mn-lt"/>
                <a:cs typeface="+mn-lt"/>
              </a:rPr>
              <a:t>It is tough to allocate memory in a contiguous manner to a variable-sized partition.</a:t>
            </a:r>
            <a:endParaRPr lang="en-GB" sz="2000" dirty="0"/>
          </a:p>
          <a:p>
            <a:pPr>
              <a:lnSpc>
                <a:spcPct val="90000"/>
              </a:lnSpc>
            </a:pPr>
            <a:endParaRPr lang="en-GB" sz="2000" dirty="0"/>
          </a:p>
        </p:txBody>
      </p:sp>
    </p:spTree>
    <p:extLst>
      <p:ext uri="{BB962C8B-B14F-4D97-AF65-F5344CB8AC3E}">
        <p14:creationId xmlns:p14="http://schemas.microsoft.com/office/powerpoint/2010/main" val="6262796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D11041D-36C8-45E6-AF4E-07F133DC6B97}"/>
              </a:ext>
            </a:extLst>
          </p:cNvPr>
          <p:cNvSpPr>
            <a:spLocks noGrp="1"/>
          </p:cNvSpPr>
          <p:nvPr>
            <p:ph type="title"/>
          </p:nvPr>
        </p:nvSpPr>
        <p:spPr>
          <a:xfrm>
            <a:off x="3350770" y="77578"/>
            <a:ext cx="7801745" cy="1807305"/>
          </a:xfrm>
        </p:spPr>
        <p:txBody>
          <a:bodyPr>
            <a:normAutofit/>
          </a:bodyPr>
          <a:lstStyle/>
          <a:p>
            <a:r>
              <a:rPr lang="en-GB" b="1" dirty="0"/>
              <a:t>Why Segmentation is needed?</a:t>
            </a:r>
            <a:endParaRPr lang="en-US"/>
          </a:p>
        </p:txBody>
      </p:sp>
      <p:pic>
        <p:nvPicPr>
          <p:cNvPr id="5" name="Picture 4" descr="Magnifying glass showing decling performance">
            <a:extLst>
              <a:ext uri="{FF2B5EF4-FFF2-40B4-BE49-F238E27FC236}">
                <a16:creationId xmlns="" xmlns:a16="http://schemas.microsoft.com/office/drawing/2014/main" id="{5CF0D519-C692-41DE-9676-590502584085}"/>
              </a:ext>
            </a:extLst>
          </p:cNvPr>
          <p:cNvPicPr>
            <a:picLocks noChangeAspect="1"/>
          </p:cNvPicPr>
          <p:nvPr/>
        </p:nvPicPr>
        <p:blipFill rotWithShape="1">
          <a:blip r:embed="rId2"/>
          <a:srcRect l="22247" r="18307" b="-3"/>
          <a:stretch/>
        </p:blipFill>
        <p:spPr>
          <a:xfrm>
            <a:off x="-833885" y="877029"/>
            <a:ext cx="5138909" cy="5750934"/>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 xmlns:a16="http://schemas.microsoft.com/office/drawing/2014/main" id="{5716D830-2F05-4A19-8B2B-80E565B22AD6}"/>
              </a:ext>
            </a:extLst>
          </p:cNvPr>
          <p:cNvSpPr>
            <a:spLocks noGrp="1"/>
          </p:cNvSpPr>
          <p:nvPr>
            <p:ph idx="1"/>
          </p:nvPr>
        </p:nvSpPr>
        <p:spPr>
          <a:xfrm>
            <a:off x="3853978" y="1887600"/>
            <a:ext cx="7844876" cy="4878834"/>
          </a:xfrm>
        </p:spPr>
        <p:txBody>
          <a:bodyPr vert="horz" lIns="91440" tIns="45720" rIns="91440" bIns="45720" rtlCol="0" anchor="t">
            <a:noAutofit/>
          </a:bodyPr>
          <a:lstStyle/>
          <a:p>
            <a:pPr algn="just">
              <a:lnSpc>
                <a:spcPct val="90000"/>
              </a:lnSpc>
            </a:pPr>
            <a:r>
              <a:rPr lang="en-GB" sz="2400" dirty="0"/>
              <a:t>Segmentation is closer to OS.</a:t>
            </a:r>
            <a:endParaRPr lang="en-US"/>
          </a:p>
          <a:p>
            <a:pPr algn="just">
              <a:lnSpc>
                <a:spcPct val="90000"/>
              </a:lnSpc>
            </a:pPr>
            <a:r>
              <a:rPr lang="en-GB" sz="2400" dirty="0">
                <a:ea typeface="+mn-lt"/>
                <a:cs typeface="+mn-lt"/>
              </a:rPr>
              <a:t>In paging, all the processes are split into the pages. Sometimes there may be a situation where a process having some relevant sections of the function requires being loaded on the same page to increase the efficiency in processing.</a:t>
            </a:r>
          </a:p>
          <a:p>
            <a:pPr algn="just">
              <a:lnSpc>
                <a:spcPct val="90000"/>
              </a:lnSpc>
            </a:pPr>
            <a:r>
              <a:rPr lang="en-GB" sz="2400" dirty="0">
                <a:ea typeface="+mn-lt"/>
                <a:cs typeface="+mn-lt"/>
              </a:rPr>
              <a:t>So, it is better to use the segmentation technique for memory management. In segmentation, the process is split into the segments. In this, every segment consists of a similar kind of function as a library function contained in one segment, and the main function contained in the other segment.</a:t>
            </a:r>
            <a:endParaRPr lang="en-GB" sz="2400" dirty="0"/>
          </a:p>
        </p:txBody>
      </p:sp>
    </p:spTree>
    <p:extLst>
      <p:ext uri="{BB962C8B-B14F-4D97-AF65-F5344CB8AC3E}">
        <p14:creationId xmlns:p14="http://schemas.microsoft.com/office/powerpoint/2010/main" val="3459637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E78052-1356-4963-AE41-A20A55A202C9}"/>
              </a:ext>
            </a:extLst>
          </p:cNvPr>
          <p:cNvSpPr>
            <a:spLocks noGrp="1"/>
          </p:cNvSpPr>
          <p:nvPr>
            <p:ph type="title"/>
          </p:nvPr>
        </p:nvSpPr>
        <p:spPr/>
        <p:txBody>
          <a:bodyPr>
            <a:normAutofit/>
          </a:bodyPr>
          <a:lstStyle/>
          <a:p>
            <a:r>
              <a:rPr lang="en-GB" b="1" dirty="0">
                <a:ea typeface="+mj-lt"/>
                <a:cs typeface="+mj-lt"/>
              </a:rPr>
              <a:t>Translation of Logical Address into Physical Address by Segment Table</a:t>
            </a:r>
            <a:endParaRPr lang="en-US" dirty="0"/>
          </a:p>
        </p:txBody>
      </p:sp>
      <p:sp>
        <p:nvSpPr>
          <p:cNvPr id="3" name="Content Placeholder 2">
            <a:extLst>
              <a:ext uri="{FF2B5EF4-FFF2-40B4-BE49-F238E27FC236}">
                <a16:creationId xmlns="" xmlns:a16="http://schemas.microsoft.com/office/drawing/2014/main" id="{880CF54F-0BBD-4399-B74D-550709DE0B4D}"/>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The CPU generates a logical address that comprises of two parts:</a:t>
            </a:r>
            <a:endParaRPr lang="en-GB"/>
          </a:p>
          <a:p>
            <a:pPr lvl="1"/>
            <a:r>
              <a:rPr lang="en-GB" dirty="0">
                <a:ea typeface="+mn-lt"/>
                <a:cs typeface="+mn-lt"/>
              </a:rPr>
              <a:t>Segment Number</a:t>
            </a:r>
          </a:p>
          <a:p>
            <a:pPr lvl="1"/>
            <a:r>
              <a:rPr lang="en-GB" dirty="0">
                <a:ea typeface="+mn-lt"/>
                <a:cs typeface="+mn-lt"/>
              </a:rPr>
              <a:t>Segment Offset</a:t>
            </a:r>
          </a:p>
          <a:p>
            <a:r>
              <a:rPr lang="en-GB" b="1" dirty="0">
                <a:ea typeface="+mn-lt"/>
                <a:cs typeface="+mn-lt"/>
              </a:rPr>
              <a:t>Segment Number: – </a:t>
            </a:r>
            <a:r>
              <a:rPr lang="en-GB" dirty="0">
                <a:ea typeface="+mn-lt"/>
                <a:cs typeface="+mn-lt"/>
              </a:rPr>
              <a:t>Segment Number is defined as the number of bits that are needed to represent the segment.</a:t>
            </a:r>
          </a:p>
          <a:p>
            <a:r>
              <a:rPr lang="en-GB" b="1" dirty="0">
                <a:ea typeface="+mn-lt"/>
                <a:cs typeface="+mn-lt"/>
              </a:rPr>
              <a:t>Segment Offset:</a:t>
            </a:r>
            <a:r>
              <a:rPr lang="en-GB" dirty="0">
                <a:ea typeface="+mn-lt"/>
                <a:cs typeface="+mn-lt"/>
              </a:rPr>
              <a:t> – Segment Offset is defined as the number of bits which are needed to represent the size of the segment.</a:t>
            </a:r>
            <a:endParaRPr lang="en-GB"/>
          </a:p>
          <a:p>
            <a:endParaRPr lang="en-GB" dirty="0"/>
          </a:p>
        </p:txBody>
      </p:sp>
    </p:spTree>
    <p:extLst>
      <p:ext uri="{BB962C8B-B14F-4D97-AF65-F5344CB8AC3E}">
        <p14:creationId xmlns:p14="http://schemas.microsoft.com/office/powerpoint/2010/main" val="5413045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 xmlns:a16="http://schemas.microsoft.com/office/drawing/2014/main" id="{3EF85761-11A5-4523-9A05-21DA9B38F59F}"/>
              </a:ext>
            </a:extLst>
          </p:cNvPr>
          <p:cNvPicPr>
            <a:picLocks noGrp="1" noChangeAspect="1"/>
          </p:cNvPicPr>
          <p:nvPr>
            <p:ph idx="1"/>
          </p:nvPr>
        </p:nvPicPr>
        <p:blipFill>
          <a:blip r:embed="rId2"/>
          <a:stretch>
            <a:fillRect/>
          </a:stretch>
        </p:blipFill>
        <p:spPr>
          <a:xfrm>
            <a:off x="643467" y="969138"/>
            <a:ext cx="10102680" cy="4531538"/>
          </a:xfrm>
          <a:prstGeom prst="rect">
            <a:avLst/>
          </a:prstGeom>
        </p:spPr>
      </p:pic>
      <p:sp>
        <p:nvSpPr>
          <p:cNvPr id="14" name="Freeform: Shape 13">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91640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 xmlns:a16="http://schemas.microsoft.com/office/drawing/2014/main"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D0A92E2C-56E9-4690-B6ED-981138BB8528}"/>
              </a:ext>
            </a:extLst>
          </p:cNvPr>
          <p:cNvSpPr>
            <a:spLocks noGrp="1"/>
          </p:cNvSpPr>
          <p:nvPr>
            <p:ph type="title"/>
          </p:nvPr>
        </p:nvSpPr>
        <p:spPr>
          <a:xfrm>
            <a:off x="838201" y="643467"/>
            <a:ext cx="4406110" cy="1800526"/>
          </a:xfrm>
        </p:spPr>
        <p:txBody>
          <a:bodyPr>
            <a:normAutofit/>
          </a:bodyPr>
          <a:lstStyle/>
          <a:p>
            <a:r>
              <a:rPr lang="en-GB" dirty="0"/>
              <a:t>Demand Paging</a:t>
            </a:r>
            <a:endParaRPr lang="en-US" dirty="0"/>
          </a:p>
        </p:txBody>
      </p:sp>
      <p:sp>
        <p:nvSpPr>
          <p:cNvPr id="3" name="Content Placeholder 2">
            <a:extLst>
              <a:ext uri="{FF2B5EF4-FFF2-40B4-BE49-F238E27FC236}">
                <a16:creationId xmlns="" xmlns:a16="http://schemas.microsoft.com/office/drawing/2014/main" id="{4AC208CD-518F-4802-A996-7ACA46CF1B9A}"/>
              </a:ext>
            </a:extLst>
          </p:cNvPr>
          <p:cNvSpPr>
            <a:spLocks noGrp="1"/>
          </p:cNvSpPr>
          <p:nvPr>
            <p:ph idx="1"/>
          </p:nvPr>
        </p:nvSpPr>
        <p:spPr>
          <a:xfrm>
            <a:off x="579409" y="2263948"/>
            <a:ext cx="4664904" cy="4171806"/>
          </a:xfrm>
        </p:spPr>
        <p:txBody>
          <a:bodyPr vert="horz" lIns="91440" tIns="45720" rIns="91440" bIns="45720" rtlCol="0" anchor="t">
            <a:noAutofit/>
          </a:bodyPr>
          <a:lstStyle/>
          <a:p>
            <a:pPr>
              <a:lnSpc>
                <a:spcPct val="90000"/>
              </a:lnSpc>
            </a:pPr>
            <a:r>
              <a:rPr lang="en-GB" sz="2000" dirty="0">
                <a:ea typeface="+mn-lt"/>
                <a:cs typeface="+mn-lt"/>
              </a:rPr>
              <a:t>The basic idea behind demand paging is that when a process is swapped in, its pages are not swapped in all at once. Rather they are swapped in only when the process needs them(On demand). This is termed as lazy swapper, although a pager is a more accurate term.</a:t>
            </a:r>
          </a:p>
          <a:p>
            <a:pPr>
              <a:lnSpc>
                <a:spcPct val="90000"/>
              </a:lnSpc>
            </a:pPr>
            <a:r>
              <a:rPr lang="en-GB" sz="2000" dirty="0">
                <a:ea typeface="+mn-lt"/>
                <a:cs typeface="+mn-lt"/>
              </a:rPr>
              <a:t>Initially only those pages are loaded which will be required the process immediately.</a:t>
            </a:r>
            <a:endParaRPr lang="en-GB" sz="2000" dirty="0"/>
          </a:p>
        </p:txBody>
      </p:sp>
      <p:pic>
        <p:nvPicPr>
          <p:cNvPr id="4" name="Picture 4" descr="Table&#10;&#10;Description automatically generated">
            <a:extLst>
              <a:ext uri="{FF2B5EF4-FFF2-40B4-BE49-F238E27FC236}">
                <a16:creationId xmlns="" xmlns:a16="http://schemas.microsoft.com/office/drawing/2014/main" id="{53553C1D-DCF6-4714-AC1D-0A5DD4A5CA1C}"/>
              </a:ext>
            </a:extLst>
          </p:cNvPr>
          <p:cNvPicPr>
            <a:picLocks noChangeAspect="1"/>
          </p:cNvPicPr>
          <p:nvPr/>
        </p:nvPicPr>
        <p:blipFill>
          <a:blip r:embed="rId2"/>
          <a:stretch>
            <a:fillRect/>
          </a:stretch>
        </p:blipFill>
        <p:spPr>
          <a:xfrm>
            <a:off x="5392005" y="206757"/>
            <a:ext cx="6616603" cy="6645357"/>
          </a:xfrm>
          <a:prstGeom prst="rect">
            <a:avLst/>
          </a:prstGeom>
        </p:spPr>
      </p:pic>
    </p:spTree>
    <p:extLst>
      <p:ext uri="{BB962C8B-B14F-4D97-AF65-F5344CB8AC3E}">
        <p14:creationId xmlns:p14="http://schemas.microsoft.com/office/powerpoint/2010/main" val="36196079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3BFA4745-BF5E-419E-9A6D-41D5A2CB17CC}"/>
              </a:ext>
            </a:extLst>
          </p:cNvPr>
          <p:cNvSpPr>
            <a:spLocks noGrp="1"/>
          </p:cNvSpPr>
          <p:nvPr>
            <p:ph type="title"/>
          </p:nvPr>
        </p:nvSpPr>
        <p:spPr>
          <a:xfrm>
            <a:off x="838200" y="713312"/>
            <a:ext cx="3461084" cy="5431376"/>
          </a:xfrm>
        </p:spPr>
        <p:txBody>
          <a:bodyPr>
            <a:normAutofit/>
          </a:bodyPr>
          <a:lstStyle/>
          <a:p>
            <a:r>
              <a:rPr lang="en-GB" b="1">
                <a:solidFill>
                  <a:srgbClr val="FFFFFF"/>
                </a:solidFill>
              </a:rPr>
              <a:t>Segmented Paging</a:t>
            </a:r>
            <a:endParaRPr lang="en-US" b="1">
              <a:solidFill>
                <a:srgbClr val="FFFFFF"/>
              </a:solidFill>
            </a:endParaRPr>
          </a:p>
        </p:txBody>
      </p:sp>
      <p:sp>
        <p:nvSpPr>
          <p:cNvPr id="3" name="Content Placeholder 2">
            <a:extLst>
              <a:ext uri="{FF2B5EF4-FFF2-40B4-BE49-F238E27FC236}">
                <a16:creationId xmlns="" xmlns:a16="http://schemas.microsoft.com/office/drawing/2014/main" id="{A88EB661-ED5E-40A6-8573-514D448F9090}"/>
              </a:ext>
            </a:extLst>
          </p:cNvPr>
          <p:cNvSpPr>
            <a:spLocks noGrp="1"/>
          </p:cNvSpPr>
          <p:nvPr>
            <p:ph idx="1"/>
          </p:nvPr>
        </p:nvSpPr>
        <p:spPr>
          <a:xfrm>
            <a:off x="5377132" y="440144"/>
            <a:ext cx="6594894" cy="6006469"/>
          </a:xfrm>
        </p:spPr>
        <p:txBody>
          <a:bodyPr vert="horz" lIns="91440" tIns="45720" rIns="91440" bIns="45720" rtlCol="0" anchor="ctr">
            <a:normAutofit/>
          </a:bodyPr>
          <a:lstStyle/>
          <a:p>
            <a:pPr>
              <a:lnSpc>
                <a:spcPct val="90000"/>
              </a:lnSpc>
            </a:pPr>
            <a:r>
              <a:rPr lang="en-GB" sz="2400" dirty="0">
                <a:ea typeface="+mn-lt"/>
                <a:cs typeface="+mn-lt"/>
              </a:rPr>
              <a:t>Pure segmentation is not very popular and not being used in many of the operating systems. However, Segmentation can be combined with Paging to get the best features out of both the techniques.</a:t>
            </a:r>
          </a:p>
          <a:p>
            <a:pPr>
              <a:lnSpc>
                <a:spcPct val="90000"/>
              </a:lnSpc>
            </a:pPr>
            <a:r>
              <a:rPr lang="en-GB" sz="2400" dirty="0">
                <a:ea typeface="+mn-lt"/>
                <a:cs typeface="+mn-lt"/>
              </a:rPr>
              <a:t>In Segmented Paging, the main memory is divided into variable size segments which are further divided into fixed size pages.</a:t>
            </a:r>
          </a:p>
          <a:p>
            <a:pPr>
              <a:lnSpc>
                <a:spcPct val="90000"/>
              </a:lnSpc>
            </a:pPr>
            <a:r>
              <a:rPr lang="en-GB" sz="2400" b="1" dirty="0">
                <a:ea typeface="+mn-lt"/>
                <a:cs typeface="+mn-lt"/>
              </a:rPr>
              <a:t>Segment Number →</a:t>
            </a:r>
            <a:r>
              <a:rPr lang="en-GB" sz="2400" dirty="0">
                <a:ea typeface="+mn-lt"/>
                <a:cs typeface="+mn-lt"/>
              </a:rPr>
              <a:t> It points to the appropriate Segment Number.</a:t>
            </a:r>
            <a:endParaRPr lang="en-GB" sz="2400"/>
          </a:p>
          <a:p>
            <a:pPr>
              <a:lnSpc>
                <a:spcPct val="90000"/>
              </a:lnSpc>
            </a:pPr>
            <a:r>
              <a:rPr lang="en-GB" sz="2400" b="1" dirty="0">
                <a:ea typeface="+mn-lt"/>
                <a:cs typeface="+mn-lt"/>
              </a:rPr>
              <a:t>Page Number →</a:t>
            </a:r>
            <a:r>
              <a:rPr lang="en-GB" sz="2400" dirty="0">
                <a:ea typeface="+mn-lt"/>
                <a:cs typeface="+mn-lt"/>
              </a:rPr>
              <a:t> It Points to the exact page within the segment</a:t>
            </a:r>
            <a:endParaRPr lang="en-GB" sz="2400"/>
          </a:p>
          <a:p>
            <a:pPr>
              <a:lnSpc>
                <a:spcPct val="90000"/>
              </a:lnSpc>
            </a:pPr>
            <a:r>
              <a:rPr lang="en-GB" sz="2400" b="1" dirty="0">
                <a:ea typeface="+mn-lt"/>
                <a:cs typeface="+mn-lt"/>
              </a:rPr>
              <a:t>Page Offset →</a:t>
            </a:r>
            <a:r>
              <a:rPr lang="en-GB" sz="2400" dirty="0">
                <a:ea typeface="+mn-lt"/>
                <a:cs typeface="+mn-lt"/>
              </a:rPr>
              <a:t> Used as an offset within the page frame</a:t>
            </a:r>
            <a:endParaRPr lang="en-GB" sz="2000"/>
          </a:p>
          <a:p>
            <a:pPr>
              <a:lnSpc>
                <a:spcPct val="90000"/>
              </a:lnSpc>
            </a:pPr>
            <a:endParaRPr lang="en-GB" sz="2000"/>
          </a:p>
        </p:txBody>
      </p:sp>
    </p:spTree>
    <p:extLst>
      <p:ext uri="{BB962C8B-B14F-4D97-AF65-F5344CB8AC3E}">
        <p14:creationId xmlns:p14="http://schemas.microsoft.com/office/powerpoint/2010/main" val="18372976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diagram&#10;&#10;Description automatically generated">
            <a:extLst>
              <a:ext uri="{FF2B5EF4-FFF2-40B4-BE49-F238E27FC236}">
                <a16:creationId xmlns="" xmlns:a16="http://schemas.microsoft.com/office/drawing/2014/main" id="{371D73D2-26B0-4E91-A2D0-8FBD92768797}"/>
              </a:ext>
            </a:extLst>
          </p:cNvPr>
          <p:cNvPicPr>
            <a:picLocks noGrp="1" noChangeAspect="1"/>
          </p:cNvPicPr>
          <p:nvPr>
            <p:ph idx="1"/>
          </p:nvPr>
        </p:nvPicPr>
        <p:blipFill>
          <a:blip r:embed="rId2"/>
          <a:stretch>
            <a:fillRect/>
          </a:stretch>
        </p:blipFill>
        <p:spPr>
          <a:xfrm>
            <a:off x="2865250" y="643468"/>
            <a:ext cx="8192743" cy="5571066"/>
          </a:xfrm>
          <a:prstGeom prst="rect">
            <a:avLst/>
          </a:prstGeom>
        </p:spPr>
      </p:pic>
    </p:spTree>
    <p:extLst>
      <p:ext uri="{BB962C8B-B14F-4D97-AF65-F5344CB8AC3E}">
        <p14:creationId xmlns:p14="http://schemas.microsoft.com/office/powerpoint/2010/main" val="38572537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7C94898B-34C2-4ABF-999E-B7A0D7DA5F3C}"/>
              </a:ext>
            </a:extLst>
          </p:cNvPr>
          <p:cNvSpPr>
            <a:spLocks noGrp="1"/>
          </p:cNvSpPr>
          <p:nvPr>
            <p:ph type="title"/>
          </p:nvPr>
        </p:nvSpPr>
        <p:spPr>
          <a:xfrm>
            <a:off x="550653" y="713312"/>
            <a:ext cx="3461084" cy="5431376"/>
          </a:xfrm>
        </p:spPr>
        <p:txBody>
          <a:bodyPr>
            <a:normAutofit/>
          </a:bodyPr>
          <a:lstStyle/>
          <a:p>
            <a:r>
              <a:rPr lang="en-GB" b="1">
                <a:solidFill>
                  <a:srgbClr val="FFFFFF"/>
                </a:solidFill>
              </a:rPr>
              <a:t>Translation of logical address to physical address</a:t>
            </a:r>
            <a:endParaRPr lang="en-US" b="1">
              <a:solidFill>
                <a:srgbClr val="FFFFFF"/>
              </a:solidFill>
            </a:endParaRPr>
          </a:p>
        </p:txBody>
      </p:sp>
      <p:sp>
        <p:nvSpPr>
          <p:cNvPr id="3" name="Content Placeholder 2">
            <a:extLst>
              <a:ext uri="{FF2B5EF4-FFF2-40B4-BE49-F238E27FC236}">
                <a16:creationId xmlns="" xmlns:a16="http://schemas.microsoft.com/office/drawing/2014/main" id="{7221750D-6998-47B5-BC52-4922D4681014}"/>
              </a:ext>
            </a:extLst>
          </p:cNvPr>
          <p:cNvSpPr>
            <a:spLocks noGrp="1"/>
          </p:cNvSpPr>
          <p:nvPr>
            <p:ph idx="1"/>
          </p:nvPr>
        </p:nvSpPr>
        <p:spPr>
          <a:xfrm>
            <a:off x="5204604" y="468898"/>
            <a:ext cx="6623648" cy="6107111"/>
          </a:xfrm>
        </p:spPr>
        <p:txBody>
          <a:bodyPr vert="horz" lIns="91440" tIns="45720" rIns="91440" bIns="45720" rtlCol="0" anchor="ctr">
            <a:normAutofit/>
          </a:bodyPr>
          <a:lstStyle/>
          <a:p>
            <a:r>
              <a:rPr lang="en-GB" sz="2400" dirty="0">
                <a:ea typeface="+mn-lt"/>
                <a:cs typeface="+mn-lt"/>
              </a:rPr>
              <a:t>The CPU generates a logical address which is divided into two parts: Segment Number and Segment Offset. The Segment Offset must be less than the segment limit. Offset is further divided into Page number and Page Offset. To map the exact page number in the page table, the page number is added into the page table base.</a:t>
            </a:r>
          </a:p>
          <a:p>
            <a:r>
              <a:rPr lang="en-GB" sz="2400" dirty="0">
                <a:ea typeface="+mn-lt"/>
                <a:cs typeface="+mn-lt"/>
              </a:rPr>
              <a:t>The actual frame number with the page offset is mapped to the main memory to get the desired word in the page of the certain segment of the process.</a:t>
            </a:r>
          </a:p>
          <a:p>
            <a:endParaRPr lang="en-GB" sz="2400" dirty="0"/>
          </a:p>
        </p:txBody>
      </p:sp>
    </p:spTree>
    <p:extLst>
      <p:ext uri="{BB962C8B-B14F-4D97-AF65-F5344CB8AC3E}">
        <p14:creationId xmlns:p14="http://schemas.microsoft.com/office/powerpoint/2010/main" val="34358948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 xmlns:a16="http://schemas.microsoft.com/office/drawing/2014/main" id="{2EA8B398-5629-4983-9AE2-7C372D4164CE}"/>
              </a:ext>
            </a:extLst>
          </p:cNvPr>
          <p:cNvPicPr>
            <a:picLocks noGrp="1" noChangeAspect="1"/>
          </p:cNvPicPr>
          <p:nvPr>
            <p:ph idx="1"/>
          </p:nvPr>
        </p:nvPicPr>
        <p:blipFill>
          <a:blip r:embed="rId2"/>
          <a:stretch>
            <a:fillRect/>
          </a:stretch>
        </p:blipFill>
        <p:spPr>
          <a:xfrm>
            <a:off x="3262554" y="255280"/>
            <a:ext cx="7326247" cy="6289933"/>
          </a:xfrm>
          <a:prstGeom prst="rect">
            <a:avLst/>
          </a:prstGeom>
        </p:spPr>
      </p:pic>
    </p:spTree>
    <p:extLst>
      <p:ext uri="{BB962C8B-B14F-4D97-AF65-F5344CB8AC3E}">
        <p14:creationId xmlns:p14="http://schemas.microsoft.com/office/powerpoint/2010/main" val="16414641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 xmlns:a16="http://schemas.microsoft.com/office/drawing/2014/main" id="{0D57E7FA-E8FC-45AC-868F-CDC814493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 xmlns:a16="http://schemas.microsoft.com/office/drawing/2014/main" id="{068EBBB4-DF6A-4503-AA1C-A6E78AF32C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927A7B7-1B6D-432E-B2C4-E71C6C361C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E27DBEE0-99A4-4464-9371-C89D97E7A9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0" cy="6858000"/>
          </a:xfrm>
          <a:custGeom>
            <a:avLst/>
            <a:gdLst>
              <a:gd name="connsiteX0" fmla="*/ 0 w 12192000"/>
              <a:gd name="connsiteY0" fmla="*/ 0 h 6858000"/>
              <a:gd name="connsiteX1" fmla="*/ 7136182 w 12192000"/>
              <a:gd name="connsiteY1" fmla="*/ 0 h 6858000"/>
              <a:gd name="connsiteX2" fmla="*/ 7136182 w 12192000"/>
              <a:gd name="connsiteY2" fmla="*/ 335 h 6858000"/>
              <a:gd name="connsiteX3" fmla="*/ 7215619 w 12192000"/>
              <a:gd name="connsiteY3" fmla="*/ 2368586 h 6858000"/>
              <a:gd name="connsiteX4" fmla="*/ 7295436 w 12192000"/>
              <a:gd name="connsiteY4" fmla="*/ 3753611 h 6858000"/>
              <a:gd name="connsiteX5" fmla="*/ 7397299 w 12192000"/>
              <a:gd name="connsiteY5" fmla="*/ 4072305 h 6858000"/>
              <a:gd name="connsiteX6" fmla="*/ 7445569 w 12192000"/>
              <a:gd name="connsiteY6" fmla="*/ 4526719 h 6858000"/>
              <a:gd name="connsiteX7" fmla="*/ 7531468 w 12192000"/>
              <a:gd name="connsiteY7" fmla="*/ 5116854 h 6858000"/>
              <a:gd name="connsiteX8" fmla="*/ 7590760 w 12192000"/>
              <a:gd name="connsiteY8" fmla="*/ 5630249 h 6858000"/>
              <a:gd name="connsiteX9" fmla="*/ 7884185 w 12192000"/>
              <a:gd name="connsiteY9" fmla="*/ 5724081 h 6858000"/>
              <a:gd name="connsiteX10" fmla="*/ 8115655 w 12192000"/>
              <a:gd name="connsiteY10" fmla="*/ 5424488 h 6858000"/>
              <a:gd name="connsiteX11" fmla="*/ 8264267 w 12192000"/>
              <a:gd name="connsiteY11" fmla="*/ 5616845 h 6858000"/>
              <a:gd name="connsiteX12" fmla="*/ 8453928 w 12192000"/>
              <a:gd name="connsiteY12" fmla="*/ 5348754 h 6858000"/>
              <a:gd name="connsiteX13" fmla="*/ 8615844 w 12192000"/>
              <a:gd name="connsiteY13" fmla="*/ 5190580 h 6858000"/>
              <a:gd name="connsiteX14" fmla="*/ 8701363 w 12192000"/>
              <a:gd name="connsiteY14" fmla="*/ 4645684 h 6858000"/>
              <a:gd name="connsiteX15" fmla="*/ 8801704 w 12192000"/>
              <a:gd name="connsiteY15" fmla="*/ 4490862 h 6858000"/>
              <a:gd name="connsiteX16" fmla="*/ 8859097 w 12192000"/>
              <a:gd name="connsiteY16" fmla="*/ 4649036 h 6858000"/>
              <a:gd name="connsiteX17" fmla="*/ 8816528 w 12192000"/>
              <a:gd name="connsiteY17" fmla="*/ 5258608 h 6858000"/>
              <a:gd name="connsiteX18" fmla="*/ 8908507 w 12192000"/>
              <a:gd name="connsiteY18" fmla="*/ 5148354 h 6858000"/>
              <a:gd name="connsiteX19" fmla="*/ 9112612 w 12192000"/>
              <a:gd name="connsiteY19" fmla="*/ 4460032 h 6858000"/>
              <a:gd name="connsiteX20" fmla="*/ 9242220 w 12192000"/>
              <a:gd name="connsiteY20" fmla="*/ 4342071 h 6858000"/>
              <a:gd name="connsiteX21" fmla="*/ 9341422 w 12192000"/>
              <a:gd name="connsiteY21" fmla="*/ 4562911 h 6858000"/>
              <a:gd name="connsiteX22" fmla="*/ 9480152 w 12192000"/>
              <a:gd name="connsiteY22" fmla="*/ 5150031 h 6858000"/>
              <a:gd name="connsiteX23" fmla="*/ 9561110 w 12192000"/>
              <a:gd name="connsiteY23" fmla="*/ 4866524 h 6858000"/>
              <a:gd name="connsiteX24" fmla="*/ 9881520 w 12192000"/>
              <a:gd name="connsiteY24" fmla="*/ 4313922 h 6858000"/>
              <a:gd name="connsiteX25" fmla="*/ 10094366 w 12192000"/>
              <a:gd name="connsiteY25" fmla="*/ 4813241 h 6858000"/>
              <a:gd name="connsiteX26" fmla="*/ 10237276 w 12192000"/>
              <a:gd name="connsiteY26" fmla="*/ 4416132 h 6858000"/>
              <a:gd name="connsiteX27" fmla="*/ 10324315 w 12192000"/>
              <a:gd name="connsiteY27" fmla="*/ 4322299 h 6858000"/>
              <a:gd name="connsiteX28" fmla="*/ 10344080 w 12192000"/>
              <a:gd name="connsiteY28" fmla="*/ 4373907 h 6858000"/>
              <a:gd name="connsiteX29" fmla="*/ 10527280 w 12192000"/>
              <a:gd name="connsiteY29" fmla="*/ 3490211 h 6858000"/>
              <a:gd name="connsiteX30" fmla="*/ 10594174 w 12192000"/>
              <a:gd name="connsiteY30" fmla="*/ 3861183 h 6858000"/>
              <a:gd name="connsiteX31" fmla="*/ 11258180 w 12192000"/>
              <a:gd name="connsiteY31" fmla="*/ 1488576 h 6858000"/>
              <a:gd name="connsiteX32" fmla="*/ 11362322 w 12192000"/>
              <a:gd name="connsiteY32" fmla="*/ 0 h 6858000"/>
              <a:gd name="connsiteX33" fmla="*/ 12192000 w 12192000"/>
              <a:gd name="connsiteY33" fmla="*/ 0 h 6858000"/>
              <a:gd name="connsiteX34" fmla="*/ 12192000 w 12192000"/>
              <a:gd name="connsiteY34" fmla="*/ 6858000 h 6858000"/>
              <a:gd name="connsiteX35" fmla="*/ 0 w 12192000"/>
              <a:gd name="connsiteY3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6858000">
                <a:moveTo>
                  <a:pt x="0" y="0"/>
                </a:moveTo>
                <a:lnTo>
                  <a:pt x="7136182" y="0"/>
                </a:lnTo>
                <a:lnTo>
                  <a:pt x="7136182" y="335"/>
                </a:lnTo>
                <a:cubicBezTo>
                  <a:pt x="7149485" y="1194346"/>
                  <a:pt x="7215999" y="2368586"/>
                  <a:pt x="7215619" y="2368586"/>
                </a:cubicBezTo>
                <a:cubicBezTo>
                  <a:pt x="7215999" y="2370261"/>
                  <a:pt x="7261609" y="3524058"/>
                  <a:pt x="7295436" y="3753611"/>
                </a:cubicBezTo>
                <a:cubicBezTo>
                  <a:pt x="7329643" y="3986516"/>
                  <a:pt x="7366892" y="3841746"/>
                  <a:pt x="7397299" y="4072305"/>
                </a:cubicBezTo>
                <a:cubicBezTo>
                  <a:pt x="7410602" y="4226792"/>
                  <a:pt x="7396538" y="4381615"/>
                  <a:pt x="7445569" y="4526719"/>
                </a:cubicBezTo>
                <a:cubicBezTo>
                  <a:pt x="7442148" y="4749905"/>
                  <a:pt x="7507522" y="4896349"/>
                  <a:pt x="7531468" y="5116854"/>
                </a:cubicBezTo>
                <a:cubicBezTo>
                  <a:pt x="7542490" y="5292454"/>
                  <a:pt x="7518165" y="5467049"/>
                  <a:pt x="7590760" y="5630249"/>
                </a:cubicBezTo>
                <a:cubicBezTo>
                  <a:pt x="7648913" y="5755916"/>
                  <a:pt x="7723029" y="5854440"/>
                  <a:pt x="7884185" y="5724081"/>
                </a:cubicBezTo>
                <a:cubicBezTo>
                  <a:pt x="7883045" y="5562555"/>
                  <a:pt x="8152523" y="5586684"/>
                  <a:pt x="8115655" y="5424488"/>
                </a:cubicBezTo>
                <a:cubicBezTo>
                  <a:pt x="8237281" y="5459341"/>
                  <a:pt x="8173428" y="5573280"/>
                  <a:pt x="8264267" y="5616845"/>
                </a:cubicBezTo>
                <a:cubicBezTo>
                  <a:pt x="8342565" y="5535411"/>
                  <a:pt x="8290493" y="5372882"/>
                  <a:pt x="8453928" y="5348754"/>
                </a:cubicBezTo>
                <a:cubicBezTo>
                  <a:pt x="8621165" y="5384611"/>
                  <a:pt x="8603300" y="5278045"/>
                  <a:pt x="8615844" y="5190580"/>
                </a:cubicBezTo>
                <a:cubicBezTo>
                  <a:pt x="8640930" y="4983479"/>
                  <a:pt x="8661074" y="4848093"/>
                  <a:pt x="8701363" y="4645684"/>
                </a:cubicBezTo>
                <a:cubicBezTo>
                  <a:pt x="8712764" y="4595082"/>
                  <a:pt x="8689960" y="4479468"/>
                  <a:pt x="8801704" y="4490862"/>
                </a:cubicBezTo>
                <a:cubicBezTo>
                  <a:pt x="8887983" y="4501920"/>
                  <a:pt x="8855296" y="4593407"/>
                  <a:pt x="8859097" y="4649036"/>
                </a:cubicBezTo>
                <a:cubicBezTo>
                  <a:pt x="8892544" y="4963372"/>
                  <a:pt x="8818808" y="4944941"/>
                  <a:pt x="8816528" y="5258608"/>
                </a:cubicBezTo>
                <a:cubicBezTo>
                  <a:pt x="8816147" y="5271006"/>
                  <a:pt x="8871260" y="5282066"/>
                  <a:pt x="8908507" y="5148354"/>
                </a:cubicBezTo>
                <a:cubicBezTo>
                  <a:pt x="8981484" y="4884620"/>
                  <a:pt x="9068522" y="4676850"/>
                  <a:pt x="9112612" y="4460032"/>
                </a:cubicBezTo>
                <a:cubicBezTo>
                  <a:pt x="9165063" y="4506612"/>
                  <a:pt x="9210294" y="4296495"/>
                  <a:pt x="9242220" y="4342071"/>
                </a:cubicBezTo>
                <a:cubicBezTo>
                  <a:pt x="9257044" y="4418812"/>
                  <a:pt x="9283648" y="4492872"/>
                  <a:pt x="9341422" y="4562911"/>
                </a:cubicBezTo>
                <a:cubicBezTo>
                  <a:pt x="9391213" y="4774703"/>
                  <a:pt x="9336860" y="4972085"/>
                  <a:pt x="9480152" y="5150031"/>
                </a:cubicBezTo>
                <a:cubicBezTo>
                  <a:pt x="9480152" y="5150031"/>
                  <a:pt x="9482432" y="5095407"/>
                  <a:pt x="9561110" y="4866524"/>
                </a:cubicBezTo>
                <a:cubicBezTo>
                  <a:pt x="9624583" y="4682212"/>
                  <a:pt x="9705921" y="4777385"/>
                  <a:pt x="9881520" y="4313922"/>
                </a:cubicBezTo>
                <a:cubicBezTo>
                  <a:pt x="9929790" y="4492202"/>
                  <a:pt x="9821466" y="4720414"/>
                  <a:pt x="10094366" y="4813241"/>
                </a:cubicBezTo>
                <a:cubicBezTo>
                  <a:pt x="10147197" y="4677855"/>
                  <a:pt x="10106528" y="4511974"/>
                  <a:pt x="10237276" y="4416132"/>
                </a:cubicBezTo>
                <a:cubicBezTo>
                  <a:pt x="10275285" y="4388317"/>
                  <a:pt x="10302651" y="4356481"/>
                  <a:pt x="10324315" y="4322299"/>
                </a:cubicBezTo>
                <a:cubicBezTo>
                  <a:pt x="10330777" y="4339726"/>
                  <a:pt x="10337619" y="4357821"/>
                  <a:pt x="10344080" y="4373907"/>
                </a:cubicBezTo>
                <a:cubicBezTo>
                  <a:pt x="10370306" y="4346763"/>
                  <a:pt x="10519678" y="3662796"/>
                  <a:pt x="10527280" y="3490211"/>
                </a:cubicBezTo>
                <a:cubicBezTo>
                  <a:pt x="10565288" y="3612863"/>
                  <a:pt x="10594174" y="3861183"/>
                  <a:pt x="10594174" y="3861183"/>
                </a:cubicBezTo>
                <a:cubicBezTo>
                  <a:pt x="10594174" y="3861183"/>
                  <a:pt x="10758371" y="3809910"/>
                  <a:pt x="11258180" y="1488576"/>
                </a:cubicBezTo>
                <a:cubicBezTo>
                  <a:pt x="11297708" y="1305268"/>
                  <a:pt x="11334195" y="675255"/>
                  <a:pt x="11362322" y="0"/>
                </a:cubicBezTo>
                <a:lnTo>
                  <a:pt x="12192000" y="0"/>
                </a:lnTo>
                <a:lnTo>
                  <a:pt x="12192000"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E26FCAC-9854-4388-B958-6DB20614B27B}"/>
              </a:ext>
            </a:extLst>
          </p:cNvPr>
          <p:cNvSpPr>
            <a:spLocks noGrp="1"/>
          </p:cNvSpPr>
          <p:nvPr>
            <p:ph type="title"/>
          </p:nvPr>
        </p:nvSpPr>
        <p:spPr>
          <a:xfrm>
            <a:off x="6096000" y="1406005"/>
            <a:ext cx="5257800" cy="2806704"/>
          </a:xfrm>
        </p:spPr>
        <p:txBody>
          <a:bodyPr vert="horz" lIns="91440" tIns="45720" rIns="91440" bIns="45720" rtlCol="0" anchor="b">
            <a:normAutofit/>
          </a:bodyPr>
          <a:lstStyle/>
          <a:p>
            <a:r>
              <a:rPr lang="en-US" sz="4800" i="1">
                <a:solidFill>
                  <a:srgbClr val="FFFFFF"/>
                </a:solidFill>
              </a:rPr>
              <a:t>Thank You</a:t>
            </a:r>
          </a:p>
        </p:txBody>
      </p:sp>
      <p:pic>
        <p:nvPicPr>
          <p:cNvPr id="7" name="Graphic 6" descr="Smiling Face with No Fill">
            <a:extLst>
              <a:ext uri="{FF2B5EF4-FFF2-40B4-BE49-F238E27FC236}">
                <a16:creationId xmlns="" xmlns:a16="http://schemas.microsoft.com/office/drawing/2014/main" id="{A7ACED00-D5EC-434F-9A00-49E988D14B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846791" y="676274"/>
            <a:ext cx="2743201" cy="2743201"/>
          </a:xfrm>
          <a:prstGeom prst="rect">
            <a:avLst/>
          </a:prstGeom>
        </p:spPr>
      </p:pic>
    </p:spTree>
    <p:extLst>
      <p:ext uri="{BB962C8B-B14F-4D97-AF65-F5344CB8AC3E}">
        <p14:creationId xmlns:p14="http://schemas.microsoft.com/office/powerpoint/2010/main" val="1796682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3EE991-D2CA-4E3E-8B2D-C161B3D7BF3E}"/>
              </a:ext>
            </a:extLst>
          </p:cNvPr>
          <p:cNvSpPr>
            <a:spLocks noGrp="1"/>
          </p:cNvSpPr>
          <p:nvPr>
            <p:ph type="title"/>
          </p:nvPr>
        </p:nvSpPr>
        <p:spPr/>
        <p:txBody>
          <a:bodyPr/>
          <a:lstStyle/>
          <a:p>
            <a:r>
              <a:rPr lang="en-GB" b="1" dirty="0"/>
              <a:t>Paging</a:t>
            </a:r>
            <a:endParaRPr lang="en-US" dirty="0"/>
          </a:p>
        </p:txBody>
      </p:sp>
      <p:sp>
        <p:nvSpPr>
          <p:cNvPr id="3" name="Content Placeholder 2">
            <a:extLst>
              <a:ext uri="{FF2B5EF4-FFF2-40B4-BE49-F238E27FC236}">
                <a16:creationId xmlns="" xmlns:a16="http://schemas.microsoft.com/office/drawing/2014/main" id="{C403F139-FC76-4CD8-8F48-39C17B904C85}"/>
              </a:ext>
            </a:extLst>
          </p:cNvPr>
          <p:cNvSpPr>
            <a:spLocks noGrp="1"/>
          </p:cNvSpPr>
          <p:nvPr>
            <p:ph idx="1"/>
          </p:nvPr>
        </p:nvSpPr>
        <p:spPr/>
        <p:txBody>
          <a:bodyPr vert="horz" lIns="91440" tIns="45720" rIns="91440" bIns="45720" rtlCol="0" anchor="t">
            <a:normAutofit fontScale="77500" lnSpcReduction="20000"/>
          </a:bodyPr>
          <a:lstStyle/>
          <a:p>
            <a:r>
              <a:rPr lang="en-GB" b="1" dirty="0">
                <a:ea typeface="+mn-lt"/>
                <a:cs typeface="+mn-lt"/>
              </a:rPr>
              <a:t>Paging</a:t>
            </a:r>
            <a:r>
              <a:rPr lang="en-GB" dirty="0">
                <a:ea typeface="+mn-lt"/>
                <a:cs typeface="+mn-lt"/>
              </a:rPr>
              <a:t> is a storage mechanism that allows OS to retrieve processes from the secondary storage into the main memory in the form of pages.</a:t>
            </a:r>
          </a:p>
          <a:p>
            <a:r>
              <a:rPr lang="en-GB" dirty="0">
                <a:ea typeface="+mn-lt"/>
                <a:cs typeface="+mn-lt"/>
              </a:rPr>
              <a:t>The main idea behind the paging is to divide each process in the form of pages. The main memory will also be divided in the form of frames.</a:t>
            </a:r>
          </a:p>
          <a:p>
            <a:r>
              <a:rPr lang="en-GB" dirty="0">
                <a:ea typeface="+mn-lt"/>
                <a:cs typeface="+mn-lt"/>
              </a:rPr>
              <a:t>One page of the process is to be stored in one of the frames of the memory. The pages can be stored at the different locations of the memory but the priority is always to find the contiguous frames or holes.</a:t>
            </a:r>
          </a:p>
          <a:p>
            <a:r>
              <a:rPr lang="en-GB" dirty="0">
                <a:ea typeface="+mn-lt"/>
                <a:cs typeface="+mn-lt"/>
              </a:rPr>
              <a:t>Pages of the process are brought into the main memory only when they are required otherwise they reside in the secondary storage.</a:t>
            </a:r>
            <a:endParaRPr lang="en-GB" dirty="0"/>
          </a:p>
          <a:p>
            <a:r>
              <a:rPr lang="en-GB" dirty="0">
                <a:ea typeface="+mn-lt"/>
                <a:cs typeface="+mn-lt"/>
              </a:rPr>
              <a:t>Different operating system defines different frame sizes. The sizes of each frame must be equal. Considering the fact that the pages are mapped to the frames in Paging, page size needs to be as same as frame size.</a:t>
            </a:r>
            <a:endParaRPr lang="en-GB" dirty="0"/>
          </a:p>
          <a:p>
            <a:endParaRPr lang="en-GB" dirty="0"/>
          </a:p>
        </p:txBody>
      </p:sp>
    </p:spTree>
    <p:extLst>
      <p:ext uri="{BB962C8B-B14F-4D97-AF65-F5344CB8AC3E}">
        <p14:creationId xmlns:p14="http://schemas.microsoft.com/office/powerpoint/2010/main" val="1411367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able&#10;&#10;Description automatically generated">
            <a:extLst>
              <a:ext uri="{FF2B5EF4-FFF2-40B4-BE49-F238E27FC236}">
                <a16:creationId xmlns="" xmlns:a16="http://schemas.microsoft.com/office/drawing/2014/main" id="{E3C8C6E1-E1AC-4A96-8C40-F7945A17267E}"/>
              </a:ext>
            </a:extLst>
          </p:cNvPr>
          <p:cNvPicPr>
            <a:picLocks noGrp="1" noChangeAspect="1"/>
          </p:cNvPicPr>
          <p:nvPr>
            <p:ph idx="1"/>
          </p:nvPr>
        </p:nvPicPr>
        <p:blipFill>
          <a:blip r:embed="rId2"/>
          <a:stretch>
            <a:fillRect/>
          </a:stretch>
        </p:blipFill>
        <p:spPr>
          <a:xfrm>
            <a:off x="3054959" y="240902"/>
            <a:ext cx="7813325" cy="6376198"/>
          </a:xfrm>
          <a:prstGeom prst="rect">
            <a:avLst/>
          </a:prstGeom>
        </p:spPr>
      </p:pic>
    </p:spTree>
    <p:extLst>
      <p:ext uri="{BB962C8B-B14F-4D97-AF65-F5344CB8AC3E}">
        <p14:creationId xmlns:p14="http://schemas.microsoft.com/office/powerpoint/2010/main" val="42617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084A20-8213-43F9-A230-4C98AE96AFA2}"/>
              </a:ext>
            </a:extLst>
          </p:cNvPr>
          <p:cNvSpPr>
            <a:spLocks noGrp="1"/>
          </p:cNvSpPr>
          <p:nvPr>
            <p:ph type="title"/>
          </p:nvPr>
        </p:nvSpPr>
        <p:spPr/>
        <p:txBody>
          <a:bodyPr/>
          <a:lstStyle/>
          <a:p>
            <a:r>
              <a:rPr lang="en-GB" b="1" dirty="0">
                <a:ea typeface="+mj-lt"/>
                <a:cs typeface="+mj-lt"/>
              </a:rPr>
              <a:t>Example</a:t>
            </a:r>
            <a:endParaRPr lang="en-US" dirty="0"/>
          </a:p>
        </p:txBody>
      </p:sp>
      <p:sp>
        <p:nvSpPr>
          <p:cNvPr id="3" name="Content Placeholder 2">
            <a:extLst>
              <a:ext uri="{FF2B5EF4-FFF2-40B4-BE49-F238E27FC236}">
                <a16:creationId xmlns="" xmlns:a16="http://schemas.microsoft.com/office/drawing/2014/main" id="{B837B789-45B2-463C-B398-957819E37B7A}"/>
              </a:ext>
            </a:extLst>
          </p:cNvPr>
          <p:cNvSpPr>
            <a:spLocks noGrp="1"/>
          </p:cNvSpPr>
          <p:nvPr>
            <p:ph idx="1"/>
          </p:nvPr>
        </p:nvSpPr>
        <p:spPr/>
        <p:txBody>
          <a:bodyPr vert="horz" lIns="91440" tIns="45720" rIns="91440" bIns="45720" rtlCol="0" anchor="t">
            <a:normAutofit fontScale="92500" lnSpcReduction="10000"/>
          </a:bodyPr>
          <a:lstStyle/>
          <a:p>
            <a:r>
              <a:rPr lang="en-GB" b="1" dirty="0">
                <a:solidFill>
                  <a:srgbClr val="FF0000"/>
                </a:solidFill>
                <a:ea typeface="+mn-lt"/>
                <a:cs typeface="+mn-lt"/>
              </a:rPr>
              <a:t>For example, if the main memory size is 16 KB and Frame size is 1 KB. Here, the main memory will be divided into the collection of 16 frames of 1 KB each.</a:t>
            </a:r>
            <a:endParaRPr lang="en-GB" b="1" dirty="0">
              <a:solidFill>
                <a:srgbClr val="FF0000"/>
              </a:solidFill>
            </a:endParaRPr>
          </a:p>
          <a:p>
            <a:r>
              <a:rPr lang="en-GB" dirty="0">
                <a:ea typeface="+mn-lt"/>
                <a:cs typeface="+mn-lt"/>
              </a:rPr>
              <a:t>There are 4 separate processes in the system that is A1, A2, A3, and A4 of 4 KB each. Here, all the processes are divided into pages of 1 KB each so that operating system can store one page in one frame.</a:t>
            </a:r>
            <a:endParaRPr lang="en-GB" dirty="0"/>
          </a:p>
          <a:p>
            <a:r>
              <a:rPr lang="en-GB" dirty="0">
                <a:ea typeface="+mn-lt"/>
                <a:cs typeface="+mn-lt"/>
              </a:rPr>
              <a:t>At the beginning of the process, all the frames remain empty so that all the pages of the processes will get stored in a contiguous way.</a:t>
            </a:r>
            <a:endParaRPr lang="en-GB" dirty="0"/>
          </a:p>
          <a:p>
            <a:endParaRPr lang="en-GB" dirty="0"/>
          </a:p>
          <a:p>
            <a:endParaRPr lang="en-GB" dirty="0"/>
          </a:p>
        </p:txBody>
      </p:sp>
    </p:spTree>
    <p:extLst>
      <p:ext uri="{BB962C8B-B14F-4D97-AF65-F5344CB8AC3E}">
        <p14:creationId xmlns:p14="http://schemas.microsoft.com/office/powerpoint/2010/main" val="1134293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9" ma:contentTypeDescription="Create a new document." ma:contentTypeScope="" ma:versionID="819f581626a796a44c782eada9ed2e2c">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57652fe3d334a116df26f5fc6c2b5eae"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DB989A-C34B-4DD1-B0DD-7CABCB06CFF9}"/>
</file>

<file path=customXml/itemProps2.xml><?xml version="1.0" encoding="utf-8"?>
<ds:datastoreItem xmlns:ds="http://schemas.openxmlformats.org/officeDocument/2006/customXml" ds:itemID="{65E9E44D-78CC-444E-9051-94FB19939808}"/>
</file>

<file path=customXml/itemProps3.xml><?xml version="1.0" encoding="utf-8"?>
<ds:datastoreItem xmlns:ds="http://schemas.openxmlformats.org/officeDocument/2006/customXml" ds:itemID="{6E02945B-F02C-4AE7-AE49-A832F366A783}"/>
</file>

<file path=docProps/app.xml><?xml version="1.0" encoding="utf-8"?>
<Properties xmlns="http://schemas.openxmlformats.org/officeDocument/2006/extended-properties" xmlns:vt="http://schemas.openxmlformats.org/officeDocument/2006/docPropsVTypes">
  <Template>office theme</Template>
  <TotalTime>142</TotalTime>
  <Words>2460</Words>
  <Application>Microsoft Office PowerPoint</Application>
  <PresentationFormat>Widescreen</PresentationFormat>
  <Paragraphs>217</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 Light</vt:lpstr>
      <vt:lpstr>Century Gothic</vt:lpstr>
      <vt:lpstr>BrushVTI</vt:lpstr>
      <vt:lpstr>Virtual Memory</vt:lpstr>
      <vt:lpstr>Virtual Memory</vt:lpstr>
      <vt:lpstr>Virtual Memory</vt:lpstr>
      <vt:lpstr>Virtual Memory</vt:lpstr>
      <vt:lpstr>Virtual Memory</vt:lpstr>
      <vt:lpstr>Demand Paging</vt:lpstr>
      <vt:lpstr>Paging</vt:lpstr>
      <vt:lpstr>PowerPoint Presentation</vt:lpstr>
      <vt:lpstr>Example</vt:lpstr>
      <vt:lpstr>PowerPoint Presentation</vt:lpstr>
      <vt:lpstr>example</vt:lpstr>
      <vt:lpstr>What is Paging Protection?</vt:lpstr>
      <vt:lpstr>Paging</vt:lpstr>
      <vt:lpstr>Page Table</vt:lpstr>
      <vt:lpstr>Page Table Entry</vt:lpstr>
      <vt:lpstr>Page Table Entry</vt:lpstr>
      <vt:lpstr>Page Table Entry</vt:lpstr>
      <vt:lpstr>Page Table Entry</vt:lpstr>
      <vt:lpstr>Types of Page Tables</vt:lpstr>
      <vt:lpstr>Hierarchical page Table</vt:lpstr>
      <vt:lpstr>Hierarchical page Table</vt:lpstr>
      <vt:lpstr>Hierarchical page Table</vt:lpstr>
      <vt:lpstr>Inverted Page Table</vt:lpstr>
      <vt:lpstr>PowerPoint Presentation</vt:lpstr>
      <vt:lpstr>Inverted Page Table</vt:lpstr>
      <vt:lpstr>PowerPoint Presentation</vt:lpstr>
      <vt:lpstr>PowerPoint Presentation</vt:lpstr>
      <vt:lpstr>Shared Page Table</vt:lpstr>
      <vt:lpstr>Translation look aside buffer (TLB)</vt:lpstr>
      <vt:lpstr>Translation look aside buffer (TLB)</vt:lpstr>
      <vt:lpstr>Translation look aside buffer (TLB)</vt:lpstr>
      <vt:lpstr>PowerPoint Presentation</vt:lpstr>
      <vt:lpstr>PowerPoint Presentation</vt:lpstr>
      <vt:lpstr>PowerPoint Presentation</vt:lpstr>
      <vt:lpstr>PowerPoint Presentation</vt:lpstr>
      <vt:lpstr>page fault</vt:lpstr>
      <vt:lpstr>Page Replacement Algorithms</vt:lpstr>
      <vt:lpstr>Reference String</vt:lpstr>
      <vt:lpstr>First In First Out (FIFO)</vt:lpstr>
      <vt:lpstr>First In First Out (FIFO)</vt:lpstr>
      <vt:lpstr>First In First Out (FIFO)</vt:lpstr>
      <vt:lpstr>Belady’s anomaly </vt:lpstr>
      <vt:lpstr>First In First Out (FIFO)</vt:lpstr>
      <vt:lpstr>Optimal Page replacement </vt:lpstr>
      <vt:lpstr>Optimal Page replacement </vt:lpstr>
      <vt:lpstr>Optimal Page replacement </vt:lpstr>
      <vt:lpstr>Optimal Page replacement </vt:lpstr>
      <vt:lpstr>Least Recently Used</vt:lpstr>
      <vt:lpstr>Least Recently Used</vt:lpstr>
      <vt:lpstr>Least Recently Used </vt:lpstr>
      <vt:lpstr>PowerPoint Presentation</vt:lpstr>
      <vt:lpstr>What is Thrashing  in OS?</vt:lpstr>
      <vt:lpstr>Segmentation</vt:lpstr>
      <vt:lpstr>PowerPoint Presentation</vt:lpstr>
      <vt:lpstr>Types of Segmentation:</vt:lpstr>
      <vt:lpstr>Benefits and Drawbacks of Segmentation</vt:lpstr>
      <vt:lpstr>Why Segmentation is needed?</vt:lpstr>
      <vt:lpstr>Translation of Logical Address into Physical Address by Segment Table</vt:lpstr>
      <vt:lpstr>PowerPoint Presentation</vt:lpstr>
      <vt:lpstr>Segmented Paging</vt:lpstr>
      <vt:lpstr>PowerPoint Presentation</vt:lpstr>
      <vt:lpstr>Translation of logical address to physical address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565</cp:revision>
  <dcterms:created xsi:type="dcterms:W3CDTF">2021-04-03T11:22:59Z</dcterms:created>
  <dcterms:modified xsi:type="dcterms:W3CDTF">2021-07-19T16:16:50Z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