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8" r:id="rId2"/>
    <p:sldId id="259" r:id="rId3"/>
    <p:sldId id="29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2E56-61B5-4B27-814A-8AFBAE41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7EE19-3189-467B-A717-102D36769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564F-F888-4B74-AADC-E712CB25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80F2-E29E-4B9D-8320-BD6C285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765E-2FCD-42B1-8C2B-3596A131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D33-F171-4403-BA0C-4EBA052F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660E-FD76-4077-960A-EA101C70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C32C-E5ED-482C-9074-E2809F2D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705A-1E15-4197-BBB8-B208CBA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8BAA-999E-4586-B268-5B57DEC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FF862-1BFF-4BE6-9343-C1C93217A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D5BE-EB08-460C-A203-75C25304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B663-7973-41EF-B365-AAA1D8F3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DB9B-ABF7-476D-96A8-FF97F3F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92C3-D524-4C26-B501-394E8E58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219-86E1-4E02-ACDC-688EE316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18F1-4E2C-4E80-8F43-B3B8ADAB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A342-BB7D-47FB-A1FC-9043400F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E010-A207-4661-A79C-75221FF1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837A-1972-409F-AE1F-0EC82BE7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9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17F5-CBA4-457C-8FEF-E7DE3EFA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4C84-E516-4ED0-A4F5-0F1FEEA7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46E1-EE30-498A-9C30-01193072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CD48-4E91-41A0-A890-9026BA77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3C3A-A221-4342-BA1D-03DF5945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F7BF-C4FE-4233-8241-772F1897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A4AE-CEA6-4A06-AD8F-CBC3E537C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6D0B-32DA-48A9-B0BC-B96A59D0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C93A-3050-49C4-836A-FEA740E7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2117-E85A-417E-BB70-261D9EA3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6A49-7730-4B6B-ABDC-4BCD930B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07A8-D9B8-482E-99C2-FCA6F9FD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837F-40D0-4EB4-9BDE-36E90529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7910-530E-4079-8F44-7AA0C1A27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EFA7-B7A5-4014-8244-4B89A9F20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96589-16DE-4DFF-98B2-806B9CAD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8E8E-87D0-419B-86DE-66543630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8CC35-DF9D-4BA5-9D4B-51CC75DB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79950-599D-4886-B7AC-26B1EA48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534F-3EE0-47BA-92B9-A0A96744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34421-8E77-4E2D-86DA-4506BE5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0582D-E5A9-4122-81A4-78406B06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79ED-2673-4B8C-BA3A-48305435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8C5AE-05B0-4593-989E-49933A50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BE387-46B0-43A6-8BB8-EB8EFBBC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9CD65-830A-4FCF-A78A-1440E33B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1780-2692-4941-B339-25CA2123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ED8E-AEBB-4A1B-B399-458F6EDA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3718E-B335-46C3-8809-BFB7D623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9E28-1ED2-47B7-B27F-71E3ABF1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5C3BF-7669-4B8C-BD0C-0C442CAE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8FFD-AE57-4354-AE28-D8B84E43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5CF8-5945-4B6D-AE3F-285DA78A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6B18F-762F-4A8F-A878-C54A72BE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FFE6-2EB3-4C09-B8ED-2FBA09F1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D1B4-BE1A-408C-9289-762D6544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EA19-16B2-407C-A7B2-4DFD1A03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13D4-BA25-4A33-AC63-6DD4752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4328B-97AA-45F0-91BB-2B94B3E1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D072-FD68-4DA6-8C59-CA2CC0BB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2B32-EF46-4272-BC0B-0DB3B7E8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6C7E-5814-41E3-8266-25FE99441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93CB-8485-4B7A-B26B-5449EBBCE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406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50" dirty="0"/>
              <a:t> </a:t>
            </a:r>
            <a:r>
              <a:rPr spc="-5" dirty="0"/>
              <a:t>JavaScript?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774180" cy="320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384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3450" spc="-30" baseline="1207" dirty="0">
                <a:latin typeface="Arial"/>
                <a:cs typeface="Arial"/>
              </a:rPr>
              <a:t>programming language </a:t>
            </a:r>
            <a:r>
              <a:rPr sz="3450" spc="-22" baseline="1207" dirty="0">
                <a:latin typeface="Arial"/>
                <a:cs typeface="Arial"/>
              </a:rPr>
              <a:t>for use</a:t>
            </a:r>
            <a:r>
              <a:rPr sz="3450" spc="-247" baseline="1207" dirty="0">
                <a:latin typeface="Arial"/>
                <a:cs typeface="Arial"/>
              </a:rPr>
              <a:t> </a:t>
            </a:r>
            <a:r>
              <a:rPr sz="3450" spc="-7" baseline="1207" dirty="0">
                <a:latin typeface="Arial"/>
                <a:cs typeface="Arial"/>
              </a:rPr>
              <a:t>in 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HTML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pages</a:t>
            </a:r>
            <a:endParaRPr sz="2300" dirty="0">
              <a:latin typeface="Arial"/>
              <a:cs typeface="Arial"/>
            </a:endParaRPr>
          </a:p>
          <a:p>
            <a:pPr marL="355600" marR="1090930" indent="-342900">
              <a:lnSpc>
                <a:spcPct val="1199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Invented </a:t>
            </a:r>
            <a:r>
              <a:rPr sz="3450" spc="-15" baseline="1207" dirty="0">
                <a:latin typeface="Arial"/>
                <a:cs typeface="Arial"/>
              </a:rPr>
              <a:t>in </a:t>
            </a:r>
            <a:r>
              <a:rPr sz="3450" spc="-22" baseline="1207" dirty="0">
                <a:latin typeface="Arial"/>
                <a:cs typeface="Arial"/>
              </a:rPr>
              <a:t>1995 </a:t>
            </a:r>
            <a:r>
              <a:rPr sz="3450" spc="-15" baseline="1207" dirty="0">
                <a:latin typeface="Arial"/>
                <a:cs typeface="Arial"/>
              </a:rPr>
              <a:t>at </a:t>
            </a:r>
            <a:r>
              <a:rPr sz="3450" spc="-30" baseline="1207" dirty="0">
                <a:latin typeface="Arial"/>
                <a:cs typeface="Arial"/>
              </a:rPr>
              <a:t>Netscape</a:t>
            </a:r>
            <a:r>
              <a:rPr sz="3450" spc="-22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Corporation </a:t>
            </a:r>
            <a:r>
              <a:rPr sz="2300" spc="-20" dirty="0">
                <a:latin typeface="Arial"/>
                <a:cs typeface="Arial"/>
              </a:rPr>
              <a:t> (LiveScript)</a:t>
            </a: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has </a:t>
            </a:r>
            <a:r>
              <a:rPr sz="3450" spc="-30" baseline="1207" dirty="0">
                <a:latin typeface="Arial"/>
                <a:cs typeface="Arial"/>
              </a:rPr>
              <a:t>nothing </a:t>
            </a:r>
            <a:r>
              <a:rPr sz="3450" spc="-15" baseline="1207" dirty="0">
                <a:latin typeface="Arial"/>
                <a:cs typeface="Arial"/>
              </a:rPr>
              <a:t>to </a:t>
            </a:r>
            <a:r>
              <a:rPr sz="3450" spc="-22" baseline="1207" dirty="0">
                <a:latin typeface="Arial"/>
                <a:cs typeface="Arial"/>
              </a:rPr>
              <a:t>do </a:t>
            </a:r>
            <a:r>
              <a:rPr sz="3450" spc="-30" baseline="1207" dirty="0">
                <a:latin typeface="Arial"/>
                <a:cs typeface="Arial"/>
              </a:rPr>
              <a:t>with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Java</a:t>
            </a:r>
            <a:endParaRPr sz="3450" baseline="1207" dirty="0">
              <a:latin typeface="Arial"/>
              <a:cs typeface="Arial"/>
            </a:endParaRPr>
          </a:p>
          <a:p>
            <a:pPr marL="355600" marR="5080" indent="-342900">
              <a:lnSpc>
                <a:spcPct val="119600"/>
              </a:lnSpc>
              <a:spcBef>
                <a:spcPts val="61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programs </a:t>
            </a:r>
            <a:r>
              <a:rPr sz="3450" spc="-22" baseline="1207" dirty="0">
                <a:latin typeface="Arial"/>
                <a:cs typeface="Arial"/>
              </a:rPr>
              <a:t>are run by an </a:t>
            </a:r>
            <a:r>
              <a:rPr sz="3450" spc="-30" baseline="1207" dirty="0">
                <a:latin typeface="Arial"/>
                <a:cs typeface="Arial"/>
              </a:rPr>
              <a:t>interpreter </a:t>
            </a:r>
            <a:r>
              <a:rPr sz="3450" spc="-22" baseline="1207" dirty="0">
                <a:latin typeface="Arial"/>
                <a:cs typeface="Arial"/>
              </a:rPr>
              <a:t>built </a:t>
            </a:r>
            <a:r>
              <a:rPr sz="2300" spc="-15" dirty="0">
                <a:latin typeface="Arial"/>
                <a:cs typeface="Arial"/>
              </a:rPr>
              <a:t> into the </a:t>
            </a:r>
            <a:r>
              <a:rPr sz="2300" spc="-20" dirty="0">
                <a:latin typeface="Arial"/>
                <a:cs typeface="Arial"/>
              </a:rPr>
              <a:t>user's web browser (not </a:t>
            </a:r>
            <a:r>
              <a:rPr sz="2300" spc="-15" dirty="0">
                <a:latin typeface="Arial"/>
                <a:cs typeface="Arial"/>
              </a:rPr>
              <a:t>on the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server)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506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3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8489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1887855" algn="l"/>
                <a:tab pos="1888489" algn="l"/>
              </a:tabLst>
            </a:pPr>
            <a:r>
              <a:rPr sz="3450" spc="-30" baseline="1207" dirty="0"/>
              <a:t>JavaScript </a:t>
            </a:r>
            <a:r>
              <a:rPr sz="3450" spc="-22" baseline="1207" dirty="0"/>
              <a:t>has variables that you can declare</a:t>
            </a:r>
            <a:r>
              <a:rPr sz="3450" spc="-300" baseline="1207" dirty="0"/>
              <a:t> </a:t>
            </a:r>
            <a:r>
              <a:rPr sz="3450" spc="-30" baseline="1207" dirty="0"/>
              <a:t>with </a:t>
            </a:r>
            <a:r>
              <a:rPr sz="2300" spc="-20" dirty="0"/>
              <a:t> </a:t>
            </a:r>
            <a:r>
              <a:rPr sz="2300" spc="-15" dirty="0"/>
              <a:t>the </a:t>
            </a:r>
            <a:r>
              <a:rPr sz="2300" spc="-20" dirty="0"/>
              <a:t>optional </a:t>
            </a:r>
            <a:r>
              <a:rPr sz="2300" spc="-15" dirty="0">
                <a:latin typeface="Courier New"/>
                <a:cs typeface="Courier New"/>
              </a:rPr>
              <a:t>var</a:t>
            </a:r>
            <a:r>
              <a:rPr sz="2300" spc="-825" dirty="0">
                <a:latin typeface="Courier New"/>
                <a:cs typeface="Courier New"/>
              </a:rPr>
              <a:t> </a:t>
            </a:r>
            <a:r>
              <a:rPr sz="2300" spc="-20" dirty="0"/>
              <a:t>keyword</a:t>
            </a:r>
            <a:endParaRPr sz="2300">
              <a:latin typeface="Courier New"/>
              <a:cs typeface="Courier New"/>
            </a:endParaRPr>
          </a:p>
          <a:p>
            <a:pPr marL="1888489" marR="370205" indent="-342900">
              <a:lnSpc>
                <a:spcPct val="1199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1887855" algn="l"/>
                <a:tab pos="1888489" algn="l"/>
              </a:tabLst>
            </a:pPr>
            <a:r>
              <a:rPr sz="3450" spc="-30" baseline="1207" dirty="0"/>
              <a:t>Variables declared within </a:t>
            </a:r>
            <a:r>
              <a:rPr sz="3450" spc="-7" baseline="1207" dirty="0"/>
              <a:t>a </a:t>
            </a:r>
            <a:r>
              <a:rPr sz="3450" spc="-30" baseline="1207" dirty="0"/>
              <a:t>function </a:t>
            </a:r>
            <a:r>
              <a:rPr sz="3450" spc="-22" baseline="1207" dirty="0"/>
              <a:t>are local</a:t>
            </a:r>
            <a:r>
              <a:rPr sz="3450" spc="-135" baseline="1207" dirty="0"/>
              <a:t> </a:t>
            </a:r>
            <a:r>
              <a:rPr sz="3450" spc="-7" baseline="1207" dirty="0"/>
              <a:t>to </a:t>
            </a:r>
            <a:r>
              <a:rPr sz="2300" spc="-5" dirty="0"/>
              <a:t> </a:t>
            </a:r>
            <a:r>
              <a:rPr sz="2300" spc="-15" dirty="0"/>
              <a:t>that</a:t>
            </a:r>
            <a:r>
              <a:rPr sz="2300" spc="-35" dirty="0"/>
              <a:t> </a:t>
            </a:r>
            <a:r>
              <a:rPr sz="2300" spc="-20" dirty="0"/>
              <a:t>function</a:t>
            </a:r>
            <a:endParaRPr sz="2300"/>
          </a:p>
          <a:p>
            <a:pPr marL="1888489" marR="545465" indent="-342900">
              <a:lnSpc>
                <a:spcPct val="1199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1887855" algn="l"/>
                <a:tab pos="1888489" algn="l"/>
              </a:tabLst>
            </a:pPr>
            <a:r>
              <a:rPr sz="3450" spc="-30" baseline="1207" dirty="0"/>
              <a:t>Variables declared outside </a:t>
            </a:r>
            <a:r>
              <a:rPr sz="3450" spc="-15" baseline="1207" dirty="0"/>
              <a:t>of </a:t>
            </a:r>
            <a:r>
              <a:rPr sz="3450" spc="-22" baseline="1207" dirty="0"/>
              <a:t>any </a:t>
            </a:r>
            <a:r>
              <a:rPr sz="3450" spc="-30" baseline="1207" dirty="0"/>
              <a:t>function </a:t>
            </a:r>
            <a:r>
              <a:rPr sz="3450" spc="-22" baseline="1207" dirty="0"/>
              <a:t>are </a:t>
            </a:r>
            <a:r>
              <a:rPr sz="2300" spc="-15" dirty="0"/>
              <a:t> </a:t>
            </a:r>
            <a:r>
              <a:rPr sz="2300" spc="-20" dirty="0"/>
              <a:t>global</a:t>
            </a:r>
            <a:r>
              <a:rPr sz="2300" spc="-25" dirty="0"/>
              <a:t> </a:t>
            </a:r>
            <a:r>
              <a:rPr sz="2300" spc="-20" dirty="0"/>
              <a:t>variables</a:t>
            </a:r>
            <a:endParaRPr sz="2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57400" y="4800600"/>
            <a:ext cx="6172200" cy="457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0" dirty="0">
                <a:latin typeface="Courier New"/>
                <a:cs typeface="Courier New"/>
              </a:rPr>
              <a:t>var </a:t>
            </a:r>
            <a:r>
              <a:rPr sz="1800" spc="-25" dirty="0">
                <a:latin typeface="Courier New"/>
                <a:cs typeface="Courier New"/>
              </a:rPr>
              <a:t>myname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0" dirty="0">
                <a:latin typeface="Courier New"/>
                <a:cs typeface="Courier New"/>
              </a:rPr>
              <a:t>"Pat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Morin";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6328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Operators and</a:t>
            </a:r>
            <a:r>
              <a:rPr spc="-30" dirty="0"/>
              <a:t> </a:t>
            </a:r>
            <a:r>
              <a:rPr spc="-5" dirty="0"/>
              <a:t>Constructs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397375" y="2877820"/>
            <a:ext cx="101600" cy="9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8500" y="1903729"/>
            <a:ext cx="6824980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has </a:t>
            </a:r>
            <a:r>
              <a:rPr sz="3450" spc="-30" baseline="1207" dirty="0">
                <a:latin typeface="Arial"/>
                <a:cs typeface="Arial"/>
              </a:rPr>
              <a:t>most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Arial"/>
                <a:cs typeface="Arial"/>
              </a:rPr>
              <a:t>operators we're used</a:t>
            </a:r>
            <a:r>
              <a:rPr sz="3450" spc="-232" baseline="1207" dirty="0">
                <a:latin typeface="Arial"/>
                <a:cs typeface="Arial"/>
              </a:rPr>
              <a:t> </a:t>
            </a:r>
            <a:r>
              <a:rPr sz="3450" spc="-7" baseline="1207" dirty="0">
                <a:latin typeface="Arial"/>
                <a:cs typeface="Arial"/>
              </a:rPr>
              <a:t>to 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from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C/Java</a:t>
            </a:r>
            <a:endParaRPr sz="2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2546985" algn="l"/>
              </a:tabLst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 </a:t>
            </a:r>
            <a:r>
              <a:rPr sz="2700" spc="-22" baseline="1543" dirty="0">
                <a:latin typeface="Arial"/>
                <a:cs typeface="Arial"/>
              </a:rPr>
              <a:t>Arithmetic (</a:t>
            </a:r>
            <a:r>
              <a:rPr sz="2700" spc="-22" baseline="1543" dirty="0">
                <a:latin typeface="Courier New"/>
                <a:cs typeface="Courier New"/>
              </a:rPr>
              <a:t>+</a:t>
            </a:r>
            <a:r>
              <a:rPr sz="2700" spc="-22" baseline="1543" dirty="0">
                <a:latin typeface="Arial"/>
                <a:cs typeface="Arial"/>
              </a:rPr>
              <a:t>,</a:t>
            </a:r>
            <a:r>
              <a:rPr sz="2700" spc="-44" baseline="1543" dirty="0">
                <a:latin typeface="Arial"/>
                <a:cs typeface="Arial"/>
              </a:rPr>
              <a:t> </a:t>
            </a:r>
            <a:r>
              <a:rPr sz="2700" spc="-7" baseline="1543" dirty="0">
                <a:latin typeface="Courier New"/>
                <a:cs typeface="Courier New"/>
              </a:rPr>
              <a:t>-</a:t>
            </a:r>
            <a:r>
              <a:rPr sz="2700" spc="-914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Arial"/>
                <a:cs typeface="Arial"/>
              </a:rPr>
              <a:t>,	, </a:t>
            </a:r>
            <a:r>
              <a:rPr sz="2700" spc="-15" baseline="1543" dirty="0">
                <a:latin typeface="Courier New"/>
                <a:cs typeface="Courier New"/>
              </a:rPr>
              <a:t>/</a:t>
            </a:r>
            <a:r>
              <a:rPr sz="2700" spc="-15" baseline="1543" dirty="0">
                <a:latin typeface="Arial"/>
                <a:cs typeface="Arial"/>
              </a:rPr>
              <a:t>,</a:t>
            </a:r>
            <a:r>
              <a:rPr sz="2700" spc="-75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Courier New"/>
                <a:cs typeface="Courier New"/>
              </a:rPr>
              <a:t>%</a:t>
            </a:r>
            <a:r>
              <a:rPr sz="2700" spc="-22" baseline="1543" dirty="0">
                <a:latin typeface="Arial"/>
                <a:cs typeface="Arial"/>
              </a:rPr>
              <a:t>)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7454" y="3210560"/>
            <a:ext cx="101600" cy="9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42229" y="3134359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/=</a:t>
            </a:r>
            <a:r>
              <a:rPr sz="1800" spc="-20" dirty="0">
                <a:latin typeface="Arial"/>
                <a:cs typeface="Arial"/>
              </a:rPr>
              <a:t>, </a:t>
            </a:r>
            <a:r>
              <a:rPr sz="1800" spc="-20" dirty="0">
                <a:latin typeface="Courier New"/>
                <a:cs typeface="Courier New"/>
              </a:rPr>
              <a:t>%=</a:t>
            </a:r>
            <a:r>
              <a:rPr sz="1800" spc="-20" dirty="0">
                <a:latin typeface="Arial"/>
                <a:cs typeface="Arial"/>
              </a:rPr>
              <a:t>, </a:t>
            </a:r>
            <a:r>
              <a:rPr sz="1800" spc="-15" dirty="0">
                <a:latin typeface="Courier New"/>
                <a:cs typeface="Courier New"/>
              </a:rPr>
              <a:t>++</a:t>
            </a:r>
            <a:r>
              <a:rPr sz="1800" spc="-15" dirty="0">
                <a:latin typeface="Arial"/>
                <a:cs typeface="Arial"/>
              </a:rPr>
              <a:t>, </a:t>
            </a:r>
            <a:r>
              <a:rPr sz="1800" spc="-20" dirty="0">
                <a:latin typeface="Courier New"/>
                <a:cs typeface="Courier New"/>
              </a:rPr>
              <a:t>--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500" y="3081020"/>
            <a:ext cx="5346700" cy="23495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30" baseline="1543" dirty="0">
                <a:latin typeface="Arial"/>
                <a:cs typeface="Arial"/>
              </a:rPr>
              <a:t>Assignment </a:t>
            </a:r>
            <a:r>
              <a:rPr sz="2700" spc="-22" baseline="1543" dirty="0">
                <a:latin typeface="Arial"/>
                <a:cs typeface="Arial"/>
              </a:rPr>
              <a:t>(</a:t>
            </a:r>
            <a:r>
              <a:rPr sz="2700" spc="-22" baseline="1543" dirty="0">
                <a:latin typeface="Courier New"/>
                <a:cs typeface="Courier New"/>
              </a:rPr>
              <a:t>=</a:t>
            </a:r>
            <a:r>
              <a:rPr sz="2700" spc="-22" baseline="1543" dirty="0">
                <a:latin typeface="Arial"/>
                <a:cs typeface="Arial"/>
              </a:rPr>
              <a:t>, </a:t>
            </a:r>
            <a:r>
              <a:rPr sz="2700" spc="-30" baseline="1543" dirty="0">
                <a:latin typeface="Courier New"/>
                <a:cs typeface="Courier New"/>
              </a:rPr>
              <a:t>+=</a:t>
            </a:r>
            <a:r>
              <a:rPr sz="2700" spc="-30" baseline="1543" dirty="0">
                <a:latin typeface="Arial"/>
                <a:cs typeface="Arial"/>
              </a:rPr>
              <a:t>,</a:t>
            </a:r>
            <a:r>
              <a:rPr sz="2700" spc="-75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Courier New"/>
                <a:cs typeface="Courier New"/>
              </a:rPr>
              <a:t>-=</a:t>
            </a:r>
            <a:r>
              <a:rPr sz="2700" spc="-30" baseline="1543" dirty="0">
                <a:latin typeface="Arial"/>
                <a:cs typeface="Arial"/>
              </a:rPr>
              <a:t>,</a:t>
            </a:r>
            <a:endParaRPr sz="2700" baseline="1543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22" baseline="1543" dirty="0">
                <a:latin typeface="Arial"/>
                <a:cs typeface="Arial"/>
              </a:rPr>
              <a:t>Logical (</a:t>
            </a:r>
            <a:r>
              <a:rPr sz="2700" spc="-22" baseline="1543" dirty="0">
                <a:latin typeface="Courier New"/>
                <a:cs typeface="Courier New"/>
              </a:rPr>
              <a:t>&amp;&amp;</a:t>
            </a:r>
            <a:r>
              <a:rPr sz="2700" spc="-22" baseline="1543" dirty="0">
                <a:latin typeface="Arial"/>
                <a:cs typeface="Arial"/>
              </a:rPr>
              <a:t>, </a:t>
            </a:r>
            <a:r>
              <a:rPr sz="2700" spc="-30" baseline="1543" dirty="0">
                <a:latin typeface="Courier New"/>
                <a:cs typeface="Courier New"/>
              </a:rPr>
              <a:t>||</a:t>
            </a:r>
            <a:r>
              <a:rPr sz="2700" spc="-30" baseline="1543" dirty="0">
                <a:latin typeface="Arial"/>
                <a:cs typeface="Arial"/>
              </a:rPr>
              <a:t>,</a:t>
            </a:r>
            <a:r>
              <a:rPr sz="2700" spc="-89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Courier New"/>
                <a:cs typeface="Courier New"/>
              </a:rPr>
              <a:t>!</a:t>
            </a:r>
            <a:r>
              <a:rPr sz="2700" spc="-22" baseline="1543" dirty="0">
                <a:latin typeface="Arial"/>
                <a:cs typeface="Arial"/>
              </a:rPr>
              <a:t>)</a:t>
            </a:r>
            <a:endParaRPr sz="2700" baseline="1543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30" baseline="1543" dirty="0">
                <a:latin typeface="Arial"/>
                <a:cs typeface="Arial"/>
              </a:rPr>
              <a:t>Comparison </a:t>
            </a:r>
            <a:r>
              <a:rPr sz="2700" spc="-22" baseline="1543" dirty="0">
                <a:latin typeface="Arial"/>
                <a:cs typeface="Arial"/>
              </a:rPr>
              <a:t>(</a:t>
            </a:r>
            <a:r>
              <a:rPr sz="2700" spc="-22" baseline="1543" dirty="0">
                <a:latin typeface="Courier New"/>
                <a:cs typeface="Courier New"/>
              </a:rPr>
              <a:t>&lt;</a:t>
            </a:r>
            <a:r>
              <a:rPr sz="2700" spc="-22" baseline="1543" dirty="0">
                <a:latin typeface="Arial"/>
                <a:cs typeface="Arial"/>
              </a:rPr>
              <a:t>, </a:t>
            </a:r>
            <a:r>
              <a:rPr sz="2700" spc="-15" baseline="1543" dirty="0">
                <a:latin typeface="Courier New"/>
                <a:cs typeface="Courier New"/>
              </a:rPr>
              <a:t>&gt;</a:t>
            </a:r>
            <a:r>
              <a:rPr sz="2700" spc="-15" baseline="1543" dirty="0">
                <a:latin typeface="Arial"/>
                <a:cs typeface="Arial"/>
              </a:rPr>
              <a:t>, </a:t>
            </a:r>
            <a:r>
              <a:rPr sz="2700" spc="-22" baseline="1543" dirty="0">
                <a:latin typeface="Courier New"/>
                <a:cs typeface="Courier New"/>
              </a:rPr>
              <a:t>&lt;=</a:t>
            </a:r>
            <a:r>
              <a:rPr sz="2700" spc="-22" baseline="1543" dirty="0">
                <a:latin typeface="Arial"/>
                <a:cs typeface="Arial"/>
              </a:rPr>
              <a:t>, </a:t>
            </a:r>
            <a:r>
              <a:rPr sz="2700" spc="-30" baseline="1543" dirty="0">
                <a:latin typeface="Courier New"/>
                <a:cs typeface="Courier New"/>
              </a:rPr>
              <a:t>&gt;=</a:t>
            </a:r>
            <a:r>
              <a:rPr sz="2700" spc="-30" baseline="1543" dirty="0">
                <a:latin typeface="Arial"/>
                <a:cs typeface="Arial"/>
              </a:rPr>
              <a:t>,</a:t>
            </a:r>
            <a:r>
              <a:rPr sz="2700" spc="-142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Courier New"/>
                <a:cs typeface="Courier New"/>
              </a:rPr>
              <a:t>==</a:t>
            </a:r>
            <a:r>
              <a:rPr sz="2700" spc="-22" baseline="1543" dirty="0">
                <a:latin typeface="Arial"/>
                <a:cs typeface="Arial"/>
              </a:rPr>
              <a:t>)</a:t>
            </a:r>
            <a:endParaRPr sz="2700" baseline="154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Note: </a:t>
            </a:r>
            <a:r>
              <a:rPr sz="3450" spc="-7" baseline="1207" dirty="0">
                <a:latin typeface="Courier New"/>
                <a:cs typeface="Courier New"/>
              </a:rPr>
              <a:t>+</a:t>
            </a:r>
            <a:r>
              <a:rPr sz="3450" spc="-1305" baseline="1207" dirty="0">
                <a:latin typeface="Courier New"/>
                <a:cs typeface="Courier New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also </a:t>
            </a:r>
            <a:r>
              <a:rPr sz="3450" spc="-30" baseline="1207" dirty="0">
                <a:latin typeface="Arial"/>
                <a:cs typeface="Arial"/>
              </a:rPr>
              <a:t>does </a:t>
            </a:r>
            <a:r>
              <a:rPr sz="3450" spc="-22" baseline="1207" dirty="0">
                <a:latin typeface="Arial"/>
                <a:cs typeface="Arial"/>
              </a:rPr>
              <a:t>string </a:t>
            </a:r>
            <a:r>
              <a:rPr sz="3450" spc="-30" baseline="1207" dirty="0">
                <a:latin typeface="Arial"/>
                <a:cs typeface="Arial"/>
              </a:rPr>
              <a:t>concatentation</a:t>
            </a:r>
            <a:endParaRPr sz="3450" baseline="120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Constructs:</a:t>
            </a:r>
            <a:endParaRPr sz="3450" baseline="1207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22" baseline="1543" dirty="0">
                <a:latin typeface="Courier New"/>
                <a:cs typeface="Courier New"/>
              </a:rPr>
              <a:t>if</a:t>
            </a:r>
            <a:r>
              <a:rPr sz="2700" spc="-22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else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while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30" baseline="1543" dirty="0">
                <a:latin typeface="Courier New"/>
                <a:cs typeface="Courier New"/>
              </a:rPr>
              <a:t>for</a:t>
            </a:r>
            <a:r>
              <a:rPr sz="2700" spc="-30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switch</a:t>
            </a:r>
            <a:r>
              <a:rPr sz="2700" spc="-37" baseline="1543" dirty="0">
                <a:latin typeface="Arial"/>
                <a:cs typeface="Arial"/>
              </a:rPr>
              <a:t>,</a:t>
            </a:r>
            <a:r>
              <a:rPr sz="2700" spc="-75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Courier New"/>
                <a:cs typeface="Courier New"/>
              </a:rPr>
              <a:t>case</a:t>
            </a:r>
            <a:endParaRPr sz="2700" baseline="15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998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 User</a:t>
            </a:r>
            <a:r>
              <a:rPr spc="-35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65416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796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There </a:t>
            </a:r>
            <a:r>
              <a:rPr sz="3450" spc="-22" baseline="1207" dirty="0">
                <a:latin typeface="Arial"/>
                <a:cs typeface="Arial"/>
              </a:rPr>
              <a:t>are three built-in </a:t>
            </a:r>
            <a:r>
              <a:rPr sz="3450" spc="-30" baseline="1207" dirty="0">
                <a:latin typeface="Arial"/>
                <a:cs typeface="Arial"/>
              </a:rPr>
              <a:t>methods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30" baseline="1207" dirty="0">
                <a:latin typeface="Arial"/>
                <a:cs typeface="Arial"/>
              </a:rPr>
              <a:t>doing</a:t>
            </a:r>
            <a:r>
              <a:rPr sz="3450" spc="-23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simple </a:t>
            </a:r>
            <a:r>
              <a:rPr sz="2300" spc="-20" dirty="0">
                <a:latin typeface="Arial"/>
                <a:cs typeface="Arial"/>
              </a:rPr>
              <a:t> user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interaction</a:t>
            </a:r>
            <a:endParaRPr sz="230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50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alert(msg)</a:t>
            </a:r>
            <a:r>
              <a:rPr sz="2700" spc="-960" baseline="1543" dirty="0">
                <a:latin typeface="Courier New"/>
                <a:cs typeface="Courier New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alerts the user that </a:t>
            </a:r>
            <a:r>
              <a:rPr sz="2700" spc="-30" baseline="1543" dirty="0">
                <a:latin typeface="Arial"/>
                <a:cs typeface="Arial"/>
              </a:rPr>
              <a:t>something has happened</a:t>
            </a:r>
            <a:endParaRPr sz="2700" baseline="1543">
              <a:latin typeface="Arial"/>
              <a:cs typeface="Arial"/>
            </a:endParaRPr>
          </a:p>
          <a:p>
            <a:pPr marL="695960" marR="764540" lvl="1" indent="-226060">
              <a:lnSpc>
                <a:spcPts val="2130"/>
              </a:lnSpc>
              <a:spcBef>
                <a:spcPts val="55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confirm(msg)</a:t>
            </a:r>
            <a:r>
              <a:rPr sz="2700" spc="-1019" baseline="1543" dirty="0">
                <a:latin typeface="Courier New"/>
                <a:cs typeface="Courier New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asks the user </a:t>
            </a:r>
            <a:r>
              <a:rPr sz="2700" spc="-15" baseline="1543" dirty="0">
                <a:latin typeface="Arial"/>
                <a:cs typeface="Arial"/>
              </a:rPr>
              <a:t>to </a:t>
            </a:r>
            <a:r>
              <a:rPr sz="2700" spc="-22" baseline="1543" dirty="0">
                <a:latin typeface="Arial"/>
                <a:cs typeface="Arial"/>
              </a:rPr>
              <a:t>confirm (or cancel)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something</a:t>
            </a:r>
            <a:endParaRPr sz="180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34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prompt(msg, default)</a:t>
            </a:r>
            <a:r>
              <a:rPr sz="2700" spc="-1027" baseline="1543" dirty="0">
                <a:latin typeface="Courier New"/>
                <a:cs typeface="Courier New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asks the user </a:t>
            </a:r>
            <a:r>
              <a:rPr sz="2700" spc="-15" baseline="1543" dirty="0">
                <a:latin typeface="Arial"/>
                <a:cs typeface="Arial"/>
              </a:rPr>
              <a:t>to </a:t>
            </a:r>
            <a:r>
              <a:rPr sz="2700" spc="-22" baseline="1543" dirty="0">
                <a:latin typeface="Arial"/>
                <a:cs typeface="Arial"/>
              </a:rPr>
              <a:t>enter </a:t>
            </a:r>
            <a:r>
              <a:rPr sz="2700" spc="-30" baseline="1543" dirty="0">
                <a:latin typeface="Arial"/>
                <a:cs typeface="Arial"/>
              </a:rPr>
              <a:t>some </a:t>
            </a:r>
            <a:r>
              <a:rPr sz="2700" spc="-22" baseline="1543" dirty="0">
                <a:latin typeface="Arial"/>
                <a:cs typeface="Arial"/>
              </a:rPr>
              <a:t>text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0" y="4343400"/>
            <a:ext cx="6466840" cy="14693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latin typeface="Courier New"/>
                <a:cs typeface="Courier New"/>
              </a:rPr>
              <a:t>alert("There's </a:t>
            </a:r>
            <a:r>
              <a:rPr sz="1800" spc="-5" dirty="0">
                <a:latin typeface="Courier New"/>
                <a:cs typeface="Courier New"/>
              </a:rPr>
              <a:t>a </a:t>
            </a:r>
            <a:r>
              <a:rPr sz="1800" spc="-25" dirty="0">
                <a:latin typeface="Courier New"/>
                <a:cs typeface="Courier New"/>
              </a:rPr>
              <a:t>monster </a:t>
            </a:r>
            <a:r>
              <a:rPr sz="1800" spc="-15" dirty="0">
                <a:latin typeface="Courier New"/>
                <a:cs typeface="Courier New"/>
              </a:rPr>
              <a:t>on </a:t>
            </a:r>
            <a:r>
              <a:rPr sz="1800" spc="-20" dirty="0">
                <a:latin typeface="Courier New"/>
                <a:cs typeface="Courier New"/>
              </a:rPr>
              <a:t>the</a:t>
            </a:r>
            <a:r>
              <a:rPr sz="1800" spc="-20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wing!");</a:t>
            </a:r>
            <a:endParaRPr sz="1800">
              <a:latin typeface="Courier New"/>
              <a:cs typeface="Courier New"/>
            </a:endParaRPr>
          </a:p>
          <a:p>
            <a:pPr marL="89535" marR="332105">
              <a:lnSpc>
                <a:spcPct val="200900"/>
              </a:lnSpc>
            </a:pPr>
            <a:r>
              <a:rPr sz="1800" spc="-25" dirty="0">
                <a:latin typeface="Courier New"/>
                <a:cs typeface="Courier New"/>
              </a:rPr>
              <a:t>confirm("Are </a:t>
            </a:r>
            <a:r>
              <a:rPr sz="1800" spc="-20" dirty="0">
                <a:latin typeface="Courier New"/>
                <a:cs typeface="Courier New"/>
              </a:rPr>
              <a:t>you sure you </a:t>
            </a:r>
            <a:r>
              <a:rPr sz="1800" spc="-25" dirty="0">
                <a:latin typeface="Courier New"/>
                <a:cs typeface="Courier New"/>
              </a:rPr>
              <a:t>want </a:t>
            </a:r>
            <a:r>
              <a:rPr sz="1800" spc="-20" dirty="0">
                <a:latin typeface="Courier New"/>
                <a:cs typeface="Courier New"/>
              </a:rPr>
              <a:t>to </a:t>
            </a:r>
            <a:r>
              <a:rPr sz="1800" spc="-15" dirty="0">
                <a:latin typeface="Courier New"/>
                <a:cs typeface="Courier New"/>
              </a:rPr>
              <a:t>do</a:t>
            </a:r>
            <a:r>
              <a:rPr sz="1800" spc="-204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that?");  prompt("Enter </a:t>
            </a:r>
            <a:r>
              <a:rPr sz="1800" spc="-15" dirty="0">
                <a:latin typeface="Courier New"/>
                <a:cs typeface="Courier New"/>
              </a:rPr>
              <a:t>you </a:t>
            </a:r>
            <a:r>
              <a:rPr sz="1800" spc="-25" dirty="0">
                <a:latin typeface="Courier New"/>
                <a:cs typeface="Courier New"/>
              </a:rPr>
              <a:t>name",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"Adam");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620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257290" cy="1785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lets you define </a:t>
            </a:r>
            <a:r>
              <a:rPr sz="3450" spc="-30" baseline="1207" dirty="0">
                <a:latin typeface="Arial"/>
                <a:cs typeface="Arial"/>
              </a:rPr>
              <a:t>functions using</a:t>
            </a:r>
            <a:r>
              <a:rPr sz="3450" spc="-187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the</a:t>
            </a:r>
            <a:endParaRPr sz="3450" baseline="1207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2300" spc="-25" dirty="0">
                <a:latin typeface="Courier New"/>
                <a:cs typeface="Courier New"/>
              </a:rPr>
              <a:t>function</a:t>
            </a:r>
            <a:r>
              <a:rPr sz="2300" spc="-790" dirty="0">
                <a:latin typeface="Courier New"/>
                <a:cs typeface="Courier New"/>
              </a:rPr>
              <a:t> </a:t>
            </a:r>
            <a:r>
              <a:rPr sz="2300" spc="-20" dirty="0">
                <a:latin typeface="Arial"/>
                <a:cs typeface="Arial"/>
              </a:rPr>
              <a:t>keyword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Functions can return values using </a:t>
            </a:r>
            <a:r>
              <a:rPr sz="3450" spc="-22" baseline="1207" dirty="0">
                <a:latin typeface="Arial"/>
                <a:cs typeface="Arial"/>
              </a:rPr>
              <a:t>the</a:t>
            </a:r>
            <a:r>
              <a:rPr sz="3450" spc="-82" baseline="1207" dirty="0">
                <a:latin typeface="Arial"/>
                <a:cs typeface="Arial"/>
              </a:rPr>
              <a:t> </a:t>
            </a:r>
            <a:r>
              <a:rPr sz="3450" spc="-37" baseline="1207" dirty="0">
                <a:latin typeface="Courier New"/>
                <a:cs typeface="Courier New"/>
              </a:rPr>
              <a:t>return</a:t>
            </a:r>
            <a:endParaRPr sz="3450" baseline="1207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50"/>
              </a:spcBef>
            </a:pPr>
            <a:r>
              <a:rPr sz="2300" spc="-20" dirty="0">
                <a:latin typeface="Arial"/>
                <a:cs typeface="Arial"/>
              </a:rPr>
              <a:t>keyword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4128770"/>
            <a:ext cx="6629400" cy="13576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latin typeface="Courier New"/>
                <a:cs typeface="Courier New"/>
              </a:rPr>
              <a:t>function showConfirm()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confirm("Are </a:t>
            </a:r>
            <a:r>
              <a:rPr sz="1800" spc="-20" dirty="0">
                <a:latin typeface="Courier New"/>
                <a:cs typeface="Courier New"/>
              </a:rPr>
              <a:t>you sure </a:t>
            </a:r>
            <a:r>
              <a:rPr sz="1800" spc="-15" dirty="0">
                <a:latin typeface="Courier New"/>
                <a:cs typeface="Courier New"/>
              </a:rPr>
              <a:t>you </a:t>
            </a:r>
            <a:r>
              <a:rPr sz="1800" spc="-25" dirty="0">
                <a:latin typeface="Courier New"/>
                <a:cs typeface="Courier New"/>
              </a:rPr>
              <a:t>want </a:t>
            </a:r>
            <a:r>
              <a:rPr sz="1800" spc="-20" dirty="0">
                <a:latin typeface="Courier New"/>
                <a:cs typeface="Courier New"/>
              </a:rPr>
              <a:t>to </a:t>
            </a:r>
            <a:r>
              <a:rPr sz="1800" spc="-15" dirty="0">
                <a:latin typeface="Courier New"/>
                <a:cs typeface="Courier New"/>
              </a:rPr>
              <a:t>do</a:t>
            </a:r>
            <a:r>
              <a:rPr sz="1800" spc="-229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that?");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051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45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2971800"/>
            <a:ext cx="7110730" cy="3294379"/>
          </a:xfrm>
          <a:custGeom>
            <a:avLst/>
            <a:gdLst/>
            <a:ahLst/>
            <a:cxnLst/>
            <a:rect l="l" t="t" r="r" b="b"/>
            <a:pathLst>
              <a:path w="7110730" h="3294379">
                <a:moveTo>
                  <a:pt x="3554729" y="3294379"/>
                </a:moveTo>
                <a:lnTo>
                  <a:pt x="0" y="3294379"/>
                </a:lnTo>
                <a:lnTo>
                  <a:pt x="0" y="0"/>
                </a:lnTo>
                <a:lnTo>
                  <a:pt x="7110730" y="0"/>
                </a:lnTo>
                <a:lnTo>
                  <a:pt x="7110730" y="3294379"/>
                </a:lnTo>
                <a:lnTo>
                  <a:pt x="3554729" y="3294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6270" y="1826259"/>
            <a:ext cx="6912609" cy="423291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1783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417195" algn="l"/>
                <a:tab pos="41783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has </a:t>
            </a:r>
            <a:r>
              <a:rPr sz="3450" spc="-30" baseline="1207" dirty="0">
                <a:latin typeface="Arial"/>
                <a:cs typeface="Arial"/>
              </a:rPr>
              <a:t>arrays </a:t>
            </a:r>
            <a:r>
              <a:rPr sz="3450" spc="-22" baseline="1207" dirty="0">
                <a:latin typeface="Arial"/>
                <a:cs typeface="Arial"/>
              </a:rPr>
              <a:t>that are </a:t>
            </a:r>
            <a:r>
              <a:rPr sz="3450" spc="-30" baseline="1207" dirty="0">
                <a:latin typeface="Arial"/>
                <a:cs typeface="Arial"/>
              </a:rPr>
              <a:t>indexed </a:t>
            </a:r>
            <a:r>
              <a:rPr sz="3450" spc="-22" baseline="1207" dirty="0">
                <a:latin typeface="Arial"/>
                <a:cs typeface="Arial"/>
              </a:rPr>
              <a:t>starting </a:t>
            </a:r>
            <a:r>
              <a:rPr sz="3450" spc="-15" baseline="1207" dirty="0">
                <a:latin typeface="Arial"/>
                <a:cs typeface="Arial"/>
              </a:rPr>
              <a:t>at</a:t>
            </a:r>
            <a:r>
              <a:rPr sz="3450" spc="-247" baseline="1207" dirty="0">
                <a:latin typeface="Arial"/>
                <a:cs typeface="Arial"/>
              </a:rPr>
              <a:t> </a:t>
            </a:r>
            <a:r>
              <a:rPr sz="3450" spc="-7" baseline="1207" dirty="0">
                <a:latin typeface="Arial"/>
                <a:cs typeface="Arial"/>
              </a:rPr>
              <a:t>0</a:t>
            </a:r>
            <a:endParaRPr sz="3450" baseline="1207">
              <a:latin typeface="Arial"/>
              <a:cs typeface="Arial"/>
            </a:endParaRPr>
          </a:p>
          <a:p>
            <a:pPr marL="41783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417195" algn="l"/>
                <a:tab pos="417830" algn="l"/>
              </a:tabLst>
            </a:pPr>
            <a:r>
              <a:rPr sz="3450" spc="-30" baseline="1207" dirty="0">
                <a:latin typeface="Arial"/>
                <a:cs typeface="Arial"/>
              </a:rPr>
              <a:t>Special version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30" baseline="1207" dirty="0">
                <a:latin typeface="Courier New"/>
                <a:cs typeface="Courier New"/>
              </a:rPr>
              <a:t>for</a:t>
            </a:r>
            <a:r>
              <a:rPr sz="3450" spc="-1282" baseline="1207" dirty="0">
                <a:latin typeface="Courier New"/>
                <a:cs typeface="Courier New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works with arrays</a:t>
            </a:r>
            <a:endParaRPr sz="3450" baseline="1207">
              <a:latin typeface="Arial"/>
              <a:cs typeface="Arial"/>
            </a:endParaRPr>
          </a:p>
          <a:p>
            <a:pPr marL="280035" marR="2731135" indent="-267970">
              <a:lnSpc>
                <a:spcPct val="100499"/>
              </a:lnSpc>
              <a:spcBef>
                <a:spcPts val="1430"/>
              </a:spcBef>
            </a:pPr>
            <a:r>
              <a:rPr sz="1800" spc="-25" dirty="0">
                <a:latin typeface="Courier New"/>
                <a:cs typeface="Courier New"/>
              </a:rPr>
              <a:t>&lt;script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type="text/javascript"&gt;  </a:t>
            </a:r>
            <a:r>
              <a:rPr sz="1800" spc="-20" dirty="0">
                <a:latin typeface="Courier New"/>
                <a:cs typeface="Courier New"/>
              </a:rPr>
              <a:t>var colors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0" dirty="0">
                <a:latin typeface="Courier New"/>
                <a:cs typeface="Courier New"/>
              </a:rPr>
              <a:t>new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Array();</a:t>
            </a:r>
            <a:endParaRPr sz="1800">
              <a:latin typeface="Courier New"/>
              <a:cs typeface="Courier New"/>
            </a:endParaRPr>
          </a:p>
          <a:p>
            <a:pPr marL="280035" marR="98742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colors[0]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"red"; colors[1]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"green";  colors[2]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"blue"; colors[3]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"orange";  colors[4]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"magenta"; colors[5]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"cyan";  </a:t>
            </a:r>
            <a:r>
              <a:rPr sz="1800" spc="-20" dirty="0">
                <a:latin typeface="Courier New"/>
                <a:cs typeface="Courier New"/>
              </a:rPr>
              <a:t>for (var </a:t>
            </a:r>
            <a:r>
              <a:rPr sz="1800" spc="-5" dirty="0">
                <a:latin typeface="Courier New"/>
                <a:cs typeface="Courier New"/>
              </a:rPr>
              <a:t>i </a:t>
            </a:r>
            <a:r>
              <a:rPr sz="1800" spc="-20" dirty="0">
                <a:latin typeface="Courier New"/>
                <a:cs typeface="Courier New"/>
              </a:rPr>
              <a:t>in </a:t>
            </a:r>
            <a:r>
              <a:rPr sz="1800" spc="-25" dirty="0">
                <a:latin typeface="Courier New"/>
                <a:cs typeface="Courier New"/>
              </a:rPr>
              <a:t>colors)</a:t>
            </a:r>
            <a:r>
              <a:rPr sz="1800" spc="-2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0"/>
              </a:spcBef>
            </a:pPr>
            <a:r>
              <a:rPr sz="1800" spc="-25" dirty="0">
                <a:latin typeface="Courier New"/>
                <a:cs typeface="Courier New"/>
              </a:rPr>
              <a:t>document.write("&lt;div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style=\"background-color:"</a:t>
            </a:r>
            <a:endParaRPr sz="1800">
              <a:latin typeface="Courier New"/>
              <a:cs typeface="Courier New"/>
            </a:endParaRPr>
          </a:p>
          <a:p>
            <a:pPr marL="25603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+ </a:t>
            </a:r>
            <a:r>
              <a:rPr sz="1800" spc="-25" dirty="0">
                <a:latin typeface="Courier New"/>
                <a:cs typeface="Courier New"/>
              </a:rPr>
              <a:t>colors[i]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";\"&gt;"</a:t>
            </a:r>
            <a:endParaRPr sz="1800">
              <a:latin typeface="Courier New"/>
              <a:cs typeface="Courier New"/>
            </a:endParaRPr>
          </a:p>
          <a:p>
            <a:pPr marL="25603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+ </a:t>
            </a:r>
            <a:r>
              <a:rPr sz="1800" spc="-25" dirty="0">
                <a:latin typeface="Courier New"/>
                <a:cs typeface="Courier New"/>
              </a:rPr>
              <a:t>colors[i]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"&lt;/div&gt;\n");</a:t>
            </a:r>
            <a:endParaRPr sz="1800">
              <a:latin typeface="Courier New"/>
              <a:cs typeface="Courier New"/>
            </a:endParaRPr>
          </a:p>
          <a:p>
            <a:pPr marL="2800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089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55" dirty="0"/>
              <a:t> </a:t>
            </a:r>
            <a:r>
              <a:rPr spc="-5" dirty="0"/>
              <a:t>Events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4573270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1826259"/>
            <a:ext cx="6771640" cy="313034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be </a:t>
            </a:r>
            <a:r>
              <a:rPr sz="3450" spc="-37" baseline="1207" dirty="0">
                <a:latin typeface="Arial"/>
                <a:cs typeface="Arial"/>
              </a:rPr>
              <a:t>made </a:t>
            </a:r>
            <a:r>
              <a:rPr sz="3450" spc="-15" baseline="1207" dirty="0">
                <a:latin typeface="Arial"/>
                <a:cs typeface="Arial"/>
              </a:rPr>
              <a:t>to </a:t>
            </a:r>
            <a:r>
              <a:rPr sz="3450" spc="-30" baseline="1207" dirty="0">
                <a:latin typeface="Arial"/>
                <a:cs typeface="Arial"/>
              </a:rPr>
              <a:t>respond </a:t>
            </a:r>
            <a:r>
              <a:rPr sz="3450" spc="-7" baseline="1207" dirty="0">
                <a:latin typeface="Arial"/>
                <a:cs typeface="Arial"/>
              </a:rPr>
              <a:t>to </a:t>
            </a:r>
            <a:r>
              <a:rPr sz="3450" spc="-30" baseline="1207" dirty="0">
                <a:latin typeface="Arial"/>
                <a:cs typeface="Arial"/>
              </a:rPr>
              <a:t>user</a:t>
            </a:r>
            <a:r>
              <a:rPr sz="3450" spc="-22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events</a:t>
            </a:r>
            <a:endParaRPr sz="3450" baseline="1207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Common</a:t>
            </a:r>
            <a:r>
              <a:rPr sz="3450" spc="-6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Events:</a:t>
            </a:r>
            <a:endParaRPr sz="3450" baseline="1207" dirty="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Courier New"/>
                <a:cs typeface="Courier New"/>
              </a:rPr>
              <a:t>onload</a:t>
            </a:r>
            <a:r>
              <a:rPr sz="2700" spc="-937" baseline="1543" dirty="0">
                <a:latin typeface="Courier New"/>
                <a:cs typeface="Courier New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and</a:t>
            </a:r>
            <a:r>
              <a:rPr sz="2700" spc="-37" baseline="1543" dirty="0">
                <a:latin typeface="Arial"/>
                <a:cs typeface="Arial"/>
              </a:rPr>
              <a:t> </a:t>
            </a:r>
            <a:r>
              <a:rPr sz="2700" spc="-37" baseline="1543" dirty="0">
                <a:latin typeface="Courier New"/>
                <a:cs typeface="Courier New"/>
              </a:rPr>
              <a:t>onunload</a:t>
            </a:r>
            <a:r>
              <a:rPr sz="2700" spc="-914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Arial"/>
                <a:cs typeface="Arial"/>
              </a:rPr>
              <a:t>:</a:t>
            </a:r>
            <a:r>
              <a:rPr sz="2700" spc="-37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Arial"/>
                <a:cs typeface="Arial"/>
              </a:rPr>
              <a:t>when</a:t>
            </a:r>
            <a:r>
              <a:rPr sz="2700" spc="-37" baseline="1543" dirty="0">
                <a:latin typeface="Arial"/>
                <a:cs typeface="Arial"/>
              </a:rPr>
              <a:t> </a:t>
            </a:r>
            <a:r>
              <a:rPr sz="2700" spc="-7" baseline="1543" dirty="0">
                <a:latin typeface="Arial"/>
                <a:cs typeface="Arial"/>
              </a:rPr>
              <a:t>a</a:t>
            </a:r>
            <a:r>
              <a:rPr sz="2700" spc="-52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page</a:t>
            </a:r>
            <a:r>
              <a:rPr sz="2700" spc="-52" baseline="1543" dirty="0">
                <a:latin typeface="Arial"/>
                <a:cs typeface="Arial"/>
              </a:rPr>
              <a:t> </a:t>
            </a:r>
            <a:r>
              <a:rPr sz="2700" spc="-7" baseline="1543" dirty="0">
                <a:latin typeface="Arial"/>
                <a:cs typeface="Arial"/>
              </a:rPr>
              <a:t>is</a:t>
            </a:r>
            <a:r>
              <a:rPr sz="2700" spc="-30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first </a:t>
            </a:r>
            <a:r>
              <a:rPr sz="2700" spc="-22" baseline="1543" dirty="0">
                <a:latin typeface="Arial"/>
                <a:cs typeface="Arial"/>
              </a:rPr>
              <a:t>visited</a:t>
            </a:r>
            <a:r>
              <a:rPr sz="2700" spc="-52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or</a:t>
            </a:r>
            <a:r>
              <a:rPr sz="2700" spc="-30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left</a:t>
            </a:r>
            <a:endParaRPr sz="2700" baseline="1543" dirty="0">
              <a:latin typeface="Arial"/>
              <a:cs typeface="Arial"/>
            </a:endParaRPr>
          </a:p>
          <a:p>
            <a:pPr marL="695960" marR="335280" lvl="1" indent="-226060">
              <a:lnSpc>
                <a:spcPts val="2140"/>
              </a:lnSpc>
              <a:spcBef>
                <a:spcPts val="54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onfocus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onblur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onchange</a:t>
            </a:r>
            <a:r>
              <a:rPr sz="2700" spc="-1027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Arial"/>
                <a:cs typeface="Arial"/>
              </a:rPr>
              <a:t>: </a:t>
            </a:r>
            <a:r>
              <a:rPr sz="2700" spc="-22" baseline="1543" dirty="0">
                <a:latin typeface="Arial"/>
                <a:cs typeface="Arial"/>
              </a:rPr>
              <a:t>events pertaining </a:t>
            </a:r>
            <a:r>
              <a:rPr sz="2700" baseline="1543" dirty="0">
                <a:latin typeface="Arial"/>
                <a:cs typeface="Arial"/>
              </a:rPr>
              <a:t>to </a:t>
            </a:r>
            <a:r>
              <a:rPr sz="2700" spc="-15" baseline="1543" dirty="0">
                <a:latin typeface="Arial"/>
                <a:cs typeface="Arial"/>
              </a:rPr>
              <a:t>form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elements</a:t>
            </a:r>
            <a:endParaRPr sz="1800" dirty="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2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onsubmit</a:t>
            </a:r>
            <a:r>
              <a:rPr sz="2700" spc="-1064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Arial"/>
                <a:cs typeface="Arial"/>
              </a:rPr>
              <a:t>: </a:t>
            </a:r>
            <a:r>
              <a:rPr sz="2700" spc="-30" baseline="1543" dirty="0">
                <a:latin typeface="Arial"/>
                <a:cs typeface="Arial"/>
              </a:rPr>
              <a:t>when </a:t>
            </a:r>
            <a:r>
              <a:rPr sz="2700" spc="-7" baseline="1543" dirty="0">
                <a:latin typeface="Arial"/>
                <a:cs typeface="Arial"/>
              </a:rPr>
              <a:t>a </a:t>
            </a:r>
            <a:r>
              <a:rPr sz="2700" spc="-22" baseline="1543" dirty="0">
                <a:latin typeface="Arial"/>
                <a:cs typeface="Arial"/>
              </a:rPr>
              <a:t>form </a:t>
            </a:r>
            <a:r>
              <a:rPr sz="2700" spc="-7" baseline="1543" dirty="0">
                <a:latin typeface="Arial"/>
                <a:cs typeface="Arial"/>
              </a:rPr>
              <a:t>is </a:t>
            </a:r>
            <a:r>
              <a:rPr sz="2700" spc="-30" baseline="1543" dirty="0">
                <a:latin typeface="Arial"/>
                <a:cs typeface="Arial"/>
              </a:rPr>
              <a:t>submitted</a:t>
            </a:r>
            <a:endParaRPr sz="2700" baseline="1543" dirty="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Courier New"/>
                <a:cs typeface="Courier New"/>
              </a:rPr>
              <a:t>onmouseover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37" baseline="1543" dirty="0">
                <a:latin typeface="Courier New"/>
                <a:cs typeface="Courier New"/>
              </a:rPr>
              <a:t>onmouseout</a:t>
            </a:r>
            <a:r>
              <a:rPr sz="2700" spc="-967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Arial"/>
                <a:cs typeface="Arial"/>
              </a:rPr>
              <a:t>: </a:t>
            </a:r>
            <a:r>
              <a:rPr sz="2700" spc="-22" baseline="1543" dirty="0">
                <a:latin typeface="Arial"/>
                <a:cs typeface="Arial"/>
              </a:rPr>
              <a:t>for </a:t>
            </a:r>
            <a:r>
              <a:rPr sz="2700" spc="-30" baseline="1543" dirty="0">
                <a:latin typeface="Arial"/>
                <a:cs typeface="Arial"/>
              </a:rPr>
              <a:t>"menu </a:t>
            </a:r>
            <a:r>
              <a:rPr sz="2700" spc="-22" baseline="1543" dirty="0">
                <a:latin typeface="Arial"/>
                <a:cs typeface="Arial"/>
              </a:rPr>
              <a:t>effects"</a:t>
            </a:r>
            <a:endParaRPr sz="2700" baseline="1543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spc="-20" dirty="0">
                <a:latin typeface="Arial"/>
                <a:cs typeface="Arial"/>
              </a:rPr>
              <a:t>complete </a:t>
            </a:r>
            <a:r>
              <a:rPr sz="2300" spc="-15" dirty="0">
                <a:latin typeface="Arial"/>
                <a:cs typeface="Arial"/>
              </a:rPr>
              <a:t>list </a:t>
            </a:r>
            <a:r>
              <a:rPr sz="2300" spc="-10" dirty="0">
                <a:latin typeface="Arial"/>
                <a:cs typeface="Arial"/>
              </a:rPr>
              <a:t>of </a:t>
            </a:r>
            <a:r>
              <a:rPr sz="2300" spc="-20" dirty="0">
                <a:latin typeface="Arial"/>
                <a:cs typeface="Arial"/>
              </a:rPr>
              <a:t>event </a:t>
            </a:r>
            <a:r>
              <a:rPr sz="2300" spc="-15" dirty="0">
                <a:latin typeface="Arial"/>
                <a:cs typeface="Arial"/>
              </a:rPr>
              <a:t>types </a:t>
            </a:r>
            <a:r>
              <a:rPr sz="2300" spc="-10" dirty="0">
                <a:latin typeface="Arial"/>
                <a:cs typeface="Arial"/>
              </a:rPr>
              <a:t>is </a:t>
            </a:r>
            <a:r>
              <a:rPr sz="2300" spc="-15" dirty="0">
                <a:latin typeface="Arial"/>
                <a:cs typeface="Arial"/>
              </a:rPr>
              <a:t>available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here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340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Exception</a:t>
            </a:r>
            <a:r>
              <a:rPr spc="-5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148070" cy="863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also has </a:t>
            </a:r>
            <a:r>
              <a:rPr sz="3450" spc="-30" baseline="1207" dirty="0">
                <a:latin typeface="Courier New"/>
                <a:cs typeface="Courier New"/>
              </a:rPr>
              <a:t>try,</a:t>
            </a:r>
            <a:r>
              <a:rPr sz="3450" spc="-1364" baseline="1207" dirty="0">
                <a:latin typeface="Courier New"/>
                <a:cs typeface="Courier New"/>
              </a:rPr>
              <a:t> </a:t>
            </a:r>
            <a:r>
              <a:rPr sz="3450" spc="-30" baseline="1207" dirty="0">
                <a:latin typeface="Courier New"/>
                <a:cs typeface="Courier New"/>
              </a:rPr>
              <a:t>catch</a:t>
            </a:r>
            <a:r>
              <a:rPr sz="3450" spc="-30" baseline="1207" dirty="0">
                <a:latin typeface="Arial"/>
                <a:cs typeface="Arial"/>
              </a:rPr>
              <a:t>, </a:t>
            </a:r>
            <a:r>
              <a:rPr sz="3450" spc="-22" baseline="1207" dirty="0">
                <a:latin typeface="Arial"/>
                <a:cs typeface="Arial"/>
              </a:rPr>
              <a:t>and </a:t>
            </a:r>
            <a:r>
              <a:rPr sz="3450" spc="-37" baseline="1207" dirty="0">
                <a:latin typeface="Courier New"/>
                <a:cs typeface="Courier New"/>
              </a:rPr>
              <a:t>throw</a:t>
            </a:r>
            <a:endParaRPr sz="3450" baseline="1207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2300" spc="-20" dirty="0">
                <a:latin typeface="Arial"/>
                <a:cs typeface="Arial"/>
              </a:rPr>
              <a:t>keywords </a:t>
            </a:r>
            <a:r>
              <a:rPr sz="2300" spc="-10" dirty="0">
                <a:latin typeface="Arial"/>
                <a:cs typeface="Arial"/>
              </a:rPr>
              <a:t>for </a:t>
            </a:r>
            <a:r>
              <a:rPr sz="2300" spc="-20" dirty="0">
                <a:latin typeface="Arial"/>
                <a:cs typeface="Arial"/>
              </a:rPr>
              <a:t>handling JavaScript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errors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279" y="3200400"/>
            <a:ext cx="6929120" cy="2514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0" dirty="0">
                <a:latin typeface="Courier New"/>
                <a:cs typeface="Courier New"/>
              </a:rPr>
              <a:t>try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runSomeCode();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 </a:t>
            </a:r>
            <a:r>
              <a:rPr sz="1800" spc="-25" dirty="0">
                <a:latin typeface="Courier New"/>
                <a:cs typeface="Courier New"/>
              </a:rPr>
              <a:t>catch(err)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ourier New"/>
                <a:cs typeface="Courier New"/>
              </a:rPr>
              <a:t>var </a:t>
            </a:r>
            <a:r>
              <a:rPr sz="1800" spc="-25" dirty="0">
                <a:latin typeface="Courier New"/>
                <a:cs typeface="Courier New"/>
              </a:rPr>
              <a:t>txt="There </a:t>
            </a:r>
            <a:r>
              <a:rPr sz="1800" spc="-20" dirty="0">
                <a:latin typeface="Courier New"/>
                <a:cs typeface="Courier New"/>
              </a:rPr>
              <a:t>was an error on this</a:t>
            </a:r>
            <a:r>
              <a:rPr sz="1800" spc="-22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page.\n\n"</a:t>
            </a:r>
            <a:endParaRPr sz="1800">
              <a:latin typeface="Courier New"/>
              <a:cs typeface="Courier New"/>
            </a:endParaRPr>
          </a:p>
          <a:p>
            <a:pPr marL="143129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+ </a:t>
            </a:r>
            <a:r>
              <a:rPr sz="1800" spc="-25" dirty="0">
                <a:latin typeface="Courier New"/>
                <a:cs typeface="Courier New"/>
              </a:rPr>
              <a:t>"Error description:</a:t>
            </a:r>
            <a:r>
              <a:rPr sz="1800" spc="-1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357505" marR="2000885" indent="1073150">
              <a:lnSpc>
                <a:spcPts val="2180"/>
              </a:lnSpc>
              <a:spcBef>
                <a:spcPts val="65"/>
              </a:spcBef>
            </a:pPr>
            <a:r>
              <a:rPr sz="1800" spc="-5" dirty="0">
                <a:latin typeface="Courier New"/>
                <a:cs typeface="Courier New"/>
              </a:rPr>
              <a:t>+ </a:t>
            </a:r>
            <a:r>
              <a:rPr sz="1800" spc="-25" dirty="0">
                <a:latin typeface="Courier New"/>
                <a:cs typeface="Courier New"/>
              </a:rPr>
              <a:t>err.description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"\n\n"  alert(txt)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ts val="209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1738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Comments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JavaScript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863715" cy="863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Comments </a:t>
            </a:r>
            <a:r>
              <a:rPr sz="3450" spc="-7" baseline="1207" dirty="0">
                <a:latin typeface="Arial"/>
                <a:cs typeface="Arial"/>
              </a:rPr>
              <a:t>in </a:t>
            </a: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are delimited </a:t>
            </a:r>
            <a:r>
              <a:rPr sz="3450" spc="-30" baseline="1207" dirty="0">
                <a:latin typeface="Arial"/>
                <a:cs typeface="Arial"/>
              </a:rPr>
              <a:t>with </a:t>
            </a:r>
            <a:r>
              <a:rPr sz="3450" spc="-7" baseline="1207" dirty="0">
                <a:latin typeface="Arial"/>
                <a:cs typeface="Arial"/>
              </a:rPr>
              <a:t>// </a:t>
            </a:r>
            <a:r>
              <a:rPr sz="3450" spc="-22" baseline="1207" dirty="0">
                <a:latin typeface="Arial"/>
                <a:cs typeface="Arial"/>
              </a:rPr>
              <a:t>and</a:t>
            </a:r>
            <a:r>
              <a:rPr sz="3450" spc="-315" baseline="1207" dirty="0">
                <a:latin typeface="Arial"/>
                <a:cs typeface="Arial"/>
              </a:rPr>
              <a:t> </a:t>
            </a:r>
            <a:r>
              <a:rPr sz="3450" spc="-15" baseline="1207" dirty="0">
                <a:latin typeface="Arial"/>
                <a:cs typeface="Arial"/>
              </a:rPr>
              <a:t>/*</a:t>
            </a:r>
            <a:endParaRPr sz="3450" baseline="1207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2300" spc="-15" dirty="0">
                <a:latin typeface="Arial"/>
                <a:cs typeface="Arial"/>
              </a:rPr>
              <a:t>*/ as </a:t>
            </a:r>
            <a:r>
              <a:rPr sz="2300" spc="-5" dirty="0">
                <a:latin typeface="Arial"/>
                <a:cs typeface="Arial"/>
              </a:rPr>
              <a:t>in </a:t>
            </a:r>
            <a:r>
              <a:rPr sz="2300" spc="-20" dirty="0">
                <a:latin typeface="Arial"/>
                <a:cs typeface="Arial"/>
              </a:rPr>
              <a:t>Java </a:t>
            </a:r>
            <a:r>
              <a:rPr sz="2300" spc="-15" dirty="0">
                <a:latin typeface="Arial"/>
                <a:cs typeface="Arial"/>
              </a:rPr>
              <a:t>and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C++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228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50" dirty="0"/>
              <a:t> </a:t>
            </a:r>
            <a:r>
              <a:rPr spc="-5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484620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30" baseline="1207" dirty="0">
                <a:latin typeface="Arial"/>
                <a:cs typeface="Arial"/>
              </a:rPr>
              <a:t>object-oriented </a:t>
            </a:r>
            <a:r>
              <a:rPr sz="3450" spc="-22" baseline="1207" dirty="0">
                <a:latin typeface="Arial"/>
                <a:cs typeface="Arial"/>
              </a:rPr>
              <a:t>and </a:t>
            </a:r>
            <a:r>
              <a:rPr sz="3450" spc="-30" baseline="1207" dirty="0">
                <a:latin typeface="Arial"/>
                <a:cs typeface="Arial"/>
              </a:rPr>
              <a:t>uses </a:t>
            </a:r>
            <a:r>
              <a:rPr sz="3450" spc="-22" baseline="1207" dirty="0">
                <a:latin typeface="Arial"/>
                <a:cs typeface="Arial"/>
              </a:rPr>
              <a:t>the</a:t>
            </a:r>
            <a:r>
              <a:rPr sz="3450" spc="-150" baseline="1207" dirty="0">
                <a:latin typeface="Arial"/>
                <a:cs typeface="Arial"/>
              </a:rPr>
              <a:t> </a:t>
            </a:r>
            <a:r>
              <a:rPr sz="3450" spc="-37" baseline="1207" dirty="0">
                <a:latin typeface="Arial"/>
                <a:cs typeface="Arial"/>
              </a:rPr>
              <a:t>same 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method-calling syntax </a:t>
            </a:r>
            <a:r>
              <a:rPr sz="2300" spc="-15" dirty="0">
                <a:latin typeface="Arial"/>
                <a:cs typeface="Arial"/>
              </a:rPr>
              <a:t>as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Java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We </a:t>
            </a:r>
            <a:r>
              <a:rPr sz="3450" spc="-30" baseline="1207" dirty="0">
                <a:latin typeface="Arial"/>
                <a:cs typeface="Arial"/>
              </a:rPr>
              <a:t>have already seen </a:t>
            </a:r>
            <a:r>
              <a:rPr sz="3450" spc="-22" baseline="1207" dirty="0">
                <a:latin typeface="Arial"/>
                <a:cs typeface="Arial"/>
              </a:rPr>
              <a:t>this </a:t>
            </a:r>
            <a:r>
              <a:rPr sz="3450" spc="-30" baseline="1207" dirty="0">
                <a:latin typeface="Arial"/>
                <a:cs typeface="Arial"/>
              </a:rPr>
              <a:t>with </a:t>
            </a:r>
            <a:r>
              <a:rPr sz="3450" spc="-22" baseline="1207" dirty="0">
                <a:latin typeface="Arial"/>
                <a:cs typeface="Arial"/>
              </a:rPr>
              <a:t>the</a:t>
            </a:r>
            <a:r>
              <a:rPr sz="3450" spc="-150" baseline="1207" dirty="0">
                <a:latin typeface="Arial"/>
                <a:cs typeface="Arial"/>
              </a:rPr>
              <a:t> </a:t>
            </a:r>
            <a:r>
              <a:rPr sz="3450" spc="-37" baseline="1207" dirty="0">
                <a:latin typeface="Courier New"/>
                <a:cs typeface="Courier New"/>
              </a:rPr>
              <a:t>document</a:t>
            </a:r>
            <a:endParaRPr sz="3450" baseline="1207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50"/>
              </a:spcBef>
            </a:pPr>
            <a:r>
              <a:rPr sz="2300" spc="-20" dirty="0">
                <a:latin typeface="Arial"/>
                <a:cs typeface="Arial"/>
              </a:rPr>
              <a:t>object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700" y="4204970"/>
            <a:ext cx="5118100" cy="3670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0"/>
              </a:spcBef>
            </a:pPr>
            <a:r>
              <a:rPr sz="1800" spc="-25" dirty="0">
                <a:latin typeface="Courier New"/>
                <a:cs typeface="Courier New"/>
              </a:rPr>
              <a:t>document.write("Hello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World!");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551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Built-In JavaScript</a:t>
            </a:r>
            <a:r>
              <a:rPr spc="-30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96038"/>
            <a:ext cx="6021070" cy="2116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Some </a:t>
            </a:r>
            <a:r>
              <a:rPr sz="3450" spc="-30" baseline="1207" dirty="0">
                <a:latin typeface="Arial"/>
                <a:cs typeface="Arial"/>
              </a:rPr>
              <a:t>basic </a:t>
            </a:r>
            <a:r>
              <a:rPr sz="3450" spc="-22" baseline="1207" dirty="0">
                <a:latin typeface="Arial"/>
                <a:cs typeface="Arial"/>
              </a:rPr>
              <a:t>objects are built-in </a:t>
            </a:r>
            <a:r>
              <a:rPr sz="3450" spc="-15" baseline="1207" dirty="0">
                <a:latin typeface="Arial"/>
                <a:cs typeface="Arial"/>
              </a:rPr>
              <a:t>to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JavaScript</a:t>
            </a:r>
            <a:endParaRPr sz="3450" baseline="1207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String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Date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Array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Boolean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Math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5562"/>
            <a:ext cx="510476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Brief History of </a:t>
            </a:r>
            <a:r>
              <a:rPr lang="en-US" spc="-5" dirty="0" err="1"/>
              <a:t>Javascript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3799840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196338"/>
            <a:ext cx="8482965" cy="294888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lvl="1" algn="just">
              <a:lnSpc>
                <a:spcPct val="150000"/>
              </a:lnSpc>
              <a:spcBef>
                <a:spcPts val="430"/>
              </a:spcBef>
              <a:buClr>
                <a:srgbClr val="F0003F"/>
              </a:buClr>
              <a:tabLst>
                <a:tab pos="695960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JavaScript was created at Netscape Communications by Brendan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yriad-pro"/>
              </a:rPr>
              <a:t>Eich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 in 1995. Netscape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yriad-pro"/>
              </a:rPr>
              <a:t>Eich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 designed JavaScript as a scripting language for use of the company's flagship web browser and Netscape Navigator. Initially known 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yriad-pro"/>
              </a:rPr>
              <a:t>LiveScript</a:t>
            </a:r>
            <a:r>
              <a:rPr lang="en-US" b="0" i="0" dirty="0">
                <a:solidFill>
                  <a:srgbClr val="333333"/>
                </a:solidFill>
                <a:effectLst/>
                <a:latin typeface="myriad-pro"/>
              </a:rPr>
              <a:t>, Netscape changed the name to JavaScript so they could position it as a companion for the Java language, a product of their partner, Sun Microsystems. Apart from some superficial syntactic similarities, though, JavaScript is in no way related to the Java programming language.</a:t>
            </a:r>
            <a:endParaRPr sz="3450" baseline="1207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67ADF-5B38-4820-A247-7A212A743C02}"/>
              </a:ext>
            </a:extLst>
          </p:cNvPr>
          <p:cNvSpPr txBox="1"/>
          <p:nvPr/>
        </p:nvSpPr>
        <p:spPr>
          <a:xfrm>
            <a:off x="609600" y="4419600"/>
            <a:ext cx="82296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Java is an object-oriented programming language and have virtual machine platform that allows you to create compiled programs that run on nearly every platform. 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3148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55" dirty="0"/>
              <a:t> </a:t>
            </a:r>
            <a:r>
              <a:rPr spc="-5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769734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baseline="1207" dirty="0">
                <a:latin typeface="Arial"/>
                <a:cs typeface="Arial"/>
              </a:rPr>
              <a:t>A </a:t>
            </a:r>
            <a:r>
              <a:rPr sz="3450" spc="-22" baseline="1207" dirty="0">
                <a:latin typeface="Arial"/>
                <a:cs typeface="Arial"/>
              </a:rPr>
              <a:t>String object </a:t>
            </a:r>
            <a:r>
              <a:rPr sz="3450" spc="-7" baseline="1207" dirty="0">
                <a:latin typeface="Arial"/>
                <a:cs typeface="Arial"/>
              </a:rPr>
              <a:t>is </a:t>
            </a:r>
            <a:r>
              <a:rPr sz="3450" spc="-30" baseline="1207" dirty="0">
                <a:latin typeface="Arial"/>
                <a:cs typeface="Arial"/>
              </a:rPr>
              <a:t>created </a:t>
            </a:r>
            <a:r>
              <a:rPr sz="3450" spc="-22" baseline="1207" dirty="0">
                <a:latin typeface="Arial"/>
                <a:cs typeface="Arial"/>
              </a:rPr>
              <a:t>every </a:t>
            </a:r>
            <a:r>
              <a:rPr sz="3450" spc="-30" baseline="1207" dirty="0">
                <a:latin typeface="Arial"/>
                <a:cs typeface="Arial"/>
              </a:rPr>
              <a:t>time </a:t>
            </a:r>
            <a:r>
              <a:rPr sz="3450" spc="-22" baseline="1207" dirty="0">
                <a:latin typeface="Arial"/>
                <a:cs typeface="Arial"/>
              </a:rPr>
              <a:t>you </a:t>
            </a:r>
            <a:r>
              <a:rPr sz="3450" spc="-30" baseline="1207" dirty="0">
                <a:latin typeface="Arial"/>
                <a:cs typeface="Arial"/>
              </a:rPr>
              <a:t>use</a:t>
            </a:r>
            <a:r>
              <a:rPr sz="3450" spc="-367" baseline="1207" dirty="0">
                <a:latin typeface="Arial"/>
                <a:cs typeface="Arial"/>
              </a:rPr>
              <a:t>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string literal (just </a:t>
            </a:r>
            <a:r>
              <a:rPr sz="2300" spc="-10" dirty="0">
                <a:latin typeface="Arial"/>
                <a:cs typeface="Arial"/>
              </a:rPr>
              <a:t>like </a:t>
            </a:r>
            <a:r>
              <a:rPr sz="2300" spc="-5" dirty="0">
                <a:latin typeface="Arial"/>
                <a:cs typeface="Arial"/>
              </a:rPr>
              <a:t>in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Java)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Have </a:t>
            </a:r>
            <a:r>
              <a:rPr sz="3450" spc="-37" baseline="1207" dirty="0">
                <a:latin typeface="Arial"/>
                <a:cs typeface="Arial"/>
              </a:rPr>
              <a:t>many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Arial"/>
                <a:cs typeface="Arial"/>
              </a:rPr>
              <a:t>same methods </a:t>
            </a:r>
            <a:r>
              <a:rPr sz="3450" spc="-22" baseline="1207" dirty="0">
                <a:latin typeface="Arial"/>
                <a:cs typeface="Arial"/>
              </a:rPr>
              <a:t>as </a:t>
            </a:r>
            <a:r>
              <a:rPr sz="3450" spc="-15" baseline="1207" dirty="0">
                <a:latin typeface="Arial"/>
                <a:cs typeface="Arial"/>
              </a:rPr>
              <a:t>in</a:t>
            </a:r>
            <a:r>
              <a:rPr sz="3450" spc="-27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Java</a:t>
            </a:r>
            <a:endParaRPr sz="3450" baseline="1207">
              <a:latin typeface="Arial"/>
              <a:cs typeface="Arial"/>
            </a:endParaRPr>
          </a:p>
          <a:p>
            <a:pPr marL="695960" marR="5080" lvl="1" indent="-226060">
              <a:lnSpc>
                <a:spcPct val="998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charAt, concat, </a:t>
            </a:r>
            <a:r>
              <a:rPr sz="2700" spc="-30" baseline="1543" dirty="0">
                <a:latin typeface="Arial"/>
                <a:cs typeface="Arial"/>
              </a:rPr>
              <a:t>indexOf, </a:t>
            </a:r>
            <a:r>
              <a:rPr sz="2700" spc="-22" baseline="1543" dirty="0">
                <a:latin typeface="Arial"/>
                <a:cs typeface="Arial"/>
              </a:rPr>
              <a:t>lastIndexOf, </a:t>
            </a:r>
            <a:r>
              <a:rPr sz="2700" spc="-30" baseline="1543" dirty="0">
                <a:latin typeface="Arial"/>
                <a:cs typeface="Arial"/>
              </a:rPr>
              <a:t>match, </a:t>
            </a:r>
            <a:r>
              <a:rPr sz="2700" spc="-22" baseline="1543" dirty="0">
                <a:latin typeface="Arial"/>
                <a:cs typeface="Arial"/>
              </a:rPr>
              <a:t>replace, </a:t>
            </a:r>
            <a:r>
              <a:rPr sz="2700" spc="-30" baseline="1543" dirty="0">
                <a:latin typeface="Arial"/>
                <a:cs typeface="Arial"/>
              </a:rPr>
              <a:t>search,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slice, split, </a:t>
            </a:r>
            <a:r>
              <a:rPr sz="1800" spc="-15" dirty="0">
                <a:latin typeface="Arial"/>
                <a:cs typeface="Arial"/>
              </a:rPr>
              <a:t>substr, substring, </a:t>
            </a:r>
            <a:r>
              <a:rPr sz="1800" spc="-20" dirty="0">
                <a:latin typeface="Arial"/>
                <a:cs typeface="Arial"/>
              </a:rPr>
              <a:t>toLowerCase, toUpperCase,  valueOf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There </a:t>
            </a:r>
            <a:r>
              <a:rPr sz="3450" spc="-22" baseline="1207" dirty="0">
                <a:latin typeface="Arial"/>
                <a:cs typeface="Arial"/>
              </a:rPr>
              <a:t>are also </a:t>
            </a:r>
            <a:r>
              <a:rPr sz="3450" spc="-30" baseline="1207" dirty="0">
                <a:latin typeface="Arial"/>
                <a:cs typeface="Arial"/>
              </a:rPr>
              <a:t>some </a:t>
            </a:r>
            <a:r>
              <a:rPr sz="3450" spc="-37" baseline="1207" dirty="0">
                <a:latin typeface="Arial"/>
                <a:cs typeface="Arial"/>
              </a:rPr>
              <a:t>HTML </a:t>
            </a:r>
            <a:r>
              <a:rPr sz="3450" spc="-22" baseline="1207" dirty="0">
                <a:latin typeface="Arial"/>
                <a:cs typeface="Arial"/>
              </a:rPr>
              <a:t>specific</a:t>
            </a:r>
            <a:r>
              <a:rPr sz="3450" spc="-21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methods</a:t>
            </a:r>
            <a:endParaRPr sz="3450" baseline="1207">
              <a:latin typeface="Arial"/>
              <a:cs typeface="Arial"/>
            </a:endParaRPr>
          </a:p>
          <a:p>
            <a:pPr marL="695960" marR="273685" lvl="1" indent="-226060">
              <a:lnSpc>
                <a:spcPts val="2140"/>
              </a:lnSpc>
              <a:spcBef>
                <a:spcPts val="56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big, blink, bold, fixed, fontcolor, fontsize, </a:t>
            </a:r>
            <a:r>
              <a:rPr sz="2700" spc="-15" baseline="1543" dirty="0">
                <a:latin typeface="Arial"/>
                <a:cs typeface="Arial"/>
              </a:rPr>
              <a:t>italics, link, </a:t>
            </a:r>
            <a:r>
              <a:rPr sz="2700" spc="-30" baseline="1543" dirty="0">
                <a:latin typeface="Arial"/>
                <a:cs typeface="Arial"/>
              </a:rPr>
              <a:t>small,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strike, </a:t>
            </a:r>
            <a:r>
              <a:rPr sz="1800" spc="-20" dirty="0">
                <a:latin typeface="Arial"/>
                <a:cs typeface="Arial"/>
              </a:rPr>
              <a:t>sub,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Don't </a:t>
            </a:r>
            <a:r>
              <a:rPr sz="3450" spc="-22" baseline="1207" dirty="0">
                <a:latin typeface="Arial"/>
                <a:cs typeface="Arial"/>
              </a:rPr>
              <a:t>use the </a:t>
            </a:r>
            <a:r>
              <a:rPr sz="3450" spc="-37" baseline="1207" dirty="0">
                <a:latin typeface="Arial"/>
                <a:cs typeface="Arial"/>
              </a:rPr>
              <a:t>HTML </a:t>
            </a:r>
            <a:r>
              <a:rPr sz="3450" spc="-30" baseline="1207" dirty="0">
                <a:latin typeface="Arial"/>
                <a:cs typeface="Arial"/>
              </a:rPr>
              <a:t>methods (use </a:t>
            </a:r>
            <a:r>
              <a:rPr sz="3450" spc="-37" baseline="1207" dirty="0">
                <a:latin typeface="Arial"/>
                <a:cs typeface="Arial"/>
              </a:rPr>
              <a:t>CSS</a:t>
            </a:r>
            <a:r>
              <a:rPr sz="3450" spc="-209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instead)</a:t>
            </a:r>
            <a:endParaRPr sz="3450" baseline="1207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15" baseline="1543" dirty="0">
                <a:latin typeface="Arial"/>
                <a:cs typeface="Arial"/>
              </a:rPr>
              <a:t>This is </a:t>
            </a:r>
            <a:r>
              <a:rPr sz="2700" spc="-22" baseline="1543" dirty="0">
                <a:latin typeface="Arial"/>
                <a:cs typeface="Arial"/>
              </a:rPr>
              <a:t>the </a:t>
            </a:r>
            <a:r>
              <a:rPr sz="2700" spc="-30" baseline="1543" dirty="0">
                <a:latin typeface="Arial"/>
                <a:cs typeface="Arial"/>
              </a:rPr>
              <a:t>worst </a:t>
            </a:r>
            <a:r>
              <a:rPr sz="2700" spc="-15" baseline="1543" dirty="0">
                <a:latin typeface="Arial"/>
                <a:cs typeface="Arial"/>
              </a:rPr>
              <a:t>kind of </a:t>
            </a:r>
            <a:r>
              <a:rPr sz="2700" spc="-22" baseline="1543" dirty="0">
                <a:latin typeface="Arial"/>
                <a:cs typeface="Arial"/>
              </a:rPr>
              <a:t>visual</a:t>
            </a:r>
            <a:r>
              <a:rPr sz="2700" spc="-127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Arial"/>
                <a:cs typeface="Arial"/>
              </a:rPr>
              <a:t>formatting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2893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</a:t>
            </a:r>
            <a:r>
              <a:rPr spc="-50" dirty="0"/>
              <a:t> </a:t>
            </a:r>
            <a:r>
              <a:rPr spc="-5" dirty="0"/>
              <a:t>Dates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26259"/>
            <a:ext cx="6512559" cy="151638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 Date class makes working </a:t>
            </a:r>
            <a:r>
              <a:rPr sz="3450" spc="-22" baseline="1207" dirty="0">
                <a:latin typeface="Arial"/>
                <a:cs typeface="Arial"/>
              </a:rPr>
              <a:t>with </a:t>
            </a:r>
            <a:r>
              <a:rPr sz="3450" spc="-30" baseline="1207" dirty="0">
                <a:latin typeface="Arial"/>
                <a:cs typeface="Arial"/>
              </a:rPr>
              <a:t>dates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easier</a:t>
            </a:r>
            <a:endParaRPr sz="3450" baseline="120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baseline="1207" dirty="0">
                <a:latin typeface="Arial"/>
                <a:cs typeface="Arial"/>
              </a:rPr>
              <a:t>A </a:t>
            </a:r>
            <a:r>
              <a:rPr sz="3450" spc="-22" baseline="1207" dirty="0">
                <a:latin typeface="Arial"/>
                <a:cs typeface="Arial"/>
              </a:rPr>
              <a:t>new </a:t>
            </a:r>
            <a:r>
              <a:rPr sz="3450" spc="-30" baseline="1207" dirty="0">
                <a:latin typeface="Arial"/>
                <a:cs typeface="Arial"/>
              </a:rPr>
              <a:t>date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22" baseline="1207" dirty="0">
                <a:latin typeface="Arial"/>
                <a:cs typeface="Arial"/>
              </a:rPr>
              <a:t>initialized with the </a:t>
            </a:r>
            <a:r>
              <a:rPr sz="3450" spc="-30" baseline="1207" dirty="0">
                <a:latin typeface="Arial"/>
                <a:cs typeface="Arial"/>
              </a:rPr>
              <a:t>current</a:t>
            </a:r>
            <a:r>
              <a:rPr sz="3450" spc="-30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date</a:t>
            </a:r>
            <a:endParaRPr sz="3450" baseline="120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Dates can </a:t>
            </a:r>
            <a:r>
              <a:rPr sz="3450" spc="-22" baseline="1207" dirty="0">
                <a:latin typeface="Arial"/>
                <a:cs typeface="Arial"/>
              </a:rPr>
              <a:t>be </a:t>
            </a:r>
            <a:r>
              <a:rPr sz="3450" spc="-30" baseline="1207" dirty="0">
                <a:latin typeface="Arial"/>
                <a:cs typeface="Arial"/>
              </a:rPr>
              <a:t>compared </a:t>
            </a:r>
            <a:r>
              <a:rPr sz="3450" spc="-22" baseline="1207" dirty="0">
                <a:latin typeface="Arial"/>
                <a:cs typeface="Arial"/>
              </a:rPr>
              <a:t>and</a:t>
            </a:r>
            <a:r>
              <a:rPr sz="3450" spc="-17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incremented</a:t>
            </a:r>
            <a:endParaRPr sz="3450" baseline="120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3429000"/>
            <a:ext cx="6082030" cy="25717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9535" marR="1958975">
              <a:lnSpc>
                <a:spcPct val="100499"/>
              </a:lnSpc>
              <a:spcBef>
                <a:spcPts val="330"/>
              </a:spcBef>
            </a:pPr>
            <a:r>
              <a:rPr sz="1800" spc="-20" dirty="0">
                <a:latin typeface="Courier New"/>
                <a:cs typeface="Courier New"/>
              </a:rPr>
              <a:t>var </a:t>
            </a:r>
            <a:r>
              <a:rPr sz="1800" spc="-25" dirty="0">
                <a:latin typeface="Courier New"/>
                <a:cs typeface="Courier New"/>
              </a:rPr>
              <a:t>myDate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0" dirty="0">
                <a:latin typeface="Courier New"/>
                <a:cs typeface="Courier New"/>
              </a:rPr>
              <a:t>new </a:t>
            </a:r>
            <a:r>
              <a:rPr sz="1800" spc="-25" dirty="0">
                <a:latin typeface="Courier New"/>
                <a:cs typeface="Courier New"/>
              </a:rPr>
              <a:t>Date();  m</a:t>
            </a:r>
            <a:r>
              <a:rPr sz="1800" spc="-35" dirty="0">
                <a:latin typeface="Courier New"/>
                <a:cs typeface="Courier New"/>
              </a:rPr>
              <a:t>y</a:t>
            </a:r>
            <a:r>
              <a:rPr sz="1800" spc="-25" dirty="0">
                <a:latin typeface="Courier New"/>
                <a:cs typeface="Courier New"/>
              </a:rPr>
              <a:t>D</a:t>
            </a:r>
            <a:r>
              <a:rPr sz="1800" spc="-35" dirty="0">
                <a:latin typeface="Courier New"/>
                <a:cs typeface="Courier New"/>
              </a:rPr>
              <a:t>a</a:t>
            </a:r>
            <a:r>
              <a:rPr sz="1800" spc="-25" dirty="0">
                <a:latin typeface="Courier New"/>
                <a:cs typeface="Courier New"/>
              </a:rPr>
              <a:t>t</a:t>
            </a:r>
            <a:r>
              <a:rPr sz="1800" spc="-35" dirty="0">
                <a:latin typeface="Courier New"/>
                <a:cs typeface="Courier New"/>
              </a:rPr>
              <a:t>e</a:t>
            </a:r>
            <a:r>
              <a:rPr sz="1800" spc="-25" dirty="0">
                <a:latin typeface="Courier New"/>
                <a:cs typeface="Courier New"/>
              </a:rPr>
              <a:t>.s</a:t>
            </a:r>
            <a:r>
              <a:rPr sz="1800" spc="-35" dirty="0">
                <a:latin typeface="Courier New"/>
                <a:cs typeface="Courier New"/>
              </a:rPr>
              <a:t>e</a:t>
            </a:r>
            <a:r>
              <a:rPr sz="1800" spc="-25" dirty="0">
                <a:latin typeface="Courier New"/>
                <a:cs typeface="Courier New"/>
              </a:rPr>
              <a:t>tF</a:t>
            </a:r>
            <a:r>
              <a:rPr sz="1800" spc="-35" dirty="0">
                <a:latin typeface="Courier New"/>
                <a:cs typeface="Courier New"/>
              </a:rPr>
              <a:t>u</a:t>
            </a:r>
            <a:r>
              <a:rPr sz="1800" spc="-25" dirty="0">
                <a:latin typeface="Courier New"/>
                <a:cs typeface="Courier New"/>
              </a:rPr>
              <a:t>l</a:t>
            </a:r>
            <a:r>
              <a:rPr sz="1800" spc="-35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Ye</a:t>
            </a:r>
            <a:r>
              <a:rPr sz="1800" spc="-35" dirty="0">
                <a:latin typeface="Courier New"/>
                <a:cs typeface="Courier New"/>
              </a:rPr>
              <a:t>a</a:t>
            </a:r>
            <a:r>
              <a:rPr sz="1800" spc="-25" dirty="0">
                <a:latin typeface="Courier New"/>
                <a:cs typeface="Courier New"/>
              </a:rPr>
              <a:t>r</a:t>
            </a:r>
            <a:r>
              <a:rPr sz="1800" spc="-35" dirty="0">
                <a:latin typeface="Courier New"/>
                <a:cs typeface="Courier New"/>
              </a:rPr>
              <a:t>(</a:t>
            </a:r>
            <a:r>
              <a:rPr sz="1800" spc="-25" dirty="0">
                <a:latin typeface="Courier New"/>
                <a:cs typeface="Courier New"/>
              </a:rPr>
              <a:t>2</a:t>
            </a:r>
            <a:r>
              <a:rPr sz="1800" spc="-35" dirty="0"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07</a:t>
            </a:r>
            <a:r>
              <a:rPr sz="1800" spc="-35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2,</a:t>
            </a:r>
            <a:r>
              <a:rPr sz="1800" spc="-35" dirty="0"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4</a:t>
            </a:r>
            <a:r>
              <a:rPr sz="1800" spc="-35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/>
              <a:cs typeface="Courier New"/>
            </a:endParaRPr>
          </a:p>
          <a:p>
            <a:pPr marL="89535" marR="2629535">
              <a:lnSpc>
                <a:spcPct val="100000"/>
              </a:lnSpc>
            </a:pPr>
            <a:r>
              <a:rPr sz="1800" spc="-20" dirty="0">
                <a:latin typeface="Courier New"/>
                <a:cs typeface="Courier New"/>
              </a:rPr>
              <a:t>var today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0" dirty="0">
                <a:latin typeface="Courier New"/>
                <a:cs typeface="Courier New"/>
              </a:rPr>
              <a:t>new </a:t>
            </a:r>
            <a:r>
              <a:rPr sz="1800" spc="-25" dirty="0">
                <a:latin typeface="Courier New"/>
                <a:cs typeface="Courier New"/>
              </a:rPr>
              <a:t>Date();  </a:t>
            </a:r>
            <a:r>
              <a:rPr sz="1800" spc="-20" dirty="0">
                <a:latin typeface="Courier New"/>
                <a:cs typeface="Courier New"/>
              </a:rPr>
              <a:t>var </a:t>
            </a:r>
            <a:r>
              <a:rPr sz="1800" spc="-25" dirty="0">
                <a:latin typeface="Courier New"/>
                <a:cs typeface="Courier New"/>
              </a:rPr>
              <a:t>nextWeek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25" dirty="0">
                <a:latin typeface="Courier New"/>
                <a:cs typeface="Courier New"/>
              </a:rPr>
              <a:t>today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2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7;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ourier New"/>
                <a:cs typeface="Courier New"/>
              </a:rPr>
              <a:t>if </a:t>
            </a:r>
            <a:r>
              <a:rPr sz="1800" spc="-25" dirty="0">
                <a:latin typeface="Courier New"/>
                <a:cs typeface="Courier New"/>
              </a:rPr>
              <a:t>(nextWeek </a:t>
            </a:r>
            <a:r>
              <a:rPr sz="1800" spc="-5" dirty="0">
                <a:latin typeface="Courier New"/>
                <a:cs typeface="Courier New"/>
              </a:rPr>
              <a:t>&gt; </a:t>
            </a:r>
            <a:r>
              <a:rPr sz="1800" spc="-25" dirty="0">
                <a:latin typeface="Courier New"/>
                <a:cs typeface="Courier New"/>
              </a:rPr>
              <a:t>today)</a:t>
            </a:r>
            <a:r>
              <a:rPr sz="1800" spc="-1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alert("You have less </a:t>
            </a:r>
            <a:r>
              <a:rPr sz="1800" spc="-20" dirty="0">
                <a:latin typeface="Courier New"/>
                <a:cs typeface="Courier New"/>
              </a:rPr>
              <a:t>than one week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left");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5480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Arrays and</a:t>
            </a:r>
            <a:r>
              <a:rPr spc="-30" dirty="0"/>
              <a:t> </a:t>
            </a:r>
            <a:r>
              <a:rPr spc="-5" dirty="0"/>
              <a:t>Booleans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26259"/>
            <a:ext cx="6615430" cy="10185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We </a:t>
            </a:r>
            <a:r>
              <a:rPr sz="3450" spc="-30" baseline="1207" dirty="0">
                <a:latin typeface="Arial"/>
                <a:cs typeface="Arial"/>
              </a:rPr>
              <a:t>have already seen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Arial"/>
                <a:cs typeface="Arial"/>
              </a:rPr>
              <a:t>Array</a:t>
            </a:r>
            <a:r>
              <a:rPr sz="3450" spc="-179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class</a:t>
            </a:r>
            <a:endParaRPr sz="3450" baseline="120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 Boolean class encapsulates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3450" spc="-22" baseline="1207" dirty="0">
                <a:latin typeface="Arial"/>
                <a:cs typeface="Arial"/>
              </a:rPr>
              <a:t>boolean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value</a:t>
            </a:r>
            <a:endParaRPr sz="3450" baseline="120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531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JavaScript Math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48652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589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 Math </a:t>
            </a:r>
            <a:r>
              <a:rPr sz="3450" spc="-22" baseline="1207" dirty="0">
                <a:latin typeface="Arial"/>
                <a:cs typeface="Arial"/>
              </a:rPr>
              <a:t>class </a:t>
            </a:r>
            <a:r>
              <a:rPr sz="3450" spc="-30" baseline="1207" dirty="0">
                <a:latin typeface="Arial"/>
                <a:cs typeface="Arial"/>
              </a:rPr>
              <a:t>encapsulates many</a:t>
            </a:r>
            <a:r>
              <a:rPr sz="3450" spc="-187" baseline="1207" dirty="0">
                <a:latin typeface="Arial"/>
                <a:cs typeface="Arial"/>
              </a:rPr>
              <a:t> </a:t>
            </a:r>
            <a:r>
              <a:rPr sz="3450" spc="-37" baseline="1207" dirty="0">
                <a:latin typeface="Arial"/>
                <a:cs typeface="Arial"/>
              </a:rPr>
              <a:t>commonly- 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used mathematical </a:t>
            </a:r>
            <a:r>
              <a:rPr sz="2300" spc="-15" dirty="0">
                <a:latin typeface="Arial"/>
                <a:cs typeface="Arial"/>
              </a:rPr>
              <a:t>entities and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formulas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These </a:t>
            </a:r>
            <a:r>
              <a:rPr sz="3450" spc="-22" baseline="1207" dirty="0">
                <a:latin typeface="Arial"/>
                <a:cs typeface="Arial"/>
              </a:rPr>
              <a:t>are all </a:t>
            </a:r>
            <a:r>
              <a:rPr sz="3450" spc="-30" baseline="1207" dirty="0">
                <a:latin typeface="Arial"/>
                <a:cs typeface="Arial"/>
              </a:rPr>
              <a:t>class</a:t>
            </a:r>
            <a:r>
              <a:rPr sz="3450" spc="-14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methods</a:t>
            </a:r>
            <a:endParaRPr sz="3450" baseline="1207">
              <a:latin typeface="Arial"/>
              <a:cs typeface="Arial"/>
            </a:endParaRPr>
          </a:p>
          <a:p>
            <a:pPr marL="695960" marR="5080" lvl="1" indent="-226060">
              <a:lnSpc>
                <a:spcPts val="2140"/>
              </a:lnSpc>
              <a:spcBef>
                <a:spcPts val="55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abs, acos, asin, atan, </a:t>
            </a:r>
            <a:r>
              <a:rPr sz="2700" spc="-30" baseline="1543" dirty="0">
                <a:latin typeface="Arial"/>
                <a:cs typeface="Arial"/>
              </a:rPr>
              <a:t>atan2, </a:t>
            </a:r>
            <a:r>
              <a:rPr sz="2700" spc="-15" baseline="1543" dirty="0">
                <a:latin typeface="Arial"/>
                <a:cs typeface="Arial"/>
              </a:rPr>
              <a:t>ceil, </a:t>
            </a:r>
            <a:r>
              <a:rPr sz="2700" spc="-22" baseline="1543" dirty="0">
                <a:latin typeface="Arial"/>
                <a:cs typeface="Arial"/>
              </a:rPr>
              <a:t>cos, exp, floor, log, </a:t>
            </a:r>
            <a:r>
              <a:rPr sz="2700" spc="-30" baseline="1543" dirty="0">
                <a:latin typeface="Arial"/>
                <a:cs typeface="Arial"/>
              </a:rPr>
              <a:t>max,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min, </a:t>
            </a:r>
            <a:r>
              <a:rPr sz="1800" spc="-20" dirty="0">
                <a:latin typeface="Arial"/>
                <a:cs typeface="Arial"/>
              </a:rPr>
              <a:t>pow, </a:t>
            </a:r>
            <a:r>
              <a:rPr sz="1800" spc="-25" dirty="0">
                <a:latin typeface="Arial"/>
                <a:cs typeface="Arial"/>
              </a:rPr>
              <a:t>random, </a:t>
            </a:r>
            <a:r>
              <a:rPr sz="1800" spc="-20" dirty="0">
                <a:latin typeface="Arial"/>
                <a:cs typeface="Arial"/>
              </a:rPr>
              <a:t>round, </a:t>
            </a:r>
            <a:r>
              <a:rPr sz="1800" spc="-15" dirty="0">
                <a:latin typeface="Arial"/>
                <a:cs typeface="Arial"/>
              </a:rPr>
              <a:t>sin, sqrt, </a:t>
            </a:r>
            <a:r>
              <a:rPr sz="1800" spc="-10" dirty="0">
                <a:latin typeface="Arial"/>
                <a:cs typeface="Arial"/>
              </a:rPr>
              <a:t>tan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These </a:t>
            </a:r>
            <a:r>
              <a:rPr sz="3450" spc="-22" baseline="1207" dirty="0">
                <a:latin typeface="Arial"/>
                <a:cs typeface="Arial"/>
              </a:rPr>
              <a:t>are all </a:t>
            </a:r>
            <a:r>
              <a:rPr sz="3450" spc="-30" baseline="1207" dirty="0">
                <a:latin typeface="Arial"/>
                <a:cs typeface="Arial"/>
              </a:rPr>
              <a:t>class</a:t>
            </a:r>
            <a:r>
              <a:rPr sz="3450" spc="-14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methods</a:t>
            </a:r>
            <a:endParaRPr sz="3450" baseline="1207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E, </a:t>
            </a:r>
            <a:r>
              <a:rPr sz="2700" spc="-30" baseline="1543" dirty="0">
                <a:latin typeface="Arial"/>
                <a:cs typeface="Arial"/>
              </a:rPr>
              <a:t>LN2, LN10, </a:t>
            </a:r>
            <a:r>
              <a:rPr sz="2700" spc="-37" baseline="1543" dirty="0">
                <a:latin typeface="Arial"/>
                <a:cs typeface="Arial"/>
              </a:rPr>
              <a:t>LOG2E, LOG10E, </a:t>
            </a:r>
            <a:r>
              <a:rPr sz="2700" spc="-22" baseline="1543" dirty="0">
                <a:latin typeface="Arial"/>
                <a:cs typeface="Arial"/>
              </a:rPr>
              <a:t>PI, </a:t>
            </a:r>
            <a:r>
              <a:rPr sz="2700" spc="-37" baseline="1543" dirty="0">
                <a:latin typeface="Arial"/>
                <a:cs typeface="Arial"/>
              </a:rPr>
              <a:t>SQRT1_2,</a:t>
            </a:r>
            <a:r>
              <a:rPr sz="2700" spc="-60" baseline="1543" dirty="0">
                <a:latin typeface="Arial"/>
                <a:cs typeface="Arial"/>
              </a:rPr>
              <a:t> </a:t>
            </a:r>
            <a:r>
              <a:rPr sz="2700" spc="-37" baseline="1543" dirty="0">
                <a:latin typeface="Arial"/>
                <a:cs typeface="Arial"/>
              </a:rPr>
              <a:t>SQRT2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039" y="5029200"/>
            <a:ext cx="6082030" cy="918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58140" marR="80645" indent="-267970">
              <a:lnSpc>
                <a:spcPct val="100000"/>
              </a:lnSpc>
              <a:spcBef>
                <a:spcPts val="340"/>
              </a:spcBef>
            </a:pPr>
            <a:r>
              <a:rPr sz="1800" spc="-15" dirty="0">
                <a:latin typeface="Courier New"/>
                <a:cs typeface="Courier New"/>
              </a:rPr>
              <a:t>if </a:t>
            </a:r>
            <a:r>
              <a:rPr sz="1800" spc="-25" dirty="0">
                <a:latin typeface="Courier New"/>
                <a:cs typeface="Courier New"/>
              </a:rPr>
              <a:t>(Math.cos(Math.PI) </a:t>
            </a:r>
            <a:r>
              <a:rPr sz="1800" spc="-15" dirty="0">
                <a:latin typeface="Courier New"/>
                <a:cs typeface="Courier New"/>
              </a:rPr>
              <a:t>!= 0) </a:t>
            </a:r>
            <a:r>
              <a:rPr sz="1800" spc="-5" dirty="0">
                <a:latin typeface="Courier New"/>
                <a:cs typeface="Courier New"/>
              </a:rPr>
              <a:t>{  </a:t>
            </a:r>
            <a:r>
              <a:rPr sz="1800" spc="-25" dirty="0">
                <a:latin typeface="Courier New"/>
                <a:cs typeface="Courier New"/>
              </a:rPr>
              <a:t>alert("Something </a:t>
            </a:r>
            <a:r>
              <a:rPr sz="1800" spc="-15" dirty="0">
                <a:latin typeface="Courier New"/>
                <a:cs typeface="Courier New"/>
              </a:rPr>
              <a:t>is </a:t>
            </a:r>
            <a:r>
              <a:rPr sz="1800" spc="-20" dirty="0">
                <a:latin typeface="Courier New"/>
                <a:cs typeface="Courier New"/>
              </a:rPr>
              <a:t>wrong with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Math.cos");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115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and the</a:t>
            </a:r>
            <a:r>
              <a:rPr spc="-50" dirty="0"/>
              <a:t> </a:t>
            </a:r>
            <a:r>
              <a:rPr spc="-5" dirty="0"/>
              <a:t>DOM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601459" cy="22148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2900">
              <a:lnSpc>
                <a:spcPct val="120700"/>
              </a:lnSpc>
              <a:spcBef>
                <a:spcPts val="6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 </a:t>
            </a:r>
            <a:r>
              <a:rPr sz="3450" spc="-37" baseline="1207" dirty="0">
                <a:latin typeface="Arial"/>
                <a:cs typeface="Arial"/>
              </a:rPr>
              <a:t>Document </a:t>
            </a:r>
            <a:r>
              <a:rPr sz="3450" spc="-30" baseline="1207" dirty="0">
                <a:latin typeface="Arial"/>
                <a:cs typeface="Arial"/>
              </a:rPr>
              <a:t>Object </a:t>
            </a:r>
            <a:r>
              <a:rPr sz="3450" spc="-37" baseline="1207" dirty="0">
                <a:latin typeface="Arial"/>
                <a:cs typeface="Arial"/>
              </a:rPr>
              <a:t>Model (DOM)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specification </a:t>
            </a:r>
            <a:r>
              <a:rPr sz="2300" spc="-15" dirty="0">
                <a:latin typeface="Arial"/>
                <a:cs typeface="Arial"/>
              </a:rPr>
              <a:t>that </a:t>
            </a:r>
            <a:r>
              <a:rPr sz="2300" spc="-20" dirty="0">
                <a:latin typeface="Arial"/>
                <a:cs typeface="Arial"/>
              </a:rPr>
              <a:t>determines </a:t>
            </a:r>
            <a:r>
              <a:rPr sz="2300" spc="-5" dirty="0">
                <a:latin typeface="Arial"/>
                <a:cs typeface="Arial"/>
              </a:rPr>
              <a:t>a </a:t>
            </a:r>
            <a:r>
              <a:rPr sz="2300" spc="-20" dirty="0">
                <a:latin typeface="Arial"/>
                <a:cs typeface="Arial"/>
              </a:rPr>
              <a:t>mapping between  programming language </a:t>
            </a:r>
            <a:r>
              <a:rPr sz="2300" spc="-15" dirty="0">
                <a:latin typeface="Arial"/>
                <a:cs typeface="Arial"/>
              </a:rPr>
              <a:t>objects and the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elements  </a:t>
            </a:r>
            <a:r>
              <a:rPr sz="2300" spc="-10" dirty="0">
                <a:latin typeface="Arial"/>
                <a:cs typeface="Arial"/>
              </a:rPr>
              <a:t>of </a:t>
            </a:r>
            <a:r>
              <a:rPr sz="2300" spc="-20" dirty="0">
                <a:latin typeface="Arial"/>
                <a:cs typeface="Arial"/>
              </a:rPr>
              <a:t>an </a:t>
            </a:r>
            <a:r>
              <a:rPr sz="2300" spc="-25" dirty="0">
                <a:latin typeface="Arial"/>
                <a:cs typeface="Arial"/>
              </a:rPr>
              <a:t>HTML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document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Not </a:t>
            </a:r>
            <a:r>
              <a:rPr sz="3450" spc="-22" baseline="1207" dirty="0">
                <a:latin typeface="Arial"/>
                <a:cs typeface="Arial"/>
              </a:rPr>
              <a:t>specific </a:t>
            </a:r>
            <a:r>
              <a:rPr sz="3450" spc="-15" baseline="1207" dirty="0">
                <a:latin typeface="Arial"/>
                <a:cs typeface="Arial"/>
              </a:rPr>
              <a:t>to</a:t>
            </a:r>
            <a:r>
              <a:rPr sz="3450" spc="-104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JavaScript</a:t>
            </a:r>
            <a:endParaRPr sz="3450" baseline="120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19200"/>
            <a:ext cx="81534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</a:t>
            </a:r>
            <a:r>
              <a:rPr lang="en-US" spc="-5" dirty="0"/>
              <a:t>(Document Object Model</a:t>
            </a:r>
            <a:r>
              <a:rPr spc="-70" dirty="0"/>
              <a:t> </a:t>
            </a:r>
            <a:r>
              <a:rPr lang="en-US" spc="-70" dirty="0"/>
              <a:t>)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96038"/>
            <a:ext cx="6682105" cy="2439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Environment</a:t>
            </a:r>
            <a:r>
              <a:rPr sz="3450" spc="-5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objects</a:t>
            </a:r>
            <a:endParaRPr sz="3450" baseline="1207" dirty="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Window, Navigator, Screen, </a:t>
            </a:r>
            <a:r>
              <a:rPr sz="2700" spc="-22" baseline="1543" dirty="0">
                <a:latin typeface="Arial"/>
                <a:cs typeface="Arial"/>
              </a:rPr>
              <a:t>History, Location,</a:t>
            </a:r>
            <a:r>
              <a:rPr sz="2700" spc="-30" baseline="1543" dirty="0">
                <a:latin typeface="Arial"/>
                <a:cs typeface="Arial"/>
              </a:rPr>
              <a:t> </a:t>
            </a:r>
            <a:r>
              <a:rPr sz="2700" spc="-37" baseline="1543" dirty="0">
                <a:latin typeface="Arial"/>
                <a:cs typeface="Arial"/>
              </a:rPr>
              <a:t>Document</a:t>
            </a:r>
            <a:endParaRPr sz="2700" baseline="1543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44" baseline="1207" dirty="0">
                <a:latin typeface="Arial"/>
                <a:cs typeface="Arial"/>
              </a:rPr>
              <a:t>HTML</a:t>
            </a:r>
            <a:r>
              <a:rPr sz="3450" spc="-5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objects</a:t>
            </a:r>
            <a:endParaRPr sz="3450" baseline="1207" dirty="0">
              <a:latin typeface="Arial"/>
              <a:cs typeface="Arial"/>
            </a:endParaRPr>
          </a:p>
          <a:p>
            <a:pPr marL="695960" marR="508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Anchor, </a:t>
            </a:r>
            <a:r>
              <a:rPr sz="2700" spc="-22" baseline="1543" dirty="0">
                <a:latin typeface="Arial"/>
                <a:cs typeface="Arial"/>
              </a:rPr>
              <a:t>Area, </a:t>
            </a:r>
            <a:r>
              <a:rPr sz="2700" spc="-30" baseline="1543" dirty="0">
                <a:latin typeface="Arial"/>
                <a:cs typeface="Arial"/>
              </a:rPr>
              <a:t>Base, </a:t>
            </a:r>
            <a:r>
              <a:rPr sz="2700" spc="-22" baseline="1543" dirty="0">
                <a:latin typeface="Arial"/>
                <a:cs typeface="Arial"/>
              </a:rPr>
              <a:t>Body, </a:t>
            </a:r>
            <a:r>
              <a:rPr sz="2700" spc="-30" baseline="1543" dirty="0">
                <a:latin typeface="Arial"/>
                <a:cs typeface="Arial"/>
              </a:rPr>
              <a:t>Button, Event, Form, Frame, </a:t>
            </a:r>
            <a:r>
              <a:rPr sz="1800" spc="-20" dirty="0">
                <a:latin typeface="Arial"/>
                <a:cs typeface="Arial"/>
              </a:rPr>
              <a:t> Frameset, </a:t>
            </a:r>
            <a:r>
              <a:rPr sz="1800" spc="-15" dirty="0">
                <a:latin typeface="Arial"/>
                <a:cs typeface="Arial"/>
              </a:rPr>
              <a:t>Iframe, </a:t>
            </a:r>
            <a:r>
              <a:rPr sz="1800" spc="-20" dirty="0">
                <a:latin typeface="Arial"/>
                <a:cs typeface="Arial"/>
              </a:rPr>
              <a:t>Image, Checkbox, FileUpload, Hidden,  Password, Radio, </a:t>
            </a:r>
            <a:r>
              <a:rPr sz="1800" spc="-15" dirty="0">
                <a:latin typeface="Arial"/>
                <a:cs typeface="Arial"/>
              </a:rPr>
              <a:t>Reset, </a:t>
            </a:r>
            <a:r>
              <a:rPr sz="1800" spc="-20" dirty="0">
                <a:latin typeface="Arial"/>
                <a:cs typeface="Arial"/>
              </a:rPr>
              <a:t>Submit, </a:t>
            </a:r>
            <a:r>
              <a:rPr sz="1800" spc="-15" dirty="0">
                <a:latin typeface="Arial"/>
                <a:cs typeface="Arial"/>
              </a:rPr>
              <a:t>Text, Link, </a:t>
            </a:r>
            <a:r>
              <a:rPr sz="1800" spc="-20" dirty="0">
                <a:latin typeface="Arial"/>
                <a:cs typeface="Arial"/>
              </a:rPr>
              <a:t>Meta, Object,  Option, </a:t>
            </a:r>
            <a:r>
              <a:rPr sz="1800" spc="-15" dirty="0">
                <a:latin typeface="Arial"/>
                <a:cs typeface="Arial"/>
              </a:rPr>
              <a:t>Select, Style, Table, TableCell, </a:t>
            </a:r>
            <a:r>
              <a:rPr sz="1800" spc="-20" dirty="0">
                <a:latin typeface="Arial"/>
                <a:cs typeface="Arial"/>
              </a:rPr>
              <a:t>TableRow,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TextArea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39873"/>
            <a:ext cx="52705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</a:t>
            </a:r>
            <a:r>
              <a:rPr spc="-85" dirty="0"/>
              <a:t> </a:t>
            </a:r>
            <a:r>
              <a:rPr spc="-5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3318509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1903729"/>
            <a:ext cx="6069965" cy="40551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276860" indent="-342900">
              <a:lnSpc>
                <a:spcPct val="120500"/>
              </a:lnSpc>
              <a:spcBef>
                <a:spcPts val="7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The </a:t>
            </a:r>
            <a:r>
              <a:rPr sz="3450" spc="-37" baseline="1207" dirty="0">
                <a:latin typeface="Arial"/>
                <a:cs typeface="Arial"/>
              </a:rPr>
              <a:t>Document </a:t>
            </a:r>
            <a:r>
              <a:rPr sz="3450" spc="-22" baseline="1207" dirty="0">
                <a:latin typeface="Arial"/>
                <a:cs typeface="Arial"/>
              </a:rPr>
              <a:t>object </a:t>
            </a:r>
            <a:r>
              <a:rPr sz="3450" spc="-30" baseline="1207" dirty="0">
                <a:latin typeface="Arial"/>
                <a:cs typeface="Arial"/>
              </a:rPr>
              <a:t>represents </a:t>
            </a:r>
            <a:r>
              <a:rPr sz="3450" spc="-22" baseline="1207" dirty="0">
                <a:latin typeface="Arial"/>
                <a:cs typeface="Arial"/>
              </a:rPr>
              <a:t>an</a:t>
            </a:r>
            <a:r>
              <a:rPr sz="3450" spc="-172" baseline="1207" dirty="0">
                <a:latin typeface="Arial"/>
                <a:cs typeface="Arial"/>
              </a:rPr>
              <a:t> </a:t>
            </a:r>
            <a:r>
              <a:rPr sz="3450" spc="-37" baseline="1207" dirty="0">
                <a:latin typeface="Arial"/>
                <a:cs typeface="Arial"/>
              </a:rPr>
              <a:t>HTML </a:t>
            </a:r>
            <a:r>
              <a:rPr sz="2300" spc="-25" dirty="0">
                <a:latin typeface="Arial"/>
                <a:cs typeface="Arial"/>
              </a:rPr>
              <a:t> document </a:t>
            </a:r>
            <a:r>
              <a:rPr sz="2300" spc="-15" dirty="0">
                <a:latin typeface="Arial"/>
                <a:cs typeface="Arial"/>
              </a:rPr>
              <a:t>and can be </a:t>
            </a:r>
            <a:r>
              <a:rPr sz="2300" spc="-20" dirty="0">
                <a:latin typeface="Arial"/>
                <a:cs typeface="Arial"/>
              </a:rPr>
              <a:t>used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0" dirty="0">
                <a:latin typeface="Arial"/>
                <a:cs typeface="Arial"/>
              </a:rPr>
              <a:t>access </a:t>
            </a:r>
            <a:r>
              <a:rPr sz="2300" spc="-10" dirty="0">
                <a:latin typeface="Arial"/>
                <a:cs typeface="Arial"/>
              </a:rPr>
              <a:t>all  </a:t>
            </a:r>
            <a:r>
              <a:rPr sz="2300" spc="-25" dirty="0">
                <a:latin typeface="Arial"/>
                <a:cs typeface="Arial"/>
              </a:rPr>
              <a:t>documents </a:t>
            </a:r>
            <a:r>
              <a:rPr sz="2300" spc="-5" dirty="0">
                <a:latin typeface="Arial"/>
                <a:cs typeface="Arial"/>
              </a:rPr>
              <a:t>in a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page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0"/>
              </a:spcBef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spc="-25" dirty="0">
                <a:latin typeface="Arial"/>
                <a:cs typeface="Arial"/>
              </a:rPr>
              <a:t>Document </a:t>
            </a:r>
            <a:r>
              <a:rPr sz="2300" spc="-20" dirty="0">
                <a:latin typeface="Arial"/>
                <a:cs typeface="Arial"/>
              </a:rPr>
              <a:t>contains several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collections</a:t>
            </a:r>
            <a:endParaRPr sz="230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50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anchors, forms, </a:t>
            </a:r>
            <a:r>
              <a:rPr sz="2700" spc="-30" baseline="1543" dirty="0">
                <a:latin typeface="Arial"/>
                <a:cs typeface="Arial"/>
              </a:rPr>
              <a:t>images,</a:t>
            </a:r>
            <a:r>
              <a:rPr sz="2700" spc="-75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links</a:t>
            </a:r>
            <a:endParaRPr sz="2700" baseline="154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Has several</a:t>
            </a:r>
            <a:r>
              <a:rPr sz="3450" spc="-6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properties</a:t>
            </a:r>
            <a:endParaRPr sz="3450" baseline="1207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body, cookie, </a:t>
            </a:r>
            <a:r>
              <a:rPr sz="2700" spc="-30" baseline="1543" dirty="0">
                <a:latin typeface="Arial"/>
                <a:cs typeface="Arial"/>
              </a:rPr>
              <a:t>domain, </a:t>
            </a:r>
            <a:r>
              <a:rPr sz="2700" spc="-22" baseline="1543" dirty="0">
                <a:latin typeface="Arial"/>
                <a:cs typeface="Arial"/>
              </a:rPr>
              <a:t>lastModified, referrer, </a:t>
            </a:r>
            <a:r>
              <a:rPr sz="2700" spc="-15" baseline="1543" dirty="0">
                <a:latin typeface="Arial"/>
                <a:cs typeface="Arial"/>
              </a:rPr>
              <a:t>title,</a:t>
            </a:r>
            <a:r>
              <a:rPr sz="2700" spc="-97" baseline="1543" dirty="0">
                <a:latin typeface="Arial"/>
                <a:cs typeface="Arial"/>
              </a:rPr>
              <a:t> </a:t>
            </a:r>
            <a:r>
              <a:rPr sz="2700" spc="-37" baseline="1543" dirty="0">
                <a:latin typeface="Arial"/>
                <a:cs typeface="Arial"/>
              </a:rPr>
              <a:t>URL</a:t>
            </a:r>
            <a:endParaRPr sz="2700" baseline="154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Has several useful</a:t>
            </a:r>
            <a:r>
              <a:rPr sz="3450" spc="-6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methods</a:t>
            </a:r>
            <a:endParaRPr sz="3450" baseline="1207">
              <a:latin typeface="Arial"/>
              <a:cs typeface="Arial"/>
            </a:endParaRPr>
          </a:p>
          <a:p>
            <a:pPr marL="695960" marR="220345" lvl="1" indent="-226060">
              <a:lnSpc>
                <a:spcPts val="2140"/>
              </a:lnSpc>
              <a:spcBef>
                <a:spcPts val="55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getElementById, getElementsByName, </a:t>
            </a:r>
            <a:r>
              <a:rPr sz="1800" spc="-20" dirty="0">
                <a:latin typeface="Arial"/>
                <a:cs typeface="Arial"/>
              </a:rPr>
              <a:t> getElementsByTagName, </a:t>
            </a:r>
            <a:r>
              <a:rPr sz="1800" spc="-15" dirty="0">
                <a:latin typeface="Arial"/>
                <a:cs typeface="Arial"/>
              </a:rPr>
              <a:t>write, writeln, </a:t>
            </a:r>
            <a:r>
              <a:rPr sz="1800" spc="-20" dirty="0">
                <a:latin typeface="Arial"/>
                <a:cs typeface="Arial"/>
              </a:rPr>
              <a:t>open,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close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39873"/>
            <a:ext cx="56515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</a:t>
            </a:r>
            <a:r>
              <a:rPr spc="-85" dirty="0"/>
              <a:t> </a:t>
            </a:r>
            <a:r>
              <a:rPr spc="-5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57400" y="2971800"/>
            <a:ext cx="6617970" cy="3124200"/>
          </a:xfrm>
          <a:custGeom>
            <a:avLst/>
            <a:gdLst/>
            <a:ahLst/>
            <a:cxnLst/>
            <a:rect l="l" t="t" r="r" b="b"/>
            <a:pathLst>
              <a:path w="6617970" h="3124200">
                <a:moveTo>
                  <a:pt x="3309620" y="3124200"/>
                </a:moveTo>
                <a:lnTo>
                  <a:pt x="0" y="3124200"/>
                </a:lnTo>
                <a:lnTo>
                  <a:pt x="0" y="0"/>
                </a:lnTo>
                <a:lnTo>
                  <a:pt x="6617970" y="0"/>
                </a:lnTo>
                <a:lnTo>
                  <a:pt x="6617970" y="3124200"/>
                </a:lnTo>
                <a:lnTo>
                  <a:pt x="3309620" y="3124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8500" y="1903729"/>
            <a:ext cx="6631940" cy="387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845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22" baseline="1207" dirty="0">
                <a:latin typeface="Arial"/>
                <a:cs typeface="Arial"/>
              </a:rPr>
              <a:t>An </a:t>
            </a:r>
            <a:r>
              <a:rPr sz="3450" spc="-30" baseline="1207" dirty="0">
                <a:latin typeface="Arial"/>
                <a:cs typeface="Arial"/>
              </a:rPr>
              <a:t>instance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37" baseline="1207" dirty="0">
                <a:latin typeface="Arial"/>
                <a:cs typeface="Arial"/>
              </a:rPr>
              <a:t>Document </a:t>
            </a:r>
            <a:r>
              <a:rPr sz="3450" spc="-7" baseline="1207" dirty="0">
                <a:latin typeface="Arial"/>
                <a:cs typeface="Arial"/>
              </a:rPr>
              <a:t>is </a:t>
            </a:r>
            <a:r>
              <a:rPr sz="3450" spc="-30" baseline="1207" dirty="0">
                <a:latin typeface="Arial"/>
                <a:cs typeface="Arial"/>
              </a:rPr>
              <a:t>already created</a:t>
            </a:r>
            <a:r>
              <a:rPr sz="3450" spc="-187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for 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you, </a:t>
            </a:r>
            <a:r>
              <a:rPr sz="2300" spc="-15" dirty="0">
                <a:latin typeface="Arial"/>
                <a:cs typeface="Arial"/>
              </a:rPr>
              <a:t>called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25" dirty="0">
                <a:latin typeface="Courier New"/>
                <a:cs typeface="Courier New"/>
              </a:rPr>
              <a:t>document</a:t>
            </a:r>
            <a:endParaRPr sz="230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2050"/>
              </a:spcBef>
            </a:pPr>
            <a:r>
              <a:rPr sz="1800" spc="-25" dirty="0">
                <a:latin typeface="Courier New"/>
                <a:cs typeface="Courier New"/>
              </a:rPr>
              <a:t>function changeF()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46405" marR="67564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ourier New"/>
                <a:cs typeface="Courier New"/>
              </a:rPr>
              <a:t>var cText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document.getElementById("c");  </a:t>
            </a:r>
            <a:r>
              <a:rPr sz="1800" spc="-20" dirty="0">
                <a:latin typeface="Courier New"/>
                <a:cs typeface="Courier New"/>
              </a:rPr>
              <a:t>var fText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document.getElementById("f");</a:t>
            </a:r>
            <a:endParaRPr sz="1800">
              <a:latin typeface="Courier New"/>
              <a:cs typeface="Courier New"/>
            </a:endParaRPr>
          </a:p>
          <a:p>
            <a:pPr marL="446405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</a:pPr>
            <a:r>
              <a:rPr sz="1800" spc="-2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urier New"/>
                <a:cs typeface="Courier New"/>
              </a:rPr>
              <a:t>&lt;input type="text" id="c"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onchange="changeC()"&gt;C</a:t>
            </a:r>
            <a:endParaRPr sz="180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&lt;input type="text" id="f"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onchange="changeF()"&gt;F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720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 Form</a:t>
            </a:r>
            <a:r>
              <a:rPr spc="-75" dirty="0"/>
              <a:t> </a:t>
            </a:r>
            <a:r>
              <a:rPr spc="-5" dirty="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7170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One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Arial"/>
                <a:cs typeface="Arial"/>
              </a:rPr>
              <a:t>most </a:t>
            </a:r>
            <a:r>
              <a:rPr sz="3450" spc="-37" baseline="1207" dirty="0">
                <a:latin typeface="Arial"/>
                <a:cs typeface="Arial"/>
              </a:rPr>
              <a:t>common </a:t>
            </a:r>
            <a:r>
              <a:rPr sz="3450" spc="-30" baseline="1207" dirty="0">
                <a:latin typeface="Arial"/>
                <a:cs typeface="Arial"/>
              </a:rPr>
              <a:t>uses </a:t>
            </a:r>
            <a:r>
              <a:rPr sz="3450" spc="-15" baseline="1207" dirty="0">
                <a:latin typeface="Arial"/>
                <a:cs typeface="Arial"/>
              </a:rPr>
              <a:t>of </a:t>
            </a: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15" baseline="1207" dirty="0">
                <a:latin typeface="Arial"/>
                <a:cs typeface="Arial"/>
              </a:rPr>
              <a:t>is</a:t>
            </a:r>
            <a:r>
              <a:rPr sz="3450" spc="-254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for </a:t>
            </a:r>
            <a:r>
              <a:rPr sz="2300" spc="-15" dirty="0">
                <a:latin typeface="Arial"/>
                <a:cs typeface="Arial"/>
              </a:rPr>
              <a:t> form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validation</a:t>
            </a:r>
            <a:endParaRPr sz="2300">
              <a:latin typeface="Arial"/>
              <a:cs typeface="Arial"/>
            </a:endParaRPr>
          </a:p>
          <a:p>
            <a:pPr marL="355600" marR="446405" indent="-342900">
              <a:lnSpc>
                <a:spcPct val="119900"/>
              </a:lnSpc>
              <a:spcBef>
                <a:spcPts val="64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Several </a:t>
            </a:r>
            <a:r>
              <a:rPr sz="3450" spc="-37" baseline="1207" dirty="0">
                <a:latin typeface="Arial"/>
                <a:cs typeface="Arial"/>
              </a:rPr>
              <a:t>HTML DOM </a:t>
            </a:r>
            <a:r>
              <a:rPr sz="3450" spc="-30" baseline="1207" dirty="0">
                <a:latin typeface="Arial"/>
                <a:cs typeface="Arial"/>
              </a:rPr>
              <a:t>classes encapsulate</a:t>
            </a:r>
            <a:r>
              <a:rPr sz="3450" spc="-165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form 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elements</a:t>
            </a:r>
            <a:endParaRPr sz="2300">
              <a:latin typeface="Arial"/>
              <a:cs typeface="Arial"/>
            </a:endParaRPr>
          </a:p>
          <a:p>
            <a:pPr marL="695960" marR="305435" indent="-226060">
              <a:lnSpc>
                <a:spcPts val="2130"/>
              </a:lnSpc>
              <a:spcBef>
                <a:spcPts val="605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30" baseline="1543" dirty="0">
                <a:latin typeface="Arial"/>
                <a:cs typeface="Arial"/>
              </a:rPr>
              <a:t>Form, </a:t>
            </a:r>
            <a:r>
              <a:rPr sz="2700" spc="-22" baseline="1543" dirty="0">
                <a:latin typeface="Arial"/>
                <a:cs typeface="Arial"/>
              </a:rPr>
              <a:t>Button, </a:t>
            </a:r>
            <a:r>
              <a:rPr sz="2700" spc="-30" baseline="1543" dirty="0">
                <a:latin typeface="Arial"/>
                <a:cs typeface="Arial"/>
              </a:rPr>
              <a:t>Checkbox, Hidden, Password, </a:t>
            </a:r>
            <a:r>
              <a:rPr sz="2700" spc="-22" baseline="1543" dirty="0">
                <a:latin typeface="Arial"/>
                <a:cs typeface="Arial"/>
              </a:rPr>
              <a:t>Text, </a:t>
            </a:r>
            <a:r>
              <a:rPr sz="2700" spc="-30" baseline="1543" dirty="0">
                <a:latin typeface="Arial"/>
                <a:cs typeface="Arial"/>
              </a:rPr>
              <a:t>Radio,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Reset, </a:t>
            </a:r>
            <a:r>
              <a:rPr sz="1800" spc="-20" dirty="0">
                <a:latin typeface="Arial"/>
                <a:cs typeface="Arial"/>
              </a:rPr>
              <a:t>Submit,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Textarea</a:t>
            </a:r>
            <a:endParaRPr sz="1800">
              <a:latin typeface="Arial"/>
              <a:cs typeface="Arial"/>
            </a:endParaRPr>
          </a:p>
          <a:p>
            <a:pPr marL="355600" marR="148590" indent="-342900">
              <a:lnSpc>
                <a:spcPct val="120700"/>
              </a:lnSpc>
              <a:spcBef>
                <a:spcPts val="58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300" b="1" spc="-15" dirty="0">
                <a:latin typeface="Arial"/>
                <a:cs typeface="Arial"/>
              </a:rPr>
              <a:t>Warning: </a:t>
            </a:r>
            <a:r>
              <a:rPr sz="2300" spc="-20" dirty="0">
                <a:latin typeface="Arial"/>
                <a:cs typeface="Arial"/>
              </a:rPr>
              <a:t>Using JavaScript </a:t>
            </a:r>
            <a:r>
              <a:rPr sz="2300" spc="-5" dirty="0">
                <a:latin typeface="Arial"/>
                <a:cs typeface="Arial"/>
              </a:rPr>
              <a:t>is </a:t>
            </a:r>
            <a:r>
              <a:rPr sz="2300" spc="-15" dirty="0">
                <a:latin typeface="Arial"/>
                <a:cs typeface="Arial"/>
              </a:rPr>
              <a:t>not </a:t>
            </a:r>
            <a:r>
              <a:rPr sz="2300" spc="-5" dirty="0">
                <a:latin typeface="Arial"/>
                <a:cs typeface="Arial"/>
              </a:rPr>
              <a:t>a </a:t>
            </a:r>
            <a:r>
              <a:rPr sz="2300" spc="-20" dirty="0">
                <a:latin typeface="Arial"/>
                <a:cs typeface="Arial"/>
              </a:rPr>
              <a:t>substitute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for  </a:t>
            </a:r>
            <a:r>
              <a:rPr sz="2300" spc="-20" dirty="0">
                <a:latin typeface="Arial"/>
                <a:cs typeface="Arial"/>
              </a:rPr>
              <a:t>validating </a:t>
            </a:r>
            <a:r>
              <a:rPr sz="2300" spc="-15" dirty="0">
                <a:latin typeface="Arial"/>
                <a:cs typeface="Arial"/>
              </a:rPr>
              <a:t>form data </a:t>
            </a:r>
            <a:r>
              <a:rPr sz="2300" spc="-5" dirty="0">
                <a:latin typeface="Arial"/>
                <a:cs typeface="Arial"/>
              </a:rPr>
              <a:t>in </a:t>
            </a:r>
            <a:r>
              <a:rPr sz="2300" spc="-25" dirty="0">
                <a:latin typeface="Arial"/>
                <a:cs typeface="Arial"/>
              </a:rPr>
              <a:t>CGI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scripts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2886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</a:t>
            </a:r>
            <a:r>
              <a:rPr spc="-70" dirty="0"/>
              <a:t> </a:t>
            </a:r>
            <a:r>
              <a:rPr spc="-5" dirty="0"/>
              <a:t>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8489" marR="831215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1887855" algn="l"/>
                <a:tab pos="1888489" algn="l"/>
              </a:tabLst>
            </a:pPr>
            <a:r>
              <a:rPr sz="3450" baseline="1207" dirty="0"/>
              <a:t>A </a:t>
            </a:r>
            <a:r>
              <a:rPr sz="3450" spc="-22" baseline="1207" dirty="0"/>
              <a:t>text entry </a:t>
            </a:r>
            <a:r>
              <a:rPr sz="3450" spc="-15" baseline="1207" dirty="0"/>
              <a:t>field </a:t>
            </a:r>
            <a:r>
              <a:rPr sz="3450" spc="-30" baseline="1207" dirty="0"/>
              <a:t>(</a:t>
            </a:r>
            <a:r>
              <a:rPr sz="3450" spc="-30" baseline="1207" dirty="0">
                <a:latin typeface="Courier New"/>
                <a:cs typeface="Courier New"/>
              </a:rPr>
              <a:t>input </a:t>
            </a:r>
            <a:r>
              <a:rPr sz="3450" spc="-37" baseline="1207" dirty="0">
                <a:latin typeface="Courier New"/>
                <a:cs typeface="Courier New"/>
              </a:rPr>
              <a:t>type="text"</a:t>
            </a:r>
            <a:r>
              <a:rPr sz="3450" spc="-37" baseline="1207" dirty="0"/>
              <a:t>)</a:t>
            </a:r>
            <a:r>
              <a:rPr sz="3450" spc="-322" baseline="1207" dirty="0"/>
              <a:t> </a:t>
            </a:r>
            <a:r>
              <a:rPr sz="3450" spc="-15" baseline="1207" dirty="0"/>
              <a:t>is </a:t>
            </a:r>
            <a:r>
              <a:rPr sz="2300" spc="-10" dirty="0"/>
              <a:t> </a:t>
            </a:r>
            <a:r>
              <a:rPr sz="2300" spc="-20" dirty="0"/>
              <a:t>encapsulated by </a:t>
            </a:r>
            <a:r>
              <a:rPr sz="2300" spc="-5" dirty="0"/>
              <a:t>a </a:t>
            </a:r>
            <a:r>
              <a:rPr sz="2300" spc="-20" dirty="0"/>
              <a:t>Text</a:t>
            </a:r>
            <a:r>
              <a:rPr sz="2300" spc="-90" dirty="0"/>
              <a:t> </a:t>
            </a:r>
            <a:r>
              <a:rPr sz="2300" spc="-20" dirty="0"/>
              <a:t>object</a:t>
            </a:r>
            <a:endParaRPr sz="2300">
              <a:latin typeface="Courier New"/>
              <a:cs typeface="Courier New"/>
            </a:endParaRPr>
          </a:p>
          <a:p>
            <a:pPr marL="1888489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1887855" algn="l"/>
                <a:tab pos="1888489" algn="l"/>
              </a:tabLst>
            </a:pPr>
            <a:r>
              <a:rPr sz="3450" spc="-30" baseline="1207" dirty="0"/>
              <a:t>Variables</a:t>
            </a:r>
            <a:endParaRPr sz="3450" baseline="1207"/>
          </a:p>
          <a:p>
            <a:pPr marL="2002789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0003F"/>
                </a:solidFill>
                <a:latin typeface="Times New Roman"/>
                <a:cs typeface="Times New Roman"/>
              </a:rPr>
              <a:t>– </a:t>
            </a:r>
            <a:r>
              <a:rPr sz="2700" spc="-22" baseline="1543" dirty="0"/>
              <a:t>value, </a:t>
            </a:r>
            <a:r>
              <a:rPr sz="2700" spc="-30" baseline="1543" dirty="0"/>
              <a:t>maxLength, </a:t>
            </a:r>
            <a:r>
              <a:rPr sz="2700" spc="-15" baseline="1543" dirty="0"/>
              <a:t>id, size, </a:t>
            </a:r>
            <a:r>
              <a:rPr sz="2700" spc="-30" baseline="1543" dirty="0"/>
              <a:t>name, </a:t>
            </a:r>
            <a:r>
              <a:rPr sz="2700" spc="-22" baseline="1543" dirty="0"/>
              <a:t>tabindex,</a:t>
            </a:r>
            <a:r>
              <a:rPr sz="2700" spc="-142" baseline="1543" dirty="0"/>
              <a:t> </a:t>
            </a:r>
            <a:r>
              <a:rPr sz="2700" spc="-30" baseline="1543" dirty="0"/>
              <a:t>readOnly</a:t>
            </a:r>
            <a:endParaRPr sz="2700" baseline="1543">
              <a:latin typeface="Times New Roman"/>
              <a:cs typeface="Times New Roman"/>
            </a:endParaRPr>
          </a:p>
          <a:p>
            <a:pPr marL="1888489" marR="5080">
              <a:lnSpc>
                <a:spcPct val="121000"/>
              </a:lnSpc>
              <a:spcBef>
                <a:spcPts val="530"/>
              </a:spcBef>
            </a:pPr>
            <a:r>
              <a:rPr spc="-20" dirty="0"/>
              <a:t>Changing these </a:t>
            </a:r>
            <a:r>
              <a:rPr spc="-15" dirty="0"/>
              <a:t>variables has an </a:t>
            </a:r>
            <a:r>
              <a:rPr spc="-20" dirty="0"/>
              <a:t>immediate</a:t>
            </a:r>
            <a:r>
              <a:rPr spc="-155" dirty="0"/>
              <a:t> </a:t>
            </a:r>
            <a:r>
              <a:rPr spc="-20" dirty="0"/>
              <a:t>effect  </a:t>
            </a:r>
            <a:r>
              <a:rPr spc="-15" dirty="0"/>
              <a:t>on the </a:t>
            </a:r>
            <a:r>
              <a:rPr spc="-20" dirty="0"/>
              <a:t>displayed</a:t>
            </a:r>
            <a:r>
              <a:rPr spc="-8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3723640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9844F-1A33-4D89-8B81-6BF85B3E9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52688"/>
              </p:ext>
            </p:extLst>
          </p:nvPr>
        </p:nvGraphicFramePr>
        <p:xfrm>
          <a:off x="304800" y="252046"/>
          <a:ext cx="7620000" cy="6353908"/>
        </p:xfrm>
        <a:graphic>
          <a:graphicData uri="http://schemas.openxmlformats.org/drawingml/2006/table">
            <a:tbl>
              <a:tblPr/>
              <a:tblGrid>
                <a:gridCol w="3651250">
                  <a:extLst>
                    <a:ext uri="{9D8B030D-6E8A-4147-A177-3AD203B41FA5}">
                      <a16:colId xmlns:a16="http://schemas.microsoft.com/office/drawing/2014/main" val="2351674061"/>
                    </a:ext>
                  </a:extLst>
                </a:gridCol>
                <a:gridCol w="3968750">
                  <a:extLst>
                    <a:ext uri="{9D8B030D-6E8A-4147-A177-3AD203B41FA5}">
                      <a16:colId xmlns:a16="http://schemas.microsoft.com/office/drawing/2014/main" val="2330051166"/>
                    </a:ext>
                  </a:extLst>
                </a:gridCol>
              </a:tblGrid>
              <a:tr h="8148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is strongly typed language and variable must be declare first to use in program. In Java the type of a variable is checked at compile-time.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is weakly typed language and have more relaxed syntax and rules.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2488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is an object oriented programming language.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is an object based scripting language.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29937"/>
                  </a:ext>
                </a:extLst>
              </a:tr>
              <a:tr h="6275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applications can run in any virtual machine(JVM) or browser.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code used to run only in browser, but now it can run on server via Node.js.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89406"/>
                  </a:ext>
                </a:extLst>
              </a:tr>
              <a:tr h="6275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Objects of Java are class based even we can’t make any program in java without creating a class.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Objects are prototype based.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93984"/>
                  </a:ext>
                </a:extLst>
              </a:tr>
              <a:tr h="8148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program has file extension “.Java” and translates source code into bytecodes which is executed by JVM(Java Virtual Machine).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file has file extension “.js” and it is interpreted but not compiled,every browser has the Javascript interpreter to execute JS code.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64988"/>
                  </a:ext>
                </a:extLst>
              </a:tr>
              <a:tr h="6275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is a Standalone language.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contained within a web page and integrates with its HTML content.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06800"/>
                  </a:ext>
                </a:extLst>
              </a:tr>
              <a:tr h="6275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program uses more memory.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requires less memory therefore it is used in web pages.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43762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has a thread based approach to concurrency.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Javascript has event based approach to concurrency.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05012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supports multithreading.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 err="1">
                          <a:effectLst/>
                        </a:rPr>
                        <a:t>Javascript</a:t>
                      </a:r>
                      <a:r>
                        <a:rPr lang="en-US" sz="1400" b="0" dirty="0">
                          <a:effectLst/>
                        </a:rPr>
                        <a:t> doesn’t support multi-threading.</a:t>
                      </a:r>
                    </a:p>
                  </a:txBody>
                  <a:tcPr marL="73502" marR="73502" marT="102903" marB="102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0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24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 </a:t>
            </a:r>
            <a:r>
              <a:rPr spc="-10" dirty="0"/>
              <a:t>The Document</a:t>
            </a:r>
            <a:r>
              <a:rPr spc="-2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866890" cy="32092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144145" indent="-342900">
              <a:lnSpc>
                <a:spcPct val="120500"/>
              </a:lnSpc>
              <a:spcBef>
                <a:spcPts val="7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Accessing elements </a:t>
            </a:r>
            <a:r>
              <a:rPr sz="3450" spc="-22" baseline="1207" dirty="0">
                <a:latin typeface="Arial"/>
                <a:cs typeface="Arial"/>
              </a:rPr>
              <a:t>and </a:t>
            </a:r>
            <a:r>
              <a:rPr sz="3450" spc="-30" baseline="1207" dirty="0">
                <a:latin typeface="Arial"/>
                <a:cs typeface="Arial"/>
              </a:rPr>
              <a:t>changing </a:t>
            </a:r>
            <a:r>
              <a:rPr sz="3450" spc="-22" baseline="1207" dirty="0">
                <a:latin typeface="Arial"/>
                <a:cs typeface="Arial"/>
              </a:rPr>
              <a:t>their</a:t>
            </a:r>
            <a:r>
              <a:rPr sz="3450" spc="-13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properties 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lets us do </a:t>
            </a:r>
            <a:r>
              <a:rPr sz="2300" spc="-20" dirty="0">
                <a:latin typeface="Arial"/>
                <a:cs typeface="Arial"/>
              </a:rPr>
              <a:t>simple </a:t>
            </a:r>
            <a:r>
              <a:rPr sz="2300" spc="-15" dirty="0">
                <a:latin typeface="Arial"/>
                <a:cs typeface="Arial"/>
              </a:rPr>
              <a:t>things like form validation, </a:t>
            </a:r>
            <a:r>
              <a:rPr sz="2300" spc="-20" dirty="0">
                <a:latin typeface="Arial"/>
                <a:cs typeface="Arial"/>
              </a:rPr>
              <a:t>data  transfer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etc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44" baseline="1207" dirty="0">
                <a:latin typeface="Arial"/>
                <a:cs typeface="Arial"/>
              </a:rPr>
              <a:t>HTML </a:t>
            </a:r>
            <a:r>
              <a:rPr sz="3450" spc="-37" baseline="1207" dirty="0">
                <a:latin typeface="Arial"/>
                <a:cs typeface="Arial"/>
              </a:rPr>
              <a:t>DOM </a:t>
            </a:r>
            <a:r>
              <a:rPr sz="3450" spc="-22" baseline="1207" dirty="0">
                <a:latin typeface="Arial"/>
                <a:cs typeface="Arial"/>
              </a:rPr>
              <a:t>lets us do </a:t>
            </a:r>
            <a:r>
              <a:rPr sz="3450" spc="-37" baseline="1207" dirty="0">
                <a:latin typeface="Arial"/>
                <a:cs typeface="Arial"/>
              </a:rPr>
              <a:t>much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more</a:t>
            </a:r>
            <a:endParaRPr sz="3450" baseline="1207">
              <a:latin typeface="Arial"/>
              <a:cs typeface="Arial"/>
            </a:endParaRPr>
          </a:p>
          <a:p>
            <a:pPr marL="355600" marR="630555" indent="-342900">
              <a:lnSpc>
                <a:spcPct val="119900"/>
              </a:lnSpc>
              <a:spcBef>
                <a:spcPts val="6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7" baseline="1207" dirty="0">
                <a:latin typeface="Arial"/>
                <a:cs typeface="Arial"/>
              </a:rPr>
              <a:t>We </a:t>
            </a:r>
            <a:r>
              <a:rPr sz="3450" spc="-22" baseline="1207" dirty="0">
                <a:latin typeface="Arial"/>
                <a:cs typeface="Arial"/>
              </a:rPr>
              <a:t>can </a:t>
            </a:r>
            <a:r>
              <a:rPr sz="3450" spc="-30" baseline="1207" dirty="0">
                <a:latin typeface="Arial"/>
                <a:cs typeface="Arial"/>
              </a:rPr>
              <a:t>create, delete, </a:t>
            </a:r>
            <a:r>
              <a:rPr sz="3450" spc="-22" baseline="1207" dirty="0">
                <a:latin typeface="Arial"/>
                <a:cs typeface="Arial"/>
              </a:rPr>
              <a:t>and </a:t>
            </a:r>
            <a:r>
              <a:rPr sz="3450" spc="-30" baseline="1207" dirty="0">
                <a:latin typeface="Arial"/>
                <a:cs typeface="Arial"/>
              </a:rPr>
              <a:t>modify </a:t>
            </a:r>
            <a:r>
              <a:rPr sz="3450" spc="-22" baseline="1207" dirty="0">
                <a:latin typeface="Arial"/>
                <a:cs typeface="Arial"/>
              </a:rPr>
              <a:t>parts </a:t>
            </a:r>
            <a:r>
              <a:rPr sz="3450" spc="-15" baseline="1207" dirty="0">
                <a:latin typeface="Arial"/>
                <a:cs typeface="Arial"/>
              </a:rPr>
              <a:t>of</a:t>
            </a:r>
            <a:r>
              <a:rPr sz="3450" spc="-225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HTML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document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For </a:t>
            </a:r>
            <a:r>
              <a:rPr sz="3450" spc="-22" baseline="1207" dirty="0">
                <a:latin typeface="Arial"/>
                <a:cs typeface="Arial"/>
              </a:rPr>
              <a:t>this </a:t>
            </a:r>
            <a:r>
              <a:rPr sz="3450" spc="-30" baseline="1207" dirty="0">
                <a:latin typeface="Arial"/>
                <a:cs typeface="Arial"/>
              </a:rPr>
              <a:t>we need </a:t>
            </a:r>
            <a:r>
              <a:rPr sz="3450" spc="-15" baseline="1207" dirty="0">
                <a:latin typeface="Arial"/>
                <a:cs typeface="Arial"/>
              </a:rPr>
              <a:t>to </a:t>
            </a:r>
            <a:r>
              <a:rPr sz="3450" spc="-30" baseline="1207" dirty="0">
                <a:latin typeface="Arial"/>
                <a:cs typeface="Arial"/>
              </a:rPr>
              <a:t>understand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7" baseline="1207" dirty="0">
                <a:latin typeface="Arial"/>
                <a:cs typeface="Arial"/>
              </a:rPr>
              <a:t>Document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Tree</a:t>
            </a:r>
            <a:endParaRPr sz="3450" baseline="120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HTML </a:t>
            </a:r>
            <a:r>
              <a:rPr spc="-5" dirty="0"/>
              <a:t>DOM: </a:t>
            </a:r>
            <a:r>
              <a:rPr spc="-10" dirty="0"/>
              <a:t>The Document</a:t>
            </a:r>
            <a:r>
              <a:rPr spc="-2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57846" y="2310922"/>
            <a:ext cx="6286939" cy="3257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5160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Navigating the Document</a:t>
            </a:r>
            <a:r>
              <a:rPr spc="-6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4664709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1903729"/>
            <a:ext cx="63398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With JavaScript we can navigate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7" baseline="1207" dirty="0">
                <a:latin typeface="Arial"/>
                <a:cs typeface="Arial"/>
              </a:rPr>
              <a:t>document 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tree</a:t>
            </a:r>
            <a:endParaRPr sz="2300">
              <a:latin typeface="Arial"/>
              <a:cs typeface="Arial"/>
            </a:endParaRPr>
          </a:p>
          <a:p>
            <a:pPr marL="355600" marR="113030" indent="-342900">
              <a:lnSpc>
                <a:spcPct val="120800"/>
              </a:lnSpc>
              <a:spcBef>
                <a:spcPts val="61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document.getElementById(), 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getElementsByName(), </a:t>
            </a:r>
            <a:r>
              <a:rPr sz="2300" spc="-15" dirty="0">
                <a:latin typeface="Arial"/>
                <a:cs typeface="Arial"/>
              </a:rPr>
              <a:t>and  </a:t>
            </a:r>
            <a:r>
              <a:rPr sz="2300" spc="-25" dirty="0">
                <a:latin typeface="Arial"/>
                <a:cs typeface="Arial"/>
              </a:rPr>
              <a:t>getElementsByTagName() </a:t>
            </a:r>
            <a:r>
              <a:rPr sz="2300" spc="-20" dirty="0">
                <a:latin typeface="Arial"/>
                <a:cs typeface="Arial"/>
              </a:rPr>
              <a:t>return nodes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spc="-15" dirty="0">
                <a:latin typeface="Arial"/>
                <a:cs typeface="Arial"/>
              </a:rPr>
              <a:t>the  </a:t>
            </a:r>
            <a:r>
              <a:rPr sz="2300" spc="-25" dirty="0">
                <a:latin typeface="Arial"/>
                <a:cs typeface="Arial"/>
              </a:rPr>
              <a:t>document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tree</a:t>
            </a:r>
            <a:endParaRPr sz="23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50"/>
              </a:spcBef>
            </a:pPr>
            <a:r>
              <a:rPr sz="2300" spc="-20" dirty="0">
                <a:latin typeface="Arial"/>
                <a:cs typeface="Arial"/>
              </a:rPr>
              <a:t>Information </a:t>
            </a:r>
            <a:r>
              <a:rPr sz="2300" spc="-15" dirty="0">
                <a:latin typeface="Arial"/>
                <a:cs typeface="Arial"/>
              </a:rPr>
              <a:t>can be </a:t>
            </a:r>
            <a:r>
              <a:rPr sz="2300" spc="-20" dirty="0">
                <a:latin typeface="Arial"/>
                <a:cs typeface="Arial"/>
              </a:rPr>
              <a:t>obtained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from</a:t>
            </a:r>
            <a:endParaRPr sz="230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50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Arial"/>
                <a:cs typeface="Arial"/>
              </a:rPr>
              <a:t>nodeName </a:t>
            </a:r>
            <a:r>
              <a:rPr sz="2700" spc="-7" baseline="1543" dirty="0">
                <a:latin typeface="Arial"/>
                <a:cs typeface="Arial"/>
              </a:rPr>
              <a:t>– </a:t>
            </a:r>
            <a:r>
              <a:rPr sz="2700" spc="-30" baseline="1543" dirty="0">
                <a:latin typeface="Arial"/>
                <a:cs typeface="Arial"/>
              </a:rPr>
              <a:t>The </a:t>
            </a:r>
            <a:r>
              <a:rPr sz="2700" spc="-15" baseline="1543" dirty="0">
                <a:latin typeface="Arial"/>
                <a:cs typeface="Arial"/>
              </a:rPr>
              <a:t>tag</a:t>
            </a:r>
            <a:r>
              <a:rPr sz="2700" spc="-82" baseline="1543" dirty="0">
                <a:latin typeface="Arial"/>
                <a:cs typeface="Arial"/>
              </a:rPr>
              <a:t> </a:t>
            </a:r>
            <a:r>
              <a:rPr sz="2700" spc="-37" baseline="1543" dirty="0">
                <a:latin typeface="Arial"/>
                <a:cs typeface="Arial"/>
              </a:rPr>
              <a:t>name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nodeValue </a:t>
            </a:r>
            <a:r>
              <a:rPr sz="2700" spc="-7" baseline="1543" dirty="0">
                <a:latin typeface="Arial"/>
                <a:cs typeface="Arial"/>
              </a:rPr>
              <a:t>– </a:t>
            </a:r>
            <a:r>
              <a:rPr sz="2700" spc="-22" baseline="1543" dirty="0">
                <a:latin typeface="Arial"/>
                <a:cs typeface="Arial"/>
              </a:rPr>
              <a:t>The the text </a:t>
            </a:r>
            <a:r>
              <a:rPr sz="2700" spc="-15" baseline="1543" dirty="0">
                <a:latin typeface="Arial"/>
                <a:cs typeface="Arial"/>
              </a:rPr>
              <a:t>of </a:t>
            </a:r>
            <a:r>
              <a:rPr sz="2700" spc="-7" baseline="1543" dirty="0">
                <a:latin typeface="Arial"/>
                <a:cs typeface="Arial"/>
              </a:rPr>
              <a:t>a </a:t>
            </a:r>
            <a:r>
              <a:rPr sz="2700" spc="-22" baseline="1543" dirty="0">
                <a:latin typeface="Arial"/>
                <a:cs typeface="Arial"/>
              </a:rPr>
              <a:t>text</a:t>
            </a:r>
            <a:r>
              <a:rPr sz="2700" spc="-165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Arial"/>
                <a:cs typeface="Arial"/>
              </a:rPr>
              <a:t>node</a:t>
            </a:r>
            <a:endParaRPr sz="2700" baseline="1543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nodeType </a:t>
            </a:r>
            <a:r>
              <a:rPr sz="2700" spc="-7" baseline="1543" dirty="0">
                <a:latin typeface="Arial"/>
                <a:cs typeface="Arial"/>
              </a:rPr>
              <a:t>– </a:t>
            </a:r>
            <a:r>
              <a:rPr sz="2700" spc="-30" baseline="1543" dirty="0">
                <a:latin typeface="Arial"/>
                <a:cs typeface="Arial"/>
              </a:rPr>
              <a:t>The </a:t>
            </a:r>
            <a:r>
              <a:rPr sz="2700" spc="-15" baseline="1543" dirty="0">
                <a:latin typeface="Arial"/>
                <a:cs typeface="Arial"/>
              </a:rPr>
              <a:t>kind </a:t>
            </a:r>
            <a:r>
              <a:rPr sz="2700" spc="-22" baseline="1543" dirty="0">
                <a:latin typeface="Arial"/>
                <a:cs typeface="Arial"/>
              </a:rPr>
              <a:t>of</a:t>
            </a:r>
            <a:r>
              <a:rPr sz="2700" spc="-97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Arial"/>
                <a:cs typeface="Arial"/>
              </a:rPr>
              <a:t>node</a:t>
            </a:r>
            <a:endParaRPr sz="2700" baseline="154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293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can JavaScript</a:t>
            </a:r>
            <a:r>
              <a:rPr spc="-40" dirty="0"/>
              <a:t> </a:t>
            </a:r>
            <a:r>
              <a:rPr spc="-10" dirty="0"/>
              <a:t>Do?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26259"/>
            <a:ext cx="6871970" cy="342772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</a:t>
            </a:r>
            <a:r>
              <a:rPr sz="3450" spc="-30" baseline="1207" dirty="0">
                <a:latin typeface="Arial"/>
                <a:cs typeface="Arial"/>
              </a:rPr>
              <a:t>dynamically modify </a:t>
            </a:r>
            <a:r>
              <a:rPr sz="3450" spc="-22" baseline="1207" dirty="0">
                <a:latin typeface="Arial"/>
                <a:cs typeface="Arial"/>
              </a:rPr>
              <a:t>an </a:t>
            </a:r>
            <a:r>
              <a:rPr sz="3450" spc="-37" baseline="1207" dirty="0">
                <a:latin typeface="Arial"/>
                <a:cs typeface="Arial"/>
              </a:rPr>
              <a:t>HTML</a:t>
            </a:r>
            <a:r>
              <a:rPr sz="3450" spc="-187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page</a:t>
            </a:r>
            <a:endParaRPr sz="3450" baseline="1207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react </a:t>
            </a:r>
            <a:r>
              <a:rPr sz="3450" spc="-7" baseline="1207" dirty="0">
                <a:latin typeface="Arial"/>
                <a:cs typeface="Arial"/>
              </a:rPr>
              <a:t>to </a:t>
            </a:r>
            <a:r>
              <a:rPr sz="3450" spc="-30" baseline="1207" dirty="0">
                <a:latin typeface="Arial"/>
                <a:cs typeface="Arial"/>
              </a:rPr>
              <a:t>user</a:t>
            </a:r>
            <a:r>
              <a:rPr sz="3450" spc="-195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input</a:t>
            </a:r>
            <a:endParaRPr sz="3450" baseline="1207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validate </a:t>
            </a:r>
            <a:r>
              <a:rPr sz="3450" spc="-30" baseline="1207" dirty="0">
                <a:latin typeface="Arial"/>
                <a:cs typeface="Arial"/>
              </a:rPr>
              <a:t>user</a:t>
            </a:r>
            <a:r>
              <a:rPr sz="3450" spc="-104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input</a:t>
            </a:r>
            <a:endParaRPr sz="3450" baseline="1207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be </a:t>
            </a:r>
            <a:r>
              <a:rPr sz="3450" spc="-30" baseline="1207" dirty="0">
                <a:latin typeface="Arial"/>
                <a:cs typeface="Arial"/>
              </a:rPr>
              <a:t>used </a:t>
            </a:r>
            <a:r>
              <a:rPr sz="3450" spc="-15" baseline="1207" dirty="0">
                <a:latin typeface="Arial"/>
                <a:cs typeface="Arial"/>
              </a:rPr>
              <a:t>to </a:t>
            </a:r>
            <a:r>
              <a:rPr sz="3450" spc="-30" baseline="1207" dirty="0">
                <a:latin typeface="Arial"/>
                <a:cs typeface="Arial"/>
              </a:rPr>
              <a:t>create cookies</a:t>
            </a:r>
            <a:r>
              <a:rPr sz="3450" spc="-209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(yum!)</a:t>
            </a:r>
            <a:endParaRPr sz="3450" baseline="1207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3450" spc="-30" baseline="1207" dirty="0">
                <a:latin typeface="Arial"/>
                <a:cs typeface="Arial"/>
              </a:rPr>
              <a:t>full-featured programming</a:t>
            </a:r>
            <a:r>
              <a:rPr sz="3450" spc="-142" baseline="1207" dirty="0">
                <a:latin typeface="Arial"/>
                <a:cs typeface="Arial"/>
              </a:rPr>
              <a:t> </a:t>
            </a:r>
            <a:r>
              <a:rPr sz="3450" spc="-30" baseline="1207" dirty="0">
                <a:latin typeface="Arial"/>
                <a:cs typeface="Arial"/>
              </a:rPr>
              <a:t>language</a:t>
            </a:r>
            <a:endParaRPr sz="3450" baseline="1207" dirty="0">
              <a:latin typeface="Arial"/>
              <a:cs typeface="Arial"/>
            </a:endParaRPr>
          </a:p>
          <a:p>
            <a:pPr marL="355600" marR="422275" indent="-342900">
              <a:lnSpc>
                <a:spcPct val="119900"/>
              </a:lnSpc>
              <a:spcBef>
                <a:spcPts val="6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user interaction </a:t>
            </a:r>
            <a:r>
              <a:rPr sz="3450" i="1" spc="-30" baseline="1207" dirty="0">
                <a:latin typeface="Arial"/>
                <a:cs typeface="Arial"/>
              </a:rPr>
              <a:t>does </a:t>
            </a:r>
            <a:r>
              <a:rPr sz="3450" i="1" spc="-22" baseline="1207" dirty="0">
                <a:latin typeface="Arial"/>
                <a:cs typeface="Arial"/>
              </a:rPr>
              <a:t>not require any </a:t>
            </a:r>
            <a:r>
              <a:rPr sz="2300" i="1" spc="-15" dirty="0">
                <a:latin typeface="Arial"/>
                <a:cs typeface="Arial"/>
              </a:rPr>
              <a:t> </a:t>
            </a:r>
            <a:r>
              <a:rPr sz="2300" i="1" spc="-25" dirty="0">
                <a:latin typeface="Arial"/>
                <a:cs typeface="Arial"/>
              </a:rPr>
              <a:t>communication </a:t>
            </a:r>
            <a:r>
              <a:rPr sz="2300" i="1" spc="-20" dirty="0">
                <a:latin typeface="Arial"/>
                <a:cs typeface="Arial"/>
              </a:rPr>
              <a:t>with </a:t>
            </a:r>
            <a:r>
              <a:rPr sz="2300" i="1" spc="-15" dirty="0">
                <a:latin typeface="Arial"/>
                <a:cs typeface="Arial"/>
              </a:rPr>
              <a:t>the</a:t>
            </a:r>
            <a:r>
              <a:rPr sz="2300" i="1" spc="-65" dirty="0">
                <a:latin typeface="Arial"/>
                <a:cs typeface="Arial"/>
              </a:rPr>
              <a:t> </a:t>
            </a:r>
            <a:r>
              <a:rPr sz="2300" i="1" spc="-20" dirty="0">
                <a:latin typeface="Arial"/>
                <a:cs typeface="Arial"/>
              </a:rPr>
              <a:t>server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863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Pros and </a:t>
            </a:r>
            <a:r>
              <a:rPr spc="-10" dirty="0"/>
              <a:t>Cons of</a:t>
            </a:r>
            <a:r>
              <a:rPr spc="-25" dirty="0"/>
              <a:t> </a:t>
            </a:r>
            <a:r>
              <a:rPr spc="-5" dirty="0"/>
              <a:t>JavaScript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3077209"/>
            <a:ext cx="127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0003F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0" y="1896038"/>
            <a:ext cx="6468110" cy="40265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Pros:</a:t>
            </a:r>
            <a:endParaRPr sz="3450" baseline="1207" dirty="0">
              <a:latin typeface="Arial"/>
              <a:cs typeface="Arial"/>
            </a:endParaRPr>
          </a:p>
          <a:p>
            <a:pPr marL="695960" marR="231775" lvl="1" indent="-226060">
              <a:lnSpc>
                <a:spcPts val="2130"/>
              </a:lnSpc>
              <a:spcBef>
                <a:spcPts val="56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22" baseline="1543" dirty="0">
                <a:latin typeface="Arial"/>
                <a:cs typeface="Arial"/>
              </a:rPr>
              <a:t>Allows </a:t>
            </a:r>
            <a:r>
              <a:rPr sz="2700" spc="-30" baseline="1543" dirty="0">
                <a:latin typeface="Arial"/>
                <a:cs typeface="Arial"/>
              </a:rPr>
              <a:t>more dynamic </a:t>
            </a:r>
            <a:r>
              <a:rPr sz="2700" spc="-37" baseline="1543" dirty="0">
                <a:latin typeface="Arial"/>
                <a:cs typeface="Arial"/>
              </a:rPr>
              <a:t>HTML </a:t>
            </a:r>
            <a:r>
              <a:rPr sz="2700" spc="-30" baseline="1543" dirty="0">
                <a:latin typeface="Arial"/>
                <a:cs typeface="Arial"/>
              </a:rPr>
              <a:t>pages, </a:t>
            </a:r>
            <a:r>
              <a:rPr sz="2700" spc="-22" baseline="1543" dirty="0">
                <a:latin typeface="Arial"/>
                <a:cs typeface="Arial"/>
              </a:rPr>
              <a:t>even complete </a:t>
            </a:r>
            <a:r>
              <a:rPr sz="2700" spc="-30" baseline="1543" dirty="0">
                <a:latin typeface="Arial"/>
                <a:cs typeface="Arial"/>
              </a:rPr>
              <a:t>web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applications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2300" spc="-20" dirty="0">
                <a:latin typeface="Arial"/>
                <a:cs typeface="Arial"/>
              </a:rPr>
              <a:t>Cons:</a:t>
            </a:r>
            <a:endParaRPr sz="2300" dirty="0">
              <a:latin typeface="Arial"/>
              <a:cs typeface="Arial"/>
            </a:endParaRPr>
          </a:p>
          <a:p>
            <a:pPr marL="695960" lvl="1" indent="-226060">
              <a:lnSpc>
                <a:spcPct val="100000"/>
              </a:lnSpc>
              <a:spcBef>
                <a:spcPts val="50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Requires </a:t>
            </a:r>
            <a:r>
              <a:rPr sz="2700" spc="-7" baseline="1543" dirty="0">
                <a:latin typeface="Arial"/>
                <a:cs typeface="Arial"/>
              </a:rPr>
              <a:t>a </a:t>
            </a:r>
            <a:r>
              <a:rPr sz="2700" spc="-30" baseline="1543" dirty="0">
                <a:latin typeface="Arial"/>
                <a:cs typeface="Arial"/>
              </a:rPr>
              <a:t>JavaScript-enabled</a:t>
            </a:r>
            <a:r>
              <a:rPr sz="2700" spc="-104" baseline="1543" dirty="0">
                <a:latin typeface="Arial"/>
                <a:cs typeface="Arial"/>
              </a:rPr>
              <a:t> </a:t>
            </a:r>
            <a:r>
              <a:rPr sz="2700" spc="-30" baseline="1543" dirty="0">
                <a:latin typeface="Arial"/>
                <a:cs typeface="Arial"/>
              </a:rPr>
              <a:t>browser</a:t>
            </a:r>
            <a:endParaRPr sz="2700" baseline="1543" dirty="0">
              <a:latin typeface="Arial"/>
              <a:cs typeface="Arial"/>
            </a:endParaRPr>
          </a:p>
          <a:p>
            <a:pPr marL="695960" marR="113664" lvl="1" indent="-226060">
              <a:lnSpc>
                <a:spcPts val="2140"/>
              </a:lnSpc>
              <a:spcBef>
                <a:spcPts val="54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0" baseline="1543" dirty="0">
                <a:latin typeface="Arial"/>
                <a:cs typeface="Arial"/>
              </a:rPr>
              <a:t>Requires </a:t>
            </a:r>
            <a:r>
              <a:rPr sz="2700" spc="-7" baseline="1543" dirty="0">
                <a:latin typeface="Arial"/>
                <a:cs typeface="Arial"/>
              </a:rPr>
              <a:t>a </a:t>
            </a:r>
            <a:r>
              <a:rPr sz="2700" spc="-22" baseline="1543" dirty="0">
                <a:latin typeface="Arial"/>
                <a:cs typeface="Arial"/>
              </a:rPr>
              <a:t>client </a:t>
            </a:r>
            <a:r>
              <a:rPr sz="2700" spc="-30" baseline="1543" dirty="0">
                <a:latin typeface="Arial"/>
                <a:cs typeface="Arial"/>
              </a:rPr>
              <a:t>who </a:t>
            </a:r>
            <a:r>
              <a:rPr sz="2700" spc="-22" baseline="1543" dirty="0">
                <a:latin typeface="Arial"/>
                <a:cs typeface="Arial"/>
              </a:rPr>
              <a:t>trusts the server </a:t>
            </a:r>
            <a:r>
              <a:rPr sz="2700" spc="-30" baseline="1543" dirty="0">
                <a:latin typeface="Arial"/>
                <a:cs typeface="Arial"/>
              </a:rPr>
              <a:t>enough </a:t>
            </a:r>
            <a:r>
              <a:rPr sz="2700" spc="-15" baseline="1543" dirty="0">
                <a:latin typeface="Arial"/>
                <a:cs typeface="Arial"/>
              </a:rPr>
              <a:t>to </a:t>
            </a:r>
            <a:r>
              <a:rPr sz="2700" spc="-22" baseline="1543" dirty="0">
                <a:latin typeface="Arial"/>
                <a:cs typeface="Arial"/>
              </a:rPr>
              <a:t>run the </a:t>
            </a:r>
            <a:r>
              <a:rPr sz="1800" spc="-15" dirty="0">
                <a:latin typeface="Arial"/>
                <a:cs typeface="Arial"/>
              </a:rPr>
              <a:t> code the server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provides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19600"/>
              </a:lnSpc>
              <a:spcBef>
                <a:spcPts val="57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has </a:t>
            </a:r>
            <a:r>
              <a:rPr sz="3450" spc="-30" baseline="1207" dirty="0">
                <a:latin typeface="Arial"/>
                <a:cs typeface="Arial"/>
              </a:rPr>
              <a:t>some protection </a:t>
            </a:r>
            <a:r>
              <a:rPr sz="3450" spc="-15" baseline="1207" dirty="0">
                <a:latin typeface="Arial"/>
                <a:cs typeface="Arial"/>
              </a:rPr>
              <a:t>in </a:t>
            </a:r>
            <a:r>
              <a:rPr sz="3450" spc="-30" baseline="1207" dirty="0">
                <a:latin typeface="Arial"/>
                <a:cs typeface="Arial"/>
              </a:rPr>
              <a:t>place </a:t>
            </a:r>
            <a:r>
              <a:rPr sz="3450" spc="-22" baseline="1207" dirty="0">
                <a:latin typeface="Arial"/>
                <a:cs typeface="Arial"/>
              </a:rPr>
              <a:t>but</a:t>
            </a:r>
            <a:r>
              <a:rPr sz="3450" spc="-202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can </a:t>
            </a:r>
            <a:r>
              <a:rPr sz="2300" spc="-15" dirty="0">
                <a:latin typeface="Arial"/>
                <a:cs typeface="Arial"/>
              </a:rPr>
              <a:t> still </a:t>
            </a:r>
            <a:r>
              <a:rPr sz="2300" spc="-20" dirty="0">
                <a:latin typeface="Arial"/>
                <a:cs typeface="Arial"/>
              </a:rPr>
              <a:t>cause security problems </a:t>
            </a:r>
            <a:r>
              <a:rPr sz="2300" spc="-10" dirty="0">
                <a:latin typeface="Arial"/>
                <a:cs typeface="Arial"/>
              </a:rPr>
              <a:t>for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clients</a:t>
            </a:r>
            <a:endParaRPr sz="2300" dirty="0">
              <a:latin typeface="Arial"/>
              <a:cs typeface="Arial"/>
            </a:endParaRPr>
          </a:p>
          <a:p>
            <a:pPr marL="695960" marR="380365" lvl="1" indent="-226060">
              <a:lnSpc>
                <a:spcPts val="2140"/>
              </a:lnSpc>
              <a:spcBef>
                <a:spcPts val="595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spc="-37" baseline="1543" dirty="0">
                <a:latin typeface="Arial"/>
                <a:cs typeface="Arial"/>
              </a:rPr>
              <a:t>Remember </a:t>
            </a:r>
            <a:r>
              <a:rPr sz="2700" spc="-22" baseline="1543" dirty="0">
                <a:latin typeface="Arial"/>
                <a:cs typeface="Arial"/>
              </a:rPr>
              <a:t>JavaScript </a:t>
            </a:r>
            <a:r>
              <a:rPr sz="2700" spc="-30" baseline="1543" dirty="0">
                <a:latin typeface="Arial"/>
                <a:cs typeface="Arial"/>
              </a:rPr>
              <a:t>was </a:t>
            </a:r>
            <a:r>
              <a:rPr sz="2700" spc="-22" baseline="1543" dirty="0">
                <a:latin typeface="Arial"/>
                <a:cs typeface="Arial"/>
              </a:rPr>
              <a:t>invented </a:t>
            </a:r>
            <a:r>
              <a:rPr sz="2700" spc="-7" baseline="1543" dirty="0">
                <a:latin typeface="Arial"/>
                <a:cs typeface="Arial"/>
              </a:rPr>
              <a:t>in </a:t>
            </a:r>
            <a:r>
              <a:rPr sz="2700" spc="-30" baseline="1543" dirty="0">
                <a:latin typeface="Arial"/>
                <a:cs typeface="Arial"/>
              </a:rPr>
              <a:t>1995 and web- </a:t>
            </a:r>
            <a:r>
              <a:rPr sz="1800" spc="-20" dirty="0">
                <a:latin typeface="Arial"/>
                <a:cs typeface="Arial"/>
              </a:rPr>
              <a:t> browsers </a:t>
            </a:r>
            <a:r>
              <a:rPr sz="1800" spc="-15" dirty="0">
                <a:latin typeface="Arial"/>
                <a:cs typeface="Arial"/>
              </a:rPr>
              <a:t>have </a:t>
            </a:r>
            <a:r>
              <a:rPr sz="1800" spc="-20" dirty="0">
                <a:latin typeface="Arial"/>
                <a:cs typeface="Arial"/>
              </a:rPr>
              <a:t>changed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lot </a:t>
            </a:r>
            <a:r>
              <a:rPr sz="1800" spc="-15" dirty="0">
                <a:latin typeface="Arial"/>
                <a:cs typeface="Arial"/>
              </a:rPr>
              <a:t>since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527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JavaScript in your</a:t>
            </a:r>
            <a:r>
              <a:rPr spc="-35" dirty="0"/>
              <a:t> </a:t>
            </a:r>
            <a:r>
              <a:rPr spc="-1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903729"/>
            <a:ext cx="61645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0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JavaScript </a:t>
            </a:r>
            <a:r>
              <a:rPr sz="3450" spc="-22" baseline="1207" dirty="0">
                <a:latin typeface="Arial"/>
                <a:cs typeface="Arial"/>
              </a:rPr>
              <a:t>can be </a:t>
            </a:r>
            <a:r>
              <a:rPr sz="3450" spc="-30" baseline="1207" dirty="0">
                <a:latin typeface="Arial"/>
                <a:cs typeface="Arial"/>
              </a:rPr>
              <a:t>inserted </a:t>
            </a:r>
            <a:r>
              <a:rPr sz="3450" spc="-22" baseline="1207" dirty="0">
                <a:latin typeface="Arial"/>
                <a:cs typeface="Arial"/>
              </a:rPr>
              <a:t>into </a:t>
            </a:r>
            <a:r>
              <a:rPr sz="3450" spc="-30" baseline="1207" dirty="0">
                <a:latin typeface="Arial"/>
                <a:cs typeface="Arial"/>
              </a:rPr>
              <a:t>documents</a:t>
            </a:r>
            <a:r>
              <a:rPr sz="3450" spc="-202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by </a:t>
            </a:r>
            <a:r>
              <a:rPr sz="2300" spc="-15" dirty="0">
                <a:latin typeface="Arial"/>
                <a:cs typeface="Arial"/>
              </a:rPr>
              <a:t> using the </a:t>
            </a:r>
            <a:r>
              <a:rPr sz="2300" spc="-25" dirty="0">
                <a:latin typeface="Courier New"/>
                <a:cs typeface="Courier New"/>
              </a:rPr>
              <a:t>SCRIPT</a:t>
            </a:r>
            <a:r>
              <a:rPr sz="2300" spc="-840" dirty="0">
                <a:latin typeface="Courier New"/>
                <a:cs typeface="Courier New"/>
              </a:rPr>
              <a:t> </a:t>
            </a:r>
            <a:r>
              <a:rPr sz="2300" spc="-15" dirty="0">
                <a:latin typeface="Arial"/>
                <a:cs typeface="Arial"/>
              </a:rPr>
              <a:t>tag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2971800"/>
            <a:ext cx="5715000" cy="3124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&lt;title&gt;Hello World </a:t>
            </a:r>
            <a:r>
              <a:rPr sz="1800" spc="-15" dirty="0">
                <a:latin typeface="Courier New"/>
                <a:cs typeface="Courier New"/>
              </a:rPr>
              <a:t>in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JavaScript&lt;/title&gt;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626110" marR="921385" indent="-267970">
              <a:lnSpc>
                <a:spcPts val="2180"/>
              </a:lnSpc>
              <a:spcBef>
                <a:spcPts val="65"/>
              </a:spcBef>
            </a:pPr>
            <a:r>
              <a:rPr sz="1800" spc="-25" dirty="0">
                <a:latin typeface="Courier New"/>
                <a:cs typeface="Courier New"/>
              </a:rPr>
              <a:t>&lt;script type="text/javascript"&gt;  document.write("Hello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World!");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ts val="2095"/>
              </a:lnSpc>
            </a:pPr>
            <a:r>
              <a:rPr sz="1800" spc="-2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4390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to Put </a:t>
            </a:r>
            <a:r>
              <a:rPr spc="-10" dirty="0"/>
              <a:t>your</a:t>
            </a:r>
            <a:r>
              <a:rPr spc="-30" dirty="0"/>
              <a:t> </a:t>
            </a:r>
            <a:r>
              <a:rPr spc="-5" dirty="0"/>
              <a:t>Scripts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26259"/>
            <a:ext cx="6551930" cy="30251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You </a:t>
            </a:r>
            <a:r>
              <a:rPr sz="3450" spc="-22" baseline="1207" dirty="0">
                <a:latin typeface="Arial"/>
                <a:cs typeface="Arial"/>
              </a:rPr>
              <a:t>can </a:t>
            </a:r>
            <a:r>
              <a:rPr sz="3450" spc="-30" baseline="1207" dirty="0">
                <a:latin typeface="Arial"/>
                <a:cs typeface="Arial"/>
              </a:rPr>
              <a:t>have </a:t>
            </a:r>
            <a:r>
              <a:rPr sz="3450" spc="-22" baseline="1207" dirty="0">
                <a:latin typeface="Arial"/>
                <a:cs typeface="Arial"/>
              </a:rPr>
              <a:t>any </a:t>
            </a:r>
            <a:r>
              <a:rPr sz="3450" spc="-37" baseline="1207" dirty="0">
                <a:latin typeface="Arial"/>
                <a:cs typeface="Arial"/>
              </a:rPr>
              <a:t>number </a:t>
            </a:r>
            <a:r>
              <a:rPr sz="3450" spc="-15" baseline="1207" dirty="0">
                <a:latin typeface="Arial"/>
                <a:cs typeface="Arial"/>
              </a:rPr>
              <a:t>of</a:t>
            </a:r>
            <a:r>
              <a:rPr sz="3450" spc="-165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scripts</a:t>
            </a:r>
            <a:endParaRPr sz="3450" baseline="120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Scripts </a:t>
            </a:r>
            <a:r>
              <a:rPr sz="3450" spc="-22" baseline="1207" dirty="0">
                <a:latin typeface="Arial"/>
                <a:cs typeface="Arial"/>
              </a:rPr>
              <a:t>can be </a:t>
            </a:r>
            <a:r>
              <a:rPr sz="3450" spc="-30" baseline="1207" dirty="0">
                <a:latin typeface="Arial"/>
                <a:cs typeface="Arial"/>
              </a:rPr>
              <a:t>placed </a:t>
            </a:r>
            <a:r>
              <a:rPr sz="3450" spc="-15" baseline="1207" dirty="0">
                <a:latin typeface="Arial"/>
                <a:cs typeface="Arial"/>
              </a:rPr>
              <a:t>in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Courier New"/>
                <a:cs typeface="Courier New"/>
              </a:rPr>
              <a:t>HEAD</a:t>
            </a:r>
            <a:r>
              <a:rPr sz="3450" spc="-1410" baseline="1207" dirty="0">
                <a:latin typeface="Courier New"/>
                <a:cs typeface="Courier New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or </a:t>
            </a:r>
            <a:r>
              <a:rPr sz="3450" spc="-15" baseline="1207" dirty="0">
                <a:latin typeface="Arial"/>
                <a:cs typeface="Arial"/>
              </a:rPr>
              <a:t>in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Courier New"/>
                <a:cs typeface="Courier New"/>
              </a:rPr>
              <a:t>BODY</a:t>
            </a:r>
            <a:endParaRPr sz="3450" baseline="1207">
              <a:latin typeface="Courier New"/>
              <a:cs typeface="Courier New"/>
            </a:endParaRPr>
          </a:p>
          <a:p>
            <a:pPr marL="695960" lvl="1" indent="-226060" algn="just">
              <a:lnSpc>
                <a:spcPct val="100000"/>
              </a:lnSpc>
              <a:spcBef>
                <a:spcPts val="470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baseline="1543" dirty="0">
                <a:latin typeface="Arial"/>
                <a:cs typeface="Arial"/>
              </a:rPr>
              <a:t>In </a:t>
            </a:r>
            <a:r>
              <a:rPr sz="2700" spc="-15" baseline="1543" dirty="0">
                <a:latin typeface="Arial"/>
                <a:cs typeface="Arial"/>
              </a:rPr>
              <a:t>the </a:t>
            </a:r>
            <a:r>
              <a:rPr sz="2700" spc="-37" baseline="1543" dirty="0">
                <a:latin typeface="Courier New"/>
                <a:cs typeface="Courier New"/>
              </a:rPr>
              <a:t>HEAD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15" baseline="1543" dirty="0">
                <a:latin typeface="Arial"/>
                <a:cs typeface="Arial"/>
              </a:rPr>
              <a:t>scripts </a:t>
            </a:r>
            <a:r>
              <a:rPr sz="2700" spc="-22" baseline="1543" dirty="0">
                <a:latin typeface="Arial"/>
                <a:cs typeface="Arial"/>
              </a:rPr>
              <a:t>are run before </a:t>
            </a:r>
            <a:r>
              <a:rPr sz="2700" spc="-15" baseline="1543" dirty="0">
                <a:latin typeface="Arial"/>
                <a:cs typeface="Arial"/>
              </a:rPr>
              <a:t>the </a:t>
            </a:r>
            <a:r>
              <a:rPr sz="2700" spc="-22" baseline="1543" dirty="0">
                <a:latin typeface="Arial"/>
                <a:cs typeface="Arial"/>
              </a:rPr>
              <a:t>page </a:t>
            </a:r>
            <a:r>
              <a:rPr sz="2700" spc="-7" baseline="1543" dirty="0">
                <a:latin typeface="Arial"/>
                <a:cs typeface="Arial"/>
              </a:rPr>
              <a:t>is</a:t>
            </a:r>
            <a:r>
              <a:rPr sz="2700" spc="-284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displayed</a:t>
            </a:r>
            <a:endParaRPr sz="2700" baseline="1543">
              <a:latin typeface="Arial"/>
              <a:cs typeface="Arial"/>
            </a:endParaRPr>
          </a:p>
          <a:p>
            <a:pPr marL="695960" lvl="1" indent="-226060" algn="just">
              <a:lnSpc>
                <a:spcPct val="100000"/>
              </a:lnSpc>
              <a:spcBef>
                <a:spcPts val="459"/>
              </a:spcBef>
              <a:buClr>
                <a:srgbClr val="F0003F"/>
              </a:buClr>
              <a:buFont typeface="Times New Roman"/>
              <a:buChar char="–"/>
              <a:tabLst>
                <a:tab pos="695960" algn="l"/>
              </a:tabLst>
            </a:pPr>
            <a:r>
              <a:rPr sz="2700" baseline="1543" dirty="0">
                <a:latin typeface="Arial"/>
                <a:cs typeface="Arial"/>
              </a:rPr>
              <a:t>In </a:t>
            </a:r>
            <a:r>
              <a:rPr sz="2700" spc="-15" baseline="1543" dirty="0">
                <a:latin typeface="Arial"/>
                <a:cs typeface="Arial"/>
              </a:rPr>
              <a:t>the </a:t>
            </a:r>
            <a:r>
              <a:rPr sz="2700" spc="-37" baseline="1543" dirty="0">
                <a:latin typeface="Courier New"/>
                <a:cs typeface="Courier New"/>
              </a:rPr>
              <a:t>BODY</a:t>
            </a:r>
            <a:r>
              <a:rPr sz="2700" spc="-37" baseline="1543" dirty="0">
                <a:latin typeface="Arial"/>
                <a:cs typeface="Arial"/>
              </a:rPr>
              <a:t>, </a:t>
            </a:r>
            <a:r>
              <a:rPr sz="2700" spc="-15" baseline="1543" dirty="0">
                <a:latin typeface="Arial"/>
                <a:cs typeface="Arial"/>
              </a:rPr>
              <a:t>scripts </a:t>
            </a:r>
            <a:r>
              <a:rPr sz="2700" spc="-22" baseline="1543" dirty="0">
                <a:latin typeface="Arial"/>
                <a:cs typeface="Arial"/>
              </a:rPr>
              <a:t>are run as the </a:t>
            </a:r>
            <a:r>
              <a:rPr sz="2700" spc="-30" baseline="1543" dirty="0">
                <a:latin typeface="Arial"/>
                <a:cs typeface="Arial"/>
              </a:rPr>
              <a:t>page </a:t>
            </a:r>
            <a:r>
              <a:rPr sz="2700" spc="-7" baseline="1543" dirty="0">
                <a:latin typeface="Arial"/>
                <a:cs typeface="Arial"/>
              </a:rPr>
              <a:t>is</a:t>
            </a:r>
            <a:r>
              <a:rPr sz="2700" spc="-209" baseline="1543" dirty="0">
                <a:latin typeface="Arial"/>
                <a:cs typeface="Arial"/>
              </a:rPr>
              <a:t> </a:t>
            </a:r>
            <a:r>
              <a:rPr sz="2700" spc="-22" baseline="1543" dirty="0">
                <a:latin typeface="Arial"/>
                <a:cs typeface="Arial"/>
              </a:rPr>
              <a:t>displayed</a:t>
            </a:r>
            <a:endParaRPr sz="2700" baseline="1543">
              <a:latin typeface="Arial"/>
              <a:cs typeface="Arial"/>
            </a:endParaRPr>
          </a:p>
          <a:p>
            <a:pPr marL="355600" marR="120650" indent="-342900" algn="just">
              <a:lnSpc>
                <a:spcPct val="120300"/>
              </a:lnSpc>
              <a:spcBef>
                <a:spcPts val="590"/>
              </a:spcBef>
              <a:buClr>
                <a:srgbClr val="F0003F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3450" spc="-15" baseline="1207" dirty="0">
                <a:latin typeface="Arial"/>
                <a:cs typeface="Arial"/>
              </a:rPr>
              <a:t>In </a:t>
            </a:r>
            <a:r>
              <a:rPr sz="3450" spc="-22" baseline="1207" dirty="0">
                <a:latin typeface="Arial"/>
                <a:cs typeface="Arial"/>
              </a:rPr>
              <a:t>the </a:t>
            </a:r>
            <a:r>
              <a:rPr sz="3450" spc="-30" baseline="1207" dirty="0">
                <a:latin typeface="Courier New"/>
                <a:cs typeface="Courier New"/>
              </a:rPr>
              <a:t>HEAD</a:t>
            </a:r>
            <a:r>
              <a:rPr sz="3450" spc="-1462" baseline="1207" dirty="0">
                <a:latin typeface="Courier New"/>
                <a:cs typeface="Courier New"/>
              </a:rPr>
              <a:t> </a:t>
            </a:r>
            <a:r>
              <a:rPr sz="3450" spc="-15" baseline="1207" dirty="0">
                <a:latin typeface="Arial"/>
                <a:cs typeface="Arial"/>
              </a:rPr>
              <a:t>is </a:t>
            </a:r>
            <a:r>
              <a:rPr sz="3450" spc="-22" baseline="1207" dirty="0">
                <a:latin typeface="Arial"/>
                <a:cs typeface="Arial"/>
              </a:rPr>
              <a:t>the right place </a:t>
            </a:r>
            <a:r>
              <a:rPr sz="3450" spc="-15" baseline="1207" dirty="0">
                <a:latin typeface="Arial"/>
                <a:cs typeface="Arial"/>
              </a:rPr>
              <a:t>to </a:t>
            </a:r>
            <a:r>
              <a:rPr sz="3450" spc="-22" baseline="1207" dirty="0">
                <a:latin typeface="Arial"/>
                <a:cs typeface="Arial"/>
              </a:rPr>
              <a:t>define </a:t>
            </a:r>
            <a:r>
              <a:rPr sz="3450" spc="-30" baseline="1207" dirty="0">
                <a:latin typeface="Arial"/>
                <a:cs typeface="Arial"/>
              </a:rPr>
              <a:t>functions 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and </a:t>
            </a:r>
            <a:r>
              <a:rPr sz="2300" spc="-20" dirty="0">
                <a:latin typeface="Arial"/>
                <a:cs typeface="Arial"/>
              </a:rPr>
              <a:t>variables </a:t>
            </a:r>
            <a:r>
              <a:rPr sz="2300" spc="-15" dirty="0">
                <a:latin typeface="Arial"/>
                <a:cs typeface="Arial"/>
              </a:rPr>
              <a:t>that are </a:t>
            </a:r>
            <a:r>
              <a:rPr sz="2300" spc="-20" dirty="0">
                <a:latin typeface="Arial"/>
                <a:cs typeface="Arial"/>
              </a:rPr>
              <a:t>used </a:t>
            </a:r>
            <a:r>
              <a:rPr sz="2300" spc="-15" dirty="0">
                <a:latin typeface="Arial"/>
                <a:cs typeface="Arial"/>
              </a:rPr>
              <a:t>by scripts within the  </a:t>
            </a:r>
            <a:r>
              <a:rPr sz="2300" spc="-20" dirty="0">
                <a:latin typeface="Courier New"/>
                <a:cs typeface="Courier New"/>
              </a:rPr>
              <a:t>BODY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527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JavaScript in your</a:t>
            </a:r>
            <a:r>
              <a:rPr spc="-35" dirty="0"/>
              <a:t> </a:t>
            </a:r>
            <a:r>
              <a:rPr spc="-10" dirty="0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7400" y="1898650"/>
            <a:ext cx="6400800" cy="45021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&lt;title&gt;Hello World </a:t>
            </a:r>
            <a:r>
              <a:rPr sz="1800" spc="-15" dirty="0">
                <a:latin typeface="Courier New"/>
                <a:cs typeface="Courier New"/>
              </a:rPr>
              <a:t>in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JavaScript&lt;/title&gt;</a:t>
            </a:r>
            <a:endParaRPr sz="1800">
              <a:latin typeface="Courier New"/>
              <a:cs typeface="Courier New"/>
            </a:endParaRPr>
          </a:p>
          <a:p>
            <a:pPr marL="357505" marR="2143125" indent="-267970">
              <a:lnSpc>
                <a:spcPts val="2180"/>
              </a:lnSpc>
              <a:spcBef>
                <a:spcPts val="65"/>
              </a:spcBef>
            </a:pPr>
            <a:r>
              <a:rPr sz="1800" spc="-25" dirty="0">
                <a:latin typeface="Courier New"/>
                <a:cs typeface="Courier New"/>
              </a:rPr>
              <a:t>&lt;script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type="text/javascript"&gt;  function helloWorld()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26110">
              <a:lnSpc>
                <a:spcPts val="2095"/>
              </a:lnSpc>
            </a:pPr>
            <a:r>
              <a:rPr sz="1800" spc="-25" dirty="0">
                <a:latin typeface="Courier New"/>
                <a:cs typeface="Courier New"/>
              </a:rPr>
              <a:t>document.write("Hello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World!");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626110" marR="1875155" indent="-26797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&lt;script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type="text/javascript"&gt;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helloWorld();</a:t>
            </a:r>
            <a:endParaRPr sz="1800">
              <a:latin typeface="Courier New"/>
              <a:cs typeface="Courier New"/>
            </a:endParaRPr>
          </a:p>
          <a:p>
            <a:pPr marL="357505">
              <a:lnSpc>
                <a:spcPct val="100000"/>
              </a:lnSpc>
              <a:spcBef>
                <a:spcPts val="30"/>
              </a:spcBef>
            </a:pPr>
            <a:r>
              <a:rPr sz="1800" spc="-2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374140"/>
            <a:ext cx="2733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External</a:t>
            </a:r>
            <a:r>
              <a:rPr spc="-60" dirty="0"/>
              <a:t> </a:t>
            </a:r>
            <a:r>
              <a:rPr spc="-5" dirty="0"/>
              <a:t>Scripts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826259"/>
            <a:ext cx="6818630" cy="186308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Scripts </a:t>
            </a:r>
            <a:r>
              <a:rPr sz="3450" spc="-22" baseline="1207" dirty="0">
                <a:latin typeface="Arial"/>
                <a:cs typeface="Arial"/>
              </a:rPr>
              <a:t>can also be </a:t>
            </a:r>
            <a:r>
              <a:rPr sz="3450" spc="-30" baseline="1207" dirty="0">
                <a:latin typeface="Arial"/>
                <a:cs typeface="Arial"/>
              </a:rPr>
              <a:t>loaded </a:t>
            </a:r>
            <a:r>
              <a:rPr sz="3450" spc="-22" baseline="1207" dirty="0">
                <a:latin typeface="Arial"/>
                <a:cs typeface="Arial"/>
              </a:rPr>
              <a:t>from an </a:t>
            </a:r>
            <a:r>
              <a:rPr sz="3450" spc="-30" baseline="1207" dirty="0">
                <a:latin typeface="Arial"/>
                <a:cs typeface="Arial"/>
              </a:rPr>
              <a:t>external</a:t>
            </a:r>
            <a:r>
              <a:rPr sz="3450" spc="-225" baseline="1207" dirty="0">
                <a:latin typeface="Arial"/>
                <a:cs typeface="Arial"/>
              </a:rPr>
              <a:t> </a:t>
            </a:r>
            <a:r>
              <a:rPr sz="3450" spc="-22" baseline="1207" dirty="0">
                <a:latin typeface="Arial"/>
                <a:cs typeface="Arial"/>
              </a:rPr>
              <a:t>file</a:t>
            </a:r>
            <a:endParaRPr sz="3450" baseline="1207">
              <a:latin typeface="Arial"/>
              <a:cs typeface="Arial"/>
            </a:endParaRPr>
          </a:p>
          <a:p>
            <a:pPr marL="355600" marR="5080" indent="-342900">
              <a:lnSpc>
                <a:spcPct val="120500"/>
              </a:lnSpc>
              <a:spcBef>
                <a:spcPts val="585"/>
              </a:spcBef>
              <a:buClr>
                <a:srgbClr val="F0003F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450" spc="-30" baseline="1207" dirty="0">
                <a:latin typeface="Arial"/>
                <a:cs typeface="Arial"/>
              </a:rPr>
              <a:t>This </a:t>
            </a:r>
            <a:r>
              <a:rPr sz="3450" spc="-7" baseline="1207" dirty="0">
                <a:latin typeface="Arial"/>
                <a:cs typeface="Arial"/>
              </a:rPr>
              <a:t>is </a:t>
            </a:r>
            <a:r>
              <a:rPr sz="3450" spc="-30" baseline="1207" dirty="0">
                <a:latin typeface="Arial"/>
                <a:cs typeface="Arial"/>
              </a:rPr>
              <a:t>useful </a:t>
            </a:r>
            <a:r>
              <a:rPr sz="3450" spc="-15" baseline="1207" dirty="0">
                <a:latin typeface="Arial"/>
                <a:cs typeface="Arial"/>
              </a:rPr>
              <a:t>if </a:t>
            </a:r>
            <a:r>
              <a:rPr sz="3450" spc="-22" baseline="1207" dirty="0">
                <a:latin typeface="Arial"/>
                <a:cs typeface="Arial"/>
              </a:rPr>
              <a:t>you </a:t>
            </a:r>
            <a:r>
              <a:rPr sz="3450" spc="-30" baseline="1207" dirty="0">
                <a:latin typeface="Arial"/>
                <a:cs typeface="Arial"/>
              </a:rPr>
              <a:t>have </a:t>
            </a:r>
            <a:r>
              <a:rPr sz="3450" spc="-7" baseline="1207" dirty="0">
                <a:latin typeface="Arial"/>
                <a:cs typeface="Arial"/>
              </a:rPr>
              <a:t>a </a:t>
            </a:r>
            <a:r>
              <a:rPr sz="3450" spc="-30" baseline="1207" dirty="0">
                <a:latin typeface="Arial"/>
                <a:cs typeface="Arial"/>
              </a:rPr>
              <a:t>complicated script </a:t>
            </a:r>
            <a:r>
              <a:rPr sz="3450" spc="-22" baseline="1207" dirty="0">
                <a:latin typeface="Arial"/>
                <a:cs typeface="Arial"/>
              </a:rPr>
              <a:t>or 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0" dirty="0">
                <a:latin typeface="Arial"/>
                <a:cs typeface="Arial"/>
              </a:rPr>
              <a:t>of </a:t>
            </a:r>
            <a:r>
              <a:rPr sz="2300" spc="-20" dirty="0">
                <a:latin typeface="Arial"/>
                <a:cs typeface="Arial"/>
              </a:rPr>
              <a:t>subroutines </a:t>
            </a:r>
            <a:r>
              <a:rPr sz="2300" spc="-15" dirty="0">
                <a:latin typeface="Arial"/>
                <a:cs typeface="Arial"/>
              </a:rPr>
              <a:t>that are </a:t>
            </a:r>
            <a:r>
              <a:rPr sz="2300" spc="-20" dirty="0">
                <a:latin typeface="Arial"/>
                <a:cs typeface="Arial"/>
              </a:rPr>
              <a:t>used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spc="-20" dirty="0">
                <a:latin typeface="Arial"/>
                <a:cs typeface="Arial"/>
              </a:rPr>
              <a:t>several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different  </a:t>
            </a:r>
            <a:r>
              <a:rPr sz="2300" spc="-25" dirty="0">
                <a:latin typeface="Arial"/>
                <a:cs typeface="Arial"/>
              </a:rPr>
              <a:t>documents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339" y="4114800"/>
            <a:ext cx="6474460" cy="8229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latin typeface="Courier New"/>
                <a:cs typeface="Courier New"/>
              </a:rPr>
              <a:t>&lt;script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src="myscript.js"&gt;&lt;/script&gt;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2077</Words>
  <Application>Microsoft Office PowerPoint</Application>
  <PresentationFormat>On-screen Show (4:3)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myriad-pro</vt:lpstr>
      <vt:lpstr>Times New Roman</vt:lpstr>
      <vt:lpstr>urw-din</vt:lpstr>
      <vt:lpstr>Office Theme</vt:lpstr>
      <vt:lpstr>What is JavaScript?</vt:lpstr>
      <vt:lpstr>Brief History of Javascript</vt:lpstr>
      <vt:lpstr>PowerPoint Presentation</vt:lpstr>
      <vt:lpstr>What can JavaScript Do?</vt:lpstr>
      <vt:lpstr>Pros and Cons of JavaScript</vt:lpstr>
      <vt:lpstr>Using JavaScript in your HTML</vt:lpstr>
      <vt:lpstr>Where to Put your Scripts</vt:lpstr>
      <vt:lpstr>Using JavaScript in your HTML</vt:lpstr>
      <vt:lpstr>External Scripts</vt:lpstr>
      <vt:lpstr>JavaScript Variables</vt:lpstr>
      <vt:lpstr>JavaScript Operators and Constructs</vt:lpstr>
      <vt:lpstr>Simple User Interaction</vt:lpstr>
      <vt:lpstr>JavaScript Functions</vt:lpstr>
      <vt:lpstr>JavaScript Arrays</vt:lpstr>
      <vt:lpstr>JavaScript Events</vt:lpstr>
      <vt:lpstr>Exception Handling</vt:lpstr>
      <vt:lpstr>Comments in JavaScript</vt:lpstr>
      <vt:lpstr>JavaScript Objects</vt:lpstr>
      <vt:lpstr>Built-In JavaScript Objects</vt:lpstr>
      <vt:lpstr>JavaScript Strings</vt:lpstr>
      <vt:lpstr>JavaScript Dates</vt:lpstr>
      <vt:lpstr>JavaScript Arrays and Booleans</vt:lpstr>
      <vt:lpstr>The JavaScript Math Class</vt:lpstr>
      <vt:lpstr>JavaScript and the DOM</vt:lpstr>
      <vt:lpstr>HTML DOM(Document Object Model )Objects</vt:lpstr>
      <vt:lpstr>HTML DOM: Document</vt:lpstr>
      <vt:lpstr>HTML DOM: Document</vt:lpstr>
      <vt:lpstr>HTML DOM: Form Elements</vt:lpstr>
      <vt:lpstr>HTML DOM: Text</vt:lpstr>
      <vt:lpstr>HTML DOM: The Document Tree</vt:lpstr>
      <vt:lpstr>HTML DOM: The Document Tree</vt:lpstr>
      <vt:lpstr>Navigating the Document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dc:creator>Pat Morin</dc:creator>
  <cp:lastModifiedBy>durganand panjiyar</cp:lastModifiedBy>
  <cp:revision>3</cp:revision>
  <dcterms:created xsi:type="dcterms:W3CDTF">2021-07-13T16:59:42Z</dcterms:created>
  <dcterms:modified xsi:type="dcterms:W3CDTF">2021-07-14T01:13:31Z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2007-02-28T00:00:00Z</vt:filetime>
  </property>
  <property fmtid="{D5CDD505-2E9C-101B-9397-08002B2CF9AE}" pid="3" name="Creator">
    <vt:lpwstr>Impress</vt:lpwstr>
  </property>
  <property fmtid="{D5CDD505-2E9C-101B-9397-08002B2CF9AE}" pid="4" name="LastSaved">
    <vt:filetime>2021-07-13T00:00:00Z</vt:filetime>
  </property>
</Properties>
</file>