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pic>
        <p:nvPicPr>
          <p:cNvPr id="6" name="Picture 5" descr="extrasmall.png">
            <a:extLst>
              <a:ext uri="{FF2B5EF4-FFF2-40B4-BE49-F238E27FC236}">
                <a16:creationId xmlns:a16="http://schemas.microsoft.com/office/drawing/2014/main" id="{F98A2653-6A66-47F7-B608-7E39AEF556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87837"/>
            <a:ext cx="1215735" cy="270164"/>
          </a:xfrm>
          <a:prstGeom prst="rect">
            <a:avLst/>
          </a:prstGeom>
        </p:spPr>
      </p:pic>
      <p:pic>
        <p:nvPicPr>
          <p:cNvPr id="7" name="Picture 6" descr="logo.png">
            <a:extLst>
              <a:ext uri="{FF2B5EF4-FFF2-40B4-BE49-F238E27FC236}">
                <a16:creationId xmlns:a16="http://schemas.microsoft.com/office/drawing/2014/main" id="{D3871C04-E1F1-40C0-AF3C-354F82DBF4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3242" y="6509998"/>
            <a:ext cx="1002365" cy="3480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814" y="421589"/>
            <a:ext cx="840237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889" y="1457711"/>
            <a:ext cx="8364220" cy="3763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pic>
        <p:nvPicPr>
          <p:cNvPr id="8" name="Picture 7" descr="extrasmall.png">
            <a:extLst>
              <a:ext uri="{FF2B5EF4-FFF2-40B4-BE49-F238E27FC236}">
                <a16:creationId xmlns:a16="http://schemas.microsoft.com/office/drawing/2014/main" id="{C5A6762B-7003-43C2-B1F2-2E9E7A1A2E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87837"/>
            <a:ext cx="1215735" cy="270164"/>
          </a:xfrm>
          <a:prstGeom prst="rect">
            <a:avLst/>
          </a:prstGeom>
        </p:spPr>
      </p:pic>
      <p:pic>
        <p:nvPicPr>
          <p:cNvPr id="9" name="Picture 8" descr="logo.png">
            <a:extLst>
              <a:ext uri="{FF2B5EF4-FFF2-40B4-BE49-F238E27FC236}">
                <a16:creationId xmlns:a16="http://schemas.microsoft.com/office/drawing/2014/main" id="{19DE0C1B-7DE8-4CE6-A1E6-50E58E50D75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141635" y="6587837"/>
            <a:ext cx="1002365" cy="3480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8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4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5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4.pn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99060"/>
            <a:ext cx="5871972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269189"/>
            <a:ext cx="5051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Database</a:t>
            </a:r>
            <a:r>
              <a:rPr spc="-40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1087272"/>
            <a:ext cx="7907020" cy="467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sz="2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41045" indent="-343535" algn="just">
              <a:lnSpc>
                <a:spcPct val="150000"/>
              </a:lnSpc>
              <a:spcBef>
                <a:spcPts val="670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A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be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accessed,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managed, and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235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A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logically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740" y="2540"/>
            <a:ext cx="7218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Visualizing </a:t>
            </a:r>
            <a:r>
              <a:rPr dirty="0"/>
              <a:t>the</a:t>
            </a:r>
            <a:r>
              <a:rPr spc="-90" dirty="0"/>
              <a:t> </a:t>
            </a:r>
            <a:r>
              <a:rPr spc="-15" dirty="0"/>
              <a:t>Relationships</a:t>
            </a:r>
          </a:p>
        </p:txBody>
      </p:sp>
      <p:sp>
        <p:nvSpPr>
          <p:cNvPr id="9" name="object 9"/>
          <p:cNvSpPr/>
          <p:nvPr/>
        </p:nvSpPr>
        <p:spPr>
          <a:xfrm>
            <a:off x="381000" y="990600"/>
            <a:ext cx="8458200" cy="2863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9740" y="3903345"/>
            <a:ext cx="828294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971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The database </a:t>
            </a:r>
            <a:r>
              <a:rPr sz="2000" dirty="0">
                <a:latin typeface="Carlito"/>
                <a:cs typeface="Carlito"/>
              </a:rPr>
              <a:t>includes a </a:t>
            </a:r>
            <a:r>
              <a:rPr sz="2000" spc="-10" dirty="0">
                <a:latin typeface="Carlito"/>
                <a:cs typeface="Carlito"/>
              </a:rPr>
              <a:t>"</a:t>
            </a:r>
            <a:r>
              <a:rPr sz="2000" b="1" spc="-10" dirty="0">
                <a:latin typeface="Carlito"/>
                <a:cs typeface="Carlito"/>
              </a:rPr>
              <a:t>many-to-many</a:t>
            </a:r>
            <a:r>
              <a:rPr sz="2000" spc="-10" dirty="0">
                <a:latin typeface="Carlito"/>
                <a:cs typeface="Carlito"/>
              </a:rPr>
              <a:t>" </a:t>
            </a:r>
            <a:r>
              <a:rPr sz="2000" spc="-5" dirty="0">
                <a:latin typeface="Carlito"/>
                <a:cs typeface="Carlito"/>
              </a:rPr>
              <a:t>relationship;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student </a:t>
            </a:r>
            <a:r>
              <a:rPr sz="2000" dirty="0">
                <a:latin typeface="Carlito"/>
                <a:cs typeface="Carlito"/>
              </a:rPr>
              <a:t>can </a:t>
            </a:r>
            <a:r>
              <a:rPr sz="2000" spc="-25" dirty="0">
                <a:latin typeface="Carlito"/>
                <a:cs typeface="Carlito"/>
              </a:rPr>
              <a:t>take  </a:t>
            </a:r>
            <a:r>
              <a:rPr sz="2000" spc="-10" dirty="0">
                <a:latin typeface="Carlito"/>
                <a:cs typeface="Carlito"/>
              </a:rPr>
              <a:t>many </a:t>
            </a:r>
            <a:r>
              <a:rPr sz="2000" spc="-5" dirty="0">
                <a:latin typeface="Carlito"/>
                <a:cs typeface="Carlito"/>
              </a:rPr>
              <a:t>subjects, while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subject </a:t>
            </a:r>
            <a:r>
              <a:rPr sz="2000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course </a:t>
            </a:r>
            <a:r>
              <a:rPr sz="2000" dirty="0">
                <a:latin typeface="Carlito"/>
                <a:cs typeface="Carlito"/>
              </a:rPr>
              <a:t>chosen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spc="-10" dirty="0">
                <a:latin typeface="Carlito"/>
                <a:cs typeface="Carlito"/>
              </a:rPr>
              <a:t>many</a:t>
            </a:r>
            <a:r>
              <a:rPr sz="2000" spc="-5" dirty="0">
                <a:latin typeface="Carlito"/>
                <a:cs typeface="Carlito"/>
              </a:rPr>
              <a:t> students.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spc="-9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represent </a:t>
            </a:r>
            <a:r>
              <a:rPr sz="2000" dirty="0">
                <a:latin typeface="Carlito"/>
                <a:cs typeface="Carlito"/>
              </a:rPr>
              <a:t>this, </a:t>
            </a:r>
            <a:r>
              <a:rPr sz="2000" spc="-5" dirty="0">
                <a:latin typeface="Carlito"/>
                <a:cs typeface="Carlito"/>
              </a:rPr>
              <a:t>there is </a:t>
            </a:r>
            <a:r>
              <a:rPr sz="2000" b="1" spc="-5" dirty="0">
                <a:latin typeface="Carlito"/>
                <a:cs typeface="Carlito"/>
              </a:rPr>
              <a:t>students table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b="1" dirty="0">
                <a:latin typeface="Carlito"/>
                <a:cs typeface="Carlito"/>
              </a:rPr>
              <a:t>subjects </a:t>
            </a:r>
            <a:r>
              <a:rPr sz="2000" b="1" spc="-5" dirty="0">
                <a:latin typeface="Carlito"/>
                <a:cs typeface="Carlito"/>
              </a:rPr>
              <a:t>table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b="1" spc="-5" dirty="0">
                <a:latin typeface="Carlito"/>
                <a:cs typeface="Carlito"/>
              </a:rPr>
              <a:t>enrollments table 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combinations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students </a:t>
            </a:r>
            <a:r>
              <a:rPr sz="2000" spc="-10" dirty="0">
                <a:latin typeface="Carlito"/>
                <a:cs typeface="Carlito"/>
              </a:rPr>
              <a:t>enrolled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subjects </a:t>
            </a:r>
            <a:r>
              <a:rPr sz="2000" dirty="0">
                <a:latin typeface="Carlito"/>
                <a:cs typeface="Carlito"/>
              </a:rPr>
              <a:t>and the </a:t>
            </a:r>
            <a:r>
              <a:rPr sz="2000" spc="-5" dirty="0">
                <a:latin typeface="Carlito"/>
                <a:cs typeface="Carlito"/>
              </a:rPr>
              <a:t>subjects 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20" dirty="0">
                <a:latin typeface="Carlito"/>
                <a:cs typeface="Carlito"/>
              </a:rPr>
              <a:t>taken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" dirty="0">
                <a:latin typeface="Carlito"/>
                <a:cs typeface="Carlito"/>
              </a:rPr>
              <a:t> students.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955" y="0"/>
            <a:ext cx="6670548" cy="1342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116535"/>
            <a:ext cx="58547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Table </a:t>
            </a:r>
            <a:r>
              <a:rPr spc="-5" dirty="0"/>
              <a:t>Students</a:t>
            </a:r>
            <a:r>
              <a:rPr spc="-35" dirty="0"/>
              <a:t> </a:t>
            </a:r>
            <a:r>
              <a:rPr dirty="0"/>
              <a:t>Schema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9740" y="1286001"/>
            <a:ext cx="59766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DROP TABLE IF EXISTS</a:t>
            </a:r>
            <a:r>
              <a:rPr sz="26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students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2633599"/>
            <a:ext cx="7365365" cy="317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165" algn="l"/>
              </a:tabLst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CREATE</a:t>
            </a:r>
            <a:r>
              <a:rPr sz="2600" b="1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TABLE	</a:t>
            </a:r>
            <a:r>
              <a:rPr sz="2600" b="1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NOT EXISTS </a:t>
            </a:r>
            <a:r>
              <a:rPr sz="2600" spc="-5" dirty="0">
                <a:latin typeface="Courier New"/>
                <a:cs typeface="Courier New"/>
              </a:rPr>
              <a:t>students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endParaRPr sz="26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1835"/>
              </a:spcBef>
            </a:pPr>
            <a:r>
              <a:rPr sz="2000" spc="-5" dirty="0">
                <a:latin typeface="Courier New"/>
                <a:cs typeface="Courier New"/>
              </a:rPr>
              <a:t>code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NOT</a:t>
            </a:r>
            <a:r>
              <a:rPr sz="20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413384" marR="2065655">
              <a:lnSpc>
                <a:spcPct val="170000"/>
              </a:lnSpc>
            </a:pPr>
            <a:r>
              <a:rPr sz="2000" spc="-5" dirty="0">
                <a:latin typeface="Courier New"/>
                <a:cs typeface="Courier New"/>
              </a:rPr>
              <a:t>first_name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VARCHAR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FF8000"/>
                </a:solidFill>
                <a:latin typeface="Courier New"/>
                <a:cs typeface="Courier New"/>
              </a:rPr>
              <a:t>45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 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NOT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  </a:t>
            </a:r>
            <a:r>
              <a:rPr sz="2000" spc="-5" dirty="0">
                <a:latin typeface="Courier New"/>
                <a:cs typeface="Courier New"/>
              </a:rPr>
              <a:t>last_name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VARCHAR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FF8000"/>
                </a:solidFill>
                <a:latin typeface="Courier New"/>
                <a:cs typeface="Courier New"/>
              </a:rPr>
              <a:t>45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NOT NULL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PRIMARY KEY</a:t>
            </a:r>
            <a:r>
              <a:rPr sz="20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code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dirty="0">
                <a:solidFill>
                  <a:srgbClr val="000080"/>
                </a:solidFill>
                <a:latin typeface="Courier New"/>
                <a:cs typeface="Courier New"/>
              </a:rPr>
              <a:t>) </a:t>
            </a:r>
            <a:r>
              <a:rPr sz="2600" spc="-5" dirty="0">
                <a:latin typeface="Courier New"/>
                <a:cs typeface="Courier New"/>
              </a:rPr>
              <a:t>ENGINE </a:t>
            </a:r>
            <a:r>
              <a:rPr sz="26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6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InnoDB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955" y="0"/>
            <a:ext cx="5882640" cy="1342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116535"/>
            <a:ext cx="50628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Table </a:t>
            </a:r>
            <a:r>
              <a:rPr spc="-5" dirty="0"/>
              <a:t>Students</a:t>
            </a:r>
            <a:r>
              <a:rPr spc="-35" dirty="0"/>
              <a:t> </a:t>
            </a:r>
            <a:r>
              <a:rPr spc="-30" dirty="0"/>
              <a:t>Data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9740" y="1286001"/>
            <a:ext cx="8355330" cy="1770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INSERT INTO</a:t>
            </a:r>
            <a:r>
              <a:rPr sz="26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students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latin typeface="Courier New"/>
                <a:cs typeface="Courier New"/>
              </a:rPr>
              <a:t>code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600" spc="-5" dirty="0">
                <a:latin typeface="Courier New"/>
                <a:cs typeface="Courier New"/>
              </a:rPr>
              <a:t>first_name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6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last_name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VALUES 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FF8000"/>
                </a:solidFill>
                <a:latin typeface="Courier New"/>
                <a:cs typeface="Courier New"/>
              </a:rPr>
              <a:t>20120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600" spc="-5" dirty="0">
                <a:solidFill>
                  <a:srgbClr val="808080"/>
                </a:solidFill>
                <a:latin typeface="Courier New"/>
                <a:cs typeface="Courier New"/>
              </a:rPr>
              <a:t>'Abdul Rahman'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600" b="1" spc="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808080"/>
                </a:solidFill>
                <a:latin typeface="Courier New"/>
                <a:cs typeface="Courier New"/>
              </a:rPr>
              <a:t>'Sherzad'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0690" y="3296046"/>
          <a:ext cx="6410325" cy="2400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119">
                <a:tc>
                  <a:txBody>
                    <a:bodyPr/>
                    <a:lstStyle/>
                    <a:p>
                      <a:pPr marL="31750">
                        <a:lnSpc>
                          <a:spcPts val="2690"/>
                        </a:lnSpc>
                      </a:pPr>
                      <a:r>
                        <a:rPr sz="26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20121</a:t>
                      </a:r>
                      <a:r>
                        <a:rPr sz="26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690"/>
                        </a:lnSpc>
                      </a:pPr>
                      <a:r>
                        <a:rPr sz="26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'Cristina'</a:t>
                      </a:r>
                      <a:r>
                        <a:rPr sz="26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600" b="1" spc="-1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'Silva'</a:t>
                      </a:r>
                      <a:r>
                        <a:rPr sz="26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),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6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20122</a:t>
                      </a:r>
                      <a:r>
                        <a:rPr sz="26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6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'Bob'</a:t>
                      </a:r>
                      <a:r>
                        <a:rPr sz="26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26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'Logan'</a:t>
                      </a:r>
                      <a:r>
                        <a:rPr sz="26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),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0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6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20123</a:t>
                      </a:r>
                      <a:r>
                        <a:rPr sz="26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6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'Ana'</a:t>
                      </a:r>
                      <a:r>
                        <a:rPr sz="26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6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'Nava'</a:t>
                      </a:r>
                      <a:r>
                        <a:rPr sz="26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),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46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5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6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20124</a:t>
                      </a:r>
                      <a:r>
                        <a:rPr sz="26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7155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6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'Sekila'</a:t>
                      </a:r>
                      <a:r>
                        <a:rPr sz="26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600" b="1" spc="-30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'Manzikalla'</a:t>
                      </a:r>
                      <a:r>
                        <a:rPr sz="26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71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955" y="0"/>
            <a:ext cx="6550152" cy="1342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116535"/>
            <a:ext cx="5734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Table </a:t>
            </a:r>
            <a:r>
              <a:rPr dirty="0"/>
              <a:t>Subjects</a:t>
            </a:r>
            <a:r>
              <a:rPr spc="10" dirty="0"/>
              <a:t> </a:t>
            </a:r>
            <a:r>
              <a:rPr spc="-5" dirty="0"/>
              <a:t>Schema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9740" y="1407921"/>
            <a:ext cx="59766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DROP TABLE IF EXISTS</a:t>
            </a:r>
            <a:r>
              <a:rPr sz="26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subjects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2676270"/>
            <a:ext cx="7365365" cy="320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165" algn="l"/>
              </a:tabLst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CREATE</a:t>
            </a:r>
            <a:r>
              <a:rPr sz="2600" b="1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TABLE	</a:t>
            </a:r>
            <a:r>
              <a:rPr sz="2600" b="1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NOT EXISTS </a:t>
            </a:r>
            <a:r>
              <a:rPr sz="2600" spc="-5" dirty="0">
                <a:latin typeface="Courier New"/>
                <a:cs typeface="Courier New"/>
              </a:rPr>
              <a:t>subjects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endParaRPr sz="26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1680"/>
              </a:spcBef>
            </a:pPr>
            <a:r>
              <a:rPr sz="2200" spc="-5" dirty="0">
                <a:latin typeface="Courier New"/>
                <a:cs typeface="Courier New"/>
              </a:rPr>
              <a:t>id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NOT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2200" b="1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AUTO_INCREMENT</a:t>
            </a:r>
            <a:r>
              <a:rPr sz="22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1590"/>
              </a:spcBef>
            </a:pPr>
            <a:r>
              <a:rPr sz="2200" spc="-5" dirty="0">
                <a:latin typeface="Courier New"/>
                <a:cs typeface="Courier New"/>
              </a:rPr>
              <a:t>subject_name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VARCHAR</a:t>
            </a:r>
            <a:r>
              <a:rPr sz="2200" b="1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solidFill>
                  <a:srgbClr val="FF8000"/>
                </a:solidFill>
                <a:latin typeface="Courier New"/>
                <a:cs typeface="Courier New"/>
              </a:rPr>
              <a:t>45</a:t>
            </a:r>
            <a:r>
              <a:rPr sz="22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2200" b="1" spc="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22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22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158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PRIMARY KEY</a:t>
            </a:r>
            <a:r>
              <a:rPr sz="2200" b="1" spc="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latin typeface="Courier New"/>
                <a:cs typeface="Courier New"/>
              </a:rPr>
              <a:t>id</a:t>
            </a:r>
            <a:r>
              <a:rPr sz="2200" b="1" dirty="0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endParaRPr sz="22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1585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UNIQUE INDEX</a:t>
            </a:r>
            <a:r>
              <a:rPr sz="2200" b="1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200" dirty="0">
                <a:latin typeface="Courier New"/>
                <a:cs typeface="Courier New"/>
              </a:rPr>
              <a:t>subject_name</a:t>
            </a:r>
            <a:r>
              <a:rPr sz="22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600" b="1" dirty="0">
                <a:solidFill>
                  <a:srgbClr val="000080"/>
                </a:solidFill>
                <a:latin typeface="Courier New"/>
                <a:cs typeface="Courier New"/>
              </a:rPr>
              <a:t>) </a:t>
            </a:r>
            <a:r>
              <a:rPr sz="2600" spc="-5" dirty="0">
                <a:latin typeface="Courier New"/>
                <a:cs typeface="Courier New"/>
              </a:rPr>
              <a:t>ENGINE </a:t>
            </a:r>
            <a:r>
              <a:rPr sz="26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6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InnoDB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955" y="0"/>
            <a:ext cx="5762244" cy="1342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116535"/>
            <a:ext cx="49447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Table </a:t>
            </a:r>
            <a:r>
              <a:rPr dirty="0"/>
              <a:t>Subjects</a:t>
            </a:r>
            <a:r>
              <a:rPr spc="-10" dirty="0"/>
              <a:t> </a:t>
            </a:r>
            <a:r>
              <a:rPr spc="-30" dirty="0"/>
              <a:t>Data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9740" y="1410970"/>
            <a:ext cx="8281034" cy="438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0000FF"/>
                </a:solidFill>
                <a:latin typeface="Courier New"/>
                <a:cs typeface="Courier New"/>
              </a:rPr>
              <a:t>INSERT INTO </a:t>
            </a:r>
            <a:r>
              <a:rPr sz="2700" spc="-5" dirty="0">
                <a:latin typeface="Courier New"/>
                <a:cs typeface="Courier New"/>
              </a:rPr>
              <a:t>subjects </a:t>
            </a:r>
            <a:r>
              <a:rPr sz="2700" b="1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700" dirty="0">
                <a:latin typeface="Courier New"/>
                <a:cs typeface="Courier New"/>
              </a:rPr>
              <a:t>id</a:t>
            </a:r>
            <a:r>
              <a:rPr sz="27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700" b="1" spc="6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latin typeface="Courier New"/>
                <a:cs typeface="Courier New"/>
              </a:rPr>
              <a:t>subject_name</a:t>
            </a:r>
            <a:r>
              <a:rPr sz="27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00">
              <a:latin typeface="Courier New"/>
              <a:cs typeface="Courier New"/>
            </a:endParaRPr>
          </a:p>
          <a:p>
            <a:pPr marL="12700" marR="2068830">
              <a:lnSpc>
                <a:spcPct val="160000"/>
              </a:lnSpc>
              <a:spcBef>
                <a:spcPts val="1785"/>
              </a:spcBef>
            </a:pPr>
            <a:r>
              <a:rPr sz="2700" b="1" spc="-5" dirty="0">
                <a:solidFill>
                  <a:srgbClr val="0000FF"/>
                </a:solidFill>
                <a:latin typeface="Courier New"/>
                <a:cs typeface="Courier New"/>
              </a:rPr>
              <a:t>VALUES </a:t>
            </a:r>
            <a:r>
              <a:rPr sz="27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700" spc="-5" dirty="0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sz="27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700" dirty="0">
                <a:solidFill>
                  <a:srgbClr val="808080"/>
                </a:solidFill>
                <a:latin typeface="Courier New"/>
                <a:cs typeface="Courier New"/>
              </a:rPr>
              <a:t>'Web Development'</a:t>
            </a:r>
            <a:r>
              <a:rPr sz="2700" b="1" dirty="0">
                <a:solidFill>
                  <a:srgbClr val="000080"/>
                </a:solidFill>
                <a:latin typeface="Courier New"/>
                <a:cs typeface="Courier New"/>
              </a:rPr>
              <a:t>),  </a:t>
            </a:r>
            <a:r>
              <a:rPr sz="27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700" spc="-5" dirty="0">
                <a:solidFill>
                  <a:srgbClr val="FF8000"/>
                </a:solidFill>
                <a:latin typeface="Courier New"/>
                <a:cs typeface="Courier New"/>
              </a:rPr>
              <a:t>2</a:t>
            </a:r>
            <a:r>
              <a:rPr sz="27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700" dirty="0">
                <a:solidFill>
                  <a:srgbClr val="808080"/>
                </a:solidFill>
                <a:latin typeface="Courier New"/>
                <a:cs typeface="Courier New"/>
              </a:rPr>
              <a:t>'Web Design'</a:t>
            </a:r>
            <a:r>
              <a:rPr sz="2700" b="1" dirty="0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27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700" spc="-5" dirty="0">
                <a:solidFill>
                  <a:srgbClr val="FF8000"/>
                </a:solidFill>
                <a:latin typeface="Courier New"/>
                <a:cs typeface="Courier New"/>
              </a:rPr>
              <a:t>3</a:t>
            </a:r>
            <a:r>
              <a:rPr sz="27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700" spc="-5" dirty="0">
                <a:solidFill>
                  <a:srgbClr val="808080"/>
                </a:solidFill>
                <a:latin typeface="Courier New"/>
                <a:cs typeface="Courier New"/>
              </a:rPr>
              <a:t>'Concept </a:t>
            </a:r>
            <a:r>
              <a:rPr sz="2700" dirty="0">
                <a:solidFill>
                  <a:srgbClr val="808080"/>
                </a:solidFill>
                <a:latin typeface="Courier New"/>
                <a:cs typeface="Courier New"/>
              </a:rPr>
              <a:t>of</a:t>
            </a:r>
            <a:r>
              <a:rPr sz="2700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solidFill>
                  <a:srgbClr val="808080"/>
                </a:solidFill>
                <a:latin typeface="Courier New"/>
                <a:cs typeface="Courier New"/>
              </a:rPr>
              <a:t>Programming'</a:t>
            </a:r>
            <a:r>
              <a:rPr sz="2700" b="1" dirty="0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endParaRPr sz="2700">
              <a:latin typeface="Courier New"/>
              <a:cs typeface="Courier New"/>
            </a:endParaRPr>
          </a:p>
          <a:p>
            <a:pPr marL="12700" marR="5080">
              <a:lnSpc>
                <a:spcPts val="5190"/>
              </a:lnSpc>
              <a:spcBef>
                <a:spcPts val="490"/>
              </a:spcBef>
            </a:pPr>
            <a:r>
              <a:rPr sz="27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700" spc="-5" dirty="0">
                <a:solidFill>
                  <a:srgbClr val="FF8000"/>
                </a:solidFill>
                <a:latin typeface="Courier New"/>
                <a:cs typeface="Courier New"/>
              </a:rPr>
              <a:t>4</a:t>
            </a:r>
            <a:r>
              <a:rPr sz="27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700" spc="-5" dirty="0">
                <a:solidFill>
                  <a:srgbClr val="808080"/>
                </a:solidFill>
                <a:latin typeface="Courier New"/>
                <a:cs typeface="Courier New"/>
              </a:rPr>
              <a:t>'Fundamentals of Database </a:t>
            </a:r>
            <a:r>
              <a:rPr sz="2700" spc="5" dirty="0">
                <a:solidFill>
                  <a:srgbClr val="808080"/>
                </a:solidFill>
                <a:latin typeface="Courier New"/>
                <a:cs typeface="Courier New"/>
              </a:rPr>
              <a:t>Systems'</a:t>
            </a:r>
            <a:r>
              <a:rPr sz="2700" b="1" spc="5" dirty="0">
                <a:solidFill>
                  <a:srgbClr val="000080"/>
                </a:solidFill>
                <a:latin typeface="Courier New"/>
                <a:cs typeface="Courier New"/>
              </a:rPr>
              <a:t>),  </a:t>
            </a:r>
            <a:r>
              <a:rPr sz="27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700" spc="-5" dirty="0">
                <a:solidFill>
                  <a:srgbClr val="FF8000"/>
                </a:solidFill>
                <a:latin typeface="Courier New"/>
                <a:cs typeface="Courier New"/>
              </a:rPr>
              <a:t>5</a:t>
            </a:r>
            <a:r>
              <a:rPr sz="27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700" spc="-5" dirty="0">
                <a:solidFill>
                  <a:srgbClr val="808080"/>
                </a:solidFill>
                <a:latin typeface="Courier New"/>
                <a:cs typeface="Courier New"/>
              </a:rPr>
              <a:t>'Graphic</a:t>
            </a:r>
            <a:r>
              <a:rPr sz="2700" spc="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solidFill>
                  <a:srgbClr val="808080"/>
                </a:solidFill>
                <a:latin typeface="Courier New"/>
                <a:cs typeface="Courier New"/>
              </a:rPr>
              <a:t>Design'</a:t>
            </a:r>
            <a:r>
              <a:rPr sz="2700" b="1" dirty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955" y="0"/>
            <a:ext cx="7472172" cy="1342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116535"/>
            <a:ext cx="6653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Table </a:t>
            </a:r>
            <a:r>
              <a:rPr spc="-15" dirty="0"/>
              <a:t>Enrollments</a:t>
            </a:r>
            <a:r>
              <a:rPr spc="35" dirty="0"/>
              <a:t> </a:t>
            </a:r>
            <a:r>
              <a:rPr spc="-10" dirty="0"/>
              <a:t>Schema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9740" y="1136650"/>
            <a:ext cx="7959725" cy="4652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DROP TABLE IF EXISTS</a:t>
            </a:r>
            <a:r>
              <a:rPr sz="26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enrollments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CREATE TABLE </a:t>
            </a:r>
            <a:r>
              <a:rPr sz="2600" b="1" spc="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600" b="1" dirty="0">
                <a:solidFill>
                  <a:srgbClr val="0000FF"/>
                </a:solidFill>
                <a:latin typeface="Courier New"/>
                <a:cs typeface="Courier New"/>
              </a:rPr>
              <a:t>NOT </a:t>
            </a: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EXISTS </a:t>
            </a:r>
            <a:r>
              <a:rPr sz="2600" spc="-5" dirty="0">
                <a:latin typeface="Courier New"/>
                <a:cs typeface="Courier New"/>
              </a:rPr>
              <a:t>enrollments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endParaRPr sz="26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520"/>
              </a:spcBef>
            </a:pPr>
            <a:r>
              <a:rPr sz="1700" dirty="0">
                <a:latin typeface="Courier New"/>
                <a:cs typeface="Courier New"/>
              </a:rPr>
              <a:t>student_code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INT NOT</a:t>
            </a:r>
            <a:r>
              <a:rPr sz="17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17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405"/>
              </a:spcBef>
            </a:pPr>
            <a:r>
              <a:rPr sz="1700" spc="-5" dirty="0">
                <a:latin typeface="Courier New"/>
                <a:cs typeface="Courier New"/>
              </a:rPr>
              <a:t>subject_id 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NOT</a:t>
            </a:r>
            <a:r>
              <a:rPr sz="1700" b="1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17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409"/>
              </a:spcBef>
            </a:pP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PRIMARY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KEY 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student_code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7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subject_id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endParaRPr sz="17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405"/>
              </a:spcBef>
            </a:pP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FOREIGN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KEY 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student_code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)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REFERENCES </a:t>
            </a:r>
            <a:r>
              <a:rPr sz="1700" dirty="0">
                <a:latin typeface="Courier New"/>
                <a:cs typeface="Courier New"/>
              </a:rPr>
              <a:t>students</a:t>
            </a:r>
            <a:r>
              <a:rPr sz="1700" spc="35" dirty="0"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code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17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ON DELETE</a:t>
            </a:r>
            <a:r>
              <a:rPr sz="17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CASCADE</a:t>
            </a:r>
            <a:endParaRPr sz="17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UPDATE</a:t>
            </a:r>
            <a:r>
              <a:rPr sz="17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CASCADE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1700">
              <a:latin typeface="Courier New"/>
              <a:cs typeface="Courier New"/>
            </a:endParaRPr>
          </a:p>
          <a:p>
            <a:pPr marL="927100" marR="1157605" indent="-514350">
              <a:lnSpc>
                <a:spcPct val="120000"/>
              </a:lnSpc>
            </a:pP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FOREIGN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KEY 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subject_id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)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REFERENCES </a:t>
            </a:r>
            <a:r>
              <a:rPr sz="1700" dirty="0">
                <a:latin typeface="Courier New"/>
                <a:cs typeface="Courier New"/>
              </a:rPr>
              <a:t>subjects 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700" dirty="0">
                <a:latin typeface="Courier New"/>
                <a:cs typeface="Courier New"/>
              </a:rPr>
              <a:t>id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)  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DELETE</a:t>
            </a:r>
            <a:r>
              <a:rPr sz="17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CASCADE</a:t>
            </a:r>
            <a:endParaRPr sz="17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UPDATE</a:t>
            </a:r>
            <a:r>
              <a:rPr sz="17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CASCADE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600" b="1" dirty="0">
                <a:solidFill>
                  <a:srgbClr val="000080"/>
                </a:solidFill>
                <a:latin typeface="Courier New"/>
                <a:cs typeface="Courier New"/>
              </a:rPr>
              <a:t>) </a:t>
            </a:r>
            <a:r>
              <a:rPr sz="2600" spc="-5" dirty="0">
                <a:latin typeface="Courier New"/>
                <a:cs typeface="Courier New"/>
              </a:rPr>
              <a:t>ENGINE </a:t>
            </a:r>
            <a:r>
              <a:rPr sz="26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6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InnoDB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955" y="0"/>
            <a:ext cx="6684264" cy="1342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116535"/>
            <a:ext cx="58635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Table </a:t>
            </a:r>
            <a:r>
              <a:rPr spc="-15" dirty="0"/>
              <a:t>Enrollments</a:t>
            </a:r>
            <a:r>
              <a:rPr spc="20" dirty="0"/>
              <a:t> </a:t>
            </a:r>
            <a:r>
              <a:rPr spc="-35" dirty="0"/>
              <a:t>Data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9740" y="1260094"/>
            <a:ext cx="7647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INSERT INTO </a:t>
            </a:r>
            <a:r>
              <a:rPr sz="2000" spc="-5" dirty="0">
                <a:latin typeface="Courier New"/>
                <a:cs typeface="Courier New"/>
              </a:rPr>
              <a:t>enrollments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student_code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subject_id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41502" y="1833579"/>
          <a:ext cx="2807970" cy="391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298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VALUES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20120</a:t>
                      </a: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070"/>
                        </a:lnSpc>
                      </a:pPr>
                      <a:r>
                        <a:rPr sz="20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),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20120</a:t>
                      </a: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),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20121</a:t>
                      </a: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),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20121</a:t>
                      </a: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),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20122</a:t>
                      </a: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),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30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20123</a:t>
                      </a: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),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20122</a:t>
                      </a: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239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),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20123</a:t>
                      </a: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5" dirty="0">
                          <a:solidFill>
                            <a:srgbClr val="FF8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0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42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251459"/>
            <a:ext cx="5465064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421589"/>
            <a:ext cx="46475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INNER </a:t>
            </a:r>
            <a:r>
              <a:rPr spc="-5" dirty="0"/>
              <a:t>JOIN</a:t>
            </a:r>
            <a:r>
              <a:rPr spc="-90" dirty="0"/>
              <a:t> </a:t>
            </a:r>
            <a:r>
              <a:rPr dirty="0"/>
              <a:t>(JOIN)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1453139"/>
            <a:ext cx="7137400" cy="339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7625" indent="-343535">
              <a:lnSpc>
                <a:spcPct val="1501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most frequently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clause is </a:t>
            </a:r>
            <a:r>
              <a:rPr sz="2800" spc="-10" dirty="0">
                <a:latin typeface="Carlito"/>
                <a:cs typeface="Carlito"/>
              </a:rPr>
              <a:t>INNER </a:t>
            </a:r>
            <a:r>
              <a:rPr sz="2800" spc="-5" dirty="0">
                <a:latin typeface="Carlito"/>
                <a:cs typeface="Carlito"/>
              </a:rPr>
              <a:t>JOIN  or </a:t>
            </a:r>
            <a:r>
              <a:rPr sz="2800" spc="-15" dirty="0">
                <a:latin typeface="Carlito"/>
                <a:cs typeface="Carlito"/>
              </a:rPr>
              <a:t>just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JOIN.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15" dirty="0">
                <a:latin typeface="Carlito"/>
                <a:cs typeface="Carlito"/>
              </a:rPr>
              <a:t>Fetching Matching </a:t>
            </a:r>
            <a:r>
              <a:rPr sz="2800" spc="-20" dirty="0">
                <a:latin typeface="Carlito"/>
                <a:cs typeface="Carlito"/>
              </a:rPr>
              <a:t>Records From </a:t>
            </a:r>
            <a:r>
              <a:rPr sz="2800" b="1" spc="-5" dirty="0">
                <a:latin typeface="Carlito"/>
                <a:cs typeface="Carlito"/>
              </a:rPr>
              <a:t>All the</a:t>
            </a:r>
            <a:r>
              <a:rPr sz="2800" b="1" spc="-235" dirty="0">
                <a:latin typeface="Carlito"/>
                <a:cs typeface="Carlito"/>
              </a:rPr>
              <a:t> </a:t>
            </a:r>
            <a:r>
              <a:rPr sz="2800" b="1" spc="-45" dirty="0">
                <a:latin typeface="Carlito"/>
                <a:cs typeface="Carlito"/>
              </a:rPr>
              <a:t>Tables</a:t>
            </a:r>
            <a:endParaRPr sz="2800">
              <a:latin typeface="Carlito"/>
              <a:cs typeface="Carlito"/>
            </a:endParaRPr>
          </a:p>
          <a:p>
            <a:pPr marL="355600" marR="148590" indent="-343535">
              <a:lnSpc>
                <a:spcPct val="15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10" dirty="0">
                <a:latin typeface="Carlito"/>
                <a:cs typeface="Carlito"/>
              </a:rPr>
              <a:t>Let's </a:t>
            </a:r>
            <a:r>
              <a:rPr sz="2800" spc="-20" dirty="0">
                <a:latin typeface="Carlito"/>
                <a:cs typeface="Carlito"/>
              </a:rPr>
              <a:t>say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want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see which </a:t>
            </a:r>
            <a:r>
              <a:rPr sz="2800" spc="-15" dirty="0">
                <a:latin typeface="Carlito"/>
                <a:cs typeface="Carlito"/>
              </a:rPr>
              <a:t>students </a:t>
            </a:r>
            <a:r>
              <a:rPr sz="2800" spc="-30" dirty="0">
                <a:latin typeface="Carlito"/>
                <a:cs typeface="Carlito"/>
              </a:rPr>
              <a:t>taken  </a:t>
            </a:r>
            <a:r>
              <a:rPr sz="2800" spc="-5" dirty="0">
                <a:latin typeface="Carlito"/>
                <a:cs typeface="Carlito"/>
              </a:rPr>
              <a:t>which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subjects.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000" y="4343400"/>
            <a:ext cx="3429000" cy="2314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12776" y="251459"/>
            <a:ext cx="5465064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2950" y="421589"/>
            <a:ext cx="46424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INNER JOIN</a:t>
            </a:r>
            <a:r>
              <a:rPr spc="-45" dirty="0"/>
              <a:t> </a:t>
            </a:r>
            <a:r>
              <a:rPr spc="-10" dirty="0"/>
              <a:t>(JOIN)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marR="1529080">
              <a:lnSpc>
                <a:spcPct val="150100"/>
              </a:lnSpc>
              <a:spcBef>
                <a:spcPts val="95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sz="2500" spc="-5" dirty="0">
                <a:latin typeface="Courier New"/>
                <a:cs typeface="Courier New"/>
              </a:rPr>
              <a:t>code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500" spc="-5" dirty="0">
                <a:latin typeface="Courier New"/>
                <a:cs typeface="Courier New"/>
              </a:rPr>
              <a:t>first_name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500" spc="-5" dirty="0">
                <a:latin typeface="Courier New"/>
                <a:cs typeface="Courier New"/>
              </a:rPr>
              <a:t>last_name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,  </a:t>
            </a:r>
            <a:r>
              <a:rPr sz="2500" spc="-5" dirty="0">
                <a:latin typeface="Courier New"/>
                <a:cs typeface="Courier New"/>
              </a:rPr>
              <a:t>subject_name</a:t>
            </a:r>
            <a:endParaRPr sz="25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210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2500" spc="-5" dirty="0">
                <a:latin typeface="Courier New"/>
                <a:cs typeface="Courier New"/>
              </a:rPr>
              <a:t>students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INNER JOIN</a:t>
            </a:r>
            <a:r>
              <a:rPr sz="25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enrollments</a:t>
            </a:r>
            <a:endParaRPr sz="25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210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500" spc="-5" dirty="0">
                <a:latin typeface="Courier New"/>
                <a:cs typeface="Courier New"/>
              </a:rPr>
              <a:t>students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500" spc="-5" dirty="0">
                <a:latin typeface="Courier New"/>
                <a:cs typeface="Courier New"/>
              </a:rPr>
              <a:t>code 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5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enrollments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500" spc="-5" dirty="0">
                <a:latin typeface="Courier New"/>
                <a:cs typeface="Courier New"/>
              </a:rPr>
              <a:t>student_code</a:t>
            </a:r>
            <a:endParaRPr sz="25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210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INNER JOIN</a:t>
            </a:r>
            <a:r>
              <a:rPr sz="25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subjects</a:t>
            </a:r>
            <a:endParaRPr sz="25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2125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500" spc="-5" dirty="0">
                <a:latin typeface="Courier New"/>
                <a:cs typeface="Courier New"/>
              </a:rPr>
              <a:t>enrollments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500" spc="-5" dirty="0">
                <a:latin typeface="Courier New"/>
                <a:cs typeface="Courier New"/>
              </a:rPr>
              <a:t>subject_id 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5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subjects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500" spc="-5" dirty="0">
                <a:latin typeface="Courier New"/>
                <a:cs typeface="Courier New"/>
              </a:rPr>
              <a:t>id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2776" y="251459"/>
            <a:ext cx="9031605" cy="1396365"/>
            <a:chOff x="112776" y="251459"/>
            <a:chExt cx="9031605" cy="1396365"/>
          </a:xfrm>
        </p:grpSpPr>
        <p:sp>
          <p:nvSpPr>
            <p:cNvPr id="8" name="object 8"/>
            <p:cNvSpPr/>
            <p:nvPr/>
          </p:nvSpPr>
          <p:spPr>
            <a:xfrm>
              <a:off x="112776" y="251459"/>
              <a:ext cx="4105655" cy="13959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1087" y="251459"/>
              <a:ext cx="1033272" cy="13959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5699" y="251459"/>
              <a:ext cx="5448300" cy="13959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Alternative </a:t>
            </a:r>
            <a:r>
              <a:rPr dirty="0"/>
              <a:t>I - </a:t>
            </a:r>
            <a:r>
              <a:rPr spc="-5" dirty="0"/>
              <a:t>INNER JOIN</a:t>
            </a:r>
            <a:r>
              <a:rPr spc="10" dirty="0"/>
              <a:t> </a:t>
            </a:r>
            <a:r>
              <a:rPr dirty="0"/>
              <a:t>(JOIN)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marR="1529080">
              <a:lnSpc>
                <a:spcPct val="150100"/>
              </a:lnSpc>
              <a:spcBef>
                <a:spcPts val="95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sz="2500" spc="-5" dirty="0">
                <a:latin typeface="Courier New"/>
                <a:cs typeface="Courier New"/>
              </a:rPr>
              <a:t>code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500" spc="-5" dirty="0">
                <a:latin typeface="Courier New"/>
                <a:cs typeface="Courier New"/>
              </a:rPr>
              <a:t>first_name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500" spc="-5" dirty="0">
                <a:latin typeface="Courier New"/>
                <a:cs typeface="Courier New"/>
              </a:rPr>
              <a:t>last_name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,  </a:t>
            </a:r>
            <a:r>
              <a:rPr sz="2500" spc="-5" dirty="0">
                <a:latin typeface="Courier New"/>
                <a:cs typeface="Courier New"/>
              </a:rPr>
              <a:t>subject_name</a:t>
            </a:r>
            <a:endParaRPr sz="25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210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2500" spc="-5" dirty="0">
                <a:latin typeface="Courier New"/>
                <a:cs typeface="Courier New"/>
              </a:rPr>
              <a:t>students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INNER JOIN</a:t>
            </a:r>
            <a:r>
              <a:rPr sz="25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enrollments</a:t>
            </a:r>
            <a:endParaRPr sz="25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210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INNER JOIN</a:t>
            </a:r>
            <a:r>
              <a:rPr sz="25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subjects</a:t>
            </a:r>
            <a:endParaRPr sz="25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210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500" spc="-5" dirty="0">
                <a:latin typeface="Courier New"/>
                <a:cs typeface="Courier New"/>
              </a:rPr>
              <a:t>students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500" spc="-5" dirty="0">
                <a:latin typeface="Courier New"/>
                <a:cs typeface="Courier New"/>
              </a:rPr>
              <a:t>code 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5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enrollments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500" spc="-5" dirty="0">
                <a:latin typeface="Courier New"/>
                <a:cs typeface="Courier New"/>
              </a:rPr>
              <a:t>student_code</a:t>
            </a:r>
            <a:endParaRPr sz="25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2125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AND </a:t>
            </a:r>
            <a:r>
              <a:rPr sz="2500" spc="-5" dirty="0">
                <a:latin typeface="Courier New"/>
                <a:cs typeface="Courier New"/>
              </a:rPr>
              <a:t>enrollments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500" spc="-5" dirty="0">
                <a:latin typeface="Courier New"/>
                <a:cs typeface="Courier New"/>
              </a:rPr>
              <a:t>subject_id 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5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subjects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500" spc="-5" dirty="0">
                <a:latin typeface="Courier New"/>
                <a:cs typeface="Courier New"/>
              </a:rPr>
              <a:t>id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251459"/>
            <a:ext cx="5055108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421589"/>
            <a:ext cx="42310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DBMS</a:t>
            </a:r>
            <a:r>
              <a:rPr spc="-60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1453139"/>
            <a:ext cx="7988934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b="1" spc="-5" dirty="0">
                <a:latin typeface="Carlito"/>
                <a:cs typeface="Carlito"/>
              </a:rPr>
              <a:t>DBMS </a:t>
            </a:r>
            <a:r>
              <a:rPr sz="2800" b="1" spc="-10" dirty="0">
                <a:latin typeface="Carlito"/>
                <a:cs typeface="Carlito"/>
              </a:rPr>
              <a:t>(D</a:t>
            </a:r>
            <a:r>
              <a:rPr sz="2800" spc="-10" dirty="0">
                <a:latin typeface="Carlito"/>
                <a:cs typeface="Carlito"/>
              </a:rPr>
              <a:t>ata</a:t>
            </a:r>
            <a:r>
              <a:rPr sz="2800" b="1" spc="-10" dirty="0">
                <a:latin typeface="Carlito"/>
                <a:cs typeface="Carlito"/>
              </a:rPr>
              <a:t>b</a:t>
            </a:r>
            <a:r>
              <a:rPr sz="2800" spc="-10" dirty="0">
                <a:latin typeface="Carlito"/>
                <a:cs typeface="Carlito"/>
              </a:rPr>
              <a:t>ase </a:t>
            </a:r>
            <a:r>
              <a:rPr sz="2800" b="1" spc="-10" dirty="0">
                <a:latin typeface="Carlito"/>
                <a:cs typeface="Carlito"/>
              </a:rPr>
              <a:t>M</a:t>
            </a:r>
            <a:r>
              <a:rPr sz="2800" spc="-10" dirty="0">
                <a:latin typeface="Carlito"/>
                <a:cs typeface="Carlito"/>
              </a:rPr>
              <a:t>anagement </a:t>
            </a:r>
            <a:r>
              <a:rPr sz="2800" b="1" spc="-20" dirty="0">
                <a:latin typeface="Carlito"/>
                <a:cs typeface="Carlito"/>
              </a:rPr>
              <a:t>S</a:t>
            </a:r>
            <a:r>
              <a:rPr sz="2800" spc="-20" dirty="0">
                <a:latin typeface="Carlito"/>
                <a:cs typeface="Carlito"/>
              </a:rPr>
              <a:t>ystem</a:t>
            </a:r>
            <a:r>
              <a:rPr sz="2800" b="1" spc="-20" dirty="0">
                <a:latin typeface="Carlito"/>
                <a:cs typeface="Carlito"/>
              </a:rPr>
              <a:t>)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i="1" spc="-10" dirty="0">
                <a:latin typeface="Carlito"/>
                <a:cs typeface="Carlito"/>
              </a:rPr>
              <a:t>set </a:t>
            </a:r>
            <a:r>
              <a:rPr sz="2800" i="1" dirty="0">
                <a:latin typeface="Carlito"/>
                <a:cs typeface="Carlito"/>
              </a:rPr>
              <a:t>of  </a:t>
            </a:r>
            <a:r>
              <a:rPr sz="2800" i="1" spc="-5" dirty="0">
                <a:latin typeface="Carlito"/>
                <a:cs typeface="Carlito"/>
              </a:rPr>
              <a:t>software </a:t>
            </a:r>
            <a:r>
              <a:rPr sz="2800" i="1" spc="-10" dirty="0">
                <a:latin typeface="Carlito"/>
                <a:cs typeface="Carlito"/>
              </a:rPr>
              <a:t>programs </a:t>
            </a:r>
            <a:r>
              <a:rPr sz="2800" spc="-5" dirty="0">
                <a:latin typeface="Carlito"/>
                <a:cs typeface="Carlito"/>
              </a:rPr>
              <a:t>or a </a:t>
            </a:r>
            <a:r>
              <a:rPr sz="2800" i="1" spc="-10" dirty="0">
                <a:latin typeface="Carlito"/>
                <a:cs typeface="Carlito"/>
              </a:rPr>
              <a:t>tools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5" dirty="0">
                <a:latin typeface="Carlito"/>
                <a:cs typeface="Carlito"/>
              </a:rPr>
              <a:t>helps </a:t>
            </a:r>
            <a:r>
              <a:rPr sz="2800" spc="-5" dirty="0">
                <a:latin typeface="Carlito"/>
                <a:cs typeface="Carlito"/>
              </a:rPr>
              <a:t>the user </a:t>
            </a:r>
            <a:r>
              <a:rPr sz="2800" spc="-20" dirty="0">
                <a:latin typeface="Carlito"/>
                <a:cs typeface="Carlito"/>
              </a:rPr>
              <a:t>to  perform </a:t>
            </a:r>
            <a:r>
              <a:rPr sz="2800" spc="-5" dirty="0">
                <a:latin typeface="Carlito"/>
                <a:cs typeface="Carlito"/>
              </a:rPr>
              <a:t>all </a:t>
            </a:r>
            <a:r>
              <a:rPr sz="2800" spc="-20" dirty="0">
                <a:latin typeface="Carlito"/>
                <a:cs typeface="Carlito"/>
              </a:rPr>
              <a:t>related </a:t>
            </a:r>
            <a:r>
              <a:rPr sz="2800" spc="-15" dirty="0">
                <a:latin typeface="Carlito"/>
                <a:cs typeface="Carlito"/>
              </a:rPr>
              <a:t>operations </a:t>
            </a:r>
            <a:r>
              <a:rPr sz="2800" spc="-5" dirty="0">
                <a:latin typeface="Carlito"/>
                <a:cs typeface="Carlito"/>
              </a:rPr>
              <a:t>i.e.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store, </a:t>
            </a:r>
            <a:r>
              <a:rPr sz="2800" spc="-5" dirty="0">
                <a:latin typeface="Carlito"/>
                <a:cs typeface="Carlito"/>
              </a:rPr>
              <a:t>access,  and </a:t>
            </a:r>
            <a:r>
              <a:rPr sz="2800" spc="-15" dirty="0">
                <a:latin typeface="Carlito"/>
                <a:cs typeface="Carlito"/>
              </a:rPr>
              <a:t>process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facts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15" dirty="0">
                <a:latin typeface="Carlito"/>
                <a:cs typeface="Carlito"/>
              </a:rPr>
              <a:t>useful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information.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b="1" spc="-5" dirty="0">
                <a:latin typeface="Carlito"/>
                <a:cs typeface="Carlito"/>
              </a:rPr>
              <a:t>DBMS </a:t>
            </a:r>
            <a:r>
              <a:rPr sz="2800" spc="-15" dirty="0">
                <a:latin typeface="Carlito"/>
                <a:cs typeface="Carlito"/>
              </a:rPr>
              <a:t>guarantees </a:t>
            </a:r>
            <a:r>
              <a:rPr sz="2800" i="1" spc="-10" dirty="0">
                <a:latin typeface="Carlito"/>
                <a:cs typeface="Carlito"/>
              </a:rPr>
              <a:t>security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i="1" spc="-10" dirty="0">
                <a:latin typeface="Carlito"/>
                <a:cs typeface="Carlito"/>
              </a:rPr>
              <a:t>integrity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-315" dirty="0">
                <a:latin typeface="Carlito"/>
                <a:cs typeface="Carlito"/>
              </a:rPr>
              <a:t> </a:t>
            </a:r>
            <a:r>
              <a:rPr sz="2800" i="1" spc="-10" dirty="0">
                <a:latin typeface="Carlito"/>
                <a:cs typeface="Carlito"/>
              </a:rPr>
              <a:t>privacy</a:t>
            </a:r>
            <a:endParaRPr sz="28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sz="2800" spc="-15" dirty="0">
                <a:latin typeface="Carlito"/>
                <a:cs typeface="Carlito"/>
              </a:rPr>
              <a:t>by providing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centralized control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database.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2776" y="251459"/>
            <a:ext cx="7000240" cy="1396365"/>
            <a:chOff x="112776" y="251459"/>
            <a:chExt cx="7000240" cy="1396365"/>
          </a:xfrm>
        </p:grpSpPr>
        <p:sp>
          <p:nvSpPr>
            <p:cNvPr id="8" name="object 8"/>
            <p:cNvSpPr/>
            <p:nvPr/>
          </p:nvSpPr>
          <p:spPr>
            <a:xfrm>
              <a:off x="112776" y="251459"/>
              <a:ext cx="4267200" cy="13959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2631" y="251459"/>
              <a:ext cx="1150619" cy="13959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74591" y="251459"/>
              <a:ext cx="3137916" cy="13959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2950" y="421589"/>
            <a:ext cx="61791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Alternative </a:t>
            </a:r>
            <a:r>
              <a:rPr dirty="0"/>
              <a:t>II – </a:t>
            </a:r>
            <a:r>
              <a:rPr spc="-15" dirty="0"/>
              <a:t>Just</a:t>
            </a:r>
            <a:r>
              <a:rPr spc="-55" dirty="0"/>
              <a:t> </a:t>
            </a:r>
            <a:r>
              <a:rPr spc="-5" dirty="0"/>
              <a:t>JOIN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marR="1529080">
              <a:lnSpc>
                <a:spcPct val="150100"/>
              </a:lnSpc>
              <a:spcBef>
                <a:spcPts val="95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sz="2500" spc="-5" dirty="0">
                <a:latin typeface="Courier New"/>
                <a:cs typeface="Courier New"/>
              </a:rPr>
              <a:t>code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500" spc="-5" dirty="0">
                <a:latin typeface="Courier New"/>
                <a:cs typeface="Courier New"/>
              </a:rPr>
              <a:t>first_name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500" spc="-5" dirty="0">
                <a:latin typeface="Courier New"/>
                <a:cs typeface="Courier New"/>
              </a:rPr>
              <a:t>last_name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,  </a:t>
            </a:r>
            <a:r>
              <a:rPr sz="2500" spc="-5" dirty="0">
                <a:latin typeface="Courier New"/>
                <a:cs typeface="Courier New"/>
              </a:rPr>
              <a:t>subject_name</a:t>
            </a:r>
            <a:endParaRPr sz="25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210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2500" spc="-5" dirty="0">
                <a:latin typeface="Courier New"/>
                <a:cs typeface="Courier New"/>
              </a:rPr>
              <a:t>students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JOIN</a:t>
            </a:r>
            <a:r>
              <a:rPr sz="25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enrollments</a:t>
            </a:r>
            <a:endParaRPr sz="25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210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500" spc="-5" dirty="0">
                <a:latin typeface="Courier New"/>
                <a:cs typeface="Courier New"/>
              </a:rPr>
              <a:t>students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500" spc="-5" dirty="0">
                <a:latin typeface="Courier New"/>
                <a:cs typeface="Courier New"/>
              </a:rPr>
              <a:t>code 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5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enrollments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500" spc="-5" dirty="0">
                <a:latin typeface="Courier New"/>
                <a:cs typeface="Courier New"/>
              </a:rPr>
              <a:t>student_code</a:t>
            </a:r>
            <a:endParaRPr sz="25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210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JOIN </a:t>
            </a:r>
            <a:r>
              <a:rPr sz="2500" spc="-5" dirty="0">
                <a:latin typeface="Courier New"/>
                <a:cs typeface="Courier New"/>
              </a:rPr>
              <a:t>subjects</a:t>
            </a:r>
            <a:endParaRPr sz="2500">
              <a:latin typeface="Courier New"/>
              <a:cs typeface="Courier New"/>
            </a:endParaRPr>
          </a:p>
          <a:p>
            <a:pPr marL="158750">
              <a:lnSpc>
                <a:spcPct val="100000"/>
              </a:lnSpc>
              <a:spcBef>
                <a:spcPts val="2125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500" spc="-5" dirty="0">
                <a:latin typeface="Courier New"/>
                <a:cs typeface="Courier New"/>
              </a:rPr>
              <a:t>enrollments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500" spc="-5" dirty="0">
                <a:latin typeface="Courier New"/>
                <a:cs typeface="Courier New"/>
              </a:rPr>
              <a:t>subject_id 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5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subjects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500" spc="-5" dirty="0">
                <a:latin typeface="Courier New"/>
                <a:cs typeface="Courier New"/>
              </a:rPr>
              <a:t>id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2776" y="251459"/>
            <a:ext cx="8362315" cy="1396365"/>
            <a:chOff x="112776" y="251459"/>
            <a:chExt cx="8362315" cy="1396365"/>
          </a:xfrm>
        </p:grpSpPr>
        <p:sp>
          <p:nvSpPr>
            <p:cNvPr id="8" name="object 8"/>
            <p:cNvSpPr/>
            <p:nvPr/>
          </p:nvSpPr>
          <p:spPr>
            <a:xfrm>
              <a:off x="112776" y="251459"/>
              <a:ext cx="4428744" cy="13959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94176" y="251459"/>
              <a:ext cx="1150620" cy="13959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6135" y="251459"/>
              <a:ext cx="4338827" cy="13959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2950" y="421589"/>
            <a:ext cx="7540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Alternative </a:t>
            </a:r>
            <a:r>
              <a:rPr dirty="0"/>
              <a:t>III – </a:t>
            </a:r>
            <a:r>
              <a:rPr spc="-15" dirty="0"/>
              <a:t>Where</a:t>
            </a:r>
            <a:r>
              <a:rPr spc="-30" dirty="0"/>
              <a:t> </a:t>
            </a:r>
            <a:r>
              <a:rPr spc="-5" dirty="0"/>
              <a:t>Clause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5940" y="1459844"/>
            <a:ext cx="7510145" cy="3542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99185">
              <a:lnSpc>
                <a:spcPct val="150100"/>
              </a:lnSpc>
              <a:spcBef>
                <a:spcPts val="9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sz="2400" spc="-10" dirty="0">
                <a:latin typeface="Courier New"/>
                <a:cs typeface="Courier New"/>
              </a:rPr>
              <a:t>code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400" spc="-10" dirty="0">
                <a:latin typeface="Courier New"/>
                <a:cs typeface="Courier New"/>
              </a:rPr>
              <a:t>first_name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400" spc="-10" dirty="0">
                <a:latin typeface="Courier New"/>
                <a:cs typeface="Courier New"/>
              </a:rPr>
              <a:t>last_name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,  </a:t>
            </a:r>
            <a:r>
              <a:rPr sz="2400" spc="-10" dirty="0">
                <a:latin typeface="Courier New"/>
                <a:cs typeface="Courier New"/>
              </a:rPr>
              <a:t>subject_name</a:t>
            </a:r>
            <a:endParaRPr sz="2400">
              <a:latin typeface="Courier New"/>
              <a:cs typeface="Courier New"/>
            </a:endParaRPr>
          </a:p>
          <a:p>
            <a:pPr marL="12700" marR="916940">
              <a:lnSpc>
                <a:spcPct val="1600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2400" spc="-10" dirty="0">
                <a:latin typeface="Courier New"/>
                <a:cs typeface="Courier New"/>
              </a:rPr>
              <a:t>students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400" spc="-10" dirty="0">
                <a:latin typeface="Courier New"/>
                <a:cs typeface="Courier New"/>
              </a:rPr>
              <a:t>subjects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400" spc="-10" dirty="0">
                <a:latin typeface="Courier New"/>
                <a:cs typeface="Courier New"/>
              </a:rPr>
              <a:t>enrollments 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WHERE </a:t>
            </a:r>
            <a:r>
              <a:rPr sz="2400" spc="-10" dirty="0">
                <a:latin typeface="Courier New"/>
                <a:cs typeface="Courier New"/>
              </a:rPr>
              <a:t>students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code </a:t>
            </a:r>
            <a:r>
              <a:rPr sz="2400" b="1" dirty="0">
                <a:solidFill>
                  <a:srgbClr val="000080"/>
                </a:solidFill>
                <a:latin typeface="Courier New"/>
                <a:cs typeface="Courier New"/>
              </a:rPr>
              <a:t>=  </a:t>
            </a:r>
            <a:r>
              <a:rPr sz="2400" spc="-10" dirty="0">
                <a:latin typeface="Courier New"/>
                <a:cs typeface="Courier New"/>
              </a:rPr>
              <a:t>enrollments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student_code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AND </a:t>
            </a:r>
            <a:r>
              <a:rPr sz="2400" spc="-10" dirty="0">
                <a:latin typeface="Courier New"/>
                <a:cs typeface="Courier New"/>
              </a:rPr>
              <a:t>enrollments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subject_id </a:t>
            </a:r>
            <a:r>
              <a:rPr sz="24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4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subjects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id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81355" y="251459"/>
            <a:ext cx="2983992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2140" y="421589"/>
            <a:ext cx="2162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</a:t>
            </a:r>
          </a:p>
        </p:txBody>
      </p:sp>
      <p:sp>
        <p:nvSpPr>
          <p:cNvPr id="10" name="object 10"/>
          <p:cNvSpPr/>
          <p:nvPr/>
        </p:nvSpPr>
        <p:spPr>
          <a:xfrm>
            <a:off x="638175" y="1371587"/>
            <a:ext cx="7820025" cy="44063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5956300" cy="1304925"/>
            <a:chOff x="0" y="0"/>
            <a:chExt cx="5956300" cy="130492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4418076" cy="1304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70732" y="0"/>
              <a:ext cx="1033272" cy="1304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6867" y="0"/>
              <a:ext cx="2058924" cy="1304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78435"/>
            <a:ext cx="51822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Alternative </a:t>
            </a:r>
            <a:r>
              <a:rPr dirty="0"/>
              <a:t>IV -</a:t>
            </a:r>
            <a:r>
              <a:rPr spc="-10" dirty="0"/>
              <a:t> </a:t>
            </a:r>
            <a:r>
              <a:rPr spc="-5" dirty="0"/>
              <a:t>Alias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4888" y="1246377"/>
            <a:ext cx="8592820" cy="4777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0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sz="2300" spc="-5" dirty="0">
                <a:latin typeface="Courier New"/>
                <a:cs typeface="Courier New"/>
              </a:rPr>
              <a:t>code </a:t>
            </a:r>
            <a:r>
              <a:rPr sz="2300" spc="-10" dirty="0">
                <a:latin typeface="Courier New"/>
                <a:cs typeface="Courier New"/>
              </a:rPr>
              <a:t>AS 'Student</a:t>
            </a:r>
            <a:r>
              <a:rPr sz="2300" spc="-15" dirty="0">
                <a:latin typeface="Courier New"/>
                <a:cs typeface="Courier New"/>
              </a:rPr>
              <a:t> Code'</a:t>
            </a:r>
            <a:r>
              <a:rPr sz="2300" b="1" spc="-1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2300">
              <a:latin typeface="Courier New"/>
              <a:cs typeface="Courier New"/>
            </a:endParaRPr>
          </a:p>
          <a:p>
            <a:pPr marL="1277620">
              <a:lnSpc>
                <a:spcPct val="100000"/>
              </a:lnSpc>
              <a:spcBef>
                <a:spcPts val="1655"/>
              </a:spcBef>
            </a:pPr>
            <a:r>
              <a:rPr sz="2300" spc="-10" dirty="0">
                <a:latin typeface="Courier New"/>
                <a:cs typeface="Courier New"/>
              </a:rPr>
              <a:t>first_name </a:t>
            </a:r>
            <a:r>
              <a:rPr sz="2300" spc="-5" dirty="0">
                <a:latin typeface="Courier New"/>
                <a:cs typeface="Courier New"/>
              </a:rPr>
              <a:t>AS </a:t>
            </a:r>
            <a:r>
              <a:rPr sz="2300" spc="-10" dirty="0">
                <a:latin typeface="Courier New"/>
                <a:cs typeface="Courier New"/>
              </a:rPr>
              <a:t>'First</a:t>
            </a:r>
            <a:r>
              <a:rPr sz="2300" spc="-35" dirty="0">
                <a:latin typeface="Courier New"/>
                <a:cs typeface="Courier New"/>
              </a:rPr>
              <a:t> </a:t>
            </a:r>
            <a:r>
              <a:rPr sz="2300" spc="-15" dirty="0">
                <a:latin typeface="Courier New"/>
                <a:cs typeface="Courier New"/>
              </a:rPr>
              <a:t>Name'</a:t>
            </a:r>
            <a:r>
              <a:rPr sz="2300" b="1" spc="-1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2300">
              <a:latin typeface="Courier New"/>
              <a:cs typeface="Courier New"/>
            </a:endParaRPr>
          </a:p>
          <a:p>
            <a:pPr marL="1277620">
              <a:lnSpc>
                <a:spcPct val="100000"/>
              </a:lnSpc>
              <a:spcBef>
                <a:spcPts val="1660"/>
              </a:spcBef>
            </a:pPr>
            <a:r>
              <a:rPr sz="2300" spc="-5" dirty="0">
                <a:latin typeface="Courier New"/>
                <a:cs typeface="Courier New"/>
              </a:rPr>
              <a:t>last_name AS </a:t>
            </a:r>
            <a:r>
              <a:rPr sz="2300" spc="-10" dirty="0">
                <a:latin typeface="Courier New"/>
                <a:cs typeface="Courier New"/>
              </a:rPr>
              <a:t>'Last</a:t>
            </a:r>
            <a:r>
              <a:rPr sz="2300" spc="-110" dirty="0">
                <a:latin typeface="Courier New"/>
                <a:cs typeface="Courier New"/>
              </a:rPr>
              <a:t> </a:t>
            </a:r>
            <a:r>
              <a:rPr sz="2300" spc="-10" dirty="0">
                <a:latin typeface="Courier New"/>
                <a:cs typeface="Courier New"/>
              </a:rPr>
              <a:t>Name'</a:t>
            </a:r>
            <a:r>
              <a:rPr sz="2300" b="1" spc="-10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2300">
              <a:latin typeface="Courier New"/>
              <a:cs typeface="Courier New"/>
            </a:endParaRPr>
          </a:p>
          <a:p>
            <a:pPr marL="1277620">
              <a:lnSpc>
                <a:spcPct val="100000"/>
              </a:lnSpc>
              <a:spcBef>
                <a:spcPts val="1655"/>
              </a:spcBef>
            </a:pPr>
            <a:r>
              <a:rPr sz="2300" spc="-10" dirty="0">
                <a:latin typeface="Courier New"/>
                <a:cs typeface="Courier New"/>
              </a:rPr>
              <a:t>subject_name AS</a:t>
            </a:r>
            <a:r>
              <a:rPr sz="2300" spc="-30" dirty="0">
                <a:latin typeface="Courier New"/>
                <a:cs typeface="Courier New"/>
              </a:rPr>
              <a:t> </a:t>
            </a:r>
            <a:r>
              <a:rPr sz="2300" spc="-10" dirty="0">
                <a:latin typeface="Courier New"/>
                <a:cs typeface="Courier New"/>
              </a:rPr>
              <a:t>'Subject'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300" b="1" spc="-5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2300" spc="-5" dirty="0">
                <a:latin typeface="Courier New"/>
                <a:cs typeface="Courier New"/>
              </a:rPr>
              <a:t>students AS stu </a:t>
            </a:r>
            <a:r>
              <a:rPr sz="2300" b="1" spc="-5" dirty="0">
                <a:solidFill>
                  <a:srgbClr val="0000FF"/>
                </a:solidFill>
                <a:latin typeface="Courier New"/>
                <a:cs typeface="Courier New"/>
              </a:rPr>
              <a:t>INNER JOIN </a:t>
            </a:r>
            <a:r>
              <a:rPr sz="2300" spc="-5" dirty="0">
                <a:latin typeface="Courier New"/>
                <a:cs typeface="Courier New"/>
              </a:rPr>
              <a:t>enrollments </a:t>
            </a:r>
            <a:r>
              <a:rPr sz="2300" spc="-10" dirty="0">
                <a:latin typeface="Courier New"/>
                <a:cs typeface="Courier New"/>
              </a:rPr>
              <a:t>AS</a:t>
            </a:r>
            <a:r>
              <a:rPr sz="2300" spc="-175" dirty="0">
                <a:latin typeface="Courier New"/>
                <a:cs typeface="Courier New"/>
              </a:rPr>
              <a:t> </a:t>
            </a:r>
            <a:r>
              <a:rPr sz="2300" spc="-10" dirty="0">
                <a:latin typeface="Courier New"/>
                <a:cs typeface="Courier New"/>
              </a:rPr>
              <a:t>en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3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300" spc="-10" dirty="0">
                <a:latin typeface="Courier New"/>
                <a:cs typeface="Courier New"/>
              </a:rPr>
              <a:t>stu</a:t>
            </a:r>
            <a:r>
              <a:rPr sz="23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300" spc="-10" dirty="0">
                <a:latin typeface="Courier New"/>
                <a:cs typeface="Courier New"/>
              </a:rPr>
              <a:t>code </a:t>
            </a:r>
            <a:r>
              <a:rPr sz="23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300" b="1" spc="-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latin typeface="Courier New"/>
                <a:cs typeface="Courier New"/>
              </a:rPr>
              <a:t>en</a:t>
            </a:r>
            <a:r>
              <a:rPr sz="23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300" spc="-10" dirty="0">
                <a:latin typeface="Courier New"/>
                <a:cs typeface="Courier New"/>
              </a:rPr>
              <a:t>student_code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300" b="1" spc="-5" dirty="0">
                <a:solidFill>
                  <a:srgbClr val="0000FF"/>
                </a:solidFill>
                <a:latin typeface="Courier New"/>
                <a:cs typeface="Courier New"/>
              </a:rPr>
              <a:t>INNER JOIN </a:t>
            </a:r>
            <a:r>
              <a:rPr sz="2300" spc="-5" dirty="0">
                <a:latin typeface="Courier New"/>
                <a:cs typeface="Courier New"/>
              </a:rPr>
              <a:t>subjects </a:t>
            </a:r>
            <a:r>
              <a:rPr sz="2300" spc="-10" dirty="0">
                <a:latin typeface="Courier New"/>
                <a:cs typeface="Courier New"/>
              </a:rPr>
              <a:t>AS</a:t>
            </a:r>
            <a:r>
              <a:rPr sz="2300" spc="-110" dirty="0">
                <a:latin typeface="Courier New"/>
                <a:cs typeface="Courier New"/>
              </a:rPr>
              <a:t> </a:t>
            </a:r>
            <a:r>
              <a:rPr sz="2300" spc="-10" dirty="0">
                <a:latin typeface="Courier New"/>
                <a:cs typeface="Courier New"/>
              </a:rPr>
              <a:t>sub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3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300" spc="-10" dirty="0">
                <a:latin typeface="Courier New"/>
                <a:cs typeface="Courier New"/>
              </a:rPr>
              <a:t>en</a:t>
            </a:r>
            <a:r>
              <a:rPr sz="23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300" spc="-10" dirty="0">
                <a:latin typeface="Courier New"/>
                <a:cs typeface="Courier New"/>
              </a:rPr>
              <a:t>subject_id </a:t>
            </a:r>
            <a:r>
              <a:rPr sz="23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300" b="1" spc="-5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latin typeface="Courier New"/>
                <a:cs typeface="Courier New"/>
              </a:rPr>
              <a:t>sub</a:t>
            </a:r>
            <a:r>
              <a:rPr sz="23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300" spc="-10" dirty="0">
                <a:latin typeface="Courier New"/>
                <a:cs typeface="Courier New"/>
              </a:rPr>
              <a:t>id</a:t>
            </a:r>
            <a:r>
              <a:rPr sz="2300" b="1" spc="-10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300">
              <a:latin typeface="Courier New"/>
              <a:cs typeface="Courier New"/>
            </a:endParaRPr>
          </a:p>
          <a:p>
            <a:pPr marR="6985" algn="r">
              <a:lnSpc>
                <a:spcPct val="100000"/>
              </a:lnSpc>
              <a:spcBef>
                <a:spcPts val="2255"/>
              </a:spcBef>
            </a:pPr>
            <a:r>
              <a:rPr sz="1200" dirty="0">
                <a:solidFill>
                  <a:srgbClr val="717981"/>
                </a:solidFill>
                <a:latin typeface="Times New Roman"/>
                <a:cs typeface="Times New Roman"/>
              </a:rPr>
              <a:t>26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7988934" cy="1304925"/>
            <a:chOff x="0" y="0"/>
            <a:chExt cx="7988934" cy="130492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4256532" cy="1304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09188" y="0"/>
              <a:ext cx="1150619" cy="1304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51147" y="0"/>
              <a:ext cx="4137659" cy="1304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78435"/>
            <a:ext cx="7213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Alternative </a:t>
            </a:r>
            <a:r>
              <a:rPr dirty="0"/>
              <a:t>V – </a:t>
            </a:r>
            <a:r>
              <a:rPr spc="-5" dirty="0"/>
              <a:t>Alias</a:t>
            </a:r>
            <a:r>
              <a:rPr spc="-10" dirty="0"/>
              <a:t> </a:t>
            </a:r>
            <a:r>
              <a:rPr spc="-20" dirty="0"/>
              <a:t>Refined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4888" y="1246377"/>
            <a:ext cx="7544434" cy="430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0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sz="2300" spc="-5" dirty="0">
                <a:latin typeface="Courier New"/>
                <a:cs typeface="Courier New"/>
              </a:rPr>
              <a:t>code </a:t>
            </a:r>
            <a:r>
              <a:rPr sz="2300" spc="-10" dirty="0">
                <a:latin typeface="Courier New"/>
                <a:cs typeface="Courier New"/>
              </a:rPr>
              <a:t>'Student</a:t>
            </a:r>
            <a:r>
              <a:rPr sz="2300" spc="-25" dirty="0">
                <a:latin typeface="Courier New"/>
                <a:cs typeface="Courier New"/>
              </a:rPr>
              <a:t> </a:t>
            </a:r>
            <a:r>
              <a:rPr sz="2300" spc="-15" dirty="0">
                <a:latin typeface="Courier New"/>
                <a:cs typeface="Courier New"/>
              </a:rPr>
              <a:t>Code'</a:t>
            </a:r>
            <a:r>
              <a:rPr sz="2300" b="1" spc="-1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2300">
              <a:latin typeface="Courier New"/>
              <a:cs typeface="Courier New"/>
            </a:endParaRPr>
          </a:p>
          <a:p>
            <a:pPr marL="1277620">
              <a:lnSpc>
                <a:spcPct val="100000"/>
              </a:lnSpc>
              <a:spcBef>
                <a:spcPts val="1655"/>
              </a:spcBef>
            </a:pPr>
            <a:r>
              <a:rPr sz="2300" spc="-10" dirty="0">
                <a:latin typeface="Courier New"/>
                <a:cs typeface="Courier New"/>
              </a:rPr>
              <a:t>first_name </a:t>
            </a:r>
            <a:r>
              <a:rPr sz="2300" spc="-5" dirty="0">
                <a:latin typeface="Courier New"/>
                <a:cs typeface="Courier New"/>
              </a:rPr>
              <a:t>'First</a:t>
            </a:r>
            <a:r>
              <a:rPr sz="2300" spc="-50" dirty="0">
                <a:latin typeface="Courier New"/>
                <a:cs typeface="Courier New"/>
              </a:rPr>
              <a:t> </a:t>
            </a:r>
            <a:r>
              <a:rPr sz="2300" spc="-10" dirty="0">
                <a:latin typeface="Courier New"/>
                <a:cs typeface="Courier New"/>
              </a:rPr>
              <a:t>Name'</a:t>
            </a:r>
            <a:r>
              <a:rPr sz="2300" b="1" spc="-10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2300">
              <a:latin typeface="Courier New"/>
              <a:cs typeface="Courier New"/>
            </a:endParaRPr>
          </a:p>
          <a:p>
            <a:pPr marL="1277620">
              <a:lnSpc>
                <a:spcPct val="100000"/>
              </a:lnSpc>
              <a:spcBef>
                <a:spcPts val="1660"/>
              </a:spcBef>
            </a:pPr>
            <a:r>
              <a:rPr sz="2300" spc="-5" dirty="0">
                <a:latin typeface="Courier New"/>
                <a:cs typeface="Courier New"/>
              </a:rPr>
              <a:t>last_name </a:t>
            </a:r>
            <a:r>
              <a:rPr sz="2300" spc="-10" dirty="0">
                <a:latin typeface="Courier New"/>
                <a:cs typeface="Courier New"/>
              </a:rPr>
              <a:t>'Last</a:t>
            </a:r>
            <a:r>
              <a:rPr sz="2300" spc="-100" dirty="0">
                <a:latin typeface="Courier New"/>
                <a:cs typeface="Courier New"/>
              </a:rPr>
              <a:t> </a:t>
            </a:r>
            <a:r>
              <a:rPr sz="2300" spc="-10" dirty="0">
                <a:latin typeface="Courier New"/>
                <a:cs typeface="Courier New"/>
              </a:rPr>
              <a:t>Name'</a:t>
            </a:r>
            <a:r>
              <a:rPr sz="2300" b="1" spc="-10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2300">
              <a:latin typeface="Courier New"/>
              <a:cs typeface="Courier New"/>
            </a:endParaRPr>
          </a:p>
          <a:p>
            <a:pPr marL="1277620">
              <a:lnSpc>
                <a:spcPct val="100000"/>
              </a:lnSpc>
              <a:spcBef>
                <a:spcPts val="1655"/>
              </a:spcBef>
            </a:pPr>
            <a:r>
              <a:rPr sz="2300" spc="-10" dirty="0">
                <a:latin typeface="Courier New"/>
                <a:cs typeface="Courier New"/>
              </a:rPr>
              <a:t>subject_name</a:t>
            </a:r>
            <a:r>
              <a:rPr sz="2300" spc="-50" dirty="0">
                <a:latin typeface="Courier New"/>
                <a:cs typeface="Courier New"/>
              </a:rPr>
              <a:t> </a:t>
            </a:r>
            <a:r>
              <a:rPr sz="2300" spc="-10" dirty="0">
                <a:latin typeface="Courier New"/>
                <a:cs typeface="Courier New"/>
              </a:rPr>
              <a:t>'Subject'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300" b="1" spc="-5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2300" spc="-5" dirty="0">
                <a:latin typeface="Courier New"/>
                <a:cs typeface="Courier New"/>
              </a:rPr>
              <a:t>students stu </a:t>
            </a:r>
            <a:r>
              <a:rPr sz="2300" b="1" spc="-10" dirty="0">
                <a:solidFill>
                  <a:srgbClr val="0000FF"/>
                </a:solidFill>
                <a:latin typeface="Courier New"/>
                <a:cs typeface="Courier New"/>
              </a:rPr>
              <a:t>INNER </a:t>
            </a:r>
            <a:r>
              <a:rPr sz="2300" b="1" spc="-5" dirty="0">
                <a:solidFill>
                  <a:srgbClr val="0000FF"/>
                </a:solidFill>
                <a:latin typeface="Courier New"/>
                <a:cs typeface="Courier New"/>
              </a:rPr>
              <a:t>JOIN </a:t>
            </a:r>
            <a:r>
              <a:rPr sz="2300" spc="-5" dirty="0">
                <a:latin typeface="Courier New"/>
                <a:cs typeface="Courier New"/>
              </a:rPr>
              <a:t>enrollments</a:t>
            </a:r>
            <a:r>
              <a:rPr sz="2300" spc="-155" dirty="0">
                <a:latin typeface="Courier New"/>
                <a:cs typeface="Courier New"/>
              </a:rPr>
              <a:t> </a:t>
            </a:r>
            <a:r>
              <a:rPr sz="2300" spc="-5" dirty="0">
                <a:latin typeface="Courier New"/>
                <a:cs typeface="Courier New"/>
              </a:rPr>
              <a:t>en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3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300" spc="-10" dirty="0">
                <a:latin typeface="Courier New"/>
                <a:cs typeface="Courier New"/>
              </a:rPr>
              <a:t>stu</a:t>
            </a:r>
            <a:r>
              <a:rPr sz="23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300" spc="-10" dirty="0">
                <a:latin typeface="Courier New"/>
                <a:cs typeface="Courier New"/>
              </a:rPr>
              <a:t>code </a:t>
            </a:r>
            <a:r>
              <a:rPr sz="23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300" b="1" spc="-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latin typeface="Courier New"/>
                <a:cs typeface="Courier New"/>
              </a:rPr>
              <a:t>en</a:t>
            </a:r>
            <a:r>
              <a:rPr sz="23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300" spc="-10" dirty="0">
                <a:latin typeface="Courier New"/>
                <a:cs typeface="Courier New"/>
              </a:rPr>
              <a:t>student_code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300" b="1" spc="-5" dirty="0">
                <a:solidFill>
                  <a:srgbClr val="0000FF"/>
                </a:solidFill>
                <a:latin typeface="Courier New"/>
                <a:cs typeface="Courier New"/>
              </a:rPr>
              <a:t>INNER JOIN </a:t>
            </a:r>
            <a:r>
              <a:rPr sz="2300" spc="-5" dirty="0">
                <a:latin typeface="Courier New"/>
                <a:cs typeface="Courier New"/>
              </a:rPr>
              <a:t>subjects</a:t>
            </a:r>
            <a:r>
              <a:rPr sz="2300" spc="-60" dirty="0">
                <a:latin typeface="Courier New"/>
                <a:cs typeface="Courier New"/>
              </a:rPr>
              <a:t> </a:t>
            </a:r>
            <a:r>
              <a:rPr sz="2300" spc="-10" dirty="0">
                <a:latin typeface="Courier New"/>
                <a:cs typeface="Courier New"/>
              </a:rPr>
              <a:t>sub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3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300" spc="-10" dirty="0">
                <a:latin typeface="Courier New"/>
                <a:cs typeface="Courier New"/>
              </a:rPr>
              <a:t>en</a:t>
            </a:r>
            <a:r>
              <a:rPr sz="23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300" spc="-10" dirty="0">
                <a:latin typeface="Courier New"/>
                <a:cs typeface="Courier New"/>
              </a:rPr>
              <a:t>subject_id </a:t>
            </a:r>
            <a:r>
              <a:rPr sz="23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300" b="1" spc="-5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latin typeface="Courier New"/>
                <a:cs typeface="Courier New"/>
              </a:rPr>
              <a:t>sub</a:t>
            </a:r>
            <a:r>
              <a:rPr sz="23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300" spc="-10" dirty="0">
                <a:latin typeface="Courier New"/>
                <a:cs typeface="Courier New"/>
              </a:rPr>
              <a:t>id</a:t>
            </a:r>
            <a:r>
              <a:rPr sz="2300" b="1" spc="-10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5155" y="251459"/>
            <a:ext cx="2983992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421589"/>
            <a:ext cx="2162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</a:t>
            </a:r>
          </a:p>
        </p:txBody>
      </p:sp>
      <p:sp>
        <p:nvSpPr>
          <p:cNvPr id="10" name="object 10"/>
          <p:cNvSpPr/>
          <p:nvPr/>
        </p:nvSpPr>
        <p:spPr>
          <a:xfrm>
            <a:off x="413956" y="1600263"/>
            <a:ext cx="8120380" cy="4021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16535"/>
            <a:ext cx="8051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RIGHT JOIN </a:t>
            </a:r>
            <a:r>
              <a:rPr b="0" spc="-5" dirty="0">
                <a:latin typeface="Carlito"/>
                <a:cs typeface="Carlito"/>
              </a:rPr>
              <a:t>(RIGHT OUTER</a:t>
            </a:r>
            <a:r>
              <a:rPr b="0" spc="-6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JOIN)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740" y="929385"/>
            <a:ext cx="7853680" cy="423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720" indent="-342900">
              <a:lnSpc>
                <a:spcPct val="15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» </a:t>
            </a:r>
            <a:r>
              <a:rPr sz="3000" spc="-10" dirty="0">
                <a:latin typeface="Carlito"/>
                <a:cs typeface="Carlito"/>
              </a:rPr>
              <a:t>What </a:t>
            </a:r>
            <a:r>
              <a:rPr sz="3000" spc="-5" dirty="0">
                <a:latin typeface="Carlito"/>
                <a:cs typeface="Carlito"/>
              </a:rPr>
              <a:t>if </a:t>
            </a:r>
            <a:r>
              <a:rPr sz="3000" spc="-10" dirty="0">
                <a:latin typeface="Carlito"/>
                <a:cs typeface="Carlito"/>
              </a:rPr>
              <a:t>we </a:t>
            </a:r>
            <a:r>
              <a:rPr sz="3000" spc="-20" dirty="0">
                <a:latin typeface="Carlito"/>
                <a:cs typeface="Carlito"/>
              </a:rPr>
              <a:t>require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15" dirty="0">
                <a:latin typeface="Carlito"/>
                <a:cs typeface="Carlito"/>
              </a:rPr>
              <a:t>list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all </a:t>
            </a:r>
            <a:r>
              <a:rPr sz="3000" spc="-10" dirty="0">
                <a:latin typeface="Carlito"/>
                <a:cs typeface="Carlito"/>
              </a:rPr>
              <a:t>students </a:t>
            </a:r>
            <a:r>
              <a:rPr sz="3000" dirty="0">
                <a:latin typeface="Carlito"/>
                <a:cs typeface="Carlito"/>
              </a:rPr>
              <a:t>and their  </a:t>
            </a:r>
            <a:r>
              <a:rPr sz="3000" spc="-5" dirty="0">
                <a:latin typeface="Carlito"/>
                <a:cs typeface="Carlito"/>
              </a:rPr>
              <a:t>subjects </a:t>
            </a:r>
            <a:r>
              <a:rPr sz="3000" spc="-15" dirty="0">
                <a:latin typeface="Carlito"/>
                <a:cs typeface="Carlito"/>
              </a:rPr>
              <a:t>even </a:t>
            </a:r>
            <a:r>
              <a:rPr sz="3000" dirty="0">
                <a:latin typeface="Carlito"/>
                <a:cs typeface="Carlito"/>
              </a:rPr>
              <a:t>if </a:t>
            </a:r>
            <a:r>
              <a:rPr sz="3000" spc="-10" dirty="0">
                <a:latin typeface="Carlito"/>
                <a:cs typeface="Carlito"/>
              </a:rPr>
              <a:t>they </a:t>
            </a:r>
            <a:r>
              <a:rPr sz="3000" spc="-15" dirty="0">
                <a:latin typeface="Carlito"/>
                <a:cs typeface="Carlito"/>
              </a:rPr>
              <a:t>are </a:t>
            </a:r>
            <a:r>
              <a:rPr sz="3000" spc="-5" dirty="0">
                <a:latin typeface="Carlito"/>
                <a:cs typeface="Carlito"/>
              </a:rPr>
              <a:t>not </a:t>
            </a:r>
            <a:r>
              <a:rPr sz="3000" spc="-15" dirty="0">
                <a:latin typeface="Carlito"/>
                <a:cs typeface="Carlito"/>
              </a:rPr>
              <a:t>enrolled </a:t>
            </a:r>
            <a:r>
              <a:rPr sz="3000" spc="-5" dirty="0">
                <a:latin typeface="Carlito"/>
                <a:cs typeface="Carlito"/>
              </a:rPr>
              <a:t>on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one?</a:t>
            </a:r>
            <a:endParaRPr sz="3000">
              <a:latin typeface="Carlito"/>
              <a:cs typeface="Carlito"/>
            </a:endParaRPr>
          </a:p>
          <a:p>
            <a:pPr marL="355600" marR="5080" indent="-342900">
              <a:lnSpc>
                <a:spcPct val="150000"/>
              </a:lnSpc>
              <a:spcBef>
                <a:spcPts val="720"/>
              </a:spcBef>
            </a:pPr>
            <a:r>
              <a:rPr sz="3000" spc="-5" dirty="0">
                <a:latin typeface="Arial"/>
                <a:cs typeface="Arial"/>
              </a:rPr>
              <a:t>» </a:t>
            </a:r>
            <a:r>
              <a:rPr sz="3000" dirty="0">
                <a:latin typeface="Carlito"/>
                <a:cs typeface="Carlito"/>
              </a:rPr>
              <a:t>A RIGHT JOIN </a:t>
            </a:r>
            <a:r>
              <a:rPr sz="3000" spc="-15" dirty="0">
                <a:latin typeface="Carlito"/>
                <a:cs typeface="Carlito"/>
              </a:rPr>
              <a:t>produces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latin typeface="Carlito"/>
                <a:cs typeface="Carlito"/>
              </a:rPr>
              <a:t>set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spc="-20" dirty="0">
                <a:latin typeface="Carlito"/>
                <a:cs typeface="Carlito"/>
              </a:rPr>
              <a:t>records </a:t>
            </a:r>
            <a:r>
              <a:rPr sz="3000" spc="-5" dirty="0">
                <a:latin typeface="Carlito"/>
                <a:cs typeface="Carlito"/>
              </a:rPr>
              <a:t>which  </a:t>
            </a:r>
            <a:r>
              <a:rPr sz="3000" spc="-10" dirty="0">
                <a:latin typeface="Carlito"/>
                <a:cs typeface="Carlito"/>
              </a:rPr>
              <a:t>matches every </a:t>
            </a:r>
            <a:r>
              <a:rPr sz="3000" spc="-5" dirty="0">
                <a:latin typeface="Carlito"/>
                <a:cs typeface="Carlito"/>
              </a:rPr>
              <a:t>entry </a:t>
            </a:r>
            <a:r>
              <a:rPr sz="3000" dirty="0">
                <a:latin typeface="Carlito"/>
                <a:cs typeface="Carlito"/>
              </a:rPr>
              <a:t>in the </a:t>
            </a:r>
            <a:r>
              <a:rPr sz="3000" spc="-10" dirty="0">
                <a:latin typeface="Carlito"/>
                <a:cs typeface="Carlito"/>
              </a:rPr>
              <a:t>right table (</a:t>
            </a:r>
            <a:r>
              <a:rPr sz="3000" b="1" spc="-10" dirty="0">
                <a:latin typeface="Carlito"/>
                <a:cs typeface="Carlito"/>
              </a:rPr>
              <a:t>students</a:t>
            </a:r>
            <a:r>
              <a:rPr sz="3000" spc="-10" dirty="0">
                <a:latin typeface="Carlito"/>
                <a:cs typeface="Carlito"/>
              </a:rPr>
              <a:t>)  </a:t>
            </a:r>
            <a:r>
              <a:rPr sz="3000" spc="-20" dirty="0">
                <a:latin typeface="Carlito"/>
                <a:cs typeface="Carlito"/>
              </a:rPr>
              <a:t>regardless </a:t>
            </a:r>
            <a:r>
              <a:rPr sz="3000" dirty="0">
                <a:latin typeface="Carlito"/>
                <a:cs typeface="Carlito"/>
              </a:rPr>
              <a:t>of </a:t>
            </a:r>
            <a:r>
              <a:rPr sz="3000" spc="-20" dirty="0">
                <a:latin typeface="Carlito"/>
                <a:cs typeface="Carlito"/>
              </a:rPr>
              <a:t>any </a:t>
            </a:r>
            <a:r>
              <a:rPr sz="3000" spc="-10" dirty="0">
                <a:latin typeface="Carlito"/>
                <a:cs typeface="Carlito"/>
              </a:rPr>
              <a:t>matching entry </a:t>
            </a:r>
            <a:r>
              <a:rPr sz="3000" dirty="0">
                <a:latin typeface="Carlito"/>
                <a:cs typeface="Carlito"/>
              </a:rPr>
              <a:t>in the </a:t>
            </a:r>
            <a:r>
              <a:rPr sz="3000" spc="-10" dirty="0">
                <a:latin typeface="Carlito"/>
                <a:cs typeface="Carlito"/>
              </a:rPr>
              <a:t>left table  </a:t>
            </a:r>
            <a:r>
              <a:rPr sz="3000" dirty="0">
                <a:latin typeface="Carlito"/>
                <a:cs typeface="Carlito"/>
              </a:rPr>
              <a:t>(</a:t>
            </a:r>
            <a:r>
              <a:rPr sz="3000" b="1" dirty="0">
                <a:latin typeface="Carlito"/>
                <a:cs typeface="Carlito"/>
              </a:rPr>
              <a:t>subjects</a:t>
            </a:r>
            <a:r>
              <a:rPr sz="3000" dirty="0">
                <a:latin typeface="Carlito"/>
                <a:cs typeface="Carlito"/>
              </a:rPr>
              <a:t>) and / </a:t>
            </a:r>
            <a:r>
              <a:rPr sz="3000" spc="-5" dirty="0">
                <a:latin typeface="Carlito"/>
                <a:cs typeface="Carlito"/>
              </a:rPr>
              <a:t>or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(</a:t>
            </a:r>
            <a:r>
              <a:rPr sz="3000" b="1" spc="-10" dirty="0">
                <a:latin typeface="Carlito"/>
                <a:cs typeface="Carlito"/>
              </a:rPr>
              <a:t>enrollments</a:t>
            </a:r>
            <a:r>
              <a:rPr sz="3000" spc="-10" dirty="0">
                <a:latin typeface="Carlito"/>
                <a:cs typeface="Carlito"/>
              </a:rPr>
              <a:t>).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19800" y="4572000"/>
            <a:ext cx="2486025" cy="1685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269189"/>
            <a:ext cx="8025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RIGHT JOIN </a:t>
            </a:r>
            <a:r>
              <a:rPr b="0" spc="-5" dirty="0">
                <a:latin typeface="Carlito"/>
                <a:cs typeface="Carlito"/>
              </a:rPr>
              <a:t>(RIGHT </a:t>
            </a:r>
            <a:r>
              <a:rPr b="0" spc="-30" dirty="0">
                <a:latin typeface="Carlito"/>
                <a:cs typeface="Carlito"/>
              </a:rPr>
              <a:t>OTHER</a:t>
            </a:r>
            <a:r>
              <a:rPr b="0" spc="-5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JOIN)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740" y="1304823"/>
            <a:ext cx="8408670" cy="3938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9580">
              <a:lnSpc>
                <a:spcPct val="1501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sz="2500" spc="-5" dirty="0">
                <a:latin typeface="Courier New"/>
                <a:cs typeface="Courier New"/>
              </a:rPr>
              <a:t>code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500" spc="-5" dirty="0">
                <a:latin typeface="Courier New"/>
                <a:cs typeface="Courier New"/>
              </a:rPr>
              <a:t>first_name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500" spc="-5" dirty="0">
                <a:latin typeface="Courier New"/>
                <a:cs typeface="Courier New"/>
              </a:rPr>
              <a:t>last_name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,  </a:t>
            </a:r>
            <a:r>
              <a:rPr sz="2500" spc="-5" dirty="0">
                <a:latin typeface="Courier New"/>
                <a:cs typeface="Courier New"/>
              </a:rPr>
              <a:t>subject_name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2500" spc="-5" dirty="0">
                <a:latin typeface="Courier New"/>
                <a:cs typeface="Courier New"/>
              </a:rPr>
              <a:t>subjects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INNER JOIN</a:t>
            </a:r>
            <a:r>
              <a:rPr sz="25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enrollments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500" spc="-5" dirty="0">
                <a:latin typeface="Courier New"/>
                <a:cs typeface="Courier New"/>
              </a:rPr>
              <a:t>subjects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500" spc="-5" dirty="0">
                <a:latin typeface="Courier New"/>
                <a:cs typeface="Courier New"/>
              </a:rPr>
              <a:t>id 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5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enrollments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500" spc="-5" dirty="0">
                <a:latin typeface="Courier New"/>
                <a:cs typeface="Courier New"/>
              </a:rPr>
              <a:t>subject_id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sz="3600" b="1" spc="-5" dirty="0">
                <a:solidFill>
                  <a:srgbClr val="0000FF"/>
                </a:solidFill>
                <a:latin typeface="Courier New"/>
                <a:cs typeface="Courier New"/>
              </a:rPr>
              <a:t>RIGHT JOIN</a:t>
            </a:r>
            <a:r>
              <a:rPr sz="36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students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500" spc="-5" dirty="0">
                <a:latin typeface="Courier New"/>
                <a:cs typeface="Courier New"/>
              </a:rPr>
              <a:t>students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500" spc="-5" dirty="0">
                <a:latin typeface="Courier New"/>
                <a:cs typeface="Courier New"/>
              </a:rPr>
              <a:t>code 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500" b="1" spc="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enrollments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500" spc="-5" dirty="0">
                <a:latin typeface="Courier New"/>
                <a:cs typeface="Courier New"/>
              </a:rPr>
              <a:t>student_code</a:t>
            </a:r>
            <a:r>
              <a:rPr sz="2500" b="1" spc="-5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251459"/>
            <a:ext cx="2983992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421589"/>
            <a:ext cx="2162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723900" y="1371612"/>
            <a:ext cx="7391400" cy="4829810"/>
            <a:chOff x="723900" y="1371612"/>
            <a:chExt cx="7391400" cy="4829810"/>
          </a:xfrm>
        </p:grpSpPr>
        <p:sp>
          <p:nvSpPr>
            <p:cNvPr id="11" name="object 11"/>
            <p:cNvSpPr/>
            <p:nvPr/>
          </p:nvSpPr>
          <p:spPr>
            <a:xfrm>
              <a:off x="723900" y="1371612"/>
              <a:ext cx="7391400" cy="46071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6615" y="5611367"/>
              <a:ext cx="737615" cy="5897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58436" y="5791161"/>
              <a:ext cx="466090" cy="318135"/>
            </a:xfrm>
            <a:custGeom>
              <a:avLst/>
              <a:gdLst/>
              <a:ahLst/>
              <a:cxnLst/>
              <a:rect l="l" t="t" r="r" b="b"/>
              <a:pathLst>
                <a:path w="466089" h="318135">
                  <a:moveTo>
                    <a:pt x="413601" y="34956"/>
                  </a:moveTo>
                  <a:lnTo>
                    <a:pt x="382180" y="36839"/>
                  </a:lnTo>
                  <a:lnTo>
                    <a:pt x="0" y="291630"/>
                  </a:lnTo>
                  <a:lnTo>
                    <a:pt x="17525" y="318046"/>
                  </a:lnTo>
                  <a:lnTo>
                    <a:pt x="399758" y="63220"/>
                  </a:lnTo>
                  <a:lnTo>
                    <a:pt x="413601" y="34956"/>
                  </a:lnTo>
                  <a:close/>
                </a:path>
                <a:path w="466089" h="318135">
                  <a:moveTo>
                    <a:pt x="463878" y="4267"/>
                  </a:moveTo>
                  <a:lnTo>
                    <a:pt x="431038" y="4267"/>
                  </a:lnTo>
                  <a:lnTo>
                    <a:pt x="448563" y="30683"/>
                  </a:lnTo>
                  <a:lnTo>
                    <a:pt x="399758" y="63220"/>
                  </a:lnTo>
                  <a:lnTo>
                    <a:pt x="377063" y="109562"/>
                  </a:lnTo>
                  <a:lnTo>
                    <a:pt x="375499" y="115666"/>
                  </a:lnTo>
                  <a:lnTo>
                    <a:pt x="376364" y="121694"/>
                  </a:lnTo>
                  <a:lnTo>
                    <a:pt x="379420" y="126965"/>
                  </a:lnTo>
                  <a:lnTo>
                    <a:pt x="384428" y="130797"/>
                  </a:lnTo>
                  <a:lnTo>
                    <a:pt x="390528" y="132396"/>
                  </a:lnTo>
                  <a:lnTo>
                    <a:pt x="396557" y="131557"/>
                  </a:lnTo>
                  <a:lnTo>
                    <a:pt x="401824" y="128516"/>
                  </a:lnTo>
                  <a:lnTo>
                    <a:pt x="405638" y="123507"/>
                  </a:lnTo>
                  <a:lnTo>
                    <a:pt x="463878" y="4267"/>
                  </a:lnTo>
                  <a:close/>
                </a:path>
                <a:path w="466089" h="318135">
                  <a:moveTo>
                    <a:pt x="435175" y="10502"/>
                  </a:moveTo>
                  <a:lnTo>
                    <a:pt x="425576" y="10502"/>
                  </a:lnTo>
                  <a:lnTo>
                    <a:pt x="440816" y="33324"/>
                  </a:lnTo>
                  <a:lnTo>
                    <a:pt x="413601" y="34956"/>
                  </a:lnTo>
                  <a:lnTo>
                    <a:pt x="399758" y="63220"/>
                  </a:lnTo>
                  <a:lnTo>
                    <a:pt x="448563" y="30683"/>
                  </a:lnTo>
                  <a:lnTo>
                    <a:pt x="435175" y="10502"/>
                  </a:lnTo>
                  <a:close/>
                </a:path>
                <a:path w="466089" h="318135">
                  <a:moveTo>
                    <a:pt x="465963" y="0"/>
                  </a:moveTo>
                  <a:lnTo>
                    <a:pt x="320039" y="8750"/>
                  </a:lnTo>
                  <a:lnTo>
                    <a:pt x="313309" y="16281"/>
                  </a:lnTo>
                  <a:lnTo>
                    <a:pt x="313943" y="25031"/>
                  </a:lnTo>
                  <a:lnTo>
                    <a:pt x="314451" y="33781"/>
                  </a:lnTo>
                  <a:lnTo>
                    <a:pt x="321945" y="40449"/>
                  </a:lnTo>
                  <a:lnTo>
                    <a:pt x="382180" y="36839"/>
                  </a:lnTo>
                  <a:lnTo>
                    <a:pt x="431038" y="4267"/>
                  </a:lnTo>
                  <a:lnTo>
                    <a:pt x="463878" y="4267"/>
                  </a:lnTo>
                  <a:lnTo>
                    <a:pt x="465963" y="0"/>
                  </a:lnTo>
                  <a:close/>
                </a:path>
                <a:path w="466089" h="318135">
                  <a:moveTo>
                    <a:pt x="431038" y="4267"/>
                  </a:moveTo>
                  <a:lnTo>
                    <a:pt x="382180" y="36839"/>
                  </a:lnTo>
                  <a:lnTo>
                    <a:pt x="413601" y="34956"/>
                  </a:lnTo>
                  <a:lnTo>
                    <a:pt x="425576" y="10502"/>
                  </a:lnTo>
                  <a:lnTo>
                    <a:pt x="435175" y="10502"/>
                  </a:lnTo>
                  <a:lnTo>
                    <a:pt x="431038" y="4267"/>
                  </a:lnTo>
                  <a:close/>
                </a:path>
                <a:path w="466089" h="318135">
                  <a:moveTo>
                    <a:pt x="425576" y="10502"/>
                  </a:moveTo>
                  <a:lnTo>
                    <a:pt x="413601" y="34956"/>
                  </a:lnTo>
                  <a:lnTo>
                    <a:pt x="440816" y="33324"/>
                  </a:lnTo>
                  <a:lnTo>
                    <a:pt x="425576" y="1050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955" y="0"/>
            <a:ext cx="8159496" cy="1304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78435"/>
            <a:ext cx="73386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LEFT </a:t>
            </a:r>
            <a:r>
              <a:rPr spc="-5" dirty="0"/>
              <a:t>JOIN </a:t>
            </a:r>
            <a:r>
              <a:rPr dirty="0"/>
              <a:t>(LEFT </a:t>
            </a:r>
            <a:r>
              <a:rPr spc="-5" dirty="0"/>
              <a:t>OUTER</a:t>
            </a:r>
            <a:r>
              <a:rPr spc="-110" dirty="0"/>
              <a:t> </a:t>
            </a:r>
            <a:r>
              <a:rPr spc="-5" dirty="0"/>
              <a:t>JOIN)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9740" y="934872"/>
            <a:ext cx="8315325" cy="459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9710" indent="-342900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10" dirty="0">
                <a:latin typeface="Carlito"/>
                <a:cs typeface="Carlito"/>
              </a:rPr>
              <a:t>Let's change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scenario, </a:t>
            </a:r>
            <a:r>
              <a:rPr sz="2800" spc="-10" dirty="0">
                <a:latin typeface="Carlito"/>
                <a:cs typeface="Carlito"/>
              </a:rPr>
              <a:t>perhaps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require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list </a:t>
            </a:r>
            <a:r>
              <a:rPr sz="2800" spc="-10" dirty="0">
                <a:latin typeface="Carlito"/>
                <a:cs typeface="Carlito"/>
              </a:rPr>
              <a:t>of  </a:t>
            </a:r>
            <a:r>
              <a:rPr sz="2800" spc="-5" dirty="0">
                <a:latin typeface="Carlito"/>
                <a:cs typeface="Carlito"/>
              </a:rPr>
              <a:t>all </a:t>
            </a:r>
            <a:r>
              <a:rPr sz="2800" spc="-10" dirty="0">
                <a:latin typeface="Carlito"/>
                <a:cs typeface="Carlito"/>
              </a:rPr>
              <a:t>subjects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students even </a:t>
            </a:r>
            <a:r>
              <a:rPr sz="2800" spc="-5" dirty="0">
                <a:latin typeface="Carlito"/>
                <a:cs typeface="Carlito"/>
              </a:rPr>
              <a:t>if the </a:t>
            </a:r>
            <a:r>
              <a:rPr sz="2800" spc="-10" dirty="0">
                <a:latin typeface="Carlito"/>
                <a:cs typeface="Carlito"/>
              </a:rPr>
              <a:t>subjects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not  </a:t>
            </a:r>
            <a:r>
              <a:rPr sz="2800" spc="-5" dirty="0">
                <a:latin typeface="Carlito"/>
                <a:cs typeface="Carlito"/>
              </a:rPr>
              <a:t>chosen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20" dirty="0">
                <a:latin typeface="Carlito"/>
                <a:cs typeface="Carlito"/>
              </a:rPr>
              <a:t>any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students?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ct val="15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LEFT JOIN </a:t>
            </a:r>
            <a:r>
              <a:rPr sz="2800" spc="-15" dirty="0">
                <a:latin typeface="Carlito"/>
                <a:cs typeface="Carlito"/>
              </a:rPr>
              <a:t>produces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records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5" dirty="0">
                <a:latin typeface="Carlito"/>
                <a:cs typeface="Carlito"/>
              </a:rPr>
              <a:t>matches  </a:t>
            </a:r>
            <a:r>
              <a:rPr sz="2800" spc="-10" dirty="0">
                <a:latin typeface="Carlito"/>
                <a:cs typeface="Carlito"/>
              </a:rPr>
              <a:t>every entry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left </a:t>
            </a:r>
            <a:r>
              <a:rPr sz="2800" spc="-15" dirty="0">
                <a:latin typeface="Carlito"/>
                <a:cs typeface="Carlito"/>
              </a:rPr>
              <a:t>table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b="1" spc="-5" dirty="0">
                <a:latin typeface="Carlito"/>
                <a:cs typeface="Carlito"/>
              </a:rPr>
              <a:t>subjects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spc="-20" dirty="0">
                <a:latin typeface="Carlito"/>
                <a:cs typeface="Carlito"/>
              </a:rPr>
              <a:t>regardless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any  </a:t>
            </a:r>
            <a:r>
              <a:rPr sz="2800" spc="-15" dirty="0">
                <a:latin typeface="Carlito"/>
                <a:cs typeface="Carlito"/>
              </a:rPr>
              <a:t>matching </a:t>
            </a:r>
            <a:r>
              <a:rPr sz="2800" spc="-10" dirty="0">
                <a:latin typeface="Carlito"/>
                <a:cs typeface="Carlito"/>
              </a:rPr>
              <a:t>entry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right table (</a:t>
            </a:r>
            <a:r>
              <a:rPr sz="2800" b="1" spc="-10" dirty="0">
                <a:latin typeface="Carlito"/>
                <a:cs typeface="Carlito"/>
              </a:rPr>
              <a:t>students</a:t>
            </a:r>
            <a:r>
              <a:rPr sz="2800" spc="-10" dirty="0">
                <a:latin typeface="Carlito"/>
                <a:cs typeface="Carlito"/>
              </a:rPr>
              <a:t>) </a:t>
            </a:r>
            <a:r>
              <a:rPr sz="2800" spc="-5" dirty="0">
                <a:latin typeface="Carlito"/>
                <a:cs typeface="Carlito"/>
              </a:rPr>
              <a:t>and / </a:t>
            </a:r>
            <a:r>
              <a:rPr sz="2800" spc="-10" dirty="0">
                <a:latin typeface="Carlito"/>
                <a:cs typeface="Carlito"/>
              </a:rPr>
              <a:t>or  </a:t>
            </a:r>
            <a:r>
              <a:rPr sz="2800" b="1" spc="-10" dirty="0">
                <a:latin typeface="Carlito"/>
                <a:cs typeface="Carlito"/>
              </a:rPr>
              <a:t>enrollments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00725" y="4952998"/>
            <a:ext cx="2457450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251459"/>
            <a:ext cx="4924044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421589"/>
            <a:ext cx="4105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DBMS</a:t>
            </a:r>
            <a:r>
              <a:rPr spc="-60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1621282"/>
            <a:ext cx="3103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»	</a:t>
            </a:r>
            <a:r>
              <a:rPr sz="2400" spc="-10" dirty="0">
                <a:latin typeface="Carlito"/>
                <a:cs typeface="Carlito"/>
              </a:rPr>
              <a:t>Free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Open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Source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8505" y="2936874"/>
            <a:ext cx="554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SQLite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2044" y="2156586"/>
            <a:ext cx="1243330" cy="143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˃"/>
              <a:tabLst>
                <a:tab pos="299085" algn="l"/>
                <a:tab pos="299720" algn="l"/>
              </a:tabLst>
            </a:pPr>
            <a:r>
              <a:rPr sz="1600" spc="-5" dirty="0">
                <a:latin typeface="Carlito"/>
                <a:cs typeface="Carlito"/>
              </a:rPr>
              <a:t>MySQL</a:t>
            </a:r>
            <a:endParaRPr sz="16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50"/>
              </a:spcBef>
              <a:buFont typeface="Arial"/>
              <a:buChar char="˃"/>
              <a:tabLst>
                <a:tab pos="299085" algn="l"/>
                <a:tab pos="299720" algn="l"/>
              </a:tabLst>
            </a:pPr>
            <a:r>
              <a:rPr sz="1600" spc="-15" dirty="0">
                <a:latin typeface="Carlito"/>
                <a:cs typeface="Carlito"/>
              </a:rPr>
              <a:t>PostgreSQL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600" spc="-360" dirty="0">
                <a:latin typeface="Arial"/>
                <a:cs typeface="Arial"/>
              </a:rPr>
              <a:t>˃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-360" dirty="0">
                <a:latin typeface="Arial"/>
                <a:cs typeface="Arial"/>
              </a:rPr>
              <a:t>˃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8505" y="3327019"/>
            <a:ext cx="661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Fi</a:t>
            </a:r>
            <a:r>
              <a:rPr sz="1600" spc="-30" dirty="0">
                <a:latin typeface="Carlito"/>
                <a:cs typeface="Carlito"/>
              </a:rPr>
              <a:t>r</a:t>
            </a:r>
            <a:r>
              <a:rPr sz="1600" spc="-5" dirty="0">
                <a:latin typeface="Carlito"/>
                <a:cs typeface="Carlito"/>
              </a:rPr>
              <a:t>ebi</a:t>
            </a:r>
            <a:r>
              <a:rPr sz="1600" spc="-30" dirty="0">
                <a:latin typeface="Carlito"/>
                <a:cs typeface="Carlito"/>
              </a:rPr>
              <a:t>r</a:t>
            </a:r>
            <a:r>
              <a:rPr sz="1600" spc="-5" dirty="0">
                <a:latin typeface="Carlito"/>
                <a:cs typeface="Carlito"/>
              </a:rPr>
              <a:t>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3767404"/>
            <a:ext cx="41021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»	</a:t>
            </a:r>
            <a:r>
              <a:rPr sz="2400" spc="-10" dirty="0">
                <a:latin typeface="Carlito"/>
                <a:cs typeface="Carlito"/>
              </a:rPr>
              <a:t>Proprietary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Closed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Source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8505" y="4692777"/>
            <a:ext cx="555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rlito"/>
                <a:cs typeface="Carlito"/>
              </a:rPr>
              <a:t>Oracle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8505" y="5082921"/>
            <a:ext cx="1416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Microsoft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Access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2044" y="4302633"/>
            <a:ext cx="2844800" cy="143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˃"/>
              <a:tabLst>
                <a:tab pos="299085" algn="l"/>
                <a:tab pos="299720" algn="l"/>
              </a:tabLst>
            </a:pPr>
            <a:r>
              <a:rPr sz="1600" spc="-10" dirty="0">
                <a:latin typeface="Carlito"/>
                <a:cs typeface="Carlito"/>
              </a:rPr>
              <a:t>Microsoft SQL Server (MS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SQL)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-360" dirty="0">
                <a:latin typeface="Arial"/>
                <a:cs typeface="Arial"/>
              </a:rPr>
              <a:t>˃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600" spc="-360" dirty="0">
                <a:latin typeface="Arial"/>
                <a:cs typeface="Arial"/>
              </a:rPr>
              <a:t>˃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55"/>
              </a:spcBef>
              <a:buFont typeface="Arial"/>
              <a:buChar char="˃"/>
              <a:tabLst>
                <a:tab pos="299085" algn="l"/>
                <a:tab pos="299720" algn="l"/>
              </a:tabLst>
            </a:pPr>
            <a:r>
              <a:rPr sz="1600" spc="-10" dirty="0">
                <a:latin typeface="Carlito"/>
                <a:cs typeface="Carlito"/>
              </a:rPr>
              <a:t>DB2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955" y="0"/>
            <a:ext cx="8159496" cy="1304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78435"/>
            <a:ext cx="73386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LEFT </a:t>
            </a:r>
            <a:r>
              <a:rPr spc="-5" dirty="0"/>
              <a:t>JOIN </a:t>
            </a:r>
            <a:r>
              <a:rPr dirty="0"/>
              <a:t>(LEFT </a:t>
            </a:r>
            <a:r>
              <a:rPr spc="-5" dirty="0"/>
              <a:t>OUTER</a:t>
            </a:r>
            <a:r>
              <a:rPr spc="-110" dirty="0"/>
              <a:t> </a:t>
            </a:r>
            <a:r>
              <a:rPr spc="-5" dirty="0"/>
              <a:t>JOIN)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9740" y="1088491"/>
            <a:ext cx="8241665" cy="414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2625">
              <a:lnSpc>
                <a:spcPct val="15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sz="2600" spc="-5" dirty="0">
                <a:latin typeface="Courier New"/>
                <a:cs typeface="Courier New"/>
              </a:rPr>
              <a:t>subject_name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600" spc="-5" dirty="0">
                <a:latin typeface="Courier New"/>
                <a:cs typeface="Courier New"/>
              </a:rPr>
              <a:t>code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600" spc="-5" dirty="0">
                <a:latin typeface="Courier New"/>
                <a:cs typeface="Courier New"/>
              </a:rPr>
              <a:t>first_name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,  </a:t>
            </a:r>
            <a:r>
              <a:rPr sz="2600" spc="-5" dirty="0">
                <a:latin typeface="Courier New"/>
                <a:cs typeface="Courier New"/>
              </a:rPr>
              <a:t>last_name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2600" spc="-5" dirty="0">
                <a:latin typeface="Courier New"/>
                <a:cs typeface="Courier New"/>
              </a:rPr>
              <a:t>subjects </a:t>
            </a:r>
            <a:r>
              <a:rPr sz="3700" b="1" spc="-5" dirty="0">
                <a:solidFill>
                  <a:srgbClr val="0000FF"/>
                </a:solidFill>
                <a:latin typeface="Courier New"/>
                <a:cs typeface="Courier New"/>
              </a:rPr>
              <a:t>LEFT</a:t>
            </a:r>
            <a:r>
              <a:rPr sz="37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700" b="1" spc="-5" dirty="0">
                <a:solidFill>
                  <a:srgbClr val="0000FF"/>
                </a:solidFill>
                <a:latin typeface="Courier New"/>
                <a:cs typeface="Courier New"/>
              </a:rPr>
              <a:t>JOIN</a:t>
            </a:r>
            <a:endParaRPr sz="3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2600" b="1" dirty="0">
                <a:solidFill>
                  <a:srgbClr val="000080"/>
                </a:solidFill>
                <a:latin typeface="Courier New"/>
                <a:cs typeface="Courier New"/>
              </a:rPr>
              <a:t>( </a:t>
            </a:r>
            <a:r>
              <a:rPr sz="2600" spc="-5" dirty="0">
                <a:latin typeface="Courier New"/>
                <a:cs typeface="Courier New"/>
              </a:rPr>
              <a:t>students </a:t>
            </a: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INNER JOIN </a:t>
            </a:r>
            <a:r>
              <a:rPr sz="2600" spc="-5" dirty="0">
                <a:latin typeface="Courier New"/>
                <a:cs typeface="Courier New"/>
              </a:rPr>
              <a:t>enrollments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400" spc="-10" dirty="0">
                <a:latin typeface="Courier New"/>
                <a:cs typeface="Courier New"/>
              </a:rPr>
              <a:t>students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code </a:t>
            </a:r>
            <a:r>
              <a:rPr sz="2400" b="1" dirty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enrollments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student_code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600" spc="-5" dirty="0">
                <a:latin typeface="Courier New"/>
                <a:cs typeface="Courier New"/>
              </a:rPr>
              <a:t>subjects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600" spc="-5" dirty="0">
                <a:latin typeface="Courier New"/>
                <a:cs typeface="Courier New"/>
              </a:rPr>
              <a:t>id </a:t>
            </a:r>
            <a:r>
              <a:rPr sz="2600" b="1" dirty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sz="2600" spc="-5" dirty="0">
                <a:latin typeface="Courier New"/>
                <a:cs typeface="Courier New"/>
              </a:rPr>
              <a:t>enrollments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600" spc="-5" dirty="0">
                <a:latin typeface="Courier New"/>
                <a:cs typeface="Courier New"/>
              </a:rPr>
              <a:t>subject_id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8955" y="0"/>
            <a:ext cx="7143115" cy="1304925"/>
            <a:chOff x="28955" y="0"/>
            <a:chExt cx="7143115" cy="1304925"/>
          </a:xfrm>
        </p:grpSpPr>
        <p:sp>
          <p:nvSpPr>
            <p:cNvPr id="8" name="object 8"/>
            <p:cNvSpPr/>
            <p:nvPr/>
          </p:nvSpPr>
          <p:spPr>
            <a:xfrm>
              <a:off x="28955" y="0"/>
              <a:ext cx="3805428" cy="1304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7039" y="0"/>
              <a:ext cx="1150619" cy="1304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7476" y="0"/>
              <a:ext cx="3744468" cy="1304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9740" y="78435"/>
            <a:ext cx="63226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Alternative </a:t>
            </a:r>
            <a:r>
              <a:rPr dirty="0"/>
              <a:t>– RIGHT</a:t>
            </a:r>
            <a:r>
              <a:rPr spc="-15" dirty="0"/>
              <a:t> </a:t>
            </a:r>
            <a:r>
              <a:rPr spc="-5" dirty="0"/>
              <a:t>JOIN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9740" y="1081176"/>
            <a:ext cx="8322945" cy="431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6535">
              <a:lnSpc>
                <a:spcPct val="15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sz="2800" spc="-10" dirty="0">
                <a:latin typeface="Courier New"/>
                <a:cs typeface="Courier New"/>
              </a:rPr>
              <a:t>subject_name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800" spc="-10" dirty="0">
                <a:latin typeface="Courier New"/>
                <a:cs typeface="Courier New"/>
              </a:rPr>
              <a:t>code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800" spc="-10" dirty="0">
                <a:latin typeface="Courier New"/>
                <a:cs typeface="Courier New"/>
              </a:rPr>
              <a:t>first_name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,  </a:t>
            </a:r>
            <a:r>
              <a:rPr sz="2800" spc="-10" dirty="0">
                <a:latin typeface="Courier New"/>
                <a:cs typeface="Courier New"/>
              </a:rPr>
              <a:t>last_name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2800" spc="-10" dirty="0">
                <a:latin typeface="Courier New"/>
                <a:cs typeface="Courier New"/>
              </a:rPr>
              <a:t>students </a:t>
            </a: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INNER JOIN</a:t>
            </a:r>
            <a:r>
              <a:rPr sz="28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enrollments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400" spc="-10" dirty="0">
                <a:latin typeface="Courier New"/>
                <a:cs typeface="Courier New"/>
              </a:rPr>
              <a:t>students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code </a:t>
            </a:r>
            <a:r>
              <a:rPr sz="24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4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enrollments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student_code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0000FF"/>
                </a:solidFill>
                <a:latin typeface="Courier New"/>
                <a:cs typeface="Courier New"/>
              </a:rPr>
              <a:t>RIGHT JOIN</a:t>
            </a:r>
            <a:r>
              <a:rPr sz="36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subjects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0"/>
              </a:spcBef>
            </a:pP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800" spc="-10" dirty="0">
                <a:latin typeface="Courier New"/>
                <a:cs typeface="Courier New"/>
              </a:rPr>
              <a:t>subjects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latin typeface="Courier New"/>
                <a:cs typeface="Courier New"/>
              </a:rPr>
              <a:t>id </a:t>
            </a:r>
            <a:r>
              <a:rPr sz="28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800" b="1" spc="-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enrollments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latin typeface="Courier New"/>
                <a:cs typeface="Courier New"/>
              </a:rPr>
              <a:t>subject_id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251459"/>
            <a:ext cx="2983992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421589"/>
            <a:ext cx="2162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809625" y="1295425"/>
            <a:ext cx="7540625" cy="4620895"/>
            <a:chOff x="809625" y="1295425"/>
            <a:chExt cx="7540625" cy="4620895"/>
          </a:xfrm>
        </p:grpSpPr>
        <p:sp>
          <p:nvSpPr>
            <p:cNvPr id="11" name="object 11"/>
            <p:cNvSpPr/>
            <p:nvPr/>
          </p:nvSpPr>
          <p:spPr>
            <a:xfrm>
              <a:off x="809625" y="1295425"/>
              <a:ext cx="7419975" cy="46208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5428" y="4087367"/>
              <a:ext cx="734568" cy="4404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48472" y="4237227"/>
              <a:ext cx="462915" cy="197485"/>
            </a:xfrm>
            <a:custGeom>
              <a:avLst/>
              <a:gdLst/>
              <a:ahLst/>
              <a:cxnLst/>
              <a:rect l="l" t="t" r="r" b="b"/>
              <a:pathLst>
                <a:path w="462915" h="197485">
                  <a:moveTo>
                    <a:pt x="90662" y="43454"/>
                  </a:moveTo>
                  <a:lnTo>
                    <a:pt x="59872" y="49902"/>
                  </a:lnTo>
                  <a:lnTo>
                    <a:pt x="80696" y="73598"/>
                  </a:lnTo>
                  <a:lnTo>
                    <a:pt x="452247" y="197485"/>
                  </a:lnTo>
                  <a:lnTo>
                    <a:pt x="462406" y="167259"/>
                  </a:lnTo>
                  <a:lnTo>
                    <a:pt x="90662" y="43454"/>
                  </a:lnTo>
                  <a:close/>
                </a:path>
                <a:path w="462915" h="197485">
                  <a:moveTo>
                    <a:pt x="143255" y="0"/>
                  </a:moveTo>
                  <a:lnTo>
                    <a:pt x="0" y="29972"/>
                  </a:lnTo>
                  <a:lnTo>
                    <a:pt x="90804" y="133223"/>
                  </a:lnTo>
                  <a:lnTo>
                    <a:pt x="95851" y="137048"/>
                  </a:lnTo>
                  <a:lnTo>
                    <a:pt x="101742" y="138588"/>
                  </a:lnTo>
                  <a:lnTo>
                    <a:pt x="107753" y="137795"/>
                  </a:lnTo>
                  <a:lnTo>
                    <a:pt x="80696" y="73598"/>
                  </a:lnTo>
                  <a:lnTo>
                    <a:pt x="24892" y="54991"/>
                  </a:lnTo>
                  <a:lnTo>
                    <a:pt x="34925" y="24892"/>
                  </a:lnTo>
                  <a:lnTo>
                    <a:pt x="153726" y="24892"/>
                  </a:lnTo>
                  <a:lnTo>
                    <a:pt x="155194" y="22606"/>
                  </a:lnTo>
                  <a:lnTo>
                    <a:pt x="153416" y="14097"/>
                  </a:lnTo>
                  <a:lnTo>
                    <a:pt x="151637" y="5461"/>
                  </a:lnTo>
                  <a:lnTo>
                    <a:pt x="143255" y="0"/>
                  </a:lnTo>
                  <a:close/>
                </a:path>
                <a:path w="462915" h="197485">
                  <a:moveTo>
                    <a:pt x="34925" y="24892"/>
                  </a:moveTo>
                  <a:lnTo>
                    <a:pt x="24892" y="54991"/>
                  </a:lnTo>
                  <a:lnTo>
                    <a:pt x="80696" y="73598"/>
                  </a:lnTo>
                  <a:lnTo>
                    <a:pt x="64790" y="55499"/>
                  </a:lnTo>
                  <a:lnTo>
                    <a:pt x="33147" y="55499"/>
                  </a:lnTo>
                  <a:lnTo>
                    <a:pt x="41909" y="29464"/>
                  </a:lnTo>
                  <a:lnTo>
                    <a:pt x="48653" y="29464"/>
                  </a:lnTo>
                  <a:lnTo>
                    <a:pt x="34925" y="24892"/>
                  </a:lnTo>
                  <a:close/>
                </a:path>
                <a:path w="462915" h="197485">
                  <a:moveTo>
                    <a:pt x="41909" y="29464"/>
                  </a:moveTo>
                  <a:lnTo>
                    <a:pt x="33147" y="55499"/>
                  </a:lnTo>
                  <a:lnTo>
                    <a:pt x="59872" y="49902"/>
                  </a:lnTo>
                  <a:lnTo>
                    <a:pt x="41909" y="29464"/>
                  </a:lnTo>
                  <a:close/>
                </a:path>
                <a:path w="462915" h="197485">
                  <a:moveTo>
                    <a:pt x="59872" y="49902"/>
                  </a:moveTo>
                  <a:lnTo>
                    <a:pt x="33147" y="55499"/>
                  </a:lnTo>
                  <a:lnTo>
                    <a:pt x="64790" y="55499"/>
                  </a:lnTo>
                  <a:lnTo>
                    <a:pt x="59872" y="49902"/>
                  </a:lnTo>
                  <a:close/>
                </a:path>
                <a:path w="462915" h="197485">
                  <a:moveTo>
                    <a:pt x="48653" y="29464"/>
                  </a:moveTo>
                  <a:lnTo>
                    <a:pt x="41909" y="29464"/>
                  </a:lnTo>
                  <a:lnTo>
                    <a:pt x="59872" y="49902"/>
                  </a:lnTo>
                  <a:lnTo>
                    <a:pt x="90662" y="43454"/>
                  </a:lnTo>
                  <a:lnTo>
                    <a:pt x="48653" y="29464"/>
                  </a:lnTo>
                  <a:close/>
                </a:path>
                <a:path w="462915" h="197485">
                  <a:moveTo>
                    <a:pt x="153726" y="24892"/>
                  </a:moveTo>
                  <a:lnTo>
                    <a:pt x="34925" y="24892"/>
                  </a:lnTo>
                  <a:lnTo>
                    <a:pt x="90662" y="43454"/>
                  </a:lnTo>
                  <a:lnTo>
                    <a:pt x="149732" y="31115"/>
                  </a:lnTo>
                  <a:lnTo>
                    <a:pt x="153726" y="248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251459"/>
            <a:ext cx="7164324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421589"/>
            <a:ext cx="6344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LEFT </a:t>
            </a:r>
            <a:r>
              <a:rPr spc="-10" dirty="0"/>
              <a:t>JOIN </a:t>
            </a:r>
            <a:r>
              <a:rPr spc="-5" dirty="0"/>
              <a:t>vs. </a:t>
            </a:r>
            <a:r>
              <a:rPr dirty="0"/>
              <a:t>RIGHT</a:t>
            </a:r>
            <a:r>
              <a:rPr spc="-60" dirty="0"/>
              <a:t> </a:t>
            </a:r>
            <a:r>
              <a:rPr spc="-5" dirty="0"/>
              <a:t>JOIN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1827022"/>
            <a:ext cx="672973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10" dirty="0">
                <a:latin typeface="Carlito"/>
                <a:cs typeface="Carlito"/>
              </a:rPr>
              <a:t>LEFT </a:t>
            </a:r>
            <a:r>
              <a:rPr sz="2800" spc="-5" dirty="0">
                <a:latin typeface="Carlito"/>
                <a:cs typeface="Carlito"/>
              </a:rPr>
              <a:t>(OUTER) JOIN and RIGHT (OUTER)</a:t>
            </a:r>
            <a:r>
              <a:rPr sz="2800" spc="-3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JOIN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800" spc="-15" dirty="0">
                <a:latin typeface="Carlito"/>
                <a:cs typeface="Carlito"/>
              </a:rPr>
              <a:t>works </a:t>
            </a:r>
            <a:r>
              <a:rPr sz="2800" spc="-20" dirty="0">
                <a:latin typeface="Carlito"/>
                <a:cs typeface="Carlito"/>
              </a:rPr>
              <a:t>exactly </a:t>
            </a:r>
            <a:r>
              <a:rPr sz="2800" spc="-10" dirty="0">
                <a:latin typeface="Carlito"/>
                <a:cs typeface="Carlito"/>
              </a:rPr>
              <a:t>the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same.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b="1" spc="-65" dirty="0">
                <a:latin typeface="Carlito"/>
                <a:cs typeface="Carlito"/>
              </a:rPr>
              <a:t>ONLY </a:t>
            </a:r>
            <a:r>
              <a:rPr sz="2800" b="1" spc="-5" dirty="0">
                <a:latin typeface="Carlito"/>
                <a:cs typeface="Carlito"/>
              </a:rPr>
              <a:t>the </a:t>
            </a:r>
            <a:r>
              <a:rPr sz="2800" b="1" spc="-10" dirty="0">
                <a:latin typeface="Carlito"/>
                <a:cs typeface="Carlito"/>
              </a:rPr>
              <a:t>order </a:t>
            </a:r>
            <a:r>
              <a:rPr sz="2800" b="1" spc="-5" dirty="0">
                <a:latin typeface="Carlito"/>
                <a:cs typeface="Carlito"/>
              </a:rPr>
              <a:t>of the </a:t>
            </a:r>
            <a:r>
              <a:rPr sz="2800" b="1" spc="-10" dirty="0">
                <a:latin typeface="Carlito"/>
                <a:cs typeface="Carlito"/>
              </a:rPr>
              <a:t>tables </a:t>
            </a:r>
            <a:r>
              <a:rPr sz="2800" b="1" spc="-15" dirty="0">
                <a:latin typeface="Carlito"/>
                <a:cs typeface="Carlito"/>
              </a:rPr>
              <a:t>are</a:t>
            </a:r>
            <a:r>
              <a:rPr sz="2800" b="1" spc="-24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reversed!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78435"/>
            <a:ext cx="79952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b="0" spc="-5" dirty="0">
                <a:latin typeface="Carlito"/>
                <a:cs typeface="Carlito"/>
              </a:rPr>
              <a:t>FULL</a:t>
            </a:r>
            <a:r>
              <a:rPr b="0" spc="-1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JOIN	</a:t>
            </a:r>
            <a:r>
              <a:rPr b="0" spc="-5" dirty="0">
                <a:latin typeface="Carlito"/>
                <a:cs typeface="Carlito"/>
              </a:rPr>
              <a:t>(or FULL OUTER</a:t>
            </a:r>
            <a:r>
              <a:rPr b="0" spc="-85" dirty="0">
                <a:latin typeface="Carlito"/>
                <a:cs typeface="Carlito"/>
              </a:rPr>
              <a:t> </a:t>
            </a:r>
            <a:r>
              <a:rPr b="0" spc="5" dirty="0">
                <a:latin typeface="Carlito"/>
                <a:cs typeface="Carlito"/>
              </a:rPr>
              <a:t>JOIN)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740" y="858672"/>
            <a:ext cx="8412480" cy="467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5730" indent="-342900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b="1" spc="-10" dirty="0">
                <a:latin typeface="Carlito"/>
                <a:cs typeface="Carlito"/>
              </a:rPr>
              <a:t>OUTER </a:t>
            </a:r>
            <a:r>
              <a:rPr sz="2800" b="1" spc="-5" dirty="0">
                <a:latin typeface="Carlito"/>
                <a:cs typeface="Carlito"/>
              </a:rPr>
              <a:t>JOIN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5" dirty="0">
                <a:latin typeface="Carlito"/>
                <a:cs typeface="Carlito"/>
              </a:rPr>
              <a:t>returns </a:t>
            </a:r>
            <a:r>
              <a:rPr sz="2800" spc="-5" dirty="0">
                <a:latin typeface="Carlito"/>
                <a:cs typeface="Carlito"/>
              </a:rPr>
              <a:t>all </a:t>
            </a:r>
            <a:r>
              <a:rPr sz="2800" spc="-20" dirty="0">
                <a:latin typeface="Carlito"/>
                <a:cs typeface="Carlito"/>
              </a:rPr>
              <a:t>records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both  tables </a:t>
            </a:r>
            <a:r>
              <a:rPr sz="2800" spc="-20" dirty="0">
                <a:latin typeface="Carlito"/>
                <a:cs typeface="Carlito"/>
              </a:rPr>
              <a:t>regardless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any </a:t>
            </a:r>
            <a:r>
              <a:rPr sz="2800" spc="-15" dirty="0">
                <a:latin typeface="Carlito"/>
                <a:cs typeface="Carlito"/>
              </a:rPr>
              <a:t>match. Where </a:t>
            </a: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20" dirty="0">
                <a:latin typeface="Carlito"/>
                <a:cs typeface="Carlito"/>
              </a:rPr>
              <a:t>match exists,  </a:t>
            </a:r>
            <a:r>
              <a:rPr sz="2800" spc="-5" dirty="0">
                <a:latin typeface="Carlito"/>
                <a:cs typeface="Carlito"/>
              </a:rPr>
              <a:t>the missing </a:t>
            </a:r>
            <a:r>
              <a:rPr sz="2800" spc="-10" dirty="0">
                <a:latin typeface="Carlito"/>
                <a:cs typeface="Carlito"/>
              </a:rPr>
              <a:t>side </a:t>
            </a:r>
            <a:r>
              <a:rPr sz="2800" spc="-5" dirty="0">
                <a:latin typeface="Carlito"/>
                <a:cs typeface="Carlito"/>
              </a:rPr>
              <a:t>will </a:t>
            </a:r>
            <a:r>
              <a:rPr sz="2800" spc="-15" dirty="0">
                <a:latin typeface="Carlito"/>
                <a:cs typeface="Carlito"/>
              </a:rPr>
              <a:t>contain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NULL.</a:t>
            </a:r>
            <a:endParaRPr sz="2800">
              <a:latin typeface="Carlito"/>
              <a:cs typeface="Carlito"/>
            </a:endParaRPr>
          </a:p>
          <a:p>
            <a:pPr marL="355600" marR="436880" indent="-342900">
              <a:lnSpc>
                <a:spcPct val="1501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b="1" spc="-10" dirty="0">
                <a:latin typeface="Carlito"/>
                <a:cs typeface="Carlito"/>
              </a:rPr>
              <a:t>OUTER </a:t>
            </a:r>
            <a:r>
              <a:rPr sz="2800" b="1" spc="-5" dirty="0">
                <a:latin typeface="Carlito"/>
                <a:cs typeface="Carlito"/>
              </a:rPr>
              <a:t>JOIN </a:t>
            </a:r>
            <a:r>
              <a:rPr sz="2800" spc="-5" dirty="0">
                <a:latin typeface="Carlito"/>
                <a:cs typeface="Carlito"/>
              </a:rPr>
              <a:t>is less </a:t>
            </a:r>
            <a:r>
              <a:rPr sz="2800" spc="-15" dirty="0">
                <a:latin typeface="Carlito"/>
                <a:cs typeface="Carlito"/>
              </a:rPr>
              <a:t>useful </a:t>
            </a:r>
            <a:r>
              <a:rPr sz="2800" spc="-5" dirty="0">
                <a:latin typeface="Carlito"/>
                <a:cs typeface="Carlito"/>
              </a:rPr>
              <a:t>than INNER, </a:t>
            </a:r>
            <a:r>
              <a:rPr sz="2800" spc="-10" dirty="0">
                <a:latin typeface="Carlito"/>
                <a:cs typeface="Carlito"/>
              </a:rPr>
              <a:t>LEFT </a:t>
            </a:r>
            <a:r>
              <a:rPr sz="2800" spc="-5" dirty="0">
                <a:latin typeface="Carlito"/>
                <a:cs typeface="Carlito"/>
              </a:rPr>
              <a:t>or RIGHT  joins and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it's not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implemented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in</a:t>
            </a:r>
            <a:r>
              <a:rPr sz="2800" spc="8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MySQL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ct val="15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45" dirty="0">
                <a:latin typeface="Carlito"/>
                <a:cs typeface="Carlito"/>
              </a:rPr>
              <a:t>However,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can work </a:t>
            </a:r>
            <a:r>
              <a:rPr sz="2800" spc="-15" dirty="0">
                <a:latin typeface="Carlito"/>
                <a:cs typeface="Carlito"/>
              </a:rPr>
              <a:t>around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15" dirty="0">
                <a:latin typeface="Carlito"/>
                <a:cs typeface="Carlito"/>
              </a:rPr>
              <a:t>restriction </a:t>
            </a:r>
            <a:r>
              <a:rPr sz="2800" spc="-10" dirty="0">
                <a:latin typeface="Carlito"/>
                <a:cs typeface="Carlito"/>
              </a:rPr>
              <a:t>using </a:t>
            </a:r>
            <a:r>
              <a:rPr sz="2800" spc="-5" dirty="0">
                <a:latin typeface="Carlito"/>
                <a:cs typeface="Carlito"/>
              </a:rPr>
              <a:t>the  UNION of a </a:t>
            </a:r>
            <a:r>
              <a:rPr sz="2800" spc="-10" dirty="0">
                <a:latin typeface="Carlito"/>
                <a:cs typeface="Carlito"/>
              </a:rPr>
              <a:t>LEFT </a:t>
            </a:r>
            <a:r>
              <a:rPr sz="2800" spc="-5" dirty="0">
                <a:latin typeface="Carlito"/>
                <a:cs typeface="Carlito"/>
              </a:rPr>
              <a:t>and RIGHT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JOIN.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7400" y="4953000"/>
            <a:ext cx="2457450" cy="1628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79921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arlito"/>
                <a:cs typeface="Carlito"/>
              </a:rPr>
              <a:t>FULL </a:t>
            </a:r>
            <a:r>
              <a:rPr b="0" dirty="0">
                <a:latin typeface="Carlito"/>
                <a:cs typeface="Carlito"/>
              </a:rPr>
              <a:t>JOIN </a:t>
            </a:r>
            <a:r>
              <a:rPr b="0" spc="-5" dirty="0">
                <a:latin typeface="Carlito"/>
                <a:cs typeface="Carlito"/>
              </a:rPr>
              <a:t>(or </a:t>
            </a:r>
            <a:r>
              <a:rPr b="0" dirty="0">
                <a:latin typeface="Carlito"/>
                <a:cs typeface="Carlito"/>
              </a:rPr>
              <a:t>FULL </a:t>
            </a:r>
            <a:r>
              <a:rPr b="0" spc="-5" dirty="0">
                <a:latin typeface="Carlito"/>
                <a:cs typeface="Carlito"/>
              </a:rPr>
              <a:t>OUTER</a:t>
            </a:r>
            <a:r>
              <a:rPr b="0" spc="-114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JOIN)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3540" y="961389"/>
            <a:ext cx="8561070" cy="5062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sz="1700" dirty="0">
                <a:latin typeface="Courier New"/>
                <a:cs typeface="Courier New"/>
              </a:rPr>
              <a:t>code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1700" dirty="0">
                <a:latin typeface="Courier New"/>
                <a:cs typeface="Courier New"/>
              </a:rPr>
              <a:t>first_name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1700" dirty="0">
                <a:latin typeface="Courier New"/>
                <a:cs typeface="Courier New"/>
              </a:rPr>
              <a:t>last_name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700" b="1" spc="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subject_name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700" dirty="0">
                <a:latin typeface="Courier New"/>
                <a:cs typeface="Courier New"/>
              </a:rPr>
              <a:t>subjects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LEFT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JOIN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( </a:t>
            </a:r>
            <a:r>
              <a:rPr sz="1700" dirty="0">
                <a:latin typeface="Courier New"/>
                <a:cs typeface="Courier New"/>
              </a:rPr>
              <a:t>students 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INNER JOIN</a:t>
            </a:r>
            <a:r>
              <a:rPr sz="1700" b="1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enrollments</a:t>
            </a:r>
            <a:endParaRPr sz="17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635"/>
              </a:spcBef>
            </a:pP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1700" dirty="0">
                <a:latin typeface="Courier New"/>
                <a:cs typeface="Courier New"/>
              </a:rPr>
              <a:t>students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700" dirty="0">
                <a:latin typeface="Courier New"/>
                <a:cs typeface="Courier New"/>
              </a:rPr>
              <a:t>code 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sz="1700" dirty="0">
                <a:latin typeface="Courier New"/>
                <a:cs typeface="Courier New"/>
              </a:rPr>
              <a:t>enrollments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700" dirty="0">
                <a:latin typeface="Courier New"/>
                <a:cs typeface="Courier New"/>
              </a:rPr>
              <a:t>student_code</a:t>
            </a:r>
            <a:r>
              <a:rPr sz="1700" spc="35" dirty="0"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1700" dirty="0">
                <a:latin typeface="Courier New"/>
                <a:cs typeface="Courier New"/>
              </a:rPr>
              <a:t>subjects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700" dirty="0">
                <a:latin typeface="Courier New"/>
                <a:cs typeface="Courier New"/>
              </a:rPr>
              <a:t>id 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7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enrollments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700" dirty="0">
                <a:latin typeface="Courier New"/>
                <a:cs typeface="Courier New"/>
              </a:rPr>
              <a:t>subject_id</a:t>
            </a:r>
          </a:p>
          <a:p>
            <a:pPr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UNION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sz="1700" dirty="0">
                <a:latin typeface="Courier New"/>
                <a:cs typeface="Courier New"/>
              </a:rPr>
              <a:t>code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1700" dirty="0">
                <a:latin typeface="Courier New"/>
                <a:cs typeface="Courier New"/>
              </a:rPr>
              <a:t>first_name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1700" dirty="0">
                <a:latin typeface="Courier New"/>
                <a:cs typeface="Courier New"/>
              </a:rPr>
              <a:t>last_name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700" b="1" spc="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subject_name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700" dirty="0">
                <a:latin typeface="Courier New"/>
                <a:cs typeface="Courier New"/>
              </a:rPr>
              <a:t>subjects </a:t>
            </a: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INNER </a:t>
            </a:r>
            <a:r>
              <a:rPr sz="1700" b="1" dirty="0">
                <a:solidFill>
                  <a:srgbClr val="0000FF"/>
                </a:solidFill>
                <a:latin typeface="Courier New"/>
                <a:cs typeface="Courier New"/>
              </a:rPr>
              <a:t>JOIN</a:t>
            </a:r>
            <a:r>
              <a:rPr sz="1700" b="1" spc="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enrollments</a:t>
            </a: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17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1700" dirty="0">
                <a:latin typeface="Courier New"/>
                <a:cs typeface="Courier New"/>
              </a:rPr>
              <a:t>subjects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700" dirty="0">
                <a:latin typeface="Courier New"/>
                <a:cs typeface="Courier New"/>
              </a:rPr>
              <a:t>id 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7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enrollments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700" dirty="0">
                <a:latin typeface="Courier New"/>
                <a:cs typeface="Courier New"/>
              </a:rPr>
              <a:t>subject_id</a:t>
            </a: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RIGHT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JOIN </a:t>
            </a:r>
            <a:r>
              <a:rPr sz="1700" dirty="0">
                <a:latin typeface="Courier New"/>
                <a:cs typeface="Courier New"/>
              </a:rPr>
              <a:t>students </a:t>
            </a:r>
            <a:r>
              <a:rPr sz="1700" b="1" spc="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1700" dirty="0">
                <a:latin typeface="Courier New"/>
                <a:cs typeface="Courier New"/>
              </a:rPr>
              <a:t>students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700" dirty="0">
                <a:latin typeface="Courier New"/>
                <a:cs typeface="Courier New"/>
              </a:rPr>
              <a:t>code 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7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enrollments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700" dirty="0">
                <a:latin typeface="Courier New"/>
                <a:cs typeface="Courier New"/>
              </a:rPr>
              <a:t>student_code</a:t>
            </a:r>
            <a:r>
              <a:rPr sz="1700" b="1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70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205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22859"/>
            <a:ext cx="2983992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192989"/>
            <a:ext cx="2162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</a:t>
            </a:r>
          </a:p>
        </p:txBody>
      </p:sp>
      <p:sp>
        <p:nvSpPr>
          <p:cNvPr id="10" name="object 10"/>
          <p:cNvSpPr/>
          <p:nvPr/>
        </p:nvSpPr>
        <p:spPr>
          <a:xfrm>
            <a:off x="762000" y="1219200"/>
            <a:ext cx="7051421" cy="4800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540" y="345389"/>
            <a:ext cx="2515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Cross</a:t>
            </a:r>
            <a:r>
              <a:rPr spc="-95" dirty="0"/>
              <a:t> </a:t>
            </a:r>
            <a:r>
              <a:rPr spc="-5" dirty="0"/>
              <a:t>Join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0" marR="739140" indent="-343535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» </a:t>
            </a:r>
            <a:r>
              <a:rPr spc="-10" dirty="0"/>
              <a:t>This </a:t>
            </a:r>
            <a:r>
              <a:rPr spc="-5" dirty="0"/>
              <a:t>is the </a:t>
            </a:r>
            <a:r>
              <a:rPr spc="-20" dirty="0"/>
              <a:t>default </a:t>
            </a:r>
            <a:r>
              <a:rPr spc="-10" dirty="0"/>
              <a:t>type </a:t>
            </a:r>
            <a:r>
              <a:rPr spc="-5" dirty="0"/>
              <a:t>of JOIN </a:t>
            </a:r>
            <a:r>
              <a:rPr spc="-10" dirty="0"/>
              <a:t>query </a:t>
            </a:r>
            <a:r>
              <a:rPr spc="-5" dirty="0"/>
              <a:t>when </a:t>
            </a:r>
            <a:r>
              <a:rPr spc="-10" dirty="0"/>
              <a:t>no  condition </a:t>
            </a:r>
            <a:r>
              <a:rPr spc="-5" dirty="0"/>
              <a:t>is</a:t>
            </a:r>
            <a:r>
              <a:rPr spc="30" dirty="0"/>
              <a:t> </a:t>
            </a:r>
            <a:r>
              <a:rPr spc="-10" dirty="0"/>
              <a:t>specified.</a:t>
            </a:r>
          </a:p>
          <a:p>
            <a:pPr marL="730250" marR="133985" indent="-343535">
              <a:lnSpc>
                <a:spcPct val="100000"/>
              </a:lnSpc>
              <a:spcBef>
                <a:spcPts val="675"/>
              </a:spcBef>
            </a:pPr>
            <a:r>
              <a:rPr spc="-5" dirty="0">
                <a:latin typeface="Arial"/>
                <a:cs typeface="Arial"/>
              </a:rPr>
              <a:t>» </a:t>
            </a:r>
            <a:r>
              <a:rPr spc="-10" dirty="0"/>
              <a:t>The result </a:t>
            </a:r>
            <a:r>
              <a:rPr spc="-5" dirty="0"/>
              <a:t>is a </a:t>
            </a:r>
            <a:r>
              <a:rPr spc="-10" dirty="0"/>
              <a:t>so called "</a:t>
            </a:r>
            <a:r>
              <a:rPr b="1" spc="-10" dirty="0">
                <a:latin typeface="Carlito"/>
                <a:cs typeface="Carlito"/>
              </a:rPr>
              <a:t>Cartesian Product</a:t>
            </a:r>
            <a:r>
              <a:rPr spc="-10" dirty="0"/>
              <a:t>" </a:t>
            </a:r>
            <a:r>
              <a:rPr spc="-5" dirty="0"/>
              <a:t>of the  </a:t>
            </a:r>
            <a:r>
              <a:rPr spc="-10" dirty="0"/>
              <a:t>tables.</a:t>
            </a:r>
          </a:p>
          <a:p>
            <a:pPr marL="730250" marR="972185" indent="-343535">
              <a:lnSpc>
                <a:spcPct val="100000"/>
              </a:lnSpc>
              <a:spcBef>
                <a:spcPts val="670"/>
              </a:spcBef>
            </a:pPr>
            <a:r>
              <a:rPr spc="-5" dirty="0">
                <a:latin typeface="Arial"/>
                <a:cs typeface="Arial"/>
              </a:rPr>
              <a:t>» </a:t>
            </a:r>
            <a:r>
              <a:rPr spc="-5" dirty="0"/>
              <a:t>It means </a:t>
            </a:r>
            <a:r>
              <a:rPr spc="-10" dirty="0"/>
              <a:t>that </a:t>
            </a:r>
            <a:r>
              <a:rPr dirty="0"/>
              <a:t>each </a:t>
            </a:r>
            <a:r>
              <a:rPr spc="-25" dirty="0"/>
              <a:t>row </a:t>
            </a:r>
            <a:r>
              <a:rPr spc="-20" dirty="0"/>
              <a:t>from </a:t>
            </a:r>
            <a:r>
              <a:rPr spc="-5" dirty="0"/>
              <a:t>the </a:t>
            </a:r>
            <a:r>
              <a:rPr spc="-25" dirty="0"/>
              <a:t>first </a:t>
            </a:r>
            <a:r>
              <a:rPr spc="-10" dirty="0"/>
              <a:t>table is  </a:t>
            </a:r>
            <a:r>
              <a:rPr spc="-15" dirty="0"/>
              <a:t>matched </a:t>
            </a:r>
            <a:r>
              <a:rPr spc="-5" dirty="0"/>
              <a:t>with each </a:t>
            </a:r>
            <a:r>
              <a:rPr spc="-25" dirty="0"/>
              <a:t>row </a:t>
            </a:r>
            <a:r>
              <a:rPr spc="-5" dirty="0"/>
              <a:t>of the </a:t>
            </a:r>
            <a:r>
              <a:rPr spc="-10" dirty="0"/>
              <a:t>second</a:t>
            </a:r>
            <a:r>
              <a:rPr spc="95" dirty="0"/>
              <a:t> </a:t>
            </a:r>
            <a:r>
              <a:rPr spc="-10" dirty="0"/>
              <a:t>table.</a:t>
            </a:r>
          </a:p>
          <a:p>
            <a:pPr marL="730250" marR="5080" indent="-343535">
              <a:lnSpc>
                <a:spcPct val="100000"/>
              </a:lnSpc>
              <a:spcBef>
                <a:spcPts val="675"/>
              </a:spcBef>
            </a:pPr>
            <a:r>
              <a:rPr spc="-5" dirty="0">
                <a:latin typeface="Arial"/>
                <a:cs typeface="Arial"/>
              </a:rPr>
              <a:t>» </a:t>
            </a:r>
            <a:r>
              <a:rPr spc="-10" dirty="0"/>
              <a:t>Since </a:t>
            </a:r>
            <a:r>
              <a:rPr spc="-5" dirty="0"/>
              <a:t>each </a:t>
            </a:r>
            <a:r>
              <a:rPr spc="-10" dirty="0"/>
              <a:t>table had </a:t>
            </a:r>
            <a:r>
              <a:rPr spc="-5" dirty="0"/>
              <a:t>5 </a:t>
            </a:r>
            <a:r>
              <a:rPr spc="-20" dirty="0"/>
              <a:t>rows, </a:t>
            </a:r>
            <a:r>
              <a:rPr spc="-15" dirty="0"/>
              <a:t>we </a:t>
            </a:r>
            <a:r>
              <a:rPr spc="-5" dirty="0"/>
              <a:t>ended up </a:t>
            </a:r>
            <a:r>
              <a:rPr spc="-15" dirty="0"/>
              <a:t>getting </a:t>
            </a:r>
            <a:r>
              <a:rPr spc="-5" dirty="0"/>
              <a:t>a  </a:t>
            </a:r>
            <a:r>
              <a:rPr spc="-15" dirty="0"/>
              <a:t>result </a:t>
            </a:r>
            <a:r>
              <a:rPr spc="-5" dirty="0"/>
              <a:t>of 25</a:t>
            </a:r>
            <a:r>
              <a:rPr spc="45" dirty="0"/>
              <a:t> </a:t>
            </a:r>
            <a:r>
              <a:rPr spc="-25" dirty="0"/>
              <a:t>rows.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540" y="345389"/>
            <a:ext cx="25158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Cross</a:t>
            </a:r>
            <a:r>
              <a:rPr spc="-95" dirty="0"/>
              <a:t> </a:t>
            </a:r>
            <a:r>
              <a:rPr spc="-5" dirty="0"/>
              <a:t>Join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4540" y="1370843"/>
            <a:ext cx="7472680" cy="4213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sz="2800" spc="-10" dirty="0">
                <a:latin typeface="Courier New"/>
                <a:cs typeface="Courier New"/>
              </a:rPr>
              <a:t>code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800" spc="-10" dirty="0">
                <a:latin typeface="Courier New"/>
                <a:cs typeface="Courier New"/>
              </a:rPr>
              <a:t>first_name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800" spc="-10" dirty="0">
                <a:latin typeface="Courier New"/>
                <a:cs typeface="Courier New"/>
              </a:rPr>
              <a:t>last_name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,  </a:t>
            </a:r>
            <a:r>
              <a:rPr sz="2800" spc="-10" dirty="0">
                <a:latin typeface="Courier New"/>
                <a:cs typeface="Courier New"/>
              </a:rPr>
              <a:t>subject_name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800" spc="-10" dirty="0">
                <a:latin typeface="Courier New"/>
                <a:cs typeface="Courier New"/>
              </a:rPr>
              <a:t>students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CROSS</a:t>
            </a:r>
            <a:r>
              <a:rPr sz="2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JOIN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sz="2800" spc="-10" dirty="0">
                <a:latin typeface="Courier New"/>
                <a:cs typeface="Courier New"/>
              </a:rPr>
              <a:t>subjects;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540" y="345389"/>
            <a:ext cx="57956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Cross </a:t>
            </a:r>
            <a:r>
              <a:rPr spc="-5" dirty="0"/>
              <a:t>Join </a:t>
            </a:r>
            <a:r>
              <a:rPr dirty="0"/>
              <a:t>-</a:t>
            </a:r>
            <a:r>
              <a:rPr spc="-40" dirty="0"/>
              <a:t> </a:t>
            </a:r>
            <a:r>
              <a:rPr spc="-20" dirty="0"/>
              <a:t>Alternative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4540" y="1370843"/>
            <a:ext cx="7472680" cy="2036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sz="2800" spc="-10" dirty="0">
                <a:latin typeface="Courier New"/>
                <a:cs typeface="Courier New"/>
              </a:rPr>
              <a:t>code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800" spc="-10" dirty="0">
                <a:latin typeface="Courier New"/>
                <a:cs typeface="Courier New"/>
              </a:rPr>
              <a:t>first_name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800" spc="-10" dirty="0">
                <a:latin typeface="Courier New"/>
                <a:cs typeface="Courier New"/>
              </a:rPr>
              <a:t>last_name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,  </a:t>
            </a:r>
            <a:r>
              <a:rPr sz="2800" spc="-10" dirty="0">
                <a:latin typeface="Courier New"/>
                <a:cs typeface="Courier New"/>
              </a:rPr>
              <a:t>subject_name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2800" spc="-10" dirty="0">
                <a:latin typeface="Courier New"/>
                <a:cs typeface="Courier New"/>
              </a:rPr>
              <a:t>Students,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subjects;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327659"/>
            <a:ext cx="8682228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497789"/>
            <a:ext cx="7864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 </a:t>
            </a:r>
            <a:r>
              <a:rPr spc="-25" dirty="0"/>
              <a:t>Program</a:t>
            </a:r>
            <a:r>
              <a:rPr spc="-5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1827022"/>
            <a:ext cx="754507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b="1" spc="-10" dirty="0">
                <a:latin typeface="Carlito"/>
                <a:cs typeface="Carlito"/>
              </a:rPr>
              <a:t>application </a:t>
            </a:r>
            <a:r>
              <a:rPr sz="2800" b="1" spc="-20" dirty="0">
                <a:latin typeface="Carlito"/>
                <a:cs typeface="Carlito"/>
              </a:rPr>
              <a:t>program </a:t>
            </a:r>
            <a:r>
              <a:rPr sz="2800" spc="-10" dirty="0">
                <a:latin typeface="Carlito"/>
                <a:cs typeface="Carlito"/>
              </a:rPr>
              <a:t>(sometimes shortened</a:t>
            </a:r>
            <a:r>
              <a:rPr sz="2800" spc="-25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to</a:t>
            </a:r>
            <a:endParaRPr sz="2800">
              <a:latin typeface="Carlito"/>
              <a:cs typeface="Carlito"/>
            </a:endParaRPr>
          </a:p>
          <a:p>
            <a:pPr marL="355600" marR="520700">
              <a:lnSpc>
                <a:spcPct val="200000"/>
              </a:lnSpc>
            </a:pPr>
            <a:r>
              <a:rPr sz="2800" b="1" spc="-10" dirty="0">
                <a:latin typeface="Carlito"/>
                <a:cs typeface="Carlito"/>
              </a:rPr>
              <a:t>application</a:t>
            </a:r>
            <a:r>
              <a:rPr sz="2800" spc="-10" dirty="0">
                <a:latin typeface="Carlito"/>
                <a:cs typeface="Carlito"/>
              </a:rPr>
              <a:t>) </a:t>
            </a:r>
            <a:r>
              <a:rPr sz="2800" spc="-5" dirty="0">
                <a:latin typeface="Carlito"/>
                <a:cs typeface="Carlito"/>
              </a:rPr>
              <a:t>accesses the </a:t>
            </a:r>
            <a:r>
              <a:rPr sz="2800" spc="-15" dirty="0">
                <a:latin typeface="Carlito"/>
                <a:cs typeface="Carlito"/>
              </a:rPr>
              <a:t>database by </a:t>
            </a:r>
            <a:r>
              <a:rPr sz="2800" spc="-10" dirty="0">
                <a:latin typeface="Carlito"/>
                <a:cs typeface="Carlito"/>
              </a:rPr>
              <a:t>sending  queries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requests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spc="-5" dirty="0">
                <a:latin typeface="Carlito"/>
                <a:cs typeface="Carlito"/>
              </a:rPr>
              <a:t>DBMS </a:t>
            </a:r>
            <a:r>
              <a:rPr sz="2800" spc="-10" dirty="0">
                <a:latin typeface="Carlito"/>
                <a:cs typeface="Carlito"/>
              </a:rPr>
              <a:t>via </a:t>
            </a:r>
            <a:r>
              <a:rPr sz="2800" spc="-5" dirty="0">
                <a:latin typeface="Carlito"/>
                <a:cs typeface="Carlito"/>
              </a:rPr>
              <a:t>a GUI  </a:t>
            </a:r>
            <a:r>
              <a:rPr sz="2800" spc="-15" dirty="0">
                <a:latin typeface="Carlito"/>
                <a:cs typeface="Carlito"/>
              </a:rPr>
              <a:t>(</a:t>
            </a:r>
            <a:r>
              <a:rPr sz="2800" b="1" spc="-15" dirty="0">
                <a:latin typeface="Carlito"/>
                <a:cs typeface="Carlito"/>
              </a:rPr>
              <a:t>G</a:t>
            </a:r>
            <a:r>
              <a:rPr sz="2800" spc="-15" dirty="0">
                <a:latin typeface="Carlito"/>
                <a:cs typeface="Carlito"/>
              </a:rPr>
              <a:t>raphical </a:t>
            </a:r>
            <a:r>
              <a:rPr sz="2800" b="1" spc="-10" dirty="0">
                <a:latin typeface="Carlito"/>
                <a:cs typeface="Carlito"/>
              </a:rPr>
              <a:t>U</a:t>
            </a:r>
            <a:r>
              <a:rPr sz="2800" spc="-10" dirty="0">
                <a:latin typeface="Carlito"/>
                <a:cs typeface="Carlito"/>
              </a:rPr>
              <a:t>ser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nterface).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251459"/>
            <a:ext cx="2983992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421589"/>
            <a:ext cx="2162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</a:t>
            </a:r>
          </a:p>
        </p:txBody>
      </p:sp>
      <p:sp>
        <p:nvSpPr>
          <p:cNvPr id="10" name="object 10"/>
          <p:cNvSpPr/>
          <p:nvPr/>
        </p:nvSpPr>
        <p:spPr>
          <a:xfrm>
            <a:off x="4396866" y="76263"/>
            <a:ext cx="3908933" cy="61949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251459"/>
            <a:ext cx="3285744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421589"/>
            <a:ext cx="24676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SELF</a:t>
            </a:r>
            <a:r>
              <a:rPr spc="-85" dirty="0"/>
              <a:t> </a:t>
            </a:r>
            <a:r>
              <a:rPr spc="-5" dirty="0"/>
              <a:t>JOIN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1463771"/>
            <a:ext cx="7959725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2410" indent="-343535">
              <a:lnSpc>
                <a:spcPct val="140000"/>
              </a:lnSpc>
              <a:spcBef>
                <a:spcPts val="100"/>
              </a:spcBef>
              <a:tabLst>
                <a:tab pos="1053465" algn="l"/>
              </a:tabLst>
            </a:pPr>
            <a:r>
              <a:rPr sz="2800" spc="-5" dirty="0">
                <a:latin typeface="Arial"/>
                <a:cs typeface="Arial"/>
              </a:rPr>
              <a:t>»</a:t>
            </a:r>
            <a:r>
              <a:rPr sz="2800" spc="375" dirty="0">
                <a:latin typeface="Arial"/>
                <a:cs typeface="Arial"/>
              </a:rPr>
              <a:t> </a:t>
            </a:r>
            <a:r>
              <a:rPr sz="2800" spc="-10" dirty="0">
                <a:latin typeface="Carlito"/>
                <a:cs typeface="Carlito"/>
              </a:rPr>
              <a:t>The	</a:t>
            </a:r>
            <a:r>
              <a:rPr sz="2800" b="1" spc="-5" dirty="0">
                <a:latin typeface="Carlito"/>
                <a:cs typeface="Carlito"/>
              </a:rPr>
              <a:t>SELF </a:t>
            </a:r>
            <a:r>
              <a:rPr sz="2800" b="1" spc="-10" dirty="0">
                <a:latin typeface="Carlito"/>
                <a:cs typeface="Carlito"/>
              </a:rPr>
              <a:t>JOIN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join a </a:t>
            </a:r>
            <a:r>
              <a:rPr sz="2800" spc="-10" dirty="0">
                <a:latin typeface="Carlito"/>
                <a:cs typeface="Carlito"/>
              </a:rPr>
              <a:t>table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itself as if  the </a:t>
            </a:r>
            <a:r>
              <a:rPr sz="2800" spc="-10" dirty="0">
                <a:latin typeface="Carlito"/>
                <a:cs typeface="Carlito"/>
              </a:rPr>
              <a:t>table </a:t>
            </a:r>
            <a:r>
              <a:rPr sz="2800" spc="-20" dirty="0">
                <a:latin typeface="Carlito"/>
                <a:cs typeface="Carlito"/>
              </a:rPr>
              <a:t>were </a:t>
            </a:r>
            <a:r>
              <a:rPr sz="2800" spc="-10" dirty="0">
                <a:latin typeface="Carlito"/>
                <a:cs typeface="Carlito"/>
              </a:rPr>
              <a:t>two tables; </a:t>
            </a:r>
            <a:r>
              <a:rPr sz="2800" spc="-15" dirty="0">
                <a:latin typeface="Carlito"/>
                <a:cs typeface="Carlito"/>
              </a:rPr>
              <a:t>temporarily </a:t>
            </a:r>
            <a:r>
              <a:rPr sz="2800" spc="-10" dirty="0">
                <a:latin typeface="Carlito"/>
                <a:cs typeface="Carlito"/>
              </a:rPr>
              <a:t>renaming </a:t>
            </a:r>
            <a:r>
              <a:rPr sz="2800" spc="-15" dirty="0">
                <a:latin typeface="Carlito"/>
                <a:cs typeface="Carlito"/>
              </a:rPr>
              <a:t>at  </a:t>
            </a:r>
            <a:r>
              <a:rPr sz="2800" spc="-10" dirty="0">
                <a:latin typeface="Carlito"/>
                <a:cs typeface="Carlito"/>
              </a:rPr>
              <a:t>least one table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SQL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statement.</a:t>
            </a:r>
            <a:endParaRPr sz="2800">
              <a:latin typeface="Carlito"/>
              <a:cs typeface="Carlito"/>
            </a:endParaRPr>
          </a:p>
          <a:p>
            <a:pPr marL="355600" marR="5080" indent="-343535">
              <a:lnSpc>
                <a:spcPct val="14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75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can view </a:t>
            </a:r>
            <a:r>
              <a:rPr sz="2800" b="1" spc="-5" dirty="0">
                <a:latin typeface="Carlito"/>
                <a:cs typeface="Carlito"/>
              </a:rPr>
              <a:t>SELF </a:t>
            </a:r>
            <a:r>
              <a:rPr sz="2800" b="1" spc="-10" dirty="0">
                <a:latin typeface="Carlito"/>
                <a:cs typeface="Carlito"/>
              </a:rPr>
              <a:t>JOIN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two identical tables. </a:t>
            </a:r>
            <a:r>
              <a:rPr sz="2800" spc="-5" dirty="0">
                <a:latin typeface="Carlito"/>
                <a:cs typeface="Carlito"/>
              </a:rPr>
              <a:t>But  in </a:t>
            </a:r>
            <a:r>
              <a:rPr sz="2800" spc="-15" dirty="0">
                <a:latin typeface="Carlito"/>
                <a:cs typeface="Carlito"/>
              </a:rPr>
              <a:t>normalization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cannot </a:t>
            </a:r>
            <a:r>
              <a:rPr sz="2800" spc="-20" dirty="0">
                <a:latin typeface="Carlito"/>
                <a:cs typeface="Carlito"/>
              </a:rPr>
              <a:t>create </a:t>
            </a:r>
            <a:r>
              <a:rPr sz="2800" spc="-10" dirty="0">
                <a:latin typeface="Carlito"/>
                <a:cs typeface="Carlito"/>
              </a:rPr>
              <a:t>two copies </a:t>
            </a:r>
            <a:r>
              <a:rPr sz="2800" spc="-5" dirty="0">
                <a:latin typeface="Carlito"/>
                <a:cs typeface="Carlito"/>
              </a:rPr>
              <a:t>of the  </a:t>
            </a:r>
            <a:r>
              <a:rPr sz="2800" spc="-10" dirty="0">
                <a:latin typeface="Carlito"/>
                <a:cs typeface="Carlito"/>
              </a:rPr>
              <a:t>table </a:t>
            </a:r>
            <a:r>
              <a:rPr sz="2800" spc="-5" dirty="0">
                <a:latin typeface="Carlito"/>
                <a:cs typeface="Carlito"/>
              </a:rPr>
              <a:t>so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5" dirty="0">
                <a:latin typeface="Carlito"/>
                <a:cs typeface="Carlito"/>
              </a:rPr>
              <a:t>just simulate having </a:t>
            </a:r>
            <a:r>
              <a:rPr sz="2800" spc="-10" dirty="0">
                <a:latin typeface="Carlito"/>
                <a:cs typeface="Carlito"/>
              </a:rPr>
              <a:t>two tables </a:t>
            </a:r>
            <a:r>
              <a:rPr sz="2800" dirty="0">
                <a:latin typeface="Carlito"/>
                <a:cs typeface="Carlito"/>
              </a:rPr>
              <a:t>with  </a:t>
            </a:r>
            <a:r>
              <a:rPr sz="2800" b="1" spc="-5" dirty="0">
                <a:latin typeface="Carlito"/>
                <a:cs typeface="Carlito"/>
              </a:rPr>
              <a:t>SELF </a:t>
            </a:r>
            <a:r>
              <a:rPr sz="2800" b="1" spc="-10" dirty="0">
                <a:latin typeface="Carlito"/>
                <a:cs typeface="Carlito"/>
              </a:rPr>
              <a:t>JOIN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448055"/>
            <a:ext cx="3285744" cy="1395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618185"/>
            <a:ext cx="24676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SELF</a:t>
            </a:r>
            <a:r>
              <a:rPr spc="-85" dirty="0"/>
              <a:t> </a:t>
            </a:r>
            <a:r>
              <a:rPr spc="-5" dirty="0"/>
              <a:t>JOIN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1498859"/>
            <a:ext cx="33235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10" dirty="0">
                <a:latin typeface="Carlito"/>
                <a:cs typeface="Carlito"/>
              </a:rPr>
              <a:t>Let's </a:t>
            </a:r>
            <a:r>
              <a:rPr sz="2800" spc="-25" dirty="0">
                <a:latin typeface="Carlito"/>
                <a:cs typeface="Carlito"/>
              </a:rPr>
              <a:t>say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5" dirty="0">
                <a:latin typeface="Carlito"/>
                <a:cs typeface="Carlito"/>
              </a:rPr>
              <a:t>table </a:t>
            </a:r>
            <a:r>
              <a:rPr sz="2800" spc="-5" dirty="0">
                <a:latin typeface="Carlito"/>
                <a:cs typeface="Carlito"/>
              </a:rPr>
              <a:t>named </a:t>
            </a:r>
            <a:r>
              <a:rPr sz="2800" spc="-10" dirty="0">
                <a:latin typeface="Carlito"/>
                <a:cs typeface="Carlito"/>
              </a:rPr>
              <a:t>"</a:t>
            </a:r>
            <a:r>
              <a:rPr sz="2800" b="1" spc="-10" dirty="0">
                <a:latin typeface="Carlito"/>
                <a:cs typeface="Carlito"/>
              </a:rPr>
              <a:t>users</a:t>
            </a:r>
            <a:r>
              <a:rPr sz="2800" spc="-10" dirty="0">
                <a:latin typeface="Carlito"/>
                <a:cs typeface="Carlito"/>
              </a:rPr>
              <a:t>" 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5" dirty="0">
                <a:latin typeface="Carlito"/>
                <a:cs typeface="Carlito"/>
              </a:rPr>
              <a:t>following  structure: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044" y="4284345"/>
            <a:ext cx="136461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˃"/>
              <a:tabLst>
                <a:tab pos="299085" algn="l"/>
                <a:tab pos="299720" algn="l"/>
              </a:tabLst>
            </a:pPr>
            <a:r>
              <a:rPr sz="1800" b="1" dirty="0">
                <a:latin typeface="Carlito"/>
                <a:cs typeface="Carlito"/>
              </a:rPr>
              <a:t>User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ID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510"/>
              </a:spcBef>
              <a:buFont typeface="Arial"/>
              <a:buChar char="˃"/>
              <a:tabLst>
                <a:tab pos="299085" algn="l"/>
                <a:tab pos="299720" algn="l"/>
              </a:tabLst>
            </a:pPr>
            <a:r>
              <a:rPr sz="1800" b="1" dirty="0">
                <a:latin typeface="Carlito"/>
                <a:cs typeface="Carlito"/>
              </a:rPr>
              <a:t>User</a:t>
            </a:r>
            <a:r>
              <a:rPr sz="1800" b="1" spc="-9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Name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800" spc="-400" dirty="0">
                <a:latin typeface="Arial"/>
                <a:cs typeface="Arial"/>
              </a:rPr>
              <a:t>˃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8505" y="5217033"/>
            <a:ext cx="1907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User's Manager's</a:t>
            </a:r>
            <a:r>
              <a:rPr sz="1800" b="1" spc="-8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ID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260850" y="1852676"/>
          <a:ext cx="4737100" cy="3627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8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31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UserID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UserName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ManagerID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71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D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Abdul Rahman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Sherzad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D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31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Ana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Nava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4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D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Bob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Logan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D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58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Cristina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Silva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453501" y="5715000"/>
            <a:ext cx="243204" cy="431800"/>
          </a:xfrm>
          <a:custGeom>
            <a:avLst/>
            <a:gdLst/>
            <a:ahLst/>
            <a:cxnLst/>
            <a:rect l="l" t="t" r="r" b="b"/>
            <a:pathLst>
              <a:path w="243204" h="431800">
                <a:moveTo>
                  <a:pt x="98425" y="0"/>
                </a:moveTo>
                <a:lnTo>
                  <a:pt x="0" y="0"/>
                </a:lnTo>
                <a:lnTo>
                  <a:pt x="141224" y="215900"/>
                </a:lnTo>
                <a:lnTo>
                  <a:pt x="0" y="431800"/>
                </a:lnTo>
                <a:lnTo>
                  <a:pt x="98425" y="431800"/>
                </a:lnTo>
                <a:lnTo>
                  <a:pt x="242824" y="215900"/>
                </a:lnTo>
                <a:lnTo>
                  <a:pt x="98425" y="0"/>
                </a:lnTo>
                <a:close/>
              </a:path>
            </a:pathLst>
          </a:custGeom>
          <a:solidFill>
            <a:srgbClr val="717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756" y="251459"/>
            <a:ext cx="5835396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421589"/>
            <a:ext cx="50222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Table </a:t>
            </a:r>
            <a:r>
              <a:rPr spc="-15" dirty="0"/>
              <a:t>Users</a:t>
            </a:r>
            <a:r>
              <a:rPr spc="15" dirty="0"/>
              <a:t> </a:t>
            </a:r>
            <a:r>
              <a:rPr dirty="0"/>
              <a:t>Schema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1651762"/>
            <a:ext cx="7548245" cy="3583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0165" algn="l"/>
              </a:tabLst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CREATE</a:t>
            </a:r>
            <a:r>
              <a:rPr sz="2600" b="1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TABLE	</a:t>
            </a:r>
            <a:r>
              <a:rPr sz="2600" b="1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NOT EXISTS </a:t>
            </a:r>
            <a:r>
              <a:rPr sz="2600" dirty="0">
                <a:latin typeface="Courier New"/>
                <a:cs typeface="Courier New"/>
              </a:rPr>
              <a:t>users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endParaRPr sz="26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060"/>
              </a:spcBef>
            </a:pPr>
            <a:r>
              <a:rPr sz="2400" spc="-5" dirty="0">
                <a:latin typeface="Courier New"/>
                <a:cs typeface="Courier New"/>
              </a:rPr>
              <a:t>UserID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4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F8000"/>
                </a:solidFill>
                <a:latin typeface="Courier New"/>
                <a:cs typeface="Courier New"/>
              </a:rPr>
              <a:t>11</a:t>
            </a:r>
            <a:r>
              <a:rPr sz="2400" b="1" spc="-5" dirty="0">
                <a:solidFill>
                  <a:srgbClr val="000080"/>
                </a:solidFill>
                <a:latin typeface="Courier New"/>
                <a:cs typeface="Courier New"/>
              </a:rPr>
              <a:t>)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NOT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24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AUTO_INCREMENT</a:t>
            </a:r>
            <a:r>
              <a:rPr sz="24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413384" marR="1648460">
              <a:lnSpc>
                <a:spcPct val="170000"/>
              </a:lnSpc>
            </a:pPr>
            <a:r>
              <a:rPr sz="2400" spc="-10" dirty="0">
                <a:latin typeface="Courier New"/>
                <a:cs typeface="Courier New"/>
              </a:rPr>
              <a:t>UserName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varchar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solidFill>
                  <a:srgbClr val="FF8000"/>
                </a:solidFill>
                <a:latin typeface="Courier New"/>
                <a:cs typeface="Courier New"/>
              </a:rPr>
              <a:t>50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)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NOT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2400" b="1" spc="-5" dirty="0">
                <a:solidFill>
                  <a:srgbClr val="000080"/>
                </a:solidFill>
                <a:latin typeface="Courier New"/>
                <a:cs typeface="Courier New"/>
              </a:rPr>
              <a:t>,  </a:t>
            </a:r>
            <a:r>
              <a:rPr sz="2400" spc="-10" dirty="0">
                <a:latin typeface="Courier New"/>
                <a:cs typeface="Courier New"/>
              </a:rPr>
              <a:t>ManagerID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solidFill>
                  <a:srgbClr val="FF8000"/>
                </a:solidFill>
                <a:latin typeface="Courier New"/>
                <a:cs typeface="Courier New"/>
              </a:rPr>
              <a:t>11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)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NOT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, 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PRIMARY KEY</a:t>
            </a:r>
            <a:r>
              <a:rPr sz="24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latin typeface="Courier New"/>
                <a:cs typeface="Courier New"/>
              </a:rPr>
              <a:t>UserID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2600" b="1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26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ENGINE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600" spc="-5" dirty="0">
                <a:latin typeface="Courier New"/>
                <a:cs typeface="Courier New"/>
              </a:rPr>
              <a:t>InnoDB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251459"/>
            <a:ext cx="5047488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421589"/>
            <a:ext cx="42303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Table </a:t>
            </a:r>
            <a:r>
              <a:rPr spc="-15" dirty="0"/>
              <a:t>Users</a:t>
            </a:r>
            <a:r>
              <a:rPr spc="20" dirty="0"/>
              <a:t> </a:t>
            </a:r>
            <a:r>
              <a:rPr spc="-30" dirty="0"/>
              <a:t>Data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1660905"/>
            <a:ext cx="7663815" cy="3936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INSERT INTO</a:t>
            </a:r>
            <a:r>
              <a:rPr sz="2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users</a:t>
            </a:r>
            <a:endParaRPr sz="2800">
              <a:latin typeface="Courier New"/>
              <a:cs typeface="Courier New"/>
            </a:endParaRPr>
          </a:p>
          <a:p>
            <a:pPr marL="12700" marR="5080">
              <a:lnSpc>
                <a:spcPct val="170000"/>
              </a:lnSpc>
              <a:spcBef>
                <a:spcPts val="5"/>
              </a:spcBef>
            </a:pP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UserID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800" spc="-10" dirty="0">
                <a:latin typeface="Courier New"/>
                <a:cs typeface="Courier New"/>
              </a:rPr>
              <a:t>UserName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800" spc="-10" dirty="0">
                <a:latin typeface="Courier New"/>
                <a:cs typeface="Courier New"/>
              </a:rPr>
              <a:t>ManagerID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)  </a:t>
            </a: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VALUES 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600" spc="-5" dirty="0">
                <a:solidFill>
                  <a:srgbClr val="808080"/>
                </a:solidFill>
                <a:latin typeface="Courier New"/>
                <a:cs typeface="Courier New"/>
              </a:rPr>
              <a:t>'Abdul Rahman Sherzad'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6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8000"/>
                </a:solidFill>
                <a:latin typeface="Courier New"/>
                <a:cs typeface="Courier New"/>
              </a:rPr>
              <a:t>0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endParaRPr sz="2600">
              <a:latin typeface="Courier New"/>
              <a:cs typeface="Courier New"/>
            </a:endParaRPr>
          </a:p>
          <a:p>
            <a:pPr marL="1468120">
              <a:lnSpc>
                <a:spcPct val="100000"/>
              </a:lnSpc>
              <a:spcBef>
                <a:spcPts val="2240"/>
              </a:spcBef>
            </a:pPr>
            <a:r>
              <a:rPr sz="2600" b="1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600" dirty="0">
                <a:solidFill>
                  <a:srgbClr val="FF8000"/>
                </a:solidFill>
                <a:latin typeface="Courier New"/>
                <a:cs typeface="Courier New"/>
              </a:rPr>
              <a:t>2</a:t>
            </a:r>
            <a:r>
              <a:rPr sz="2600" b="1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600" dirty="0">
                <a:solidFill>
                  <a:srgbClr val="808080"/>
                </a:solidFill>
                <a:latin typeface="Courier New"/>
                <a:cs typeface="Courier New"/>
              </a:rPr>
              <a:t>'Ana </a:t>
            </a:r>
            <a:r>
              <a:rPr sz="2600" spc="-5" dirty="0">
                <a:solidFill>
                  <a:srgbClr val="808080"/>
                </a:solidFill>
                <a:latin typeface="Courier New"/>
                <a:cs typeface="Courier New"/>
              </a:rPr>
              <a:t>Nava'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600" b="1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8000"/>
                </a:solidFill>
                <a:latin typeface="Courier New"/>
                <a:cs typeface="Courier New"/>
              </a:rPr>
              <a:t>1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endParaRPr sz="2600">
              <a:latin typeface="Courier New"/>
              <a:cs typeface="Courier New"/>
            </a:endParaRPr>
          </a:p>
          <a:p>
            <a:pPr marL="1468120">
              <a:lnSpc>
                <a:spcPct val="100000"/>
              </a:lnSpc>
              <a:spcBef>
                <a:spcPts val="2185"/>
              </a:spcBef>
            </a:pP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FF8000"/>
                </a:solidFill>
                <a:latin typeface="Courier New"/>
                <a:cs typeface="Courier New"/>
              </a:rPr>
              <a:t>3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600" spc="-5" dirty="0">
                <a:solidFill>
                  <a:srgbClr val="808080"/>
                </a:solidFill>
                <a:latin typeface="Courier New"/>
                <a:cs typeface="Courier New"/>
              </a:rPr>
              <a:t>'Bob Logan'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6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8000"/>
                </a:solidFill>
                <a:latin typeface="Courier New"/>
                <a:cs typeface="Courier New"/>
              </a:rPr>
              <a:t>2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endParaRPr sz="2600">
              <a:latin typeface="Courier New"/>
              <a:cs typeface="Courier New"/>
            </a:endParaRPr>
          </a:p>
          <a:p>
            <a:pPr marL="1468120">
              <a:lnSpc>
                <a:spcPct val="100000"/>
              </a:lnSpc>
              <a:spcBef>
                <a:spcPts val="2220"/>
              </a:spcBef>
            </a:pP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FF8000"/>
                </a:solidFill>
                <a:latin typeface="Courier New"/>
                <a:cs typeface="Courier New"/>
              </a:rPr>
              <a:t>4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600" spc="-5" dirty="0">
                <a:solidFill>
                  <a:srgbClr val="808080"/>
                </a:solidFill>
                <a:latin typeface="Courier New"/>
                <a:cs typeface="Courier New"/>
              </a:rPr>
              <a:t>'Cristina Silva'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6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8000"/>
                </a:solidFill>
                <a:latin typeface="Courier New"/>
                <a:cs typeface="Courier New"/>
              </a:rPr>
              <a:t>3</a:t>
            </a:r>
            <a:r>
              <a:rPr sz="2600" b="1" spc="-5" dirty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251459"/>
            <a:ext cx="5849620" cy="1396365"/>
            <a:chOff x="0" y="251459"/>
            <a:chExt cx="5849620" cy="1396365"/>
          </a:xfrm>
        </p:grpSpPr>
        <p:sp>
          <p:nvSpPr>
            <p:cNvPr id="8" name="object 8"/>
            <p:cNvSpPr/>
            <p:nvPr/>
          </p:nvSpPr>
          <p:spPr>
            <a:xfrm>
              <a:off x="0" y="251459"/>
              <a:ext cx="3377184" cy="13959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29839" y="251459"/>
              <a:ext cx="1033272" cy="13959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54451" y="251459"/>
              <a:ext cx="2994660" cy="13959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421589"/>
            <a:ext cx="50768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SLEF </a:t>
            </a:r>
            <a:r>
              <a:rPr spc="-10" dirty="0"/>
              <a:t>JOIN </a:t>
            </a:r>
            <a:r>
              <a:rPr dirty="0"/>
              <a:t>-</a:t>
            </a:r>
            <a:r>
              <a:rPr spc="-4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3540" y="1447043"/>
            <a:ext cx="7684770" cy="296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sz="2800" spc="-10" dirty="0">
                <a:latin typeface="Courier New"/>
                <a:cs typeface="Courier New"/>
              </a:rPr>
              <a:t>u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latin typeface="Courier New"/>
                <a:cs typeface="Courier New"/>
              </a:rPr>
              <a:t>UserID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800" spc="-10" dirty="0">
                <a:latin typeface="Courier New"/>
                <a:cs typeface="Courier New"/>
              </a:rPr>
              <a:t>u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latin typeface="Courier New"/>
                <a:cs typeface="Courier New"/>
              </a:rPr>
              <a:t>UserName </a:t>
            </a: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808080"/>
                </a:solidFill>
                <a:latin typeface="Courier New"/>
                <a:cs typeface="Courier New"/>
              </a:rPr>
              <a:t>'User  Name'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800" spc="-10" dirty="0">
                <a:latin typeface="Courier New"/>
                <a:cs typeface="Courier New"/>
              </a:rPr>
              <a:t>m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latin typeface="Courier New"/>
                <a:cs typeface="Courier New"/>
              </a:rPr>
              <a:t>UserName </a:t>
            </a: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808080"/>
                </a:solidFill>
                <a:latin typeface="Courier New"/>
                <a:cs typeface="Courier New"/>
              </a:rPr>
              <a:t>'Manager</a:t>
            </a:r>
            <a:r>
              <a:rPr sz="2800" spc="-4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808080"/>
                </a:solidFill>
                <a:latin typeface="Courier New"/>
                <a:cs typeface="Courier New"/>
              </a:rPr>
              <a:t>Name'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3600" b="1" spc="-10" dirty="0">
                <a:solidFill>
                  <a:srgbClr val="FF0000"/>
                </a:solidFill>
                <a:latin typeface="Courier New"/>
                <a:cs typeface="Courier New"/>
              </a:rPr>
              <a:t>users </a:t>
            </a:r>
            <a:r>
              <a:rPr sz="3600" b="1" dirty="0">
                <a:solidFill>
                  <a:srgbClr val="FF0000"/>
                </a:solidFill>
                <a:latin typeface="Courier New"/>
                <a:cs typeface="Courier New"/>
              </a:rPr>
              <a:t>u </a:t>
            </a: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INNER JOIN </a:t>
            </a:r>
            <a:r>
              <a:rPr sz="3600" b="1" spc="-5" dirty="0">
                <a:solidFill>
                  <a:srgbClr val="FF0000"/>
                </a:solidFill>
                <a:latin typeface="Courier New"/>
                <a:cs typeface="Courier New"/>
              </a:rPr>
              <a:t>users</a:t>
            </a:r>
            <a:r>
              <a:rPr sz="3600" b="1" spc="-4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5"/>
              </a:spcBef>
            </a:pP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800" spc="-10" dirty="0">
                <a:latin typeface="Courier New"/>
                <a:cs typeface="Courier New"/>
              </a:rPr>
              <a:t>u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latin typeface="Courier New"/>
                <a:cs typeface="Courier New"/>
              </a:rPr>
              <a:t>ManagerID </a:t>
            </a:r>
            <a:r>
              <a:rPr sz="28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800" b="1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latin typeface="Courier New"/>
                <a:cs typeface="Courier New"/>
              </a:rPr>
              <a:t>UserID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251459"/>
            <a:ext cx="2983992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421589"/>
            <a:ext cx="2162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</a:t>
            </a:r>
          </a:p>
        </p:txBody>
      </p:sp>
      <p:sp>
        <p:nvSpPr>
          <p:cNvPr id="10" name="object 10"/>
          <p:cNvSpPr/>
          <p:nvPr/>
        </p:nvSpPr>
        <p:spPr>
          <a:xfrm>
            <a:off x="685800" y="1981200"/>
            <a:ext cx="7615555" cy="2943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955" y="251459"/>
            <a:ext cx="7155180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421589"/>
            <a:ext cx="63328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SELF </a:t>
            </a:r>
            <a:r>
              <a:rPr spc="-10" dirty="0"/>
              <a:t>JOIN </a:t>
            </a:r>
            <a:r>
              <a:rPr spc="-5" dirty="0"/>
              <a:t>with </a:t>
            </a:r>
            <a:r>
              <a:rPr dirty="0"/>
              <a:t>LEFT</a:t>
            </a:r>
            <a:r>
              <a:rPr spc="-65" dirty="0"/>
              <a:t> </a:t>
            </a:r>
            <a:r>
              <a:rPr spc="-10" dirty="0"/>
              <a:t>JOIN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9740" y="1447043"/>
            <a:ext cx="768477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SELECT </a:t>
            </a:r>
            <a:r>
              <a:rPr sz="2800" spc="-10" dirty="0">
                <a:latin typeface="Courier New"/>
                <a:cs typeface="Courier New"/>
              </a:rPr>
              <a:t>u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latin typeface="Courier New"/>
                <a:cs typeface="Courier New"/>
              </a:rPr>
              <a:t>UserID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800" spc="-10" dirty="0">
                <a:latin typeface="Courier New"/>
                <a:cs typeface="Courier New"/>
              </a:rPr>
              <a:t>u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latin typeface="Courier New"/>
                <a:cs typeface="Courier New"/>
              </a:rPr>
              <a:t>UserName </a:t>
            </a: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808080"/>
                </a:solidFill>
                <a:latin typeface="Courier New"/>
                <a:cs typeface="Courier New"/>
              </a:rPr>
              <a:t>'User  Name'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800" spc="-10" dirty="0">
                <a:latin typeface="Courier New"/>
                <a:cs typeface="Courier New"/>
              </a:rPr>
              <a:t>m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latin typeface="Courier New"/>
                <a:cs typeface="Courier New"/>
              </a:rPr>
              <a:t>UserName </a:t>
            </a: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AS </a:t>
            </a:r>
            <a:r>
              <a:rPr sz="2800" spc="-10" dirty="0">
                <a:solidFill>
                  <a:srgbClr val="808080"/>
                </a:solidFill>
                <a:latin typeface="Courier New"/>
                <a:cs typeface="Courier New"/>
              </a:rPr>
              <a:t>'Manager</a:t>
            </a:r>
            <a:r>
              <a:rPr sz="2800" spc="-4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808080"/>
                </a:solidFill>
                <a:latin typeface="Courier New"/>
                <a:cs typeface="Courier New"/>
              </a:rPr>
              <a:t>Name'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1413" y="3186811"/>
            <a:ext cx="1517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users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m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3084703"/>
            <a:ext cx="5344795" cy="2056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2800" spc="-10" dirty="0">
                <a:latin typeface="Courier New"/>
                <a:cs typeface="Courier New"/>
              </a:rPr>
              <a:t>users </a:t>
            </a:r>
            <a:r>
              <a:rPr sz="2800" spc="-5" dirty="0">
                <a:latin typeface="Courier New"/>
                <a:cs typeface="Courier New"/>
              </a:rPr>
              <a:t>u </a:t>
            </a:r>
            <a:r>
              <a:rPr sz="3600" b="1" spc="-5" dirty="0">
                <a:solidFill>
                  <a:srgbClr val="0000FF"/>
                </a:solidFill>
                <a:latin typeface="Courier New"/>
                <a:cs typeface="Courier New"/>
              </a:rPr>
              <a:t>LEFT</a:t>
            </a:r>
            <a:r>
              <a:rPr sz="36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600" b="1" spc="-5" dirty="0">
                <a:solidFill>
                  <a:srgbClr val="0000FF"/>
                </a:solidFill>
                <a:latin typeface="Courier New"/>
                <a:cs typeface="Courier New"/>
              </a:rPr>
              <a:t>JOIN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65"/>
              </a:spcBef>
            </a:pP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800" spc="-10" dirty="0">
                <a:latin typeface="Courier New"/>
                <a:cs typeface="Courier New"/>
              </a:rPr>
              <a:t>u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latin typeface="Courier New"/>
                <a:cs typeface="Courier New"/>
              </a:rPr>
              <a:t>ManagerID </a:t>
            </a:r>
            <a:r>
              <a:rPr sz="28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8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latin typeface="Courier New"/>
                <a:cs typeface="Courier New"/>
              </a:rPr>
              <a:t>UserID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ORDER BY </a:t>
            </a:r>
            <a:r>
              <a:rPr sz="2800" spc="-10" dirty="0">
                <a:latin typeface="Courier New"/>
                <a:cs typeface="Courier New"/>
              </a:rPr>
              <a:t>u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latin typeface="Courier New"/>
                <a:cs typeface="Courier New"/>
              </a:rPr>
              <a:t>UserID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ASC</a:t>
            </a:r>
            <a:r>
              <a:rPr sz="2800" b="1" spc="-10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251459"/>
            <a:ext cx="2983992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421589"/>
            <a:ext cx="2162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</a:t>
            </a:r>
          </a:p>
        </p:txBody>
      </p:sp>
      <p:sp>
        <p:nvSpPr>
          <p:cNvPr id="10" name="object 10"/>
          <p:cNvSpPr/>
          <p:nvPr/>
        </p:nvSpPr>
        <p:spPr>
          <a:xfrm>
            <a:off x="838200" y="1831975"/>
            <a:ext cx="7867523" cy="3121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251459"/>
            <a:ext cx="3605784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421589"/>
            <a:ext cx="2782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1453139"/>
            <a:ext cx="7287895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7005" indent="-343535">
              <a:lnSpc>
                <a:spcPct val="150000"/>
              </a:lnSpc>
              <a:spcBef>
                <a:spcPts val="100"/>
              </a:spcBef>
              <a:tabLst>
                <a:tab pos="3039745" algn="l"/>
              </a:tabLst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10" dirty="0">
                <a:latin typeface="Carlito"/>
                <a:cs typeface="Carlito"/>
              </a:rPr>
              <a:t>Thank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reading this </a:t>
            </a:r>
            <a:r>
              <a:rPr sz="2800" spc="-15" dirty="0">
                <a:latin typeface="Carlito"/>
                <a:cs typeface="Carlito"/>
              </a:rPr>
              <a:t>presentation. </a:t>
            </a:r>
            <a:r>
              <a:rPr sz="2800" spc="-5" dirty="0">
                <a:latin typeface="Carlito"/>
                <a:cs typeface="Carlito"/>
              </a:rPr>
              <a:t>I </a:t>
            </a:r>
            <a:r>
              <a:rPr sz="2800" spc="-10" dirty="0">
                <a:latin typeface="Carlito"/>
                <a:cs typeface="Carlito"/>
              </a:rPr>
              <a:t>hope 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gives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better </a:t>
            </a:r>
            <a:r>
              <a:rPr sz="2800" spc="-15" dirty="0">
                <a:latin typeface="Carlito"/>
                <a:cs typeface="Carlito"/>
              </a:rPr>
              <a:t>understanding </a:t>
            </a:r>
            <a:r>
              <a:rPr sz="2800" spc="-10" dirty="0">
                <a:latin typeface="Carlito"/>
                <a:cs typeface="Carlito"/>
              </a:rPr>
              <a:t>of  </a:t>
            </a:r>
            <a:r>
              <a:rPr sz="2800" spc="-5" dirty="0">
                <a:latin typeface="Carlito"/>
                <a:cs typeface="Carlito"/>
              </a:rPr>
              <a:t>JOINS and </a:t>
            </a:r>
            <a:r>
              <a:rPr sz="2800" spc="-15" dirty="0">
                <a:latin typeface="Carlito"/>
                <a:cs typeface="Carlito"/>
              </a:rPr>
              <a:t>helps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write </a:t>
            </a:r>
            <a:r>
              <a:rPr sz="2800" spc="-15" dirty="0">
                <a:latin typeface="Carlito"/>
                <a:cs typeface="Carlito"/>
              </a:rPr>
              <a:t>more efficient </a:t>
            </a:r>
            <a:r>
              <a:rPr sz="2800" spc="-10" dirty="0">
                <a:latin typeface="Carlito"/>
                <a:cs typeface="Carlito"/>
              </a:rPr>
              <a:t>SQL  queries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well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as	</a:t>
            </a:r>
            <a:r>
              <a:rPr sz="2800" spc="-10" dirty="0">
                <a:latin typeface="Carlito"/>
                <a:cs typeface="Carlito"/>
              </a:rPr>
              <a:t>enjoyed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it!</a:t>
            </a:r>
            <a:endParaRPr sz="2800">
              <a:latin typeface="Carlito"/>
              <a:cs typeface="Carlito"/>
            </a:endParaRPr>
          </a:p>
          <a:p>
            <a:pPr marL="355600" marR="5080" indent="-343535">
              <a:lnSpc>
                <a:spcPct val="15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5" dirty="0">
                <a:latin typeface="Carlito"/>
                <a:cs typeface="Carlito"/>
              </a:rPr>
              <a:t>Please </a:t>
            </a:r>
            <a:r>
              <a:rPr sz="2800" spc="-20" dirty="0">
                <a:latin typeface="Carlito"/>
                <a:cs typeface="Carlito"/>
              </a:rPr>
              <a:t>leave your </a:t>
            </a:r>
            <a:r>
              <a:rPr sz="2800" spc="-15" dirty="0">
                <a:latin typeface="Carlito"/>
                <a:cs typeface="Carlito"/>
              </a:rPr>
              <a:t>comments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questions,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great </a:t>
            </a:r>
            <a:r>
              <a:rPr sz="2800" spc="-25" dirty="0">
                <a:latin typeface="Carlito"/>
                <a:cs typeface="Carlito"/>
              </a:rPr>
              <a:t>day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3654" dirty="0">
                <a:latin typeface="Wingdings"/>
                <a:cs typeface="Wingdings"/>
              </a:rPr>
              <a:t></a:t>
            </a:r>
            <a:endParaRPr sz="2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251459"/>
            <a:ext cx="7818120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421589"/>
            <a:ext cx="69977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Database </a:t>
            </a:r>
            <a:r>
              <a:rPr spc="-40" dirty="0"/>
              <a:t>System</a:t>
            </a:r>
            <a:r>
              <a:rPr spc="-15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1453139"/>
            <a:ext cx="7827645" cy="4044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»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b="1" spc="-10" dirty="0">
                <a:latin typeface="Carlito"/>
                <a:cs typeface="Carlito"/>
              </a:rPr>
              <a:t>database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spc="-5" dirty="0">
                <a:latin typeface="Carlito"/>
                <a:cs typeface="Carlito"/>
              </a:rPr>
              <a:t>DBMS </a:t>
            </a:r>
            <a:r>
              <a:rPr sz="2800" spc="-15" dirty="0">
                <a:latin typeface="Carlito"/>
                <a:cs typeface="Carlito"/>
              </a:rPr>
              <a:t>software, </a:t>
            </a:r>
            <a:r>
              <a:rPr sz="2800" spc="-5" dirty="0">
                <a:latin typeface="Carlito"/>
                <a:cs typeface="Carlito"/>
              </a:rPr>
              <a:t>and the  </a:t>
            </a:r>
            <a:r>
              <a:rPr sz="2800" b="1" spc="-10" dirty="0">
                <a:latin typeface="Carlito"/>
                <a:cs typeface="Carlito"/>
              </a:rPr>
              <a:t>application </a:t>
            </a:r>
            <a:r>
              <a:rPr sz="2800" b="1" spc="-20" dirty="0">
                <a:latin typeface="Carlito"/>
                <a:cs typeface="Carlito"/>
              </a:rPr>
              <a:t>program </a:t>
            </a:r>
            <a:r>
              <a:rPr sz="2800" spc="-15" dirty="0">
                <a:latin typeface="Carlito"/>
                <a:cs typeface="Carlito"/>
              </a:rPr>
              <a:t>together are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b="1" spc="-10" dirty="0">
                <a:latin typeface="Carlito"/>
                <a:cs typeface="Carlito"/>
              </a:rPr>
              <a:t>database  </a:t>
            </a:r>
            <a:r>
              <a:rPr sz="2800" b="1" spc="-25" dirty="0">
                <a:latin typeface="Carlito"/>
                <a:cs typeface="Carlito"/>
              </a:rPr>
              <a:t>system</a:t>
            </a:r>
            <a:r>
              <a:rPr sz="2800" spc="-2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1880"/>
              </a:spcBef>
              <a:buFont typeface="Arial"/>
              <a:buChar char="˃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Computerized Library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Systems</a:t>
            </a:r>
            <a:endParaRPr sz="20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1680"/>
              </a:spcBef>
              <a:buFont typeface="Arial"/>
              <a:buChar char="˃"/>
              <a:tabLst>
                <a:tab pos="756285" algn="l"/>
                <a:tab pos="756920" algn="l"/>
              </a:tabLst>
            </a:pPr>
            <a:r>
              <a:rPr sz="2000" spc="-55" dirty="0">
                <a:latin typeface="Carlito"/>
                <a:cs typeface="Carlito"/>
              </a:rPr>
              <a:t>ATM </a:t>
            </a:r>
            <a:r>
              <a:rPr sz="2000" spc="-10" dirty="0">
                <a:latin typeface="Carlito"/>
                <a:cs typeface="Carlito"/>
              </a:rPr>
              <a:t>(Automated </a:t>
            </a:r>
            <a:r>
              <a:rPr sz="2000" spc="-35" dirty="0">
                <a:latin typeface="Carlito"/>
                <a:cs typeface="Carlito"/>
              </a:rPr>
              <a:t>Teller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Machines)</a:t>
            </a:r>
            <a:endParaRPr sz="20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1680"/>
              </a:spcBef>
              <a:buFont typeface="Arial"/>
              <a:buChar char="˃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Flight Reservation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Systems</a:t>
            </a:r>
            <a:endParaRPr sz="20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1685"/>
              </a:spcBef>
              <a:buFont typeface="Arial"/>
              <a:buChar char="˃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Computerized </a:t>
            </a:r>
            <a:r>
              <a:rPr sz="2000" spc="-5" dirty="0">
                <a:latin typeface="Carlito"/>
                <a:cs typeface="Carlito"/>
              </a:rPr>
              <a:t>Human </a:t>
            </a:r>
            <a:r>
              <a:rPr sz="2000" spc="-10" dirty="0">
                <a:latin typeface="Carlito"/>
                <a:cs typeface="Carlito"/>
              </a:rPr>
              <a:t>Resource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Systems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5155" y="0"/>
            <a:ext cx="6653783" cy="1266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40335"/>
            <a:ext cx="58299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Relationship</a:t>
            </a:r>
            <a:r>
              <a:rPr spc="-70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951331"/>
            <a:ext cx="7937500" cy="462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5575" indent="-342900" algn="just">
              <a:lnSpc>
                <a:spcPct val="14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» </a:t>
            </a:r>
            <a:r>
              <a:rPr sz="2600" dirty="0">
                <a:latin typeface="Carlito"/>
                <a:cs typeface="Carlito"/>
              </a:rPr>
              <a:t>When </a:t>
            </a:r>
            <a:r>
              <a:rPr sz="2600" spc="-10" dirty="0">
                <a:latin typeface="Carlito"/>
                <a:cs typeface="Carlito"/>
              </a:rPr>
              <a:t>creating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database, common </a:t>
            </a:r>
            <a:r>
              <a:rPr sz="2600" spc="-5" dirty="0">
                <a:latin typeface="Carlito"/>
                <a:cs typeface="Carlito"/>
              </a:rPr>
              <a:t>sense </a:t>
            </a:r>
            <a:r>
              <a:rPr sz="2600" spc="-15" dirty="0">
                <a:latin typeface="Carlito"/>
                <a:cs typeface="Carlito"/>
              </a:rPr>
              <a:t>dictates </a:t>
            </a:r>
            <a:r>
              <a:rPr sz="2600" spc="-5" dirty="0">
                <a:latin typeface="Carlito"/>
                <a:cs typeface="Carlito"/>
              </a:rPr>
              <a:t>that  </a:t>
            </a:r>
            <a:r>
              <a:rPr sz="2600" spc="-15" dirty="0">
                <a:latin typeface="Carlito"/>
                <a:cs typeface="Carlito"/>
              </a:rPr>
              <a:t>we </a:t>
            </a:r>
            <a:r>
              <a:rPr sz="2600" spc="-5" dirty="0">
                <a:latin typeface="Carlito"/>
                <a:cs typeface="Carlito"/>
              </a:rPr>
              <a:t>use </a:t>
            </a:r>
            <a:r>
              <a:rPr sz="2600" i="1" spc="-5" dirty="0">
                <a:latin typeface="Carlito"/>
                <a:cs typeface="Carlito"/>
              </a:rPr>
              <a:t>separate tables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20" dirty="0">
                <a:latin typeface="Carlito"/>
                <a:cs typeface="Carlito"/>
              </a:rPr>
              <a:t>different </a:t>
            </a:r>
            <a:r>
              <a:rPr sz="2600" dirty="0">
                <a:latin typeface="Carlito"/>
                <a:cs typeface="Carlito"/>
              </a:rPr>
              <a:t>types </a:t>
            </a:r>
            <a:r>
              <a:rPr sz="2600" spc="-5" dirty="0">
                <a:latin typeface="Carlito"/>
                <a:cs typeface="Carlito"/>
              </a:rPr>
              <a:t>of entities </a:t>
            </a:r>
            <a:r>
              <a:rPr sz="2600" i="1" spc="-20" dirty="0">
                <a:latin typeface="Carlito"/>
                <a:cs typeface="Carlito"/>
              </a:rPr>
              <a:t>to  </a:t>
            </a:r>
            <a:r>
              <a:rPr sz="2600" i="1" dirty="0">
                <a:latin typeface="Carlito"/>
                <a:cs typeface="Carlito"/>
              </a:rPr>
              <a:t>reduce and </a:t>
            </a:r>
            <a:r>
              <a:rPr sz="2600" i="1" spc="-5" dirty="0">
                <a:latin typeface="Carlito"/>
                <a:cs typeface="Carlito"/>
              </a:rPr>
              <a:t>overcome</a:t>
            </a:r>
            <a:r>
              <a:rPr sz="2600" i="1" spc="-65" dirty="0">
                <a:latin typeface="Carlito"/>
                <a:cs typeface="Carlito"/>
              </a:rPr>
              <a:t> </a:t>
            </a:r>
            <a:r>
              <a:rPr sz="2600" i="1" dirty="0">
                <a:latin typeface="Carlito"/>
                <a:cs typeface="Carlito"/>
              </a:rPr>
              <a:t>redundancy</a:t>
            </a:r>
            <a:r>
              <a:rPr sz="2600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 marL="355600" marR="905510" indent="-342900">
              <a:lnSpc>
                <a:spcPct val="14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sz="2600" dirty="0">
                <a:latin typeface="Arial"/>
                <a:cs typeface="Arial"/>
              </a:rPr>
              <a:t>»	</a:t>
            </a:r>
            <a:r>
              <a:rPr sz="2600" spc="-50" dirty="0">
                <a:latin typeface="Carlito"/>
                <a:cs typeface="Carlito"/>
              </a:rPr>
              <a:t>We </a:t>
            </a:r>
            <a:r>
              <a:rPr sz="2600" spc="-5" dirty="0">
                <a:latin typeface="Carlito"/>
                <a:cs typeface="Carlito"/>
              </a:rPr>
              <a:t>need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establish </a:t>
            </a:r>
            <a:r>
              <a:rPr sz="2600" i="1" dirty="0">
                <a:latin typeface="Carlito"/>
                <a:cs typeface="Carlito"/>
              </a:rPr>
              <a:t>relationships </a:t>
            </a:r>
            <a:r>
              <a:rPr sz="2600" spc="-5" dirty="0">
                <a:latin typeface="Carlito"/>
                <a:cs typeface="Carlito"/>
              </a:rPr>
              <a:t>between </a:t>
            </a:r>
            <a:r>
              <a:rPr sz="2600" dirty="0">
                <a:latin typeface="Carlito"/>
                <a:cs typeface="Carlito"/>
              </a:rPr>
              <a:t>these  </a:t>
            </a:r>
            <a:r>
              <a:rPr sz="2600" spc="-15" dirty="0">
                <a:latin typeface="Carlito"/>
                <a:cs typeface="Carlito"/>
              </a:rPr>
              <a:t>separated </a:t>
            </a:r>
            <a:r>
              <a:rPr sz="2600" spc="-5" dirty="0">
                <a:latin typeface="Carlito"/>
                <a:cs typeface="Carlito"/>
              </a:rPr>
              <a:t>tables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provide useful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information.</a:t>
            </a: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40000"/>
              </a:lnSpc>
              <a:spcBef>
                <a:spcPts val="630"/>
              </a:spcBef>
              <a:tabLst>
                <a:tab pos="354965" algn="l"/>
              </a:tabLst>
            </a:pPr>
            <a:r>
              <a:rPr sz="2600" dirty="0">
                <a:latin typeface="Arial"/>
                <a:cs typeface="Arial"/>
              </a:rPr>
              <a:t>»	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b="1" spc="-10" dirty="0">
                <a:latin typeface="Carlito"/>
                <a:cs typeface="Carlito"/>
              </a:rPr>
              <a:t>relationship </a:t>
            </a:r>
            <a:r>
              <a:rPr sz="2600" spc="-15" dirty="0">
                <a:latin typeface="Carlito"/>
                <a:cs typeface="Carlito"/>
              </a:rPr>
              <a:t>exists </a:t>
            </a:r>
            <a:r>
              <a:rPr sz="2600" spc="-5" dirty="0">
                <a:latin typeface="Carlito"/>
                <a:cs typeface="Carlito"/>
              </a:rPr>
              <a:t>between </a:t>
            </a:r>
            <a:r>
              <a:rPr sz="2600" spc="-10" dirty="0">
                <a:latin typeface="Carlito"/>
                <a:cs typeface="Carlito"/>
              </a:rPr>
              <a:t>two database </a:t>
            </a:r>
            <a:r>
              <a:rPr sz="2600" spc="-5" dirty="0">
                <a:latin typeface="Carlito"/>
                <a:cs typeface="Carlito"/>
              </a:rPr>
              <a:t>tables </a:t>
            </a:r>
            <a:r>
              <a:rPr sz="2600" dirty="0">
                <a:latin typeface="Carlito"/>
                <a:cs typeface="Carlito"/>
              </a:rPr>
              <a:t>when  </a:t>
            </a:r>
            <a:r>
              <a:rPr sz="2600" spc="-5" dirty="0">
                <a:latin typeface="Carlito"/>
                <a:cs typeface="Carlito"/>
              </a:rPr>
              <a:t>one </a:t>
            </a:r>
            <a:r>
              <a:rPr sz="2600" spc="-10" dirty="0">
                <a:latin typeface="Carlito"/>
                <a:cs typeface="Carlito"/>
              </a:rPr>
              <a:t>table </a:t>
            </a:r>
            <a:r>
              <a:rPr sz="2600" spc="-5" dirty="0">
                <a:latin typeface="Carlito"/>
                <a:cs typeface="Carlito"/>
              </a:rPr>
              <a:t>has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i="1" spc="-10" dirty="0">
                <a:latin typeface="Carlito"/>
                <a:cs typeface="Carlito"/>
              </a:rPr>
              <a:t>foreign </a:t>
            </a:r>
            <a:r>
              <a:rPr sz="2600" i="1" spc="-30" dirty="0">
                <a:latin typeface="Carlito"/>
                <a:cs typeface="Carlito"/>
              </a:rPr>
              <a:t>key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20" dirty="0">
                <a:latin typeface="Carlito"/>
                <a:cs typeface="Carlito"/>
              </a:rPr>
              <a:t>references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i="1" spc="-5" dirty="0">
                <a:latin typeface="Carlito"/>
                <a:cs typeface="Carlito"/>
              </a:rPr>
              <a:t>primary  </a:t>
            </a:r>
            <a:r>
              <a:rPr sz="2600" i="1" spc="-30" dirty="0">
                <a:latin typeface="Carlito"/>
                <a:cs typeface="Carlito"/>
              </a:rPr>
              <a:t>key </a:t>
            </a:r>
            <a:r>
              <a:rPr sz="2600" spc="-5" dirty="0">
                <a:latin typeface="Carlito"/>
                <a:cs typeface="Carlito"/>
              </a:rPr>
              <a:t>of another</a:t>
            </a:r>
            <a:r>
              <a:rPr sz="260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table.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81355" y="0"/>
            <a:ext cx="6481572" cy="1266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2140" y="40335"/>
            <a:ext cx="56597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Types </a:t>
            </a:r>
            <a:r>
              <a:rPr spc="-10" dirty="0"/>
              <a:t>of</a:t>
            </a:r>
            <a:r>
              <a:rPr spc="-35" dirty="0"/>
              <a:t> </a:t>
            </a:r>
            <a:r>
              <a:rPr spc="-15" dirty="0"/>
              <a:t>Relationships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926829"/>
            <a:ext cx="7782559" cy="468566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  <a:tabLst>
                <a:tab pos="354965" algn="l"/>
              </a:tabLst>
            </a:pPr>
            <a:r>
              <a:rPr sz="2600" dirty="0">
                <a:latin typeface="Arial"/>
                <a:cs typeface="Arial"/>
              </a:rPr>
              <a:t>»	</a:t>
            </a:r>
            <a:r>
              <a:rPr sz="2600" spc="-5" dirty="0">
                <a:latin typeface="Carlito"/>
                <a:cs typeface="Carlito"/>
              </a:rPr>
              <a:t>One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One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Relationships</a:t>
            </a:r>
            <a:endParaRPr sz="26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1190"/>
              </a:spcBef>
              <a:buFont typeface="Arial"/>
              <a:buChar char="˃"/>
              <a:tabLst>
                <a:tab pos="756285" algn="l"/>
                <a:tab pos="756920" algn="l"/>
              </a:tabLst>
            </a:pPr>
            <a:r>
              <a:rPr sz="1700" dirty="0">
                <a:latin typeface="Carlito"/>
                <a:cs typeface="Carlito"/>
              </a:rPr>
              <a:t>Both </a:t>
            </a:r>
            <a:r>
              <a:rPr sz="1700" spc="-5" dirty="0">
                <a:latin typeface="Carlito"/>
                <a:cs typeface="Carlito"/>
              </a:rPr>
              <a:t>tables can </a:t>
            </a:r>
            <a:r>
              <a:rPr sz="1700" spc="-10" dirty="0">
                <a:latin typeface="Carlito"/>
                <a:cs typeface="Carlito"/>
              </a:rPr>
              <a:t>have </a:t>
            </a:r>
            <a:r>
              <a:rPr sz="1700" dirty="0">
                <a:latin typeface="Carlito"/>
                <a:cs typeface="Carlito"/>
              </a:rPr>
              <a:t>only one </a:t>
            </a:r>
            <a:r>
              <a:rPr sz="1700" spc="-10" dirty="0">
                <a:latin typeface="Carlito"/>
                <a:cs typeface="Carlito"/>
              </a:rPr>
              <a:t>record </a:t>
            </a:r>
            <a:r>
              <a:rPr sz="1700" spc="-5" dirty="0">
                <a:latin typeface="Carlito"/>
                <a:cs typeface="Carlito"/>
              </a:rPr>
              <a:t>on </a:t>
            </a:r>
            <a:r>
              <a:rPr sz="1700" dirty="0">
                <a:latin typeface="Carlito"/>
                <a:cs typeface="Carlito"/>
              </a:rPr>
              <a:t>either side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14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relationship.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354965" algn="l"/>
              </a:tabLst>
            </a:pPr>
            <a:r>
              <a:rPr sz="2600" dirty="0">
                <a:latin typeface="Arial"/>
                <a:cs typeface="Arial"/>
              </a:rPr>
              <a:t>»	</a:t>
            </a:r>
            <a:r>
              <a:rPr sz="2600" dirty="0">
                <a:latin typeface="Carlito"/>
                <a:cs typeface="Carlito"/>
              </a:rPr>
              <a:t>One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spc="-15" dirty="0">
                <a:latin typeface="Carlito"/>
                <a:cs typeface="Carlito"/>
              </a:rPr>
              <a:t>Many </a:t>
            </a:r>
            <a:r>
              <a:rPr sz="2600" dirty="0">
                <a:latin typeface="Carlito"/>
                <a:cs typeface="Carlito"/>
              </a:rPr>
              <a:t>/ </a:t>
            </a:r>
            <a:r>
              <a:rPr sz="2600" spc="-10" dirty="0">
                <a:latin typeface="Carlito"/>
                <a:cs typeface="Carlito"/>
              </a:rPr>
              <a:t>Many to </a:t>
            </a:r>
            <a:r>
              <a:rPr sz="2600" dirty="0">
                <a:latin typeface="Carlito"/>
                <a:cs typeface="Carlito"/>
              </a:rPr>
              <a:t>One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Relationships</a:t>
            </a:r>
            <a:endParaRPr sz="2600">
              <a:latin typeface="Carlito"/>
              <a:cs typeface="Carlito"/>
            </a:endParaRPr>
          </a:p>
          <a:p>
            <a:pPr marL="756285" marR="396875" indent="-287020">
              <a:lnSpc>
                <a:spcPct val="130000"/>
              </a:lnSpc>
              <a:spcBef>
                <a:spcPts val="575"/>
              </a:spcBef>
              <a:buFont typeface="Arial"/>
              <a:buChar char="˃"/>
              <a:tabLst>
                <a:tab pos="756285" algn="l"/>
                <a:tab pos="756920" algn="l"/>
              </a:tabLst>
            </a:pPr>
            <a:r>
              <a:rPr sz="1700" spc="-5" dirty="0">
                <a:latin typeface="Carlito"/>
                <a:cs typeface="Carlito"/>
              </a:rPr>
              <a:t>The </a:t>
            </a:r>
            <a:r>
              <a:rPr sz="1700" dirty="0">
                <a:latin typeface="Carlito"/>
                <a:cs typeface="Carlito"/>
              </a:rPr>
              <a:t>primary </a:t>
            </a:r>
            <a:r>
              <a:rPr sz="1700" spc="-20" dirty="0">
                <a:latin typeface="Carlito"/>
                <a:cs typeface="Carlito"/>
              </a:rPr>
              <a:t>key </a:t>
            </a:r>
            <a:r>
              <a:rPr sz="1700" spc="-5" dirty="0">
                <a:latin typeface="Carlito"/>
                <a:cs typeface="Carlito"/>
              </a:rPr>
              <a:t>table contains </a:t>
            </a:r>
            <a:r>
              <a:rPr sz="1700" dirty="0">
                <a:latin typeface="Carlito"/>
                <a:cs typeface="Carlito"/>
              </a:rPr>
              <a:t>only one </a:t>
            </a:r>
            <a:r>
              <a:rPr sz="1700" spc="-10" dirty="0">
                <a:latin typeface="Carlito"/>
                <a:cs typeface="Carlito"/>
              </a:rPr>
              <a:t>record </a:t>
            </a:r>
            <a:r>
              <a:rPr sz="1700" spc="-5" dirty="0">
                <a:latin typeface="Carlito"/>
                <a:cs typeface="Carlito"/>
              </a:rPr>
              <a:t>that </a:t>
            </a:r>
            <a:r>
              <a:rPr sz="1700" spc="-10" dirty="0">
                <a:latin typeface="Carlito"/>
                <a:cs typeface="Carlito"/>
              </a:rPr>
              <a:t>relates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dirty="0">
                <a:latin typeface="Carlito"/>
                <a:cs typeface="Carlito"/>
              </a:rPr>
              <a:t>none, one, </a:t>
            </a:r>
            <a:r>
              <a:rPr sz="1700" spc="-5" dirty="0">
                <a:latin typeface="Carlito"/>
                <a:cs typeface="Carlito"/>
              </a:rPr>
              <a:t>or  </a:t>
            </a:r>
            <a:r>
              <a:rPr sz="1700" spc="-10" dirty="0">
                <a:latin typeface="Carlito"/>
                <a:cs typeface="Carlito"/>
              </a:rPr>
              <a:t>many records </a:t>
            </a:r>
            <a:r>
              <a:rPr sz="1700" dirty="0">
                <a:latin typeface="Carlito"/>
                <a:cs typeface="Carlito"/>
              </a:rPr>
              <a:t>in the </a:t>
            </a:r>
            <a:r>
              <a:rPr sz="1700" spc="-10" dirty="0">
                <a:latin typeface="Carlito"/>
                <a:cs typeface="Carlito"/>
              </a:rPr>
              <a:t>related</a:t>
            </a:r>
            <a:r>
              <a:rPr sz="1700" spc="-3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table.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354965" algn="l"/>
              </a:tabLst>
            </a:pPr>
            <a:r>
              <a:rPr sz="2600" dirty="0">
                <a:latin typeface="Arial"/>
                <a:cs typeface="Arial"/>
              </a:rPr>
              <a:t>»	</a:t>
            </a:r>
            <a:r>
              <a:rPr sz="2600" spc="-10" dirty="0">
                <a:latin typeface="Carlito"/>
                <a:cs typeface="Carlito"/>
              </a:rPr>
              <a:t>Many </a:t>
            </a:r>
            <a:r>
              <a:rPr sz="2600" spc="-15" dirty="0">
                <a:latin typeface="Carlito"/>
                <a:cs typeface="Carlito"/>
              </a:rPr>
              <a:t>to Many </a:t>
            </a:r>
            <a:r>
              <a:rPr sz="2600" spc="-5" dirty="0">
                <a:latin typeface="Carlito"/>
                <a:cs typeface="Carlito"/>
              </a:rPr>
              <a:t>Relationships</a:t>
            </a:r>
            <a:endParaRPr sz="2600">
              <a:latin typeface="Carlito"/>
              <a:cs typeface="Carlito"/>
            </a:endParaRPr>
          </a:p>
          <a:p>
            <a:pPr marL="756285" marR="5080" indent="-287020">
              <a:lnSpc>
                <a:spcPct val="130000"/>
              </a:lnSpc>
              <a:spcBef>
                <a:spcPts val="580"/>
              </a:spcBef>
              <a:buFont typeface="Arial"/>
              <a:buChar char="˃"/>
              <a:tabLst>
                <a:tab pos="756285" algn="l"/>
                <a:tab pos="756920" algn="l"/>
              </a:tabLst>
            </a:pPr>
            <a:r>
              <a:rPr sz="1700" spc="-10" dirty="0">
                <a:latin typeface="Carlito"/>
                <a:cs typeface="Carlito"/>
              </a:rPr>
              <a:t>Each record </a:t>
            </a:r>
            <a:r>
              <a:rPr sz="1700" dirty="0">
                <a:latin typeface="Carlito"/>
                <a:cs typeface="Carlito"/>
              </a:rPr>
              <a:t>in both </a:t>
            </a:r>
            <a:r>
              <a:rPr sz="1700" spc="-5" dirty="0">
                <a:latin typeface="Carlito"/>
                <a:cs typeface="Carlito"/>
              </a:rPr>
              <a:t>tables can </a:t>
            </a:r>
            <a:r>
              <a:rPr sz="1700" spc="-10" dirty="0">
                <a:latin typeface="Carlito"/>
                <a:cs typeface="Carlito"/>
              </a:rPr>
              <a:t>relate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spc="-10" dirty="0">
                <a:latin typeface="Carlito"/>
                <a:cs typeface="Carlito"/>
              </a:rPr>
              <a:t>any </a:t>
            </a:r>
            <a:r>
              <a:rPr sz="1700" dirty="0">
                <a:latin typeface="Carlito"/>
                <a:cs typeface="Carlito"/>
              </a:rPr>
              <a:t>number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spc="-10" dirty="0">
                <a:latin typeface="Carlito"/>
                <a:cs typeface="Carlito"/>
              </a:rPr>
              <a:t>records </a:t>
            </a:r>
            <a:r>
              <a:rPr sz="1700" spc="-5" dirty="0">
                <a:latin typeface="Carlito"/>
                <a:cs typeface="Carlito"/>
              </a:rPr>
              <a:t>(or no </a:t>
            </a:r>
            <a:r>
              <a:rPr sz="1700" spc="-10" dirty="0">
                <a:latin typeface="Carlito"/>
                <a:cs typeface="Carlito"/>
              </a:rPr>
              <a:t>records) </a:t>
            </a:r>
            <a:r>
              <a:rPr sz="1700" dirty="0">
                <a:latin typeface="Carlito"/>
                <a:cs typeface="Carlito"/>
              </a:rPr>
              <a:t>in  the other</a:t>
            </a:r>
            <a:r>
              <a:rPr sz="1700" spc="-3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table.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354965" algn="l"/>
              </a:tabLst>
            </a:pPr>
            <a:r>
              <a:rPr sz="2600" dirty="0">
                <a:latin typeface="Arial"/>
                <a:cs typeface="Arial"/>
              </a:rPr>
              <a:t>»	</a:t>
            </a:r>
            <a:r>
              <a:rPr sz="2600" spc="-5" dirty="0">
                <a:latin typeface="Carlito"/>
                <a:cs typeface="Carlito"/>
              </a:rPr>
              <a:t>Self </a:t>
            </a:r>
            <a:r>
              <a:rPr sz="2600" spc="-15" dirty="0">
                <a:latin typeface="Carlito"/>
                <a:cs typeface="Carlito"/>
              </a:rPr>
              <a:t>Referencing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Relationships</a:t>
            </a:r>
            <a:endParaRPr sz="26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1195"/>
              </a:spcBef>
              <a:buFont typeface="Arial"/>
              <a:buChar char="˃"/>
              <a:tabLst>
                <a:tab pos="756285" algn="l"/>
                <a:tab pos="756920" algn="l"/>
              </a:tabLst>
            </a:pPr>
            <a:r>
              <a:rPr sz="1700" spc="-5" dirty="0">
                <a:latin typeface="Carlito"/>
                <a:cs typeface="Carlito"/>
              </a:rPr>
              <a:t>This </a:t>
            </a:r>
            <a:r>
              <a:rPr sz="1700" dirty="0">
                <a:latin typeface="Carlito"/>
                <a:cs typeface="Carlito"/>
              </a:rPr>
              <a:t>is used when a </a:t>
            </a:r>
            <a:r>
              <a:rPr sz="1700" spc="-5" dirty="0">
                <a:latin typeface="Carlito"/>
                <a:cs typeface="Carlito"/>
              </a:rPr>
              <a:t>table </a:t>
            </a:r>
            <a:r>
              <a:rPr sz="1700" dirty="0">
                <a:latin typeface="Carlito"/>
                <a:cs typeface="Carlito"/>
              </a:rPr>
              <a:t>needs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spc="-10" dirty="0">
                <a:latin typeface="Carlito"/>
                <a:cs typeface="Carlito"/>
              </a:rPr>
              <a:t>have </a:t>
            </a:r>
            <a:r>
              <a:rPr sz="1700" dirty="0">
                <a:latin typeface="Carlito"/>
                <a:cs typeface="Carlito"/>
              </a:rPr>
              <a:t>a </a:t>
            </a:r>
            <a:r>
              <a:rPr sz="1700" spc="-5" dirty="0">
                <a:latin typeface="Carlito"/>
                <a:cs typeface="Carlito"/>
              </a:rPr>
              <a:t>relationship </a:t>
            </a:r>
            <a:r>
              <a:rPr sz="1700" dirty="0">
                <a:latin typeface="Carlito"/>
                <a:cs typeface="Carlito"/>
              </a:rPr>
              <a:t>with</a:t>
            </a:r>
            <a:r>
              <a:rPr sz="1700" spc="-215" dirty="0">
                <a:latin typeface="Carlito"/>
                <a:cs typeface="Carlito"/>
              </a:rPr>
              <a:t> </a:t>
            </a:r>
            <a:r>
              <a:rPr sz="1700" spc="-15" dirty="0">
                <a:latin typeface="Carlito"/>
                <a:cs typeface="Carlito"/>
              </a:rPr>
              <a:t>itself.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99060"/>
            <a:ext cx="2313432" cy="139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269189"/>
            <a:ext cx="14922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JOINS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1316710"/>
            <a:ext cx="6565900" cy="430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401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»	</a:t>
            </a:r>
            <a:r>
              <a:rPr sz="2600" dirty="0">
                <a:latin typeface="Carlito"/>
                <a:cs typeface="Carlito"/>
              </a:rPr>
              <a:t>When </a:t>
            </a:r>
            <a:r>
              <a:rPr sz="2600" spc="-5" dirty="0">
                <a:latin typeface="Carlito"/>
                <a:cs typeface="Carlito"/>
              </a:rPr>
              <a:t>selecting </a:t>
            </a:r>
            <a:r>
              <a:rPr sz="2600" spc="-15" dirty="0">
                <a:latin typeface="Carlito"/>
                <a:cs typeface="Carlito"/>
              </a:rPr>
              <a:t>data </a:t>
            </a: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spc="-5" dirty="0">
                <a:latin typeface="Carlito"/>
                <a:cs typeface="Carlito"/>
              </a:rPr>
              <a:t>multiple tables </a:t>
            </a:r>
            <a:r>
              <a:rPr sz="2600" dirty="0">
                <a:latin typeface="Carlito"/>
                <a:cs typeface="Carlito"/>
              </a:rPr>
              <a:t>with  </a:t>
            </a:r>
            <a:r>
              <a:rPr sz="2600" spc="-5" dirty="0">
                <a:latin typeface="Carlito"/>
                <a:cs typeface="Carlito"/>
              </a:rPr>
              <a:t>relationships, </a:t>
            </a:r>
            <a:r>
              <a:rPr sz="2600" spc="-15" dirty="0">
                <a:latin typeface="Carlito"/>
                <a:cs typeface="Carlito"/>
              </a:rPr>
              <a:t>we </a:t>
            </a:r>
            <a:r>
              <a:rPr sz="2600" dirty="0">
                <a:latin typeface="Carlito"/>
                <a:cs typeface="Carlito"/>
              </a:rPr>
              <a:t>will </a:t>
            </a:r>
            <a:r>
              <a:rPr sz="2600" spc="-5" dirty="0">
                <a:latin typeface="Carlito"/>
                <a:cs typeface="Carlito"/>
              </a:rPr>
              <a:t>be using </a:t>
            </a:r>
            <a:r>
              <a:rPr sz="2600" dirty="0">
                <a:latin typeface="Carlito"/>
                <a:cs typeface="Carlito"/>
              </a:rPr>
              <a:t>the JOIN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30" dirty="0">
                <a:latin typeface="Carlito"/>
                <a:cs typeface="Carlito"/>
              </a:rPr>
              <a:t>query.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»	</a:t>
            </a:r>
            <a:r>
              <a:rPr sz="2600" dirty="0">
                <a:latin typeface="Carlito"/>
                <a:cs typeface="Carlito"/>
              </a:rPr>
              <a:t>INNER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JOIN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»	</a:t>
            </a:r>
            <a:r>
              <a:rPr sz="2600" spc="-10" dirty="0">
                <a:latin typeface="Carlito"/>
                <a:cs typeface="Carlito"/>
              </a:rPr>
              <a:t>Natural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JOIN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»	</a:t>
            </a:r>
            <a:r>
              <a:rPr sz="2600" spc="-10" dirty="0">
                <a:latin typeface="Carlito"/>
                <a:cs typeface="Carlito"/>
              </a:rPr>
              <a:t>Left </a:t>
            </a:r>
            <a:r>
              <a:rPr sz="2600" spc="-5" dirty="0">
                <a:latin typeface="Carlito"/>
                <a:cs typeface="Carlito"/>
              </a:rPr>
              <a:t>(Outer)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JOIN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»	</a:t>
            </a:r>
            <a:r>
              <a:rPr sz="2600" spc="-5" dirty="0">
                <a:latin typeface="Carlito"/>
                <a:cs typeface="Carlito"/>
              </a:rPr>
              <a:t>Right (Outer)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JOIN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»	</a:t>
            </a:r>
            <a:r>
              <a:rPr sz="2600" spc="-10" dirty="0">
                <a:latin typeface="Carlito"/>
                <a:cs typeface="Carlito"/>
              </a:rPr>
              <a:t>Cross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JOIN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0504" cy="6858000"/>
            <a:chOff x="0" y="0"/>
            <a:chExt cx="2305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0124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33756" y="448055"/>
            <a:ext cx="6303264" cy="1395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4540" y="618185"/>
            <a:ext cx="54876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JOIN </a:t>
            </a:r>
            <a:r>
              <a:rPr dirty="0"/>
              <a:t>in </a:t>
            </a:r>
            <a:r>
              <a:rPr spc="-15" dirty="0"/>
              <a:t>Live</a:t>
            </a:r>
            <a:r>
              <a:rPr spc="-65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3320" y="1581658"/>
            <a:ext cx="4706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0" algn="l"/>
              </a:tabLst>
            </a:pPr>
            <a:r>
              <a:rPr sz="1800" b="1" spc="-5" dirty="0">
                <a:latin typeface="Carlito"/>
                <a:cs typeface="Carlito"/>
              </a:rPr>
              <a:t>Students	Subjects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74687" y="2203450"/>
          <a:ext cx="3205480" cy="3733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882"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ode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first_name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last_name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20120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Abdul Rahman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D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Sherzad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20121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Cristina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Silva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20122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Bob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D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Logan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20123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Ana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Nava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20124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Sekila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D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Manzikalla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60951" y="2203450"/>
          <a:ext cx="3466465" cy="3657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tc>
                  <a:txBody>
                    <a:bodyPr/>
                    <a:lstStyle/>
                    <a:p>
                      <a:pPr marL="982344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subject_name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9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Carlito"/>
                          <a:cs typeface="Carlito"/>
                        </a:rPr>
                        <a:t>Web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Development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Web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Design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Concept of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Programming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Fundamentals of Database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Systems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D96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Graphic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Design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D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2222</Words>
  <Application>Microsoft Office PowerPoint</Application>
  <PresentationFormat>On-screen Show (4:3)</PresentationFormat>
  <Paragraphs>342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Carlito</vt:lpstr>
      <vt:lpstr>Courier New</vt:lpstr>
      <vt:lpstr>Times New Roman</vt:lpstr>
      <vt:lpstr>Wingdings</vt:lpstr>
      <vt:lpstr>Office Theme</vt:lpstr>
      <vt:lpstr>Database Definition</vt:lpstr>
      <vt:lpstr>DBMS Definition</vt:lpstr>
      <vt:lpstr>DBMS Examples</vt:lpstr>
      <vt:lpstr>Application Program Definition</vt:lpstr>
      <vt:lpstr>Database System Definition</vt:lpstr>
      <vt:lpstr>Relationship Definition</vt:lpstr>
      <vt:lpstr>Types of Relationships</vt:lpstr>
      <vt:lpstr>JOINS</vt:lpstr>
      <vt:lpstr>JOIN in Live Examples</vt:lpstr>
      <vt:lpstr>Visualizing the Relationships</vt:lpstr>
      <vt:lpstr>Table Students Schema</vt:lpstr>
      <vt:lpstr>Table Students Data</vt:lpstr>
      <vt:lpstr>Table Subjects Schema</vt:lpstr>
      <vt:lpstr>Table Subjects Data</vt:lpstr>
      <vt:lpstr>Table Enrollments Schema</vt:lpstr>
      <vt:lpstr>Table Enrollments Data</vt:lpstr>
      <vt:lpstr>INNER JOIN (JOIN)</vt:lpstr>
      <vt:lpstr>INNER JOIN (JOIN)</vt:lpstr>
      <vt:lpstr>Alternative I - INNER JOIN (JOIN)</vt:lpstr>
      <vt:lpstr>Alternative II – Just JOIN</vt:lpstr>
      <vt:lpstr>Alternative III – Where Clause</vt:lpstr>
      <vt:lpstr>OUTPUT</vt:lpstr>
      <vt:lpstr>Alternative IV - Alias</vt:lpstr>
      <vt:lpstr>Alternative V – Alias Refined</vt:lpstr>
      <vt:lpstr>OUTPUT</vt:lpstr>
      <vt:lpstr>RIGHT JOIN (RIGHT OUTER JOIN)</vt:lpstr>
      <vt:lpstr>RIGHT JOIN (RIGHT OTHER JOIN)</vt:lpstr>
      <vt:lpstr>OUTPUT</vt:lpstr>
      <vt:lpstr>LEFT JOIN (LEFT OUTER JOIN)</vt:lpstr>
      <vt:lpstr>LEFT JOIN (LEFT OUTER JOIN)</vt:lpstr>
      <vt:lpstr>Alternative – RIGHT JOIN</vt:lpstr>
      <vt:lpstr>OUTPUT</vt:lpstr>
      <vt:lpstr>LEFT JOIN vs. RIGHT JOIN</vt:lpstr>
      <vt:lpstr>FULL JOIN (or FULL OUTER JOIN)</vt:lpstr>
      <vt:lpstr>FULL JOIN (or FULL OUTER JOIN)</vt:lpstr>
      <vt:lpstr>OUTPUT</vt:lpstr>
      <vt:lpstr>Cross Join</vt:lpstr>
      <vt:lpstr>Cross Join</vt:lpstr>
      <vt:lpstr>Cross Join - Alternative</vt:lpstr>
      <vt:lpstr>OUTPUT</vt:lpstr>
      <vt:lpstr>SELF JOIN</vt:lpstr>
      <vt:lpstr>SELF JOIN</vt:lpstr>
      <vt:lpstr>Table Users Schema</vt:lpstr>
      <vt:lpstr>Table Users Data</vt:lpstr>
      <vt:lpstr>SLEF JOIN - Example</vt:lpstr>
      <vt:lpstr>OUTPUT</vt:lpstr>
      <vt:lpstr>SELF JOIN with LEFT JOIN</vt:lpstr>
      <vt:lpstr>OUTPUT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about Database JOINS and Relationships</dc:title>
  <dc:subject>Design Model (Top Down &amp; Bottom Up)</dc:subject>
  <dc:creator>Abdul Rahman Sherzad</dc:creator>
  <cp:keywords>MySQL, Database, DBMS, JOINS, Relationship, INNER JOIN, LEFT JOIN, RIGHT JOIN, FULL JOIN, UNION, CROSS JOIN, SELF JOIN, OXUS20, Amu River, Amu Darya</cp:keywords>
  <cp:lastModifiedBy>durganand panjiyar</cp:lastModifiedBy>
  <cp:revision>4</cp:revision>
  <dcterms:created xsi:type="dcterms:W3CDTF">2021-06-08T13:54:51Z</dcterms:created>
  <dcterms:modified xsi:type="dcterms:W3CDTF">2021-06-09T01:40:53Z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2021-06-08T00:00:00Z</vt:filetime>
  </property>
</Properties>
</file>