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0" r:id="rId2"/>
    <p:sldId id="257" r:id="rId3"/>
    <p:sldId id="258" r:id="rId4"/>
    <p:sldId id="260"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1540931"/>
            <a:ext cx="12231160" cy="3835401"/>
            <a:chOff x="-16934" y="1540931"/>
            <a:chExt cx="12231160" cy="3835401"/>
          </a:xfrm>
        </p:grpSpPr>
        <p:sp>
          <p:nvSpPr>
            <p:cNvPr id="26" name="Rectangle 25"/>
            <p:cNvSpPr/>
            <p:nvPr userDrawn="1"/>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01-May-21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pPr/>
              <a:t>01-May-21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pic>
        <p:nvPicPr>
          <p:cNvPr id="8" name="Picture 7" descr="extrasmall.png"/>
          <p:cNvPicPr>
            <a:picLocks noChangeAspect="1"/>
          </p:cNvPicPr>
          <p:nvPr userDrawn="1"/>
        </p:nvPicPr>
        <p:blipFill>
          <a:blip r:embed="rId2"/>
          <a:stretch>
            <a:fillRect/>
          </a:stretch>
        </p:blipFill>
        <p:spPr>
          <a:xfrm>
            <a:off x="0" y="6587837"/>
            <a:ext cx="1215735" cy="270164"/>
          </a:xfrm>
          <a:prstGeom prst="rect">
            <a:avLst/>
          </a:prstGeom>
        </p:spPr>
      </p:pic>
      <p:pic>
        <p:nvPicPr>
          <p:cNvPr id="9" name="Picture 8" descr="logo.png"/>
          <p:cNvPicPr>
            <a:picLocks noChangeAspect="1"/>
          </p:cNvPicPr>
          <p:nvPr userDrawn="1"/>
        </p:nvPicPr>
        <p:blipFill>
          <a:blip r:embed="rId3"/>
          <a:stretch>
            <a:fillRect/>
          </a:stretch>
        </p:blipFill>
        <p:spPr>
          <a:xfrm>
            <a:off x="11189635" y="6509998"/>
            <a:ext cx="1002365" cy="348002"/>
          </a:xfrm>
          <a:prstGeom prst="rect">
            <a:avLst/>
          </a:prstGeom>
        </p:spPr>
      </p:pic>
      <p:sp>
        <p:nvSpPr>
          <p:cNvPr id="10" name="Rectangle 9"/>
          <p:cNvSpPr/>
          <p:nvPr userDrawn="1"/>
        </p:nvSpPr>
        <p:spPr>
          <a:xfrm>
            <a:off x="0" y="0"/>
            <a:ext cx="12192000" cy="48837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PHP VARIABLE</a:t>
            </a:r>
            <a:r>
              <a:rPr lang="en-US" sz="2400" b="1" baseline="0" dirty="0"/>
              <a:t> AND OPERATORS</a:t>
            </a:r>
            <a:endParaRPr lang="en-US" sz="2400"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01-May-21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27132" y="982132"/>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01-May-21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01-May-21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381" y="635291"/>
            <a:ext cx="9601196" cy="1303867"/>
          </a:xfrm>
        </p:spPr>
        <p:txBody>
          <a:bodyPr/>
          <a:lstStyle/>
          <a:p>
            <a:r>
              <a:rPr lang="en-US" dirty="0"/>
              <a:t>What is variable</a:t>
            </a:r>
          </a:p>
        </p:txBody>
      </p:sp>
      <p:sp>
        <p:nvSpPr>
          <p:cNvPr id="4" name="Rectangle 3"/>
          <p:cNvSpPr/>
          <p:nvPr/>
        </p:nvSpPr>
        <p:spPr>
          <a:xfrm>
            <a:off x="1261241" y="2596055"/>
            <a:ext cx="9301655" cy="707886"/>
          </a:xfrm>
          <a:prstGeom prst="rect">
            <a:avLst/>
          </a:prstGeom>
        </p:spPr>
        <p:txBody>
          <a:bodyPr wrap="square">
            <a:spAutoFit/>
          </a:bodyPr>
          <a:lstStyle/>
          <a:p>
            <a:r>
              <a:rPr lang="en-US" sz="2000" dirty="0"/>
              <a:t>Variables are used to store data, as string text and numbers. Variable values can change over the course of a script. Here're some important things to know about variables: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String Operators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37689692"/>
              </p:ext>
            </p:extLst>
          </p:nvPr>
        </p:nvGraphicFramePr>
        <p:xfrm>
          <a:off x="5418138" y="1970469"/>
          <a:ext cx="5915270" cy="3889417"/>
        </p:xfrm>
        <a:graphic>
          <a:graphicData uri="http://schemas.openxmlformats.org/drawingml/2006/table">
            <a:tbl>
              <a:tblPr/>
              <a:tblGrid>
                <a:gridCol w="988413">
                  <a:extLst>
                    <a:ext uri="{9D8B030D-6E8A-4147-A177-3AD203B41FA5}">
                      <a16:colId xmlns:a16="http://schemas.microsoft.com/office/drawing/2014/main" val="20000"/>
                    </a:ext>
                  </a:extLst>
                </a:gridCol>
                <a:gridCol w="1642286">
                  <a:extLst>
                    <a:ext uri="{9D8B030D-6E8A-4147-A177-3AD203B41FA5}">
                      <a16:colId xmlns:a16="http://schemas.microsoft.com/office/drawing/2014/main" val="20001"/>
                    </a:ext>
                  </a:extLst>
                </a:gridCol>
                <a:gridCol w="1634682">
                  <a:extLst>
                    <a:ext uri="{9D8B030D-6E8A-4147-A177-3AD203B41FA5}">
                      <a16:colId xmlns:a16="http://schemas.microsoft.com/office/drawing/2014/main" val="20002"/>
                    </a:ext>
                  </a:extLst>
                </a:gridCol>
                <a:gridCol w="1649889">
                  <a:extLst>
                    <a:ext uri="{9D8B030D-6E8A-4147-A177-3AD203B41FA5}">
                      <a16:colId xmlns:a16="http://schemas.microsoft.com/office/drawing/2014/main" val="20003"/>
                    </a:ext>
                  </a:extLst>
                </a:gridCol>
              </a:tblGrid>
              <a:tr h="904607">
                <a:tc>
                  <a:txBody>
                    <a:bodyPr/>
                    <a:lstStyle/>
                    <a:p>
                      <a:pPr algn="l" fontAlgn="t"/>
                      <a:r>
                        <a:rPr lang="en-US" sz="1200">
                          <a:effectLst/>
                        </a:rPr>
                        <a:t>Operator</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Name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Example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Result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492405">
                <a:tc>
                  <a:txBody>
                    <a:bodyPr/>
                    <a:lstStyle/>
                    <a:p>
                      <a:pPr fontAlgn="t"/>
                      <a:r>
                        <a:rPr lang="en-US" sz="1200" dirty="0">
                          <a:effectLst/>
                        </a:rPr>
                        <a: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Concatenation</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$txt1 . $txt2</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Concatenation of $txt1 and $txt2</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492405">
                <a:tc>
                  <a:txBody>
                    <a:bodyPr/>
                    <a:lstStyle/>
                    <a:p>
                      <a:pPr fontAlgn="t"/>
                      <a:r>
                        <a:rPr lang="en-US" sz="1200">
                          <a:effectLst/>
                        </a:rPr>
                        <a: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Concatenation assignment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$txt1 .= $txt2</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Appends $txt2 to $txt1</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4" name="Text Placeholder 3"/>
          <p:cNvSpPr>
            <a:spLocks noGrp="1"/>
          </p:cNvSpPr>
          <p:nvPr>
            <p:ph type="body" sz="half" idx="2"/>
          </p:nvPr>
        </p:nvSpPr>
        <p:spPr/>
        <p:txBody>
          <a:bodyPr>
            <a:normAutofit/>
          </a:bodyPr>
          <a:lstStyle/>
          <a:p>
            <a:pPr marL="285750" indent="-285750" algn="l">
              <a:buFont typeface="Arial" panose="020B0604020202020204" pitchFamily="34" charset="0"/>
              <a:buChar char="•"/>
            </a:pPr>
            <a:r>
              <a:rPr lang="en-US" sz="2400" dirty="0"/>
              <a:t>PHP has two operators that are specially designed for strings.</a:t>
            </a:r>
          </a:p>
        </p:txBody>
      </p:sp>
    </p:spTree>
    <p:extLst>
      <p:ext uri="{BB962C8B-B14F-4D97-AF65-F5344CB8AC3E}">
        <p14:creationId xmlns:p14="http://schemas.microsoft.com/office/powerpoint/2010/main" val="174337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Array Operators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11458528"/>
              </p:ext>
            </p:extLst>
          </p:nvPr>
        </p:nvGraphicFramePr>
        <p:xfrm>
          <a:off x="5418136" y="772731"/>
          <a:ext cx="5979666" cy="5203066"/>
        </p:xfrm>
        <a:graphic>
          <a:graphicData uri="http://schemas.openxmlformats.org/drawingml/2006/table">
            <a:tbl>
              <a:tblPr/>
              <a:tblGrid>
                <a:gridCol w="999173">
                  <a:extLst>
                    <a:ext uri="{9D8B030D-6E8A-4147-A177-3AD203B41FA5}">
                      <a16:colId xmlns:a16="http://schemas.microsoft.com/office/drawing/2014/main" val="20000"/>
                    </a:ext>
                  </a:extLst>
                </a:gridCol>
                <a:gridCol w="1199008">
                  <a:extLst>
                    <a:ext uri="{9D8B030D-6E8A-4147-A177-3AD203B41FA5}">
                      <a16:colId xmlns:a16="http://schemas.microsoft.com/office/drawing/2014/main" val="20001"/>
                    </a:ext>
                  </a:extLst>
                </a:gridCol>
                <a:gridCol w="1137520">
                  <a:extLst>
                    <a:ext uri="{9D8B030D-6E8A-4147-A177-3AD203B41FA5}">
                      <a16:colId xmlns:a16="http://schemas.microsoft.com/office/drawing/2014/main" val="20002"/>
                    </a:ext>
                  </a:extLst>
                </a:gridCol>
                <a:gridCol w="2643965">
                  <a:extLst>
                    <a:ext uri="{9D8B030D-6E8A-4147-A177-3AD203B41FA5}">
                      <a16:colId xmlns:a16="http://schemas.microsoft.com/office/drawing/2014/main" val="20003"/>
                    </a:ext>
                  </a:extLst>
                </a:gridCol>
              </a:tblGrid>
              <a:tr h="456676">
                <a:tc>
                  <a:txBody>
                    <a:bodyPr/>
                    <a:lstStyle/>
                    <a:p>
                      <a:pPr algn="l" fontAlgn="t"/>
                      <a:r>
                        <a:rPr lang="en-US" sz="1200" dirty="0">
                          <a:effectLst/>
                        </a:rPr>
                        <a:t>Operator</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Name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Example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Result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35705">
                <a:tc>
                  <a:txBody>
                    <a:bodyPr/>
                    <a:lstStyle/>
                    <a:p>
                      <a:pPr fontAlgn="t"/>
                      <a:r>
                        <a:rPr lang="en-US" sz="1200">
                          <a:effectLst/>
                        </a:rPr>
                        <a: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Union</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Union of $x and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753415">
                <a:tc>
                  <a:txBody>
                    <a:bodyPr/>
                    <a:lstStyle/>
                    <a:p>
                      <a:pPr fontAlgn="t"/>
                      <a:r>
                        <a:rPr lang="en-US" sz="1200">
                          <a:effectLst/>
                        </a:rPr>
                        <a: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Equality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true if $x and $y have the same key/value pairs</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50155">
                <a:tc>
                  <a:txBody>
                    <a:bodyPr/>
                    <a:lstStyle/>
                    <a:p>
                      <a:pPr fontAlgn="t"/>
                      <a:r>
                        <a:rPr lang="en-US" sz="1200">
                          <a:effectLst/>
                        </a:rPr>
                        <a: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Identity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true if $x and $y have the same key/value pairs in the same order and of the same types</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735705">
                <a:tc>
                  <a:txBody>
                    <a:bodyPr/>
                    <a:lstStyle/>
                    <a:p>
                      <a:pPr fontAlgn="t"/>
                      <a:r>
                        <a:rPr lang="en-US" sz="1200">
                          <a:effectLst/>
                        </a:rPr>
                        <a: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Inequality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true if $x is not equal to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35705">
                <a:tc>
                  <a:txBody>
                    <a:bodyPr/>
                    <a:lstStyle/>
                    <a:p>
                      <a:pPr fontAlgn="t"/>
                      <a:r>
                        <a:rPr lang="en-US" sz="1200">
                          <a:effectLst/>
                        </a:rPr>
                        <a:t>&lt;&gt;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Inequality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&lt;&gt;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true if $x is not equal to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735705">
                <a:tc>
                  <a:txBody>
                    <a:bodyPr/>
                    <a:lstStyle/>
                    <a:p>
                      <a:pPr fontAlgn="t"/>
                      <a:r>
                        <a:rPr lang="en-US" sz="1200">
                          <a:effectLst/>
                        </a:rPr>
                        <a: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Non-identity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Returns true if $x is not identical to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4" name="Text Placeholder 3"/>
          <p:cNvSpPr>
            <a:spLocks noGrp="1"/>
          </p:cNvSpPr>
          <p:nvPr>
            <p:ph type="body" sz="half" idx="2"/>
          </p:nvPr>
        </p:nvSpPr>
        <p:spPr/>
        <p:txBody>
          <a:bodyPr>
            <a:normAutofit/>
          </a:bodyPr>
          <a:lstStyle/>
          <a:p>
            <a:pPr marL="285750" indent="-285750" algn="l">
              <a:buFont typeface="Arial" panose="020B0604020202020204" pitchFamily="34" charset="0"/>
              <a:buChar char="•"/>
            </a:pPr>
            <a:r>
              <a:rPr lang="en-US" sz="2400" dirty="0"/>
              <a:t>The PHP array operators are used to compare arrays.</a:t>
            </a:r>
          </a:p>
        </p:txBody>
      </p:sp>
    </p:spTree>
    <p:extLst>
      <p:ext uri="{BB962C8B-B14F-4D97-AF65-F5344CB8AC3E}">
        <p14:creationId xmlns:p14="http://schemas.microsoft.com/office/powerpoint/2010/main" val="2698868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Data types</a:t>
            </a:r>
          </a:p>
        </p:txBody>
      </p:sp>
      <p:sp>
        <p:nvSpPr>
          <p:cNvPr id="3" name="Content Placeholder 2"/>
          <p:cNvSpPr>
            <a:spLocks noGrp="1"/>
          </p:cNvSpPr>
          <p:nvPr>
            <p:ph idx="1"/>
          </p:nvPr>
        </p:nvSpPr>
        <p:spPr/>
        <p:txBody>
          <a:bodyPr>
            <a:normAutofit lnSpcReduction="10000"/>
          </a:bodyPr>
          <a:lstStyle/>
          <a:p>
            <a:r>
              <a:rPr lang="en-US" dirty="0"/>
              <a:t>Variables can store data of different types, and different data types can do different things.</a:t>
            </a:r>
          </a:p>
          <a:p>
            <a:r>
              <a:rPr lang="en-US" dirty="0"/>
              <a:t>PHP supports the following data types:</a:t>
            </a:r>
          </a:p>
          <a:p>
            <a:pPr marL="0" indent="0">
              <a:buNone/>
            </a:pPr>
            <a:r>
              <a:rPr lang="en-US" dirty="0"/>
              <a:t>	String</a:t>
            </a:r>
          </a:p>
          <a:p>
            <a:pPr marL="0" indent="0">
              <a:buNone/>
            </a:pPr>
            <a:r>
              <a:rPr lang="en-US" dirty="0"/>
              <a:t>	Integer</a:t>
            </a:r>
          </a:p>
          <a:p>
            <a:pPr marL="0" indent="0">
              <a:buNone/>
            </a:pPr>
            <a:r>
              <a:rPr lang="en-US" dirty="0"/>
              <a:t>	Float (floating point numbers - also called double)</a:t>
            </a:r>
          </a:p>
          <a:p>
            <a:pPr marL="0" indent="0">
              <a:buNone/>
            </a:pPr>
            <a:r>
              <a:rPr lang="en-US" dirty="0"/>
              <a:t>	Boolean</a:t>
            </a:r>
          </a:p>
          <a:p>
            <a:endParaRPr lang="en-US" dirty="0"/>
          </a:p>
        </p:txBody>
      </p:sp>
    </p:spTree>
    <p:extLst>
      <p:ext uri="{BB962C8B-B14F-4D97-AF65-F5344CB8AC3E}">
        <p14:creationId xmlns:p14="http://schemas.microsoft.com/office/powerpoint/2010/main" val="115455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458" y="702731"/>
            <a:ext cx="3718455" cy="775195"/>
          </a:xfrm>
        </p:spPr>
        <p:txBody>
          <a:bodyPr/>
          <a:lstStyle/>
          <a:p>
            <a:r>
              <a:rPr lang="en-US" dirty="0"/>
              <a:t>PHP String</a:t>
            </a:r>
          </a:p>
        </p:txBody>
      </p:sp>
      <p:sp>
        <p:nvSpPr>
          <p:cNvPr id="3" name="Content Placeholder 2"/>
          <p:cNvSpPr>
            <a:spLocks noGrp="1"/>
          </p:cNvSpPr>
          <p:nvPr>
            <p:ph idx="1"/>
          </p:nvPr>
        </p:nvSpPr>
        <p:spPr>
          <a:xfrm>
            <a:off x="7701306" y="1999705"/>
            <a:ext cx="3718455" cy="2667987"/>
          </a:xfrm>
        </p:spPr>
        <p:txBody>
          <a:bodyPr>
            <a:normAutofit fontScale="92500" lnSpcReduction="10000"/>
          </a:bodyPr>
          <a:lstStyle/>
          <a:p>
            <a:r>
              <a:rPr lang="es-ES" dirty="0"/>
              <a:t>&lt;?</a:t>
            </a:r>
            <a:r>
              <a:rPr lang="es-ES" dirty="0" err="1"/>
              <a:t>php</a:t>
            </a:r>
            <a:r>
              <a:rPr lang="es-ES" dirty="0"/>
              <a:t> </a:t>
            </a:r>
            <a:br>
              <a:rPr lang="es-ES" dirty="0"/>
            </a:br>
            <a:r>
              <a:rPr lang="es-ES" dirty="0"/>
              <a:t>$x = "</a:t>
            </a:r>
            <a:r>
              <a:rPr lang="es-ES" dirty="0" err="1"/>
              <a:t>Hello</a:t>
            </a:r>
            <a:r>
              <a:rPr lang="es-ES" dirty="0"/>
              <a:t> </a:t>
            </a:r>
            <a:r>
              <a:rPr lang="es-ES" dirty="0" err="1"/>
              <a:t>world</a:t>
            </a:r>
            <a:r>
              <a:rPr lang="es-ES" dirty="0"/>
              <a:t>!";</a:t>
            </a:r>
            <a:br>
              <a:rPr lang="es-ES" dirty="0"/>
            </a:br>
            <a:r>
              <a:rPr lang="es-ES" dirty="0"/>
              <a:t>$y = '</a:t>
            </a:r>
            <a:r>
              <a:rPr lang="es-ES" dirty="0" err="1"/>
              <a:t>Hello</a:t>
            </a:r>
            <a:r>
              <a:rPr lang="es-ES" dirty="0"/>
              <a:t> </a:t>
            </a:r>
            <a:r>
              <a:rPr lang="es-ES" dirty="0" err="1"/>
              <a:t>world</a:t>
            </a:r>
            <a:r>
              <a:rPr lang="es-ES" dirty="0"/>
              <a:t>!';</a:t>
            </a:r>
            <a:br>
              <a:rPr lang="es-ES" dirty="0"/>
            </a:br>
            <a:br>
              <a:rPr lang="es-ES" dirty="0"/>
            </a:br>
            <a:r>
              <a:rPr lang="es-ES" dirty="0"/>
              <a:t>echo $x;</a:t>
            </a:r>
            <a:br>
              <a:rPr lang="es-ES" dirty="0"/>
            </a:br>
            <a:r>
              <a:rPr lang="es-ES" dirty="0"/>
              <a:t>echo "&lt;</a:t>
            </a:r>
            <a:r>
              <a:rPr lang="es-ES" dirty="0" err="1"/>
              <a:t>br</a:t>
            </a:r>
            <a:r>
              <a:rPr lang="es-ES" dirty="0"/>
              <a:t>&gt;"; </a:t>
            </a:r>
            <a:br>
              <a:rPr lang="es-ES" dirty="0"/>
            </a:br>
            <a:r>
              <a:rPr lang="es-ES" dirty="0"/>
              <a:t>echo $y;</a:t>
            </a:r>
            <a:br>
              <a:rPr lang="es-ES" dirty="0"/>
            </a:br>
            <a:r>
              <a:rPr lang="es-ES" dirty="0"/>
              <a:t>?&gt;</a:t>
            </a:r>
            <a:endParaRPr lang="en-US" dirty="0"/>
          </a:p>
        </p:txBody>
      </p:sp>
      <p:sp>
        <p:nvSpPr>
          <p:cNvPr id="4" name="Text Placeholder 3"/>
          <p:cNvSpPr>
            <a:spLocks noGrp="1"/>
          </p:cNvSpPr>
          <p:nvPr>
            <p:ph type="body" sz="half" idx="2"/>
          </p:nvPr>
        </p:nvSpPr>
        <p:spPr>
          <a:xfrm>
            <a:off x="1293810" y="1669312"/>
            <a:ext cx="5872533" cy="4306186"/>
          </a:xfrm>
        </p:spPr>
        <p:txBody>
          <a:bodyPr>
            <a:normAutofit/>
          </a:bodyPr>
          <a:lstStyle/>
          <a:p>
            <a:pPr marL="285750" indent="-285750" algn="l">
              <a:buFont typeface="Arial" panose="020B0604020202020204" pitchFamily="34" charset="0"/>
              <a:buChar char="•"/>
            </a:pPr>
            <a:r>
              <a:rPr lang="en-US" sz="2400" dirty="0"/>
              <a:t>A string is a sequence of characters, like "Hello world!".</a:t>
            </a:r>
          </a:p>
          <a:p>
            <a:pPr marL="285750" indent="-285750" algn="l">
              <a:buFont typeface="Arial" panose="020B0604020202020204" pitchFamily="34" charset="0"/>
              <a:buChar char="•"/>
            </a:pPr>
            <a:r>
              <a:rPr lang="en-US" sz="2400" dirty="0"/>
              <a:t>A string can be any text inside quotes. You can use single or double quotes:</a:t>
            </a:r>
          </a:p>
          <a:p>
            <a:endParaRPr lang="en-US" dirty="0"/>
          </a:p>
        </p:txBody>
      </p:sp>
    </p:spTree>
    <p:extLst>
      <p:ext uri="{BB962C8B-B14F-4D97-AF65-F5344CB8AC3E}">
        <p14:creationId xmlns:p14="http://schemas.microsoft.com/office/powerpoint/2010/main" val="3249086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810042"/>
            <a:ext cx="3718455" cy="578489"/>
          </a:xfrm>
        </p:spPr>
        <p:txBody>
          <a:bodyPr>
            <a:normAutofit fontScale="90000"/>
          </a:bodyPr>
          <a:lstStyle/>
          <a:p>
            <a:r>
              <a:rPr lang="en-US" dirty="0"/>
              <a:t>PHP Integer</a:t>
            </a:r>
            <a:br>
              <a:rPr lang="en-US" dirty="0"/>
            </a:br>
            <a:endParaRPr lang="en-US" dirty="0"/>
          </a:p>
        </p:txBody>
      </p:sp>
      <p:sp>
        <p:nvSpPr>
          <p:cNvPr id="3" name="Content Placeholder 2"/>
          <p:cNvSpPr>
            <a:spLocks noGrp="1"/>
          </p:cNvSpPr>
          <p:nvPr>
            <p:ph idx="1"/>
          </p:nvPr>
        </p:nvSpPr>
        <p:spPr>
          <a:xfrm>
            <a:off x="7963786" y="2339163"/>
            <a:ext cx="2924348" cy="3536703"/>
          </a:xfrm>
        </p:spPr>
        <p:txBody>
          <a:bodyPr/>
          <a:lstStyle/>
          <a:p>
            <a:r>
              <a:rPr lang="en-US" dirty="0"/>
              <a:t>&lt;?</a:t>
            </a:r>
            <a:r>
              <a:rPr lang="en-US" dirty="0" err="1"/>
              <a:t>php</a:t>
            </a:r>
            <a:r>
              <a:rPr lang="en-US" dirty="0"/>
              <a:t> </a:t>
            </a:r>
            <a:br>
              <a:rPr lang="en-US" dirty="0"/>
            </a:br>
            <a:r>
              <a:rPr lang="en-US" dirty="0"/>
              <a:t>$x = 5985;</a:t>
            </a:r>
            <a:br>
              <a:rPr lang="en-US" dirty="0"/>
            </a:br>
            <a:r>
              <a:rPr lang="en-US" dirty="0" err="1"/>
              <a:t>var_dump</a:t>
            </a:r>
            <a:r>
              <a:rPr lang="en-US" dirty="0"/>
              <a:t>($x);</a:t>
            </a:r>
            <a:br>
              <a:rPr lang="en-US" dirty="0"/>
            </a:br>
            <a:r>
              <a:rPr lang="en-US" dirty="0"/>
              <a:t>?&gt;</a:t>
            </a:r>
          </a:p>
        </p:txBody>
      </p:sp>
      <p:sp>
        <p:nvSpPr>
          <p:cNvPr id="4" name="Text Placeholder 3"/>
          <p:cNvSpPr>
            <a:spLocks noGrp="1"/>
          </p:cNvSpPr>
          <p:nvPr>
            <p:ph type="body" sz="half" idx="2"/>
          </p:nvPr>
        </p:nvSpPr>
        <p:spPr>
          <a:xfrm>
            <a:off x="1293811" y="1828801"/>
            <a:ext cx="6595547" cy="4047066"/>
          </a:xfrm>
        </p:spPr>
        <p:txBody>
          <a:bodyPr>
            <a:normAutofit/>
          </a:bodyPr>
          <a:lstStyle/>
          <a:p>
            <a:pPr marL="285750" indent="-285750" algn="l">
              <a:buFont typeface="Arial" panose="020B0604020202020204" pitchFamily="34" charset="0"/>
              <a:buChar char="•"/>
            </a:pPr>
            <a:r>
              <a:rPr lang="en-US" sz="1900" dirty="0"/>
              <a:t>An integer is a whole number (without decimals).  It is a number between -2,147,483,648 and +2,147,483,647.</a:t>
            </a:r>
          </a:p>
          <a:p>
            <a:pPr marL="285750" indent="-285750" algn="l">
              <a:buFont typeface="Arial" panose="020B0604020202020204" pitchFamily="34" charset="0"/>
              <a:buChar char="•"/>
            </a:pPr>
            <a:r>
              <a:rPr lang="en-US" sz="1900" dirty="0"/>
              <a:t>Rules for integers:</a:t>
            </a:r>
          </a:p>
          <a:p>
            <a:pPr marL="285750" indent="-285750" algn="l">
              <a:buFont typeface="Arial" panose="020B0604020202020204" pitchFamily="34" charset="0"/>
              <a:buChar char="•"/>
            </a:pPr>
            <a:r>
              <a:rPr lang="en-US" sz="1900" dirty="0"/>
              <a:t>An integer must have at least one digit (0-9)</a:t>
            </a:r>
          </a:p>
          <a:p>
            <a:pPr marL="285750" indent="-285750" algn="l">
              <a:buFont typeface="Arial" panose="020B0604020202020204" pitchFamily="34" charset="0"/>
              <a:buChar char="•"/>
            </a:pPr>
            <a:r>
              <a:rPr lang="en-US" sz="1900" dirty="0"/>
              <a:t>An integer cannot contain comma or blanks</a:t>
            </a:r>
          </a:p>
          <a:p>
            <a:pPr marL="285750" indent="-285750" algn="l">
              <a:buFont typeface="Arial" panose="020B0604020202020204" pitchFamily="34" charset="0"/>
              <a:buChar char="•"/>
            </a:pPr>
            <a:r>
              <a:rPr lang="en-US" sz="1900" dirty="0"/>
              <a:t>An integer must not have a decimal point</a:t>
            </a:r>
          </a:p>
          <a:p>
            <a:pPr marL="285750" indent="-285750" algn="l">
              <a:buFont typeface="Arial" panose="020B0604020202020204" pitchFamily="34" charset="0"/>
              <a:buChar char="•"/>
            </a:pPr>
            <a:r>
              <a:rPr lang="en-US" sz="1900" dirty="0"/>
              <a:t>An integer can be either positive or negative</a:t>
            </a:r>
          </a:p>
          <a:p>
            <a:pPr marL="285750" indent="-285750" algn="l">
              <a:buFont typeface="Arial" panose="020B0604020202020204" pitchFamily="34" charset="0"/>
              <a:buChar char="•"/>
            </a:pPr>
            <a:r>
              <a:rPr lang="en-US" sz="1900" dirty="0"/>
              <a:t>Integers can be specified in three formats: decimal (10-based), hexadecimal (16-based - prefixed with 0x) or octal (8-based - prefixed with 0)</a:t>
            </a:r>
          </a:p>
          <a:p>
            <a:endParaRPr lang="en-US" dirty="0"/>
          </a:p>
        </p:txBody>
      </p:sp>
    </p:spTree>
    <p:extLst>
      <p:ext uri="{BB962C8B-B14F-4D97-AF65-F5344CB8AC3E}">
        <p14:creationId xmlns:p14="http://schemas.microsoft.com/office/powerpoint/2010/main" val="67438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211" y="982132"/>
            <a:ext cx="3718455" cy="801773"/>
          </a:xfrm>
        </p:spPr>
        <p:txBody>
          <a:bodyPr>
            <a:normAutofit fontScale="90000"/>
          </a:bodyPr>
          <a:lstStyle/>
          <a:p>
            <a:r>
              <a:rPr lang="en-US" dirty="0"/>
              <a:t>PHP Float</a:t>
            </a:r>
            <a:br>
              <a:rPr lang="en-US" dirty="0"/>
            </a:br>
            <a:endParaRPr lang="en-US" dirty="0"/>
          </a:p>
        </p:txBody>
      </p:sp>
      <p:sp>
        <p:nvSpPr>
          <p:cNvPr id="3" name="Content Placeholder 2"/>
          <p:cNvSpPr>
            <a:spLocks noGrp="1"/>
          </p:cNvSpPr>
          <p:nvPr>
            <p:ph idx="1"/>
          </p:nvPr>
        </p:nvSpPr>
        <p:spPr>
          <a:xfrm>
            <a:off x="8601740" y="982132"/>
            <a:ext cx="2286394" cy="1856762"/>
          </a:xfrm>
        </p:spPr>
        <p:txBody>
          <a:bodyPr/>
          <a:lstStyle/>
          <a:p>
            <a:r>
              <a:rPr lang="en-US" dirty="0"/>
              <a:t>&lt;?</a:t>
            </a:r>
            <a:r>
              <a:rPr lang="en-US" dirty="0" err="1"/>
              <a:t>php</a:t>
            </a:r>
            <a:r>
              <a:rPr lang="en-US" dirty="0"/>
              <a:t> </a:t>
            </a:r>
            <a:br>
              <a:rPr lang="en-US" dirty="0"/>
            </a:br>
            <a:r>
              <a:rPr lang="en-US" dirty="0"/>
              <a:t>$x = 10.365;</a:t>
            </a:r>
            <a:br>
              <a:rPr lang="en-US" dirty="0"/>
            </a:br>
            <a:r>
              <a:rPr lang="en-US" dirty="0" err="1"/>
              <a:t>var_dump</a:t>
            </a:r>
            <a:r>
              <a:rPr lang="en-US" dirty="0"/>
              <a:t>($x);</a:t>
            </a:r>
            <a:br>
              <a:rPr lang="en-US" dirty="0"/>
            </a:br>
            <a:r>
              <a:rPr lang="en-US" dirty="0"/>
              <a:t>?&gt;</a:t>
            </a:r>
          </a:p>
        </p:txBody>
      </p:sp>
      <p:sp>
        <p:nvSpPr>
          <p:cNvPr id="4" name="Text Placeholder 3"/>
          <p:cNvSpPr>
            <a:spLocks noGrp="1"/>
          </p:cNvSpPr>
          <p:nvPr>
            <p:ph type="body" sz="half" idx="2"/>
          </p:nvPr>
        </p:nvSpPr>
        <p:spPr>
          <a:xfrm>
            <a:off x="1068663" y="1541722"/>
            <a:ext cx="6576146" cy="3838352"/>
          </a:xfrm>
        </p:spPr>
        <p:txBody>
          <a:bodyPr>
            <a:normAutofit/>
          </a:bodyPr>
          <a:lstStyle/>
          <a:p>
            <a:pPr marL="285750" indent="-285750" algn="l">
              <a:buFont typeface="Arial" panose="020B0604020202020204" pitchFamily="34" charset="0"/>
              <a:buChar char="•"/>
            </a:pPr>
            <a:r>
              <a:rPr lang="en-US" sz="2800" dirty="0"/>
              <a:t>A float (floating point number) is a number with a decimal point or a number in exponential form.</a:t>
            </a:r>
          </a:p>
          <a:p>
            <a:pPr marL="285750" indent="-285750" algn="l">
              <a:buFont typeface="Arial" panose="020B0604020202020204" pitchFamily="34" charset="0"/>
              <a:buChar char="•"/>
            </a:pPr>
            <a:r>
              <a:rPr lang="en-US" sz="2800" dirty="0"/>
              <a:t>In the following example $x is a float. The PHP </a:t>
            </a:r>
            <a:r>
              <a:rPr lang="en-US" sz="2800" dirty="0" err="1"/>
              <a:t>var_dump</a:t>
            </a:r>
            <a:r>
              <a:rPr lang="en-US" sz="2800" dirty="0"/>
              <a:t>() function returns the data type and value</a:t>
            </a:r>
          </a:p>
          <a:p>
            <a:endParaRPr lang="en-US" dirty="0"/>
          </a:p>
        </p:txBody>
      </p:sp>
    </p:spTree>
    <p:extLst>
      <p:ext uri="{BB962C8B-B14F-4D97-AF65-F5344CB8AC3E}">
        <p14:creationId xmlns:p14="http://schemas.microsoft.com/office/powerpoint/2010/main" val="355807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373" y="846274"/>
            <a:ext cx="3718455" cy="684815"/>
          </a:xfrm>
        </p:spPr>
        <p:txBody>
          <a:bodyPr>
            <a:normAutofit fontScale="90000"/>
          </a:bodyPr>
          <a:lstStyle/>
          <a:p>
            <a:r>
              <a:rPr lang="en-US" dirty="0"/>
              <a:t>PHP Boolean</a:t>
            </a:r>
            <a:br>
              <a:rPr lang="en-US" dirty="0"/>
            </a:br>
            <a:endParaRPr lang="en-US" dirty="0"/>
          </a:p>
        </p:txBody>
      </p:sp>
      <p:sp>
        <p:nvSpPr>
          <p:cNvPr id="3" name="Content Placeholder 2"/>
          <p:cNvSpPr>
            <a:spLocks noGrp="1"/>
          </p:cNvSpPr>
          <p:nvPr>
            <p:ph idx="1"/>
          </p:nvPr>
        </p:nvSpPr>
        <p:spPr>
          <a:xfrm>
            <a:off x="7538484" y="982131"/>
            <a:ext cx="3349650" cy="2834957"/>
          </a:xfrm>
        </p:spPr>
        <p:txBody>
          <a:bodyPr/>
          <a:lstStyle/>
          <a:p>
            <a:r>
              <a:rPr lang="en-US" dirty="0"/>
              <a:t>$x = true;</a:t>
            </a:r>
            <a:br>
              <a:rPr lang="en-US" dirty="0"/>
            </a:br>
            <a:r>
              <a:rPr lang="en-US" dirty="0"/>
              <a:t>$y = false;</a:t>
            </a:r>
          </a:p>
        </p:txBody>
      </p:sp>
      <p:sp>
        <p:nvSpPr>
          <p:cNvPr id="4" name="Text Placeholder 3"/>
          <p:cNvSpPr>
            <a:spLocks noGrp="1"/>
          </p:cNvSpPr>
          <p:nvPr>
            <p:ph type="body" sz="half" idx="2"/>
          </p:nvPr>
        </p:nvSpPr>
        <p:spPr>
          <a:xfrm>
            <a:off x="1293811" y="1531089"/>
            <a:ext cx="5553556" cy="1897912"/>
          </a:xfrm>
        </p:spPr>
        <p:txBody>
          <a:bodyPr>
            <a:noAutofit/>
          </a:bodyPr>
          <a:lstStyle/>
          <a:p>
            <a:pPr marL="285750" indent="-285750" algn="l">
              <a:buFont typeface="Arial" panose="020B0604020202020204" pitchFamily="34" charset="0"/>
              <a:buChar char="•"/>
            </a:pPr>
            <a:r>
              <a:rPr lang="en-US" sz="2000" dirty="0"/>
              <a:t>A Boolean represents two possible states: TRUE or FALSE.</a:t>
            </a:r>
          </a:p>
          <a:p>
            <a:pPr marL="285750" indent="-285750" algn="l">
              <a:buFont typeface="Arial" panose="020B0604020202020204" pitchFamily="34" charset="0"/>
              <a:buChar char="•"/>
            </a:pPr>
            <a:r>
              <a:rPr lang="en-US" sz="2000" dirty="0"/>
              <a:t>Booleans are often used in conditional testing. </a:t>
            </a:r>
          </a:p>
        </p:txBody>
      </p:sp>
    </p:spTree>
    <p:extLst>
      <p:ext uri="{BB962C8B-B14F-4D97-AF65-F5344CB8AC3E}">
        <p14:creationId xmlns:p14="http://schemas.microsoft.com/office/powerpoint/2010/main" val="2066465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Global Variables Types.</a:t>
            </a:r>
          </a:p>
        </p:txBody>
      </p:sp>
      <p:sp>
        <p:nvSpPr>
          <p:cNvPr id="3" name="Content Placeholder 2"/>
          <p:cNvSpPr>
            <a:spLocks noGrp="1"/>
          </p:cNvSpPr>
          <p:nvPr>
            <p:ph idx="1"/>
          </p:nvPr>
        </p:nvSpPr>
        <p:spPr/>
        <p:txBody>
          <a:bodyPr/>
          <a:lstStyle/>
          <a:p>
            <a:pPr algn="just"/>
            <a:r>
              <a:rPr lang="en-US" sz="2800" dirty="0"/>
              <a:t>One is </a:t>
            </a:r>
            <a:r>
              <a:rPr lang="en-US" sz="2800" b="1" dirty="0"/>
              <a:t>Environmental level </a:t>
            </a:r>
            <a:r>
              <a:rPr lang="en-US" sz="2800" dirty="0"/>
              <a:t>and the other is </a:t>
            </a:r>
            <a:r>
              <a:rPr lang="en-US" sz="2800" b="1" dirty="0"/>
              <a:t>Script level </a:t>
            </a:r>
            <a:r>
              <a:rPr lang="en-US" sz="2800" dirty="0"/>
              <a:t>variables.</a:t>
            </a:r>
          </a:p>
          <a:p>
            <a:pPr algn="just"/>
            <a:r>
              <a:rPr lang="en-US" sz="2800" dirty="0"/>
              <a:t>Environmental level variables are available any where in your PHP program,.</a:t>
            </a:r>
          </a:p>
          <a:p>
            <a:pPr algn="just"/>
            <a:r>
              <a:rPr lang="en-US" sz="2800" dirty="0"/>
              <a:t>Script level variables are available only externally to functions unless you pass them to a function as an actual parameter.</a:t>
            </a:r>
          </a:p>
          <a:p>
            <a:endParaRPr lang="en-US" dirty="0"/>
          </a:p>
        </p:txBody>
      </p:sp>
    </p:spTree>
    <p:extLst>
      <p:ext uri="{BB962C8B-B14F-4D97-AF65-F5344CB8AC3E}">
        <p14:creationId xmlns:p14="http://schemas.microsoft.com/office/powerpoint/2010/main" val="4265126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7910"/>
            <a:ext cx="9601196" cy="871281"/>
          </a:xfrm>
        </p:spPr>
        <p:txBody>
          <a:bodyPr/>
          <a:lstStyle/>
          <a:p>
            <a:r>
              <a:rPr lang="en-US" dirty="0"/>
              <a:t>PHP Predefined Variables.</a:t>
            </a:r>
          </a:p>
        </p:txBody>
      </p:sp>
      <p:sp>
        <p:nvSpPr>
          <p:cNvPr id="3" name="Content Placeholder 2"/>
          <p:cNvSpPr>
            <a:spLocks noGrp="1"/>
          </p:cNvSpPr>
          <p:nvPr>
            <p:ph idx="1"/>
          </p:nvPr>
        </p:nvSpPr>
        <p:spPr>
          <a:xfrm>
            <a:off x="127591" y="1339703"/>
            <a:ext cx="11961628" cy="5124892"/>
          </a:xfrm>
        </p:spPr>
        <p:txBody>
          <a:bodyPr>
            <a:normAutofit fontScale="70000" lnSpcReduction="20000"/>
          </a:bodyPr>
          <a:lstStyle/>
          <a:p>
            <a:pPr>
              <a:lnSpc>
                <a:spcPct val="120000"/>
              </a:lnSpc>
            </a:pPr>
            <a:r>
              <a:rPr lang="en-US" sz="4000" dirty="0"/>
              <a:t>PHP predefined variables are also known as super global variables which means that they are always accessible, regardless of scope - and you can access them from any function, class or file without having to do anything special.</a:t>
            </a:r>
          </a:p>
          <a:p>
            <a:r>
              <a:rPr lang="en-US" sz="4000" dirty="0"/>
              <a:t>The PHP </a:t>
            </a:r>
            <a:r>
              <a:rPr lang="en-US" sz="4000" dirty="0" err="1"/>
              <a:t>superglobal</a:t>
            </a:r>
            <a:r>
              <a:rPr lang="en-US" sz="4000" dirty="0"/>
              <a:t> variables are:</a:t>
            </a:r>
          </a:p>
          <a:p>
            <a:pPr marL="0" indent="0">
              <a:buNone/>
            </a:pPr>
            <a:r>
              <a:rPr lang="en-US" dirty="0"/>
              <a:t>	$GLOBALS</a:t>
            </a:r>
          </a:p>
          <a:p>
            <a:pPr marL="0" indent="0">
              <a:buNone/>
            </a:pPr>
            <a:r>
              <a:rPr lang="en-US" dirty="0"/>
              <a:t>	$_SERVER</a:t>
            </a:r>
          </a:p>
          <a:p>
            <a:pPr marL="0" indent="0">
              <a:buNone/>
            </a:pPr>
            <a:r>
              <a:rPr lang="en-US" dirty="0"/>
              <a:t>	$_REQUEST</a:t>
            </a:r>
          </a:p>
          <a:p>
            <a:pPr marL="0" indent="0">
              <a:buNone/>
            </a:pPr>
            <a:r>
              <a:rPr lang="en-US" dirty="0"/>
              <a:t>	$_POST</a:t>
            </a:r>
          </a:p>
          <a:p>
            <a:pPr marL="0" indent="0">
              <a:buNone/>
            </a:pPr>
            <a:r>
              <a:rPr lang="en-US" dirty="0"/>
              <a:t>	$_GET</a:t>
            </a:r>
          </a:p>
          <a:p>
            <a:pPr marL="0" indent="0">
              <a:buNone/>
            </a:pPr>
            <a:r>
              <a:rPr lang="en-US" dirty="0"/>
              <a:t>	$_FILES</a:t>
            </a:r>
          </a:p>
          <a:p>
            <a:pPr marL="0" indent="0">
              <a:buNone/>
            </a:pPr>
            <a:r>
              <a:rPr lang="en-US" dirty="0"/>
              <a:t>	$_ENV</a:t>
            </a:r>
          </a:p>
          <a:p>
            <a:pPr marL="0" indent="0">
              <a:buNone/>
            </a:pPr>
            <a:r>
              <a:rPr lang="en-US" dirty="0"/>
              <a:t>	$_COOKIE</a:t>
            </a:r>
          </a:p>
          <a:p>
            <a:pPr marL="0" indent="0">
              <a:buNone/>
            </a:pPr>
            <a:r>
              <a:rPr lang="en-US" dirty="0"/>
              <a:t>	$_SESSION</a:t>
            </a:r>
          </a:p>
          <a:p>
            <a:endParaRPr lang="en-US" dirty="0"/>
          </a:p>
        </p:txBody>
      </p:sp>
    </p:spTree>
    <p:extLst>
      <p:ext uri="{BB962C8B-B14F-4D97-AF65-F5344CB8AC3E}">
        <p14:creationId xmlns:p14="http://schemas.microsoft.com/office/powerpoint/2010/main" val="101242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Predefined Variables.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3890758"/>
              </p:ext>
            </p:extLst>
          </p:nvPr>
        </p:nvGraphicFramePr>
        <p:xfrm>
          <a:off x="1295398" y="2927372"/>
          <a:ext cx="9601200" cy="2926080"/>
        </p:xfrm>
        <a:graphic>
          <a:graphicData uri="http://schemas.openxmlformats.org/drawingml/2006/table">
            <a:tbl>
              <a:tblPr firstRow="1" bandRow="1">
                <a:tableStyleId>{5C22544A-7EE6-4342-B048-85BDC9FD1C3A}</a:tableStyleId>
              </a:tblPr>
              <a:tblGrid>
                <a:gridCol w="2413717">
                  <a:extLst>
                    <a:ext uri="{9D8B030D-6E8A-4147-A177-3AD203B41FA5}">
                      <a16:colId xmlns:a16="http://schemas.microsoft.com/office/drawing/2014/main" val="20000"/>
                    </a:ext>
                  </a:extLst>
                </a:gridCol>
                <a:gridCol w="7187483">
                  <a:extLst>
                    <a:ext uri="{9D8B030D-6E8A-4147-A177-3AD203B41FA5}">
                      <a16:colId xmlns:a16="http://schemas.microsoft.com/office/drawing/2014/main" val="20001"/>
                    </a:ext>
                  </a:extLst>
                </a:gridCol>
              </a:tblGrid>
              <a:tr h="0">
                <a:tc>
                  <a:txBody>
                    <a:bodyPr/>
                    <a:lstStyle/>
                    <a:p>
                      <a:r>
                        <a:rPr lang="en-US" dirty="0"/>
                        <a:t>Variable</a:t>
                      </a:r>
                      <a:r>
                        <a:rPr lang="en-US" baseline="0" dirty="0"/>
                        <a:t> Name</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$GLOBALS</a:t>
                      </a:r>
                    </a:p>
                  </a:txBody>
                  <a:tcPr/>
                </a:tc>
                <a:tc>
                  <a:txBody>
                    <a:bodyPr/>
                    <a:lstStyle/>
                    <a:p>
                      <a:r>
                        <a:rPr lang="en-US" dirty="0"/>
                        <a:t>The variable contains a reference to every variable with in the</a:t>
                      </a:r>
                      <a:r>
                        <a:rPr lang="en-US" baseline="0" dirty="0"/>
                        <a:t> global scope of the script. The keys for these values are the names of the global variables.</a:t>
                      </a:r>
                      <a:endParaRPr lang="en-US" dirty="0"/>
                    </a:p>
                  </a:txBody>
                  <a:tcPr/>
                </a:tc>
                <a:extLst>
                  <a:ext uri="{0D108BD9-81ED-4DB2-BD59-A6C34878D82A}">
                    <a16:rowId xmlns:a16="http://schemas.microsoft.com/office/drawing/2014/main" val="10001"/>
                  </a:ext>
                </a:extLst>
              </a:tr>
              <a:tr h="370840">
                <a:tc>
                  <a:txBody>
                    <a:bodyPr/>
                    <a:lstStyle/>
                    <a:p>
                      <a:r>
                        <a:rPr lang="en-US" dirty="0"/>
                        <a:t>$_COOKIE</a:t>
                      </a:r>
                    </a:p>
                  </a:txBody>
                  <a:tcPr/>
                </a:tc>
                <a:tc>
                  <a:txBody>
                    <a:bodyPr/>
                    <a:lstStyle/>
                    <a:p>
                      <a:r>
                        <a:rPr lang="en-US" dirty="0"/>
                        <a:t>The variable contains</a:t>
                      </a:r>
                      <a:r>
                        <a:rPr lang="en-US" baseline="0" dirty="0"/>
                        <a:t> all HTTP cookies. It replaces the deprecated $$HTTP_COOKIE_VARS array.</a:t>
                      </a:r>
                      <a:endParaRPr lang="en-US" dirty="0"/>
                    </a:p>
                  </a:txBody>
                  <a:tcPr/>
                </a:tc>
                <a:extLst>
                  <a:ext uri="{0D108BD9-81ED-4DB2-BD59-A6C34878D82A}">
                    <a16:rowId xmlns:a16="http://schemas.microsoft.com/office/drawing/2014/main" val="10002"/>
                  </a:ext>
                </a:extLst>
              </a:tr>
              <a:tr h="370840">
                <a:tc>
                  <a:txBody>
                    <a:bodyPr/>
                    <a:lstStyle/>
                    <a:p>
                      <a:r>
                        <a:rPr lang="en-US" dirty="0"/>
                        <a:t>$_ENV</a:t>
                      </a:r>
                    </a:p>
                  </a:txBody>
                  <a:tcPr/>
                </a:tc>
                <a:tc>
                  <a:txBody>
                    <a:bodyPr/>
                    <a:lstStyle/>
                    <a:p>
                      <a:r>
                        <a:rPr lang="en-US" dirty="0"/>
                        <a:t>The variable contains all inherited</a:t>
                      </a:r>
                      <a:r>
                        <a:rPr lang="en-US" baseline="0" dirty="0"/>
                        <a:t> environment variables or those directly set within the script. It replaces the deprecated $HTTP_ENV_VARS array.</a:t>
                      </a:r>
                      <a:endParaRPr lang="en-US" dirty="0"/>
                    </a:p>
                  </a:txBody>
                  <a:tcPr/>
                </a:tc>
                <a:extLst>
                  <a:ext uri="{0D108BD9-81ED-4DB2-BD59-A6C34878D82A}">
                    <a16:rowId xmlns:a16="http://schemas.microsoft.com/office/drawing/2014/main" val="10003"/>
                  </a:ext>
                </a:extLst>
              </a:tr>
              <a:tr h="370840">
                <a:tc>
                  <a:txBody>
                    <a:bodyPr/>
                    <a:lstStyle/>
                    <a:p>
                      <a:r>
                        <a:rPr lang="en-US" dirty="0"/>
                        <a:t>$_GET</a:t>
                      </a:r>
                    </a:p>
                  </a:txBody>
                  <a:tcPr/>
                </a:tc>
                <a:tc>
                  <a:txBody>
                    <a:bodyPr/>
                    <a:lstStyle/>
                    <a:p>
                      <a:r>
                        <a:rPr lang="en-US" dirty="0"/>
                        <a:t>The variable contains all the URL query</a:t>
                      </a:r>
                      <a:r>
                        <a:rPr lang="en-US" baseline="0" dirty="0"/>
                        <a:t> string values. It replaces the $HTTP_GET_VARS array.</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43307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92500"/>
          </a:bodyPr>
          <a:lstStyle/>
          <a:p>
            <a:r>
              <a:rPr lang="en-US" dirty="0"/>
              <a:t>Variables: There are certain rules for variables</a:t>
            </a:r>
          </a:p>
          <a:p>
            <a:r>
              <a:rPr lang="en-US" dirty="0"/>
              <a:t>A variable starts with the $ sign, followed by the name of the variable</a:t>
            </a:r>
          </a:p>
          <a:p>
            <a:r>
              <a:rPr lang="en-US" dirty="0"/>
              <a:t>A variable name must start with a letter or the underscore character</a:t>
            </a:r>
          </a:p>
          <a:p>
            <a:r>
              <a:rPr lang="en-US" dirty="0"/>
              <a:t>A variable name cannot start with a number</a:t>
            </a:r>
          </a:p>
          <a:p>
            <a:r>
              <a:rPr lang="en-US" dirty="0"/>
              <a:t>A variable name can only contain alpha-numeric characters and underscores (A-z, 0-9, and _ )</a:t>
            </a:r>
          </a:p>
          <a:p>
            <a:r>
              <a:rPr lang="en-US" dirty="0"/>
              <a:t>Variable names are case-sensitive ($age and $AGE are two different variables)</a:t>
            </a:r>
          </a:p>
          <a:p>
            <a:pPr marL="0" indent="0">
              <a:buNone/>
            </a:pPr>
            <a:endParaRPr lang="en-US" dirty="0"/>
          </a:p>
        </p:txBody>
      </p:sp>
    </p:spTree>
    <p:extLst>
      <p:ext uri="{BB962C8B-B14F-4D97-AF65-F5344CB8AC3E}">
        <p14:creationId xmlns:p14="http://schemas.microsoft.com/office/powerpoint/2010/main" val="428486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Predefined Variables.</a:t>
            </a: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937691938"/>
              </p:ext>
            </p:extLst>
          </p:nvPr>
        </p:nvGraphicFramePr>
        <p:xfrm>
          <a:off x="1295400" y="2557463"/>
          <a:ext cx="9601200" cy="3200400"/>
        </p:xfrm>
        <a:graphic>
          <a:graphicData uri="http://schemas.openxmlformats.org/drawingml/2006/table">
            <a:tbl>
              <a:tblPr firstRow="1" bandRow="1">
                <a:tableStyleId>{5C22544A-7EE6-4342-B048-85BDC9FD1C3A}</a:tableStyleId>
              </a:tblPr>
              <a:tblGrid>
                <a:gridCol w="2413717">
                  <a:extLst>
                    <a:ext uri="{9D8B030D-6E8A-4147-A177-3AD203B41FA5}">
                      <a16:colId xmlns:a16="http://schemas.microsoft.com/office/drawing/2014/main" val="20000"/>
                    </a:ext>
                  </a:extLst>
                </a:gridCol>
                <a:gridCol w="7187483">
                  <a:extLst>
                    <a:ext uri="{9D8B030D-6E8A-4147-A177-3AD203B41FA5}">
                      <a16:colId xmlns:a16="http://schemas.microsoft.com/office/drawing/2014/main" val="20001"/>
                    </a:ext>
                  </a:extLst>
                </a:gridCol>
              </a:tblGrid>
              <a:tr h="0">
                <a:tc>
                  <a:txBody>
                    <a:bodyPr/>
                    <a:lstStyle/>
                    <a:p>
                      <a:r>
                        <a:rPr lang="en-US" dirty="0"/>
                        <a:t>Variable</a:t>
                      </a:r>
                      <a:r>
                        <a:rPr lang="en-US" baseline="0" dirty="0"/>
                        <a:t> Name</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$_SERVER</a:t>
                      </a:r>
                    </a:p>
                  </a:txBody>
                  <a:tcPr/>
                </a:tc>
                <a:tc>
                  <a:txBody>
                    <a:bodyPr/>
                    <a:lstStyle/>
                    <a:p>
                      <a:r>
                        <a:rPr lang="en-US" dirty="0"/>
                        <a:t>The variables contains variables set b</a:t>
                      </a:r>
                      <a:r>
                        <a:rPr lang="en-US" baseline="0" dirty="0"/>
                        <a:t>y the execution environment of the web server and current running scripts. It replaces the deprecated $HTTP_SERVER_VARS array.</a:t>
                      </a:r>
                      <a:endParaRPr lang="en-US" dirty="0"/>
                    </a:p>
                  </a:txBody>
                  <a:tcPr/>
                </a:tc>
                <a:extLst>
                  <a:ext uri="{0D108BD9-81ED-4DB2-BD59-A6C34878D82A}">
                    <a16:rowId xmlns:a16="http://schemas.microsoft.com/office/drawing/2014/main" val="10001"/>
                  </a:ext>
                </a:extLst>
              </a:tr>
              <a:tr h="370840">
                <a:tc>
                  <a:txBody>
                    <a:bodyPr/>
                    <a:lstStyle/>
                    <a:p>
                      <a:r>
                        <a:rPr lang="en-US" dirty="0"/>
                        <a:t>$_SESSION</a:t>
                      </a:r>
                    </a:p>
                  </a:txBody>
                  <a:tcPr/>
                </a:tc>
                <a:tc>
                  <a:txBody>
                    <a:bodyPr/>
                    <a:lstStyle/>
                    <a:p>
                      <a:r>
                        <a:rPr lang="en-US" dirty="0"/>
                        <a:t>The variable</a:t>
                      </a:r>
                      <a:r>
                        <a:rPr lang="en-US" baseline="0" dirty="0"/>
                        <a:t> contains variables bound to the current session. It replaces the deprecated $HTTP_SESSION_VARS array.</a:t>
                      </a:r>
                      <a:endParaRPr lang="en-US" dirty="0"/>
                    </a:p>
                  </a:txBody>
                  <a:tcPr/>
                </a:tc>
                <a:extLst>
                  <a:ext uri="{0D108BD9-81ED-4DB2-BD59-A6C34878D82A}">
                    <a16:rowId xmlns:a16="http://schemas.microsoft.com/office/drawing/2014/main" val="10002"/>
                  </a:ext>
                </a:extLst>
              </a:tr>
              <a:tr h="370840">
                <a:tc>
                  <a:txBody>
                    <a:bodyPr/>
                    <a:lstStyle/>
                    <a:p>
                      <a:r>
                        <a:rPr lang="en-US" dirty="0"/>
                        <a:t>$_FILES</a:t>
                      </a:r>
                    </a:p>
                  </a:txBody>
                  <a:tcPr/>
                </a:tc>
                <a:tc>
                  <a:txBody>
                    <a:bodyPr/>
                    <a:lstStyle/>
                    <a:p>
                      <a:r>
                        <a:rPr lang="en-US" dirty="0"/>
                        <a:t>The variable contains all variables</a:t>
                      </a:r>
                      <a:r>
                        <a:rPr lang="en-US" baseline="0" dirty="0"/>
                        <a:t> provided by HTTP POST file uploads. It replaces the deprecated $HTTP_POST_FILES array.</a:t>
                      </a:r>
                      <a:endParaRPr lang="en-US" dirty="0"/>
                    </a:p>
                  </a:txBody>
                  <a:tcPr/>
                </a:tc>
                <a:extLst>
                  <a:ext uri="{0D108BD9-81ED-4DB2-BD59-A6C34878D82A}">
                    <a16:rowId xmlns:a16="http://schemas.microsoft.com/office/drawing/2014/main" val="10003"/>
                  </a:ext>
                </a:extLst>
              </a:tr>
              <a:tr h="370840">
                <a:tc>
                  <a:txBody>
                    <a:bodyPr/>
                    <a:lstStyle/>
                    <a:p>
                      <a:r>
                        <a:rPr lang="en-US" dirty="0"/>
                        <a:t>$_POST</a:t>
                      </a:r>
                    </a:p>
                  </a:txBody>
                  <a:tcPr/>
                </a:tc>
                <a:tc>
                  <a:txBody>
                    <a:bodyPr/>
                    <a:lstStyle/>
                    <a:p>
                      <a:r>
                        <a:rPr lang="en-US" dirty="0"/>
                        <a:t>The variable</a:t>
                      </a:r>
                      <a:r>
                        <a:rPr lang="en-US" baseline="0" dirty="0"/>
                        <a:t> contains all variables provided by HTTP POST it replaces the deprecated $HTTP_POST_VARS array.</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10320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Predefined Variables.</a:t>
            </a:r>
          </a:p>
        </p:txBody>
      </p:sp>
      <p:sp>
        <p:nvSpPr>
          <p:cNvPr id="3" name="Content Placeholder 2"/>
          <p:cNvSpPr>
            <a:spLocks noGrp="1"/>
          </p:cNvSpPr>
          <p:nvPr>
            <p:ph idx="1"/>
          </p:nvPr>
        </p:nvSpPr>
        <p:spPr/>
        <p:txBody>
          <a:bodyPr/>
          <a:lstStyle/>
          <a:p>
            <a:r>
              <a:rPr lang="en-US" b="1" dirty="0"/>
              <a:t>$_REQUEST:</a:t>
            </a:r>
            <a:r>
              <a:rPr lang="en-US" dirty="0"/>
              <a:t> The variable contains all variables provided by GET, POST, and COOKIE inputs. The order of the variable is set by the PHP variable order configuration parameter. The values in this variable are a security risk because it makes a man-in-the-middle attack more likely, since $_GET is insecure. You should use the $_POST in place of the $_REQUEST predefined variable.</a:t>
            </a:r>
            <a:endParaRPr lang="en-US" b="1" dirty="0"/>
          </a:p>
        </p:txBody>
      </p:sp>
    </p:spTree>
    <p:extLst>
      <p:ext uri="{BB962C8B-B14F-4D97-AF65-F5344CB8AC3E}">
        <p14:creationId xmlns:p14="http://schemas.microsoft.com/office/powerpoint/2010/main" val="377930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Defined Variables.</a:t>
            </a:r>
          </a:p>
        </p:txBody>
      </p:sp>
      <p:sp>
        <p:nvSpPr>
          <p:cNvPr id="3" name="Content Placeholder 2"/>
          <p:cNvSpPr>
            <a:spLocks noGrp="1"/>
          </p:cNvSpPr>
          <p:nvPr>
            <p:ph idx="1"/>
          </p:nvPr>
        </p:nvSpPr>
        <p:spPr/>
        <p:txBody>
          <a:bodyPr>
            <a:normAutofit fontScale="92500" lnSpcReduction="10000"/>
          </a:bodyPr>
          <a:lstStyle/>
          <a:p>
            <a:r>
              <a:rPr lang="en-US" dirty="0"/>
              <a:t>PHP variables names must start with an underscore or an alphabetical character. Underscores start most predefined PHP variables, so starting user-defined variables with an alphabetical character is a good idea. </a:t>
            </a:r>
          </a:p>
          <a:p>
            <a:r>
              <a:rPr lang="en-US" dirty="0"/>
              <a:t>PHP variables are assigned  once only.</a:t>
            </a:r>
          </a:p>
          <a:p>
            <a:r>
              <a:rPr lang="en-US" dirty="0"/>
              <a:t>You define a variable in PHP by prefacing the variable name with a $ symbol.</a:t>
            </a:r>
          </a:p>
          <a:p>
            <a:r>
              <a:rPr lang="en-US" dirty="0"/>
              <a:t>Variables may be scalar or compound. </a:t>
            </a:r>
          </a:p>
          <a:p>
            <a:r>
              <a:rPr lang="en-US" dirty="0"/>
              <a:t>The difference between scalar and compound variables is scalar variables can hold one thing at a time, where as compound variables may hold more than one thing.</a:t>
            </a:r>
          </a:p>
          <a:p>
            <a:endParaRPr lang="en-US" dirty="0"/>
          </a:p>
        </p:txBody>
      </p:sp>
    </p:spTree>
    <p:extLst>
      <p:ext uri="{BB962C8B-B14F-4D97-AF65-F5344CB8AC3E}">
        <p14:creationId xmlns:p14="http://schemas.microsoft.com/office/powerpoint/2010/main" val="227734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normAutofit fontScale="77500" lnSpcReduction="20000"/>
          </a:bodyPr>
          <a:lstStyle/>
          <a:p>
            <a:r>
              <a:rPr lang="en-US" dirty="0"/>
              <a:t>Operators are used to perform operations on variables and values.</a:t>
            </a:r>
          </a:p>
          <a:p>
            <a:r>
              <a:rPr lang="en-US" dirty="0"/>
              <a:t>PHP divides the operators in the following groups:</a:t>
            </a:r>
          </a:p>
          <a:p>
            <a:pPr marL="0" indent="0">
              <a:buNone/>
            </a:pPr>
            <a:r>
              <a:rPr lang="en-US" dirty="0"/>
              <a:t>	Arithmetic operators.</a:t>
            </a:r>
          </a:p>
          <a:p>
            <a:pPr marL="0" indent="0">
              <a:buNone/>
            </a:pPr>
            <a:r>
              <a:rPr lang="en-US" dirty="0"/>
              <a:t>	Assignment operators.</a:t>
            </a:r>
          </a:p>
          <a:p>
            <a:pPr marL="457200" lvl="1" indent="0">
              <a:buNone/>
            </a:pPr>
            <a:r>
              <a:rPr lang="en-US" dirty="0"/>
              <a:t>Comparison operators.</a:t>
            </a:r>
          </a:p>
          <a:p>
            <a:pPr marL="0" indent="0">
              <a:buNone/>
            </a:pPr>
            <a:r>
              <a:rPr lang="en-US" dirty="0"/>
              <a:t>	Increment/Decrement operators.</a:t>
            </a:r>
          </a:p>
          <a:p>
            <a:pPr marL="0" indent="0">
              <a:buNone/>
            </a:pPr>
            <a:r>
              <a:rPr lang="en-US" dirty="0"/>
              <a:t>	Logical operators.</a:t>
            </a:r>
          </a:p>
          <a:p>
            <a:pPr marL="0" indent="0">
              <a:buNone/>
            </a:pPr>
            <a:r>
              <a:rPr lang="en-US" dirty="0"/>
              <a:t>	String operators.</a:t>
            </a:r>
          </a:p>
          <a:p>
            <a:pPr marL="0" indent="0">
              <a:buNone/>
            </a:pPr>
            <a:r>
              <a:rPr lang="en-US" dirty="0"/>
              <a:t>	Array operators.</a:t>
            </a:r>
          </a:p>
          <a:p>
            <a:endParaRPr lang="en-US" dirty="0"/>
          </a:p>
        </p:txBody>
      </p:sp>
    </p:spTree>
    <p:extLst>
      <p:ext uri="{BB962C8B-B14F-4D97-AF65-F5344CB8AC3E}">
        <p14:creationId xmlns:p14="http://schemas.microsoft.com/office/powerpoint/2010/main" val="274176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Arithmetic Operators</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5094552" y="1388535"/>
            <a:ext cx="6451986" cy="4303928"/>
          </a:xfrm>
          <a:prstGeom prst="rect">
            <a:avLst/>
          </a:prstGeom>
        </p:spPr>
      </p:pic>
      <p:sp>
        <p:nvSpPr>
          <p:cNvPr id="4" name="Text Placeholder 3"/>
          <p:cNvSpPr>
            <a:spLocks noGrp="1"/>
          </p:cNvSpPr>
          <p:nvPr>
            <p:ph type="body" sz="half" idx="2"/>
          </p:nvPr>
        </p:nvSpPr>
        <p:spPr/>
        <p:txBody>
          <a:bodyPr>
            <a:normAutofit fontScale="92500" lnSpcReduction="10000"/>
          </a:bodyPr>
          <a:lstStyle/>
          <a:p>
            <a:pPr marL="285750" indent="-285750" algn="l">
              <a:buFont typeface="Arial" panose="020B0604020202020204" pitchFamily="34" charset="0"/>
              <a:buChar char="•"/>
            </a:pPr>
            <a:r>
              <a:rPr lang="en-US" sz="2400" dirty="0"/>
              <a:t>The PHP arithmetic operators are used with numeric values to perform common arithmetical operations, such as addition, subtraction, multiplication etc.</a:t>
            </a:r>
          </a:p>
          <a:p>
            <a:endParaRPr lang="en-US" dirty="0"/>
          </a:p>
        </p:txBody>
      </p:sp>
    </p:spTree>
    <p:extLst>
      <p:ext uri="{BB962C8B-B14F-4D97-AF65-F5344CB8AC3E}">
        <p14:creationId xmlns:p14="http://schemas.microsoft.com/office/powerpoint/2010/main" val="297181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Assignment Operators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71112419"/>
              </p:ext>
            </p:extLst>
          </p:nvPr>
        </p:nvGraphicFramePr>
        <p:xfrm>
          <a:off x="5164428" y="1004553"/>
          <a:ext cx="6272011" cy="4932607"/>
        </p:xfrm>
        <a:graphic>
          <a:graphicData uri="http://schemas.openxmlformats.org/drawingml/2006/table">
            <a:tbl>
              <a:tblPr/>
              <a:tblGrid>
                <a:gridCol w="1064146">
                  <a:extLst>
                    <a:ext uri="{9D8B030D-6E8A-4147-A177-3AD203B41FA5}">
                      <a16:colId xmlns:a16="http://schemas.microsoft.com/office/drawing/2014/main" val="20000"/>
                    </a:ext>
                  </a:extLst>
                </a:gridCol>
                <a:gridCol w="1394676">
                  <a:extLst>
                    <a:ext uri="{9D8B030D-6E8A-4147-A177-3AD203B41FA5}">
                      <a16:colId xmlns:a16="http://schemas.microsoft.com/office/drawing/2014/main" val="20001"/>
                    </a:ext>
                  </a:extLst>
                </a:gridCol>
                <a:gridCol w="3813189">
                  <a:extLst>
                    <a:ext uri="{9D8B030D-6E8A-4147-A177-3AD203B41FA5}">
                      <a16:colId xmlns:a16="http://schemas.microsoft.com/office/drawing/2014/main" val="20002"/>
                    </a:ext>
                  </a:extLst>
                </a:gridCol>
              </a:tblGrid>
              <a:tr h="387230">
                <a:tc>
                  <a:txBody>
                    <a:bodyPr/>
                    <a:lstStyle/>
                    <a:p>
                      <a:endParaRPr lang="en-US" sz="1200" dirty="0"/>
                    </a:p>
                  </a:txBody>
                  <a:tcPr marL="59141" marR="59141" marT="29570" marB="29570">
                    <a:lnB w="9525" cap="flat" cmpd="sng" algn="ctr">
                      <a:solidFill>
                        <a:srgbClr val="DDDDDD"/>
                      </a:solidFill>
                      <a:prstDash val="solid"/>
                      <a:round/>
                      <a:headEnd type="none" w="med" len="med"/>
                      <a:tailEnd type="none" w="med" len="med"/>
                    </a:lnB>
                  </a:tcPr>
                </a:tc>
                <a:tc>
                  <a:txBody>
                    <a:bodyPr/>
                    <a:lstStyle/>
                    <a:p>
                      <a:endParaRPr lang="en-US" sz="1200"/>
                    </a:p>
                  </a:txBody>
                  <a:tcPr marL="59141" marR="59141" marT="29570" marB="29570">
                    <a:lnB w="9525" cap="flat" cmpd="sng" algn="ctr">
                      <a:solidFill>
                        <a:srgbClr val="DDDDDD"/>
                      </a:solidFill>
                      <a:prstDash val="solid"/>
                      <a:round/>
                      <a:headEnd type="none" w="med" len="med"/>
                      <a:tailEnd type="none" w="med" len="med"/>
                    </a:lnB>
                  </a:tcPr>
                </a:tc>
                <a:tc>
                  <a:txBody>
                    <a:bodyPr/>
                    <a:lstStyle/>
                    <a:p>
                      <a:endParaRPr lang="en-US" sz="1200"/>
                    </a:p>
                  </a:txBody>
                  <a:tcPr marL="59141" marR="59141" marT="29570" marB="29570">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450314">
                <a:tc>
                  <a:txBody>
                    <a:bodyPr/>
                    <a:lstStyle/>
                    <a:p>
                      <a:pPr algn="l" fontAlgn="t"/>
                      <a:r>
                        <a:rPr lang="en-US" sz="1200">
                          <a:effectLst/>
                        </a:rPr>
                        <a:t>Assignment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Same as...</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Description</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42921">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The left operand gets set to the value of the expression on the right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725457">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x = 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Addition</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25457">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 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Subtraction</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4"/>
                  </a:ext>
                </a:extLst>
              </a:tr>
              <a:tr h="725457">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x = 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Multiplication</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25457">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 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Division</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6"/>
                  </a:ext>
                </a:extLst>
              </a:tr>
              <a:tr h="450314">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x = 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Modulus</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4" name="Text Placeholder 3"/>
          <p:cNvSpPr>
            <a:spLocks noGrp="1"/>
          </p:cNvSpPr>
          <p:nvPr>
            <p:ph type="body" sz="half" idx="2"/>
          </p:nvPr>
        </p:nvSpPr>
        <p:spPr/>
        <p:txBody>
          <a:bodyPr>
            <a:normAutofit fontScale="92500" lnSpcReduction="10000"/>
          </a:bodyPr>
          <a:lstStyle/>
          <a:p>
            <a:pPr marL="285750" indent="-285750" algn="l">
              <a:buFont typeface="Arial" panose="020B0604020202020204" pitchFamily="34" charset="0"/>
              <a:buChar char="•"/>
            </a:pPr>
            <a:r>
              <a:rPr lang="en-US" sz="2000" dirty="0"/>
              <a:t>The PHP assignment operators are used with numeric values to write a value to a variable.</a:t>
            </a:r>
          </a:p>
          <a:p>
            <a:pPr marL="285750" indent="-285750" algn="l">
              <a:buFont typeface="Arial" panose="020B0604020202020204" pitchFamily="34" charset="0"/>
              <a:buChar char="•"/>
            </a:pPr>
            <a:r>
              <a:rPr lang="en-US" sz="2000" dirty="0"/>
              <a:t>The basic assignment operator in PHP is "=". It means that the left operand gets set to the value of the assignment expression on the right.</a:t>
            </a:r>
          </a:p>
          <a:p>
            <a:endParaRPr lang="en-US" dirty="0"/>
          </a:p>
        </p:txBody>
      </p:sp>
      <p:sp>
        <p:nvSpPr>
          <p:cNvPr id="6"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6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Comparison Operators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81034425"/>
              </p:ext>
            </p:extLst>
          </p:nvPr>
        </p:nvGraphicFramePr>
        <p:xfrm>
          <a:off x="5418138" y="798491"/>
          <a:ext cx="6134212" cy="5331854"/>
        </p:xfrm>
        <a:graphic>
          <a:graphicData uri="http://schemas.openxmlformats.org/drawingml/2006/table">
            <a:tbl>
              <a:tblPr/>
              <a:tblGrid>
                <a:gridCol w="1032882">
                  <a:extLst>
                    <a:ext uri="{9D8B030D-6E8A-4147-A177-3AD203B41FA5}">
                      <a16:colId xmlns:a16="http://schemas.microsoft.com/office/drawing/2014/main" val="20000"/>
                    </a:ext>
                  </a:extLst>
                </a:gridCol>
                <a:gridCol w="1498072">
                  <a:extLst>
                    <a:ext uri="{9D8B030D-6E8A-4147-A177-3AD203B41FA5}">
                      <a16:colId xmlns:a16="http://schemas.microsoft.com/office/drawing/2014/main" val="20001"/>
                    </a:ext>
                  </a:extLst>
                </a:gridCol>
                <a:gridCol w="1032882">
                  <a:extLst>
                    <a:ext uri="{9D8B030D-6E8A-4147-A177-3AD203B41FA5}">
                      <a16:colId xmlns:a16="http://schemas.microsoft.com/office/drawing/2014/main" val="20002"/>
                    </a:ext>
                  </a:extLst>
                </a:gridCol>
                <a:gridCol w="2570376">
                  <a:extLst>
                    <a:ext uri="{9D8B030D-6E8A-4147-A177-3AD203B41FA5}">
                      <a16:colId xmlns:a16="http://schemas.microsoft.com/office/drawing/2014/main" val="20003"/>
                    </a:ext>
                  </a:extLst>
                </a:gridCol>
              </a:tblGrid>
              <a:tr h="328200">
                <a:tc>
                  <a:txBody>
                    <a:bodyPr/>
                    <a:lstStyle/>
                    <a:p>
                      <a:pPr algn="l" fontAlgn="t"/>
                      <a:r>
                        <a:rPr lang="en-US" sz="1200">
                          <a:effectLst/>
                        </a:rPr>
                        <a:t>Operator</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Name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Example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Result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28731">
                <a:tc>
                  <a:txBody>
                    <a:bodyPr/>
                    <a:lstStyle/>
                    <a:p>
                      <a:pPr fontAlgn="t"/>
                      <a:r>
                        <a:rPr lang="en-US" sz="1200">
                          <a:effectLst/>
                        </a:rPr>
                        <a: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Equal</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true if $x is equal to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541458">
                <a:tc>
                  <a:txBody>
                    <a:bodyPr/>
                    <a:lstStyle/>
                    <a:p>
                      <a:pPr fontAlgn="t"/>
                      <a:r>
                        <a:rPr lang="en-US" sz="1200">
                          <a:effectLst/>
                        </a:rPr>
                        <a: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Identical</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true if $x is equal to $y, and they are of the same type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8731">
                <a:tc>
                  <a:txBody>
                    <a:bodyPr/>
                    <a:lstStyle/>
                    <a:p>
                      <a:pPr fontAlgn="t"/>
                      <a:r>
                        <a:rPr lang="en-US" sz="1200">
                          <a:effectLst/>
                        </a:rPr>
                        <a: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Not equal</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true if $x is not equal to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528731">
                <a:tc>
                  <a:txBody>
                    <a:bodyPr/>
                    <a:lstStyle/>
                    <a:p>
                      <a:pPr fontAlgn="t"/>
                      <a:r>
                        <a:rPr lang="en-US" sz="1200">
                          <a:effectLst/>
                        </a:rPr>
                        <a:t>&lt;&gt;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Not equal</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$x &lt;&gt;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true if $x is not equal to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35625">
                <a:tc>
                  <a:txBody>
                    <a:bodyPr/>
                    <a:lstStyle/>
                    <a:p>
                      <a:pPr fontAlgn="t"/>
                      <a:r>
                        <a:rPr lang="en-US" sz="1200">
                          <a:effectLst/>
                        </a:rPr>
                        <a: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Not identical</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true if $x is not equal to $y, or they are not of the same type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528731">
                <a:tc>
                  <a:txBody>
                    <a:bodyPr/>
                    <a:lstStyle/>
                    <a:p>
                      <a:pPr fontAlgn="t"/>
                      <a:r>
                        <a:rPr lang="en-US" sz="1200">
                          <a:effectLst/>
                        </a:rPr>
                        <a:t>&gt;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Greater than</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$x &gt;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true if $x is greater than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28731">
                <a:tc>
                  <a:txBody>
                    <a:bodyPr/>
                    <a:lstStyle/>
                    <a:p>
                      <a:pPr fontAlgn="t"/>
                      <a:r>
                        <a:rPr lang="en-US" sz="1200">
                          <a:effectLst/>
                        </a:rPr>
                        <a:t>&lt;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Less than</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&lt;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Returns true if $x is less than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541458">
                <a:tc>
                  <a:txBody>
                    <a:bodyPr/>
                    <a:lstStyle/>
                    <a:p>
                      <a:pPr fontAlgn="t"/>
                      <a:r>
                        <a:rPr lang="en-US" sz="1200">
                          <a:effectLst/>
                        </a:rPr>
                        <a:t>&gt;=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Greater than or equal to</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$x &gt;=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Returns true if $x is greater than or equal to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541458">
                <a:tc>
                  <a:txBody>
                    <a:bodyPr/>
                    <a:lstStyle/>
                    <a:p>
                      <a:pPr fontAlgn="t"/>
                      <a:r>
                        <a:rPr lang="en-US" sz="1200">
                          <a:effectLst/>
                        </a:rPr>
                        <a:t>&lt;=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Less than or equal to</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&lt;=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dirty="0">
                          <a:effectLst/>
                        </a:rPr>
                        <a:t>Returns true if $x is less than or equal to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9"/>
                  </a:ext>
                </a:extLst>
              </a:tr>
            </a:tbl>
          </a:graphicData>
        </a:graphic>
      </p:graphicFrame>
      <p:sp>
        <p:nvSpPr>
          <p:cNvPr id="4" name="Text Placeholder 3"/>
          <p:cNvSpPr>
            <a:spLocks noGrp="1"/>
          </p:cNvSpPr>
          <p:nvPr>
            <p:ph type="body" sz="half" idx="2"/>
          </p:nvPr>
        </p:nvSpPr>
        <p:spPr/>
        <p:txBody>
          <a:bodyPr>
            <a:normAutofit/>
          </a:bodyPr>
          <a:lstStyle/>
          <a:p>
            <a:pPr marL="342900" indent="-342900" algn="l">
              <a:buFont typeface="Arial" panose="020B0604020202020204" pitchFamily="34" charset="0"/>
              <a:buChar char="•"/>
            </a:pPr>
            <a:r>
              <a:rPr lang="en-US" sz="2400" dirty="0"/>
              <a:t>The PHP comparison operators are used to compare two values (number or string).</a:t>
            </a:r>
          </a:p>
        </p:txBody>
      </p:sp>
    </p:spTree>
    <p:extLst>
      <p:ext uri="{BB962C8B-B14F-4D97-AF65-F5344CB8AC3E}">
        <p14:creationId xmlns:p14="http://schemas.microsoft.com/office/powerpoint/2010/main" val="365706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Increment / Decrement Operators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02273623"/>
              </p:ext>
            </p:extLst>
          </p:nvPr>
        </p:nvGraphicFramePr>
        <p:xfrm>
          <a:off x="5418138" y="953040"/>
          <a:ext cx="5966785" cy="5061393"/>
        </p:xfrm>
        <a:graphic>
          <a:graphicData uri="http://schemas.openxmlformats.org/drawingml/2006/table">
            <a:tbl>
              <a:tblPr/>
              <a:tblGrid>
                <a:gridCol w="1004691">
                  <a:extLst>
                    <a:ext uri="{9D8B030D-6E8A-4147-A177-3AD203B41FA5}">
                      <a16:colId xmlns:a16="http://schemas.microsoft.com/office/drawing/2014/main" val="20000"/>
                    </a:ext>
                  </a:extLst>
                </a:gridCol>
                <a:gridCol w="1334473">
                  <a:extLst>
                    <a:ext uri="{9D8B030D-6E8A-4147-A177-3AD203B41FA5}">
                      <a16:colId xmlns:a16="http://schemas.microsoft.com/office/drawing/2014/main" val="20001"/>
                    </a:ext>
                  </a:extLst>
                </a:gridCol>
                <a:gridCol w="3627621">
                  <a:extLst>
                    <a:ext uri="{9D8B030D-6E8A-4147-A177-3AD203B41FA5}">
                      <a16:colId xmlns:a16="http://schemas.microsoft.com/office/drawing/2014/main" val="20002"/>
                    </a:ext>
                  </a:extLst>
                </a:gridCol>
              </a:tblGrid>
              <a:tr h="740727">
                <a:tc>
                  <a:txBody>
                    <a:bodyPr/>
                    <a:lstStyle/>
                    <a:p>
                      <a:pPr algn="l" fontAlgn="t"/>
                      <a:r>
                        <a:rPr lang="en-US" sz="1200" dirty="0">
                          <a:effectLst/>
                        </a:rPr>
                        <a:t>Operator</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Name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Description</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193313">
                <a:tc>
                  <a:txBody>
                    <a:bodyPr/>
                    <a:lstStyle/>
                    <a:p>
                      <a:pPr fontAlgn="t"/>
                      <a:r>
                        <a:rPr lang="en-US" sz="1200">
                          <a:effectLst/>
                        </a:rPr>
                        <a:t>++$x</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Pre-increment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Increments $x by one, then returns $x</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193313">
                <a:tc>
                  <a:txBody>
                    <a:bodyPr/>
                    <a:lstStyle/>
                    <a:p>
                      <a:pPr fontAlgn="t"/>
                      <a:r>
                        <a:rPr lang="en-US" sz="1200">
                          <a:effectLst/>
                        </a:rPr>
                        <a:t>$x++</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Post-increment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Returns $x, then increments $x by one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93313">
                <a:tc>
                  <a:txBody>
                    <a:bodyPr/>
                    <a:lstStyle/>
                    <a:p>
                      <a:pPr fontAlgn="t"/>
                      <a:r>
                        <a:rPr lang="en-US" sz="1200">
                          <a:effectLst/>
                        </a:rPr>
                        <a:t>--$x</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Pre-decrement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Decrements $x by one, then returns $x</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740727">
                <a:tc>
                  <a:txBody>
                    <a:bodyPr/>
                    <a:lstStyle/>
                    <a:p>
                      <a:pPr fontAlgn="t"/>
                      <a:r>
                        <a:rPr lang="en-US" sz="1200">
                          <a:effectLst/>
                        </a:rPr>
                        <a:t>$x--</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Post-decrement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Returns $x, then decrements $x by one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4" name="Text Placeholder 3"/>
          <p:cNvSpPr>
            <a:spLocks noGrp="1"/>
          </p:cNvSpPr>
          <p:nvPr>
            <p:ph type="body" sz="half" idx="2"/>
          </p:nvPr>
        </p:nvSpPr>
        <p:spPr/>
        <p:txBody>
          <a:bodyPr>
            <a:normAutofit fontScale="92500"/>
          </a:bodyPr>
          <a:lstStyle/>
          <a:p>
            <a:pPr marL="285750" indent="-285750" algn="l">
              <a:buFont typeface="Arial" panose="020B0604020202020204" pitchFamily="34" charset="0"/>
              <a:buChar char="•"/>
            </a:pPr>
            <a:r>
              <a:rPr lang="en-US" sz="2400" dirty="0"/>
              <a:t>The PHP increment operators are used to increment a variable's value.</a:t>
            </a:r>
          </a:p>
          <a:p>
            <a:pPr marL="285750" indent="-285750" algn="l">
              <a:buFont typeface="Arial" panose="020B0604020202020204" pitchFamily="34" charset="0"/>
              <a:buChar char="•"/>
            </a:pPr>
            <a:r>
              <a:rPr lang="en-US" sz="2400" dirty="0"/>
              <a:t>The PHP decrement operators are used to decrement a variable's value.</a:t>
            </a:r>
          </a:p>
          <a:p>
            <a:endParaRPr lang="en-US" dirty="0"/>
          </a:p>
        </p:txBody>
      </p:sp>
    </p:spTree>
    <p:extLst>
      <p:ext uri="{BB962C8B-B14F-4D97-AF65-F5344CB8AC3E}">
        <p14:creationId xmlns:p14="http://schemas.microsoft.com/office/powerpoint/2010/main" val="1948323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Logical Operators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87218250"/>
              </p:ext>
            </p:extLst>
          </p:nvPr>
        </p:nvGraphicFramePr>
        <p:xfrm>
          <a:off x="5418138" y="978793"/>
          <a:ext cx="5979665" cy="5100035"/>
        </p:xfrm>
        <a:graphic>
          <a:graphicData uri="http://schemas.openxmlformats.org/drawingml/2006/table">
            <a:tbl>
              <a:tblPr/>
              <a:tblGrid>
                <a:gridCol w="1006859">
                  <a:extLst>
                    <a:ext uri="{9D8B030D-6E8A-4147-A177-3AD203B41FA5}">
                      <a16:colId xmlns:a16="http://schemas.microsoft.com/office/drawing/2014/main" val="20000"/>
                    </a:ext>
                  </a:extLst>
                </a:gridCol>
                <a:gridCol w="1321983">
                  <a:extLst>
                    <a:ext uri="{9D8B030D-6E8A-4147-A177-3AD203B41FA5}">
                      <a16:colId xmlns:a16="http://schemas.microsoft.com/office/drawing/2014/main" val="20001"/>
                    </a:ext>
                  </a:extLst>
                </a:gridCol>
                <a:gridCol w="1337354">
                  <a:extLst>
                    <a:ext uri="{9D8B030D-6E8A-4147-A177-3AD203B41FA5}">
                      <a16:colId xmlns:a16="http://schemas.microsoft.com/office/drawing/2014/main" val="20002"/>
                    </a:ext>
                  </a:extLst>
                </a:gridCol>
                <a:gridCol w="2313469">
                  <a:extLst>
                    <a:ext uri="{9D8B030D-6E8A-4147-A177-3AD203B41FA5}">
                      <a16:colId xmlns:a16="http://schemas.microsoft.com/office/drawing/2014/main" val="20003"/>
                    </a:ext>
                  </a:extLst>
                </a:gridCol>
              </a:tblGrid>
              <a:tr h="501412">
                <a:tc>
                  <a:txBody>
                    <a:bodyPr/>
                    <a:lstStyle/>
                    <a:p>
                      <a:pPr algn="l" fontAlgn="t"/>
                      <a:r>
                        <a:rPr lang="en-US" sz="1200">
                          <a:effectLst/>
                        </a:rPr>
                        <a:t>Operator</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Name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Example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Result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27221">
                <a:tc>
                  <a:txBody>
                    <a:bodyPr/>
                    <a:lstStyle/>
                    <a:p>
                      <a:pPr fontAlgn="t"/>
                      <a:r>
                        <a:rPr lang="en-US" sz="1200">
                          <a:effectLst/>
                        </a:rPr>
                        <a:t>and</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And</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and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True if both $x and $y are true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807774">
                <a:tc>
                  <a:txBody>
                    <a:bodyPr/>
                    <a:lstStyle/>
                    <a:p>
                      <a:pPr fontAlgn="t"/>
                      <a:r>
                        <a:rPr lang="en-US" sz="1200">
                          <a:effectLst/>
                        </a:rPr>
                        <a:t>or</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Or</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$x or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True if either $x or $y is true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27221">
                <a:tc>
                  <a:txBody>
                    <a:bodyPr/>
                    <a:lstStyle/>
                    <a:p>
                      <a:pPr fontAlgn="t"/>
                      <a:r>
                        <a:rPr lang="en-US" sz="1200">
                          <a:effectLst/>
                        </a:rPr>
                        <a:t>xor</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Xor</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xor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True if either $x or $y is true, but not both</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827221">
                <a:tc>
                  <a:txBody>
                    <a:bodyPr/>
                    <a:lstStyle/>
                    <a:p>
                      <a:pPr fontAlgn="t"/>
                      <a:r>
                        <a:rPr lang="en-US" sz="1200">
                          <a:effectLst/>
                        </a:rPr>
                        <a:t>&amp;&amp;</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And</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$x &amp;&amp;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True if both $x and $y are true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807774">
                <a:tc>
                  <a:txBody>
                    <a:bodyPr/>
                    <a:lstStyle/>
                    <a:p>
                      <a:pPr fontAlgn="t"/>
                      <a:r>
                        <a:rPr lang="en-US" sz="1200">
                          <a:effectLst/>
                        </a:rPr>
                        <a: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Or</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$x || $y</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200">
                          <a:effectLst/>
                        </a:rPr>
                        <a:t>True if either $x or $y is true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501412">
                <a:tc>
                  <a:txBody>
                    <a:bodyPr/>
                    <a:lstStyle/>
                    <a:p>
                      <a:pPr fontAlgn="t"/>
                      <a:r>
                        <a:rPr lang="en-US" sz="1200">
                          <a:effectLst/>
                        </a:rPr>
                        <a: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Not</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!$x</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True if $x is not true</a:t>
                      </a:r>
                    </a:p>
                  </a:txBody>
                  <a:tcPr marL="49284" marR="49284" marT="49284" marB="492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4" name="Text Placeholder 3"/>
          <p:cNvSpPr>
            <a:spLocks noGrp="1"/>
          </p:cNvSpPr>
          <p:nvPr>
            <p:ph type="body" sz="half" idx="2"/>
          </p:nvPr>
        </p:nvSpPr>
        <p:spPr/>
        <p:txBody>
          <a:bodyPr>
            <a:normAutofit/>
          </a:bodyPr>
          <a:lstStyle/>
          <a:p>
            <a:pPr marL="285750" indent="-285750" algn="l">
              <a:buFont typeface="Arial" panose="020B0604020202020204" pitchFamily="34" charset="0"/>
              <a:buChar char="•"/>
            </a:pPr>
            <a:r>
              <a:rPr lang="en-US" sz="2000" dirty="0"/>
              <a:t>The PHP logical operators are used to combine conditional statements.</a:t>
            </a:r>
          </a:p>
        </p:txBody>
      </p:sp>
    </p:spTree>
    <p:extLst>
      <p:ext uri="{BB962C8B-B14F-4D97-AF65-F5344CB8AC3E}">
        <p14:creationId xmlns:p14="http://schemas.microsoft.com/office/powerpoint/2010/main" val="10936126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3583</TotalTime>
  <Words>1753</Words>
  <Application>Microsoft Office PowerPoint</Application>
  <PresentationFormat>Widescreen</PresentationFormat>
  <Paragraphs>254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Garamond</vt:lpstr>
      <vt:lpstr>Organic</vt:lpstr>
      <vt:lpstr>What is variable</vt:lpstr>
      <vt:lpstr>Variables</vt:lpstr>
      <vt:lpstr>User Defined Variables.</vt:lpstr>
      <vt:lpstr>Operators</vt:lpstr>
      <vt:lpstr>PHP Arithmetic Operators </vt:lpstr>
      <vt:lpstr>PHP Assignment Operators </vt:lpstr>
      <vt:lpstr>PHP Comparison Operators </vt:lpstr>
      <vt:lpstr>PHP Increment / Decrement Operators </vt:lpstr>
      <vt:lpstr>PHP Logical Operators </vt:lpstr>
      <vt:lpstr>PHP String Operators </vt:lpstr>
      <vt:lpstr>PHP Array Operators </vt:lpstr>
      <vt:lpstr>PHP Data types</vt:lpstr>
      <vt:lpstr>PHP String</vt:lpstr>
      <vt:lpstr>PHP Integer </vt:lpstr>
      <vt:lpstr>PHP Float </vt:lpstr>
      <vt:lpstr>PHP Boolean </vt:lpstr>
      <vt:lpstr>PHP Global Variables Types.</vt:lpstr>
      <vt:lpstr>PHP Predefined Variables.</vt:lpstr>
      <vt:lpstr>Predefined Variables.</vt:lpstr>
      <vt:lpstr>Predefined Variables.</vt:lpstr>
      <vt:lpstr>Predefined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durganand panjiyar</cp:lastModifiedBy>
  <cp:revision>40</cp:revision>
  <dcterms:created xsi:type="dcterms:W3CDTF">2015-05-26T04:09:01Z</dcterms:created>
  <dcterms:modified xsi:type="dcterms:W3CDTF">2021-05-01T09:28:23Z</dcterms:modified>
</cp:coreProperties>
</file>