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7" r:id="rId2"/>
    <p:sldId id="392" r:id="rId3"/>
    <p:sldId id="365" r:id="rId4"/>
    <p:sldId id="366" r:id="rId5"/>
    <p:sldId id="367"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4" r:id="rId21"/>
    <p:sldId id="382" r:id="rId22"/>
    <p:sldId id="383" r:id="rId23"/>
    <p:sldId id="385" r:id="rId24"/>
    <p:sldId id="387" r:id="rId25"/>
    <p:sldId id="386" r:id="rId26"/>
    <p:sldId id="388" r:id="rId27"/>
    <p:sldId id="389" r:id="rId28"/>
    <p:sldId id="390" r:id="rId29"/>
    <p:sldId id="39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68DEF-FEC9-4853-AF13-EDB7027A9E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87967F-18DD-4AB4-9CE7-0536511613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F66286-3B73-4189-822E-A1491F081F1C}"/>
              </a:ext>
            </a:extLst>
          </p:cNvPr>
          <p:cNvSpPr>
            <a:spLocks noGrp="1"/>
          </p:cNvSpPr>
          <p:nvPr>
            <p:ph type="dt" sz="half" idx="10"/>
          </p:nvPr>
        </p:nvSpPr>
        <p:spPr/>
        <p:txBody>
          <a:bodyPr/>
          <a:lstStyle/>
          <a:p>
            <a:fld id="{2A768944-1A4D-4D89-8452-FCF5D9D671FA}" type="datetimeFigureOut">
              <a:rPr lang="en-US" smtClean="0"/>
              <a:t>3/23/2021</a:t>
            </a:fld>
            <a:endParaRPr lang="en-US"/>
          </a:p>
        </p:txBody>
      </p:sp>
      <p:sp>
        <p:nvSpPr>
          <p:cNvPr id="5" name="Footer Placeholder 4">
            <a:extLst>
              <a:ext uri="{FF2B5EF4-FFF2-40B4-BE49-F238E27FC236}">
                <a16:creationId xmlns:a16="http://schemas.microsoft.com/office/drawing/2014/main" id="{93432E44-D4E8-4EA4-AE40-83C44D6CB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2F6E7E-DEF8-414B-9EFE-F26D6E74014C}"/>
              </a:ext>
            </a:extLst>
          </p:cNvPr>
          <p:cNvSpPr>
            <a:spLocks noGrp="1"/>
          </p:cNvSpPr>
          <p:nvPr>
            <p:ph type="sldNum" sz="quarter" idx="12"/>
          </p:nvPr>
        </p:nvSpPr>
        <p:spPr/>
        <p:txBody>
          <a:bodyPr/>
          <a:lstStyle/>
          <a:p>
            <a:fld id="{780F80FE-7D03-4BC8-B180-D85F128BADF3}" type="slidenum">
              <a:rPr lang="en-US" smtClean="0"/>
              <a:t>‹#›</a:t>
            </a:fld>
            <a:endParaRPr lang="en-US"/>
          </a:p>
        </p:txBody>
      </p:sp>
    </p:spTree>
    <p:extLst>
      <p:ext uri="{BB962C8B-B14F-4D97-AF65-F5344CB8AC3E}">
        <p14:creationId xmlns:p14="http://schemas.microsoft.com/office/powerpoint/2010/main" val="2173280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D936-9774-48B8-B05F-59AF36C8E1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82704C-F1DF-494B-A2DD-BCE3C7B08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3D5EA8-B2DD-4DB4-A233-D09C67F2865F}"/>
              </a:ext>
            </a:extLst>
          </p:cNvPr>
          <p:cNvSpPr>
            <a:spLocks noGrp="1"/>
          </p:cNvSpPr>
          <p:nvPr>
            <p:ph type="dt" sz="half" idx="10"/>
          </p:nvPr>
        </p:nvSpPr>
        <p:spPr/>
        <p:txBody>
          <a:bodyPr/>
          <a:lstStyle/>
          <a:p>
            <a:fld id="{2A768944-1A4D-4D89-8452-FCF5D9D671FA}" type="datetimeFigureOut">
              <a:rPr lang="en-US" smtClean="0"/>
              <a:t>3/23/2021</a:t>
            </a:fld>
            <a:endParaRPr lang="en-US"/>
          </a:p>
        </p:txBody>
      </p:sp>
      <p:sp>
        <p:nvSpPr>
          <p:cNvPr id="5" name="Footer Placeholder 4">
            <a:extLst>
              <a:ext uri="{FF2B5EF4-FFF2-40B4-BE49-F238E27FC236}">
                <a16:creationId xmlns:a16="http://schemas.microsoft.com/office/drawing/2014/main" id="{BB75B645-A411-48A1-9F67-0EB7D7AC5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2D2041-9E95-420D-8181-8B722BA29C5E}"/>
              </a:ext>
            </a:extLst>
          </p:cNvPr>
          <p:cNvSpPr>
            <a:spLocks noGrp="1"/>
          </p:cNvSpPr>
          <p:nvPr>
            <p:ph type="sldNum" sz="quarter" idx="12"/>
          </p:nvPr>
        </p:nvSpPr>
        <p:spPr/>
        <p:txBody>
          <a:bodyPr/>
          <a:lstStyle/>
          <a:p>
            <a:fld id="{780F80FE-7D03-4BC8-B180-D85F128BADF3}" type="slidenum">
              <a:rPr lang="en-US" smtClean="0"/>
              <a:t>‹#›</a:t>
            </a:fld>
            <a:endParaRPr lang="en-US"/>
          </a:p>
        </p:txBody>
      </p:sp>
    </p:spTree>
    <p:extLst>
      <p:ext uri="{BB962C8B-B14F-4D97-AF65-F5344CB8AC3E}">
        <p14:creationId xmlns:p14="http://schemas.microsoft.com/office/powerpoint/2010/main" val="1868341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6B9FD5-31A2-43D3-95AB-958AD53793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5DBA1B-29C0-462C-BC97-D43569EC7D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D9B7FE-061F-4D2E-9DB4-92C8ADEEA023}"/>
              </a:ext>
            </a:extLst>
          </p:cNvPr>
          <p:cNvSpPr>
            <a:spLocks noGrp="1"/>
          </p:cNvSpPr>
          <p:nvPr>
            <p:ph type="dt" sz="half" idx="10"/>
          </p:nvPr>
        </p:nvSpPr>
        <p:spPr/>
        <p:txBody>
          <a:bodyPr/>
          <a:lstStyle/>
          <a:p>
            <a:fld id="{2A768944-1A4D-4D89-8452-FCF5D9D671FA}" type="datetimeFigureOut">
              <a:rPr lang="en-US" smtClean="0"/>
              <a:t>3/23/2021</a:t>
            </a:fld>
            <a:endParaRPr lang="en-US"/>
          </a:p>
        </p:txBody>
      </p:sp>
      <p:sp>
        <p:nvSpPr>
          <p:cNvPr id="5" name="Footer Placeholder 4">
            <a:extLst>
              <a:ext uri="{FF2B5EF4-FFF2-40B4-BE49-F238E27FC236}">
                <a16:creationId xmlns:a16="http://schemas.microsoft.com/office/drawing/2014/main" id="{1C2E6442-E346-4190-A616-5C3F80B2B5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4C07F-6F18-4E38-A01D-E40D3CF4842A}"/>
              </a:ext>
            </a:extLst>
          </p:cNvPr>
          <p:cNvSpPr>
            <a:spLocks noGrp="1"/>
          </p:cNvSpPr>
          <p:nvPr>
            <p:ph type="sldNum" sz="quarter" idx="12"/>
          </p:nvPr>
        </p:nvSpPr>
        <p:spPr/>
        <p:txBody>
          <a:bodyPr/>
          <a:lstStyle/>
          <a:p>
            <a:fld id="{780F80FE-7D03-4BC8-B180-D85F128BADF3}" type="slidenum">
              <a:rPr lang="en-US" smtClean="0"/>
              <a:t>‹#›</a:t>
            </a:fld>
            <a:endParaRPr lang="en-US"/>
          </a:p>
        </p:txBody>
      </p:sp>
    </p:spTree>
    <p:extLst>
      <p:ext uri="{BB962C8B-B14F-4D97-AF65-F5344CB8AC3E}">
        <p14:creationId xmlns:p14="http://schemas.microsoft.com/office/powerpoint/2010/main" val="512078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C3FF9-00DB-4B51-BE2B-96FFABC1B6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3B630F-DF85-40BE-B084-91D55138C9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AD8D3-2043-44EB-9D3F-E5F32AF4DE36}"/>
              </a:ext>
            </a:extLst>
          </p:cNvPr>
          <p:cNvSpPr>
            <a:spLocks noGrp="1"/>
          </p:cNvSpPr>
          <p:nvPr>
            <p:ph type="dt" sz="half" idx="10"/>
          </p:nvPr>
        </p:nvSpPr>
        <p:spPr/>
        <p:txBody>
          <a:bodyPr/>
          <a:lstStyle/>
          <a:p>
            <a:fld id="{2A768944-1A4D-4D89-8452-FCF5D9D671FA}" type="datetimeFigureOut">
              <a:rPr lang="en-US" smtClean="0"/>
              <a:t>3/23/2021</a:t>
            </a:fld>
            <a:endParaRPr lang="en-US"/>
          </a:p>
        </p:txBody>
      </p:sp>
      <p:sp>
        <p:nvSpPr>
          <p:cNvPr id="5" name="Footer Placeholder 4">
            <a:extLst>
              <a:ext uri="{FF2B5EF4-FFF2-40B4-BE49-F238E27FC236}">
                <a16:creationId xmlns:a16="http://schemas.microsoft.com/office/drawing/2014/main" id="{F03241F4-ECD7-486B-84CF-FA63E80A5A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A3876B-E8C9-495D-9E80-02EE0109B100}"/>
              </a:ext>
            </a:extLst>
          </p:cNvPr>
          <p:cNvSpPr>
            <a:spLocks noGrp="1"/>
          </p:cNvSpPr>
          <p:nvPr>
            <p:ph type="sldNum" sz="quarter" idx="12"/>
          </p:nvPr>
        </p:nvSpPr>
        <p:spPr/>
        <p:txBody>
          <a:bodyPr/>
          <a:lstStyle/>
          <a:p>
            <a:fld id="{780F80FE-7D03-4BC8-B180-D85F128BADF3}" type="slidenum">
              <a:rPr lang="en-US" smtClean="0"/>
              <a:t>‹#›</a:t>
            </a:fld>
            <a:endParaRPr lang="en-US"/>
          </a:p>
        </p:txBody>
      </p:sp>
    </p:spTree>
    <p:extLst>
      <p:ext uri="{BB962C8B-B14F-4D97-AF65-F5344CB8AC3E}">
        <p14:creationId xmlns:p14="http://schemas.microsoft.com/office/powerpoint/2010/main" val="2670180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D7754-CEE8-4A6E-A01D-D2637C4A1B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2F49F6-14D4-45F9-904B-FF60B3651D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EA9A4E-9B3C-42AC-9E31-25D8BF9D0F64}"/>
              </a:ext>
            </a:extLst>
          </p:cNvPr>
          <p:cNvSpPr>
            <a:spLocks noGrp="1"/>
          </p:cNvSpPr>
          <p:nvPr>
            <p:ph type="dt" sz="half" idx="10"/>
          </p:nvPr>
        </p:nvSpPr>
        <p:spPr/>
        <p:txBody>
          <a:bodyPr/>
          <a:lstStyle/>
          <a:p>
            <a:fld id="{2A768944-1A4D-4D89-8452-FCF5D9D671FA}" type="datetimeFigureOut">
              <a:rPr lang="en-US" smtClean="0"/>
              <a:t>3/23/2021</a:t>
            </a:fld>
            <a:endParaRPr lang="en-US"/>
          </a:p>
        </p:txBody>
      </p:sp>
      <p:sp>
        <p:nvSpPr>
          <p:cNvPr id="5" name="Footer Placeholder 4">
            <a:extLst>
              <a:ext uri="{FF2B5EF4-FFF2-40B4-BE49-F238E27FC236}">
                <a16:creationId xmlns:a16="http://schemas.microsoft.com/office/drawing/2014/main" id="{7CD28443-B736-4E01-B0CC-59DE74458E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2BAF0F-E5F4-4C38-ABB2-377C94F37BCF}"/>
              </a:ext>
            </a:extLst>
          </p:cNvPr>
          <p:cNvSpPr>
            <a:spLocks noGrp="1"/>
          </p:cNvSpPr>
          <p:nvPr>
            <p:ph type="sldNum" sz="quarter" idx="12"/>
          </p:nvPr>
        </p:nvSpPr>
        <p:spPr/>
        <p:txBody>
          <a:bodyPr/>
          <a:lstStyle/>
          <a:p>
            <a:fld id="{780F80FE-7D03-4BC8-B180-D85F128BADF3}" type="slidenum">
              <a:rPr lang="en-US" smtClean="0"/>
              <a:t>‹#›</a:t>
            </a:fld>
            <a:endParaRPr lang="en-US"/>
          </a:p>
        </p:txBody>
      </p:sp>
    </p:spTree>
    <p:extLst>
      <p:ext uri="{BB962C8B-B14F-4D97-AF65-F5344CB8AC3E}">
        <p14:creationId xmlns:p14="http://schemas.microsoft.com/office/powerpoint/2010/main" val="590064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540D7-E3DB-41C6-A796-2C21EEC994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423A57-3E54-47D5-ABC2-B547253690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5317C4-904D-4726-915F-3F6B3940E6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05F1D9-85F2-4489-BBB2-40FF46569B50}"/>
              </a:ext>
            </a:extLst>
          </p:cNvPr>
          <p:cNvSpPr>
            <a:spLocks noGrp="1"/>
          </p:cNvSpPr>
          <p:nvPr>
            <p:ph type="dt" sz="half" idx="10"/>
          </p:nvPr>
        </p:nvSpPr>
        <p:spPr/>
        <p:txBody>
          <a:bodyPr/>
          <a:lstStyle/>
          <a:p>
            <a:fld id="{2A768944-1A4D-4D89-8452-FCF5D9D671FA}" type="datetimeFigureOut">
              <a:rPr lang="en-US" smtClean="0"/>
              <a:t>3/23/2021</a:t>
            </a:fld>
            <a:endParaRPr lang="en-US"/>
          </a:p>
        </p:txBody>
      </p:sp>
      <p:sp>
        <p:nvSpPr>
          <p:cNvPr id="6" name="Footer Placeholder 5">
            <a:extLst>
              <a:ext uri="{FF2B5EF4-FFF2-40B4-BE49-F238E27FC236}">
                <a16:creationId xmlns:a16="http://schemas.microsoft.com/office/drawing/2014/main" id="{AD7AACD1-BD8F-4980-9BD4-6B12738DD8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EB5E59-CD09-4E57-A478-2DC4781A1B55}"/>
              </a:ext>
            </a:extLst>
          </p:cNvPr>
          <p:cNvSpPr>
            <a:spLocks noGrp="1"/>
          </p:cNvSpPr>
          <p:nvPr>
            <p:ph type="sldNum" sz="quarter" idx="12"/>
          </p:nvPr>
        </p:nvSpPr>
        <p:spPr/>
        <p:txBody>
          <a:bodyPr/>
          <a:lstStyle/>
          <a:p>
            <a:fld id="{780F80FE-7D03-4BC8-B180-D85F128BADF3}" type="slidenum">
              <a:rPr lang="en-US" smtClean="0"/>
              <a:t>‹#›</a:t>
            </a:fld>
            <a:endParaRPr lang="en-US"/>
          </a:p>
        </p:txBody>
      </p:sp>
    </p:spTree>
    <p:extLst>
      <p:ext uri="{BB962C8B-B14F-4D97-AF65-F5344CB8AC3E}">
        <p14:creationId xmlns:p14="http://schemas.microsoft.com/office/powerpoint/2010/main" val="256975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1C19E-22E3-4A44-9C60-E185291820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52182E-6953-40E6-9E72-BA5C830BAB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638D59-A60E-4ABD-A0B7-AD72ED8ADA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11C77E-FE4A-42CF-8B59-2075E221E3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C386E-4035-4C93-8B96-4F510EC7E2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D6F5FE-C01E-4743-A7F1-209AA52BB35D}"/>
              </a:ext>
            </a:extLst>
          </p:cNvPr>
          <p:cNvSpPr>
            <a:spLocks noGrp="1"/>
          </p:cNvSpPr>
          <p:nvPr>
            <p:ph type="dt" sz="half" idx="10"/>
          </p:nvPr>
        </p:nvSpPr>
        <p:spPr/>
        <p:txBody>
          <a:bodyPr/>
          <a:lstStyle/>
          <a:p>
            <a:fld id="{2A768944-1A4D-4D89-8452-FCF5D9D671FA}" type="datetimeFigureOut">
              <a:rPr lang="en-US" smtClean="0"/>
              <a:t>3/23/2021</a:t>
            </a:fld>
            <a:endParaRPr lang="en-US"/>
          </a:p>
        </p:txBody>
      </p:sp>
      <p:sp>
        <p:nvSpPr>
          <p:cNvPr id="8" name="Footer Placeholder 7">
            <a:extLst>
              <a:ext uri="{FF2B5EF4-FFF2-40B4-BE49-F238E27FC236}">
                <a16:creationId xmlns:a16="http://schemas.microsoft.com/office/drawing/2014/main" id="{859E15A8-0E60-4175-9A5F-3879BB08BA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B9E64C-FD46-4339-BCD1-0C313B77D666}"/>
              </a:ext>
            </a:extLst>
          </p:cNvPr>
          <p:cNvSpPr>
            <a:spLocks noGrp="1"/>
          </p:cNvSpPr>
          <p:nvPr>
            <p:ph type="sldNum" sz="quarter" idx="12"/>
          </p:nvPr>
        </p:nvSpPr>
        <p:spPr/>
        <p:txBody>
          <a:bodyPr/>
          <a:lstStyle/>
          <a:p>
            <a:fld id="{780F80FE-7D03-4BC8-B180-D85F128BADF3}" type="slidenum">
              <a:rPr lang="en-US" smtClean="0"/>
              <a:t>‹#›</a:t>
            </a:fld>
            <a:endParaRPr lang="en-US"/>
          </a:p>
        </p:txBody>
      </p:sp>
    </p:spTree>
    <p:extLst>
      <p:ext uri="{BB962C8B-B14F-4D97-AF65-F5344CB8AC3E}">
        <p14:creationId xmlns:p14="http://schemas.microsoft.com/office/powerpoint/2010/main" val="882856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5E27-9DD7-4331-9AC7-15F7461DFE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8EE2C1-C719-4E94-A9D0-D430452A72A0}"/>
              </a:ext>
            </a:extLst>
          </p:cNvPr>
          <p:cNvSpPr>
            <a:spLocks noGrp="1"/>
          </p:cNvSpPr>
          <p:nvPr>
            <p:ph type="dt" sz="half" idx="10"/>
          </p:nvPr>
        </p:nvSpPr>
        <p:spPr/>
        <p:txBody>
          <a:bodyPr/>
          <a:lstStyle/>
          <a:p>
            <a:fld id="{2A768944-1A4D-4D89-8452-FCF5D9D671FA}" type="datetimeFigureOut">
              <a:rPr lang="en-US" smtClean="0"/>
              <a:t>3/23/2021</a:t>
            </a:fld>
            <a:endParaRPr lang="en-US"/>
          </a:p>
        </p:txBody>
      </p:sp>
      <p:sp>
        <p:nvSpPr>
          <p:cNvPr id="4" name="Footer Placeholder 3">
            <a:extLst>
              <a:ext uri="{FF2B5EF4-FFF2-40B4-BE49-F238E27FC236}">
                <a16:creationId xmlns:a16="http://schemas.microsoft.com/office/drawing/2014/main" id="{7712B387-FEBA-498D-AAB8-63AAC23358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194C80-C381-4330-B746-9836DFA98729}"/>
              </a:ext>
            </a:extLst>
          </p:cNvPr>
          <p:cNvSpPr>
            <a:spLocks noGrp="1"/>
          </p:cNvSpPr>
          <p:nvPr>
            <p:ph type="sldNum" sz="quarter" idx="12"/>
          </p:nvPr>
        </p:nvSpPr>
        <p:spPr/>
        <p:txBody>
          <a:bodyPr/>
          <a:lstStyle/>
          <a:p>
            <a:fld id="{780F80FE-7D03-4BC8-B180-D85F128BADF3}" type="slidenum">
              <a:rPr lang="en-US" smtClean="0"/>
              <a:t>‹#›</a:t>
            </a:fld>
            <a:endParaRPr lang="en-US"/>
          </a:p>
        </p:txBody>
      </p:sp>
    </p:spTree>
    <p:extLst>
      <p:ext uri="{BB962C8B-B14F-4D97-AF65-F5344CB8AC3E}">
        <p14:creationId xmlns:p14="http://schemas.microsoft.com/office/powerpoint/2010/main" val="1228730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89F4A6-ABBA-4D20-878F-00B6DE392F74}"/>
              </a:ext>
            </a:extLst>
          </p:cNvPr>
          <p:cNvSpPr>
            <a:spLocks noGrp="1"/>
          </p:cNvSpPr>
          <p:nvPr>
            <p:ph type="dt" sz="half" idx="10"/>
          </p:nvPr>
        </p:nvSpPr>
        <p:spPr/>
        <p:txBody>
          <a:bodyPr/>
          <a:lstStyle/>
          <a:p>
            <a:fld id="{2A768944-1A4D-4D89-8452-FCF5D9D671FA}" type="datetimeFigureOut">
              <a:rPr lang="en-US" smtClean="0"/>
              <a:t>3/23/2021</a:t>
            </a:fld>
            <a:endParaRPr lang="en-US"/>
          </a:p>
        </p:txBody>
      </p:sp>
      <p:sp>
        <p:nvSpPr>
          <p:cNvPr id="3" name="Footer Placeholder 2">
            <a:extLst>
              <a:ext uri="{FF2B5EF4-FFF2-40B4-BE49-F238E27FC236}">
                <a16:creationId xmlns:a16="http://schemas.microsoft.com/office/drawing/2014/main" id="{66F76440-CCA8-4D62-A807-83DCC6B6C7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E303A6-31F1-4434-A4B9-C61297DFD9BD}"/>
              </a:ext>
            </a:extLst>
          </p:cNvPr>
          <p:cNvSpPr>
            <a:spLocks noGrp="1"/>
          </p:cNvSpPr>
          <p:nvPr>
            <p:ph type="sldNum" sz="quarter" idx="12"/>
          </p:nvPr>
        </p:nvSpPr>
        <p:spPr/>
        <p:txBody>
          <a:bodyPr/>
          <a:lstStyle/>
          <a:p>
            <a:fld id="{780F80FE-7D03-4BC8-B180-D85F128BADF3}" type="slidenum">
              <a:rPr lang="en-US" smtClean="0"/>
              <a:t>‹#›</a:t>
            </a:fld>
            <a:endParaRPr lang="en-US"/>
          </a:p>
        </p:txBody>
      </p:sp>
    </p:spTree>
    <p:extLst>
      <p:ext uri="{BB962C8B-B14F-4D97-AF65-F5344CB8AC3E}">
        <p14:creationId xmlns:p14="http://schemas.microsoft.com/office/powerpoint/2010/main" val="62991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C7D77-A341-4AD9-BF18-472C34ACC9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1DD1AA-A3D3-495B-B624-8B5717666A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60BEA3-793F-4D1A-B1A1-E08B6DAD2B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B06DBD-D260-4A9B-BDC2-97A1869ADD0F}"/>
              </a:ext>
            </a:extLst>
          </p:cNvPr>
          <p:cNvSpPr>
            <a:spLocks noGrp="1"/>
          </p:cNvSpPr>
          <p:nvPr>
            <p:ph type="dt" sz="half" idx="10"/>
          </p:nvPr>
        </p:nvSpPr>
        <p:spPr/>
        <p:txBody>
          <a:bodyPr/>
          <a:lstStyle/>
          <a:p>
            <a:fld id="{2A768944-1A4D-4D89-8452-FCF5D9D671FA}" type="datetimeFigureOut">
              <a:rPr lang="en-US" smtClean="0"/>
              <a:t>3/23/2021</a:t>
            </a:fld>
            <a:endParaRPr lang="en-US"/>
          </a:p>
        </p:txBody>
      </p:sp>
      <p:sp>
        <p:nvSpPr>
          <p:cNvPr id="6" name="Footer Placeholder 5">
            <a:extLst>
              <a:ext uri="{FF2B5EF4-FFF2-40B4-BE49-F238E27FC236}">
                <a16:creationId xmlns:a16="http://schemas.microsoft.com/office/drawing/2014/main" id="{566C212F-BEFA-4215-B95E-E7926BB76F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A63C43-4F0A-4571-9A9F-3616F456F3D2}"/>
              </a:ext>
            </a:extLst>
          </p:cNvPr>
          <p:cNvSpPr>
            <a:spLocks noGrp="1"/>
          </p:cNvSpPr>
          <p:nvPr>
            <p:ph type="sldNum" sz="quarter" idx="12"/>
          </p:nvPr>
        </p:nvSpPr>
        <p:spPr/>
        <p:txBody>
          <a:bodyPr/>
          <a:lstStyle/>
          <a:p>
            <a:fld id="{780F80FE-7D03-4BC8-B180-D85F128BADF3}" type="slidenum">
              <a:rPr lang="en-US" smtClean="0"/>
              <a:t>‹#›</a:t>
            </a:fld>
            <a:endParaRPr lang="en-US"/>
          </a:p>
        </p:txBody>
      </p:sp>
    </p:spTree>
    <p:extLst>
      <p:ext uri="{BB962C8B-B14F-4D97-AF65-F5344CB8AC3E}">
        <p14:creationId xmlns:p14="http://schemas.microsoft.com/office/powerpoint/2010/main" val="3691406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1F067-9F5F-4B4D-ABF3-F9D74CC80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D320D9-2F7D-4AAC-B380-A1C72AC09F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B68C85-DFCF-4030-AE55-3CD1007AAF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2EE4DF-BE24-4834-8BD9-83E33D3A8C5E}"/>
              </a:ext>
            </a:extLst>
          </p:cNvPr>
          <p:cNvSpPr>
            <a:spLocks noGrp="1"/>
          </p:cNvSpPr>
          <p:nvPr>
            <p:ph type="dt" sz="half" idx="10"/>
          </p:nvPr>
        </p:nvSpPr>
        <p:spPr/>
        <p:txBody>
          <a:bodyPr/>
          <a:lstStyle/>
          <a:p>
            <a:fld id="{2A768944-1A4D-4D89-8452-FCF5D9D671FA}" type="datetimeFigureOut">
              <a:rPr lang="en-US" smtClean="0"/>
              <a:t>3/23/2021</a:t>
            </a:fld>
            <a:endParaRPr lang="en-US"/>
          </a:p>
        </p:txBody>
      </p:sp>
      <p:sp>
        <p:nvSpPr>
          <p:cNvPr id="6" name="Footer Placeholder 5">
            <a:extLst>
              <a:ext uri="{FF2B5EF4-FFF2-40B4-BE49-F238E27FC236}">
                <a16:creationId xmlns:a16="http://schemas.microsoft.com/office/drawing/2014/main" id="{AB8D0EDB-C7EA-42AC-8997-0542F096E9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A20FAC-F617-4905-A79A-292CA7AA75E6}"/>
              </a:ext>
            </a:extLst>
          </p:cNvPr>
          <p:cNvSpPr>
            <a:spLocks noGrp="1"/>
          </p:cNvSpPr>
          <p:nvPr>
            <p:ph type="sldNum" sz="quarter" idx="12"/>
          </p:nvPr>
        </p:nvSpPr>
        <p:spPr/>
        <p:txBody>
          <a:bodyPr/>
          <a:lstStyle/>
          <a:p>
            <a:fld id="{780F80FE-7D03-4BC8-B180-D85F128BADF3}" type="slidenum">
              <a:rPr lang="en-US" smtClean="0"/>
              <a:t>‹#›</a:t>
            </a:fld>
            <a:endParaRPr lang="en-US"/>
          </a:p>
        </p:txBody>
      </p:sp>
    </p:spTree>
    <p:extLst>
      <p:ext uri="{BB962C8B-B14F-4D97-AF65-F5344CB8AC3E}">
        <p14:creationId xmlns:p14="http://schemas.microsoft.com/office/powerpoint/2010/main" val="2238647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F61AAC-86AE-4063-8D38-85CBCA811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5C5B8E-E445-4A39-8165-81C3856292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8D4ECF-0B6F-4C86-AD48-37FC448853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768944-1A4D-4D89-8452-FCF5D9D671FA}" type="datetimeFigureOut">
              <a:rPr lang="en-US" smtClean="0"/>
              <a:t>3/23/2021</a:t>
            </a:fld>
            <a:endParaRPr lang="en-US"/>
          </a:p>
        </p:txBody>
      </p:sp>
      <p:sp>
        <p:nvSpPr>
          <p:cNvPr id="5" name="Footer Placeholder 4">
            <a:extLst>
              <a:ext uri="{FF2B5EF4-FFF2-40B4-BE49-F238E27FC236}">
                <a16:creationId xmlns:a16="http://schemas.microsoft.com/office/drawing/2014/main" id="{A4B8BF85-81D9-4263-934C-9079C5EC3B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84494C-EBF8-4176-852D-1CEB41818F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0F80FE-7D03-4BC8-B180-D85F128BADF3}" type="slidenum">
              <a:rPr lang="en-US" smtClean="0"/>
              <a:t>‹#›</a:t>
            </a:fld>
            <a:endParaRPr lang="en-US"/>
          </a:p>
        </p:txBody>
      </p:sp>
    </p:spTree>
    <p:extLst>
      <p:ext uri="{BB962C8B-B14F-4D97-AF65-F5344CB8AC3E}">
        <p14:creationId xmlns:p14="http://schemas.microsoft.com/office/powerpoint/2010/main" val="3204845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8481" y="459069"/>
            <a:ext cx="9135040" cy="1782375"/>
          </a:xfrm>
          <a:ln>
            <a:solidFill>
              <a:srgbClr val="00B0F0"/>
            </a:solidFill>
          </a:ln>
        </p:spPr>
        <p:txBody>
          <a:bodyPr>
            <a:normAutofit/>
          </a:bodyPr>
          <a:lstStyle/>
          <a:p>
            <a:r>
              <a:rPr lang="en-US" dirty="0"/>
              <a:t>BIT 353</a:t>
            </a:r>
            <a:br>
              <a:rPr lang="en-US" dirty="0"/>
            </a:br>
            <a:r>
              <a:rPr lang="en-US" dirty="0"/>
              <a:t>ARTIFICIAL INTELLIGENCE</a:t>
            </a:r>
          </a:p>
        </p:txBody>
      </p:sp>
      <p:sp>
        <p:nvSpPr>
          <p:cNvPr id="3" name="Subtitle 2"/>
          <p:cNvSpPr>
            <a:spLocks noGrp="1"/>
          </p:cNvSpPr>
          <p:nvPr>
            <p:ph type="subTitle" idx="1"/>
          </p:nvPr>
        </p:nvSpPr>
        <p:spPr>
          <a:xfrm>
            <a:off x="1528481" y="2606847"/>
            <a:ext cx="9135040" cy="1106678"/>
          </a:xfrm>
          <a:ln>
            <a:solidFill>
              <a:srgbClr val="00B0F0"/>
            </a:solidFill>
          </a:ln>
        </p:spPr>
        <p:txBody>
          <a:bodyPr>
            <a:normAutofit fontScale="92500" lnSpcReduction="20000"/>
          </a:bodyPr>
          <a:lstStyle/>
          <a:p>
            <a:r>
              <a:rPr lang="en-US" dirty="0"/>
              <a:t>Lecturer: Saroj Poudel</a:t>
            </a:r>
          </a:p>
          <a:p>
            <a:r>
              <a:rPr lang="en-US" dirty="0"/>
              <a:t>Qualification: MS CIS&amp;IT</a:t>
            </a:r>
          </a:p>
          <a:p>
            <a:r>
              <a:rPr lang="en-US" dirty="0"/>
              <a:t>Profession: Senior Software Developer/CTO</a:t>
            </a:r>
          </a:p>
        </p:txBody>
      </p:sp>
      <p:sp>
        <p:nvSpPr>
          <p:cNvPr id="4" name="Subtitle 2"/>
          <p:cNvSpPr txBox="1">
            <a:spLocks/>
          </p:cNvSpPr>
          <p:nvPr/>
        </p:nvSpPr>
        <p:spPr>
          <a:xfrm>
            <a:off x="3738290" y="6101000"/>
            <a:ext cx="4715422" cy="616615"/>
          </a:xfrm>
          <a:prstGeom prst="rect">
            <a:avLst/>
          </a:prstGeom>
        </p:spPr>
        <p:txBody>
          <a:bodyPr vert="horz" lIns="91350" tIns="45676" rIns="91350" bIns="45676"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397" dirty="0"/>
              <a:t>Lincoln University College, CN 1221</a:t>
            </a:r>
          </a:p>
        </p:txBody>
      </p:sp>
    </p:spTree>
    <p:extLst>
      <p:ext uri="{BB962C8B-B14F-4D97-AF65-F5344CB8AC3E}">
        <p14:creationId xmlns:p14="http://schemas.microsoft.com/office/powerpoint/2010/main" val="1025638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4000" dirty="0"/>
              <a:t>SINGLE-AGENT VS. MULTIAGENT</a:t>
            </a:r>
            <a:endParaRPr lang="en-US" sz="3870" b="1" dirty="0"/>
          </a:p>
        </p:txBody>
      </p:sp>
      <p:sp>
        <p:nvSpPr>
          <p:cNvPr id="3" name="Content Placeholder 2"/>
          <p:cNvSpPr>
            <a:spLocks noGrp="1"/>
          </p:cNvSpPr>
          <p:nvPr>
            <p:ph idx="1"/>
          </p:nvPr>
        </p:nvSpPr>
        <p:spPr>
          <a:xfrm>
            <a:off x="843352" y="2082588"/>
            <a:ext cx="10505297" cy="4775412"/>
          </a:xfrm>
        </p:spPr>
        <p:txBody>
          <a:bodyPr/>
          <a:lstStyle/>
          <a:p>
            <a:pPr marL="457200" indent="-457200">
              <a:buFont typeface="Arial" panose="020B0604020202020204" pitchFamily="34" charset="0"/>
              <a:buChar char="•"/>
            </a:pPr>
            <a:r>
              <a:rPr lang="en-US" dirty="0"/>
              <a:t>An agent solving problem on its own is said to be in single agent environment</a:t>
            </a:r>
          </a:p>
          <a:p>
            <a:pPr marL="457200" indent="-457200">
              <a:buFont typeface="Arial" panose="020B0604020202020204" pitchFamily="34" charset="0"/>
              <a:buChar char="•"/>
            </a:pPr>
            <a:r>
              <a:rPr lang="en-US" dirty="0"/>
              <a:t>Example: An agent  solving a  crossword puzzle by itself</a:t>
            </a:r>
          </a:p>
          <a:p>
            <a:pPr marL="457200" indent="-457200">
              <a:buFont typeface="Arial" panose="020B0604020202020204" pitchFamily="34" charset="0"/>
              <a:buChar char="•"/>
            </a:pPr>
            <a:r>
              <a:rPr lang="en-US" dirty="0"/>
              <a:t>An agent playing chess is in a two agent environment</a:t>
            </a:r>
          </a:p>
          <a:p>
            <a:pPr marL="457200" indent="-457200">
              <a:buFont typeface="Arial" panose="020B0604020202020204" pitchFamily="34" charset="0"/>
              <a:buChar char="•"/>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1937479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4000" b="1" dirty="0"/>
              <a:t>Deterministic vs. nondeterministic</a:t>
            </a:r>
            <a:endParaRPr lang="en-US" sz="3870" b="1" dirty="0"/>
          </a:p>
        </p:txBody>
      </p:sp>
      <p:sp>
        <p:nvSpPr>
          <p:cNvPr id="3" name="Content Placeholder 2"/>
          <p:cNvSpPr>
            <a:spLocks noGrp="1"/>
          </p:cNvSpPr>
          <p:nvPr>
            <p:ph idx="1"/>
          </p:nvPr>
        </p:nvSpPr>
        <p:spPr>
          <a:xfrm>
            <a:off x="843352" y="1927192"/>
            <a:ext cx="10505297" cy="4775412"/>
          </a:xfrm>
        </p:spPr>
        <p:txBody>
          <a:bodyPr/>
          <a:lstStyle/>
          <a:p>
            <a:pPr marL="457200" indent="-457200">
              <a:buFont typeface="Arial" panose="020B0604020202020204" pitchFamily="34" charset="0"/>
              <a:buChar char="•"/>
            </a:pPr>
            <a:r>
              <a:rPr lang="en-US" dirty="0"/>
              <a:t>If the next state of the environment is completely determined by the current state and the action executed by the agent(s), then we say the environment is deterministic; otherwise, it is nondeterministic.</a:t>
            </a:r>
          </a:p>
          <a:p>
            <a:pPr marL="457200" indent="-457200">
              <a:buFont typeface="Arial" panose="020B0604020202020204" pitchFamily="34" charset="0"/>
              <a:buChar char="•"/>
            </a:pPr>
            <a:r>
              <a:rPr lang="en-US" dirty="0"/>
              <a:t>Taxi driving is clearly nondeterministic in this sense, because one can never predict the behavior of traffic exactly</a:t>
            </a:r>
          </a:p>
          <a:p>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4053047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4000" b="1" dirty="0"/>
              <a:t>EPISODIC VS. SEQUENTIAL</a:t>
            </a:r>
            <a:endParaRPr lang="en-US" sz="3870" b="1" dirty="0"/>
          </a:p>
        </p:txBody>
      </p:sp>
      <p:sp>
        <p:nvSpPr>
          <p:cNvPr id="3" name="Content Placeholder 2"/>
          <p:cNvSpPr>
            <a:spLocks noGrp="1"/>
          </p:cNvSpPr>
          <p:nvPr>
            <p:ph idx="1"/>
          </p:nvPr>
        </p:nvSpPr>
        <p:spPr>
          <a:xfrm>
            <a:off x="843352" y="1401551"/>
            <a:ext cx="10505297" cy="4775412"/>
          </a:xfrm>
        </p:spPr>
        <p:txBody>
          <a:bodyPr/>
          <a:lstStyle/>
          <a:p>
            <a:pPr marL="457200" indent="-457200">
              <a:buFont typeface="Arial" panose="020B0604020202020204" pitchFamily="34" charset="0"/>
              <a:buChar char="•"/>
            </a:pPr>
            <a:r>
              <a:rPr lang="en-US" dirty="0"/>
              <a:t>In an episodic task environment, the agent’s experience is divided into atomic episodes. </a:t>
            </a:r>
          </a:p>
          <a:p>
            <a:pPr marL="457200" indent="-457200">
              <a:buFont typeface="Arial" panose="020B0604020202020204" pitchFamily="34" charset="0"/>
              <a:buChar char="•"/>
            </a:pPr>
            <a:r>
              <a:rPr lang="en-US" dirty="0"/>
              <a:t>The next episode does not depend on the actions taken in previous episodes. </a:t>
            </a:r>
          </a:p>
          <a:p>
            <a:pPr marL="457200" indent="-457200">
              <a:buFont typeface="Arial" panose="020B0604020202020204" pitchFamily="34" charset="0"/>
              <a:buChar char="•"/>
            </a:pPr>
            <a:r>
              <a:rPr lang="en-US" dirty="0"/>
              <a:t>Example: an agent that has to spot defective parts on an assembly line bases each decision on the current part.</a:t>
            </a:r>
          </a:p>
          <a:p>
            <a:pPr marL="457200" indent="-457200">
              <a:buFont typeface="Arial" panose="020B0604020202020204" pitchFamily="34" charset="0"/>
              <a:buChar char="•"/>
            </a:pPr>
            <a:r>
              <a:rPr lang="en-US" dirty="0"/>
              <a:t>In sequential environments, on the other hand, the current decision could affect all future decisions.</a:t>
            </a:r>
          </a:p>
          <a:p>
            <a:pPr marL="457200" indent="-457200">
              <a:buFont typeface="Arial" panose="020B0604020202020204" pitchFamily="34" charset="0"/>
              <a:buChar char="•"/>
            </a:pPr>
            <a:r>
              <a:rPr lang="en-US" dirty="0"/>
              <a:t>Chess and taxi driving are sequential.</a:t>
            </a:r>
          </a:p>
          <a:p>
            <a:pPr marL="457200" indent="-457200">
              <a:buFont typeface="Arial" panose="020B0604020202020204" pitchFamily="34" charset="0"/>
              <a:buChar char="•"/>
            </a:pPr>
            <a:endParaRPr lang="en-US" dirty="0"/>
          </a:p>
          <a:p>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4266919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4000" b="1" dirty="0"/>
              <a:t>STATIC VS. DYNAMIC</a:t>
            </a:r>
            <a:endParaRPr lang="en-US" sz="3870" b="1" dirty="0"/>
          </a:p>
        </p:txBody>
      </p:sp>
      <p:sp>
        <p:nvSpPr>
          <p:cNvPr id="3" name="Content Placeholder 2"/>
          <p:cNvSpPr>
            <a:spLocks noGrp="1"/>
          </p:cNvSpPr>
          <p:nvPr>
            <p:ph idx="1"/>
          </p:nvPr>
        </p:nvSpPr>
        <p:spPr>
          <a:xfrm>
            <a:off x="843352" y="1927192"/>
            <a:ext cx="10505297" cy="4775412"/>
          </a:xfrm>
        </p:spPr>
        <p:txBody>
          <a:bodyPr/>
          <a:lstStyle/>
          <a:p>
            <a:pPr marL="457200" indent="-457200">
              <a:buFont typeface="Arial" panose="020B0604020202020204" pitchFamily="34" charset="0"/>
              <a:buChar char="•"/>
            </a:pPr>
            <a:r>
              <a:rPr lang="en-US" dirty="0"/>
              <a:t>If the environment can change while an agent is deliberating, then we say the environment is dynamic for that agent; otherwise, it is static.</a:t>
            </a:r>
          </a:p>
          <a:p>
            <a:pPr marL="457200" indent="-457200">
              <a:buFont typeface="Arial" panose="020B0604020202020204" pitchFamily="34" charset="0"/>
              <a:buChar char="•"/>
            </a:pPr>
            <a:r>
              <a:rPr lang="en-US" dirty="0"/>
              <a:t>Taxi driving is clearly dynamic.</a:t>
            </a:r>
          </a:p>
          <a:p>
            <a:pPr marL="457200" indent="-457200">
              <a:buFont typeface="Arial" panose="020B0604020202020204" pitchFamily="34" charset="0"/>
              <a:buChar char="•"/>
            </a:pPr>
            <a:r>
              <a:rPr lang="en-US" dirty="0"/>
              <a:t>Crossword puzzles are static.</a:t>
            </a:r>
          </a:p>
          <a:p>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2058696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4000" b="1" dirty="0"/>
              <a:t>DISCRETE VS. CONTINUOUS</a:t>
            </a:r>
            <a:endParaRPr lang="en-US" sz="3870" b="1" dirty="0"/>
          </a:p>
        </p:txBody>
      </p:sp>
      <p:sp>
        <p:nvSpPr>
          <p:cNvPr id="3" name="Content Placeholder 2"/>
          <p:cNvSpPr>
            <a:spLocks noGrp="1"/>
          </p:cNvSpPr>
          <p:nvPr>
            <p:ph idx="1"/>
          </p:nvPr>
        </p:nvSpPr>
        <p:spPr>
          <a:xfrm>
            <a:off x="843352" y="1401551"/>
            <a:ext cx="10505297" cy="4775412"/>
          </a:xfrm>
        </p:spPr>
        <p:txBody>
          <a:bodyPr/>
          <a:lstStyle/>
          <a:p>
            <a:pPr marL="457200" indent="-457200">
              <a:buFont typeface="Arial" panose="020B0604020202020204" pitchFamily="34" charset="0"/>
              <a:buChar char="•"/>
            </a:pPr>
            <a:r>
              <a:rPr lang="en-US" dirty="0"/>
              <a:t>The discrete/continuous distinction applies to the state of the environment, to the way time is handled, and to the percepts and actions of the agent. </a:t>
            </a:r>
          </a:p>
          <a:p>
            <a:pPr marL="457200" indent="-457200">
              <a:buFont typeface="Arial" panose="020B0604020202020204" pitchFamily="34" charset="0"/>
              <a:buChar char="•"/>
            </a:pPr>
            <a:r>
              <a:rPr lang="en-US" dirty="0"/>
              <a:t>For example, the chess environment has a finite number of distinct states</a:t>
            </a:r>
          </a:p>
          <a:p>
            <a:pPr marL="457200" indent="-457200">
              <a:buFont typeface="Arial" panose="020B0604020202020204" pitchFamily="34" charset="0"/>
              <a:buChar char="•"/>
            </a:pPr>
            <a:r>
              <a:rPr lang="en-US" dirty="0"/>
              <a:t>Taxi driving is a continuous-state and continuous-time problem: the speed and location of the taxi and of the other vehicles sweep through a range of continuous values and do so smoothly over time</a:t>
            </a:r>
          </a:p>
          <a:p>
            <a:pPr marL="0" indent="0">
              <a:buNone/>
            </a:pPr>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3241381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4000" b="1" dirty="0"/>
              <a:t>KNOWN VS. UNKNOWN</a:t>
            </a:r>
            <a:endParaRPr lang="en-US" sz="3870" b="1" dirty="0"/>
          </a:p>
        </p:txBody>
      </p:sp>
      <p:sp>
        <p:nvSpPr>
          <p:cNvPr id="3" name="Content Placeholder 2"/>
          <p:cNvSpPr>
            <a:spLocks noGrp="1"/>
          </p:cNvSpPr>
          <p:nvPr>
            <p:ph idx="1"/>
          </p:nvPr>
        </p:nvSpPr>
        <p:spPr>
          <a:xfrm>
            <a:off x="843352" y="1140133"/>
            <a:ext cx="10505297" cy="4775412"/>
          </a:xfrm>
        </p:spPr>
        <p:txBody>
          <a:bodyPr/>
          <a:lstStyle/>
          <a:p>
            <a:pPr marL="457200" indent="-457200">
              <a:buFont typeface="Arial" panose="020B0604020202020204" pitchFamily="34" charset="0"/>
              <a:buChar char="•"/>
            </a:pPr>
            <a:r>
              <a:rPr lang="en-US" sz="2800" dirty="0"/>
              <a:t>Strictly speaking, this distinction refers not to the environment itself but to the agent’s (or designer’s) state of knowledge about the “laws of physics” of the environment</a:t>
            </a:r>
          </a:p>
          <a:p>
            <a:pPr marL="457200" indent="-457200">
              <a:buFont typeface="Arial" panose="020B0604020202020204" pitchFamily="34" charset="0"/>
              <a:buChar char="•"/>
            </a:pPr>
            <a:r>
              <a:rPr lang="en-US" sz="2800" dirty="0"/>
              <a:t>In a known environment, the outcomes for all actions are given.</a:t>
            </a:r>
          </a:p>
          <a:p>
            <a:pPr marL="457200" indent="-457200">
              <a:buFont typeface="Arial" panose="020B0604020202020204" pitchFamily="34" charset="0"/>
              <a:buChar char="•"/>
            </a:pPr>
            <a:r>
              <a:rPr lang="en-US" sz="2800" dirty="0"/>
              <a:t>It is quite possible for a known environment to be partially observable—for example, in solitaire card games, I know the rules but am still unable to see the cards that have not yet been turned over.</a:t>
            </a:r>
          </a:p>
          <a:p>
            <a:pPr marL="457200" indent="-457200">
              <a:buFont typeface="Arial" panose="020B0604020202020204" pitchFamily="34" charset="0"/>
              <a:buChar char="•"/>
            </a:pPr>
            <a:r>
              <a:rPr lang="en-US" sz="2800" dirty="0"/>
              <a:t>Conversely, an unknown environment can be fully observable—in a new video game, the screen may show the entire game state but I still don’t know what the buttons do until I try them. </a:t>
            </a:r>
          </a:p>
          <a:p>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376047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pic>
        <p:nvPicPr>
          <p:cNvPr id="6" name="object 2">
            <a:extLst>
              <a:ext uri="{FF2B5EF4-FFF2-40B4-BE49-F238E27FC236}">
                <a16:creationId xmlns:a16="http://schemas.microsoft.com/office/drawing/2014/main" id="{A32814F7-E50D-4895-A9D2-A8BB23B7EF9B}"/>
              </a:ext>
            </a:extLst>
          </p:cNvPr>
          <p:cNvPicPr>
            <a:picLocks noGrp="1"/>
          </p:cNvPicPr>
          <p:nvPr>
            <p:ph idx="1"/>
          </p:nvPr>
        </p:nvPicPr>
        <p:blipFill>
          <a:blip r:embed="rId4" cstate="print"/>
          <a:stretch>
            <a:fillRect/>
          </a:stretch>
        </p:blipFill>
        <p:spPr>
          <a:xfrm>
            <a:off x="3975318" y="578917"/>
            <a:ext cx="2838450" cy="1700050"/>
          </a:xfrm>
          <a:prstGeom prst="rect">
            <a:avLst/>
          </a:prstGeom>
        </p:spPr>
      </p:pic>
      <p:sp>
        <p:nvSpPr>
          <p:cNvPr id="8" name="TextBox 7">
            <a:extLst>
              <a:ext uri="{FF2B5EF4-FFF2-40B4-BE49-F238E27FC236}">
                <a16:creationId xmlns:a16="http://schemas.microsoft.com/office/drawing/2014/main" id="{4AE6D111-AE99-4F61-B7A3-8871C4CF1F25}"/>
              </a:ext>
            </a:extLst>
          </p:cNvPr>
          <p:cNvSpPr txBox="1"/>
          <p:nvPr/>
        </p:nvSpPr>
        <p:spPr>
          <a:xfrm>
            <a:off x="1089764" y="2727388"/>
            <a:ext cx="9056318" cy="2021066"/>
          </a:xfrm>
          <a:prstGeom prst="rect">
            <a:avLst/>
          </a:prstGeom>
          <a:noFill/>
        </p:spPr>
        <p:txBody>
          <a:bodyPr wrap="square">
            <a:spAutoFit/>
          </a:bodyPr>
          <a:lstStyle/>
          <a:p>
            <a:pPr marL="136525" indent="-124460">
              <a:lnSpc>
                <a:spcPct val="100000"/>
              </a:lnSpc>
              <a:spcBef>
                <a:spcPts val="120"/>
              </a:spcBef>
              <a:buSzPct val="39534"/>
              <a:buFont typeface="MS UI Gothic"/>
              <a:buChar char="➢"/>
              <a:tabLst>
                <a:tab pos="137160" algn="l"/>
              </a:tabLst>
            </a:pPr>
            <a:r>
              <a:rPr lang="en-US" sz="1800" b="1" dirty="0">
                <a:latin typeface="Arial"/>
                <a:cs typeface="Arial"/>
              </a:rPr>
              <a:t>Percepts:</a:t>
            </a:r>
            <a:endParaRPr lang="en-US" sz="1800" dirty="0">
              <a:latin typeface="Arial"/>
              <a:cs typeface="Arial"/>
            </a:endParaRPr>
          </a:p>
          <a:p>
            <a:pPr marL="925830">
              <a:lnSpc>
                <a:spcPct val="100000"/>
              </a:lnSpc>
              <a:spcBef>
                <a:spcPts val="2145"/>
              </a:spcBef>
            </a:pPr>
            <a:r>
              <a:rPr lang="en-US" sz="1800" spc="15" dirty="0">
                <a:latin typeface="Arial"/>
                <a:cs typeface="Arial"/>
              </a:rPr>
              <a:t>location</a:t>
            </a:r>
            <a:r>
              <a:rPr lang="en-US" sz="1800" spc="-5" dirty="0">
                <a:latin typeface="Arial"/>
                <a:cs typeface="Arial"/>
              </a:rPr>
              <a:t> </a:t>
            </a:r>
            <a:r>
              <a:rPr lang="en-US" sz="1800" dirty="0">
                <a:latin typeface="Arial"/>
                <a:cs typeface="Arial"/>
              </a:rPr>
              <a:t>and</a:t>
            </a:r>
            <a:r>
              <a:rPr lang="en-US" sz="1800" spc="65" dirty="0">
                <a:latin typeface="Arial"/>
                <a:cs typeface="Arial"/>
              </a:rPr>
              <a:t> </a:t>
            </a:r>
            <a:r>
              <a:rPr lang="en-US" sz="1800" spc="10" dirty="0">
                <a:latin typeface="Arial"/>
                <a:cs typeface="Arial"/>
              </a:rPr>
              <a:t>state</a:t>
            </a:r>
            <a:r>
              <a:rPr lang="en-US" sz="1800" spc="60" dirty="0">
                <a:latin typeface="Arial"/>
                <a:cs typeface="Arial"/>
              </a:rPr>
              <a:t> </a:t>
            </a:r>
            <a:r>
              <a:rPr lang="en-US" sz="1800" dirty="0">
                <a:latin typeface="Arial"/>
                <a:cs typeface="Arial"/>
              </a:rPr>
              <a:t>of</a:t>
            </a:r>
            <a:r>
              <a:rPr lang="en-US" sz="1800" spc="75" dirty="0">
                <a:latin typeface="Arial"/>
                <a:cs typeface="Arial"/>
              </a:rPr>
              <a:t> </a:t>
            </a:r>
            <a:r>
              <a:rPr lang="en-US" sz="1800" dirty="0">
                <a:latin typeface="Arial"/>
                <a:cs typeface="Arial"/>
              </a:rPr>
              <a:t>the</a:t>
            </a:r>
            <a:r>
              <a:rPr lang="en-US" sz="1800" spc="65" dirty="0">
                <a:latin typeface="Arial"/>
                <a:cs typeface="Arial"/>
              </a:rPr>
              <a:t> </a:t>
            </a:r>
            <a:r>
              <a:rPr lang="en-US" sz="1800" spc="5" dirty="0">
                <a:latin typeface="Arial"/>
                <a:cs typeface="Arial"/>
              </a:rPr>
              <a:t>environment,</a:t>
            </a:r>
            <a:r>
              <a:rPr lang="en-US" sz="1800" spc="135" dirty="0">
                <a:latin typeface="Arial"/>
                <a:cs typeface="Arial"/>
              </a:rPr>
              <a:t> </a:t>
            </a:r>
            <a:r>
              <a:rPr lang="en-US" sz="1800" dirty="0">
                <a:latin typeface="Arial"/>
                <a:cs typeface="Arial"/>
              </a:rPr>
              <a:t>e.g.,</a:t>
            </a:r>
            <a:r>
              <a:rPr lang="en-US" sz="1800" spc="145" dirty="0">
                <a:latin typeface="Arial"/>
                <a:cs typeface="Arial"/>
              </a:rPr>
              <a:t> </a:t>
            </a:r>
            <a:r>
              <a:rPr lang="en-US" sz="1800" spc="-5" dirty="0">
                <a:latin typeface="Arial"/>
                <a:cs typeface="Arial"/>
              </a:rPr>
              <a:t>[</a:t>
            </a:r>
            <a:r>
              <a:rPr lang="en-US" sz="1800" spc="-5" dirty="0" err="1">
                <a:latin typeface="Arial"/>
                <a:cs typeface="Arial"/>
              </a:rPr>
              <a:t>A,Dirty</a:t>
            </a:r>
            <a:r>
              <a:rPr lang="en-US" sz="1800" spc="-5" dirty="0">
                <a:latin typeface="Arial"/>
                <a:cs typeface="Arial"/>
              </a:rPr>
              <a:t>],</a:t>
            </a:r>
            <a:r>
              <a:rPr lang="en-US" sz="1800" spc="135" dirty="0">
                <a:latin typeface="Arial"/>
                <a:cs typeface="Arial"/>
              </a:rPr>
              <a:t> </a:t>
            </a:r>
            <a:r>
              <a:rPr lang="en-US" sz="1800" spc="5" dirty="0">
                <a:latin typeface="Arial"/>
                <a:cs typeface="Arial"/>
              </a:rPr>
              <a:t>[</a:t>
            </a:r>
            <a:r>
              <a:rPr lang="en-US" sz="1800" spc="5" dirty="0" err="1">
                <a:latin typeface="Arial"/>
                <a:cs typeface="Arial"/>
              </a:rPr>
              <a:t>B,Clean</a:t>
            </a:r>
            <a:r>
              <a:rPr lang="en-US" sz="1800" spc="5" dirty="0">
                <a:latin typeface="Arial"/>
                <a:cs typeface="Arial"/>
              </a:rPr>
              <a:t>]</a:t>
            </a:r>
            <a:endParaRPr lang="en-US" sz="1800" dirty="0">
              <a:latin typeface="Arial"/>
              <a:cs typeface="Arial"/>
            </a:endParaRPr>
          </a:p>
          <a:p>
            <a:pPr marL="137160" indent="-125095">
              <a:lnSpc>
                <a:spcPct val="100000"/>
              </a:lnSpc>
              <a:spcBef>
                <a:spcPts val="2145"/>
              </a:spcBef>
              <a:buSzPct val="39534"/>
              <a:buFont typeface="MS UI Gothic"/>
              <a:buChar char="➢"/>
              <a:tabLst>
                <a:tab pos="137795" algn="l"/>
              </a:tabLst>
            </a:pPr>
            <a:r>
              <a:rPr lang="en-US" sz="1800" b="1" spc="-5" dirty="0">
                <a:latin typeface="Arial"/>
                <a:cs typeface="Arial"/>
              </a:rPr>
              <a:t>Actions:</a:t>
            </a:r>
            <a:endParaRPr lang="en-US" sz="1800" dirty="0">
              <a:latin typeface="Arial"/>
              <a:cs typeface="Arial"/>
            </a:endParaRPr>
          </a:p>
          <a:p>
            <a:pPr marL="925830">
              <a:lnSpc>
                <a:spcPct val="100000"/>
              </a:lnSpc>
              <a:spcBef>
                <a:spcPts val="2150"/>
              </a:spcBef>
            </a:pPr>
            <a:r>
              <a:rPr lang="en-US" sz="1800" dirty="0">
                <a:latin typeface="Arial"/>
                <a:cs typeface="Arial"/>
              </a:rPr>
              <a:t>Left,</a:t>
            </a:r>
            <a:r>
              <a:rPr lang="en-US" sz="1800" spc="50" dirty="0">
                <a:latin typeface="Arial"/>
                <a:cs typeface="Arial"/>
              </a:rPr>
              <a:t> </a:t>
            </a:r>
            <a:r>
              <a:rPr lang="en-US" sz="1800" spc="10" dirty="0">
                <a:latin typeface="Arial"/>
                <a:cs typeface="Arial"/>
              </a:rPr>
              <a:t>Right,</a:t>
            </a:r>
            <a:r>
              <a:rPr lang="en-US" sz="1800" spc="50" dirty="0">
                <a:latin typeface="Arial"/>
                <a:cs typeface="Arial"/>
              </a:rPr>
              <a:t> </a:t>
            </a:r>
            <a:r>
              <a:rPr lang="en-US" sz="1800" dirty="0">
                <a:latin typeface="Arial"/>
                <a:cs typeface="Arial"/>
              </a:rPr>
              <a:t>Suck,</a:t>
            </a:r>
            <a:r>
              <a:rPr lang="en-US" sz="1800" spc="50" dirty="0">
                <a:latin typeface="Arial"/>
                <a:cs typeface="Arial"/>
              </a:rPr>
              <a:t> </a:t>
            </a:r>
            <a:r>
              <a:rPr lang="en-US" sz="1800" spc="10" dirty="0">
                <a:latin typeface="Arial"/>
                <a:cs typeface="Arial"/>
              </a:rPr>
              <a:t>No</a:t>
            </a:r>
            <a:r>
              <a:rPr lang="en-US" sz="1800" spc="60" dirty="0">
                <a:latin typeface="Arial"/>
                <a:cs typeface="Arial"/>
              </a:rPr>
              <a:t> </a:t>
            </a:r>
            <a:r>
              <a:rPr lang="en-US" sz="1800" spc="30" dirty="0">
                <a:latin typeface="Arial"/>
                <a:cs typeface="Arial"/>
              </a:rPr>
              <a:t>Op</a:t>
            </a:r>
            <a:endParaRPr lang="en-US" sz="1800" dirty="0">
              <a:latin typeface="Arial"/>
              <a:cs typeface="Arial"/>
            </a:endParaRPr>
          </a:p>
        </p:txBody>
      </p:sp>
    </p:spTree>
    <p:extLst>
      <p:ext uri="{BB962C8B-B14F-4D97-AF65-F5344CB8AC3E}">
        <p14:creationId xmlns:p14="http://schemas.microsoft.com/office/powerpoint/2010/main" val="932320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4000" b="1" spc="-25" dirty="0">
                <a:latin typeface="Times New Roman"/>
                <a:cs typeface="Times New Roman"/>
              </a:rPr>
              <a:t>Properties</a:t>
            </a:r>
            <a:r>
              <a:rPr lang="en-US" sz="4000" b="1" spc="40" dirty="0">
                <a:latin typeface="Times New Roman"/>
                <a:cs typeface="Times New Roman"/>
              </a:rPr>
              <a:t> </a:t>
            </a:r>
            <a:r>
              <a:rPr lang="en-US" sz="4000" b="1" spc="-5" dirty="0">
                <a:latin typeface="Times New Roman"/>
                <a:cs typeface="Times New Roman"/>
              </a:rPr>
              <a:t>of</a:t>
            </a:r>
            <a:r>
              <a:rPr lang="en-US" sz="4000" b="1" spc="-190" dirty="0">
                <a:latin typeface="Times New Roman"/>
                <a:cs typeface="Times New Roman"/>
              </a:rPr>
              <a:t> </a:t>
            </a:r>
            <a:r>
              <a:rPr lang="en-US" sz="4000" b="1" spc="-15" dirty="0">
                <a:latin typeface="Times New Roman"/>
                <a:cs typeface="Times New Roman"/>
              </a:rPr>
              <a:t>Agent</a:t>
            </a:r>
            <a:endParaRPr lang="en-US" sz="3870" b="1" dirty="0"/>
          </a:p>
        </p:txBody>
      </p:sp>
      <p:sp>
        <p:nvSpPr>
          <p:cNvPr id="3" name="Content Placeholder 2"/>
          <p:cNvSpPr>
            <a:spLocks noGrp="1"/>
          </p:cNvSpPr>
          <p:nvPr>
            <p:ph idx="1"/>
          </p:nvPr>
        </p:nvSpPr>
        <p:spPr>
          <a:xfrm>
            <a:off x="843352" y="1401551"/>
            <a:ext cx="10505297" cy="4775412"/>
          </a:xfrm>
        </p:spPr>
        <p:txBody>
          <a:bodyPr>
            <a:normAutofit/>
          </a:bodyPr>
          <a:lstStyle/>
          <a:p>
            <a:pPr marL="146685" indent="-134620">
              <a:lnSpc>
                <a:spcPct val="100000"/>
              </a:lnSpc>
              <a:spcBef>
                <a:spcPts val="515"/>
              </a:spcBef>
              <a:buSzPct val="39583"/>
              <a:buFont typeface="MS UI Gothic"/>
              <a:buChar char="➢"/>
              <a:tabLst>
                <a:tab pos="147320" algn="l"/>
              </a:tabLst>
            </a:pPr>
            <a:r>
              <a:rPr lang="en-US" sz="3200" spc="-35" dirty="0">
                <a:latin typeface="Times New Roman"/>
                <a:cs typeface="Times New Roman"/>
              </a:rPr>
              <a:t>Autonomous</a:t>
            </a:r>
            <a:endParaRPr lang="en-US" sz="3200" dirty="0">
              <a:latin typeface="Times New Roman"/>
              <a:cs typeface="Times New Roman"/>
            </a:endParaRPr>
          </a:p>
          <a:p>
            <a:pPr marL="146685" indent="-134620">
              <a:lnSpc>
                <a:spcPct val="100000"/>
              </a:lnSpc>
              <a:spcBef>
                <a:spcPts val="420"/>
              </a:spcBef>
              <a:buSzPct val="39583"/>
              <a:buFont typeface="MS UI Gothic"/>
              <a:buChar char="➢"/>
              <a:tabLst>
                <a:tab pos="147320" algn="l"/>
              </a:tabLst>
            </a:pPr>
            <a:r>
              <a:rPr lang="en-US" sz="3200" spc="-15" dirty="0">
                <a:latin typeface="Times New Roman"/>
                <a:cs typeface="Times New Roman"/>
              </a:rPr>
              <a:t>Interacts</a:t>
            </a:r>
            <a:r>
              <a:rPr lang="en-US" sz="3200" spc="40" dirty="0">
                <a:latin typeface="Times New Roman"/>
                <a:cs typeface="Times New Roman"/>
              </a:rPr>
              <a:t> </a:t>
            </a:r>
            <a:r>
              <a:rPr lang="en-US" sz="3200" spc="-5" dirty="0">
                <a:latin typeface="Times New Roman"/>
                <a:cs typeface="Times New Roman"/>
              </a:rPr>
              <a:t>with </a:t>
            </a:r>
            <a:r>
              <a:rPr lang="en-US" sz="3200" spc="-20" dirty="0">
                <a:latin typeface="Times New Roman"/>
                <a:cs typeface="Times New Roman"/>
              </a:rPr>
              <a:t>other</a:t>
            </a:r>
            <a:r>
              <a:rPr lang="en-US" sz="3200" spc="25" dirty="0">
                <a:latin typeface="Times New Roman"/>
                <a:cs typeface="Times New Roman"/>
              </a:rPr>
              <a:t> </a:t>
            </a:r>
            <a:r>
              <a:rPr lang="en-US" sz="3200" spc="-35" dirty="0">
                <a:latin typeface="Times New Roman"/>
                <a:cs typeface="Times New Roman"/>
              </a:rPr>
              <a:t>agents</a:t>
            </a:r>
            <a:r>
              <a:rPr lang="en-US" sz="3200" spc="195" dirty="0">
                <a:latin typeface="Times New Roman"/>
                <a:cs typeface="Times New Roman"/>
              </a:rPr>
              <a:t> </a:t>
            </a:r>
            <a:r>
              <a:rPr lang="en-US" sz="3200" spc="-20" dirty="0">
                <a:latin typeface="Times New Roman"/>
                <a:cs typeface="Times New Roman"/>
              </a:rPr>
              <a:t>plus</a:t>
            </a:r>
            <a:r>
              <a:rPr lang="en-US" sz="3200" spc="35" dirty="0">
                <a:latin typeface="Times New Roman"/>
                <a:cs typeface="Times New Roman"/>
              </a:rPr>
              <a:t> </a:t>
            </a:r>
            <a:r>
              <a:rPr lang="en-US" sz="3200" spc="-25" dirty="0">
                <a:latin typeface="Times New Roman"/>
                <a:cs typeface="Times New Roman"/>
              </a:rPr>
              <a:t>the</a:t>
            </a:r>
            <a:r>
              <a:rPr lang="en-US" sz="3200" spc="60" dirty="0">
                <a:latin typeface="Times New Roman"/>
                <a:cs typeface="Times New Roman"/>
              </a:rPr>
              <a:t> </a:t>
            </a:r>
            <a:r>
              <a:rPr lang="en-US" sz="3200" spc="-40" dirty="0">
                <a:latin typeface="Times New Roman"/>
                <a:cs typeface="Times New Roman"/>
              </a:rPr>
              <a:t>environment</a:t>
            </a:r>
            <a:endParaRPr lang="en-US" sz="3200" dirty="0">
              <a:latin typeface="Times New Roman"/>
              <a:cs typeface="Times New Roman"/>
            </a:endParaRPr>
          </a:p>
          <a:p>
            <a:pPr marL="146685" indent="-134620">
              <a:lnSpc>
                <a:spcPct val="100000"/>
              </a:lnSpc>
              <a:spcBef>
                <a:spcPts val="420"/>
              </a:spcBef>
              <a:buSzPct val="39583"/>
              <a:buFont typeface="MS UI Gothic"/>
              <a:buChar char="➢"/>
              <a:tabLst>
                <a:tab pos="147320" algn="l"/>
              </a:tabLst>
            </a:pPr>
            <a:r>
              <a:rPr lang="en-US" sz="3200" spc="-25" dirty="0">
                <a:latin typeface="Times New Roman"/>
                <a:cs typeface="Times New Roman"/>
              </a:rPr>
              <a:t>Reactive</a:t>
            </a:r>
            <a:r>
              <a:rPr lang="en-US" sz="3200" spc="114" dirty="0">
                <a:latin typeface="Times New Roman"/>
                <a:cs typeface="Times New Roman"/>
              </a:rPr>
              <a:t> </a:t>
            </a:r>
            <a:r>
              <a:rPr lang="en-US" sz="3200" dirty="0">
                <a:latin typeface="Times New Roman"/>
                <a:cs typeface="Times New Roman"/>
              </a:rPr>
              <a:t>to</a:t>
            </a:r>
            <a:r>
              <a:rPr lang="en-US" sz="3200" spc="-80" dirty="0">
                <a:latin typeface="Times New Roman"/>
                <a:cs typeface="Times New Roman"/>
              </a:rPr>
              <a:t> </a:t>
            </a:r>
            <a:r>
              <a:rPr lang="en-US" sz="3200" spc="-25" dirty="0">
                <a:latin typeface="Times New Roman"/>
                <a:cs typeface="Times New Roman"/>
              </a:rPr>
              <a:t>the</a:t>
            </a:r>
            <a:r>
              <a:rPr lang="en-US" sz="3200" spc="50" dirty="0">
                <a:latin typeface="Times New Roman"/>
                <a:cs typeface="Times New Roman"/>
              </a:rPr>
              <a:t> </a:t>
            </a:r>
            <a:r>
              <a:rPr lang="en-US" sz="3200" spc="-40" dirty="0">
                <a:latin typeface="Times New Roman"/>
                <a:cs typeface="Times New Roman"/>
              </a:rPr>
              <a:t>environment</a:t>
            </a:r>
            <a:endParaRPr lang="en-US" sz="3200" dirty="0">
              <a:latin typeface="Times New Roman"/>
              <a:cs typeface="Times New Roman"/>
            </a:endParaRPr>
          </a:p>
          <a:p>
            <a:pPr marL="146050" indent="-133985">
              <a:lnSpc>
                <a:spcPct val="100000"/>
              </a:lnSpc>
              <a:spcBef>
                <a:spcPts val="420"/>
              </a:spcBef>
              <a:buSzPct val="39583"/>
              <a:buFont typeface="MS UI Gothic"/>
              <a:buChar char="➢"/>
              <a:tabLst>
                <a:tab pos="146685" algn="l"/>
              </a:tabLst>
            </a:pPr>
            <a:r>
              <a:rPr lang="en-US" sz="3200" spc="-15" dirty="0">
                <a:latin typeface="Times New Roman"/>
                <a:cs typeface="Times New Roman"/>
              </a:rPr>
              <a:t>Pro-active</a:t>
            </a:r>
            <a:r>
              <a:rPr lang="en-US" sz="3200" spc="25" dirty="0">
                <a:latin typeface="Times New Roman"/>
                <a:cs typeface="Times New Roman"/>
              </a:rPr>
              <a:t> </a:t>
            </a:r>
            <a:r>
              <a:rPr lang="en-US" sz="3200" spc="-10" dirty="0">
                <a:latin typeface="Times New Roman"/>
                <a:cs typeface="Times New Roman"/>
              </a:rPr>
              <a:t>(goal-</a:t>
            </a:r>
            <a:r>
              <a:rPr lang="en-US" sz="3200" spc="80" dirty="0">
                <a:latin typeface="Times New Roman"/>
                <a:cs typeface="Times New Roman"/>
              </a:rPr>
              <a:t> </a:t>
            </a:r>
            <a:r>
              <a:rPr lang="en-US" sz="3200" spc="-5" dirty="0">
                <a:latin typeface="Times New Roman"/>
                <a:cs typeface="Times New Roman"/>
              </a:rPr>
              <a:t>directed)</a:t>
            </a:r>
            <a:endParaRPr lang="en-US" sz="3200" dirty="0">
              <a:latin typeface="Times New Roman"/>
              <a:cs typeface="Times New Roman"/>
            </a:endParaRPr>
          </a:p>
          <a:p>
            <a:endParaRPr lang="en-US" sz="3200"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2035483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4000" b="1" spc="-240" dirty="0">
                <a:latin typeface="Times New Roman"/>
                <a:cs typeface="Times New Roman"/>
              </a:rPr>
              <a:t>T</a:t>
            </a:r>
            <a:r>
              <a:rPr lang="en-US" sz="4000" b="1" spc="-30" dirty="0">
                <a:latin typeface="Times New Roman"/>
                <a:cs typeface="Times New Roman"/>
              </a:rPr>
              <a:t>y</a:t>
            </a:r>
            <a:r>
              <a:rPr lang="en-US" sz="4000" b="1" spc="-25" dirty="0">
                <a:latin typeface="Times New Roman"/>
                <a:cs typeface="Times New Roman"/>
              </a:rPr>
              <a:t>p</a:t>
            </a:r>
            <a:r>
              <a:rPr lang="en-US" sz="4000" b="1" spc="40" dirty="0">
                <a:latin typeface="Times New Roman"/>
                <a:cs typeface="Times New Roman"/>
              </a:rPr>
              <a:t>e</a:t>
            </a:r>
            <a:r>
              <a:rPr lang="en-US" sz="4000" b="1" spc="5" dirty="0">
                <a:latin typeface="Times New Roman"/>
                <a:cs typeface="Times New Roman"/>
              </a:rPr>
              <a:t>s</a:t>
            </a:r>
            <a:r>
              <a:rPr lang="en-US" sz="4000" b="1" spc="45" dirty="0">
                <a:latin typeface="Times New Roman"/>
                <a:cs typeface="Times New Roman"/>
              </a:rPr>
              <a:t> </a:t>
            </a:r>
            <a:r>
              <a:rPr lang="en-US" sz="4000" b="1" spc="40" dirty="0">
                <a:latin typeface="Times New Roman"/>
                <a:cs typeface="Times New Roman"/>
              </a:rPr>
              <a:t>o</a:t>
            </a:r>
            <a:r>
              <a:rPr lang="en-US" sz="4000" b="1" spc="5" dirty="0">
                <a:latin typeface="Times New Roman"/>
                <a:cs typeface="Times New Roman"/>
              </a:rPr>
              <a:t>f</a:t>
            </a:r>
            <a:r>
              <a:rPr lang="en-US" sz="4000" b="1" spc="-254" dirty="0">
                <a:latin typeface="Times New Roman"/>
                <a:cs typeface="Times New Roman"/>
              </a:rPr>
              <a:t> </a:t>
            </a:r>
            <a:r>
              <a:rPr lang="en-US" sz="4000" b="1" spc="-10" dirty="0">
                <a:latin typeface="Times New Roman"/>
                <a:cs typeface="Times New Roman"/>
              </a:rPr>
              <a:t>A</a:t>
            </a:r>
            <a:r>
              <a:rPr lang="en-US" sz="4000" b="1" spc="40" dirty="0">
                <a:latin typeface="Times New Roman"/>
                <a:cs typeface="Times New Roman"/>
              </a:rPr>
              <a:t>ge</a:t>
            </a:r>
            <a:r>
              <a:rPr lang="en-US" sz="4000" b="1" spc="-25" dirty="0">
                <a:latin typeface="Times New Roman"/>
                <a:cs typeface="Times New Roman"/>
              </a:rPr>
              <a:t>n</a:t>
            </a:r>
            <a:r>
              <a:rPr lang="en-US" sz="4000" b="1" spc="5" dirty="0">
                <a:latin typeface="Times New Roman"/>
                <a:cs typeface="Times New Roman"/>
              </a:rPr>
              <a:t>t</a:t>
            </a:r>
            <a:endParaRPr lang="en-US" sz="3870" b="1" dirty="0"/>
          </a:p>
        </p:txBody>
      </p:sp>
      <p:sp>
        <p:nvSpPr>
          <p:cNvPr id="3" name="Content Placeholder 2"/>
          <p:cNvSpPr>
            <a:spLocks noGrp="1"/>
          </p:cNvSpPr>
          <p:nvPr>
            <p:ph idx="1"/>
          </p:nvPr>
        </p:nvSpPr>
        <p:spPr>
          <a:xfrm>
            <a:off x="843352" y="1401551"/>
            <a:ext cx="10505297" cy="4775412"/>
          </a:xfrm>
        </p:spPr>
        <p:txBody>
          <a:bodyPr/>
          <a:lstStyle/>
          <a:p>
            <a:pPr marL="12700" marR="5080">
              <a:lnSpc>
                <a:spcPct val="100699"/>
              </a:lnSpc>
              <a:spcBef>
                <a:spcPts val="85"/>
              </a:spcBef>
            </a:pPr>
            <a:r>
              <a:rPr lang="en-US" sz="2800" spc="15" dirty="0">
                <a:latin typeface="Calibri"/>
                <a:cs typeface="Calibri"/>
              </a:rPr>
              <a:t>T</a:t>
            </a:r>
            <a:r>
              <a:rPr lang="en-US" sz="2800" spc="20" dirty="0">
                <a:latin typeface="Calibri"/>
                <a:cs typeface="Calibri"/>
              </a:rPr>
              <a:t>h</a:t>
            </a:r>
            <a:r>
              <a:rPr lang="en-US" sz="2800" spc="-5" dirty="0">
                <a:latin typeface="Calibri"/>
                <a:cs typeface="Calibri"/>
              </a:rPr>
              <a:t>e</a:t>
            </a:r>
            <a:r>
              <a:rPr lang="en-US" sz="2800" spc="-30" dirty="0">
                <a:latin typeface="Calibri"/>
                <a:cs typeface="Calibri"/>
              </a:rPr>
              <a:t>r</a:t>
            </a:r>
            <a:r>
              <a:rPr lang="en-US" sz="2800" dirty="0">
                <a:latin typeface="Calibri"/>
                <a:cs typeface="Calibri"/>
              </a:rPr>
              <a:t>e</a:t>
            </a:r>
            <a:r>
              <a:rPr lang="en-US" sz="2800" spc="-35" dirty="0">
                <a:latin typeface="Calibri"/>
                <a:cs typeface="Calibri"/>
              </a:rPr>
              <a:t> </a:t>
            </a:r>
            <a:r>
              <a:rPr lang="en-US" sz="2800" spc="30" dirty="0">
                <a:latin typeface="Calibri"/>
                <a:cs typeface="Calibri"/>
              </a:rPr>
              <a:t>a</a:t>
            </a:r>
            <a:r>
              <a:rPr lang="en-US" sz="2800" spc="-30" dirty="0">
                <a:latin typeface="Calibri"/>
                <a:cs typeface="Calibri"/>
              </a:rPr>
              <a:t>r</a:t>
            </a:r>
            <a:r>
              <a:rPr lang="en-US" sz="2800" dirty="0">
                <a:latin typeface="Calibri"/>
                <a:cs typeface="Calibri"/>
              </a:rPr>
              <a:t>e</a:t>
            </a:r>
            <a:r>
              <a:rPr lang="en-US" sz="2800" spc="-35" dirty="0">
                <a:latin typeface="Calibri"/>
                <a:cs typeface="Calibri"/>
              </a:rPr>
              <a:t> s</a:t>
            </a:r>
            <a:r>
              <a:rPr lang="en-US" sz="2800" spc="-5" dirty="0">
                <a:latin typeface="Calibri"/>
                <a:cs typeface="Calibri"/>
              </a:rPr>
              <a:t>e</a:t>
            </a:r>
            <a:r>
              <a:rPr lang="en-US" sz="2800" spc="10" dirty="0">
                <a:latin typeface="Calibri"/>
                <a:cs typeface="Calibri"/>
              </a:rPr>
              <a:t>v</a:t>
            </a:r>
            <a:r>
              <a:rPr lang="en-US" sz="2800" spc="-5" dirty="0">
                <a:latin typeface="Calibri"/>
                <a:cs typeface="Calibri"/>
              </a:rPr>
              <a:t>e</a:t>
            </a:r>
            <a:r>
              <a:rPr lang="en-US" sz="2800" spc="-30" dirty="0">
                <a:latin typeface="Calibri"/>
                <a:cs typeface="Calibri"/>
              </a:rPr>
              <a:t>r</a:t>
            </a:r>
            <a:r>
              <a:rPr lang="en-US" sz="2800" spc="30" dirty="0">
                <a:latin typeface="Calibri"/>
                <a:cs typeface="Calibri"/>
              </a:rPr>
              <a:t>a</a:t>
            </a:r>
            <a:r>
              <a:rPr lang="en-US" sz="2800" dirty="0">
                <a:latin typeface="Calibri"/>
                <a:cs typeface="Calibri"/>
              </a:rPr>
              <a:t>l</a:t>
            </a:r>
            <a:r>
              <a:rPr lang="en-US" sz="2800" spc="-75" dirty="0">
                <a:latin typeface="Calibri"/>
                <a:cs typeface="Calibri"/>
              </a:rPr>
              <a:t> </a:t>
            </a:r>
            <a:r>
              <a:rPr lang="en-US" sz="2800" spc="-5" dirty="0">
                <a:latin typeface="Calibri"/>
                <a:cs typeface="Calibri"/>
              </a:rPr>
              <a:t>k</a:t>
            </a:r>
            <a:r>
              <a:rPr lang="en-US" sz="2800" spc="35" dirty="0">
                <a:latin typeface="Calibri"/>
                <a:cs typeface="Calibri"/>
              </a:rPr>
              <a:t>i</a:t>
            </a:r>
            <a:r>
              <a:rPr lang="en-US" sz="2800" spc="25" dirty="0">
                <a:latin typeface="Calibri"/>
                <a:cs typeface="Calibri"/>
              </a:rPr>
              <a:t>n</a:t>
            </a:r>
            <a:r>
              <a:rPr lang="en-US" sz="2800" spc="20" dirty="0">
                <a:latin typeface="Calibri"/>
                <a:cs typeface="Calibri"/>
              </a:rPr>
              <a:t>d</a:t>
            </a:r>
            <a:r>
              <a:rPr lang="en-US" sz="2800" dirty="0">
                <a:latin typeface="Calibri"/>
                <a:cs typeface="Calibri"/>
              </a:rPr>
              <a:t>s</a:t>
            </a:r>
            <a:r>
              <a:rPr lang="en-US" sz="2800" spc="-65" dirty="0">
                <a:latin typeface="Calibri"/>
                <a:cs typeface="Calibri"/>
              </a:rPr>
              <a:t> </a:t>
            </a:r>
            <a:r>
              <a:rPr lang="en-US" sz="2800" spc="20" dirty="0">
                <a:latin typeface="Calibri"/>
                <a:cs typeface="Calibri"/>
              </a:rPr>
              <a:t>o</a:t>
            </a:r>
            <a:r>
              <a:rPr lang="en-US" sz="2800" dirty="0">
                <a:latin typeface="Calibri"/>
                <a:cs typeface="Calibri"/>
              </a:rPr>
              <a:t>f</a:t>
            </a:r>
            <a:r>
              <a:rPr lang="en-US" sz="2800" spc="-60" dirty="0">
                <a:latin typeface="Calibri"/>
                <a:cs typeface="Calibri"/>
              </a:rPr>
              <a:t> </a:t>
            </a:r>
            <a:r>
              <a:rPr lang="en-US" sz="2800" spc="30" dirty="0">
                <a:latin typeface="Calibri"/>
                <a:cs typeface="Calibri"/>
              </a:rPr>
              <a:t>a</a:t>
            </a:r>
            <a:r>
              <a:rPr lang="en-US" sz="2800" spc="-25" dirty="0">
                <a:latin typeface="Calibri"/>
                <a:cs typeface="Calibri"/>
              </a:rPr>
              <a:t>g</a:t>
            </a:r>
            <a:r>
              <a:rPr lang="en-US" sz="2800" spc="-5" dirty="0">
                <a:latin typeface="Calibri"/>
                <a:cs typeface="Calibri"/>
              </a:rPr>
              <a:t>e</a:t>
            </a:r>
            <a:r>
              <a:rPr lang="en-US" sz="2800" spc="25" dirty="0">
                <a:latin typeface="Calibri"/>
                <a:cs typeface="Calibri"/>
              </a:rPr>
              <a:t>n</a:t>
            </a:r>
            <a:r>
              <a:rPr lang="en-US" sz="2800" dirty="0">
                <a:latin typeface="Calibri"/>
                <a:cs typeface="Calibri"/>
              </a:rPr>
              <a:t>t</a:t>
            </a:r>
            <a:r>
              <a:rPr lang="en-US" sz="2800" spc="-40" dirty="0">
                <a:latin typeface="Calibri"/>
                <a:cs typeface="Calibri"/>
              </a:rPr>
              <a:t> </a:t>
            </a:r>
            <a:r>
              <a:rPr lang="en-US" sz="2800" spc="20" dirty="0">
                <a:latin typeface="Calibri"/>
                <a:cs typeface="Calibri"/>
              </a:rPr>
              <a:t>p</a:t>
            </a:r>
            <a:r>
              <a:rPr lang="en-US" sz="2800" spc="-30" dirty="0">
                <a:latin typeface="Calibri"/>
                <a:cs typeface="Calibri"/>
              </a:rPr>
              <a:t>r</a:t>
            </a:r>
            <a:r>
              <a:rPr lang="en-US" sz="2800" spc="20" dirty="0">
                <a:latin typeface="Calibri"/>
                <a:cs typeface="Calibri"/>
              </a:rPr>
              <a:t>o</a:t>
            </a:r>
            <a:r>
              <a:rPr lang="en-US" sz="2800" spc="-25" dirty="0">
                <a:latin typeface="Calibri"/>
                <a:cs typeface="Calibri"/>
              </a:rPr>
              <a:t>g</a:t>
            </a:r>
            <a:r>
              <a:rPr lang="en-US" sz="2800" spc="-30" dirty="0">
                <a:latin typeface="Calibri"/>
                <a:cs typeface="Calibri"/>
              </a:rPr>
              <a:t>r</a:t>
            </a:r>
            <a:r>
              <a:rPr lang="en-US" sz="2800" spc="30" dirty="0">
                <a:latin typeface="Calibri"/>
                <a:cs typeface="Calibri"/>
              </a:rPr>
              <a:t>a</a:t>
            </a:r>
            <a:r>
              <a:rPr lang="en-US" sz="2800" spc="-20" dirty="0">
                <a:latin typeface="Calibri"/>
                <a:cs typeface="Calibri"/>
              </a:rPr>
              <a:t>m</a:t>
            </a:r>
            <a:r>
              <a:rPr lang="en-US" sz="2800" dirty="0">
                <a:latin typeface="Calibri"/>
                <a:cs typeface="Calibri"/>
              </a:rPr>
              <a:t>s</a:t>
            </a:r>
            <a:r>
              <a:rPr lang="en-US" sz="2800" spc="-65" dirty="0">
                <a:latin typeface="Calibri"/>
                <a:cs typeface="Calibri"/>
              </a:rPr>
              <a:t> </a:t>
            </a:r>
            <a:r>
              <a:rPr lang="en-US" sz="2800" spc="-20" dirty="0">
                <a:latin typeface="Calibri"/>
                <a:cs typeface="Calibri"/>
              </a:rPr>
              <a:t>w</a:t>
            </a:r>
            <a:r>
              <a:rPr lang="en-US" sz="2800" spc="25" dirty="0">
                <a:latin typeface="Calibri"/>
                <a:cs typeface="Calibri"/>
              </a:rPr>
              <a:t>h</a:t>
            </a:r>
            <a:r>
              <a:rPr lang="en-US" sz="2800" spc="30" dirty="0">
                <a:latin typeface="Calibri"/>
                <a:cs typeface="Calibri"/>
              </a:rPr>
              <a:t>i</a:t>
            </a:r>
            <a:r>
              <a:rPr lang="en-US" sz="2800" spc="-15" dirty="0">
                <a:latin typeface="Calibri"/>
                <a:cs typeface="Calibri"/>
              </a:rPr>
              <a:t>c</a:t>
            </a:r>
            <a:r>
              <a:rPr lang="en-US" sz="2800" dirty="0">
                <a:latin typeface="Calibri"/>
                <a:cs typeface="Calibri"/>
              </a:rPr>
              <a:t>h</a:t>
            </a:r>
            <a:r>
              <a:rPr lang="en-US" sz="2800" spc="-85" dirty="0">
                <a:latin typeface="Calibri"/>
                <a:cs typeface="Calibri"/>
              </a:rPr>
              <a:t> </a:t>
            </a:r>
            <a:r>
              <a:rPr lang="en-US" sz="2800" spc="-5" dirty="0">
                <a:latin typeface="Calibri"/>
                <a:cs typeface="Calibri"/>
              </a:rPr>
              <a:t>t</a:t>
            </a:r>
            <a:r>
              <a:rPr lang="en-US" sz="2800" spc="-35" dirty="0">
                <a:latin typeface="Calibri"/>
                <a:cs typeface="Calibri"/>
              </a:rPr>
              <a:t>r</a:t>
            </a:r>
            <a:r>
              <a:rPr lang="en-US" sz="2800" dirty="0">
                <a:latin typeface="Calibri"/>
                <a:cs typeface="Calibri"/>
              </a:rPr>
              <a:t>y</a:t>
            </a:r>
            <a:r>
              <a:rPr lang="en-US" sz="2800" spc="45" dirty="0">
                <a:latin typeface="Calibri"/>
                <a:cs typeface="Calibri"/>
              </a:rPr>
              <a:t> </a:t>
            </a:r>
            <a:r>
              <a:rPr lang="en-US" sz="2800" spc="-5" dirty="0">
                <a:latin typeface="Calibri"/>
                <a:cs typeface="Calibri"/>
              </a:rPr>
              <a:t>t</a:t>
            </a:r>
            <a:r>
              <a:rPr lang="en-US" sz="2800" dirty="0">
                <a:latin typeface="Calibri"/>
                <a:cs typeface="Calibri"/>
              </a:rPr>
              <a:t>o</a:t>
            </a:r>
            <a:r>
              <a:rPr lang="en-US" sz="2800" spc="-20" dirty="0">
                <a:latin typeface="Calibri"/>
                <a:cs typeface="Calibri"/>
              </a:rPr>
              <a:t> </a:t>
            </a:r>
            <a:r>
              <a:rPr lang="en-US" sz="2800" spc="15" dirty="0">
                <a:latin typeface="Calibri"/>
                <a:cs typeface="Calibri"/>
              </a:rPr>
              <a:t>T</a:t>
            </a:r>
            <a:r>
              <a:rPr lang="en-US" sz="2800" spc="20" dirty="0">
                <a:latin typeface="Calibri"/>
                <a:cs typeface="Calibri"/>
              </a:rPr>
              <a:t>h</a:t>
            </a:r>
            <a:r>
              <a:rPr lang="en-US" sz="2800" spc="-5" dirty="0">
                <a:latin typeface="Calibri"/>
                <a:cs typeface="Calibri"/>
              </a:rPr>
              <a:t>e</a:t>
            </a:r>
            <a:r>
              <a:rPr lang="en-US" sz="2800" spc="-30" dirty="0">
                <a:latin typeface="Calibri"/>
                <a:cs typeface="Calibri"/>
              </a:rPr>
              <a:t>r</a:t>
            </a:r>
            <a:r>
              <a:rPr lang="en-US" sz="2800" dirty="0">
                <a:latin typeface="Calibri"/>
                <a:cs typeface="Calibri"/>
              </a:rPr>
              <a:t>e</a:t>
            </a:r>
            <a:r>
              <a:rPr lang="en-US" sz="2800" spc="-35" dirty="0">
                <a:latin typeface="Calibri"/>
                <a:cs typeface="Calibri"/>
              </a:rPr>
              <a:t> </a:t>
            </a:r>
            <a:r>
              <a:rPr lang="en-US" sz="2800" spc="30" dirty="0">
                <a:latin typeface="Calibri"/>
                <a:cs typeface="Calibri"/>
              </a:rPr>
              <a:t>a</a:t>
            </a:r>
            <a:r>
              <a:rPr lang="en-US" sz="2800" spc="-30" dirty="0">
                <a:latin typeface="Calibri"/>
                <a:cs typeface="Calibri"/>
              </a:rPr>
              <a:t>r</a:t>
            </a:r>
            <a:r>
              <a:rPr lang="en-US" sz="2800" dirty="0">
                <a:latin typeface="Calibri"/>
                <a:cs typeface="Calibri"/>
              </a:rPr>
              <a:t>e</a:t>
            </a:r>
            <a:r>
              <a:rPr lang="en-US" sz="2800" spc="-35" dirty="0">
                <a:latin typeface="Calibri"/>
                <a:cs typeface="Calibri"/>
              </a:rPr>
              <a:t> s</a:t>
            </a:r>
            <a:r>
              <a:rPr lang="en-US" sz="2800" spc="-5" dirty="0">
                <a:latin typeface="Calibri"/>
                <a:cs typeface="Calibri"/>
              </a:rPr>
              <a:t>e</a:t>
            </a:r>
            <a:r>
              <a:rPr lang="en-US" sz="2800" spc="10" dirty="0">
                <a:latin typeface="Calibri"/>
                <a:cs typeface="Calibri"/>
              </a:rPr>
              <a:t>v</a:t>
            </a:r>
            <a:r>
              <a:rPr lang="en-US" sz="2800" spc="-5" dirty="0">
                <a:latin typeface="Calibri"/>
                <a:cs typeface="Calibri"/>
              </a:rPr>
              <a:t>e</a:t>
            </a:r>
            <a:r>
              <a:rPr lang="en-US" sz="2800" spc="-30" dirty="0">
                <a:latin typeface="Calibri"/>
                <a:cs typeface="Calibri"/>
              </a:rPr>
              <a:t>r</a:t>
            </a:r>
            <a:r>
              <a:rPr lang="en-US" sz="2800" spc="30" dirty="0">
                <a:latin typeface="Calibri"/>
                <a:cs typeface="Calibri"/>
              </a:rPr>
              <a:t>a</a:t>
            </a:r>
            <a:r>
              <a:rPr lang="en-US" sz="2800" dirty="0">
                <a:latin typeface="Calibri"/>
                <a:cs typeface="Calibri"/>
              </a:rPr>
              <a:t>l</a:t>
            </a:r>
            <a:r>
              <a:rPr lang="en-US" sz="2800" spc="-75" dirty="0">
                <a:latin typeface="Calibri"/>
                <a:cs typeface="Calibri"/>
              </a:rPr>
              <a:t> </a:t>
            </a:r>
            <a:r>
              <a:rPr lang="en-US" sz="2800" spc="-5" dirty="0">
                <a:latin typeface="Calibri"/>
                <a:cs typeface="Calibri"/>
              </a:rPr>
              <a:t>k</a:t>
            </a:r>
            <a:r>
              <a:rPr lang="en-US" sz="2800" spc="35" dirty="0">
                <a:latin typeface="Calibri"/>
                <a:cs typeface="Calibri"/>
              </a:rPr>
              <a:t>i</a:t>
            </a:r>
            <a:r>
              <a:rPr lang="en-US" sz="2800" spc="25" dirty="0">
                <a:latin typeface="Calibri"/>
                <a:cs typeface="Calibri"/>
              </a:rPr>
              <a:t>n</a:t>
            </a:r>
            <a:r>
              <a:rPr lang="en-US" sz="2800" spc="20" dirty="0">
                <a:latin typeface="Calibri"/>
                <a:cs typeface="Calibri"/>
              </a:rPr>
              <a:t>d</a:t>
            </a:r>
            <a:r>
              <a:rPr lang="en-US" sz="2800" dirty="0">
                <a:latin typeface="Calibri"/>
                <a:cs typeface="Calibri"/>
              </a:rPr>
              <a:t>s</a:t>
            </a:r>
            <a:r>
              <a:rPr lang="en-US" sz="2800" spc="-140" dirty="0">
                <a:latin typeface="Calibri"/>
                <a:cs typeface="Calibri"/>
              </a:rPr>
              <a:t> </a:t>
            </a:r>
            <a:r>
              <a:rPr lang="en-US" sz="2800" spc="20" dirty="0">
                <a:latin typeface="Calibri"/>
                <a:cs typeface="Calibri"/>
              </a:rPr>
              <a:t>o</a:t>
            </a:r>
            <a:r>
              <a:rPr lang="en-US" sz="2800" dirty="0">
                <a:latin typeface="Calibri"/>
                <a:cs typeface="Calibri"/>
              </a:rPr>
              <a:t>f</a:t>
            </a:r>
            <a:r>
              <a:rPr lang="en-US" sz="2800" spc="15" dirty="0">
                <a:latin typeface="Calibri"/>
                <a:cs typeface="Calibri"/>
              </a:rPr>
              <a:t> </a:t>
            </a:r>
            <a:r>
              <a:rPr lang="en-US" sz="2800" spc="30" dirty="0">
                <a:latin typeface="Calibri"/>
                <a:cs typeface="Calibri"/>
              </a:rPr>
              <a:t>a</a:t>
            </a:r>
            <a:r>
              <a:rPr lang="en-US" sz="2800" spc="-25" dirty="0">
                <a:latin typeface="Calibri"/>
                <a:cs typeface="Calibri"/>
              </a:rPr>
              <a:t>g</a:t>
            </a:r>
            <a:r>
              <a:rPr lang="en-US" sz="2800" spc="-5" dirty="0">
                <a:latin typeface="Calibri"/>
                <a:cs typeface="Calibri"/>
              </a:rPr>
              <a:t>e</a:t>
            </a:r>
            <a:r>
              <a:rPr lang="en-US" sz="2800" spc="25" dirty="0">
                <a:latin typeface="Calibri"/>
                <a:cs typeface="Calibri"/>
              </a:rPr>
              <a:t>n</a:t>
            </a:r>
            <a:r>
              <a:rPr lang="en-US" sz="2800" dirty="0">
                <a:latin typeface="Calibri"/>
                <a:cs typeface="Calibri"/>
              </a:rPr>
              <a:t>t</a:t>
            </a:r>
            <a:r>
              <a:rPr lang="en-US" sz="2800" spc="-40" dirty="0">
                <a:latin typeface="Calibri"/>
                <a:cs typeface="Calibri"/>
              </a:rPr>
              <a:t> </a:t>
            </a:r>
            <a:r>
              <a:rPr lang="en-US" sz="2800" spc="25" dirty="0">
                <a:latin typeface="Calibri"/>
                <a:cs typeface="Calibri"/>
              </a:rPr>
              <a:t>p</a:t>
            </a:r>
            <a:r>
              <a:rPr lang="en-US" sz="2800" spc="-30" dirty="0">
                <a:latin typeface="Calibri"/>
                <a:cs typeface="Calibri"/>
              </a:rPr>
              <a:t>r</a:t>
            </a:r>
            <a:r>
              <a:rPr lang="en-US" sz="2800" spc="20" dirty="0">
                <a:latin typeface="Calibri"/>
                <a:cs typeface="Calibri"/>
              </a:rPr>
              <a:t>o</a:t>
            </a:r>
            <a:r>
              <a:rPr lang="en-US" sz="2800" spc="-25" dirty="0">
                <a:latin typeface="Calibri"/>
                <a:cs typeface="Calibri"/>
              </a:rPr>
              <a:t>g</a:t>
            </a:r>
            <a:r>
              <a:rPr lang="en-US" sz="2800" spc="-30" dirty="0">
                <a:latin typeface="Calibri"/>
                <a:cs typeface="Calibri"/>
              </a:rPr>
              <a:t>r</a:t>
            </a:r>
            <a:r>
              <a:rPr lang="en-US" sz="2800" spc="30" dirty="0">
                <a:latin typeface="Calibri"/>
                <a:cs typeface="Calibri"/>
              </a:rPr>
              <a:t>a</a:t>
            </a:r>
            <a:r>
              <a:rPr lang="en-US" sz="2800" spc="-20" dirty="0">
                <a:latin typeface="Calibri"/>
                <a:cs typeface="Calibri"/>
              </a:rPr>
              <a:t>m</a:t>
            </a:r>
            <a:r>
              <a:rPr lang="en-US" sz="2800" dirty="0">
                <a:latin typeface="Calibri"/>
                <a:cs typeface="Calibri"/>
              </a:rPr>
              <a:t>s  which</a:t>
            </a:r>
            <a:r>
              <a:rPr lang="en-US" sz="2800" spc="-15" dirty="0">
                <a:latin typeface="Calibri"/>
                <a:cs typeface="Calibri"/>
              </a:rPr>
              <a:t> try</a:t>
            </a:r>
            <a:r>
              <a:rPr lang="en-US" sz="2800" spc="-25" dirty="0">
                <a:latin typeface="Calibri"/>
                <a:cs typeface="Calibri"/>
              </a:rPr>
              <a:t> </a:t>
            </a:r>
            <a:r>
              <a:rPr lang="en-US" sz="2800" spc="-5" dirty="0">
                <a:latin typeface="Calibri"/>
                <a:cs typeface="Calibri"/>
              </a:rPr>
              <a:t>to</a:t>
            </a:r>
            <a:r>
              <a:rPr lang="en-US" sz="2800" spc="-20" dirty="0">
                <a:latin typeface="Calibri"/>
                <a:cs typeface="Calibri"/>
              </a:rPr>
              <a:t> </a:t>
            </a:r>
            <a:r>
              <a:rPr lang="en-US" sz="2800" spc="-10" dirty="0">
                <a:latin typeface="Calibri"/>
                <a:cs typeface="Calibri"/>
              </a:rPr>
              <a:t>meet</a:t>
            </a:r>
            <a:r>
              <a:rPr lang="en-US" sz="2800" spc="40" dirty="0">
                <a:latin typeface="Calibri"/>
                <a:cs typeface="Calibri"/>
              </a:rPr>
              <a:t> </a:t>
            </a:r>
            <a:r>
              <a:rPr lang="en-US" sz="2800" spc="-5" dirty="0">
                <a:latin typeface="Calibri"/>
                <a:cs typeface="Calibri"/>
              </a:rPr>
              <a:t>these</a:t>
            </a:r>
            <a:r>
              <a:rPr lang="en-US" sz="2800" spc="-35" dirty="0">
                <a:latin typeface="Calibri"/>
                <a:cs typeface="Calibri"/>
              </a:rPr>
              <a:t> </a:t>
            </a:r>
            <a:r>
              <a:rPr lang="en-US" sz="2800" spc="10" dirty="0">
                <a:latin typeface="Calibri"/>
                <a:cs typeface="Calibri"/>
              </a:rPr>
              <a:t>conditions:</a:t>
            </a:r>
            <a:endParaRPr lang="en-US" sz="2800" dirty="0">
              <a:latin typeface="Calibri"/>
              <a:cs typeface="Calibri"/>
            </a:endParaRPr>
          </a:p>
          <a:p>
            <a:pPr marL="1544320" indent="-161925">
              <a:lnSpc>
                <a:spcPct val="100000"/>
              </a:lnSpc>
              <a:spcBef>
                <a:spcPts val="1065"/>
              </a:spcBef>
              <a:buChar char="–"/>
              <a:tabLst>
                <a:tab pos="1544955" algn="l"/>
              </a:tabLst>
            </a:pPr>
            <a:r>
              <a:rPr lang="en-US" sz="2800" spc="5" dirty="0">
                <a:latin typeface="Calibri"/>
                <a:cs typeface="Calibri"/>
              </a:rPr>
              <a:t>Simple</a:t>
            </a:r>
            <a:r>
              <a:rPr lang="en-US" sz="2800" spc="-45" dirty="0">
                <a:latin typeface="Calibri"/>
                <a:cs typeface="Calibri"/>
              </a:rPr>
              <a:t> </a:t>
            </a:r>
            <a:r>
              <a:rPr lang="en-US" sz="2800" spc="-5" dirty="0">
                <a:latin typeface="Calibri"/>
                <a:cs typeface="Calibri"/>
              </a:rPr>
              <a:t>Reflex</a:t>
            </a:r>
            <a:r>
              <a:rPr lang="en-US" sz="2800" spc="-75" dirty="0">
                <a:latin typeface="Calibri"/>
                <a:cs typeface="Calibri"/>
              </a:rPr>
              <a:t> </a:t>
            </a:r>
            <a:r>
              <a:rPr lang="en-US" sz="2800" spc="-5" dirty="0">
                <a:latin typeface="Calibri"/>
                <a:cs typeface="Calibri"/>
              </a:rPr>
              <a:t>Agent</a:t>
            </a:r>
            <a:endParaRPr lang="en-US" sz="2800" dirty="0">
              <a:latin typeface="Calibri"/>
              <a:cs typeface="Calibri"/>
            </a:endParaRPr>
          </a:p>
          <a:p>
            <a:pPr marL="1544320" indent="-161925">
              <a:lnSpc>
                <a:spcPct val="100000"/>
              </a:lnSpc>
              <a:spcBef>
                <a:spcPts val="1065"/>
              </a:spcBef>
              <a:buChar char="–"/>
              <a:tabLst>
                <a:tab pos="1544955" algn="l"/>
              </a:tabLst>
            </a:pPr>
            <a:r>
              <a:rPr lang="en-US" sz="2800" spc="5" dirty="0">
                <a:latin typeface="Calibri"/>
                <a:cs typeface="Calibri"/>
              </a:rPr>
              <a:t>Model-based</a:t>
            </a:r>
            <a:r>
              <a:rPr lang="en-US" sz="2800" spc="-95" dirty="0">
                <a:latin typeface="Calibri"/>
                <a:cs typeface="Calibri"/>
              </a:rPr>
              <a:t> </a:t>
            </a:r>
            <a:r>
              <a:rPr lang="en-US" sz="2800" spc="-5" dirty="0">
                <a:latin typeface="Calibri"/>
                <a:cs typeface="Calibri"/>
              </a:rPr>
              <a:t>Reflex</a:t>
            </a:r>
            <a:r>
              <a:rPr lang="en-US" sz="2800" spc="-70" dirty="0">
                <a:latin typeface="Calibri"/>
                <a:cs typeface="Calibri"/>
              </a:rPr>
              <a:t> </a:t>
            </a:r>
            <a:r>
              <a:rPr lang="en-US" sz="2800" spc="-5" dirty="0">
                <a:latin typeface="Calibri"/>
                <a:cs typeface="Calibri"/>
              </a:rPr>
              <a:t>Agent</a:t>
            </a:r>
            <a:endParaRPr lang="en-US" sz="2800" dirty="0">
              <a:latin typeface="Calibri"/>
              <a:cs typeface="Calibri"/>
            </a:endParaRPr>
          </a:p>
          <a:p>
            <a:pPr marL="1544320" indent="-161925">
              <a:lnSpc>
                <a:spcPct val="100000"/>
              </a:lnSpc>
              <a:spcBef>
                <a:spcPts val="1140"/>
              </a:spcBef>
              <a:buChar char="–"/>
              <a:tabLst>
                <a:tab pos="1544955" algn="l"/>
              </a:tabLst>
            </a:pPr>
            <a:r>
              <a:rPr lang="en-US" sz="2800" spc="-15" dirty="0">
                <a:latin typeface="Calibri"/>
                <a:cs typeface="Calibri"/>
              </a:rPr>
              <a:t>G</a:t>
            </a:r>
            <a:r>
              <a:rPr lang="en-US" sz="2800" spc="20" dirty="0">
                <a:latin typeface="Calibri"/>
                <a:cs typeface="Calibri"/>
              </a:rPr>
              <a:t>o</a:t>
            </a:r>
            <a:r>
              <a:rPr lang="en-US" sz="2800" spc="30" dirty="0">
                <a:latin typeface="Calibri"/>
                <a:cs typeface="Calibri"/>
              </a:rPr>
              <a:t>a</a:t>
            </a:r>
            <a:r>
              <a:rPr lang="en-US" sz="2800" spc="45" dirty="0">
                <a:latin typeface="Calibri"/>
                <a:cs typeface="Calibri"/>
              </a:rPr>
              <a:t>l</a:t>
            </a:r>
            <a:r>
              <a:rPr lang="en-US" sz="2800" spc="-30" dirty="0">
                <a:latin typeface="Calibri"/>
                <a:cs typeface="Calibri"/>
              </a:rPr>
              <a:t>-</a:t>
            </a:r>
            <a:r>
              <a:rPr lang="en-US" sz="2800" spc="25" dirty="0">
                <a:latin typeface="Calibri"/>
                <a:cs typeface="Calibri"/>
              </a:rPr>
              <a:t>b</a:t>
            </a:r>
            <a:r>
              <a:rPr lang="en-US" sz="2800" spc="30" dirty="0">
                <a:latin typeface="Calibri"/>
                <a:cs typeface="Calibri"/>
              </a:rPr>
              <a:t>a</a:t>
            </a:r>
            <a:r>
              <a:rPr lang="en-US" sz="2800" spc="-35" dirty="0">
                <a:latin typeface="Calibri"/>
                <a:cs typeface="Calibri"/>
              </a:rPr>
              <a:t>s</a:t>
            </a:r>
            <a:r>
              <a:rPr lang="en-US" sz="2800" spc="-5" dirty="0">
                <a:latin typeface="Calibri"/>
                <a:cs typeface="Calibri"/>
              </a:rPr>
              <a:t>e</a:t>
            </a:r>
            <a:r>
              <a:rPr lang="en-US" sz="2800" dirty="0">
                <a:latin typeface="Calibri"/>
                <a:cs typeface="Calibri"/>
              </a:rPr>
              <a:t>d</a:t>
            </a:r>
            <a:r>
              <a:rPr lang="en-US" sz="2800" spc="-85" dirty="0">
                <a:latin typeface="Calibri"/>
                <a:cs typeface="Calibri"/>
              </a:rPr>
              <a:t> </a:t>
            </a:r>
            <a:r>
              <a:rPr lang="en-US" sz="2800" spc="5" dirty="0">
                <a:latin typeface="Calibri"/>
                <a:cs typeface="Calibri"/>
              </a:rPr>
              <a:t>A</a:t>
            </a:r>
            <a:r>
              <a:rPr lang="en-US" sz="2800" spc="-25" dirty="0">
                <a:latin typeface="Calibri"/>
                <a:cs typeface="Calibri"/>
              </a:rPr>
              <a:t>g</a:t>
            </a:r>
            <a:r>
              <a:rPr lang="en-US" sz="2800" spc="-5" dirty="0">
                <a:latin typeface="Calibri"/>
                <a:cs typeface="Calibri"/>
              </a:rPr>
              <a:t>e</a:t>
            </a:r>
            <a:r>
              <a:rPr lang="en-US" sz="2800" spc="25" dirty="0">
                <a:latin typeface="Calibri"/>
                <a:cs typeface="Calibri"/>
              </a:rPr>
              <a:t>n</a:t>
            </a:r>
            <a:r>
              <a:rPr lang="en-US" sz="2800" dirty="0">
                <a:latin typeface="Calibri"/>
                <a:cs typeface="Calibri"/>
              </a:rPr>
              <a:t>t</a:t>
            </a:r>
          </a:p>
          <a:p>
            <a:pPr marL="1544320" indent="-161925">
              <a:lnSpc>
                <a:spcPct val="100000"/>
              </a:lnSpc>
              <a:spcBef>
                <a:spcPts val="1065"/>
              </a:spcBef>
              <a:buChar char="–"/>
              <a:tabLst>
                <a:tab pos="1544955" algn="l"/>
              </a:tabLst>
            </a:pPr>
            <a:r>
              <a:rPr lang="en-US" sz="2800" spc="-35" dirty="0">
                <a:latin typeface="Calibri"/>
                <a:cs typeface="Calibri"/>
              </a:rPr>
              <a:t>U</a:t>
            </a:r>
            <a:r>
              <a:rPr lang="en-US" sz="2800" spc="-5" dirty="0">
                <a:latin typeface="Calibri"/>
                <a:cs typeface="Calibri"/>
              </a:rPr>
              <a:t>t</a:t>
            </a:r>
            <a:r>
              <a:rPr lang="en-US" sz="2800" spc="25" dirty="0">
                <a:latin typeface="Calibri"/>
                <a:cs typeface="Calibri"/>
              </a:rPr>
              <a:t>i</a:t>
            </a:r>
            <a:r>
              <a:rPr lang="en-US" sz="2800" spc="30" dirty="0">
                <a:latin typeface="Calibri"/>
                <a:cs typeface="Calibri"/>
              </a:rPr>
              <a:t>li</a:t>
            </a:r>
            <a:r>
              <a:rPr lang="en-US" sz="2800" spc="-5" dirty="0">
                <a:latin typeface="Calibri"/>
                <a:cs typeface="Calibri"/>
              </a:rPr>
              <a:t>t</a:t>
            </a:r>
            <a:r>
              <a:rPr lang="en-US" sz="2800" spc="10" dirty="0">
                <a:latin typeface="Calibri"/>
                <a:cs typeface="Calibri"/>
              </a:rPr>
              <a:t>y</a:t>
            </a:r>
            <a:r>
              <a:rPr lang="en-US" sz="2800" spc="-30" dirty="0">
                <a:latin typeface="Calibri"/>
                <a:cs typeface="Calibri"/>
              </a:rPr>
              <a:t>-</a:t>
            </a:r>
            <a:r>
              <a:rPr lang="en-US" sz="2800" spc="20" dirty="0">
                <a:latin typeface="Calibri"/>
                <a:cs typeface="Calibri"/>
              </a:rPr>
              <a:t>b</a:t>
            </a:r>
            <a:r>
              <a:rPr lang="en-US" sz="2800" spc="30" dirty="0">
                <a:latin typeface="Calibri"/>
                <a:cs typeface="Calibri"/>
              </a:rPr>
              <a:t>a</a:t>
            </a:r>
            <a:r>
              <a:rPr lang="en-US" sz="2800" spc="-35" dirty="0">
                <a:latin typeface="Calibri"/>
                <a:cs typeface="Calibri"/>
              </a:rPr>
              <a:t>s</a:t>
            </a:r>
            <a:r>
              <a:rPr lang="en-US" sz="2800" spc="-5" dirty="0">
                <a:latin typeface="Calibri"/>
                <a:cs typeface="Calibri"/>
              </a:rPr>
              <a:t>e</a:t>
            </a:r>
            <a:r>
              <a:rPr lang="en-US" sz="2800" dirty="0">
                <a:latin typeface="Calibri"/>
                <a:cs typeface="Calibri"/>
              </a:rPr>
              <a:t>d</a:t>
            </a:r>
            <a:r>
              <a:rPr lang="en-US" sz="2800" spc="-85" dirty="0">
                <a:latin typeface="Calibri"/>
                <a:cs typeface="Calibri"/>
              </a:rPr>
              <a:t> </a:t>
            </a:r>
            <a:r>
              <a:rPr lang="en-US" sz="2800" spc="-5" dirty="0">
                <a:latin typeface="Calibri"/>
                <a:cs typeface="Calibri"/>
              </a:rPr>
              <a:t>A</a:t>
            </a:r>
            <a:r>
              <a:rPr lang="en-US" sz="2800" spc="-20" dirty="0">
                <a:latin typeface="Calibri"/>
                <a:cs typeface="Calibri"/>
              </a:rPr>
              <a:t>g</a:t>
            </a:r>
            <a:r>
              <a:rPr lang="en-US" sz="2800" spc="-5" dirty="0">
                <a:latin typeface="Calibri"/>
                <a:cs typeface="Calibri"/>
              </a:rPr>
              <a:t>e</a:t>
            </a:r>
            <a:r>
              <a:rPr lang="en-US" sz="2800" spc="25" dirty="0">
                <a:latin typeface="Calibri"/>
                <a:cs typeface="Calibri"/>
              </a:rPr>
              <a:t>n</a:t>
            </a:r>
            <a:r>
              <a:rPr lang="en-US" sz="2800" dirty="0">
                <a:latin typeface="Calibri"/>
                <a:cs typeface="Calibri"/>
              </a:rPr>
              <a:t>t</a:t>
            </a:r>
          </a:p>
          <a:p>
            <a:pPr marL="0" indent="0">
              <a:buNone/>
            </a:pPr>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3438144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4000" b="1" dirty="0"/>
              <a:t>Simple Reflex Agent</a:t>
            </a:r>
            <a:endParaRPr lang="en-US" sz="3870" b="1" dirty="0"/>
          </a:p>
        </p:txBody>
      </p:sp>
      <p:sp>
        <p:nvSpPr>
          <p:cNvPr id="3" name="Content Placeholder 2"/>
          <p:cNvSpPr>
            <a:spLocks noGrp="1"/>
          </p:cNvSpPr>
          <p:nvPr>
            <p:ph idx="1"/>
          </p:nvPr>
        </p:nvSpPr>
        <p:spPr>
          <a:xfrm>
            <a:off x="843352" y="1401551"/>
            <a:ext cx="10505297" cy="4775412"/>
          </a:xfrm>
        </p:spPr>
        <p:txBody>
          <a:bodyPr/>
          <a:lstStyle/>
          <a:p>
            <a:pPr marL="457200" indent="-457200">
              <a:buFont typeface="Arial" panose="020B0604020202020204" pitchFamily="34" charset="0"/>
              <a:buChar char="•"/>
            </a:pPr>
            <a:r>
              <a:rPr lang="en-US" dirty="0"/>
              <a:t>These agents select actions on the basis of the current percept, ignoring the rest of the percept history.</a:t>
            </a:r>
          </a:p>
          <a:p>
            <a:pPr marL="457200" indent="-457200">
              <a:buFont typeface="Arial" panose="020B0604020202020204" pitchFamily="34" charset="0"/>
              <a:buChar char="•"/>
            </a:pPr>
            <a:r>
              <a:rPr lang="en-US" dirty="0"/>
              <a:t>For example, the vacuum agent can be a simple reflex agent, because its decision is based only on the current location and on whether that location contains dirt.</a:t>
            </a:r>
          </a:p>
          <a:p>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2507185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3870" b="1" dirty="0"/>
              <a:t>What are we learning?</a:t>
            </a:r>
          </a:p>
        </p:txBody>
      </p:sp>
      <p:sp>
        <p:nvSpPr>
          <p:cNvPr id="3" name="Content Placeholder 2"/>
          <p:cNvSpPr>
            <a:spLocks noGrp="1"/>
          </p:cNvSpPr>
          <p:nvPr>
            <p:ph idx="1"/>
          </p:nvPr>
        </p:nvSpPr>
        <p:spPr>
          <a:xfrm>
            <a:off x="843352" y="1401551"/>
            <a:ext cx="10505297" cy="4775412"/>
          </a:xfrm>
        </p:spPr>
        <p:txBody>
          <a:bodyPr/>
          <a:lstStyle/>
          <a:p>
            <a:r>
              <a:rPr lang="en-US" dirty="0"/>
              <a:t>Introduction to Intelligent Agent</a:t>
            </a:r>
          </a:p>
          <a:p>
            <a:r>
              <a:rPr lang="en-US" dirty="0"/>
              <a:t>Properties of Agent</a:t>
            </a:r>
          </a:p>
          <a:p>
            <a:r>
              <a:rPr lang="en-US" dirty="0"/>
              <a:t>Sensor / Actuator / effectors and actions</a:t>
            </a:r>
          </a:p>
          <a:p>
            <a:r>
              <a:rPr lang="en-US" dirty="0"/>
              <a:t>Types of Agents</a:t>
            </a:r>
          </a:p>
          <a:p>
            <a:r>
              <a:rPr lang="en-US" dirty="0"/>
              <a:t>Properties of Task Environments</a:t>
            </a:r>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1133877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pic>
        <p:nvPicPr>
          <p:cNvPr id="6" name="object 2">
            <a:extLst>
              <a:ext uri="{FF2B5EF4-FFF2-40B4-BE49-F238E27FC236}">
                <a16:creationId xmlns:a16="http://schemas.microsoft.com/office/drawing/2014/main" id="{4FF2257B-7870-4E12-8FB7-BAADAE3205A7}"/>
              </a:ext>
            </a:extLst>
          </p:cNvPr>
          <p:cNvPicPr>
            <a:picLocks noGrp="1"/>
          </p:cNvPicPr>
          <p:nvPr>
            <p:ph idx="1"/>
          </p:nvPr>
        </p:nvPicPr>
        <p:blipFill>
          <a:blip r:embed="rId4" cstate="print"/>
          <a:stretch>
            <a:fillRect/>
          </a:stretch>
        </p:blipFill>
        <p:spPr>
          <a:xfrm>
            <a:off x="964504" y="914400"/>
            <a:ext cx="9152511" cy="4275285"/>
          </a:xfrm>
          <a:prstGeom prst="rect">
            <a:avLst/>
          </a:prstGeom>
        </p:spPr>
      </p:pic>
    </p:spTree>
    <p:extLst>
      <p:ext uri="{BB962C8B-B14F-4D97-AF65-F5344CB8AC3E}">
        <p14:creationId xmlns:p14="http://schemas.microsoft.com/office/powerpoint/2010/main" val="4036103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4000" b="1" dirty="0"/>
              <a:t>Model-based reflex agents</a:t>
            </a:r>
            <a:endParaRPr lang="en-US" sz="3870" b="1" dirty="0"/>
          </a:p>
        </p:txBody>
      </p:sp>
      <p:sp>
        <p:nvSpPr>
          <p:cNvPr id="3" name="Content Placeholder 2"/>
          <p:cNvSpPr>
            <a:spLocks noGrp="1"/>
          </p:cNvSpPr>
          <p:nvPr>
            <p:ph idx="1"/>
          </p:nvPr>
        </p:nvSpPr>
        <p:spPr>
          <a:xfrm>
            <a:off x="843351" y="1263765"/>
            <a:ext cx="10505297" cy="4775412"/>
          </a:xfrm>
        </p:spPr>
        <p:txBody>
          <a:bodyPr>
            <a:normAutofit lnSpcReduction="10000"/>
          </a:bodyPr>
          <a:lstStyle/>
          <a:p>
            <a:pPr marL="457200" indent="-457200">
              <a:buFont typeface="Arial" panose="020B0604020202020204" pitchFamily="34" charset="0"/>
              <a:buChar char="•"/>
            </a:pPr>
            <a:r>
              <a:rPr lang="en-US" sz="2800" dirty="0"/>
              <a:t>The most effective way to handle partial observability is for the agent to keep track of the part of the world it can’t see now.</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That is, the agent should maintain some sort of internal state that depends on the percept history and thereby reflects at least some of the unobserved aspects of the current state.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While changing lanes, the agent needs to keep track of where the other cars are if it can’t see them all at once. And for any driving to be possible at all, the agent needs to keep track of where its keys are. </a:t>
            </a:r>
          </a:p>
          <a:p>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2875090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pic>
        <p:nvPicPr>
          <p:cNvPr id="6" name="object 2">
            <a:extLst>
              <a:ext uri="{FF2B5EF4-FFF2-40B4-BE49-F238E27FC236}">
                <a16:creationId xmlns:a16="http://schemas.microsoft.com/office/drawing/2014/main" id="{8259EF02-3A74-4819-B1CD-2BD705E402E8}"/>
              </a:ext>
            </a:extLst>
          </p:cNvPr>
          <p:cNvPicPr>
            <a:picLocks noGrp="1"/>
          </p:cNvPicPr>
          <p:nvPr>
            <p:ph idx="1"/>
          </p:nvPr>
        </p:nvPicPr>
        <p:blipFill>
          <a:blip r:embed="rId4" cstate="print"/>
          <a:stretch>
            <a:fillRect/>
          </a:stretch>
        </p:blipFill>
        <p:spPr>
          <a:xfrm>
            <a:off x="843352" y="651353"/>
            <a:ext cx="9703563" cy="4560181"/>
          </a:xfrm>
          <a:prstGeom prst="rect">
            <a:avLst/>
          </a:prstGeom>
        </p:spPr>
      </p:pic>
    </p:spTree>
    <p:extLst>
      <p:ext uri="{BB962C8B-B14F-4D97-AF65-F5344CB8AC3E}">
        <p14:creationId xmlns:p14="http://schemas.microsoft.com/office/powerpoint/2010/main" val="2249032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4000" b="1" dirty="0"/>
              <a:t>Goal-based agents</a:t>
            </a:r>
            <a:endParaRPr lang="en-US" sz="3870" b="1" dirty="0"/>
          </a:p>
        </p:txBody>
      </p:sp>
      <p:sp>
        <p:nvSpPr>
          <p:cNvPr id="3" name="Content Placeholder 2"/>
          <p:cNvSpPr>
            <a:spLocks noGrp="1"/>
          </p:cNvSpPr>
          <p:nvPr>
            <p:ph idx="1"/>
          </p:nvPr>
        </p:nvSpPr>
        <p:spPr>
          <a:xfrm>
            <a:off x="843352" y="1401551"/>
            <a:ext cx="10505297" cy="4775412"/>
          </a:xfrm>
        </p:spPr>
        <p:txBody>
          <a:bodyPr/>
          <a:lstStyle/>
          <a:p>
            <a:pPr marL="457200" indent="-457200">
              <a:buFont typeface="Arial" panose="020B0604020202020204" pitchFamily="34" charset="0"/>
              <a:buChar char="•"/>
            </a:pPr>
            <a:r>
              <a:rPr lang="en-US" dirty="0"/>
              <a:t>At a road junction, the taxi can turn left, turn right, or go straight on. The correct decision depends on where the taxi is trying to get to.</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A goal-based agent brakes when it sees brake lights because that’s the only action that it predicts will achieve its goal of not hitting other cars. </a:t>
            </a:r>
          </a:p>
          <a:p>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3167338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pic>
        <p:nvPicPr>
          <p:cNvPr id="6" name="object 2">
            <a:extLst>
              <a:ext uri="{FF2B5EF4-FFF2-40B4-BE49-F238E27FC236}">
                <a16:creationId xmlns:a16="http://schemas.microsoft.com/office/drawing/2014/main" id="{166430F7-4D76-496B-B191-04FD5DC27837}"/>
              </a:ext>
            </a:extLst>
          </p:cNvPr>
          <p:cNvPicPr>
            <a:picLocks noGrp="1"/>
          </p:cNvPicPr>
          <p:nvPr>
            <p:ph idx="1"/>
          </p:nvPr>
        </p:nvPicPr>
        <p:blipFill>
          <a:blip r:embed="rId4" cstate="print"/>
          <a:stretch>
            <a:fillRect/>
          </a:stretch>
        </p:blipFill>
        <p:spPr>
          <a:xfrm>
            <a:off x="970671" y="478302"/>
            <a:ext cx="10185009" cy="4994030"/>
          </a:xfrm>
          <a:prstGeom prst="rect">
            <a:avLst/>
          </a:prstGeom>
        </p:spPr>
      </p:pic>
    </p:spTree>
    <p:extLst>
      <p:ext uri="{BB962C8B-B14F-4D97-AF65-F5344CB8AC3E}">
        <p14:creationId xmlns:p14="http://schemas.microsoft.com/office/powerpoint/2010/main" val="748600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4000" b="1" dirty="0"/>
              <a:t>Utility-based agents</a:t>
            </a:r>
            <a:endParaRPr lang="en-US" sz="3870" b="1" dirty="0"/>
          </a:p>
        </p:txBody>
      </p:sp>
      <p:sp>
        <p:nvSpPr>
          <p:cNvPr id="3" name="Content Placeholder 2"/>
          <p:cNvSpPr>
            <a:spLocks noGrp="1"/>
          </p:cNvSpPr>
          <p:nvPr>
            <p:ph idx="1"/>
          </p:nvPr>
        </p:nvSpPr>
        <p:spPr>
          <a:xfrm>
            <a:off x="843352" y="1401551"/>
            <a:ext cx="10505297" cy="4775412"/>
          </a:xfrm>
        </p:spPr>
        <p:txBody>
          <a:bodyPr/>
          <a:lstStyle/>
          <a:p>
            <a:pPr marL="457200" indent="-457200">
              <a:buFont typeface="Arial" panose="020B0604020202020204" pitchFamily="34" charset="0"/>
              <a:buChar char="•"/>
            </a:pPr>
            <a:r>
              <a:rPr lang="en-US" dirty="0"/>
              <a:t>a rational utility-based agent chooses the action that maximizes the expected utility of the action outcomes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For example, many action sequences will get the taxi to its destination (thereby achieving the goal), but some are quicker, safer, more reliable, or cheaper than others</a:t>
            </a:r>
          </a:p>
          <a:p>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3548101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pic>
        <p:nvPicPr>
          <p:cNvPr id="6" name="object 2">
            <a:extLst>
              <a:ext uri="{FF2B5EF4-FFF2-40B4-BE49-F238E27FC236}">
                <a16:creationId xmlns:a16="http://schemas.microsoft.com/office/drawing/2014/main" id="{30443D7F-144A-4ADD-82D9-BD075B77E784}"/>
              </a:ext>
            </a:extLst>
          </p:cNvPr>
          <p:cNvPicPr>
            <a:picLocks noGrp="1"/>
          </p:cNvPicPr>
          <p:nvPr>
            <p:ph idx="1"/>
          </p:nvPr>
        </p:nvPicPr>
        <p:blipFill>
          <a:blip r:embed="rId4" cstate="print"/>
          <a:stretch>
            <a:fillRect/>
          </a:stretch>
        </p:blipFill>
        <p:spPr>
          <a:xfrm>
            <a:off x="843353" y="506437"/>
            <a:ext cx="10101312" cy="4705097"/>
          </a:xfrm>
          <a:prstGeom prst="rect">
            <a:avLst/>
          </a:prstGeom>
        </p:spPr>
      </p:pic>
    </p:spTree>
    <p:extLst>
      <p:ext uri="{BB962C8B-B14F-4D97-AF65-F5344CB8AC3E}">
        <p14:creationId xmlns:p14="http://schemas.microsoft.com/office/powerpoint/2010/main" val="3745212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4000" b="1" dirty="0"/>
              <a:t>Task  Environments</a:t>
            </a:r>
            <a:endParaRPr lang="en-US" sz="3870" b="1" dirty="0"/>
          </a:p>
        </p:txBody>
      </p:sp>
      <p:sp>
        <p:nvSpPr>
          <p:cNvPr id="3" name="Content Placeholder 2"/>
          <p:cNvSpPr>
            <a:spLocks noGrp="1"/>
          </p:cNvSpPr>
          <p:nvPr>
            <p:ph idx="1"/>
          </p:nvPr>
        </p:nvSpPr>
        <p:spPr>
          <a:xfrm>
            <a:off x="843352" y="1717462"/>
            <a:ext cx="10505297" cy="4775412"/>
          </a:xfrm>
        </p:spPr>
        <p:txBody>
          <a:bodyPr/>
          <a:lstStyle/>
          <a:p>
            <a:pPr marL="457200" indent="-457200">
              <a:buFont typeface="Arial" panose="020B0604020202020204" pitchFamily="34" charset="0"/>
              <a:buChar char="•"/>
            </a:pPr>
            <a:r>
              <a:rPr lang="en-US" dirty="0"/>
              <a:t>essentially the “problems” to which rational agents are the “solutions.”</a:t>
            </a:r>
          </a:p>
          <a:p>
            <a:pPr marL="0" indent="0">
              <a:buNone/>
            </a:pPr>
            <a:endParaRPr lang="en-US" dirty="0"/>
          </a:p>
          <a:p>
            <a:pPr marL="457200" indent="-457200">
              <a:buFont typeface="Arial" panose="020B0604020202020204" pitchFamily="34" charset="0"/>
              <a:buChar char="•"/>
            </a:pPr>
            <a:r>
              <a:rPr lang="en-US" dirty="0"/>
              <a:t>The nature of the task environment directly affects the appropriate design for the agent program.</a:t>
            </a:r>
          </a:p>
          <a:p>
            <a:pPr marL="457200" indent="-457200">
              <a:buFont typeface="Arial" panose="020B0604020202020204" pitchFamily="34" charset="0"/>
              <a:buChar char="•"/>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2778919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4000" spc="10" dirty="0">
                <a:latin typeface="Times New Roman"/>
                <a:cs typeface="Times New Roman"/>
              </a:rPr>
              <a:t>P</a:t>
            </a:r>
            <a:r>
              <a:rPr lang="en-US" sz="4000" spc="-35" dirty="0">
                <a:latin typeface="Times New Roman"/>
                <a:cs typeface="Times New Roman"/>
              </a:rPr>
              <a:t>E</a:t>
            </a:r>
            <a:r>
              <a:rPr lang="en-US" sz="4000" spc="-60" dirty="0">
                <a:latin typeface="Times New Roman"/>
                <a:cs typeface="Times New Roman"/>
              </a:rPr>
              <a:t>A</a:t>
            </a:r>
            <a:r>
              <a:rPr lang="en-US" sz="4000" spc="-5" dirty="0">
                <a:latin typeface="Times New Roman"/>
                <a:cs typeface="Times New Roman"/>
              </a:rPr>
              <a:t>S</a:t>
            </a:r>
            <a:endParaRPr lang="en-US" sz="3870" b="1" dirty="0"/>
          </a:p>
        </p:txBody>
      </p:sp>
      <p:sp>
        <p:nvSpPr>
          <p:cNvPr id="3" name="Content Placeholder 2"/>
          <p:cNvSpPr>
            <a:spLocks noGrp="1"/>
          </p:cNvSpPr>
          <p:nvPr>
            <p:ph idx="1"/>
          </p:nvPr>
        </p:nvSpPr>
        <p:spPr>
          <a:xfrm>
            <a:off x="843352" y="1401551"/>
            <a:ext cx="10505297" cy="4775412"/>
          </a:xfrm>
        </p:spPr>
        <p:txBody>
          <a:bodyPr/>
          <a:lstStyle/>
          <a:p>
            <a:pPr marL="469265" indent="-457200" algn="just">
              <a:lnSpc>
                <a:spcPct val="100000"/>
              </a:lnSpc>
              <a:spcBef>
                <a:spcPts val="1565"/>
              </a:spcBef>
              <a:tabLst>
                <a:tab pos="184785" algn="l"/>
              </a:tabLst>
            </a:pPr>
            <a:endParaRPr lang="en-US" sz="2800" spc="-100" dirty="0">
              <a:latin typeface="Times New Roman"/>
              <a:cs typeface="Times New Roman"/>
            </a:endParaRPr>
          </a:p>
          <a:p>
            <a:pPr marL="469265" indent="-457200" algn="just">
              <a:lnSpc>
                <a:spcPct val="100000"/>
              </a:lnSpc>
              <a:spcBef>
                <a:spcPts val="1565"/>
              </a:spcBef>
              <a:tabLst>
                <a:tab pos="184785" algn="l"/>
              </a:tabLst>
            </a:pPr>
            <a:r>
              <a:rPr lang="en-US" sz="2800" spc="-100" dirty="0">
                <a:latin typeface="Times New Roman"/>
                <a:cs typeface="Times New Roman"/>
              </a:rPr>
              <a:t>To</a:t>
            </a:r>
            <a:r>
              <a:rPr lang="en-US" sz="2800" spc="-5" dirty="0">
                <a:latin typeface="Times New Roman"/>
                <a:cs typeface="Times New Roman"/>
              </a:rPr>
              <a:t> </a:t>
            </a:r>
            <a:r>
              <a:rPr lang="en-US" sz="2800" spc="-35" dirty="0">
                <a:latin typeface="Times New Roman"/>
                <a:cs typeface="Times New Roman"/>
              </a:rPr>
              <a:t>design</a:t>
            </a:r>
            <a:r>
              <a:rPr lang="en-US" sz="2800" spc="225" dirty="0">
                <a:latin typeface="Times New Roman"/>
                <a:cs typeface="Times New Roman"/>
              </a:rPr>
              <a:t> </a:t>
            </a:r>
            <a:r>
              <a:rPr lang="en-US" sz="2800" spc="-5" dirty="0">
                <a:latin typeface="Times New Roman"/>
                <a:cs typeface="Times New Roman"/>
              </a:rPr>
              <a:t>a</a:t>
            </a:r>
            <a:r>
              <a:rPr lang="en-US" sz="2800" spc="-15" dirty="0">
                <a:latin typeface="Times New Roman"/>
                <a:cs typeface="Times New Roman"/>
              </a:rPr>
              <a:t> </a:t>
            </a:r>
            <a:r>
              <a:rPr lang="en-US" sz="2800" spc="-10" dirty="0">
                <a:latin typeface="Times New Roman"/>
                <a:cs typeface="Times New Roman"/>
              </a:rPr>
              <a:t>rational</a:t>
            </a:r>
            <a:r>
              <a:rPr lang="en-US" sz="2800" spc="80" dirty="0">
                <a:latin typeface="Times New Roman"/>
                <a:cs typeface="Times New Roman"/>
              </a:rPr>
              <a:t> </a:t>
            </a:r>
            <a:r>
              <a:rPr lang="en-US" sz="2800" spc="-40" dirty="0">
                <a:latin typeface="Times New Roman"/>
                <a:cs typeface="Times New Roman"/>
              </a:rPr>
              <a:t>agent</a:t>
            </a:r>
            <a:r>
              <a:rPr lang="en-US" sz="2800" spc="160" dirty="0">
                <a:latin typeface="Times New Roman"/>
                <a:cs typeface="Times New Roman"/>
              </a:rPr>
              <a:t> </a:t>
            </a:r>
            <a:r>
              <a:rPr lang="en-US" sz="2800" spc="-10" dirty="0">
                <a:latin typeface="Times New Roman"/>
                <a:cs typeface="Times New Roman"/>
              </a:rPr>
              <a:t>we</a:t>
            </a:r>
            <a:r>
              <a:rPr lang="en-US" sz="2800" spc="-20" dirty="0">
                <a:latin typeface="Times New Roman"/>
                <a:cs typeface="Times New Roman"/>
              </a:rPr>
              <a:t> </a:t>
            </a:r>
            <a:r>
              <a:rPr lang="en-US" sz="2800" spc="-85" dirty="0">
                <a:latin typeface="Times New Roman"/>
                <a:cs typeface="Times New Roman"/>
              </a:rPr>
              <a:t>must</a:t>
            </a:r>
            <a:r>
              <a:rPr lang="en-US" sz="2800" spc="310" dirty="0">
                <a:latin typeface="Times New Roman"/>
                <a:cs typeface="Times New Roman"/>
              </a:rPr>
              <a:t> </a:t>
            </a:r>
            <a:r>
              <a:rPr lang="en-US" sz="2800" spc="-30" dirty="0">
                <a:latin typeface="Times New Roman"/>
                <a:cs typeface="Times New Roman"/>
              </a:rPr>
              <a:t>specify</a:t>
            </a:r>
            <a:r>
              <a:rPr lang="en-US" sz="2800" spc="220" dirty="0">
                <a:latin typeface="Times New Roman"/>
                <a:cs typeface="Times New Roman"/>
              </a:rPr>
              <a:t> </a:t>
            </a:r>
            <a:r>
              <a:rPr lang="en-US" sz="2800" dirty="0">
                <a:latin typeface="Times New Roman"/>
                <a:cs typeface="Times New Roman"/>
              </a:rPr>
              <a:t>its</a:t>
            </a:r>
            <a:r>
              <a:rPr lang="en-US" sz="2800" spc="-40" dirty="0">
                <a:latin typeface="Times New Roman"/>
                <a:cs typeface="Times New Roman"/>
              </a:rPr>
              <a:t> </a:t>
            </a:r>
            <a:r>
              <a:rPr lang="en-US" sz="2800" spc="-35" dirty="0">
                <a:latin typeface="Times New Roman"/>
                <a:cs typeface="Times New Roman"/>
              </a:rPr>
              <a:t>task</a:t>
            </a:r>
            <a:r>
              <a:rPr lang="en-US" sz="2800" spc="70" dirty="0">
                <a:latin typeface="Times New Roman"/>
                <a:cs typeface="Times New Roman"/>
              </a:rPr>
              <a:t> </a:t>
            </a:r>
            <a:r>
              <a:rPr lang="en-US" sz="2800" spc="-35" dirty="0">
                <a:latin typeface="Times New Roman"/>
                <a:cs typeface="Times New Roman"/>
              </a:rPr>
              <a:t>environment.</a:t>
            </a:r>
          </a:p>
          <a:p>
            <a:pPr marL="469265" indent="-457200" algn="just">
              <a:lnSpc>
                <a:spcPct val="100000"/>
              </a:lnSpc>
              <a:spcBef>
                <a:spcPts val="1565"/>
              </a:spcBef>
              <a:tabLst>
                <a:tab pos="184785" algn="l"/>
              </a:tabLst>
            </a:pPr>
            <a:r>
              <a:rPr lang="en-US" sz="2800" dirty="0">
                <a:latin typeface="Times New Roman"/>
                <a:cs typeface="Times New Roman"/>
              </a:rPr>
              <a:t>Standing</a:t>
            </a:r>
            <a:r>
              <a:rPr lang="en-US" sz="2800" spc="5" dirty="0">
                <a:latin typeface="Times New Roman"/>
                <a:cs typeface="Times New Roman"/>
              </a:rPr>
              <a:t> </a:t>
            </a:r>
            <a:r>
              <a:rPr lang="en-US" sz="2800" spc="-20" dirty="0">
                <a:latin typeface="Times New Roman"/>
                <a:cs typeface="Times New Roman"/>
              </a:rPr>
              <a:t>for</a:t>
            </a:r>
            <a:r>
              <a:rPr lang="en-US" sz="2800" spc="-15" dirty="0">
                <a:latin typeface="Times New Roman"/>
                <a:cs typeface="Times New Roman"/>
              </a:rPr>
              <a:t> </a:t>
            </a:r>
            <a:r>
              <a:rPr lang="en-US" sz="2800" spc="-10" dirty="0">
                <a:latin typeface="Times New Roman"/>
                <a:cs typeface="Times New Roman"/>
              </a:rPr>
              <a:t>performance,</a:t>
            </a:r>
            <a:r>
              <a:rPr lang="en-US" sz="2800" spc="-5" dirty="0">
                <a:latin typeface="Times New Roman"/>
                <a:cs typeface="Times New Roman"/>
              </a:rPr>
              <a:t> environment,</a:t>
            </a:r>
            <a:r>
              <a:rPr lang="en-US" sz="2800" dirty="0">
                <a:latin typeface="Times New Roman"/>
                <a:cs typeface="Times New Roman"/>
              </a:rPr>
              <a:t> </a:t>
            </a:r>
            <a:r>
              <a:rPr lang="en-US" sz="2800" spc="5" dirty="0">
                <a:latin typeface="Times New Roman"/>
                <a:cs typeface="Times New Roman"/>
              </a:rPr>
              <a:t>actuators</a:t>
            </a:r>
            <a:r>
              <a:rPr lang="en-US" sz="2800" spc="10" dirty="0">
                <a:latin typeface="Times New Roman"/>
                <a:cs typeface="Times New Roman"/>
              </a:rPr>
              <a:t> </a:t>
            </a:r>
            <a:r>
              <a:rPr lang="en-US" sz="2800" spc="-10" dirty="0">
                <a:latin typeface="Times New Roman"/>
                <a:cs typeface="Times New Roman"/>
              </a:rPr>
              <a:t>and</a:t>
            </a:r>
            <a:r>
              <a:rPr lang="en-US" sz="2800" spc="-5" dirty="0">
                <a:latin typeface="Times New Roman"/>
                <a:cs typeface="Times New Roman"/>
              </a:rPr>
              <a:t> sensors, </a:t>
            </a:r>
            <a:r>
              <a:rPr lang="en-US" sz="2800" dirty="0">
                <a:latin typeface="Times New Roman"/>
                <a:cs typeface="Times New Roman"/>
              </a:rPr>
              <a:t> </a:t>
            </a:r>
            <a:r>
              <a:rPr lang="en-US" sz="2800" spc="-15" dirty="0">
                <a:latin typeface="Times New Roman"/>
                <a:cs typeface="Times New Roman"/>
              </a:rPr>
              <a:t>PEAS </a:t>
            </a:r>
            <a:r>
              <a:rPr lang="en-US" sz="2800" spc="-10" dirty="0">
                <a:latin typeface="Times New Roman"/>
                <a:cs typeface="Times New Roman"/>
              </a:rPr>
              <a:t>define </a:t>
            </a:r>
            <a:r>
              <a:rPr lang="en-US" sz="2800" spc="5" dirty="0">
                <a:latin typeface="Times New Roman"/>
                <a:cs typeface="Times New Roman"/>
              </a:rPr>
              <a:t>task </a:t>
            </a:r>
            <a:r>
              <a:rPr lang="en-US" sz="2800" spc="-5" dirty="0">
                <a:latin typeface="Times New Roman"/>
                <a:cs typeface="Times New Roman"/>
              </a:rPr>
              <a:t>environments about formulating </a:t>
            </a:r>
            <a:r>
              <a:rPr lang="en-US" sz="2800" dirty="0">
                <a:latin typeface="Times New Roman"/>
                <a:cs typeface="Times New Roman"/>
              </a:rPr>
              <a:t>the performance </a:t>
            </a:r>
            <a:r>
              <a:rPr lang="en-US" sz="2800" spc="35" dirty="0">
                <a:latin typeface="Times New Roman"/>
                <a:cs typeface="Times New Roman"/>
              </a:rPr>
              <a:t>of </a:t>
            </a:r>
            <a:r>
              <a:rPr lang="en-US" sz="2800" spc="-585" dirty="0">
                <a:latin typeface="Times New Roman"/>
                <a:cs typeface="Times New Roman"/>
              </a:rPr>
              <a:t> </a:t>
            </a:r>
            <a:r>
              <a:rPr lang="en-US" sz="2800" spc="-25" dirty="0">
                <a:latin typeface="Times New Roman"/>
                <a:cs typeface="Times New Roman"/>
              </a:rPr>
              <a:t>intelligent</a:t>
            </a:r>
            <a:r>
              <a:rPr lang="en-US" sz="2800" spc="140" dirty="0">
                <a:latin typeface="Times New Roman"/>
                <a:cs typeface="Times New Roman"/>
              </a:rPr>
              <a:t> </a:t>
            </a:r>
            <a:r>
              <a:rPr lang="en-US" sz="2800" spc="-45" dirty="0">
                <a:latin typeface="Times New Roman"/>
                <a:cs typeface="Times New Roman"/>
              </a:rPr>
              <a:t>agents.</a:t>
            </a:r>
            <a:endParaRPr lang="en-US" sz="2800" dirty="0">
              <a:latin typeface="Times New Roman"/>
              <a:cs typeface="Times New Roman"/>
            </a:endParaRPr>
          </a:p>
          <a:p>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9764373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pic>
        <p:nvPicPr>
          <p:cNvPr id="6" name="object 2">
            <a:extLst>
              <a:ext uri="{FF2B5EF4-FFF2-40B4-BE49-F238E27FC236}">
                <a16:creationId xmlns:a16="http://schemas.microsoft.com/office/drawing/2014/main" id="{5EA67E04-91F4-413C-A08A-AE9408DA58B9}"/>
              </a:ext>
            </a:extLst>
          </p:cNvPr>
          <p:cNvPicPr>
            <a:picLocks noGrp="1"/>
          </p:cNvPicPr>
          <p:nvPr>
            <p:ph idx="1"/>
          </p:nvPr>
        </p:nvPicPr>
        <p:blipFill>
          <a:blip r:embed="rId4" cstate="print"/>
          <a:stretch>
            <a:fillRect/>
          </a:stretch>
        </p:blipFill>
        <p:spPr>
          <a:xfrm>
            <a:off x="1139483" y="688932"/>
            <a:ext cx="9783213" cy="4590299"/>
          </a:xfrm>
          <a:prstGeom prst="rect">
            <a:avLst/>
          </a:prstGeom>
        </p:spPr>
      </p:pic>
    </p:spTree>
    <p:extLst>
      <p:ext uri="{BB962C8B-B14F-4D97-AF65-F5344CB8AC3E}">
        <p14:creationId xmlns:p14="http://schemas.microsoft.com/office/powerpoint/2010/main" val="3622961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3870" b="1" dirty="0"/>
              <a:t>Agent</a:t>
            </a:r>
          </a:p>
        </p:txBody>
      </p:sp>
      <p:sp>
        <p:nvSpPr>
          <p:cNvPr id="3" name="Content Placeholder 2"/>
          <p:cNvSpPr>
            <a:spLocks noGrp="1"/>
          </p:cNvSpPr>
          <p:nvPr>
            <p:ph idx="1"/>
          </p:nvPr>
        </p:nvSpPr>
        <p:spPr>
          <a:xfrm>
            <a:off x="843352" y="1309394"/>
            <a:ext cx="10505297" cy="4867568"/>
          </a:xfrm>
        </p:spPr>
        <p:txBody>
          <a:bodyPr/>
          <a:lstStyle/>
          <a:p>
            <a:pPr marL="165113" indent="-150522">
              <a:lnSpc>
                <a:spcPct val="100000"/>
              </a:lnSpc>
              <a:spcBef>
                <a:spcPts val="145"/>
              </a:spcBef>
              <a:buSzPct val="39534"/>
              <a:buFont typeface="MS UI Gothic"/>
              <a:buChar char="➢"/>
              <a:tabLst>
                <a:tab pos="165881" algn="l"/>
              </a:tabLst>
            </a:pPr>
            <a:r>
              <a:rPr lang="en-US" sz="2600" spc="-6" dirty="0">
                <a:latin typeface="Times New Roman" panose="02020603050405020304" pitchFamily="18" charset="0"/>
                <a:cs typeface="Times New Roman" panose="02020603050405020304" pitchFamily="18" charset="0"/>
              </a:rPr>
              <a:t>An</a:t>
            </a:r>
            <a:r>
              <a:rPr lang="en-US" sz="2600" spc="-103" dirty="0">
                <a:latin typeface="Times New Roman" panose="02020603050405020304" pitchFamily="18" charset="0"/>
                <a:cs typeface="Times New Roman" panose="02020603050405020304" pitchFamily="18" charset="0"/>
              </a:rPr>
              <a:t> </a:t>
            </a:r>
            <a:r>
              <a:rPr lang="en-US" sz="2600" spc="-12" dirty="0">
                <a:latin typeface="Times New Roman" panose="02020603050405020304" pitchFamily="18" charset="0"/>
                <a:cs typeface="Times New Roman" panose="02020603050405020304" pitchFamily="18" charset="0"/>
              </a:rPr>
              <a:t>AI</a:t>
            </a:r>
            <a:r>
              <a:rPr lang="en-US" sz="2600" spc="91" dirty="0">
                <a:latin typeface="Times New Roman" panose="02020603050405020304" pitchFamily="18" charset="0"/>
                <a:cs typeface="Times New Roman" panose="02020603050405020304" pitchFamily="18" charset="0"/>
              </a:rPr>
              <a:t> </a:t>
            </a:r>
            <a:r>
              <a:rPr lang="en-US" sz="2600" spc="-6" dirty="0">
                <a:latin typeface="Times New Roman" panose="02020603050405020304" pitchFamily="18" charset="0"/>
                <a:cs typeface="Times New Roman" panose="02020603050405020304" pitchFamily="18" charset="0"/>
              </a:rPr>
              <a:t>system</a:t>
            </a:r>
            <a:r>
              <a:rPr lang="en-US" sz="2600" spc="181" dirty="0">
                <a:latin typeface="Times New Roman" panose="02020603050405020304" pitchFamily="18" charset="0"/>
                <a:cs typeface="Times New Roman" panose="02020603050405020304" pitchFamily="18" charset="0"/>
              </a:rPr>
              <a:t> </a:t>
            </a:r>
            <a:r>
              <a:rPr lang="en-US" sz="2600" spc="30" dirty="0">
                <a:latin typeface="Times New Roman" panose="02020603050405020304" pitchFamily="18" charset="0"/>
                <a:cs typeface="Times New Roman" panose="02020603050405020304" pitchFamily="18" charset="0"/>
              </a:rPr>
              <a:t>is</a:t>
            </a:r>
            <a:r>
              <a:rPr lang="en-US" sz="2600" spc="54" dirty="0">
                <a:latin typeface="Times New Roman" panose="02020603050405020304" pitchFamily="18" charset="0"/>
                <a:cs typeface="Times New Roman" panose="02020603050405020304" pitchFamily="18" charset="0"/>
              </a:rPr>
              <a:t> </a:t>
            </a:r>
            <a:r>
              <a:rPr lang="en-US" sz="2600" spc="24" dirty="0">
                <a:latin typeface="Times New Roman" panose="02020603050405020304" pitchFamily="18" charset="0"/>
                <a:cs typeface="Times New Roman" panose="02020603050405020304" pitchFamily="18" charset="0"/>
              </a:rPr>
              <a:t>composed</a:t>
            </a:r>
            <a:r>
              <a:rPr lang="en-US" sz="2600" spc="18" dirty="0">
                <a:latin typeface="Times New Roman" panose="02020603050405020304" pitchFamily="18" charset="0"/>
                <a:cs typeface="Times New Roman" panose="02020603050405020304" pitchFamily="18" charset="0"/>
              </a:rPr>
              <a:t> </a:t>
            </a:r>
            <a:r>
              <a:rPr lang="en-US" sz="2600" spc="-6" dirty="0">
                <a:latin typeface="Times New Roman" panose="02020603050405020304" pitchFamily="18" charset="0"/>
                <a:cs typeface="Times New Roman" panose="02020603050405020304" pitchFamily="18" charset="0"/>
              </a:rPr>
              <a:t>of</a:t>
            </a:r>
            <a:r>
              <a:rPr lang="en-US" sz="2600" spc="85" dirty="0">
                <a:latin typeface="Times New Roman" panose="02020603050405020304" pitchFamily="18" charset="0"/>
                <a:cs typeface="Times New Roman" panose="02020603050405020304" pitchFamily="18" charset="0"/>
              </a:rPr>
              <a:t> </a:t>
            </a:r>
            <a:r>
              <a:rPr lang="en-US" sz="2600" spc="6" dirty="0">
                <a:latin typeface="Times New Roman" panose="02020603050405020304" pitchFamily="18" charset="0"/>
                <a:cs typeface="Times New Roman" panose="02020603050405020304" pitchFamily="18" charset="0"/>
              </a:rPr>
              <a:t>an</a:t>
            </a:r>
            <a:r>
              <a:rPr lang="en-US" sz="2600" dirty="0">
                <a:latin typeface="Times New Roman" panose="02020603050405020304" pitchFamily="18" charset="0"/>
                <a:cs typeface="Times New Roman" panose="02020603050405020304" pitchFamily="18" charset="0"/>
              </a:rPr>
              <a:t> </a:t>
            </a:r>
            <a:r>
              <a:rPr lang="en-US" sz="2600" spc="-6" dirty="0">
                <a:latin typeface="Times New Roman" panose="02020603050405020304" pitchFamily="18" charset="0"/>
                <a:cs typeface="Times New Roman" panose="02020603050405020304" pitchFamily="18" charset="0"/>
              </a:rPr>
              <a:t>agent</a:t>
            </a:r>
            <a:r>
              <a:rPr lang="en-US" sz="2600" spc="18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and</a:t>
            </a:r>
            <a:r>
              <a:rPr lang="en-US" sz="2600" spc="85" dirty="0">
                <a:latin typeface="Times New Roman" panose="02020603050405020304" pitchFamily="18" charset="0"/>
                <a:cs typeface="Times New Roman" panose="02020603050405020304" pitchFamily="18" charset="0"/>
              </a:rPr>
              <a:t> </a:t>
            </a:r>
            <a:r>
              <a:rPr lang="en-US" sz="2600" spc="18" dirty="0">
                <a:latin typeface="Times New Roman" panose="02020603050405020304" pitchFamily="18" charset="0"/>
                <a:cs typeface="Times New Roman" panose="02020603050405020304" pitchFamily="18" charset="0"/>
              </a:rPr>
              <a:t>its</a:t>
            </a:r>
            <a:r>
              <a:rPr lang="en-US" sz="2600" spc="54"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environment.</a:t>
            </a:r>
          </a:p>
          <a:p>
            <a:pPr marL="165113" indent="-150522">
              <a:lnSpc>
                <a:spcPct val="100000"/>
              </a:lnSpc>
              <a:spcBef>
                <a:spcPts val="2594"/>
              </a:spcBef>
              <a:buSzPct val="39534"/>
              <a:buFont typeface="MS UI Gothic"/>
              <a:buChar char="➢"/>
              <a:tabLst>
                <a:tab pos="165881" algn="l"/>
              </a:tabLst>
            </a:pPr>
            <a:r>
              <a:rPr lang="en-US" sz="2600" spc="42" dirty="0">
                <a:latin typeface="Times New Roman" panose="02020603050405020304" pitchFamily="18" charset="0"/>
                <a:cs typeface="Times New Roman" panose="02020603050405020304" pitchFamily="18" charset="0"/>
              </a:rPr>
              <a:t>The</a:t>
            </a:r>
            <a:r>
              <a:rPr lang="en-US" sz="2600" spc="-12"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agents</a:t>
            </a:r>
            <a:r>
              <a:rPr lang="en-US" sz="2600" spc="121" dirty="0">
                <a:latin typeface="Times New Roman" panose="02020603050405020304" pitchFamily="18" charset="0"/>
                <a:cs typeface="Times New Roman" panose="02020603050405020304" pitchFamily="18" charset="0"/>
              </a:rPr>
              <a:t> </a:t>
            </a:r>
            <a:r>
              <a:rPr lang="en-US" sz="2600" spc="18" dirty="0">
                <a:latin typeface="Times New Roman" panose="02020603050405020304" pitchFamily="18" charset="0"/>
                <a:cs typeface="Times New Roman" panose="02020603050405020304" pitchFamily="18" charset="0"/>
              </a:rPr>
              <a:t>act</a:t>
            </a:r>
            <a:r>
              <a:rPr lang="en-US" sz="2600" dirty="0">
                <a:latin typeface="Times New Roman" panose="02020603050405020304" pitchFamily="18" charset="0"/>
                <a:cs typeface="Times New Roman" panose="02020603050405020304" pitchFamily="18" charset="0"/>
              </a:rPr>
              <a:t> </a:t>
            </a:r>
            <a:r>
              <a:rPr lang="en-US" sz="2600" spc="30" dirty="0">
                <a:latin typeface="Times New Roman" panose="02020603050405020304" pitchFamily="18" charset="0"/>
                <a:cs typeface="Times New Roman" panose="02020603050405020304" pitchFamily="18" charset="0"/>
              </a:rPr>
              <a:t>in</a:t>
            </a:r>
            <a:r>
              <a:rPr lang="en-US" sz="2600" spc="-18" dirty="0">
                <a:latin typeface="Times New Roman" panose="02020603050405020304" pitchFamily="18" charset="0"/>
                <a:cs typeface="Times New Roman" panose="02020603050405020304" pitchFamily="18" charset="0"/>
              </a:rPr>
              <a:t> </a:t>
            </a:r>
            <a:r>
              <a:rPr lang="en-US" sz="2600" spc="6" dirty="0">
                <a:latin typeface="Times New Roman" panose="02020603050405020304" pitchFamily="18" charset="0"/>
                <a:cs typeface="Times New Roman" panose="02020603050405020304" pitchFamily="18" charset="0"/>
              </a:rPr>
              <a:t>their</a:t>
            </a:r>
            <a:r>
              <a:rPr lang="en-US" sz="2600" spc="36"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environment.</a:t>
            </a:r>
          </a:p>
          <a:p>
            <a:pPr marL="165881" indent="-151290">
              <a:lnSpc>
                <a:spcPct val="100000"/>
              </a:lnSpc>
              <a:spcBef>
                <a:spcPts val="2594"/>
              </a:spcBef>
              <a:buSzPct val="39534"/>
              <a:buFont typeface="MS UI Gothic"/>
              <a:buChar char="➢"/>
              <a:tabLst>
                <a:tab pos="166649" algn="l"/>
              </a:tabLst>
            </a:pPr>
            <a:r>
              <a:rPr lang="en-US" sz="2600" spc="42" dirty="0">
                <a:latin typeface="Times New Roman" panose="02020603050405020304" pitchFamily="18" charset="0"/>
                <a:cs typeface="Times New Roman" panose="02020603050405020304" pitchFamily="18" charset="0"/>
              </a:rPr>
              <a:t>The</a:t>
            </a:r>
            <a:r>
              <a:rPr lang="en-US" sz="2600" spc="-12"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environment</a:t>
            </a:r>
            <a:r>
              <a:rPr lang="en-US" sz="2600" spc="187" dirty="0">
                <a:latin typeface="Times New Roman" panose="02020603050405020304" pitchFamily="18" charset="0"/>
                <a:cs typeface="Times New Roman" panose="02020603050405020304" pitchFamily="18" charset="0"/>
              </a:rPr>
              <a:t> </a:t>
            </a:r>
            <a:r>
              <a:rPr lang="en-US" sz="2600" spc="30" dirty="0">
                <a:latin typeface="Times New Roman" panose="02020603050405020304" pitchFamily="18" charset="0"/>
                <a:cs typeface="Times New Roman" panose="02020603050405020304" pitchFamily="18" charset="0"/>
              </a:rPr>
              <a:t>may</a:t>
            </a:r>
            <a:r>
              <a:rPr lang="en-US" sz="2600" spc="48" dirty="0">
                <a:latin typeface="Times New Roman" panose="02020603050405020304" pitchFamily="18" charset="0"/>
                <a:cs typeface="Times New Roman" panose="02020603050405020304" pitchFamily="18" charset="0"/>
              </a:rPr>
              <a:t> </a:t>
            </a:r>
            <a:r>
              <a:rPr lang="en-US" sz="2600" spc="12" dirty="0">
                <a:latin typeface="Times New Roman" panose="02020603050405020304" pitchFamily="18" charset="0"/>
                <a:cs typeface="Times New Roman" panose="02020603050405020304" pitchFamily="18" charset="0"/>
              </a:rPr>
              <a:t>contain</a:t>
            </a:r>
            <a:r>
              <a:rPr lang="en-US" sz="2600" spc="85" dirty="0">
                <a:latin typeface="Times New Roman" panose="02020603050405020304" pitchFamily="18" charset="0"/>
                <a:cs typeface="Times New Roman" panose="02020603050405020304" pitchFamily="18" charset="0"/>
              </a:rPr>
              <a:t> </a:t>
            </a:r>
            <a:r>
              <a:rPr lang="en-US" sz="2600" spc="-6" dirty="0">
                <a:latin typeface="Times New Roman" panose="02020603050405020304" pitchFamily="18" charset="0"/>
                <a:cs typeface="Times New Roman" panose="02020603050405020304" pitchFamily="18" charset="0"/>
              </a:rPr>
              <a:t>other</a:t>
            </a:r>
            <a:r>
              <a:rPr lang="en-US" sz="2600" spc="12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agents</a:t>
            </a:r>
          </a:p>
          <a:p>
            <a:pPr marL="165881" indent="-151290">
              <a:lnSpc>
                <a:spcPct val="100000"/>
              </a:lnSpc>
              <a:spcBef>
                <a:spcPts val="2594"/>
              </a:spcBef>
              <a:buSzPct val="39534"/>
              <a:buFont typeface="MS UI Gothic"/>
              <a:buChar char="➢"/>
              <a:tabLst>
                <a:tab pos="166649" algn="l"/>
                <a:tab pos="2038958" algn="l"/>
                <a:tab pos="4153944" algn="l"/>
                <a:tab pos="5361960" algn="l"/>
                <a:tab pos="6593014" algn="l"/>
              </a:tabLst>
            </a:pPr>
            <a:r>
              <a:rPr lang="en-US" sz="2600" spc="-6" dirty="0">
                <a:latin typeface="Times New Roman" panose="02020603050405020304" pitchFamily="18" charset="0"/>
                <a:cs typeface="Times New Roman" panose="02020603050405020304" pitchFamily="18" charset="0"/>
              </a:rPr>
              <a:t>An</a:t>
            </a:r>
            <a:r>
              <a:rPr lang="en-US" sz="2600" spc="79"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agent</a:t>
            </a:r>
            <a:r>
              <a:rPr lang="en-US" sz="2600" spc="181" dirty="0">
                <a:latin typeface="Times New Roman" panose="02020603050405020304" pitchFamily="18" charset="0"/>
                <a:cs typeface="Times New Roman" panose="02020603050405020304" pitchFamily="18" charset="0"/>
              </a:rPr>
              <a:t> </a:t>
            </a:r>
            <a:r>
              <a:rPr lang="en-US" sz="2600" spc="30" dirty="0">
                <a:latin typeface="Times New Roman" panose="02020603050405020304" pitchFamily="18" charset="0"/>
                <a:cs typeface="Times New Roman" panose="02020603050405020304" pitchFamily="18" charset="0"/>
              </a:rPr>
              <a:t>is	</a:t>
            </a:r>
            <a:r>
              <a:rPr lang="en-US" sz="2600" spc="-12" dirty="0">
                <a:latin typeface="Times New Roman" panose="02020603050405020304" pitchFamily="18" charset="0"/>
                <a:cs typeface="Times New Roman" panose="02020603050405020304" pitchFamily="18" charset="0"/>
              </a:rPr>
              <a:t>anything</a:t>
            </a:r>
            <a:r>
              <a:rPr lang="en-US" sz="2600" spc="284" dirty="0">
                <a:latin typeface="Times New Roman" panose="02020603050405020304" pitchFamily="18" charset="0"/>
                <a:cs typeface="Times New Roman" panose="02020603050405020304" pitchFamily="18" charset="0"/>
              </a:rPr>
              <a:t> </a:t>
            </a:r>
            <a:r>
              <a:rPr lang="en-US" sz="2600" spc="-6" dirty="0">
                <a:latin typeface="Times New Roman" panose="02020603050405020304" pitchFamily="18" charset="0"/>
                <a:cs typeface="Times New Roman" panose="02020603050405020304" pitchFamily="18" charset="0"/>
              </a:rPr>
              <a:t>that	</a:t>
            </a:r>
            <a:r>
              <a:rPr lang="en-US" sz="2600" spc="18" dirty="0">
                <a:latin typeface="Times New Roman" panose="02020603050405020304" pitchFamily="18" charset="0"/>
                <a:cs typeface="Times New Roman" panose="02020603050405020304" pitchFamily="18" charset="0"/>
              </a:rPr>
              <a:t>can</a:t>
            </a:r>
            <a:r>
              <a:rPr lang="en-US" sz="2600" spc="85" dirty="0">
                <a:latin typeface="Times New Roman" panose="02020603050405020304" pitchFamily="18" charset="0"/>
                <a:cs typeface="Times New Roman" panose="02020603050405020304" pitchFamily="18" charset="0"/>
              </a:rPr>
              <a:t> </a:t>
            </a:r>
            <a:r>
              <a:rPr lang="en-US" sz="2600" spc="6" dirty="0">
                <a:latin typeface="Times New Roman" panose="02020603050405020304" pitchFamily="18" charset="0"/>
                <a:cs typeface="Times New Roman" panose="02020603050405020304" pitchFamily="18" charset="0"/>
              </a:rPr>
              <a:t>be	</a:t>
            </a:r>
            <a:r>
              <a:rPr lang="en-US" sz="2600" spc="-12" dirty="0">
                <a:latin typeface="Times New Roman" panose="02020603050405020304" pitchFamily="18" charset="0"/>
                <a:cs typeface="Times New Roman" panose="02020603050405020304" pitchFamily="18" charset="0"/>
              </a:rPr>
              <a:t>viewed	</a:t>
            </a:r>
            <a:r>
              <a:rPr lang="en-US" sz="2600" spc="18" dirty="0">
                <a:latin typeface="Times New Roman" panose="02020603050405020304" pitchFamily="18" charset="0"/>
                <a:cs typeface="Times New Roman" panose="02020603050405020304" pitchFamily="18" charset="0"/>
              </a:rPr>
              <a:t>as:</a:t>
            </a:r>
            <a:endParaRPr lang="en-US" sz="2600" dirty="0">
              <a:latin typeface="Times New Roman" panose="02020603050405020304" pitchFamily="18" charset="0"/>
              <a:cs typeface="Times New Roman" panose="02020603050405020304" pitchFamily="18" charset="0"/>
            </a:endParaRPr>
          </a:p>
          <a:p>
            <a:pPr marL="1201871" lvl="1" indent="-152058">
              <a:lnSpc>
                <a:spcPct val="100000"/>
              </a:lnSpc>
              <a:spcBef>
                <a:spcPts val="2600"/>
              </a:spcBef>
              <a:buSzPct val="39534"/>
              <a:buFont typeface="MS UI Gothic"/>
              <a:buChar char="➢"/>
              <a:tabLst>
                <a:tab pos="1202639" algn="l"/>
                <a:tab pos="2926730" algn="l"/>
                <a:tab pos="3454325" algn="l"/>
              </a:tabLst>
            </a:pPr>
            <a:r>
              <a:rPr lang="en-US" sz="2600" spc="6" dirty="0">
                <a:latin typeface="Times New Roman" panose="02020603050405020304" pitchFamily="18" charset="0"/>
                <a:cs typeface="Times New Roman" panose="02020603050405020304" pitchFamily="18" charset="0"/>
              </a:rPr>
              <a:t>perceiving	</a:t>
            </a:r>
            <a:r>
              <a:rPr lang="en-US" sz="2600" spc="18" dirty="0">
                <a:latin typeface="Times New Roman" panose="02020603050405020304" pitchFamily="18" charset="0"/>
                <a:cs typeface="Times New Roman" panose="02020603050405020304" pitchFamily="18" charset="0"/>
              </a:rPr>
              <a:t>its	</a:t>
            </a:r>
            <a:r>
              <a:rPr lang="en-US" sz="2600" dirty="0">
                <a:latin typeface="Times New Roman" panose="02020603050405020304" pitchFamily="18" charset="0"/>
                <a:cs typeface="Times New Roman" panose="02020603050405020304" pitchFamily="18" charset="0"/>
              </a:rPr>
              <a:t>environment</a:t>
            </a:r>
            <a:r>
              <a:rPr lang="en-US" sz="2600" spc="2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through</a:t>
            </a:r>
            <a:r>
              <a:rPr lang="en-US" sz="2600" spc="175" dirty="0">
                <a:latin typeface="Times New Roman" panose="02020603050405020304" pitchFamily="18" charset="0"/>
                <a:cs typeface="Times New Roman" panose="02020603050405020304" pitchFamily="18" charset="0"/>
              </a:rPr>
              <a:t> </a:t>
            </a:r>
            <a:r>
              <a:rPr lang="en-US" sz="2600" spc="18" dirty="0">
                <a:latin typeface="Times New Roman" panose="02020603050405020304" pitchFamily="18" charset="0"/>
                <a:cs typeface="Times New Roman" panose="02020603050405020304" pitchFamily="18" charset="0"/>
              </a:rPr>
              <a:t>sensors</a:t>
            </a:r>
            <a:r>
              <a:rPr lang="en-US" sz="2600" spc="6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and</a:t>
            </a:r>
          </a:p>
          <a:p>
            <a:pPr marL="1201104" lvl="1" indent="-151290">
              <a:lnSpc>
                <a:spcPct val="100000"/>
              </a:lnSpc>
              <a:spcBef>
                <a:spcPts val="2594"/>
              </a:spcBef>
              <a:buSzPct val="39534"/>
              <a:buFont typeface="MS UI Gothic"/>
              <a:buChar char="➢"/>
              <a:tabLst>
                <a:tab pos="1201871" algn="l"/>
                <a:tab pos="2292387" algn="l"/>
                <a:tab pos="3224702" algn="l"/>
                <a:tab pos="3971168" algn="l"/>
                <a:tab pos="6019341" algn="l"/>
              </a:tabLst>
            </a:pPr>
            <a:r>
              <a:rPr lang="en-US" sz="2600" spc="12" dirty="0">
                <a:latin typeface="Times New Roman" panose="02020603050405020304" pitchFamily="18" charset="0"/>
                <a:cs typeface="Times New Roman" panose="02020603050405020304" pitchFamily="18" charset="0"/>
              </a:rPr>
              <a:t>acting	</a:t>
            </a:r>
            <a:r>
              <a:rPr lang="en-US" sz="2600" dirty="0">
                <a:latin typeface="Times New Roman" panose="02020603050405020304" pitchFamily="18" charset="0"/>
                <a:cs typeface="Times New Roman" panose="02020603050405020304" pitchFamily="18" charset="0"/>
              </a:rPr>
              <a:t>upon	</a:t>
            </a:r>
            <a:r>
              <a:rPr lang="en-US" sz="2600" spc="-6" dirty="0">
                <a:latin typeface="Times New Roman" panose="02020603050405020304" pitchFamily="18" charset="0"/>
                <a:cs typeface="Times New Roman" panose="02020603050405020304" pitchFamily="18" charset="0"/>
              </a:rPr>
              <a:t>that	</a:t>
            </a:r>
            <a:r>
              <a:rPr lang="en-US" sz="2600" dirty="0">
                <a:latin typeface="Times New Roman" panose="02020603050405020304" pitchFamily="18" charset="0"/>
                <a:cs typeface="Times New Roman" panose="02020603050405020304" pitchFamily="18" charset="0"/>
              </a:rPr>
              <a:t>environment	through</a:t>
            </a:r>
            <a:r>
              <a:rPr lang="en-US" sz="2600" spc="145" dirty="0">
                <a:latin typeface="Times New Roman" panose="02020603050405020304" pitchFamily="18" charset="0"/>
                <a:cs typeface="Times New Roman" panose="02020603050405020304" pitchFamily="18" charset="0"/>
              </a:rPr>
              <a:t> </a:t>
            </a:r>
            <a:r>
              <a:rPr lang="en-US" sz="2600" spc="6" dirty="0">
                <a:latin typeface="Times New Roman" panose="02020603050405020304" pitchFamily="18" charset="0"/>
                <a:cs typeface="Times New Roman" panose="02020603050405020304" pitchFamily="18" charset="0"/>
              </a:rPr>
              <a:t>actuators</a:t>
            </a:r>
            <a:endParaRPr lang="en-US" sz="2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209964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3870" b="1" dirty="0"/>
              <a:t>Architecture of an agent</a:t>
            </a:r>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pic>
        <p:nvPicPr>
          <p:cNvPr id="6" name="object 2">
            <a:extLst>
              <a:ext uri="{FF2B5EF4-FFF2-40B4-BE49-F238E27FC236}">
                <a16:creationId xmlns:a16="http://schemas.microsoft.com/office/drawing/2014/main" id="{E013CB60-1CC9-4F8B-93E6-0709348838CE}"/>
              </a:ext>
            </a:extLst>
          </p:cNvPr>
          <p:cNvPicPr>
            <a:picLocks noGrp="1"/>
          </p:cNvPicPr>
          <p:nvPr>
            <p:ph idx="1"/>
          </p:nvPr>
        </p:nvPicPr>
        <p:blipFill>
          <a:blip r:embed="rId4" cstate="print"/>
          <a:stretch>
            <a:fillRect/>
          </a:stretch>
        </p:blipFill>
        <p:spPr>
          <a:xfrm>
            <a:off x="2409729" y="1954492"/>
            <a:ext cx="6957887" cy="2709985"/>
          </a:xfrm>
          <a:prstGeom prst="rect">
            <a:avLst/>
          </a:prstGeom>
        </p:spPr>
      </p:pic>
    </p:spTree>
    <p:extLst>
      <p:ext uri="{BB962C8B-B14F-4D97-AF65-F5344CB8AC3E}">
        <p14:creationId xmlns:p14="http://schemas.microsoft.com/office/powerpoint/2010/main" val="3930331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3870" b="1" spc="-18" dirty="0">
                <a:latin typeface="Times New Roman"/>
                <a:cs typeface="Times New Roman"/>
              </a:rPr>
              <a:t>Agent</a:t>
            </a:r>
            <a:r>
              <a:rPr lang="en-US" sz="3870" b="1" spc="-67" dirty="0">
                <a:latin typeface="Times New Roman"/>
                <a:cs typeface="Times New Roman"/>
              </a:rPr>
              <a:t> </a:t>
            </a:r>
            <a:r>
              <a:rPr lang="en-US" sz="3870" b="1" spc="-48" dirty="0">
                <a:latin typeface="Times New Roman"/>
                <a:cs typeface="Times New Roman"/>
              </a:rPr>
              <a:t>Terminologies</a:t>
            </a:r>
            <a:endParaRPr lang="en-US" sz="3870" b="1" dirty="0"/>
          </a:p>
        </p:txBody>
      </p:sp>
      <p:sp>
        <p:nvSpPr>
          <p:cNvPr id="3" name="Content Placeholder 2"/>
          <p:cNvSpPr>
            <a:spLocks noGrp="1"/>
          </p:cNvSpPr>
          <p:nvPr>
            <p:ph idx="1"/>
          </p:nvPr>
        </p:nvSpPr>
        <p:spPr>
          <a:xfrm>
            <a:off x="864197" y="1140133"/>
            <a:ext cx="10505297" cy="4775412"/>
          </a:xfrm>
        </p:spPr>
        <p:txBody>
          <a:bodyPr>
            <a:normAutofit fontScale="92500" lnSpcReduction="10000"/>
          </a:bodyPr>
          <a:lstStyle/>
          <a:p>
            <a:pPr marL="272629" indent="-258038">
              <a:lnSpc>
                <a:spcPct val="100000"/>
              </a:lnSpc>
              <a:spcBef>
                <a:spcPts val="968"/>
              </a:spcBef>
              <a:buSzPct val="94594"/>
              <a:buFont typeface="Wingdings"/>
              <a:buChar char=""/>
              <a:tabLst>
                <a:tab pos="273397" algn="l"/>
              </a:tabLst>
            </a:pPr>
            <a:r>
              <a:rPr lang="en-US" sz="2903" b="1" spc="6" dirty="0">
                <a:latin typeface="Times New Roman"/>
                <a:cs typeface="Times New Roman"/>
              </a:rPr>
              <a:t>Performance</a:t>
            </a:r>
            <a:r>
              <a:rPr lang="en-US" sz="2903" b="1" spc="187" dirty="0">
                <a:latin typeface="Times New Roman"/>
                <a:cs typeface="Times New Roman"/>
              </a:rPr>
              <a:t> </a:t>
            </a:r>
            <a:r>
              <a:rPr lang="en-US" sz="2903" b="1" spc="24" dirty="0">
                <a:latin typeface="Times New Roman"/>
                <a:cs typeface="Times New Roman"/>
              </a:rPr>
              <a:t>Measure:</a:t>
            </a:r>
          </a:p>
          <a:p>
            <a:pPr marL="360177" indent="-345586">
              <a:lnSpc>
                <a:spcPct val="100000"/>
              </a:lnSpc>
              <a:spcBef>
                <a:spcPts val="968"/>
              </a:spcBef>
              <a:buSzPct val="94594"/>
              <a:tabLst>
                <a:tab pos="273397" algn="l"/>
              </a:tabLst>
            </a:pPr>
            <a:r>
              <a:rPr lang="en-US" sz="2661" spc="6" dirty="0">
                <a:latin typeface="Times New Roman"/>
                <a:cs typeface="Times New Roman"/>
              </a:rPr>
              <a:t>Determines </a:t>
            </a:r>
            <a:r>
              <a:rPr lang="en-US" sz="2661" spc="42" dirty="0">
                <a:solidFill>
                  <a:srgbClr val="C00000"/>
                </a:solidFill>
                <a:latin typeface="Times New Roman"/>
                <a:cs typeface="Times New Roman"/>
              </a:rPr>
              <a:t>how</a:t>
            </a:r>
            <a:r>
              <a:rPr lang="en-US" sz="2661" spc="-30" dirty="0">
                <a:solidFill>
                  <a:srgbClr val="C00000"/>
                </a:solidFill>
                <a:latin typeface="Times New Roman"/>
                <a:cs typeface="Times New Roman"/>
              </a:rPr>
              <a:t> </a:t>
            </a:r>
            <a:r>
              <a:rPr lang="en-US" sz="2661" spc="18" dirty="0">
                <a:solidFill>
                  <a:srgbClr val="C00000"/>
                </a:solidFill>
                <a:latin typeface="Times New Roman"/>
                <a:cs typeface="Times New Roman"/>
              </a:rPr>
              <a:t>successful</a:t>
            </a:r>
            <a:r>
              <a:rPr lang="en-US" sz="2661" spc="-24" dirty="0">
                <a:solidFill>
                  <a:srgbClr val="C00000"/>
                </a:solidFill>
                <a:latin typeface="Times New Roman"/>
                <a:cs typeface="Times New Roman"/>
              </a:rPr>
              <a:t> </a:t>
            </a:r>
            <a:r>
              <a:rPr lang="en-US" sz="2661" spc="24" dirty="0">
                <a:solidFill>
                  <a:srgbClr val="C00000"/>
                </a:solidFill>
                <a:latin typeface="Times New Roman"/>
                <a:cs typeface="Times New Roman"/>
              </a:rPr>
              <a:t>the</a:t>
            </a:r>
            <a:r>
              <a:rPr lang="en-US" sz="2661" spc="-36" dirty="0">
                <a:solidFill>
                  <a:srgbClr val="C00000"/>
                </a:solidFill>
                <a:latin typeface="Times New Roman"/>
                <a:cs typeface="Times New Roman"/>
              </a:rPr>
              <a:t> </a:t>
            </a:r>
            <a:r>
              <a:rPr lang="en-US" sz="2661" spc="6" dirty="0">
                <a:solidFill>
                  <a:srgbClr val="C00000"/>
                </a:solidFill>
                <a:latin typeface="Times New Roman"/>
                <a:cs typeface="Times New Roman"/>
              </a:rPr>
              <a:t>agent</a:t>
            </a:r>
            <a:r>
              <a:rPr lang="en-US" sz="2661" spc="30" dirty="0">
                <a:solidFill>
                  <a:srgbClr val="C00000"/>
                </a:solidFill>
                <a:latin typeface="Times New Roman"/>
                <a:cs typeface="Times New Roman"/>
              </a:rPr>
              <a:t> </a:t>
            </a:r>
            <a:r>
              <a:rPr lang="en-US" sz="2661" spc="-12" dirty="0">
                <a:latin typeface="Times New Roman"/>
                <a:cs typeface="Times New Roman"/>
              </a:rPr>
              <a:t>is.</a:t>
            </a:r>
            <a:endParaRPr lang="en-US" sz="2661" dirty="0">
              <a:latin typeface="Times New Roman"/>
              <a:cs typeface="Times New Roman"/>
            </a:endParaRPr>
          </a:p>
          <a:p>
            <a:pPr marL="272629" indent="-258038">
              <a:lnSpc>
                <a:spcPct val="100000"/>
              </a:lnSpc>
              <a:spcBef>
                <a:spcPts val="943"/>
              </a:spcBef>
              <a:buSzPct val="94594"/>
              <a:buFont typeface="Wingdings"/>
              <a:buChar char=""/>
              <a:tabLst>
                <a:tab pos="273397" algn="l"/>
              </a:tabLst>
            </a:pPr>
            <a:r>
              <a:rPr lang="en-US" sz="2903" b="1" spc="6" dirty="0">
                <a:latin typeface="Times New Roman"/>
                <a:cs typeface="Times New Roman"/>
              </a:rPr>
              <a:t>Behavior:</a:t>
            </a:r>
            <a:endParaRPr lang="en-US" sz="2903" dirty="0">
              <a:latin typeface="Times New Roman"/>
              <a:cs typeface="Times New Roman"/>
            </a:endParaRPr>
          </a:p>
          <a:p>
            <a:pPr marL="1120467">
              <a:lnSpc>
                <a:spcPct val="100000"/>
              </a:lnSpc>
              <a:spcBef>
                <a:spcPts val="853"/>
              </a:spcBef>
            </a:pPr>
            <a:r>
              <a:rPr lang="en-US" sz="2903" spc="-24" dirty="0">
                <a:solidFill>
                  <a:srgbClr val="C00000"/>
                </a:solidFill>
                <a:latin typeface="Times New Roman"/>
                <a:cs typeface="Times New Roman"/>
              </a:rPr>
              <a:t>activities</a:t>
            </a:r>
            <a:r>
              <a:rPr lang="en-US" sz="2903" spc="345" dirty="0">
                <a:solidFill>
                  <a:srgbClr val="C00000"/>
                </a:solidFill>
                <a:latin typeface="Times New Roman"/>
                <a:cs typeface="Times New Roman"/>
              </a:rPr>
              <a:t> </a:t>
            </a:r>
            <a:r>
              <a:rPr lang="en-US" sz="2903" spc="24" dirty="0">
                <a:solidFill>
                  <a:srgbClr val="C00000"/>
                </a:solidFill>
                <a:latin typeface="Times New Roman"/>
                <a:cs typeface="Times New Roman"/>
              </a:rPr>
              <a:t>the</a:t>
            </a:r>
            <a:r>
              <a:rPr lang="en-US" sz="2903" spc="-36" dirty="0">
                <a:solidFill>
                  <a:srgbClr val="C00000"/>
                </a:solidFill>
                <a:latin typeface="Times New Roman"/>
                <a:cs typeface="Times New Roman"/>
              </a:rPr>
              <a:t> </a:t>
            </a:r>
            <a:r>
              <a:rPr lang="en-US" sz="2903" spc="6" dirty="0">
                <a:solidFill>
                  <a:srgbClr val="C00000"/>
                </a:solidFill>
                <a:latin typeface="Times New Roman"/>
                <a:cs typeface="Times New Roman"/>
              </a:rPr>
              <a:t>agent</a:t>
            </a:r>
            <a:r>
              <a:rPr lang="en-US" sz="2903" spc="73" dirty="0">
                <a:solidFill>
                  <a:srgbClr val="C00000"/>
                </a:solidFill>
                <a:latin typeface="Times New Roman"/>
                <a:cs typeface="Times New Roman"/>
              </a:rPr>
              <a:t> </a:t>
            </a:r>
            <a:r>
              <a:rPr lang="en-US" sz="2903" spc="12" dirty="0">
                <a:solidFill>
                  <a:srgbClr val="C00000"/>
                </a:solidFill>
                <a:latin typeface="Times New Roman"/>
                <a:cs typeface="Times New Roman"/>
              </a:rPr>
              <a:t>performs</a:t>
            </a:r>
            <a:r>
              <a:rPr lang="en-US" sz="2903" spc="85" dirty="0">
                <a:solidFill>
                  <a:srgbClr val="C00000"/>
                </a:solidFill>
                <a:latin typeface="Times New Roman"/>
                <a:cs typeface="Times New Roman"/>
              </a:rPr>
              <a:t> </a:t>
            </a:r>
            <a:r>
              <a:rPr lang="en-US" sz="2903" spc="12" dirty="0">
                <a:solidFill>
                  <a:srgbClr val="C00000"/>
                </a:solidFill>
                <a:latin typeface="Times New Roman"/>
                <a:cs typeface="Times New Roman"/>
              </a:rPr>
              <a:t>to</a:t>
            </a:r>
            <a:r>
              <a:rPr lang="en-US" sz="2903" spc="24" dirty="0">
                <a:solidFill>
                  <a:srgbClr val="C00000"/>
                </a:solidFill>
                <a:latin typeface="Times New Roman"/>
                <a:cs typeface="Times New Roman"/>
              </a:rPr>
              <a:t> </a:t>
            </a:r>
            <a:r>
              <a:rPr lang="en-US" sz="2903" spc="-6" dirty="0">
                <a:latin typeface="Times New Roman"/>
                <a:cs typeface="Times New Roman"/>
              </a:rPr>
              <a:t>achieve</a:t>
            </a:r>
            <a:r>
              <a:rPr lang="en-US" sz="2903" spc="224" dirty="0">
                <a:latin typeface="Times New Roman"/>
                <a:cs typeface="Times New Roman"/>
              </a:rPr>
              <a:t> </a:t>
            </a:r>
            <a:r>
              <a:rPr lang="en-US" sz="2903" spc="24" dirty="0">
                <a:latin typeface="Times New Roman"/>
                <a:cs typeface="Times New Roman"/>
              </a:rPr>
              <a:t>the</a:t>
            </a:r>
            <a:r>
              <a:rPr lang="en-US" sz="2903" spc="-30" dirty="0">
                <a:latin typeface="Times New Roman"/>
                <a:cs typeface="Times New Roman"/>
              </a:rPr>
              <a:t> </a:t>
            </a:r>
            <a:r>
              <a:rPr lang="en-US" sz="2903" spc="6" dirty="0">
                <a:latin typeface="Times New Roman"/>
                <a:cs typeface="Times New Roman"/>
              </a:rPr>
              <a:t>goal</a:t>
            </a:r>
            <a:endParaRPr lang="en-US" sz="2903" dirty="0">
              <a:latin typeface="Times New Roman"/>
              <a:cs typeface="Times New Roman"/>
            </a:endParaRPr>
          </a:p>
          <a:p>
            <a:pPr marL="272629" indent="-258038">
              <a:lnSpc>
                <a:spcPts val="2612"/>
              </a:lnSpc>
              <a:spcBef>
                <a:spcPts val="943"/>
              </a:spcBef>
              <a:buSzPct val="94594"/>
              <a:buFont typeface="Wingdings"/>
              <a:buChar char=""/>
              <a:tabLst>
                <a:tab pos="273397" algn="l"/>
              </a:tabLst>
            </a:pPr>
            <a:r>
              <a:rPr lang="en-US" sz="2903" b="1" spc="24" dirty="0">
                <a:latin typeface="Times New Roman"/>
                <a:cs typeface="Times New Roman"/>
              </a:rPr>
              <a:t>Percepts:</a:t>
            </a:r>
            <a:endParaRPr lang="en-US" sz="2903" dirty="0">
              <a:latin typeface="Times New Roman"/>
              <a:cs typeface="Times New Roman"/>
            </a:endParaRPr>
          </a:p>
          <a:p>
            <a:pPr marL="1120467">
              <a:lnSpc>
                <a:spcPts val="2612"/>
              </a:lnSpc>
            </a:pPr>
            <a:r>
              <a:rPr lang="en-US" sz="2903" spc="6" dirty="0">
                <a:solidFill>
                  <a:srgbClr val="C00000"/>
                </a:solidFill>
                <a:latin typeface="Times New Roman"/>
                <a:cs typeface="Times New Roman"/>
              </a:rPr>
              <a:t>formation</a:t>
            </a:r>
            <a:r>
              <a:rPr lang="en-US" sz="2903" spc="115" dirty="0">
                <a:solidFill>
                  <a:srgbClr val="C00000"/>
                </a:solidFill>
                <a:latin typeface="Times New Roman"/>
                <a:cs typeface="Times New Roman"/>
              </a:rPr>
              <a:t> </a:t>
            </a:r>
            <a:r>
              <a:rPr lang="en-US" sz="2903" spc="30" dirty="0">
                <a:solidFill>
                  <a:srgbClr val="C00000"/>
                </a:solidFill>
                <a:latin typeface="Times New Roman"/>
                <a:cs typeface="Times New Roman"/>
              </a:rPr>
              <a:t>of</a:t>
            </a:r>
            <a:r>
              <a:rPr lang="en-US" sz="2903" spc="42" dirty="0">
                <a:solidFill>
                  <a:srgbClr val="C00000"/>
                </a:solidFill>
                <a:latin typeface="Times New Roman"/>
                <a:cs typeface="Times New Roman"/>
              </a:rPr>
              <a:t> </a:t>
            </a:r>
            <a:r>
              <a:rPr lang="en-US" sz="2903" spc="24" dirty="0">
                <a:solidFill>
                  <a:srgbClr val="C00000"/>
                </a:solidFill>
                <a:latin typeface="Times New Roman"/>
                <a:cs typeface="Times New Roman"/>
              </a:rPr>
              <a:t>concepts</a:t>
            </a:r>
            <a:r>
              <a:rPr lang="en-US" sz="2903" spc="-103" dirty="0">
                <a:solidFill>
                  <a:srgbClr val="C00000"/>
                </a:solidFill>
                <a:latin typeface="Times New Roman"/>
                <a:cs typeface="Times New Roman"/>
              </a:rPr>
              <a:t> </a:t>
            </a:r>
            <a:r>
              <a:rPr lang="en-US" sz="2903" spc="18" dirty="0">
                <a:latin typeface="Times New Roman"/>
                <a:cs typeface="Times New Roman"/>
              </a:rPr>
              <a:t>based</a:t>
            </a:r>
            <a:r>
              <a:rPr lang="en-US" sz="2903" spc="30" dirty="0">
                <a:latin typeface="Times New Roman"/>
                <a:cs typeface="Times New Roman"/>
              </a:rPr>
              <a:t> on </a:t>
            </a:r>
            <a:r>
              <a:rPr lang="en-US" sz="2903" spc="24" dirty="0">
                <a:latin typeface="Times New Roman"/>
                <a:cs typeface="Times New Roman"/>
              </a:rPr>
              <a:t>the</a:t>
            </a:r>
            <a:r>
              <a:rPr lang="en-US" sz="2903" spc="-24" dirty="0">
                <a:latin typeface="Times New Roman"/>
                <a:cs typeface="Times New Roman"/>
              </a:rPr>
              <a:t> </a:t>
            </a:r>
            <a:r>
              <a:rPr lang="en-US" sz="2903" spc="12" dirty="0">
                <a:latin typeface="Times New Roman"/>
                <a:cs typeface="Times New Roman"/>
              </a:rPr>
              <a:t>inputs</a:t>
            </a:r>
            <a:r>
              <a:rPr lang="en-US" sz="2903" b="1" spc="12" dirty="0">
                <a:latin typeface="Times New Roman"/>
                <a:cs typeface="Times New Roman"/>
              </a:rPr>
              <a:t>.</a:t>
            </a:r>
            <a:endParaRPr lang="en-US" sz="2903" dirty="0">
              <a:latin typeface="Times New Roman"/>
              <a:cs typeface="Times New Roman"/>
            </a:endParaRPr>
          </a:p>
          <a:p>
            <a:pPr marL="272629" indent="-258038">
              <a:lnSpc>
                <a:spcPct val="100000"/>
              </a:lnSpc>
              <a:spcBef>
                <a:spcPts val="581"/>
              </a:spcBef>
              <a:buSzPct val="94594"/>
              <a:buFont typeface="Wingdings"/>
              <a:buChar char=""/>
              <a:tabLst>
                <a:tab pos="273397" algn="l"/>
              </a:tabLst>
            </a:pPr>
            <a:r>
              <a:rPr lang="en-US" sz="2903" b="1" spc="12" dirty="0">
                <a:latin typeface="Times New Roman"/>
                <a:cs typeface="Times New Roman"/>
              </a:rPr>
              <a:t>Percept</a:t>
            </a:r>
            <a:r>
              <a:rPr lang="en-US" sz="2903" b="1" spc="6" dirty="0">
                <a:latin typeface="Times New Roman"/>
                <a:cs typeface="Times New Roman"/>
              </a:rPr>
              <a:t> </a:t>
            </a:r>
            <a:r>
              <a:rPr lang="en-US" sz="2903" b="1" spc="12" dirty="0">
                <a:latin typeface="Times New Roman"/>
                <a:cs typeface="Times New Roman"/>
              </a:rPr>
              <a:t>Sequence:</a:t>
            </a:r>
            <a:endParaRPr lang="en-US" sz="2903" dirty="0">
              <a:latin typeface="Times New Roman"/>
              <a:cs typeface="Times New Roman"/>
            </a:endParaRPr>
          </a:p>
          <a:p>
            <a:pPr marL="1120467">
              <a:lnSpc>
                <a:spcPct val="100000"/>
              </a:lnSpc>
              <a:spcBef>
                <a:spcPts val="853"/>
              </a:spcBef>
            </a:pPr>
            <a:r>
              <a:rPr lang="en-US" sz="2903" spc="12" dirty="0">
                <a:solidFill>
                  <a:srgbClr val="C00000"/>
                </a:solidFill>
                <a:latin typeface="Times New Roman"/>
                <a:cs typeface="Times New Roman"/>
              </a:rPr>
              <a:t>set</a:t>
            </a:r>
            <a:r>
              <a:rPr lang="en-US" sz="2903" spc="-18" dirty="0">
                <a:solidFill>
                  <a:srgbClr val="C00000"/>
                </a:solidFill>
                <a:latin typeface="Times New Roman"/>
                <a:cs typeface="Times New Roman"/>
              </a:rPr>
              <a:t> </a:t>
            </a:r>
            <a:r>
              <a:rPr lang="en-US" sz="2903" spc="30" dirty="0">
                <a:solidFill>
                  <a:srgbClr val="C00000"/>
                </a:solidFill>
                <a:latin typeface="Times New Roman"/>
                <a:cs typeface="Times New Roman"/>
              </a:rPr>
              <a:t>of</a:t>
            </a:r>
            <a:r>
              <a:rPr lang="en-US" sz="2903" spc="36" dirty="0">
                <a:solidFill>
                  <a:srgbClr val="C00000"/>
                </a:solidFill>
                <a:latin typeface="Times New Roman"/>
                <a:cs typeface="Times New Roman"/>
              </a:rPr>
              <a:t> </a:t>
            </a:r>
            <a:r>
              <a:rPr lang="en-US" sz="2903" spc="-24" dirty="0">
                <a:solidFill>
                  <a:srgbClr val="C00000"/>
                </a:solidFill>
                <a:latin typeface="Times New Roman"/>
                <a:cs typeface="Times New Roman"/>
              </a:rPr>
              <a:t>all</a:t>
            </a:r>
            <a:r>
              <a:rPr lang="en-US" sz="2903" spc="73" dirty="0">
                <a:solidFill>
                  <a:srgbClr val="C00000"/>
                </a:solidFill>
                <a:latin typeface="Times New Roman"/>
                <a:cs typeface="Times New Roman"/>
              </a:rPr>
              <a:t> </a:t>
            </a:r>
            <a:r>
              <a:rPr lang="en-US" sz="2903" spc="24" dirty="0">
                <a:solidFill>
                  <a:srgbClr val="C00000"/>
                </a:solidFill>
                <a:latin typeface="Times New Roman"/>
                <a:cs typeface="Times New Roman"/>
              </a:rPr>
              <a:t>the</a:t>
            </a:r>
            <a:r>
              <a:rPr lang="en-US" sz="2903" spc="-24" dirty="0">
                <a:solidFill>
                  <a:srgbClr val="C00000"/>
                </a:solidFill>
                <a:latin typeface="Times New Roman"/>
                <a:cs typeface="Times New Roman"/>
              </a:rPr>
              <a:t> </a:t>
            </a:r>
            <a:r>
              <a:rPr lang="en-US" sz="2903" spc="12" dirty="0">
                <a:solidFill>
                  <a:srgbClr val="C00000"/>
                </a:solidFill>
                <a:latin typeface="Times New Roman"/>
                <a:cs typeface="Times New Roman"/>
              </a:rPr>
              <a:t>perceptions</a:t>
            </a:r>
            <a:r>
              <a:rPr lang="en-US" sz="2903" spc="42" dirty="0">
                <a:solidFill>
                  <a:srgbClr val="C00000"/>
                </a:solidFill>
                <a:latin typeface="Times New Roman"/>
                <a:cs typeface="Times New Roman"/>
              </a:rPr>
              <a:t> </a:t>
            </a:r>
            <a:r>
              <a:rPr lang="en-US" sz="2903" spc="-36" dirty="0">
                <a:latin typeface="Times New Roman"/>
                <a:cs typeface="Times New Roman"/>
              </a:rPr>
              <a:t>till</a:t>
            </a:r>
            <a:r>
              <a:rPr lang="en-US" sz="2903" spc="254" dirty="0">
                <a:latin typeface="Times New Roman"/>
                <a:cs typeface="Times New Roman"/>
              </a:rPr>
              <a:t> </a:t>
            </a:r>
            <a:r>
              <a:rPr lang="en-US" sz="2903" spc="18" dirty="0">
                <a:latin typeface="Times New Roman"/>
                <a:cs typeface="Times New Roman"/>
              </a:rPr>
              <a:t>date</a:t>
            </a:r>
            <a:endParaRPr lang="en-US" sz="2903" dirty="0">
              <a:latin typeface="Times New Roman"/>
              <a:cs typeface="Times New Roman"/>
            </a:endParaRPr>
          </a:p>
          <a:p>
            <a:pPr marL="272629" indent="-258038">
              <a:lnSpc>
                <a:spcPct val="100000"/>
              </a:lnSpc>
              <a:spcBef>
                <a:spcPts val="943"/>
              </a:spcBef>
              <a:buSzPct val="94594"/>
              <a:buFont typeface="Wingdings"/>
              <a:buChar char=""/>
              <a:tabLst>
                <a:tab pos="273397" algn="l"/>
              </a:tabLst>
            </a:pPr>
            <a:r>
              <a:rPr lang="en-US" sz="2903" b="1" spc="18" dirty="0">
                <a:latin typeface="Times New Roman"/>
                <a:cs typeface="Times New Roman"/>
              </a:rPr>
              <a:t>Agent</a:t>
            </a:r>
            <a:r>
              <a:rPr lang="en-US" sz="2903" b="1" spc="6" dirty="0">
                <a:latin typeface="Times New Roman"/>
                <a:cs typeface="Times New Roman"/>
              </a:rPr>
              <a:t> </a:t>
            </a:r>
            <a:r>
              <a:rPr lang="en-US" sz="2903" b="1" spc="12" dirty="0">
                <a:latin typeface="Times New Roman"/>
                <a:cs typeface="Times New Roman"/>
              </a:rPr>
              <a:t>Function:</a:t>
            </a:r>
            <a:endParaRPr lang="en-US" sz="2903" dirty="0">
              <a:latin typeface="Times New Roman"/>
              <a:cs typeface="Times New Roman"/>
            </a:endParaRPr>
          </a:p>
          <a:p>
            <a:pPr marL="1120467">
              <a:lnSpc>
                <a:spcPct val="100000"/>
              </a:lnSpc>
              <a:spcBef>
                <a:spcPts val="853"/>
              </a:spcBef>
            </a:pPr>
            <a:r>
              <a:rPr lang="en-US" sz="2903" spc="24" dirty="0">
                <a:solidFill>
                  <a:srgbClr val="C00000"/>
                </a:solidFill>
                <a:latin typeface="Times New Roman"/>
                <a:cs typeface="Times New Roman"/>
              </a:rPr>
              <a:t>mapping</a:t>
            </a:r>
            <a:r>
              <a:rPr lang="en-US" sz="2903" spc="6" dirty="0">
                <a:solidFill>
                  <a:srgbClr val="C00000"/>
                </a:solidFill>
                <a:latin typeface="Times New Roman"/>
                <a:cs typeface="Times New Roman"/>
              </a:rPr>
              <a:t> </a:t>
            </a:r>
            <a:r>
              <a:rPr lang="en-US" sz="2903" spc="30" dirty="0">
                <a:solidFill>
                  <a:srgbClr val="C00000"/>
                </a:solidFill>
                <a:latin typeface="Times New Roman"/>
                <a:cs typeface="Times New Roman"/>
              </a:rPr>
              <a:t>of</a:t>
            </a:r>
            <a:r>
              <a:rPr lang="en-US" sz="2903" spc="-54" dirty="0">
                <a:solidFill>
                  <a:srgbClr val="C00000"/>
                </a:solidFill>
                <a:latin typeface="Times New Roman"/>
                <a:cs typeface="Times New Roman"/>
              </a:rPr>
              <a:t> </a:t>
            </a:r>
            <a:r>
              <a:rPr lang="en-US" sz="2903" spc="6" dirty="0">
                <a:solidFill>
                  <a:srgbClr val="C00000"/>
                </a:solidFill>
                <a:latin typeface="Times New Roman"/>
                <a:cs typeface="Times New Roman"/>
              </a:rPr>
              <a:t>perception</a:t>
            </a:r>
            <a:endParaRPr lang="en-US" sz="2903" dirty="0">
              <a:latin typeface="Times New Roman"/>
              <a:cs typeface="Times New Roman"/>
            </a:endParaRPr>
          </a:p>
          <a:p>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4037051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3352" y="387827"/>
            <a:ext cx="10505297" cy="5789136"/>
          </a:xfrm>
        </p:spPr>
        <p:txBody>
          <a:bodyPr/>
          <a:lstStyle/>
          <a:p>
            <a:pPr marL="0" indent="0">
              <a:buNone/>
            </a:pPr>
            <a:r>
              <a:rPr lang="en-US" sz="2903" b="1" spc="6" dirty="0">
                <a:latin typeface="Arial"/>
                <a:cs typeface="Arial"/>
              </a:rPr>
              <a:t>Agent’s</a:t>
            </a:r>
            <a:r>
              <a:rPr lang="en-US" sz="2903" b="1" spc="-85" dirty="0">
                <a:latin typeface="Arial"/>
                <a:cs typeface="Arial"/>
              </a:rPr>
              <a:t> </a:t>
            </a:r>
            <a:r>
              <a:rPr lang="en-US" sz="2903" b="1" spc="12" dirty="0">
                <a:latin typeface="Arial"/>
                <a:cs typeface="Arial"/>
              </a:rPr>
              <a:t>structure</a:t>
            </a:r>
          </a:p>
          <a:p>
            <a:pPr marL="2086572">
              <a:lnSpc>
                <a:spcPct val="100000"/>
              </a:lnSpc>
              <a:spcBef>
                <a:spcPts val="121"/>
              </a:spcBef>
            </a:pPr>
            <a:r>
              <a:rPr lang="en-US" sz="2903" spc="-36" dirty="0">
                <a:solidFill>
                  <a:srgbClr val="7F0000"/>
                </a:solidFill>
                <a:latin typeface="Arial"/>
                <a:cs typeface="Arial"/>
              </a:rPr>
              <a:t>A</a:t>
            </a:r>
            <a:r>
              <a:rPr lang="en-US" sz="2903" spc="-79" dirty="0">
                <a:solidFill>
                  <a:srgbClr val="7F0000"/>
                </a:solidFill>
                <a:latin typeface="Arial"/>
                <a:cs typeface="Arial"/>
              </a:rPr>
              <a:t>ge</a:t>
            </a:r>
            <a:r>
              <a:rPr lang="en-US" sz="2903" spc="12" dirty="0">
                <a:solidFill>
                  <a:srgbClr val="7F0000"/>
                </a:solidFill>
                <a:latin typeface="Arial"/>
                <a:cs typeface="Arial"/>
              </a:rPr>
              <a:t>n</a:t>
            </a:r>
            <a:r>
              <a:rPr lang="en-US" sz="2903" dirty="0">
                <a:solidFill>
                  <a:srgbClr val="7F0000"/>
                </a:solidFill>
                <a:latin typeface="Arial"/>
                <a:cs typeface="Arial"/>
              </a:rPr>
              <a:t>t</a:t>
            </a:r>
            <a:r>
              <a:rPr lang="en-US" sz="2903" spc="187" dirty="0">
                <a:solidFill>
                  <a:srgbClr val="7F0000"/>
                </a:solidFill>
                <a:latin typeface="Arial"/>
                <a:cs typeface="Arial"/>
              </a:rPr>
              <a:t> </a:t>
            </a:r>
            <a:r>
              <a:rPr lang="en-US" sz="2903" dirty="0">
                <a:solidFill>
                  <a:srgbClr val="7F0000"/>
                </a:solidFill>
                <a:latin typeface="Arial"/>
                <a:cs typeface="Arial"/>
              </a:rPr>
              <a:t>=</a:t>
            </a:r>
            <a:r>
              <a:rPr lang="en-US" sz="2903" spc="-247" dirty="0">
                <a:solidFill>
                  <a:srgbClr val="7F0000"/>
                </a:solidFill>
                <a:latin typeface="Arial"/>
                <a:cs typeface="Arial"/>
              </a:rPr>
              <a:t> </a:t>
            </a:r>
            <a:r>
              <a:rPr lang="en-US" sz="2903" spc="-36" dirty="0">
                <a:solidFill>
                  <a:srgbClr val="7F0000"/>
                </a:solidFill>
                <a:latin typeface="Arial"/>
                <a:cs typeface="Arial"/>
              </a:rPr>
              <a:t>A</a:t>
            </a:r>
            <a:r>
              <a:rPr lang="en-US" sz="2903" spc="24" dirty="0">
                <a:solidFill>
                  <a:srgbClr val="7F0000"/>
                </a:solidFill>
                <a:latin typeface="Arial"/>
                <a:cs typeface="Arial"/>
              </a:rPr>
              <a:t>r</a:t>
            </a:r>
            <a:r>
              <a:rPr lang="en-US" sz="2903" dirty="0">
                <a:solidFill>
                  <a:srgbClr val="7F0000"/>
                </a:solidFill>
                <a:latin typeface="Arial"/>
                <a:cs typeface="Arial"/>
              </a:rPr>
              <a:t>c</a:t>
            </a:r>
            <a:r>
              <a:rPr lang="en-US" sz="2903" spc="12" dirty="0">
                <a:solidFill>
                  <a:srgbClr val="7F0000"/>
                </a:solidFill>
                <a:latin typeface="Arial"/>
                <a:cs typeface="Arial"/>
              </a:rPr>
              <a:t>h</a:t>
            </a:r>
            <a:r>
              <a:rPr lang="en-US" sz="2903" spc="-12" dirty="0">
                <a:solidFill>
                  <a:srgbClr val="7F0000"/>
                </a:solidFill>
                <a:latin typeface="Arial"/>
                <a:cs typeface="Arial"/>
              </a:rPr>
              <a:t>i</a:t>
            </a:r>
            <a:r>
              <a:rPr lang="en-US" sz="2903" spc="-6" dirty="0">
                <a:solidFill>
                  <a:srgbClr val="7F0000"/>
                </a:solidFill>
                <a:latin typeface="Arial"/>
                <a:cs typeface="Arial"/>
              </a:rPr>
              <a:t>t</a:t>
            </a:r>
            <a:r>
              <a:rPr lang="en-US" sz="2903" spc="-67" dirty="0">
                <a:solidFill>
                  <a:srgbClr val="7F0000"/>
                </a:solidFill>
                <a:latin typeface="Arial"/>
                <a:cs typeface="Arial"/>
              </a:rPr>
              <a:t>e</a:t>
            </a:r>
            <a:r>
              <a:rPr lang="en-US" sz="2903" dirty="0">
                <a:solidFill>
                  <a:srgbClr val="7F0000"/>
                </a:solidFill>
                <a:latin typeface="Arial"/>
                <a:cs typeface="Arial"/>
              </a:rPr>
              <a:t>ct</a:t>
            </a:r>
            <a:r>
              <a:rPr lang="en-US" sz="2903" spc="18" dirty="0">
                <a:solidFill>
                  <a:srgbClr val="7F0000"/>
                </a:solidFill>
                <a:latin typeface="Arial"/>
                <a:cs typeface="Arial"/>
              </a:rPr>
              <a:t>u</a:t>
            </a:r>
            <a:r>
              <a:rPr lang="en-US" sz="2903" spc="24" dirty="0">
                <a:solidFill>
                  <a:srgbClr val="7F0000"/>
                </a:solidFill>
                <a:latin typeface="Arial"/>
                <a:cs typeface="Arial"/>
              </a:rPr>
              <a:t>r</a:t>
            </a:r>
            <a:r>
              <a:rPr lang="en-US" sz="2903" dirty="0">
                <a:solidFill>
                  <a:srgbClr val="7F0000"/>
                </a:solidFill>
                <a:latin typeface="Arial"/>
                <a:cs typeface="Arial"/>
              </a:rPr>
              <a:t>e</a:t>
            </a:r>
            <a:r>
              <a:rPr lang="en-US" sz="2903" spc="18" dirty="0">
                <a:solidFill>
                  <a:srgbClr val="7F0000"/>
                </a:solidFill>
                <a:latin typeface="Arial"/>
                <a:cs typeface="Arial"/>
              </a:rPr>
              <a:t> </a:t>
            </a:r>
            <a:r>
              <a:rPr lang="en-US" sz="2903" dirty="0">
                <a:solidFill>
                  <a:srgbClr val="7F0000"/>
                </a:solidFill>
                <a:latin typeface="Arial"/>
                <a:cs typeface="Arial"/>
              </a:rPr>
              <a:t>+</a:t>
            </a:r>
            <a:r>
              <a:rPr lang="en-US" sz="2903" spc="-157" dirty="0">
                <a:solidFill>
                  <a:srgbClr val="7F0000"/>
                </a:solidFill>
                <a:latin typeface="Arial"/>
                <a:cs typeface="Arial"/>
              </a:rPr>
              <a:t> </a:t>
            </a:r>
            <a:r>
              <a:rPr lang="en-US" sz="2903" spc="-36" dirty="0">
                <a:solidFill>
                  <a:srgbClr val="7F0000"/>
                </a:solidFill>
                <a:latin typeface="Arial"/>
                <a:cs typeface="Arial"/>
              </a:rPr>
              <a:t>A</a:t>
            </a:r>
            <a:r>
              <a:rPr lang="en-US" sz="2903" spc="-79" dirty="0">
                <a:solidFill>
                  <a:srgbClr val="7F0000"/>
                </a:solidFill>
                <a:latin typeface="Arial"/>
                <a:cs typeface="Arial"/>
              </a:rPr>
              <a:t>ge</a:t>
            </a:r>
            <a:r>
              <a:rPr lang="en-US" sz="2903" spc="12" dirty="0">
                <a:solidFill>
                  <a:srgbClr val="7F0000"/>
                </a:solidFill>
                <a:latin typeface="Arial"/>
                <a:cs typeface="Arial"/>
              </a:rPr>
              <a:t>n</a:t>
            </a:r>
            <a:r>
              <a:rPr lang="en-US" sz="2903" dirty="0">
                <a:solidFill>
                  <a:srgbClr val="7F0000"/>
                </a:solidFill>
                <a:latin typeface="Arial"/>
                <a:cs typeface="Arial"/>
              </a:rPr>
              <a:t>t</a:t>
            </a:r>
            <a:r>
              <a:rPr lang="en-US" sz="2903" spc="97" dirty="0">
                <a:solidFill>
                  <a:srgbClr val="7F0000"/>
                </a:solidFill>
                <a:latin typeface="Arial"/>
                <a:cs typeface="Arial"/>
              </a:rPr>
              <a:t> </a:t>
            </a:r>
            <a:r>
              <a:rPr lang="en-US" sz="2903" spc="-36" dirty="0">
                <a:solidFill>
                  <a:srgbClr val="7F0000"/>
                </a:solidFill>
                <a:latin typeface="Arial"/>
                <a:cs typeface="Arial"/>
              </a:rPr>
              <a:t>P</a:t>
            </a:r>
            <a:r>
              <a:rPr lang="en-US" sz="2903" spc="24" dirty="0">
                <a:solidFill>
                  <a:srgbClr val="7F0000"/>
                </a:solidFill>
                <a:latin typeface="Arial"/>
                <a:cs typeface="Arial"/>
              </a:rPr>
              <a:t>r</a:t>
            </a:r>
            <a:r>
              <a:rPr lang="en-US" sz="2903" spc="-79" dirty="0">
                <a:solidFill>
                  <a:srgbClr val="7F0000"/>
                </a:solidFill>
                <a:latin typeface="Arial"/>
                <a:cs typeface="Arial"/>
              </a:rPr>
              <a:t>og</a:t>
            </a:r>
            <a:r>
              <a:rPr lang="en-US" sz="2903" spc="24" dirty="0">
                <a:solidFill>
                  <a:srgbClr val="7F0000"/>
                </a:solidFill>
                <a:latin typeface="Arial"/>
                <a:cs typeface="Arial"/>
              </a:rPr>
              <a:t>r</a:t>
            </a:r>
            <a:r>
              <a:rPr lang="en-US" sz="2903" spc="-79" dirty="0">
                <a:solidFill>
                  <a:srgbClr val="7F0000"/>
                </a:solidFill>
                <a:latin typeface="Arial"/>
                <a:cs typeface="Arial"/>
              </a:rPr>
              <a:t>a</a:t>
            </a:r>
            <a:r>
              <a:rPr lang="en-US" sz="2903" dirty="0">
                <a:solidFill>
                  <a:srgbClr val="7F0000"/>
                </a:solidFill>
                <a:latin typeface="Arial"/>
                <a:cs typeface="Arial"/>
              </a:rPr>
              <a:t>m</a:t>
            </a:r>
            <a:endParaRPr lang="en-US" sz="2903" dirty="0">
              <a:latin typeface="Arial"/>
              <a:cs typeface="Arial"/>
            </a:endParaRPr>
          </a:p>
          <a:p>
            <a:pPr marL="15359">
              <a:lnSpc>
                <a:spcPct val="100000"/>
              </a:lnSpc>
              <a:spcBef>
                <a:spcPts val="2624"/>
              </a:spcBef>
            </a:pPr>
            <a:r>
              <a:rPr lang="en-US" sz="1149" spc="24" dirty="0">
                <a:latin typeface="MS UI Gothic"/>
                <a:cs typeface="MS UI Gothic"/>
              </a:rPr>
              <a:t>✔</a:t>
            </a:r>
            <a:r>
              <a:rPr lang="en-US" sz="2600" spc="-18" dirty="0">
                <a:latin typeface="Arial"/>
                <a:cs typeface="Arial"/>
              </a:rPr>
              <a:t>A</a:t>
            </a:r>
            <a:r>
              <a:rPr lang="en-US" sz="2600" spc="30" dirty="0">
                <a:latin typeface="Arial"/>
                <a:cs typeface="Arial"/>
              </a:rPr>
              <a:t>r</a:t>
            </a:r>
            <a:r>
              <a:rPr lang="en-US" sz="2600" spc="48" dirty="0">
                <a:latin typeface="Arial"/>
                <a:cs typeface="Arial"/>
              </a:rPr>
              <a:t>c</a:t>
            </a:r>
            <a:r>
              <a:rPr lang="en-US" sz="2600" dirty="0">
                <a:latin typeface="Arial"/>
                <a:cs typeface="Arial"/>
              </a:rPr>
              <a:t>h</a:t>
            </a:r>
            <a:r>
              <a:rPr lang="en-US" sz="2600" spc="48" dirty="0">
                <a:latin typeface="Arial"/>
                <a:cs typeface="Arial"/>
              </a:rPr>
              <a:t>i</a:t>
            </a:r>
            <a:r>
              <a:rPr lang="en-US" sz="2600" dirty="0">
                <a:latin typeface="Arial"/>
                <a:cs typeface="Arial"/>
              </a:rPr>
              <a:t>t</a:t>
            </a:r>
            <a:r>
              <a:rPr lang="en-US" sz="2600" spc="-12" dirty="0">
                <a:latin typeface="Arial"/>
                <a:cs typeface="Arial"/>
              </a:rPr>
              <a:t>e</a:t>
            </a:r>
            <a:r>
              <a:rPr lang="en-US" sz="2600" spc="48" dirty="0">
                <a:latin typeface="Arial"/>
                <a:cs typeface="Arial"/>
              </a:rPr>
              <a:t>c</a:t>
            </a:r>
            <a:r>
              <a:rPr lang="en-US" sz="2600" dirty="0">
                <a:latin typeface="Arial"/>
                <a:cs typeface="Arial"/>
              </a:rPr>
              <a:t>t</a:t>
            </a:r>
            <a:r>
              <a:rPr lang="en-US" sz="2600" spc="-12" dirty="0">
                <a:latin typeface="Arial"/>
                <a:cs typeface="Arial"/>
              </a:rPr>
              <a:t>u</a:t>
            </a:r>
            <a:r>
              <a:rPr lang="en-US" sz="2600" spc="30" dirty="0">
                <a:latin typeface="Arial"/>
                <a:cs typeface="Arial"/>
              </a:rPr>
              <a:t>r</a:t>
            </a:r>
            <a:r>
              <a:rPr lang="en-US" sz="2600" spc="12" dirty="0">
                <a:latin typeface="Arial"/>
                <a:cs typeface="Arial"/>
              </a:rPr>
              <a:t>e</a:t>
            </a:r>
            <a:r>
              <a:rPr lang="en-US" sz="2600" spc="73" dirty="0">
                <a:latin typeface="Arial"/>
                <a:cs typeface="Arial"/>
              </a:rPr>
              <a:t> </a:t>
            </a:r>
            <a:r>
              <a:rPr lang="en-US" sz="2600" spc="18" dirty="0">
                <a:latin typeface="Arial"/>
                <a:cs typeface="Arial"/>
              </a:rPr>
              <a:t>=</a:t>
            </a:r>
            <a:r>
              <a:rPr lang="en-US" sz="2600" dirty="0">
                <a:latin typeface="Arial"/>
                <a:cs typeface="Arial"/>
              </a:rPr>
              <a:t> </a:t>
            </a:r>
            <a:r>
              <a:rPr lang="en-US" sz="2600" spc="-12" dirty="0">
                <a:latin typeface="Arial"/>
                <a:cs typeface="Arial"/>
              </a:rPr>
              <a:t>t</a:t>
            </a:r>
            <a:r>
              <a:rPr lang="en-US" sz="2600" dirty="0">
                <a:latin typeface="Arial"/>
                <a:cs typeface="Arial"/>
              </a:rPr>
              <a:t>h</a:t>
            </a:r>
            <a:r>
              <a:rPr lang="en-US" sz="2600" spc="12" dirty="0">
                <a:latin typeface="Arial"/>
                <a:cs typeface="Arial"/>
              </a:rPr>
              <a:t>e</a:t>
            </a:r>
            <a:r>
              <a:rPr lang="en-US" sz="2600" spc="73" dirty="0">
                <a:latin typeface="Arial"/>
                <a:cs typeface="Arial"/>
              </a:rPr>
              <a:t> </a:t>
            </a:r>
            <a:r>
              <a:rPr lang="en-US" sz="2600" spc="91" dirty="0">
                <a:latin typeface="Arial"/>
                <a:cs typeface="Arial"/>
              </a:rPr>
              <a:t>m</a:t>
            </a:r>
            <a:r>
              <a:rPr lang="en-US" sz="2600" dirty="0">
                <a:latin typeface="Arial"/>
                <a:cs typeface="Arial"/>
              </a:rPr>
              <a:t>a</a:t>
            </a:r>
            <a:r>
              <a:rPr lang="en-US" sz="2600" spc="48" dirty="0">
                <a:latin typeface="Arial"/>
                <a:cs typeface="Arial"/>
              </a:rPr>
              <a:t>c</a:t>
            </a:r>
            <a:r>
              <a:rPr lang="en-US" sz="2600" dirty="0">
                <a:latin typeface="Arial"/>
                <a:cs typeface="Arial"/>
              </a:rPr>
              <a:t>h</a:t>
            </a:r>
            <a:r>
              <a:rPr lang="en-US" sz="2600" spc="48" dirty="0">
                <a:latin typeface="Arial"/>
                <a:cs typeface="Arial"/>
              </a:rPr>
              <a:t>i</a:t>
            </a:r>
            <a:r>
              <a:rPr lang="en-US" sz="2600" spc="-6" dirty="0">
                <a:latin typeface="Arial"/>
                <a:cs typeface="Arial"/>
              </a:rPr>
              <a:t>n</a:t>
            </a:r>
            <a:r>
              <a:rPr lang="en-US" sz="2600" dirty="0">
                <a:latin typeface="Arial"/>
                <a:cs typeface="Arial"/>
              </a:rPr>
              <a:t>e</a:t>
            </a:r>
            <a:r>
              <a:rPr lang="en-US" sz="2600" spc="30" dirty="0">
                <a:latin typeface="Arial"/>
                <a:cs typeface="Arial"/>
              </a:rPr>
              <a:t>r</a:t>
            </a:r>
            <a:r>
              <a:rPr lang="en-US" sz="2600" spc="12" dirty="0">
                <a:latin typeface="Arial"/>
                <a:cs typeface="Arial"/>
              </a:rPr>
              <a:t>y</a:t>
            </a:r>
            <a:r>
              <a:rPr lang="en-US" sz="2600" spc="-54" dirty="0">
                <a:latin typeface="Arial"/>
                <a:cs typeface="Arial"/>
              </a:rPr>
              <a:t> </a:t>
            </a:r>
            <a:r>
              <a:rPr lang="en-US" sz="2600" dirty="0">
                <a:latin typeface="Arial"/>
                <a:cs typeface="Arial"/>
              </a:rPr>
              <a:t>t</a:t>
            </a:r>
            <a:r>
              <a:rPr lang="en-US" sz="2600" spc="-12" dirty="0">
                <a:latin typeface="Arial"/>
                <a:cs typeface="Arial"/>
              </a:rPr>
              <a:t>h</a:t>
            </a:r>
            <a:r>
              <a:rPr lang="en-US" sz="2600" dirty="0">
                <a:latin typeface="Arial"/>
                <a:cs typeface="Arial"/>
              </a:rPr>
              <a:t>a</a:t>
            </a:r>
            <a:r>
              <a:rPr lang="en-US" sz="2600" spc="6" dirty="0">
                <a:latin typeface="Arial"/>
                <a:cs typeface="Arial"/>
              </a:rPr>
              <a:t>t</a:t>
            </a:r>
            <a:r>
              <a:rPr lang="en-US" sz="2600" spc="79" dirty="0">
                <a:latin typeface="Arial"/>
                <a:cs typeface="Arial"/>
              </a:rPr>
              <a:t> </a:t>
            </a:r>
            <a:r>
              <a:rPr lang="en-US" sz="2600" dirty="0">
                <a:latin typeface="Arial"/>
                <a:cs typeface="Arial"/>
              </a:rPr>
              <a:t>a</a:t>
            </a:r>
            <a:r>
              <a:rPr lang="en-US" sz="2600" spc="12" dirty="0">
                <a:latin typeface="Arial"/>
                <a:cs typeface="Arial"/>
              </a:rPr>
              <a:t>n</a:t>
            </a:r>
            <a:r>
              <a:rPr lang="en-US" sz="2600" spc="73" dirty="0">
                <a:latin typeface="Arial"/>
                <a:cs typeface="Arial"/>
              </a:rPr>
              <a:t> </a:t>
            </a:r>
            <a:r>
              <a:rPr lang="en-US" sz="2600" spc="-6" dirty="0">
                <a:latin typeface="Arial"/>
                <a:cs typeface="Arial"/>
              </a:rPr>
              <a:t>a</a:t>
            </a:r>
            <a:r>
              <a:rPr lang="en-US" sz="2600" dirty="0">
                <a:latin typeface="Arial"/>
                <a:cs typeface="Arial"/>
              </a:rPr>
              <a:t>gen</a:t>
            </a:r>
            <a:r>
              <a:rPr lang="en-US" sz="2600" spc="6" dirty="0">
                <a:latin typeface="Arial"/>
                <a:cs typeface="Arial"/>
              </a:rPr>
              <a:t>t</a:t>
            </a:r>
            <a:r>
              <a:rPr lang="en-US" sz="2600" spc="163" dirty="0">
                <a:latin typeface="Arial"/>
                <a:cs typeface="Arial"/>
              </a:rPr>
              <a:t> </a:t>
            </a:r>
            <a:r>
              <a:rPr lang="en-US" sz="2600" dirty="0">
                <a:latin typeface="Arial"/>
                <a:cs typeface="Arial"/>
              </a:rPr>
              <a:t>e</a:t>
            </a:r>
            <a:r>
              <a:rPr lang="en-US" sz="2600" spc="-133" dirty="0">
                <a:latin typeface="Arial"/>
                <a:cs typeface="Arial"/>
              </a:rPr>
              <a:t>x</a:t>
            </a:r>
            <a:r>
              <a:rPr lang="en-US" sz="2600" dirty="0">
                <a:latin typeface="Arial"/>
                <a:cs typeface="Arial"/>
              </a:rPr>
              <a:t>e</a:t>
            </a:r>
            <a:r>
              <a:rPr lang="en-US" sz="2600" spc="48" dirty="0">
                <a:latin typeface="Arial"/>
                <a:cs typeface="Arial"/>
              </a:rPr>
              <a:t>c</a:t>
            </a:r>
            <a:r>
              <a:rPr lang="en-US" sz="2600" dirty="0">
                <a:latin typeface="Arial"/>
                <a:cs typeface="Arial"/>
              </a:rPr>
              <a:t>ut</a:t>
            </a:r>
            <a:r>
              <a:rPr lang="en-US" sz="2600" spc="-12" dirty="0">
                <a:latin typeface="Arial"/>
                <a:cs typeface="Arial"/>
              </a:rPr>
              <a:t>e</a:t>
            </a:r>
            <a:r>
              <a:rPr lang="en-US" sz="2600" spc="12" dirty="0">
                <a:latin typeface="Arial"/>
                <a:cs typeface="Arial"/>
              </a:rPr>
              <a:t>s</a:t>
            </a:r>
            <a:r>
              <a:rPr lang="en-US" sz="2600" spc="218" dirty="0">
                <a:latin typeface="Arial"/>
                <a:cs typeface="Arial"/>
              </a:rPr>
              <a:t> </a:t>
            </a:r>
            <a:r>
              <a:rPr lang="en-US" sz="2600" dirty="0">
                <a:latin typeface="Arial"/>
                <a:cs typeface="Arial"/>
              </a:rPr>
              <a:t>on</a:t>
            </a:r>
            <a:r>
              <a:rPr lang="en-US" sz="2600" spc="6" dirty="0">
                <a:latin typeface="Arial"/>
                <a:cs typeface="Arial"/>
              </a:rPr>
              <a:t>.</a:t>
            </a:r>
            <a:endParaRPr lang="en-US" sz="2600" dirty="0">
              <a:latin typeface="Arial"/>
              <a:cs typeface="Arial"/>
            </a:endParaRPr>
          </a:p>
          <a:p>
            <a:pPr marL="15359">
              <a:lnSpc>
                <a:spcPct val="100000"/>
              </a:lnSpc>
              <a:spcBef>
                <a:spcPts val="2594"/>
              </a:spcBef>
            </a:pPr>
            <a:r>
              <a:rPr lang="en-US" sz="1149" spc="24" dirty="0">
                <a:latin typeface="MS UI Gothic"/>
                <a:cs typeface="MS UI Gothic"/>
              </a:rPr>
              <a:t>✔</a:t>
            </a:r>
            <a:r>
              <a:rPr lang="en-US" sz="2600" spc="-18" dirty="0">
                <a:latin typeface="Arial"/>
                <a:cs typeface="Arial"/>
              </a:rPr>
              <a:t>A</a:t>
            </a:r>
            <a:r>
              <a:rPr lang="en-US" sz="2600" dirty="0">
                <a:latin typeface="Arial"/>
                <a:cs typeface="Arial"/>
              </a:rPr>
              <a:t>gen</a:t>
            </a:r>
            <a:r>
              <a:rPr lang="en-US" sz="2600" spc="6" dirty="0">
                <a:latin typeface="Arial"/>
                <a:cs typeface="Arial"/>
              </a:rPr>
              <a:t>t</a:t>
            </a:r>
            <a:r>
              <a:rPr lang="en-US" sz="2600" spc="163" dirty="0">
                <a:latin typeface="Arial"/>
                <a:cs typeface="Arial"/>
              </a:rPr>
              <a:t> </a:t>
            </a:r>
            <a:r>
              <a:rPr lang="en-US" sz="2600" spc="-18" dirty="0">
                <a:latin typeface="Arial"/>
                <a:cs typeface="Arial"/>
              </a:rPr>
              <a:t>P</a:t>
            </a:r>
            <a:r>
              <a:rPr lang="en-US" sz="2600" spc="30" dirty="0">
                <a:latin typeface="Arial"/>
                <a:cs typeface="Arial"/>
              </a:rPr>
              <a:t>r</a:t>
            </a:r>
            <a:r>
              <a:rPr lang="en-US" sz="2600" dirty="0">
                <a:latin typeface="Arial"/>
                <a:cs typeface="Arial"/>
              </a:rPr>
              <a:t>og</a:t>
            </a:r>
            <a:r>
              <a:rPr lang="en-US" sz="2600" spc="30" dirty="0">
                <a:latin typeface="Arial"/>
                <a:cs typeface="Arial"/>
              </a:rPr>
              <a:t>r</a:t>
            </a:r>
            <a:r>
              <a:rPr lang="en-US" sz="2600" spc="-6" dirty="0">
                <a:latin typeface="Arial"/>
                <a:cs typeface="Arial"/>
              </a:rPr>
              <a:t>a</a:t>
            </a:r>
            <a:r>
              <a:rPr lang="en-US" sz="2600" spc="18" dirty="0">
                <a:latin typeface="Arial"/>
                <a:cs typeface="Arial"/>
              </a:rPr>
              <a:t>m</a:t>
            </a:r>
            <a:r>
              <a:rPr lang="en-US" sz="2600" spc="79" dirty="0">
                <a:latin typeface="Arial"/>
                <a:cs typeface="Arial"/>
              </a:rPr>
              <a:t> </a:t>
            </a:r>
            <a:r>
              <a:rPr lang="en-US" sz="2600" spc="12" dirty="0">
                <a:latin typeface="Arial"/>
                <a:cs typeface="Arial"/>
              </a:rPr>
              <a:t>=</a:t>
            </a:r>
            <a:r>
              <a:rPr lang="en-US" sz="2600" spc="85" dirty="0">
                <a:latin typeface="Arial"/>
                <a:cs typeface="Arial"/>
              </a:rPr>
              <a:t> </a:t>
            </a:r>
            <a:r>
              <a:rPr lang="en-US" sz="2600" dirty="0">
                <a:latin typeface="Arial"/>
                <a:cs typeface="Arial"/>
              </a:rPr>
              <a:t>a</a:t>
            </a:r>
            <a:r>
              <a:rPr lang="en-US" sz="2600" spc="12" dirty="0">
                <a:latin typeface="Arial"/>
                <a:cs typeface="Arial"/>
              </a:rPr>
              <a:t>n</a:t>
            </a:r>
            <a:r>
              <a:rPr lang="en-US" sz="2600" spc="-12" dirty="0">
                <a:latin typeface="Arial"/>
                <a:cs typeface="Arial"/>
              </a:rPr>
              <a:t> </a:t>
            </a:r>
            <a:r>
              <a:rPr lang="en-US" sz="2600" spc="42" dirty="0">
                <a:latin typeface="Arial"/>
                <a:cs typeface="Arial"/>
              </a:rPr>
              <a:t>i</a:t>
            </a:r>
            <a:r>
              <a:rPr lang="en-US" sz="2600" spc="91" dirty="0">
                <a:latin typeface="Arial"/>
                <a:cs typeface="Arial"/>
              </a:rPr>
              <a:t>m</a:t>
            </a:r>
            <a:r>
              <a:rPr lang="en-US" sz="2600" dirty="0">
                <a:latin typeface="Arial"/>
                <a:cs typeface="Arial"/>
              </a:rPr>
              <a:t>p</a:t>
            </a:r>
            <a:r>
              <a:rPr lang="en-US" sz="2600" spc="48" dirty="0">
                <a:latin typeface="Arial"/>
                <a:cs typeface="Arial"/>
              </a:rPr>
              <a:t>l</a:t>
            </a:r>
            <a:r>
              <a:rPr lang="en-US" sz="2600" dirty="0">
                <a:latin typeface="Arial"/>
                <a:cs typeface="Arial"/>
              </a:rPr>
              <a:t>e</a:t>
            </a:r>
            <a:r>
              <a:rPr lang="en-US" sz="2600" spc="91" dirty="0">
                <a:latin typeface="Arial"/>
                <a:cs typeface="Arial"/>
              </a:rPr>
              <a:t>m</a:t>
            </a:r>
            <a:r>
              <a:rPr lang="en-US" sz="2600" dirty="0">
                <a:latin typeface="Arial"/>
                <a:cs typeface="Arial"/>
              </a:rPr>
              <a:t>ent</a:t>
            </a:r>
            <a:r>
              <a:rPr lang="en-US" sz="2600" spc="-6" dirty="0">
                <a:latin typeface="Arial"/>
                <a:cs typeface="Arial"/>
              </a:rPr>
              <a:t>a</a:t>
            </a:r>
            <a:r>
              <a:rPr lang="en-US" sz="2600" dirty="0">
                <a:latin typeface="Arial"/>
                <a:cs typeface="Arial"/>
              </a:rPr>
              <a:t>t</a:t>
            </a:r>
            <a:r>
              <a:rPr lang="en-US" sz="2600" spc="42" dirty="0">
                <a:latin typeface="Arial"/>
                <a:cs typeface="Arial"/>
              </a:rPr>
              <a:t>i</a:t>
            </a:r>
            <a:r>
              <a:rPr lang="en-US" sz="2600" spc="-6" dirty="0">
                <a:latin typeface="Arial"/>
                <a:cs typeface="Arial"/>
              </a:rPr>
              <a:t>o</a:t>
            </a:r>
            <a:r>
              <a:rPr lang="en-US" sz="2600" spc="12" dirty="0">
                <a:latin typeface="Arial"/>
                <a:cs typeface="Arial"/>
              </a:rPr>
              <a:t>n</a:t>
            </a:r>
            <a:r>
              <a:rPr lang="en-US" sz="2600" spc="73" dirty="0">
                <a:latin typeface="Arial"/>
                <a:cs typeface="Arial"/>
              </a:rPr>
              <a:t> </a:t>
            </a:r>
            <a:r>
              <a:rPr lang="en-US" sz="2600" dirty="0">
                <a:latin typeface="Arial"/>
                <a:cs typeface="Arial"/>
              </a:rPr>
              <a:t>o</a:t>
            </a:r>
            <a:r>
              <a:rPr lang="en-US" sz="2600" spc="6" dirty="0">
                <a:latin typeface="Arial"/>
                <a:cs typeface="Arial"/>
              </a:rPr>
              <a:t>f</a:t>
            </a:r>
            <a:r>
              <a:rPr lang="en-US" sz="2600" spc="-12" dirty="0">
                <a:latin typeface="Arial"/>
                <a:cs typeface="Arial"/>
              </a:rPr>
              <a:t> </a:t>
            </a:r>
            <a:r>
              <a:rPr lang="en-US" sz="2600" spc="-6" dirty="0">
                <a:latin typeface="Arial"/>
                <a:cs typeface="Arial"/>
              </a:rPr>
              <a:t>a</a:t>
            </a:r>
            <a:r>
              <a:rPr lang="en-US" sz="2600" spc="12" dirty="0">
                <a:latin typeface="Arial"/>
                <a:cs typeface="Arial"/>
              </a:rPr>
              <a:t>n</a:t>
            </a:r>
            <a:r>
              <a:rPr lang="en-US" sz="2600" spc="79" dirty="0">
                <a:latin typeface="Arial"/>
                <a:cs typeface="Arial"/>
              </a:rPr>
              <a:t> </a:t>
            </a:r>
            <a:r>
              <a:rPr lang="en-US" sz="2600" spc="-6" dirty="0">
                <a:latin typeface="Arial"/>
                <a:cs typeface="Arial"/>
              </a:rPr>
              <a:t>a</a:t>
            </a:r>
            <a:r>
              <a:rPr lang="en-US" sz="2600" dirty="0">
                <a:latin typeface="Arial"/>
                <a:cs typeface="Arial"/>
              </a:rPr>
              <a:t>gen</a:t>
            </a:r>
            <a:r>
              <a:rPr lang="en-US" sz="2600" spc="6" dirty="0">
                <a:latin typeface="Arial"/>
                <a:cs typeface="Arial"/>
              </a:rPr>
              <a:t>t</a:t>
            </a:r>
            <a:r>
              <a:rPr lang="en-US" sz="2600" spc="73" dirty="0">
                <a:latin typeface="Arial"/>
                <a:cs typeface="Arial"/>
              </a:rPr>
              <a:t> </a:t>
            </a:r>
            <a:r>
              <a:rPr lang="en-US" sz="2600" dirty="0">
                <a:latin typeface="Arial"/>
                <a:cs typeface="Arial"/>
              </a:rPr>
              <a:t>f</a:t>
            </a:r>
            <a:r>
              <a:rPr lang="en-US" sz="2600" spc="-6" dirty="0">
                <a:latin typeface="Arial"/>
                <a:cs typeface="Arial"/>
              </a:rPr>
              <a:t>u</a:t>
            </a:r>
            <a:r>
              <a:rPr lang="en-US" sz="2600" dirty="0">
                <a:latin typeface="Arial"/>
                <a:cs typeface="Arial"/>
              </a:rPr>
              <a:t>n</a:t>
            </a:r>
            <a:r>
              <a:rPr lang="en-US" sz="2600" spc="54" dirty="0">
                <a:latin typeface="Arial"/>
                <a:cs typeface="Arial"/>
              </a:rPr>
              <a:t>c</a:t>
            </a:r>
            <a:r>
              <a:rPr lang="en-US" sz="2600" dirty="0">
                <a:latin typeface="Arial"/>
                <a:cs typeface="Arial"/>
              </a:rPr>
              <a:t>t</a:t>
            </a:r>
            <a:r>
              <a:rPr lang="en-US" sz="2600" spc="42" dirty="0">
                <a:latin typeface="Arial"/>
                <a:cs typeface="Arial"/>
              </a:rPr>
              <a:t>i</a:t>
            </a:r>
            <a:r>
              <a:rPr lang="en-US" sz="2600" dirty="0">
                <a:latin typeface="Arial"/>
                <a:cs typeface="Arial"/>
              </a:rPr>
              <a:t>o</a:t>
            </a:r>
            <a:r>
              <a:rPr lang="en-US" sz="2600" spc="12" dirty="0">
                <a:latin typeface="Arial"/>
                <a:cs typeface="Arial"/>
              </a:rPr>
              <a:t>n</a:t>
            </a:r>
          </a:p>
          <a:p>
            <a:pPr marL="0" indent="0">
              <a:lnSpc>
                <a:spcPct val="100000"/>
              </a:lnSpc>
              <a:spcBef>
                <a:spcPts val="2594"/>
              </a:spcBef>
              <a:buNone/>
            </a:pPr>
            <a:r>
              <a:rPr lang="en-US" sz="2903" b="1" dirty="0">
                <a:latin typeface="Arial"/>
                <a:cs typeface="Arial"/>
              </a:rPr>
              <a:t>Agent</a:t>
            </a:r>
            <a:r>
              <a:rPr lang="en-US" sz="2903" b="1" spc="-103" dirty="0">
                <a:latin typeface="Arial"/>
                <a:cs typeface="Arial"/>
              </a:rPr>
              <a:t> </a:t>
            </a:r>
            <a:r>
              <a:rPr lang="en-US" sz="2903" b="1" spc="-6" dirty="0">
                <a:latin typeface="Arial"/>
                <a:cs typeface="Arial"/>
              </a:rPr>
              <a:t>Function</a:t>
            </a:r>
          </a:p>
          <a:p>
            <a:pPr marL="0" indent="0">
              <a:lnSpc>
                <a:spcPct val="100000"/>
              </a:lnSpc>
              <a:spcBef>
                <a:spcPts val="2594"/>
              </a:spcBef>
              <a:buNone/>
            </a:pPr>
            <a:r>
              <a:rPr lang="en-US" sz="2419" spc="-18" dirty="0">
                <a:latin typeface="Arial"/>
                <a:cs typeface="Arial"/>
              </a:rPr>
              <a:t>The</a:t>
            </a:r>
            <a:r>
              <a:rPr lang="en-US" sz="2419" spc="24" dirty="0">
                <a:latin typeface="Arial"/>
                <a:cs typeface="Arial"/>
              </a:rPr>
              <a:t> </a:t>
            </a:r>
            <a:r>
              <a:rPr lang="en-US" sz="2419" spc="-48" dirty="0">
                <a:latin typeface="Arial"/>
                <a:cs typeface="Arial"/>
              </a:rPr>
              <a:t>agent</a:t>
            </a:r>
            <a:r>
              <a:rPr lang="en-US" sz="2419" spc="194" dirty="0">
                <a:latin typeface="Arial"/>
                <a:cs typeface="Arial"/>
              </a:rPr>
              <a:t> </a:t>
            </a:r>
            <a:r>
              <a:rPr lang="en-US" sz="2419" dirty="0">
                <a:latin typeface="Arial"/>
                <a:cs typeface="Arial"/>
              </a:rPr>
              <a:t>function</a:t>
            </a:r>
            <a:r>
              <a:rPr lang="en-US" sz="2419" spc="-67" dirty="0">
                <a:latin typeface="Arial"/>
                <a:cs typeface="Arial"/>
              </a:rPr>
              <a:t> </a:t>
            </a:r>
            <a:r>
              <a:rPr lang="en-US" sz="2419" spc="-36" dirty="0">
                <a:latin typeface="Arial"/>
                <a:cs typeface="Arial"/>
              </a:rPr>
              <a:t>maps</a:t>
            </a:r>
            <a:r>
              <a:rPr lang="en-US" sz="2419" spc="103" dirty="0">
                <a:latin typeface="Arial"/>
                <a:cs typeface="Arial"/>
              </a:rPr>
              <a:t> </a:t>
            </a:r>
            <a:r>
              <a:rPr lang="en-US" sz="2419" spc="6" dirty="0">
                <a:latin typeface="Arial"/>
                <a:cs typeface="Arial"/>
              </a:rPr>
              <a:t>from</a:t>
            </a:r>
            <a:r>
              <a:rPr lang="en-US" sz="2419" spc="-54" dirty="0">
                <a:latin typeface="Arial"/>
                <a:cs typeface="Arial"/>
              </a:rPr>
              <a:t> </a:t>
            </a:r>
            <a:r>
              <a:rPr lang="en-US" sz="2419" spc="-42" dirty="0">
                <a:latin typeface="Arial"/>
                <a:cs typeface="Arial"/>
              </a:rPr>
              <a:t>percept</a:t>
            </a:r>
            <a:r>
              <a:rPr lang="en-US" sz="2419" spc="277" dirty="0">
                <a:latin typeface="Arial"/>
                <a:cs typeface="Arial"/>
              </a:rPr>
              <a:t> </a:t>
            </a:r>
            <a:r>
              <a:rPr lang="en-US" sz="2419" spc="-36" dirty="0">
                <a:latin typeface="Arial"/>
                <a:cs typeface="Arial"/>
              </a:rPr>
              <a:t>sequences</a:t>
            </a:r>
            <a:r>
              <a:rPr lang="en-US" sz="2419" spc="194" dirty="0">
                <a:latin typeface="Arial"/>
                <a:cs typeface="Arial"/>
              </a:rPr>
              <a:t> </a:t>
            </a:r>
            <a:r>
              <a:rPr lang="en-US" sz="2419" spc="-6" dirty="0">
                <a:latin typeface="Arial"/>
                <a:cs typeface="Arial"/>
              </a:rPr>
              <a:t>to</a:t>
            </a:r>
            <a:r>
              <a:rPr lang="en-US" sz="2419" spc="30" dirty="0">
                <a:latin typeface="Arial"/>
                <a:cs typeface="Arial"/>
              </a:rPr>
              <a:t> </a:t>
            </a:r>
            <a:r>
              <a:rPr lang="en-US" sz="2419" spc="-24" dirty="0">
                <a:latin typeface="Arial"/>
                <a:cs typeface="Arial"/>
              </a:rPr>
              <a:t>actions:</a:t>
            </a:r>
          </a:p>
          <a:p>
            <a:pPr marL="0" indent="0">
              <a:lnSpc>
                <a:spcPct val="100000"/>
              </a:lnSpc>
              <a:spcBef>
                <a:spcPts val="2594"/>
              </a:spcBef>
              <a:buNone/>
            </a:pPr>
            <a:endParaRPr lang="en-US" sz="2419" dirty="0">
              <a:latin typeface="Arial"/>
              <a:cs typeface="Arial"/>
            </a:endParaRPr>
          </a:p>
          <a:p>
            <a:pPr marL="0" indent="0">
              <a:lnSpc>
                <a:spcPct val="100000"/>
              </a:lnSpc>
              <a:spcBef>
                <a:spcPts val="2594"/>
              </a:spcBef>
              <a:buNone/>
            </a:pPr>
            <a:r>
              <a:rPr lang="en-US" sz="2600" spc="48" dirty="0">
                <a:latin typeface="Arial"/>
                <a:cs typeface="Arial"/>
              </a:rPr>
              <a:t>The</a:t>
            </a:r>
            <a:r>
              <a:rPr lang="en-US" sz="2600" spc="-6" dirty="0">
                <a:latin typeface="Arial"/>
                <a:cs typeface="Arial"/>
              </a:rPr>
              <a:t> </a:t>
            </a:r>
            <a:r>
              <a:rPr lang="en-US" sz="2600" dirty="0">
                <a:latin typeface="Arial"/>
                <a:cs typeface="Arial"/>
              </a:rPr>
              <a:t>agent</a:t>
            </a:r>
            <a:r>
              <a:rPr lang="en-US" sz="2600" spc="91" dirty="0">
                <a:latin typeface="Arial"/>
                <a:cs typeface="Arial"/>
              </a:rPr>
              <a:t> </a:t>
            </a:r>
            <a:r>
              <a:rPr lang="en-US" sz="2600" spc="12" dirty="0">
                <a:latin typeface="Arial"/>
                <a:cs typeface="Arial"/>
              </a:rPr>
              <a:t>program</a:t>
            </a:r>
            <a:r>
              <a:rPr lang="en-US" sz="2600" spc="169" dirty="0">
                <a:latin typeface="Arial"/>
                <a:cs typeface="Arial"/>
              </a:rPr>
              <a:t> </a:t>
            </a:r>
            <a:r>
              <a:rPr lang="en-US" sz="2600" spc="12" dirty="0">
                <a:latin typeface="Arial"/>
                <a:cs typeface="Arial"/>
              </a:rPr>
              <a:t>runs</a:t>
            </a:r>
            <a:r>
              <a:rPr lang="en-US" sz="2600" spc="54" dirty="0">
                <a:latin typeface="Arial"/>
                <a:cs typeface="Arial"/>
              </a:rPr>
              <a:t> </a:t>
            </a:r>
            <a:r>
              <a:rPr lang="en-US" sz="2600" spc="6" dirty="0">
                <a:latin typeface="Arial"/>
                <a:cs typeface="Arial"/>
              </a:rPr>
              <a:t>on</a:t>
            </a:r>
            <a:r>
              <a:rPr lang="en-US" sz="2600" spc="85" dirty="0">
                <a:latin typeface="Arial"/>
                <a:cs typeface="Arial"/>
              </a:rPr>
              <a:t> </a:t>
            </a:r>
            <a:r>
              <a:rPr lang="en-US" sz="2600" dirty="0">
                <a:latin typeface="Arial"/>
                <a:cs typeface="Arial"/>
              </a:rPr>
              <a:t>the</a:t>
            </a:r>
            <a:r>
              <a:rPr lang="en-US" sz="2600" spc="85" dirty="0">
                <a:latin typeface="Arial"/>
                <a:cs typeface="Arial"/>
              </a:rPr>
              <a:t> </a:t>
            </a:r>
            <a:r>
              <a:rPr lang="en-US" sz="2600" spc="6" dirty="0">
                <a:latin typeface="Arial"/>
                <a:cs typeface="Arial"/>
              </a:rPr>
              <a:t>physical</a:t>
            </a:r>
            <a:r>
              <a:rPr lang="en-US" sz="2600" spc="145" dirty="0">
                <a:latin typeface="Arial"/>
                <a:cs typeface="Arial"/>
              </a:rPr>
              <a:t> </a:t>
            </a:r>
            <a:r>
              <a:rPr lang="en-US" sz="2600" spc="18" dirty="0">
                <a:latin typeface="Arial"/>
                <a:cs typeface="Arial"/>
              </a:rPr>
              <a:t>architecture</a:t>
            </a:r>
            <a:r>
              <a:rPr lang="en-US" sz="2600" dirty="0">
                <a:latin typeface="Arial"/>
                <a:cs typeface="Arial"/>
              </a:rPr>
              <a:t> </a:t>
            </a:r>
            <a:r>
              <a:rPr lang="en-US" sz="2600" spc="6" dirty="0">
                <a:latin typeface="Arial"/>
                <a:cs typeface="Arial"/>
              </a:rPr>
              <a:t>to</a:t>
            </a:r>
            <a:r>
              <a:rPr lang="en-US" sz="2600" spc="73" dirty="0">
                <a:latin typeface="Arial"/>
                <a:cs typeface="Arial"/>
              </a:rPr>
              <a:t> </a:t>
            </a:r>
            <a:r>
              <a:rPr lang="en-US" sz="2600" spc="12" dirty="0">
                <a:latin typeface="Arial"/>
                <a:cs typeface="Arial"/>
              </a:rPr>
              <a:t>produce</a:t>
            </a:r>
            <a:r>
              <a:rPr lang="en-US" sz="2600" spc="85" dirty="0">
                <a:latin typeface="Arial"/>
                <a:cs typeface="Arial"/>
              </a:rPr>
              <a:t> </a:t>
            </a:r>
            <a:r>
              <a:rPr lang="en-US" sz="2600" spc="6" dirty="0">
                <a:latin typeface="Arial"/>
                <a:cs typeface="Arial"/>
              </a:rPr>
              <a:t>f.</a:t>
            </a:r>
            <a:endParaRPr lang="en-US" sz="2600" dirty="0">
              <a:latin typeface="Arial"/>
              <a:cs typeface="Arial"/>
            </a:endParaRPr>
          </a:p>
          <a:p>
            <a:pPr marL="0" indent="0">
              <a:lnSpc>
                <a:spcPct val="100000"/>
              </a:lnSpc>
              <a:spcBef>
                <a:spcPts val="2594"/>
              </a:spcBef>
              <a:buNone/>
            </a:pPr>
            <a:endParaRPr lang="en-US" sz="2600" dirty="0">
              <a:latin typeface="Arial"/>
              <a:cs typeface="Arial"/>
            </a:endParaRPr>
          </a:p>
          <a:p>
            <a:pPr marL="0" indent="0">
              <a:buNone/>
            </a:pPr>
            <a:endParaRPr lang="en-US" sz="2903" b="1" spc="12" dirty="0">
              <a:latin typeface="Arial"/>
              <a:cs typeface="Arial"/>
            </a:endParaRPr>
          </a:p>
          <a:p>
            <a:pPr marL="0" indent="0">
              <a:buNone/>
            </a:pPr>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pic>
        <p:nvPicPr>
          <p:cNvPr id="6" name="object 4">
            <a:extLst>
              <a:ext uri="{FF2B5EF4-FFF2-40B4-BE49-F238E27FC236}">
                <a16:creationId xmlns:a16="http://schemas.microsoft.com/office/drawing/2014/main" id="{626BE80C-C530-4757-BCA7-B513DD3639D0}"/>
              </a:ext>
            </a:extLst>
          </p:cNvPr>
          <p:cNvPicPr/>
          <p:nvPr/>
        </p:nvPicPr>
        <p:blipFill>
          <a:blip r:embed="rId4" cstate="print"/>
          <a:stretch>
            <a:fillRect/>
          </a:stretch>
        </p:blipFill>
        <p:spPr>
          <a:xfrm>
            <a:off x="4160708" y="4442725"/>
            <a:ext cx="2930364" cy="608497"/>
          </a:xfrm>
          <a:prstGeom prst="rect">
            <a:avLst/>
          </a:prstGeom>
        </p:spPr>
      </p:pic>
    </p:spTree>
    <p:extLst>
      <p:ext uri="{BB962C8B-B14F-4D97-AF65-F5344CB8AC3E}">
        <p14:creationId xmlns:p14="http://schemas.microsoft.com/office/powerpoint/2010/main" val="4121369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3870" b="1" dirty="0">
                <a:latin typeface="Calibri"/>
                <a:cs typeface="Calibri"/>
              </a:rPr>
              <a:t>Example</a:t>
            </a:r>
            <a:r>
              <a:rPr lang="en-US" sz="3870" b="1" spc="-169" dirty="0">
                <a:latin typeface="Calibri"/>
                <a:cs typeface="Calibri"/>
              </a:rPr>
              <a:t> </a:t>
            </a:r>
            <a:r>
              <a:rPr lang="en-US" sz="3870" b="1" dirty="0">
                <a:latin typeface="Calibri"/>
                <a:cs typeface="Calibri"/>
              </a:rPr>
              <a:t>of</a:t>
            </a:r>
            <a:r>
              <a:rPr lang="en-US" sz="3870" b="1" spc="-79" dirty="0">
                <a:latin typeface="Calibri"/>
                <a:cs typeface="Calibri"/>
              </a:rPr>
              <a:t> </a:t>
            </a:r>
            <a:r>
              <a:rPr lang="en-US" sz="3870" b="1" spc="6" dirty="0">
                <a:latin typeface="Calibri"/>
                <a:cs typeface="Calibri"/>
              </a:rPr>
              <a:t>Agents</a:t>
            </a:r>
            <a:endParaRPr lang="en-US" sz="3870" b="1" dirty="0"/>
          </a:p>
        </p:txBody>
      </p:sp>
      <p:sp>
        <p:nvSpPr>
          <p:cNvPr id="3" name="Content Placeholder 2"/>
          <p:cNvSpPr>
            <a:spLocks noGrp="1"/>
          </p:cNvSpPr>
          <p:nvPr>
            <p:ph idx="1"/>
          </p:nvPr>
        </p:nvSpPr>
        <p:spPr>
          <a:xfrm>
            <a:off x="843352" y="1401551"/>
            <a:ext cx="10505297" cy="4775412"/>
          </a:xfrm>
        </p:spPr>
        <p:txBody>
          <a:bodyPr/>
          <a:lstStyle/>
          <a:p>
            <a:pPr marL="344050" indent="-329459">
              <a:lnSpc>
                <a:spcPts val="3465"/>
              </a:lnSpc>
              <a:spcBef>
                <a:spcPts val="115"/>
              </a:spcBef>
              <a:buSzPct val="95833"/>
              <a:buFont typeface="Wingdings"/>
              <a:buChar char=""/>
              <a:tabLst>
                <a:tab pos="344818" algn="l"/>
              </a:tabLst>
            </a:pPr>
            <a:r>
              <a:rPr lang="en-US" sz="2903" b="1" spc="-12" dirty="0">
                <a:latin typeface="Calibri"/>
                <a:cs typeface="Calibri"/>
              </a:rPr>
              <a:t>Human</a:t>
            </a:r>
            <a:r>
              <a:rPr lang="en-US" sz="2903" b="1" spc="-54" dirty="0">
                <a:latin typeface="Calibri"/>
                <a:cs typeface="Calibri"/>
              </a:rPr>
              <a:t> </a:t>
            </a:r>
            <a:r>
              <a:rPr lang="en-US" sz="2903" b="1" spc="-12" dirty="0">
                <a:latin typeface="Calibri"/>
                <a:cs typeface="Calibri"/>
              </a:rPr>
              <a:t>agent(</a:t>
            </a:r>
            <a:r>
              <a:rPr lang="en-US" sz="2903" b="1" spc="48" dirty="0">
                <a:latin typeface="Calibri"/>
                <a:cs typeface="Calibri"/>
              </a:rPr>
              <a:t> </a:t>
            </a:r>
            <a:r>
              <a:rPr lang="en-US" sz="2903" b="1" spc="-30" dirty="0">
                <a:latin typeface="Calibri"/>
                <a:cs typeface="Calibri"/>
              </a:rPr>
              <a:t>Powered</a:t>
            </a:r>
            <a:r>
              <a:rPr lang="en-US" sz="2903" b="1" spc="-54" dirty="0">
                <a:latin typeface="Calibri"/>
                <a:cs typeface="Calibri"/>
              </a:rPr>
              <a:t> </a:t>
            </a:r>
            <a:r>
              <a:rPr lang="en-US" sz="2903" b="1" spc="-12" dirty="0">
                <a:latin typeface="Calibri"/>
                <a:cs typeface="Calibri"/>
              </a:rPr>
              <a:t>by</a:t>
            </a:r>
            <a:r>
              <a:rPr lang="en-US" sz="2903" b="1" spc="30" dirty="0">
                <a:latin typeface="Calibri"/>
                <a:cs typeface="Calibri"/>
              </a:rPr>
              <a:t> </a:t>
            </a:r>
            <a:r>
              <a:rPr lang="en-US" sz="2903" b="1" spc="-12" dirty="0">
                <a:latin typeface="Calibri"/>
                <a:cs typeface="Calibri"/>
              </a:rPr>
              <a:t>muscles)</a:t>
            </a:r>
            <a:endParaRPr lang="en-US" sz="2903" dirty="0">
              <a:latin typeface="Calibri"/>
              <a:cs typeface="Calibri"/>
            </a:endParaRPr>
          </a:p>
          <a:p>
            <a:pPr marL="832478" lvl="1" indent="-265717">
              <a:lnSpc>
                <a:spcPts val="3465"/>
              </a:lnSpc>
              <a:buChar char="–"/>
              <a:tabLst>
                <a:tab pos="833246" algn="l"/>
              </a:tabLst>
            </a:pPr>
            <a:r>
              <a:rPr lang="en-US" sz="2903" spc="-67" dirty="0">
                <a:latin typeface="Calibri"/>
                <a:cs typeface="Calibri"/>
              </a:rPr>
              <a:t>E</a:t>
            </a:r>
            <a:r>
              <a:rPr lang="en-US" sz="2903" spc="-54" dirty="0">
                <a:latin typeface="Calibri"/>
                <a:cs typeface="Calibri"/>
              </a:rPr>
              <a:t>y</a:t>
            </a:r>
            <a:r>
              <a:rPr lang="en-US" sz="2903" spc="-12" dirty="0">
                <a:latin typeface="Calibri"/>
                <a:cs typeface="Calibri"/>
              </a:rPr>
              <a:t>e</a:t>
            </a:r>
            <a:r>
              <a:rPr lang="en-US" sz="2903" spc="30" dirty="0">
                <a:latin typeface="Calibri"/>
                <a:cs typeface="Calibri"/>
              </a:rPr>
              <a:t>s</a:t>
            </a:r>
            <a:r>
              <a:rPr lang="en-US" sz="2903" spc="-6" dirty="0">
                <a:latin typeface="Calibri"/>
                <a:cs typeface="Calibri"/>
              </a:rPr>
              <a:t>,</a:t>
            </a:r>
            <a:r>
              <a:rPr lang="en-US" sz="2903" spc="-24" dirty="0">
                <a:latin typeface="Calibri"/>
                <a:cs typeface="Calibri"/>
              </a:rPr>
              <a:t> </a:t>
            </a:r>
            <a:r>
              <a:rPr lang="en-US" sz="2903" spc="-12" dirty="0">
                <a:latin typeface="Calibri"/>
                <a:cs typeface="Calibri"/>
              </a:rPr>
              <a:t>e</a:t>
            </a:r>
            <a:r>
              <a:rPr lang="en-US" sz="2903" spc="-36" dirty="0">
                <a:latin typeface="Calibri"/>
                <a:cs typeface="Calibri"/>
              </a:rPr>
              <a:t>a</a:t>
            </a:r>
            <a:r>
              <a:rPr lang="en-US" sz="2903" spc="-115" dirty="0">
                <a:latin typeface="Calibri"/>
                <a:cs typeface="Calibri"/>
              </a:rPr>
              <a:t>r</a:t>
            </a:r>
            <a:r>
              <a:rPr lang="en-US" sz="2903" spc="30" dirty="0">
                <a:latin typeface="Calibri"/>
                <a:cs typeface="Calibri"/>
              </a:rPr>
              <a:t>s</a:t>
            </a:r>
            <a:r>
              <a:rPr lang="en-US" sz="2903" spc="-6" dirty="0">
                <a:latin typeface="Calibri"/>
                <a:cs typeface="Calibri"/>
              </a:rPr>
              <a:t>,</a:t>
            </a:r>
            <a:r>
              <a:rPr lang="en-US" sz="2903" spc="-24" dirty="0">
                <a:latin typeface="Calibri"/>
                <a:cs typeface="Calibri"/>
              </a:rPr>
              <a:t> </a:t>
            </a:r>
            <a:r>
              <a:rPr lang="en-US" sz="2903" spc="30" dirty="0">
                <a:latin typeface="Calibri"/>
                <a:cs typeface="Calibri"/>
              </a:rPr>
              <a:t>s</a:t>
            </a:r>
            <a:r>
              <a:rPr lang="en-US" sz="2903" spc="24" dirty="0">
                <a:latin typeface="Calibri"/>
                <a:cs typeface="Calibri"/>
              </a:rPr>
              <a:t>k</a:t>
            </a:r>
            <a:r>
              <a:rPr lang="en-US" sz="2903" spc="-42" dirty="0">
                <a:latin typeface="Calibri"/>
                <a:cs typeface="Calibri"/>
              </a:rPr>
              <a:t>i</a:t>
            </a:r>
            <a:r>
              <a:rPr lang="en-US" sz="2903" dirty="0">
                <a:latin typeface="Calibri"/>
                <a:cs typeface="Calibri"/>
              </a:rPr>
              <a:t>n</a:t>
            </a:r>
            <a:r>
              <a:rPr lang="en-US" sz="2903" spc="-6" dirty="0">
                <a:latin typeface="Calibri"/>
                <a:cs typeface="Calibri"/>
              </a:rPr>
              <a:t>,</a:t>
            </a:r>
            <a:r>
              <a:rPr lang="en-US" sz="2903" spc="-24" dirty="0">
                <a:latin typeface="Calibri"/>
                <a:cs typeface="Calibri"/>
              </a:rPr>
              <a:t> </a:t>
            </a:r>
            <a:r>
              <a:rPr lang="en-US" sz="2903" spc="6" dirty="0">
                <a:latin typeface="Calibri"/>
                <a:cs typeface="Calibri"/>
              </a:rPr>
              <a:t>t</a:t>
            </a:r>
            <a:r>
              <a:rPr lang="en-US" sz="2903" spc="-42" dirty="0">
                <a:latin typeface="Calibri"/>
                <a:cs typeface="Calibri"/>
              </a:rPr>
              <a:t>a</a:t>
            </a:r>
            <a:r>
              <a:rPr lang="en-US" sz="2903" spc="30" dirty="0">
                <a:latin typeface="Calibri"/>
                <a:cs typeface="Calibri"/>
              </a:rPr>
              <a:t>s</a:t>
            </a:r>
            <a:r>
              <a:rPr lang="en-US" sz="2903" spc="6" dirty="0">
                <a:latin typeface="Calibri"/>
                <a:cs typeface="Calibri"/>
              </a:rPr>
              <a:t>t</a:t>
            </a:r>
            <a:r>
              <a:rPr lang="en-US" sz="2903" spc="-6" dirty="0">
                <a:latin typeface="Calibri"/>
                <a:cs typeface="Calibri"/>
              </a:rPr>
              <a:t>e</a:t>
            </a:r>
            <a:r>
              <a:rPr lang="en-US" sz="2903" spc="-206" dirty="0">
                <a:latin typeface="Calibri"/>
                <a:cs typeface="Calibri"/>
              </a:rPr>
              <a:t> </a:t>
            </a:r>
            <a:r>
              <a:rPr lang="en-US" sz="2903" spc="6" dirty="0">
                <a:latin typeface="Calibri"/>
                <a:cs typeface="Calibri"/>
              </a:rPr>
              <a:t>b</a:t>
            </a:r>
            <a:r>
              <a:rPr lang="en-US" sz="2903" dirty="0">
                <a:latin typeface="Calibri"/>
                <a:cs typeface="Calibri"/>
              </a:rPr>
              <a:t>u</a:t>
            </a:r>
            <a:r>
              <a:rPr lang="en-US" sz="2903" spc="6" dirty="0">
                <a:latin typeface="Calibri"/>
                <a:cs typeface="Calibri"/>
              </a:rPr>
              <a:t>d</a:t>
            </a:r>
            <a:r>
              <a:rPr lang="en-US" sz="2903" spc="30" dirty="0">
                <a:latin typeface="Calibri"/>
                <a:cs typeface="Calibri"/>
              </a:rPr>
              <a:t>s</a:t>
            </a:r>
            <a:r>
              <a:rPr lang="en-US" sz="2903" spc="-6" dirty="0">
                <a:latin typeface="Calibri"/>
                <a:cs typeface="Calibri"/>
              </a:rPr>
              <a:t>,</a:t>
            </a:r>
            <a:r>
              <a:rPr lang="en-US" sz="2903" spc="-121" dirty="0">
                <a:latin typeface="Calibri"/>
                <a:cs typeface="Calibri"/>
              </a:rPr>
              <a:t> </a:t>
            </a:r>
            <a:r>
              <a:rPr lang="en-US" sz="2903" spc="-12" dirty="0">
                <a:latin typeface="Calibri"/>
                <a:cs typeface="Calibri"/>
              </a:rPr>
              <a:t>e</a:t>
            </a:r>
            <a:r>
              <a:rPr lang="en-US" sz="2903" spc="18" dirty="0">
                <a:latin typeface="Calibri"/>
                <a:cs typeface="Calibri"/>
              </a:rPr>
              <a:t>t</a:t>
            </a:r>
            <a:r>
              <a:rPr lang="en-US" sz="2903" spc="24" dirty="0">
                <a:latin typeface="Calibri"/>
                <a:cs typeface="Calibri"/>
              </a:rPr>
              <a:t>c</a:t>
            </a:r>
            <a:r>
              <a:rPr lang="en-US" sz="2903" spc="-6" dirty="0">
                <a:latin typeface="Calibri"/>
                <a:cs typeface="Calibri"/>
              </a:rPr>
              <a:t>.</a:t>
            </a:r>
            <a:r>
              <a:rPr lang="en-US" sz="2903" spc="-127" dirty="0">
                <a:latin typeface="Calibri"/>
                <a:cs typeface="Calibri"/>
              </a:rPr>
              <a:t> </a:t>
            </a:r>
            <a:r>
              <a:rPr lang="en-US" sz="2903" spc="-79" dirty="0">
                <a:latin typeface="Calibri"/>
                <a:cs typeface="Calibri"/>
              </a:rPr>
              <a:t>f</a:t>
            </a:r>
            <a:r>
              <a:rPr lang="en-US" sz="2903" dirty="0">
                <a:latin typeface="Calibri"/>
                <a:cs typeface="Calibri"/>
              </a:rPr>
              <a:t>o</a:t>
            </a:r>
            <a:r>
              <a:rPr lang="en-US" sz="2903" spc="-6" dirty="0">
                <a:latin typeface="Calibri"/>
                <a:cs typeface="Calibri"/>
              </a:rPr>
              <a:t>r</a:t>
            </a:r>
            <a:r>
              <a:rPr lang="en-US" sz="2903" spc="-42" dirty="0">
                <a:latin typeface="Calibri"/>
                <a:cs typeface="Calibri"/>
              </a:rPr>
              <a:t> </a:t>
            </a:r>
            <a:r>
              <a:rPr lang="en-US" sz="2903" spc="30" dirty="0">
                <a:latin typeface="Calibri"/>
                <a:cs typeface="Calibri"/>
              </a:rPr>
              <a:t>s</a:t>
            </a:r>
            <a:r>
              <a:rPr lang="en-US" sz="2903" spc="-12" dirty="0">
                <a:latin typeface="Calibri"/>
                <a:cs typeface="Calibri"/>
              </a:rPr>
              <a:t>e</a:t>
            </a:r>
            <a:r>
              <a:rPr lang="en-US" sz="2903" spc="6" dirty="0">
                <a:latin typeface="Calibri"/>
                <a:cs typeface="Calibri"/>
              </a:rPr>
              <a:t>n</a:t>
            </a:r>
            <a:r>
              <a:rPr lang="en-US" sz="2903" spc="30" dirty="0">
                <a:latin typeface="Calibri"/>
                <a:cs typeface="Calibri"/>
              </a:rPr>
              <a:t>s</a:t>
            </a:r>
            <a:r>
              <a:rPr lang="en-US" sz="2903" spc="-12" dirty="0">
                <a:latin typeface="Calibri"/>
                <a:cs typeface="Calibri"/>
              </a:rPr>
              <a:t>o</a:t>
            </a:r>
            <a:r>
              <a:rPr lang="en-US" sz="2903" spc="-109" dirty="0">
                <a:latin typeface="Calibri"/>
                <a:cs typeface="Calibri"/>
              </a:rPr>
              <a:t>r</a:t>
            </a:r>
            <a:r>
              <a:rPr lang="en-US" sz="2903" spc="-6" dirty="0">
                <a:latin typeface="Calibri"/>
                <a:cs typeface="Calibri"/>
              </a:rPr>
              <a:t>s</a:t>
            </a:r>
            <a:endParaRPr lang="en-US" sz="2903" dirty="0">
              <a:latin typeface="Calibri"/>
              <a:cs typeface="Calibri"/>
            </a:endParaRPr>
          </a:p>
          <a:p>
            <a:pPr marL="832478" lvl="1" indent="-265717">
              <a:lnSpc>
                <a:spcPts val="3465"/>
              </a:lnSpc>
              <a:spcBef>
                <a:spcPts val="54"/>
              </a:spcBef>
              <a:buChar char="–"/>
              <a:tabLst>
                <a:tab pos="833246" algn="l"/>
              </a:tabLst>
            </a:pPr>
            <a:r>
              <a:rPr lang="en-US" sz="2903" dirty="0">
                <a:latin typeface="Calibri"/>
                <a:cs typeface="Calibri"/>
              </a:rPr>
              <a:t>Hands,</a:t>
            </a:r>
            <a:r>
              <a:rPr lang="en-US" sz="2903" spc="-30" dirty="0">
                <a:latin typeface="Calibri"/>
                <a:cs typeface="Calibri"/>
              </a:rPr>
              <a:t> </a:t>
            </a:r>
            <a:r>
              <a:rPr lang="en-US" sz="2903" spc="-18" dirty="0">
                <a:latin typeface="Calibri"/>
                <a:cs typeface="Calibri"/>
              </a:rPr>
              <a:t>fingers, </a:t>
            </a:r>
            <a:r>
              <a:rPr lang="en-US" sz="2903" spc="-6" dirty="0">
                <a:latin typeface="Calibri"/>
                <a:cs typeface="Calibri"/>
              </a:rPr>
              <a:t>legs,</a:t>
            </a:r>
            <a:r>
              <a:rPr lang="en-US" sz="2903" spc="-24" dirty="0">
                <a:latin typeface="Calibri"/>
                <a:cs typeface="Calibri"/>
              </a:rPr>
              <a:t> </a:t>
            </a:r>
            <a:r>
              <a:rPr lang="en-US" sz="2903" spc="6" dirty="0">
                <a:latin typeface="Calibri"/>
                <a:cs typeface="Calibri"/>
              </a:rPr>
              <a:t>mouth,</a:t>
            </a:r>
            <a:r>
              <a:rPr lang="en-US" sz="2903" spc="-109" dirty="0">
                <a:latin typeface="Calibri"/>
                <a:cs typeface="Calibri"/>
              </a:rPr>
              <a:t> </a:t>
            </a:r>
            <a:r>
              <a:rPr lang="en-US" sz="2903" spc="6" dirty="0">
                <a:latin typeface="Calibri"/>
                <a:cs typeface="Calibri"/>
              </a:rPr>
              <a:t>etc.</a:t>
            </a:r>
            <a:r>
              <a:rPr lang="en-US" sz="2903" spc="-218" dirty="0">
                <a:latin typeface="Calibri"/>
                <a:cs typeface="Calibri"/>
              </a:rPr>
              <a:t> </a:t>
            </a:r>
            <a:r>
              <a:rPr lang="en-US" sz="2903" spc="-30" dirty="0">
                <a:latin typeface="Calibri"/>
                <a:cs typeface="Calibri"/>
              </a:rPr>
              <a:t>for</a:t>
            </a:r>
            <a:r>
              <a:rPr lang="en-US" sz="2903" spc="60" dirty="0">
                <a:latin typeface="Calibri"/>
                <a:cs typeface="Calibri"/>
              </a:rPr>
              <a:t> </a:t>
            </a:r>
            <a:r>
              <a:rPr lang="en-US" sz="2903" spc="-18" dirty="0">
                <a:latin typeface="Calibri"/>
                <a:cs typeface="Calibri"/>
              </a:rPr>
              <a:t>actuators</a:t>
            </a:r>
            <a:endParaRPr lang="en-US" sz="2903" dirty="0">
              <a:latin typeface="Calibri"/>
              <a:cs typeface="Calibri"/>
            </a:endParaRPr>
          </a:p>
          <a:p>
            <a:pPr marL="344050" indent="-329459">
              <a:lnSpc>
                <a:spcPts val="3465"/>
              </a:lnSpc>
              <a:buSzPct val="95833"/>
              <a:buFont typeface="Wingdings"/>
              <a:buChar char=""/>
              <a:tabLst>
                <a:tab pos="344818" algn="l"/>
              </a:tabLst>
            </a:pPr>
            <a:r>
              <a:rPr lang="en-US" sz="2903" b="1" spc="-36" dirty="0">
                <a:latin typeface="Calibri"/>
                <a:cs typeface="Calibri"/>
              </a:rPr>
              <a:t>Robot</a:t>
            </a:r>
            <a:r>
              <a:rPr lang="en-US" sz="2903" b="1" spc="30" dirty="0">
                <a:latin typeface="Calibri"/>
                <a:cs typeface="Calibri"/>
              </a:rPr>
              <a:t> </a:t>
            </a:r>
            <a:r>
              <a:rPr lang="en-US" sz="2903" b="1" spc="-6" dirty="0">
                <a:latin typeface="Calibri"/>
                <a:cs typeface="Calibri"/>
              </a:rPr>
              <a:t>(</a:t>
            </a:r>
            <a:r>
              <a:rPr lang="en-US" sz="2903" b="1" spc="-36" dirty="0">
                <a:latin typeface="Calibri"/>
                <a:cs typeface="Calibri"/>
              </a:rPr>
              <a:t> </a:t>
            </a:r>
            <a:r>
              <a:rPr lang="en-US" sz="2903" b="1" spc="-30" dirty="0">
                <a:latin typeface="Calibri"/>
                <a:cs typeface="Calibri"/>
              </a:rPr>
              <a:t>Powered</a:t>
            </a:r>
            <a:r>
              <a:rPr lang="en-US" sz="2903" b="1" spc="30" dirty="0">
                <a:latin typeface="Calibri"/>
                <a:cs typeface="Calibri"/>
              </a:rPr>
              <a:t> </a:t>
            </a:r>
            <a:r>
              <a:rPr lang="en-US" sz="2903" b="1" spc="-12" dirty="0">
                <a:latin typeface="Calibri"/>
                <a:cs typeface="Calibri"/>
              </a:rPr>
              <a:t>by</a:t>
            </a:r>
            <a:r>
              <a:rPr lang="en-US" sz="2903" b="1" spc="24" dirty="0">
                <a:latin typeface="Calibri"/>
                <a:cs typeface="Calibri"/>
              </a:rPr>
              <a:t> </a:t>
            </a:r>
            <a:r>
              <a:rPr lang="en-US" sz="2903" b="1" spc="-18" dirty="0">
                <a:latin typeface="Calibri"/>
                <a:cs typeface="Calibri"/>
              </a:rPr>
              <a:t>motors)</a:t>
            </a:r>
            <a:endParaRPr lang="en-US" sz="2903" dirty="0">
              <a:latin typeface="Calibri"/>
              <a:cs typeface="Calibri"/>
            </a:endParaRPr>
          </a:p>
          <a:p>
            <a:pPr marL="832478" lvl="1" indent="-265717">
              <a:lnSpc>
                <a:spcPts val="3465"/>
              </a:lnSpc>
              <a:spcBef>
                <a:spcPts val="54"/>
              </a:spcBef>
              <a:buChar char="–"/>
              <a:tabLst>
                <a:tab pos="833246" algn="l"/>
              </a:tabLst>
            </a:pPr>
            <a:r>
              <a:rPr lang="en-US" sz="2903" spc="-24" dirty="0">
                <a:latin typeface="Calibri"/>
                <a:cs typeface="Calibri"/>
              </a:rPr>
              <a:t>Camera,</a:t>
            </a:r>
            <a:r>
              <a:rPr lang="en-US" sz="2903" spc="48" dirty="0">
                <a:latin typeface="Calibri"/>
                <a:cs typeface="Calibri"/>
              </a:rPr>
              <a:t> </a:t>
            </a:r>
            <a:r>
              <a:rPr lang="en-US" sz="2903" spc="-24" dirty="0">
                <a:latin typeface="Calibri"/>
                <a:cs typeface="Calibri"/>
              </a:rPr>
              <a:t>infrared,</a:t>
            </a:r>
            <a:r>
              <a:rPr lang="en-US" sz="2903" spc="-36" dirty="0">
                <a:latin typeface="Calibri"/>
                <a:cs typeface="Calibri"/>
              </a:rPr>
              <a:t> bumper, </a:t>
            </a:r>
            <a:r>
              <a:rPr lang="en-US" sz="2903" spc="6" dirty="0">
                <a:latin typeface="Calibri"/>
                <a:cs typeface="Calibri"/>
              </a:rPr>
              <a:t>etc.</a:t>
            </a:r>
            <a:r>
              <a:rPr lang="en-US" sz="2903" spc="-133" dirty="0">
                <a:latin typeface="Calibri"/>
                <a:cs typeface="Calibri"/>
              </a:rPr>
              <a:t> </a:t>
            </a:r>
            <a:r>
              <a:rPr lang="en-US" sz="2903" spc="-30" dirty="0">
                <a:latin typeface="Calibri"/>
                <a:cs typeface="Calibri"/>
              </a:rPr>
              <a:t>for</a:t>
            </a:r>
            <a:r>
              <a:rPr lang="en-US" sz="2903" spc="-42" dirty="0">
                <a:latin typeface="Calibri"/>
                <a:cs typeface="Calibri"/>
              </a:rPr>
              <a:t> </a:t>
            </a:r>
            <a:r>
              <a:rPr lang="en-US" sz="2903" spc="-6" dirty="0">
                <a:latin typeface="Calibri"/>
                <a:cs typeface="Calibri"/>
              </a:rPr>
              <a:t>sensors</a:t>
            </a:r>
            <a:endParaRPr lang="en-US" sz="2903" dirty="0">
              <a:latin typeface="Calibri"/>
              <a:cs typeface="Calibri"/>
            </a:endParaRPr>
          </a:p>
          <a:p>
            <a:pPr marL="832478" lvl="1" indent="-265717">
              <a:lnSpc>
                <a:spcPts val="3447"/>
              </a:lnSpc>
              <a:buChar char="–"/>
              <a:tabLst>
                <a:tab pos="833246" algn="l"/>
              </a:tabLst>
            </a:pPr>
            <a:r>
              <a:rPr lang="en-US" sz="2903" spc="-18" dirty="0">
                <a:latin typeface="Calibri"/>
                <a:cs typeface="Calibri"/>
              </a:rPr>
              <a:t>Grippers,</a:t>
            </a:r>
            <a:r>
              <a:rPr lang="en-US" sz="2903" spc="54" dirty="0">
                <a:latin typeface="Calibri"/>
                <a:cs typeface="Calibri"/>
              </a:rPr>
              <a:t> </a:t>
            </a:r>
            <a:r>
              <a:rPr lang="en-US" sz="2903" dirty="0">
                <a:latin typeface="Calibri"/>
                <a:cs typeface="Calibri"/>
              </a:rPr>
              <a:t>wheels,</a:t>
            </a:r>
            <a:r>
              <a:rPr lang="en-US" sz="2903" spc="-109" dirty="0">
                <a:latin typeface="Calibri"/>
                <a:cs typeface="Calibri"/>
              </a:rPr>
              <a:t> </a:t>
            </a:r>
            <a:r>
              <a:rPr lang="en-US" sz="2903" spc="-6" dirty="0">
                <a:latin typeface="Calibri"/>
                <a:cs typeface="Calibri"/>
              </a:rPr>
              <a:t>lights,</a:t>
            </a:r>
            <a:r>
              <a:rPr lang="en-US" sz="2903" spc="-24" dirty="0">
                <a:latin typeface="Calibri"/>
                <a:cs typeface="Calibri"/>
              </a:rPr>
              <a:t> </a:t>
            </a:r>
            <a:r>
              <a:rPr lang="en-US" sz="2903" spc="-18" dirty="0">
                <a:latin typeface="Calibri"/>
                <a:cs typeface="Calibri"/>
              </a:rPr>
              <a:t>speakers,</a:t>
            </a:r>
            <a:r>
              <a:rPr lang="en-US" sz="2903" spc="-121" dirty="0">
                <a:latin typeface="Calibri"/>
                <a:cs typeface="Calibri"/>
              </a:rPr>
              <a:t> </a:t>
            </a:r>
            <a:r>
              <a:rPr lang="en-US" sz="2903" spc="6" dirty="0">
                <a:latin typeface="Calibri"/>
                <a:cs typeface="Calibri"/>
              </a:rPr>
              <a:t>etc.</a:t>
            </a:r>
            <a:r>
              <a:rPr lang="en-US" sz="2903" spc="-121" dirty="0">
                <a:latin typeface="Calibri"/>
                <a:cs typeface="Calibri"/>
              </a:rPr>
              <a:t> </a:t>
            </a:r>
            <a:r>
              <a:rPr lang="en-US" sz="2903" spc="-30" dirty="0">
                <a:latin typeface="Calibri"/>
                <a:cs typeface="Calibri"/>
              </a:rPr>
              <a:t>for</a:t>
            </a:r>
            <a:r>
              <a:rPr lang="en-US" sz="2903" spc="-42" dirty="0">
                <a:latin typeface="Calibri"/>
                <a:cs typeface="Calibri"/>
              </a:rPr>
              <a:t> </a:t>
            </a:r>
            <a:r>
              <a:rPr lang="en-US" sz="2903" spc="-18" dirty="0">
                <a:latin typeface="Calibri"/>
                <a:cs typeface="Calibri"/>
              </a:rPr>
              <a:t>actuators</a:t>
            </a:r>
            <a:endParaRPr lang="en-US" sz="2903" dirty="0">
              <a:latin typeface="Calibri"/>
              <a:cs typeface="Calibri"/>
            </a:endParaRPr>
          </a:p>
          <a:p>
            <a:pPr marL="344050" indent="-329459">
              <a:lnSpc>
                <a:spcPts val="3465"/>
              </a:lnSpc>
              <a:buSzPct val="95833"/>
              <a:buFont typeface="Wingdings"/>
              <a:buChar char=""/>
              <a:tabLst>
                <a:tab pos="344818" algn="l"/>
              </a:tabLst>
            </a:pPr>
            <a:r>
              <a:rPr lang="en-US" sz="2903" b="1" spc="-18" dirty="0">
                <a:latin typeface="Calibri"/>
                <a:cs typeface="Calibri"/>
              </a:rPr>
              <a:t>Software</a:t>
            </a:r>
            <a:r>
              <a:rPr lang="en-US" sz="2903" b="1" spc="-48" dirty="0">
                <a:latin typeface="Calibri"/>
                <a:cs typeface="Calibri"/>
              </a:rPr>
              <a:t> </a:t>
            </a:r>
            <a:r>
              <a:rPr lang="en-US" sz="2903" b="1" spc="-12" dirty="0">
                <a:latin typeface="Calibri"/>
                <a:cs typeface="Calibri"/>
              </a:rPr>
              <a:t>agent</a:t>
            </a:r>
            <a:r>
              <a:rPr lang="en-US" sz="2903" b="1" spc="-48" dirty="0">
                <a:latin typeface="Calibri"/>
                <a:cs typeface="Calibri"/>
              </a:rPr>
              <a:t> </a:t>
            </a:r>
            <a:r>
              <a:rPr lang="en-US" sz="2903" b="1" dirty="0">
                <a:latin typeface="Calibri"/>
                <a:cs typeface="Calibri"/>
              </a:rPr>
              <a:t>(</a:t>
            </a:r>
            <a:r>
              <a:rPr lang="en-US" sz="2903" b="1" spc="-36" dirty="0">
                <a:latin typeface="Calibri"/>
                <a:cs typeface="Calibri"/>
              </a:rPr>
              <a:t> </a:t>
            </a:r>
            <a:r>
              <a:rPr lang="en-US" sz="2903" b="1" spc="-30" dirty="0">
                <a:latin typeface="Calibri"/>
                <a:cs typeface="Calibri"/>
              </a:rPr>
              <a:t>Powered</a:t>
            </a:r>
            <a:r>
              <a:rPr lang="en-US" sz="2903" b="1" spc="30" dirty="0">
                <a:latin typeface="Calibri"/>
                <a:cs typeface="Calibri"/>
              </a:rPr>
              <a:t> </a:t>
            </a:r>
            <a:r>
              <a:rPr lang="en-US" sz="2903" b="1" spc="-6" dirty="0">
                <a:latin typeface="Calibri"/>
                <a:cs typeface="Calibri"/>
              </a:rPr>
              <a:t>By</a:t>
            </a:r>
            <a:r>
              <a:rPr lang="en-US" sz="2903" b="1" spc="-48" dirty="0">
                <a:latin typeface="Calibri"/>
                <a:cs typeface="Calibri"/>
              </a:rPr>
              <a:t> </a:t>
            </a:r>
            <a:r>
              <a:rPr lang="en-US" sz="2903" b="1" spc="-12" dirty="0">
                <a:latin typeface="Calibri"/>
                <a:cs typeface="Calibri"/>
              </a:rPr>
              <a:t>Information</a:t>
            </a:r>
            <a:r>
              <a:rPr lang="en-US" sz="2903" b="1" spc="-54" dirty="0">
                <a:latin typeface="Calibri"/>
                <a:cs typeface="Calibri"/>
              </a:rPr>
              <a:t> </a:t>
            </a:r>
            <a:r>
              <a:rPr lang="en-US" sz="2903" b="1" spc="-6" dirty="0">
                <a:latin typeface="Calibri"/>
                <a:cs typeface="Calibri"/>
              </a:rPr>
              <a:t>and</a:t>
            </a:r>
            <a:r>
              <a:rPr lang="en-US" sz="2903" b="1" spc="-54" dirty="0">
                <a:latin typeface="Calibri"/>
                <a:cs typeface="Calibri"/>
              </a:rPr>
              <a:t> </a:t>
            </a:r>
            <a:r>
              <a:rPr lang="en-US" sz="2903" b="1" spc="-6" dirty="0">
                <a:latin typeface="Calibri"/>
                <a:cs typeface="Calibri"/>
              </a:rPr>
              <a:t>Results)</a:t>
            </a:r>
            <a:endParaRPr lang="en-US" sz="2903" dirty="0">
              <a:latin typeface="Calibri"/>
              <a:cs typeface="Calibri"/>
            </a:endParaRPr>
          </a:p>
          <a:p>
            <a:pPr marL="1027543" lvl="1" indent="-276469">
              <a:lnSpc>
                <a:spcPts val="3465"/>
              </a:lnSpc>
              <a:spcBef>
                <a:spcPts val="54"/>
              </a:spcBef>
              <a:buChar char="–"/>
              <a:tabLst>
                <a:tab pos="1028310" algn="l"/>
              </a:tabLst>
            </a:pPr>
            <a:r>
              <a:rPr lang="en-US" sz="2903" spc="18" dirty="0">
                <a:latin typeface="Calibri"/>
                <a:cs typeface="Calibri"/>
              </a:rPr>
              <a:t>F</a:t>
            </a:r>
            <a:r>
              <a:rPr lang="en-US" sz="2903" spc="6" dirty="0">
                <a:latin typeface="Calibri"/>
                <a:cs typeface="Calibri"/>
              </a:rPr>
              <a:t>un</a:t>
            </a:r>
            <a:r>
              <a:rPr lang="en-US" sz="2903" spc="30" dirty="0">
                <a:latin typeface="Calibri"/>
                <a:cs typeface="Calibri"/>
              </a:rPr>
              <a:t>c</a:t>
            </a:r>
            <a:r>
              <a:rPr lang="en-US" sz="2903" spc="12" dirty="0">
                <a:latin typeface="Calibri"/>
                <a:cs typeface="Calibri"/>
              </a:rPr>
              <a:t>t</a:t>
            </a:r>
            <a:r>
              <a:rPr lang="en-US" sz="2903" spc="-36" dirty="0">
                <a:latin typeface="Calibri"/>
                <a:cs typeface="Calibri"/>
              </a:rPr>
              <a:t>i</a:t>
            </a:r>
            <a:r>
              <a:rPr lang="en-US" sz="2903" spc="-6" dirty="0">
                <a:latin typeface="Calibri"/>
                <a:cs typeface="Calibri"/>
              </a:rPr>
              <a:t>o</a:t>
            </a:r>
            <a:r>
              <a:rPr lang="en-US" sz="2903" spc="12" dirty="0">
                <a:latin typeface="Calibri"/>
                <a:cs typeface="Calibri"/>
              </a:rPr>
              <a:t>n</a:t>
            </a:r>
            <a:r>
              <a:rPr lang="en-US" sz="2903" dirty="0">
                <a:latin typeface="Calibri"/>
                <a:cs typeface="Calibri"/>
              </a:rPr>
              <a:t>s</a:t>
            </a:r>
            <a:r>
              <a:rPr lang="en-US" sz="2903" spc="-169" dirty="0">
                <a:latin typeface="Calibri"/>
                <a:cs typeface="Calibri"/>
              </a:rPr>
              <a:t> </a:t>
            </a:r>
            <a:r>
              <a:rPr lang="en-US" sz="2903" spc="-36" dirty="0">
                <a:latin typeface="Calibri"/>
                <a:cs typeface="Calibri"/>
              </a:rPr>
              <a:t>a</a:t>
            </a:r>
            <a:r>
              <a:rPr lang="en-US" sz="2903" dirty="0">
                <a:latin typeface="Calibri"/>
                <a:cs typeface="Calibri"/>
              </a:rPr>
              <a:t>s</a:t>
            </a:r>
            <a:r>
              <a:rPr lang="en-US" sz="2903" spc="12" dirty="0">
                <a:latin typeface="Calibri"/>
                <a:cs typeface="Calibri"/>
              </a:rPr>
              <a:t> </a:t>
            </a:r>
            <a:r>
              <a:rPr lang="en-US" sz="2903" spc="36" dirty="0">
                <a:latin typeface="Calibri"/>
                <a:cs typeface="Calibri"/>
              </a:rPr>
              <a:t>s</a:t>
            </a:r>
            <a:r>
              <a:rPr lang="en-US" sz="2903" spc="-6" dirty="0">
                <a:latin typeface="Calibri"/>
                <a:cs typeface="Calibri"/>
              </a:rPr>
              <a:t>e</a:t>
            </a:r>
            <a:r>
              <a:rPr lang="en-US" sz="2903" spc="12" dirty="0">
                <a:latin typeface="Calibri"/>
                <a:cs typeface="Calibri"/>
              </a:rPr>
              <a:t>n</a:t>
            </a:r>
            <a:r>
              <a:rPr lang="en-US" sz="2903" spc="36" dirty="0">
                <a:latin typeface="Calibri"/>
                <a:cs typeface="Calibri"/>
              </a:rPr>
              <a:t>s</a:t>
            </a:r>
            <a:r>
              <a:rPr lang="en-US" sz="2903" spc="-6" dirty="0">
                <a:latin typeface="Calibri"/>
                <a:cs typeface="Calibri"/>
              </a:rPr>
              <a:t>o</a:t>
            </a:r>
            <a:r>
              <a:rPr lang="en-US" sz="2903" spc="-103" dirty="0">
                <a:latin typeface="Calibri"/>
                <a:cs typeface="Calibri"/>
              </a:rPr>
              <a:t>r</a:t>
            </a:r>
            <a:r>
              <a:rPr lang="en-US" sz="2903" dirty="0">
                <a:latin typeface="Calibri"/>
                <a:cs typeface="Calibri"/>
              </a:rPr>
              <a:t>s</a:t>
            </a:r>
          </a:p>
          <a:p>
            <a:pPr marL="1027543" lvl="1" indent="-276469">
              <a:lnSpc>
                <a:spcPts val="3465"/>
              </a:lnSpc>
              <a:buChar char="–"/>
              <a:tabLst>
                <a:tab pos="1028310" algn="l"/>
              </a:tabLst>
            </a:pPr>
            <a:r>
              <a:rPr lang="en-US" sz="2903" spc="18" dirty="0">
                <a:latin typeface="Calibri"/>
                <a:cs typeface="Calibri"/>
              </a:rPr>
              <a:t>F</a:t>
            </a:r>
            <a:r>
              <a:rPr lang="en-US" sz="2903" spc="6" dirty="0">
                <a:latin typeface="Calibri"/>
                <a:cs typeface="Calibri"/>
              </a:rPr>
              <a:t>un</a:t>
            </a:r>
            <a:r>
              <a:rPr lang="en-US" sz="2903" spc="30" dirty="0">
                <a:latin typeface="Calibri"/>
                <a:cs typeface="Calibri"/>
              </a:rPr>
              <a:t>c</a:t>
            </a:r>
            <a:r>
              <a:rPr lang="en-US" sz="2903" spc="12" dirty="0">
                <a:latin typeface="Calibri"/>
                <a:cs typeface="Calibri"/>
              </a:rPr>
              <a:t>t</a:t>
            </a:r>
            <a:r>
              <a:rPr lang="en-US" sz="2903" spc="-36" dirty="0">
                <a:latin typeface="Calibri"/>
                <a:cs typeface="Calibri"/>
              </a:rPr>
              <a:t>i</a:t>
            </a:r>
            <a:r>
              <a:rPr lang="en-US" sz="2903" spc="-6" dirty="0">
                <a:latin typeface="Calibri"/>
                <a:cs typeface="Calibri"/>
              </a:rPr>
              <a:t>o</a:t>
            </a:r>
            <a:r>
              <a:rPr lang="en-US" sz="2903" spc="12" dirty="0">
                <a:latin typeface="Calibri"/>
                <a:cs typeface="Calibri"/>
              </a:rPr>
              <a:t>n</a:t>
            </a:r>
            <a:r>
              <a:rPr lang="en-US" sz="2903" dirty="0">
                <a:latin typeface="Calibri"/>
                <a:cs typeface="Calibri"/>
              </a:rPr>
              <a:t>s</a:t>
            </a:r>
            <a:r>
              <a:rPr lang="en-US" sz="2903" spc="-169" dirty="0">
                <a:latin typeface="Calibri"/>
                <a:cs typeface="Calibri"/>
              </a:rPr>
              <a:t> </a:t>
            </a:r>
            <a:r>
              <a:rPr lang="en-US" sz="2903" spc="-36" dirty="0">
                <a:latin typeface="Calibri"/>
                <a:cs typeface="Calibri"/>
              </a:rPr>
              <a:t>a</a:t>
            </a:r>
            <a:r>
              <a:rPr lang="en-US" sz="2903" dirty="0">
                <a:latin typeface="Calibri"/>
                <a:cs typeface="Calibri"/>
              </a:rPr>
              <a:t>s</a:t>
            </a:r>
            <a:r>
              <a:rPr lang="en-US" sz="2903" spc="12" dirty="0">
                <a:latin typeface="Calibri"/>
                <a:cs typeface="Calibri"/>
              </a:rPr>
              <a:t> </a:t>
            </a:r>
            <a:r>
              <a:rPr lang="en-US" sz="2903" spc="-36" dirty="0">
                <a:latin typeface="Calibri"/>
                <a:cs typeface="Calibri"/>
              </a:rPr>
              <a:t>a</a:t>
            </a:r>
            <a:r>
              <a:rPr lang="en-US" sz="2903" spc="30" dirty="0">
                <a:latin typeface="Calibri"/>
                <a:cs typeface="Calibri"/>
              </a:rPr>
              <a:t>c</a:t>
            </a:r>
            <a:r>
              <a:rPr lang="en-US" sz="2903" spc="12" dirty="0">
                <a:latin typeface="Calibri"/>
                <a:cs typeface="Calibri"/>
              </a:rPr>
              <a:t>t</a:t>
            </a:r>
            <a:r>
              <a:rPr lang="en-US" sz="2903" spc="6" dirty="0">
                <a:latin typeface="Calibri"/>
                <a:cs typeface="Calibri"/>
              </a:rPr>
              <a:t>u</a:t>
            </a:r>
            <a:r>
              <a:rPr lang="en-US" sz="2903" spc="-36" dirty="0">
                <a:latin typeface="Calibri"/>
                <a:cs typeface="Calibri"/>
              </a:rPr>
              <a:t>a</a:t>
            </a:r>
            <a:r>
              <a:rPr lang="en-US" sz="2903" spc="12" dirty="0">
                <a:latin typeface="Calibri"/>
                <a:cs typeface="Calibri"/>
              </a:rPr>
              <a:t>t</a:t>
            </a:r>
            <a:r>
              <a:rPr lang="en-US" sz="2903" spc="-6" dirty="0">
                <a:latin typeface="Calibri"/>
                <a:cs typeface="Calibri"/>
              </a:rPr>
              <a:t>o</a:t>
            </a:r>
            <a:r>
              <a:rPr lang="en-US" sz="2903" spc="-103" dirty="0">
                <a:latin typeface="Calibri"/>
                <a:cs typeface="Calibri"/>
              </a:rPr>
              <a:t>r</a:t>
            </a:r>
            <a:r>
              <a:rPr lang="en-US" sz="2903" dirty="0">
                <a:latin typeface="Calibri"/>
                <a:cs typeface="Calibri"/>
              </a:rPr>
              <a:t>s</a:t>
            </a:r>
          </a:p>
          <a:p>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1913283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4000" b="1" spc="-25" dirty="0">
                <a:latin typeface="Times New Roman"/>
                <a:cs typeface="Times New Roman"/>
              </a:rPr>
              <a:t>Intelligent</a:t>
            </a:r>
            <a:r>
              <a:rPr lang="en-US" sz="4000" b="1" spc="150" dirty="0">
                <a:latin typeface="Times New Roman"/>
                <a:cs typeface="Times New Roman"/>
              </a:rPr>
              <a:t> </a:t>
            </a:r>
            <a:r>
              <a:rPr lang="en-US" sz="4000" b="1" spc="-15" dirty="0">
                <a:latin typeface="Times New Roman"/>
                <a:cs typeface="Times New Roman"/>
              </a:rPr>
              <a:t>agents</a:t>
            </a:r>
            <a:endParaRPr lang="en-US" sz="3870" b="1" dirty="0"/>
          </a:p>
        </p:txBody>
      </p:sp>
      <p:sp>
        <p:nvSpPr>
          <p:cNvPr id="3" name="Content Placeholder 2"/>
          <p:cNvSpPr>
            <a:spLocks noGrp="1"/>
          </p:cNvSpPr>
          <p:nvPr>
            <p:ph idx="1"/>
          </p:nvPr>
        </p:nvSpPr>
        <p:spPr>
          <a:xfrm>
            <a:off x="843352" y="1401551"/>
            <a:ext cx="10505297" cy="4775412"/>
          </a:xfrm>
        </p:spPr>
        <p:txBody>
          <a:bodyPr/>
          <a:lstStyle/>
          <a:p>
            <a:pPr marL="0" marR="5080" indent="0" algn="just">
              <a:lnSpc>
                <a:spcPct val="149700"/>
              </a:lnSpc>
              <a:spcBef>
                <a:spcPts val="60"/>
              </a:spcBef>
              <a:buNone/>
            </a:pPr>
            <a:r>
              <a:rPr lang="en-US" sz="2800" spc="-10" dirty="0">
                <a:latin typeface="Times New Roman"/>
                <a:cs typeface="Times New Roman"/>
              </a:rPr>
              <a:t>An Intelligent </a:t>
            </a:r>
            <a:r>
              <a:rPr lang="en-US" sz="2800" spc="-25" dirty="0">
                <a:latin typeface="Times New Roman"/>
                <a:cs typeface="Times New Roman"/>
              </a:rPr>
              <a:t>Agent </a:t>
            </a:r>
            <a:r>
              <a:rPr lang="en-US" sz="2800" spc="35" dirty="0">
                <a:latin typeface="Times New Roman"/>
                <a:cs typeface="Times New Roman"/>
              </a:rPr>
              <a:t>is </a:t>
            </a:r>
            <a:r>
              <a:rPr lang="en-US" sz="2800" spc="25" dirty="0">
                <a:latin typeface="Times New Roman"/>
                <a:cs typeface="Times New Roman"/>
              </a:rPr>
              <a:t>an </a:t>
            </a:r>
            <a:r>
              <a:rPr lang="en-US" sz="2800" dirty="0">
                <a:solidFill>
                  <a:srgbClr val="7F0000"/>
                </a:solidFill>
                <a:latin typeface="Times New Roman"/>
                <a:cs typeface="Times New Roman"/>
              </a:rPr>
              <a:t>autonomous </a:t>
            </a:r>
            <a:r>
              <a:rPr lang="en-US" sz="2800" spc="10" dirty="0">
                <a:solidFill>
                  <a:srgbClr val="7F0000"/>
                </a:solidFill>
                <a:latin typeface="Times New Roman"/>
                <a:cs typeface="Times New Roman"/>
              </a:rPr>
              <a:t>entity </a:t>
            </a:r>
            <a:r>
              <a:rPr lang="en-US" sz="2800" spc="-10" dirty="0">
                <a:latin typeface="Times New Roman"/>
                <a:cs typeface="Times New Roman"/>
              </a:rPr>
              <a:t>which </a:t>
            </a:r>
            <a:r>
              <a:rPr lang="en-US" sz="2800" spc="10" dirty="0">
                <a:latin typeface="Times New Roman"/>
                <a:cs typeface="Times New Roman"/>
              </a:rPr>
              <a:t>observes through </a:t>
            </a:r>
            <a:r>
              <a:rPr lang="en-US" sz="2800" spc="15" dirty="0">
                <a:latin typeface="Times New Roman"/>
                <a:cs typeface="Times New Roman"/>
              </a:rPr>
              <a:t> </a:t>
            </a:r>
            <a:r>
              <a:rPr lang="en-US" sz="2800" dirty="0">
                <a:latin typeface="Times New Roman"/>
                <a:cs typeface="Times New Roman"/>
              </a:rPr>
              <a:t>sensors </a:t>
            </a:r>
            <a:r>
              <a:rPr lang="en-US" sz="2800" spc="-10" dirty="0">
                <a:latin typeface="Times New Roman"/>
                <a:cs typeface="Times New Roman"/>
              </a:rPr>
              <a:t>and </a:t>
            </a:r>
            <a:r>
              <a:rPr lang="en-US" sz="2800" spc="10" dirty="0">
                <a:latin typeface="Times New Roman"/>
                <a:cs typeface="Times New Roman"/>
              </a:rPr>
              <a:t>acts </a:t>
            </a:r>
            <a:r>
              <a:rPr lang="en-US" sz="2800" spc="-5" dirty="0">
                <a:latin typeface="Times New Roman"/>
                <a:cs typeface="Times New Roman"/>
              </a:rPr>
              <a:t>upon </a:t>
            </a:r>
            <a:r>
              <a:rPr lang="en-US" sz="2800" spc="25" dirty="0">
                <a:latin typeface="Times New Roman"/>
                <a:cs typeface="Times New Roman"/>
              </a:rPr>
              <a:t>an </a:t>
            </a:r>
            <a:r>
              <a:rPr lang="en-US" sz="2800" spc="-10" dirty="0">
                <a:latin typeface="Times New Roman"/>
                <a:cs typeface="Times New Roman"/>
              </a:rPr>
              <a:t>environment </a:t>
            </a:r>
            <a:r>
              <a:rPr lang="en-US" sz="2800" spc="5" dirty="0">
                <a:latin typeface="Times New Roman"/>
                <a:cs typeface="Times New Roman"/>
              </a:rPr>
              <a:t>using actuators </a:t>
            </a:r>
            <a:r>
              <a:rPr lang="en-US" sz="2800" spc="-10" dirty="0">
                <a:latin typeface="Times New Roman"/>
                <a:cs typeface="Times New Roman"/>
              </a:rPr>
              <a:t>and </a:t>
            </a:r>
            <a:r>
              <a:rPr lang="en-US" sz="2800" spc="10" dirty="0">
                <a:latin typeface="Times New Roman"/>
                <a:cs typeface="Times New Roman"/>
              </a:rPr>
              <a:t>directs </a:t>
            </a:r>
            <a:r>
              <a:rPr lang="en-US" sz="2800" spc="25" dirty="0">
                <a:latin typeface="Times New Roman"/>
                <a:cs typeface="Times New Roman"/>
              </a:rPr>
              <a:t>its </a:t>
            </a:r>
            <a:r>
              <a:rPr lang="en-US" sz="2800" spc="30" dirty="0">
                <a:latin typeface="Times New Roman"/>
                <a:cs typeface="Times New Roman"/>
              </a:rPr>
              <a:t> </a:t>
            </a:r>
            <a:r>
              <a:rPr lang="en-US" sz="2800" spc="-10" dirty="0">
                <a:latin typeface="Times New Roman"/>
                <a:cs typeface="Times New Roman"/>
              </a:rPr>
              <a:t>activities</a:t>
            </a:r>
            <a:r>
              <a:rPr lang="en-US" sz="2800" spc="35" dirty="0">
                <a:latin typeface="Times New Roman"/>
                <a:cs typeface="Times New Roman"/>
              </a:rPr>
              <a:t> </a:t>
            </a:r>
            <a:r>
              <a:rPr lang="en-US" sz="2800" dirty="0">
                <a:latin typeface="Times New Roman"/>
                <a:cs typeface="Times New Roman"/>
              </a:rPr>
              <a:t>towards</a:t>
            </a:r>
            <a:r>
              <a:rPr lang="en-US" sz="2800" spc="-40" dirty="0">
                <a:latin typeface="Times New Roman"/>
                <a:cs typeface="Times New Roman"/>
              </a:rPr>
              <a:t> </a:t>
            </a:r>
            <a:r>
              <a:rPr lang="en-US" sz="2800" spc="-30" dirty="0">
                <a:latin typeface="Times New Roman"/>
                <a:cs typeface="Times New Roman"/>
              </a:rPr>
              <a:t>achieving</a:t>
            </a:r>
            <a:r>
              <a:rPr lang="en-US" sz="2800" spc="290" dirty="0">
                <a:latin typeface="Times New Roman"/>
                <a:cs typeface="Times New Roman"/>
              </a:rPr>
              <a:t> </a:t>
            </a:r>
            <a:r>
              <a:rPr lang="en-US" sz="2800" spc="-25" dirty="0">
                <a:latin typeface="Times New Roman"/>
                <a:cs typeface="Times New Roman"/>
              </a:rPr>
              <a:t>the</a:t>
            </a:r>
            <a:r>
              <a:rPr lang="en-US" sz="2800" spc="50" dirty="0">
                <a:latin typeface="Times New Roman"/>
                <a:cs typeface="Times New Roman"/>
              </a:rPr>
              <a:t> </a:t>
            </a:r>
            <a:r>
              <a:rPr lang="en-US" sz="2800" spc="-20" dirty="0">
                <a:latin typeface="Times New Roman"/>
                <a:cs typeface="Times New Roman"/>
              </a:rPr>
              <a:t>goal.</a:t>
            </a:r>
            <a:endParaRPr lang="en-US" sz="2800" dirty="0">
              <a:latin typeface="Times New Roman"/>
              <a:cs typeface="Times New Roman"/>
            </a:endParaRPr>
          </a:p>
          <a:p>
            <a:pPr marL="0" marR="14604" indent="0" algn="just">
              <a:lnSpc>
                <a:spcPct val="148400"/>
              </a:lnSpc>
              <a:spcBef>
                <a:spcPts val="80"/>
              </a:spcBef>
              <a:buNone/>
            </a:pPr>
            <a:endParaRPr lang="en-US" sz="2800" spc="-15" dirty="0">
              <a:latin typeface="Times New Roman"/>
              <a:cs typeface="Times New Roman"/>
            </a:endParaRPr>
          </a:p>
          <a:p>
            <a:pPr marL="0" marR="14604" indent="0" algn="just">
              <a:lnSpc>
                <a:spcPct val="148400"/>
              </a:lnSpc>
              <a:spcBef>
                <a:spcPts val="80"/>
              </a:spcBef>
              <a:buNone/>
            </a:pPr>
            <a:r>
              <a:rPr lang="en-US" sz="2800" spc="-15" dirty="0">
                <a:latin typeface="Times New Roman"/>
                <a:cs typeface="Times New Roman"/>
              </a:rPr>
              <a:t>Hence, </a:t>
            </a:r>
            <a:r>
              <a:rPr lang="en-US" sz="2800" spc="-10" dirty="0">
                <a:latin typeface="Times New Roman"/>
                <a:cs typeface="Times New Roman"/>
              </a:rPr>
              <a:t>an agent</a:t>
            </a:r>
            <a:r>
              <a:rPr lang="en-US" sz="2800" spc="-5" dirty="0">
                <a:latin typeface="Times New Roman"/>
                <a:cs typeface="Times New Roman"/>
              </a:rPr>
              <a:t> gets </a:t>
            </a:r>
            <a:r>
              <a:rPr lang="en-US" sz="2800" spc="5" dirty="0">
                <a:latin typeface="Times New Roman"/>
                <a:cs typeface="Times New Roman"/>
              </a:rPr>
              <a:t>percepts </a:t>
            </a:r>
            <a:r>
              <a:rPr lang="en-US" sz="2800" spc="-5" dirty="0">
                <a:latin typeface="Times New Roman"/>
                <a:cs typeface="Times New Roman"/>
              </a:rPr>
              <a:t>one </a:t>
            </a:r>
            <a:r>
              <a:rPr lang="en-US" sz="2800" spc="-10" dirty="0">
                <a:latin typeface="Times New Roman"/>
                <a:cs typeface="Times New Roman"/>
              </a:rPr>
              <a:t>at </a:t>
            </a:r>
            <a:r>
              <a:rPr lang="en-US" sz="2800" spc="-5" dirty="0">
                <a:latin typeface="Times New Roman"/>
                <a:cs typeface="Times New Roman"/>
              </a:rPr>
              <a:t>a </a:t>
            </a:r>
            <a:r>
              <a:rPr lang="en-US" sz="2800" spc="-20" dirty="0">
                <a:latin typeface="Times New Roman"/>
                <a:cs typeface="Times New Roman"/>
              </a:rPr>
              <a:t>time,</a:t>
            </a:r>
            <a:r>
              <a:rPr lang="en-US" sz="2800" spc="-15" dirty="0">
                <a:latin typeface="Times New Roman"/>
                <a:cs typeface="Times New Roman"/>
              </a:rPr>
              <a:t> </a:t>
            </a:r>
            <a:r>
              <a:rPr lang="en-US" sz="2800" spc="-10" dirty="0">
                <a:latin typeface="Times New Roman"/>
                <a:cs typeface="Times New Roman"/>
              </a:rPr>
              <a:t>and</a:t>
            </a:r>
            <a:r>
              <a:rPr lang="en-US" sz="2800" spc="-5" dirty="0">
                <a:latin typeface="Times New Roman"/>
                <a:cs typeface="Times New Roman"/>
              </a:rPr>
              <a:t> maps </a:t>
            </a:r>
            <a:r>
              <a:rPr lang="en-US" sz="2800" spc="20" dirty="0">
                <a:latin typeface="Times New Roman"/>
                <a:cs typeface="Times New Roman"/>
              </a:rPr>
              <a:t>this </a:t>
            </a:r>
            <a:r>
              <a:rPr lang="en-US" sz="2800" spc="-5" dirty="0">
                <a:latin typeface="Times New Roman"/>
                <a:cs typeface="Times New Roman"/>
              </a:rPr>
              <a:t>percept </a:t>
            </a:r>
            <a:r>
              <a:rPr lang="en-US" sz="2800" dirty="0">
                <a:latin typeface="Times New Roman"/>
                <a:cs typeface="Times New Roman"/>
              </a:rPr>
              <a:t> </a:t>
            </a:r>
            <a:r>
              <a:rPr lang="en-US" sz="2800" spc="-40" dirty="0">
                <a:latin typeface="Times New Roman"/>
                <a:cs typeface="Times New Roman"/>
              </a:rPr>
              <a:t>sequence</a:t>
            </a:r>
            <a:r>
              <a:rPr lang="en-US" sz="2800" spc="270" dirty="0">
                <a:latin typeface="Times New Roman"/>
                <a:cs typeface="Times New Roman"/>
              </a:rPr>
              <a:t> </a:t>
            </a:r>
            <a:r>
              <a:rPr lang="en-US" sz="2800" dirty="0">
                <a:latin typeface="Times New Roman"/>
                <a:cs typeface="Times New Roman"/>
              </a:rPr>
              <a:t>to</a:t>
            </a:r>
            <a:r>
              <a:rPr lang="en-US" sz="2800" spc="-5" dirty="0">
                <a:latin typeface="Times New Roman"/>
                <a:cs typeface="Times New Roman"/>
              </a:rPr>
              <a:t> </a:t>
            </a:r>
            <a:r>
              <a:rPr lang="en-US" sz="2800" spc="-30" dirty="0">
                <a:latin typeface="Times New Roman"/>
                <a:cs typeface="Times New Roman"/>
              </a:rPr>
              <a:t>actions.</a:t>
            </a:r>
            <a:endParaRPr lang="en-US" sz="2800" dirty="0">
              <a:latin typeface="Times New Roman"/>
              <a:cs typeface="Times New Roman"/>
            </a:endParaRPr>
          </a:p>
          <a:p>
            <a:pPr marL="0" indent="0">
              <a:buNone/>
            </a:pPr>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1723426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52" y="365126"/>
            <a:ext cx="10505297" cy="759955"/>
          </a:xfrm>
        </p:spPr>
        <p:txBody>
          <a:bodyPr>
            <a:normAutofit/>
          </a:bodyPr>
          <a:lstStyle/>
          <a:p>
            <a:pPr algn="ctr"/>
            <a:r>
              <a:rPr lang="en-US" sz="4000" b="1" dirty="0"/>
              <a:t>Properties of Task Environments</a:t>
            </a:r>
            <a:endParaRPr lang="en-US" sz="3870" b="1" dirty="0"/>
          </a:p>
        </p:txBody>
      </p:sp>
      <p:sp>
        <p:nvSpPr>
          <p:cNvPr id="3" name="Content Placeholder 2"/>
          <p:cNvSpPr>
            <a:spLocks noGrp="1"/>
          </p:cNvSpPr>
          <p:nvPr>
            <p:ph idx="1"/>
          </p:nvPr>
        </p:nvSpPr>
        <p:spPr>
          <a:xfrm>
            <a:off x="843352" y="1401551"/>
            <a:ext cx="10505297" cy="4775412"/>
          </a:xfrm>
        </p:spPr>
        <p:txBody>
          <a:bodyPr/>
          <a:lstStyle/>
          <a:p>
            <a:pPr marL="514350" indent="-514350">
              <a:buAutoNum type="arabicPeriod"/>
            </a:pPr>
            <a:r>
              <a:rPr lang="en-US" dirty="0"/>
              <a:t>Fully Observable vs Partially Observable</a:t>
            </a:r>
          </a:p>
          <a:p>
            <a:pPr marL="971550" lvl="1" indent="-514350">
              <a:buFont typeface="Arial" panose="020B0604020202020204" pitchFamily="34" charset="0"/>
              <a:buChar char="•"/>
            </a:pPr>
            <a:r>
              <a:rPr lang="en-US" dirty="0"/>
              <a:t>If an agent’s sensors give it access to the complete state of the environment at each point in time, then we say that the task environment is fully observable.</a:t>
            </a:r>
          </a:p>
          <a:p>
            <a:pPr marL="971550" lvl="1" indent="-514350">
              <a:buFont typeface="Arial" panose="020B0604020202020204" pitchFamily="34" charset="0"/>
              <a:buChar char="•"/>
            </a:pPr>
            <a:r>
              <a:rPr lang="en-US" dirty="0"/>
              <a:t>Fully observable environments are convenient because the agent need not maintain any internal state to keep track of the world.</a:t>
            </a:r>
          </a:p>
          <a:p>
            <a:pPr marL="971550" lvl="1" indent="-514350">
              <a:buFont typeface="Arial" panose="020B0604020202020204" pitchFamily="34" charset="0"/>
              <a:buChar char="•"/>
            </a:pPr>
            <a:r>
              <a:rPr lang="en-US" dirty="0"/>
              <a:t>An environment might be partially observable because of noisy and inaccurate sensors or because parts of the state are simply missing from the sensor data</a:t>
            </a:r>
          </a:p>
          <a:p>
            <a:pPr marL="971550" lvl="1" indent="-514350">
              <a:buFont typeface="Arial" panose="020B0604020202020204" pitchFamily="34" charset="0"/>
              <a:buChar char="•"/>
            </a:pPr>
            <a:r>
              <a:rPr lang="en-US" dirty="0"/>
              <a:t>Example of fully observable chess game, partially observable – autonomous vehicle</a:t>
            </a:r>
          </a:p>
          <a:p>
            <a:pPr marL="971550" lvl="1" indent="-514350">
              <a:buFont typeface="Arial" panose="020B0604020202020204" pitchFamily="34" charset="0"/>
              <a:buChar char="•"/>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9367616" y="5915545"/>
            <a:ext cx="1981032" cy="787059"/>
          </a:xfrm>
          <a:prstGeom prst="rect">
            <a:avLst/>
          </a:prstGeom>
        </p:spPr>
      </p:pic>
      <p:pic>
        <p:nvPicPr>
          <p:cNvPr id="5" name="Picture 4"/>
          <p:cNvPicPr>
            <a:picLocks noChangeAspect="1"/>
          </p:cNvPicPr>
          <p:nvPr/>
        </p:nvPicPr>
        <p:blipFill>
          <a:blip r:embed="rId3"/>
          <a:stretch>
            <a:fillRect/>
          </a:stretch>
        </p:blipFill>
        <p:spPr>
          <a:xfrm>
            <a:off x="843352" y="5915546"/>
            <a:ext cx="1981033" cy="787059"/>
          </a:xfrm>
          <a:prstGeom prst="rect">
            <a:avLst/>
          </a:prstGeom>
        </p:spPr>
      </p:pic>
    </p:spTree>
    <p:extLst>
      <p:ext uri="{BB962C8B-B14F-4D97-AF65-F5344CB8AC3E}">
        <p14:creationId xmlns:p14="http://schemas.microsoft.com/office/powerpoint/2010/main" val="1132241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3D4F66354AEE4CAA487BCF786ADB94" ma:contentTypeVersion="13" ma:contentTypeDescription="Create a new document." ma:contentTypeScope="" ma:versionID="3f3f6f734efb866d8a8008aaecb782bf">
  <xsd:schema xmlns:xsd="http://www.w3.org/2001/XMLSchema" xmlns:xs="http://www.w3.org/2001/XMLSchema" xmlns:p="http://schemas.microsoft.com/office/2006/metadata/properties" xmlns:ns2="0644ddd5-6f65-42bc-a3e0-87d5faa24e7b" xmlns:ns3="849eb02e-efd2-47c3-a37d-16fbd6b96360" targetNamespace="http://schemas.microsoft.com/office/2006/metadata/properties" ma:root="true" ma:fieldsID="575a844cbdd46438d81e86832c0b7c5f" ns2:_="" ns3:_="">
    <xsd:import namespace="0644ddd5-6f65-42bc-a3e0-87d5faa24e7b"/>
    <xsd:import namespace="849eb02e-efd2-47c3-a37d-16fbd6b9636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44ddd5-6f65-42bc-a3e0-87d5faa24e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49eb02e-efd2-47c3-a37d-16fbd6b9636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6E9412-F968-49E5-809F-23D10255BB7B}"/>
</file>

<file path=customXml/itemProps2.xml><?xml version="1.0" encoding="utf-8"?>
<ds:datastoreItem xmlns:ds="http://schemas.openxmlformats.org/officeDocument/2006/customXml" ds:itemID="{18DDB5FE-2F53-48D5-B379-56A24845A4DF}"/>
</file>

<file path=customXml/itemProps3.xml><?xml version="1.0" encoding="utf-8"?>
<ds:datastoreItem xmlns:ds="http://schemas.openxmlformats.org/officeDocument/2006/customXml" ds:itemID="{29060581-D245-4E51-9BBF-916C08B7E643}"/>
</file>

<file path=docProps/app.xml><?xml version="1.0" encoding="utf-8"?>
<Properties xmlns="http://schemas.openxmlformats.org/officeDocument/2006/extended-properties" xmlns:vt="http://schemas.openxmlformats.org/officeDocument/2006/docPropsVTypes">
  <TotalTime>38</TotalTime>
  <Words>1306</Words>
  <Application>Microsoft Office PowerPoint</Application>
  <PresentationFormat>Widescreen</PresentationFormat>
  <Paragraphs>125</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MS UI Gothic</vt:lpstr>
      <vt:lpstr>Times New Roman</vt:lpstr>
      <vt:lpstr>Wingdings</vt:lpstr>
      <vt:lpstr>Office Theme</vt:lpstr>
      <vt:lpstr>BIT 353 ARTIFICIAL INTELLIGENCE</vt:lpstr>
      <vt:lpstr>What are we learning?</vt:lpstr>
      <vt:lpstr>Agent</vt:lpstr>
      <vt:lpstr>Architecture of an agent</vt:lpstr>
      <vt:lpstr>Agent Terminologies</vt:lpstr>
      <vt:lpstr>PowerPoint Presentation</vt:lpstr>
      <vt:lpstr>Example of Agents</vt:lpstr>
      <vt:lpstr>Intelligent agents</vt:lpstr>
      <vt:lpstr>Properties of Task Environments</vt:lpstr>
      <vt:lpstr>SINGLE-AGENT VS. MULTIAGENT</vt:lpstr>
      <vt:lpstr>Deterministic vs. nondeterministic</vt:lpstr>
      <vt:lpstr>EPISODIC VS. SEQUENTIAL</vt:lpstr>
      <vt:lpstr>STATIC VS. DYNAMIC</vt:lpstr>
      <vt:lpstr>DISCRETE VS. CONTINUOUS</vt:lpstr>
      <vt:lpstr>KNOWN VS. UNKNOWN</vt:lpstr>
      <vt:lpstr>PowerPoint Presentation</vt:lpstr>
      <vt:lpstr>Properties of Agent</vt:lpstr>
      <vt:lpstr>Types of Agent</vt:lpstr>
      <vt:lpstr>Simple Reflex Agent</vt:lpstr>
      <vt:lpstr>PowerPoint Presentation</vt:lpstr>
      <vt:lpstr>Model-based reflex agents</vt:lpstr>
      <vt:lpstr>PowerPoint Presentation</vt:lpstr>
      <vt:lpstr>Goal-based agents</vt:lpstr>
      <vt:lpstr>PowerPoint Presentation</vt:lpstr>
      <vt:lpstr>Utility-based agents</vt:lpstr>
      <vt:lpstr>PowerPoint Presentation</vt:lpstr>
      <vt:lpstr>Task  Environments</vt:lpstr>
      <vt:lpstr>PEAS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 353 ARTIFICIAL INTELLIGENCE</dc:title>
  <dc:creator>Pushkar</dc:creator>
  <cp:lastModifiedBy>Pushkar</cp:lastModifiedBy>
  <cp:revision>7</cp:revision>
  <dcterms:created xsi:type="dcterms:W3CDTF">2021-03-23T04:52:56Z</dcterms:created>
  <dcterms:modified xsi:type="dcterms:W3CDTF">2021-03-23T05:30:57Z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0x010100A23D4F66354AEE4CAA487BCF786ADB94</vt:lpwstr>
  </property>
</Properties>
</file>