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72" r:id="rId3"/>
    <p:sldId id="269" r:id="rId4"/>
    <p:sldId id="479" r:id="rId5"/>
    <p:sldId id="480" r:id="rId6"/>
    <p:sldId id="483" r:id="rId7"/>
    <p:sldId id="484" r:id="rId8"/>
    <p:sldId id="485" r:id="rId9"/>
    <p:sldId id="494" r:id="rId10"/>
    <p:sldId id="486" r:id="rId11"/>
    <p:sldId id="487" r:id="rId12"/>
    <p:sldId id="488" r:id="rId13"/>
    <p:sldId id="490" r:id="rId14"/>
    <p:sldId id="478" r:id="rId15"/>
    <p:sldId id="491" r:id="rId16"/>
    <p:sldId id="481" r:id="rId17"/>
    <p:sldId id="482" r:id="rId18"/>
    <p:sldId id="489" r:id="rId19"/>
    <p:sldId id="493" r:id="rId20"/>
    <p:sldId id="4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6BEF-6723-4338-BF9E-4EC59D8B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6983-6ACF-4EF8-88BE-7D274326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BB39-534B-4510-BF29-23293574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ED0B-3E09-43AB-922F-C4C8ACE4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680F-4741-49D9-B2A7-4967C87B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856-671C-43EE-8614-D936617A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017C5-9FE0-40A5-9E94-B0B60F38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96DA-B78B-4C60-B46F-C925725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3E5D-5474-476D-BF6A-D3C8F1BC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654E-C091-4277-B5FF-88E25FA0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D34D1-8ACD-4FEE-9DA3-3C999478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37F0-474A-4B7D-B097-19F06F16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D222-028A-4DEF-A322-18DFF817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44A0-F082-43B2-A9F3-AF028578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432F-58CE-4B38-A7C2-2FA3794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CB2-C31B-4E3C-86B1-BE75635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0A57-3FD8-43BB-916A-9C59590D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9C89-BC2B-4642-AF02-F0BD66B8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CF16-0DB5-4426-9412-C793407F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2A12-9F8E-4DA1-AD46-14DFF71B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ABFD-2E31-4406-B996-292C3DDD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7738-5C49-493B-9C55-F5C86ABD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EC3F-4F96-456F-B9E9-99C5DAFC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A2A2-8F06-4A68-B405-6F4EFD0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B5FF2-A3ED-4F06-9AED-76C77948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FC64-A1B6-4785-90B7-39993E3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B729-53A3-40C0-97B4-7B882BBF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8F09-EBE2-4769-9C51-62434C1D1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9E4D-EF92-4FF4-A107-A98ACC8D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AB39-7C47-4965-A07F-B618B3FA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B1133-0879-404C-BB31-9FD6ACAC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A520-69D5-4039-A073-04BBE946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65F5-1DF2-40ED-ADCE-CB9F755B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0D18-5886-4926-8138-809EDEA4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4FAFE-56CE-4687-B5FB-D4815226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02E4C-C745-4684-A1A3-EDB25ED9D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FF0C8-4BB4-4DD3-B502-013CC011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EC941-373B-4A19-84DE-CD9B1A37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3231E-55F4-4949-9159-AEEF3713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FEA-A16D-42B0-BEC5-7C5C9BA7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D0A31-E89D-48F1-89D3-A7DDB96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AAE59-DD05-4370-B146-C16D66F2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97617-FBF7-4374-873D-829073E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9087-50D7-4D75-B7BC-C1B23F54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04D8A-36D7-4441-AD55-8B4160E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63EC-1498-4B16-BF84-8AE7D238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656-F1F8-40F2-B5AB-39958077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17D5-EEFA-47F0-A74F-223D27C6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D22A-3D71-4258-8A40-1EE4D79B8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194A-0D3E-4C17-B4AC-E8AE4ACB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786C-268F-45C8-B1CB-6812160B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F71F-F2BF-4E9B-AC0D-7380C29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5170-4771-4E4F-A3A5-4B7449B4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5E208-0F17-4D08-B61E-1F6EC4647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16EF-567A-4655-9FAC-805F5933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7422-F4B5-45C1-A84A-D6E55824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8DD5A-116E-402E-B8E4-50658CEE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E7C45-73D2-4AD5-BD2D-E81720E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D79AB-A0BF-405B-B061-795A2609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C018-04EC-4B15-8DF0-9FD63713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AC53-4FE5-4A78-ADEB-0A990DC5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F47A-C4B1-4A19-973A-79576730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ED25-6E50-45ED-9B1C-62A81FE18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6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BIT 353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Lecturer: Saroj Poudel</a:t>
            </a:r>
          </a:p>
          <a:p>
            <a:r>
              <a:rPr lang="en-US" dirty="0"/>
              <a:t>Qualification: MS CIS&amp;IT</a:t>
            </a:r>
          </a:p>
          <a:p>
            <a:r>
              <a:rPr lang="en-US" dirty="0"/>
              <a:t>Profession: Senior Software Developer/CTO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7" y="610362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College, CN 1221</a:t>
            </a:r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Advantages vs Disadvantages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Uniform-cost search is complete and is cost-optimal, because the first solution it finds will have a cost that is at least as low as the cost of any other node.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The storage required is exponentially large.</a:t>
            </a:r>
          </a:p>
          <a:p>
            <a:pPr lvl="1"/>
            <a:r>
              <a:rPr lang="en-US" dirty="0"/>
              <a:t>The algorithm may be stuck in an infinite loop as it considers every possible path going from the root node to the destination node.</a:t>
            </a:r>
          </a:p>
        </p:txBody>
      </p:sp>
    </p:spTree>
    <p:extLst>
      <p:ext uri="{BB962C8B-B14F-4D97-AF65-F5344CB8AC3E}">
        <p14:creationId xmlns:p14="http://schemas.microsoft.com/office/powerpoint/2010/main" val="69393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Informed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Uses domain specific hints about the location of goals</a:t>
            </a:r>
          </a:p>
          <a:p>
            <a:r>
              <a:rPr lang="en-US" dirty="0"/>
              <a:t>Can find solutions more efficiently than an uninformed strategy</a:t>
            </a:r>
          </a:p>
          <a:p>
            <a:r>
              <a:rPr lang="en-US" dirty="0"/>
              <a:t>The hints come in form of a heuristic function, denoted by </a:t>
            </a:r>
            <a:r>
              <a:rPr lang="en-US" i="1" dirty="0"/>
              <a:t>h(n).</a:t>
            </a:r>
          </a:p>
          <a:p>
            <a:r>
              <a:rPr lang="en-US" dirty="0"/>
              <a:t>For example, in route-finding problems, we can estimate the distance from the current state to a goal by computing the straight-line distance on the map between the two points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67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Greedy best 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Greedy best-first search is a form of best-first search that expands first the node with the lowest value—the node that appears to be closest to the goal—on the grounds that this is likely to lead to a solution quickly.</a:t>
            </a:r>
          </a:p>
          <a:p>
            <a:endParaRPr lang="en-US" dirty="0"/>
          </a:p>
          <a:p>
            <a:r>
              <a:rPr lang="en-US" dirty="0"/>
              <a:t>So, the evaluation function is </a:t>
            </a:r>
            <a:r>
              <a:rPr lang="en-US" i="1" dirty="0">
                <a:highlight>
                  <a:srgbClr val="FFFF00"/>
                </a:highlight>
              </a:rPr>
              <a:t>f(n) = h(n).</a:t>
            </a:r>
          </a:p>
        </p:txBody>
      </p:sp>
    </p:spTree>
    <p:extLst>
      <p:ext uri="{BB962C8B-B14F-4D97-AF65-F5344CB8AC3E}">
        <p14:creationId xmlns:p14="http://schemas.microsoft.com/office/powerpoint/2010/main" val="33225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Using straight line heuristic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0D1EB6C-FCE2-493F-B294-553269F1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" y="1311965"/>
            <a:ext cx="10064109" cy="3421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61EDC-5E66-4D2A-A5AE-53751811EFB4}"/>
              </a:ext>
            </a:extLst>
          </p:cNvPr>
          <p:cNvSpPr txBox="1"/>
          <p:nvPr/>
        </p:nvSpPr>
        <p:spPr>
          <a:xfrm flipH="1">
            <a:off x="1363287" y="4733959"/>
            <a:ext cx="899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It takes a certain amount of world knowledge to know that is correlated with actual road distances and is, therefore, a useful heuristic.</a:t>
            </a:r>
          </a:p>
        </p:txBody>
      </p:sp>
    </p:spTree>
    <p:extLst>
      <p:ext uri="{BB962C8B-B14F-4D97-AF65-F5344CB8AC3E}">
        <p14:creationId xmlns:p14="http://schemas.microsoft.com/office/powerpoint/2010/main" val="267535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07977CB-F6AA-4D5F-9277-883CE4AAC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156154"/>
            <a:ext cx="10624931" cy="5761831"/>
          </a:xfrm>
        </p:spPr>
      </p:pic>
    </p:spTree>
    <p:extLst>
      <p:ext uri="{BB962C8B-B14F-4D97-AF65-F5344CB8AC3E}">
        <p14:creationId xmlns:p14="http://schemas.microsoft.com/office/powerpoint/2010/main" val="300492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A*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It is the most common informed search algorithm.</a:t>
            </a:r>
          </a:p>
          <a:p>
            <a:r>
              <a:rPr lang="en-US" dirty="0"/>
              <a:t>It is a best-first search that uses the evaluation function 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>
                <a:highlight>
                  <a:srgbClr val="FFFF00"/>
                </a:highlight>
              </a:rPr>
              <a:t>f(n) = g(n) + h(n)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>
                <a:highlight>
                  <a:srgbClr val="FFFF00"/>
                </a:highlight>
              </a:rPr>
              <a:t>g(n)</a:t>
            </a:r>
            <a:r>
              <a:rPr lang="en-US" dirty="0"/>
              <a:t> is the path cost from the initial state to node </a:t>
            </a:r>
            <a:r>
              <a:rPr lang="en-US" i="1" dirty="0">
                <a:highlight>
                  <a:srgbClr val="FFFF00"/>
                </a:highlight>
              </a:rPr>
              <a:t>n,</a:t>
            </a:r>
            <a:r>
              <a:rPr lang="en-US" dirty="0"/>
              <a:t> and </a:t>
            </a:r>
            <a:r>
              <a:rPr lang="en-US" i="1" dirty="0">
                <a:highlight>
                  <a:srgbClr val="FFFF00"/>
                </a:highlight>
              </a:rPr>
              <a:t>h(n)</a:t>
            </a:r>
            <a:r>
              <a:rPr lang="en-US" dirty="0"/>
              <a:t> is the estimated cost of the shortest path from to a goal state, so we have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f(n) = estimated cost of the best path that continues from n to a goal.</a:t>
            </a:r>
            <a:endParaRPr 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51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D6C4299-5D15-45E8-A637-EE957D0D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515601" cy="5917985"/>
          </a:xfrm>
        </p:spPr>
      </p:pic>
    </p:spTree>
    <p:extLst>
      <p:ext uri="{BB962C8B-B14F-4D97-AF65-F5344CB8AC3E}">
        <p14:creationId xmlns:p14="http://schemas.microsoft.com/office/powerpoint/2010/main" val="23411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C8FCB4D-09C2-4077-9564-A2077FC8B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"/>
            <a:ext cx="10515601" cy="3984724"/>
          </a:xfr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99F5F2F-FF4A-441D-9452-576CBDBEB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84725"/>
            <a:ext cx="10326004" cy="12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 *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Whether A* is cost-optimal depends on certain properties of the heuristic.</a:t>
            </a:r>
          </a:p>
          <a:p>
            <a:r>
              <a:rPr lang="en-US" dirty="0"/>
              <a:t>A key property is admissibility: an admissible heuristic is one that never overestimates the cost to reach a goal. (An admissible heuristic is therefore optimistic.)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Uninformed Search Strategies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An uninformed search algorithm is given no clue about how close a state is to the goal(s).</a:t>
            </a:r>
          </a:p>
          <a:p>
            <a:r>
              <a:rPr lang="en-US" dirty="0"/>
              <a:t>Also known as Blind search.</a:t>
            </a:r>
          </a:p>
          <a:p>
            <a:r>
              <a:rPr lang="en-US" dirty="0"/>
              <a:t>For example, consider our agent in Arad with the goal of reaching Bucharest. </a:t>
            </a:r>
          </a:p>
          <a:p>
            <a:r>
              <a:rPr lang="en-US" dirty="0"/>
              <a:t>An uninformed agent with no knowledge of Romanian geography has no clue whether going to </a:t>
            </a:r>
            <a:r>
              <a:rPr lang="en-US" dirty="0" err="1"/>
              <a:t>Zerind</a:t>
            </a:r>
            <a:r>
              <a:rPr lang="en-US" dirty="0"/>
              <a:t> or Sibiu is a better first step.</a:t>
            </a:r>
          </a:p>
        </p:txBody>
      </p:sp>
    </p:spTree>
    <p:extLst>
      <p:ext uri="{BB962C8B-B14F-4D97-AF65-F5344CB8AC3E}">
        <p14:creationId xmlns:p14="http://schemas.microsoft.com/office/powerpoint/2010/main" val="3106268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256"/>
            <a:ext cx="10515600" cy="54627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hart, radar chart&#10;&#10;Description automatically generated">
            <a:extLst>
              <a:ext uri="{FF2B5EF4-FFF2-40B4-BE49-F238E27FC236}">
                <a16:creationId xmlns:a16="http://schemas.microsoft.com/office/drawing/2014/main" id="{0A7EC959-DEFF-46C1-B9A0-9FE33AC3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338203"/>
            <a:ext cx="10216613" cy="5487923"/>
          </a:xfrm>
        </p:spPr>
      </p:pic>
    </p:spTree>
    <p:extLst>
      <p:ext uri="{BB962C8B-B14F-4D97-AF65-F5344CB8AC3E}">
        <p14:creationId xmlns:p14="http://schemas.microsoft.com/office/powerpoint/2010/main" val="17138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Breadth-First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When all actions have the same cost, an appropriate strategy is </a:t>
            </a:r>
            <a:r>
              <a:rPr lang="en-US" b="1" dirty="0"/>
              <a:t>breadth-first search.</a:t>
            </a:r>
          </a:p>
          <a:p>
            <a:r>
              <a:rPr lang="en-US" b="1" dirty="0"/>
              <a:t>BFS </a:t>
            </a:r>
            <a:r>
              <a:rPr lang="en-US" dirty="0"/>
              <a:t>is a search strategy for traversing a tree or a graph.</a:t>
            </a:r>
            <a:endParaRPr lang="en-US" b="1" dirty="0"/>
          </a:p>
          <a:p>
            <a:r>
              <a:rPr lang="en-US" dirty="0"/>
              <a:t>In which the root node is expanded first, then all the successors of the root node are expanded next, then their successors, and so on.</a:t>
            </a:r>
          </a:p>
          <a:p>
            <a:r>
              <a:rPr lang="en-US" dirty="0"/>
              <a:t>Queue(FIFO) is used for searching.</a:t>
            </a:r>
          </a:p>
          <a:p>
            <a:r>
              <a:rPr lang="en-US" dirty="0"/>
              <a:t>The time complexity is O(b</a:t>
            </a:r>
            <a:r>
              <a:rPr lang="en-US" baseline="30000" dirty="0"/>
              <a:t>d</a:t>
            </a:r>
            <a:r>
              <a:rPr lang="en-US" dirty="0"/>
              <a:t>) where b is branching factor and d is the depth.</a:t>
            </a:r>
          </a:p>
        </p:txBody>
      </p:sp>
    </p:spTree>
    <p:extLst>
      <p:ext uri="{BB962C8B-B14F-4D97-AF65-F5344CB8AC3E}">
        <p14:creationId xmlns:p14="http://schemas.microsoft.com/office/powerpoint/2010/main" val="35229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Advantages and disadvantages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BFS </a:t>
            </a:r>
            <a:r>
              <a:rPr lang="en-US" dirty="0" err="1"/>
              <a:t>guarantes</a:t>
            </a:r>
            <a:r>
              <a:rPr lang="en-US" dirty="0"/>
              <a:t> to provide a solution if solution exist.</a:t>
            </a:r>
          </a:p>
          <a:p>
            <a:pPr lvl="1"/>
            <a:r>
              <a:rPr lang="en-US" dirty="0"/>
              <a:t>If there are more than one solution to a problem then BFS will provide the optimal solution.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requires a lot of memory to process.</a:t>
            </a:r>
          </a:p>
          <a:p>
            <a:pPr lvl="1"/>
            <a:r>
              <a:rPr lang="en-US" dirty="0"/>
              <a:t>It needs more time to process. </a:t>
            </a:r>
          </a:p>
        </p:txBody>
      </p:sp>
    </p:spTree>
    <p:extLst>
      <p:ext uri="{BB962C8B-B14F-4D97-AF65-F5344CB8AC3E}">
        <p14:creationId xmlns:p14="http://schemas.microsoft.com/office/powerpoint/2010/main" val="173289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Depth 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DFS is an algorithm for traversing tree or graph data structure.</a:t>
            </a:r>
          </a:p>
          <a:p>
            <a:r>
              <a:rPr lang="en-US" dirty="0"/>
              <a:t>DFS traverses in a depth ward motion.</a:t>
            </a:r>
          </a:p>
          <a:p>
            <a:r>
              <a:rPr lang="en-US" dirty="0"/>
              <a:t>DFS search start from the root node of the tree and traverse all the branches of the node with backtracking method.</a:t>
            </a:r>
          </a:p>
          <a:p>
            <a:r>
              <a:rPr lang="en-US" dirty="0"/>
              <a:t>Backtracking means when you are moving forward and there are no more nodes along the current path, you move backwards on the same path to find nodes to traverse.</a:t>
            </a:r>
          </a:p>
          <a:p>
            <a:r>
              <a:rPr lang="en-US" dirty="0"/>
              <a:t>Stack (LIFO) data structure is used for searching.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Advantages vs Disadvantages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Memory requirement is linear on the base of Nodes.</a:t>
            </a:r>
          </a:p>
          <a:p>
            <a:pPr lvl="1"/>
            <a:r>
              <a:rPr lang="en-US" dirty="0"/>
              <a:t>DFS uses less time and space complexity than BFS.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DFS will not guarantee to find the solution.</a:t>
            </a:r>
          </a:p>
          <a:p>
            <a:pPr lvl="1"/>
            <a:r>
              <a:rPr lang="en-US" dirty="0"/>
              <a:t>If two solution exists, then it may not provide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474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Uniform Cost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Uniform cost search can be used if the cost of travelling from one node to another is available.</a:t>
            </a:r>
          </a:p>
          <a:p>
            <a:r>
              <a:rPr lang="en-US" dirty="0"/>
              <a:t>Uniform cost search always expands the lowest cost node.</a:t>
            </a:r>
          </a:p>
          <a:p>
            <a:r>
              <a:rPr lang="en-US" dirty="0"/>
              <a:t>The first solution is guaranteed to be the cheapest one.</a:t>
            </a:r>
          </a:p>
          <a:p>
            <a:r>
              <a:rPr lang="en-US" dirty="0"/>
              <a:t>Priority queue is used for searching.</a:t>
            </a:r>
          </a:p>
          <a:p>
            <a:r>
              <a:rPr lang="en-US" dirty="0"/>
              <a:t>Also called Dijkstra’s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113979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256"/>
            <a:ext cx="10515600" cy="5462780"/>
          </a:xfrm>
        </p:spPr>
        <p:txBody>
          <a:bodyPr>
            <a:normAutofit/>
          </a:bodyPr>
          <a:lstStyle/>
          <a:p>
            <a:r>
              <a:rPr lang="en-US" sz="2000" dirty="0"/>
              <a:t>The successors of Sibiu are 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 and </a:t>
            </a:r>
            <a:r>
              <a:rPr lang="en-US" sz="2000" dirty="0" err="1"/>
              <a:t>Fagaras</a:t>
            </a:r>
            <a:r>
              <a:rPr lang="en-US" sz="2000" dirty="0"/>
              <a:t>, with costs 80 and 99, respectively.</a:t>
            </a:r>
          </a:p>
          <a:p>
            <a:r>
              <a:rPr lang="en-US" sz="2000" dirty="0"/>
              <a:t>The least-cost node, 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, is expanded next, adding Pitesti with cost 80+97 = 177.</a:t>
            </a:r>
          </a:p>
          <a:p>
            <a:r>
              <a:rPr lang="en-US" sz="2000" dirty="0"/>
              <a:t>The least cost node is now </a:t>
            </a:r>
            <a:r>
              <a:rPr lang="en-US" sz="2000" dirty="0" err="1"/>
              <a:t>Fagaras</a:t>
            </a:r>
            <a:r>
              <a:rPr lang="en-US" sz="2000" dirty="0"/>
              <a:t>, so it is expanded, adding Bucharest with cost 99+211 =310.</a:t>
            </a:r>
          </a:p>
          <a:p>
            <a:r>
              <a:rPr lang="en-US" sz="2000" dirty="0"/>
              <a:t>Bucharest is the goal, but the algorithm tests for goals only when it expands a node, not when it generates a node.</a:t>
            </a:r>
          </a:p>
          <a:p>
            <a:r>
              <a:rPr lang="en-US" sz="2000" dirty="0"/>
              <a:t>The algorithm continues on, choosing Pitesti for expansion next and adding a second path to Bucharest with cost 80 + 97 + 101 =278. It has a lower cost, so it replaces the previous path in reached and is added to the frontier(</a:t>
            </a:r>
            <a:r>
              <a:rPr lang="en-US" sz="2000"/>
              <a:t>priority queue). </a:t>
            </a:r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C369523-4C17-4E93-B689-D1CEC1A2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76" y="3457791"/>
            <a:ext cx="6686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3" ma:contentTypeDescription="Create a new document." ma:contentTypeScope="" ma:versionID="3f3f6f734efb866d8a8008aaecb782bf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575a844cbdd46438d81e86832c0b7c5f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EA6F9-7C39-4EC0-812F-B612BA82793A}"/>
</file>

<file path=customXml/itemProps2.xml><?xml version="1.0" encoding="utf-8"?>
<ds:datastoreItem xmlns:ds="http://schemas.openxmlformats.org/officeDocument/2006/customXml" ds:itemID="{6E0D0CB0-7B48-4DB0-A72F-5A372A6AE7DD}"/>
</file>

<file path=customXml/itemProps3.xml><?xml version="1.0" encoding="utf-8"?>
<ds:datastoreItem xmlns:ds="http://schemas.openxmlformats.org/officeDocument/2006/customXml" ds:itemID="{3D091086-CACE-4AF0-8706-AD228FB6C6F2}"/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933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BIT 353 ARTIFICIAL INTELLIGENCE</vt:lpstr>
      <vt:lpstr>Uninformed Search Strategies</vt:lpstr>
      <vt:lpstr>PowerPoint Presentation</vt:lpstr>
      <vt:lpstr>Breadth-First Search</vt:lpstr>
      <vt:lpstr>Advantages and disadvantages</vt:lpstr>
      <vt:lpstr>Depth First Search</vt:lpstr>
      <vt:lpstr>Advantages vs Disadvantages</vt:lpstr>
      <vt:lpstr>Uniform Cost Search</vt:lpstr>
      <vt:lpstr>PowerPoint Presentation</vt:lpstr>
      <vt:lpstr>Advantages vs Disadvantages</vt:lpstr>
      <vt:lpstr>Informed Search</vt:lpstr>
      <vt:lpstr>Greedy best first Search</vt:lpstr>
      <vt:lpstr>Using straight line heuristic</vt:lpstr>
      <vt:lpstr>PowerPoint Presentation</vt:lpstr>
      <vt:lpstr>A* Search</vt:lpstr>
      <vt:lpstr>PowerPoint Presentation</vt:lpstr>
      <vt:lpstr>PowerPoint Presentation</vt:lpstr>
      <vt:lpstr>A *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353 ARTIFICIAL INTELLIGENCE</dc:title>
  <dc:creator>Pushkar</dc:creator>
  <cp:lastModifiedBy>Saroj Poudel</cp:lastModifiedBy>
  <cp:revision>25</cp:revision>
  <dcterms:created xsi:type="dcterms:W3CDTF">2021-03-23T12:11:08Z</dcterms:created>
  <dcterms:modified xsi:type="dcterms:W3CDTF">2021-03-31T01:10:54Z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