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diagrams/data2.xml" ContentType="application/vnd.openxmlformats-officedocument.drawingml.diagramData+xml"/>
  <Override PartName="/ppt/diagrams/data1.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diagrams/layout3.xml" ContentType="application/vnd.openxmlformats-officedocument.drawingml.diagramLayout+xml"/>
  <Override PartName="/ppt/theme/theme1.xml" ContentType="application/vnd.openxmlformats-officedocument.theme+xml"/>
  <Override PartName="/ppt/diagrams/colors3.xml" ContentType="application/vnd.openxmlformats-officedocument.drawingml.diagramColors+xml"/>
  <Override PartName="/ppt/media/image8.JPG" ContentType="image/jpeg"/>
  <Override PartName="/ppt/diagrams/layout1.xml" ContentType="application/vnd.openxmlformats-officedocument.drawingml.diagramLayout+xml"/>
  <Override PartName="/ppt/diagrams/quickStyle1.xml" ContentType="application/vnd.openxmlformats-officedocument.drawingml.diagramStyle+xml"/>
  <Override PartName="/ppt/diagrams/layout2.xml" ContentType="application/vnd.openxmlformats-officedocument.drawingml.diagramLayout+xml"/>
  <Override PartName="/ppt/diagrams/colors1.xml" ContentType="application/vnd.openxmlformats-officedocument.drawingml.diagramColors+xml"/>
  <Override PartName="/ppt/diagrams/drawing1.xml" ContentType="application/vnd.ms-office.drawingml.diagramDrawing+xml"/>
  <Override PartName="/ppt/diagrams/colors2.xml" ContentType="application/vnd.openxmlformats-officedocument.drawingml.diagramColors+xml"/>
  <Override PartName="/ppt/diagrams/drawing3.xml" ContentType="application/vnd.ms-office.drawingml.diagramDrawing+xml"/>
  <Override PartName="/ppt/diagrams/drawing2.xml" ContentType="application/vnd.ms-office.drawingml.diagramDrawing+xml"/>
  <Override PartName="/ppt/diagrams/quickStyle2.xml" ContentType="application/vnd.openxmlformats-officedocument.drawingml.diagramStyle+xml"/>
  <Override PartName="/ppt/diagrams/layout4.xml" ContentType="application/vnd.openxmlformats-officedocument.drawingml.diagramLayout+xml"/>
  <Override PartName="/ppt/diagrams/quickStyle4.xml" ContentType="application/vnd.openxmlformats-officedocument.drawingml.diagramStyle+xml"/>
  <Override PartName="/ppt/diagrams/quickStyle3.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495" r:id="rId3"/>
    <p:sldId id="574" r:id="rId4"/>
    <p:sldId id="559" r:id="rId5"/>
    <p:sldId id="561" r:id="rId6"/>
    <p:sldId id="573" r:id="rId7"/>
    <p:sldId id="570" r:id="rId8"/>
    <p:sldId id="562" r:id="rId9"/>
    <p:sldId id="563" r:id="rId10"/>
    <p:sldId id="564" r:id="rId11"/>
    <p:sldId id="565" r:id="rId12"/>
    <p:sldId id="571" r:id="rId13"/>
    <p:sldId id="572" r:id="rId14"/>
    <p:sldId id="569" r:id="rId15"/>
    <p:sldId id="575" r:id="rId16"/>
    <p:sldId id="576" r:id="rId17"/>
    <p:sldId id="577" r:id="rId18"/>
    <p:sldId id="578" r:id="rId19"/>
    <p:sldId id="579" r:id="rId20"/>
    <p:sldId id="580" r:id="rId21"/>
    <p:sldId id="581" r:id="rId22"/>
    <p:sldId id="582" r:id="rId23"/>
    <p:sldId id="583" r:id="rId24"/>
    <p:sldId id="584" r:id="rId25"/>
    <p:sldId id="585" r:id="rId26"/>
    <p:sldId id="586" r:id="rId27"/>
    <p:sldId id="587" r:id="rId28"/>
    <p:sldId id="588" r:id="rId29"/>
    <p:sldId id="589" r:id="rId30"/>
    <p:sldId id="590" r:id="rId31"/>
    <p:sldId id="591" r:id="rId32"/>
    <p:sldId id="592" r:id="rId33"/>
    <p:sldId id="593" r:id="rId34"/>
    <p:sldId id="594" r:id="rId35"/>
    <p:sldId id="595" r:id="rId36"/>
    <p:sldId id="596" r:id="rId37"/>
    <p:sldId id="597" r:id="rId38"/>
    <p:sldId id="598" r:id="rId39"/>
    <p:sldId id="599" r:id="rId40"/>
    <p:sldId id="600" r:id="rId41"/>
    <p:sldId id="601" r:id="rId42"/>
    <p:sldId id="602" r:id="rId43"/>
    <p:sldId id="603" r:id="rId44"/>
    <p:sldId id="604" r:id="rId45"/>
    <p:sldId id="256"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3.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75E196-FB28-4796-AEA6-8215C9D801C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F3E2722D-325B-43FC-9AEC-AE35229C9C45}">
      <dgm:prSet phldrT="[Text]"/>
      <dgm:spPr/>
      <dgm:t>
        <a:bodyPr/>
        <a:lstStyle/>
        <a:p>
          <a:pPr>
            <a:buFont typeface="Arial" panose="020B0604020202020204" pitchFamily="34" charset="0"/>
            <a:buChar char="•"/>
          </a:pPr>
          <a:r>
            <a:rPr lang="en-US" b="0" dirty="0"/>
            <a:t>Linear Regression</a:t>
          </a:r>
          <a:endParaRPr lang="en-US" dirty="0"/>
        </a:p>
      </dgm:t>
    </dgm:pt>
    <dgm:pt modelId="{2848A0E9-480F-4127-A140-DF2CCCA862B5}" type="parTrans" cxnId="{AAF9DD50-7AC4-4C5C-8C21-37EDF9C79DBC}">
      <dgm:prSet/>
      <dgm:spPr/>
      <dgm:t>
        <a:bodyPr/>
        <a:lstStyle/>
        <a:p>
          <a:endParaRPr lang="en-US"/>
        </a:p>
      </dgm:t>
    </dgm:pt>
    <dgm:pt modelId="{195BE104-8474-40D4-883F-0B0BBB74B832}" type="sibTrans" cxnId="{AAF9DD50-7AC4-4C5C-8C21-37EDF9C79DBC}">
      <dgm:prSet/>
      <dgm:spPr/>
      <dgm:t>
        <a:bodyPr/>
        <a:lstStyle/>
        <a:p>
          <a:endParaRPr lang="en-US"/>
        </a:p>
      </dgm:t>
    </dgm:pt>
    <dgm:pt modelId="{0E3A7FD4-3AEF-403F-B53E-BFD30422EA2B}">
      <dgm:prSet phldrT="[Text]"/>
      <dgm:spPr/>
      <dgm:t>
        <a:bodyPr/>
        <a:lstStyle/>
        <a:p>
          <a:pPr>
            <a:buFont typeface="Arial" panose="020B0604020202020204" pitchFamily="34" charset="0"/>
            <a:buChar char="•"/>
          </a:pPr>
          <a:r>
            <a:rPr lang="en-US" b="0" dirty="0"/>
            <a:t>Regression Trees</a:t>
          </a:r>
          <a:endParaRPr lang="en-US" dirty="0"/>
        </a:p>
      </dgm:t>
    </dgm:pt>
    <dgm:pt modelId="{E8551146-4180-448D-B6F5-2C0EEA55D891}" type="parTrans" cxnId="{A36A2140-BB95-4EE0-9022-C14254EC602C}">
      <dgm:prSet/>
      <dgm:spPr/>
      <dgm:t>
        <a:bodyPr/>
        <a:lstStyle/>
        <a:p>
          <a:endParaRPr lang="en-US"/>
        </a:p>
      </dgm:t>
    </dgm:pt>
    <dgm:pt modelId="{AF58CD30-0593-4B8F-BAC7-AB125B035E18}" type="sibTrans" cxnId="{A36A2140-BB95-4EE0-9022-C14254EC602C}">
      <dgm:prSet/>
      <dgm:spPr/>
      <dgm:t>
        <a:bodyPr/>
        <a:lstStyle/>
        <a:p>
          <a:endParaRPr lang="en-US"/>
        </a:p>
      </dgm:t>
    </dgm:pt>
    <dgm:pt modelId="{29261DB3-61C6-4751-8230-D638A92469DE}">
      <dgm:prSet phldrT="[Text]"/>
      <dgm:spPr/>
      <dgm:t>
        <a:bodyPr/>
        <a:lstStyle/>
        <a:p>
          <a:pPr>
            <a:buFont typeface="Arial" panose="020B0604020202020204" pitchFamily="34" charset="0"/>
            <a:buChar char="•"/>
          </a:pPr>
          <a:r>
            <a:rPr lang="en-US" b="0" dirty="0"/>
            <a:t>Non-Linear Regression</a:t>
          </a:r>
          <a:endParaRPr lang="en-US" dirty="0"/>
        </a:p>
      </dgm:t>
    </dgm:pt>
    <dgm:pt modelId="{DC318076-8013-4D3C-8343-60A8DA7D44F5}" type="parTrans" cxnId="{0B6D7DFB-7283-4C98-8BA8-5CBC7844D2A8}">
      <dgm:prSet/>
      <dgm:spPr/>
      <dgm:t>
        <a:bodyPr/>
        <a:lstStyle/>
        <a:p>
          <a:endParaRPr lang="en-US"/>
        </a:p>
      </dgm:t>
    </dgm:pt>
    <dgm:pt modelId="{885E1F8C-8AA5-48A2-BD97-6A620174363C}" type="sibTrans" cxnId="{0B6D7DFB-7283-4C98-8BA8-5CBC7844D2A8}">
      <dgm:prSet/>
      <dgm:spPr/>
      <dgm:t>
        <a:bodyPr/>
        <a:lstStyle/>
        <a:p>
          <a:endParaRPr lang="en-US"/>
        </a:p>
      </dgm:t>
    </dgm:pt>
    <dgm:pt modelId="{C21140D6-B5FC-4E69-80A4-30D0A6B70488}">
      <dgm:prSet phldrT="[Text]"/>
      <dgm:spPr/>
      <dgm:t>
        <a:bodyPr/>
        <a:lstStyle/>
        <a:p>
          <a:pPr>
            <a:buFont typeface="Arial" panose="020B0604020202020204" pitchFamily="34" charset="0"/>
            <a:buChar char="•"/>
          </a:pPr>
          <a:r>
            <a:rPr lang="en-US" b="0" dirty="0"/>
            <a:t>Bayesian Linear Regression</a:t>
          </a:r>
          <a:endParaRPr lang="en-US" dirty="0"/>
        </a:p>
      </dgm:t>
    </dgm:pt>
    <dgm:pt modelId="{A974B5B6-0506-49F3-9663-9E6852D62733}" type="parTrans" cxnId="{F9409802-0C74-48C7-BD0F-EE52C58FEF2F}">
      <dgm:prSet/>
      <dgm:spPr/>
      <dgm:t>
        <a:bodyPr/>
        <a:lstStyle/>
        <a:p>
          <a:endParaRPr lang="en-US"/>
        </a:p>
      </dgm:t>
    </dgm:pt>
    <dgm:pt modelId="{A5E37F4A-2209-4D29-8CD6-E8EF425B2B66}" type="sibTrans" cxnId="{F9409802-0C74-48C7-BD0F-EE52C58FEF2F}">
      <dgm:prSet/>
      <dgm:spPr/>
      <dgm:t>
        <a:bodyPr/>
        <a:lstStyle/>
        <a:p>
          <a:endParaRPr lang="en-US"/>
        </a:p>
      </dgm:t>
    </dgm:pt>
    <dgm:pt modelId="{4CC32A27-BCBE-4D39-B9AA-ACDD13126245}">
      <dgm:prSet/>
      <dgm:spPr/>
      <dgm:t>
        <a:bodyPr/>
        <a:lstStyle/>
        <a:p>
          <a:pPr>
            <a:buFont typeface="Arial" panose="020B0604020202020204" pitchFamily="34" charset="0"/>
            <a:buChar char="•"/>
          </a:pPr>
          <a:r>
            <a:rPr lang="en-US" b="0"/>
            <a:t>Polynomial Regression</a:t>
          </a:r>
        </a:p>
      </dgm:t>
    </dgm:pt>
    <dgm:pt modelId="{BBBC5AB3-EB14-4B84-987D-64601A2CF0E8}" type="parTrans" cxnId="{5E1DD7FE-267C-4960-94F6-50114D471FD2}">
      <dgm:prSet/>
      <dgm:spPr/>
      <dgm:t>
        <a:bodyPr/>
        <a:lstStyle/>
        <a:p>
          <a:endParaRPr lang="en-US"/>
        </a:p>
      </dgm:t>
    </dgm:pt>
    <dgm:pt modelId="{56496C51-D7AC-4037-B97D-37409D122FBE}" type="sibTrans" cxnId="{5E1DD7FE-267C-4960-94F6-50114D471FD2}">
      <dgm:prSet/>
      <dgm:spPr/>
      <dgm:t>
        <a:bodyPr/>
        <a:lstStyle/>
        <a:p>
          <a:endParaRPr lang="en-US"/>
        </a:p>
      </dgm:t>
    </dgm:pt>
    <dgm:pt modelId="{5FCC29C3-0F13-4B09-AA19-08DBA6F7096D}" type="pres">
      <dgm:prSet presAssocID="{7275E196-FB28-4796-AEA6-8215C9D801C8}" presName="diagram" presStyleCnt="0">
        <dgm:presLayoutVars>
          <dgm:dir/>
          <dgm:resizeHandles val="exact"/>
        </dgm:presLayoutVars>
      </dgm:prSet>
      <dgm:spPr/>
    </dgm:pt>
    <dgm:pt modelId="{71380DEF-7538-4B0E-ADC5-2944F58D7EE6}" type="pres">
      <dgm:prSet presAssocID="{F3E2722D-325B-43FC-9AEC-AE35229C9C45}" presName="node" presStyleLbl="node1" presStyleIdx="0" presStyleCnt="5">
        <dgm:presLayoutVars>
          <dgm:bulletEnabled val="1"/>
        </dgm:presLayoutVars>
      </dgm:prSet>
      <dgm:spPr/>
    </dgm:pt>
    <dgm:pt modelId="{F1589650-8578-4067-A1CC-FC3ECC90CB1D}" type="pres">
      <dgm:prSet presAssocID="{195BE104-8474-40D4-883F-0B0BBB74B832}" presName="sibTrans" presStyleCnt="0"/>
      <dgm:spPr/>
    </dgm:pt>
    <dgm:pt modelId="{F9C70AD1-4153-472B-A4E0-29A77A03E482}" type="pres">
      <dgm:prSet presAssocID="{0E3A7FD4-3AEF-403F-B53E-BFD30422EA2B}" presName="node" presStyleLbl="node1" presStyleIdx="1" presStyleCnt="5">
        <dgm:presLayoutVars>
          <dgm:bulletEnabled val="1"/>
        </dgm:presLayoutVars>
      </dgm:prSet>
      <dgm:spPr/>
    </dgm:pt>
    <dgm:pt modelId="{397DBEBF-D297-487D-9BF5-AF15CC47D536}" type="pres">
      <dgm:prSet presAssocID="{AF58CD30-0593-4B8F-BAC7-AB125B035E18}" presName="sibTrans" presStyleCnt="0"/>
      <dgm:spPr/>
    </dgm:pt>
    <dgm:pt modelId="{0CF781A0-37BA-40E4-809B-FC51B687E8CF}" type="pres">
      <dgm:prSet presAssocID="{29261DB3-61C6-4751-8230-D638A92469DE}" presName="node" presStyleLbl="node1" presStyleIdx="2" presStyleCnt="5">
        <dgm:presLayoutVars>
          <dgm:bulletEnabled val="1"/>
        </dgm:presLayoutVars>
      </dgm:prSet>
      <dgm:spPr/>
    </dgm:pt>
    <dgm:pt modelId="{2734F5A2-AB5A-43C2-A21D-EF9521C6BF5B}" type="pres">
      <dgm:prSet presAssocID="{885E1F8C-8AA5-48A2-BD97-6A620174363C}" presName="sibTrans" presStyleCnt="0"/>
      <dgm:spPr/>
    </dgm:pt>
    <dgm:pt modelId="{2EE304E1-FB0A-4B70-AFF4-5371F59C407F}" type="pres">
      <dgm:prSet presAssocID="{C21140D6-B5FC-4E69-80A4-30D0A6B70488}" presName="node" presStyleLbl="node1" presStyleIdx="3" presStyleCnt="5">
        <dgm:presLayoutVars>
          <dgm:bulletEnabled val="1"/>
        </dgm:presLayoutVars>
      </dgm:prSet>
      <dgm:spPr/>
    </dgm:pt>
    <dgm:pt modelId="{FD0385C4-61B3-43FF-AB18-E2F9B4B51115}" type="pres">
      <dgm:prSet presAssocID="{A5E37F4A-2209-4D29-8CD6-E8EF425B2B66}" presName="sibTrans" presStyleCnt="0"/>
      <dgm:spPr/>
    </dgm:pt>
    <dgm:pt modelId="{3DF75192-A32E-42D4-82B6-280C89DA0D50}" type="pres">
      <dgm:prSet presAssocID="{4CC32A27-BCBE-4D39-B9AA-ACDD13126245}" presName="node" presStyleLbl="node1" presStyleIdx="4" presStyleCnt="5">
        <dgm:presLayoutVars>
          <dgm:bulletEnabled val="1"/>
        </dgm:presLayoutVars>
      </dgm:prSet>
      <dgm:spPr/>
    </dgm:pt>
  </dgm:ptLst>
  <dgm:cxnLst>
    <dgm:cxn modelId="{F9409802-0C74-48C7-BD0F-EE52C58FEF2F}" srcId="{7275E196-FB28-4796-AEA6-8215C9D801C8}" destId="{C21140D6-B5FC-4E69-80A4-30D0A6B70488}" srcOrd="3" destOrd="0" parTransId="{A974B5B6-0506-49F3-9663-9E6852D62733}" sibTransId="{A5E37F4A-2209-4D29-8CD6-E8EF425B2B66}"/>
    <dgm:cxn modelId="{3E9A9F35-19B2-413E-9A26-307C15B793B8}" type="presOf" srcId="{C21140D6-B5FC-4E69-80A4-30D0A6B70488}" destId="{2EE304E1-FB0A-4B70-AFF4-5371F59C407F}" srcOrd="0" destOrd="0" presId="urn:microsoft.com/office/officeart/2005/8/layout/default"/>
    <dgm:cxn modelId="{A36A2140-BB95-4EE0-9022-C14254EC602C}" srcId="{7275E196-FB28-4796-AEA6-8215C9D801C8}" destId="{0E3A7FD4-3AEF-403F-B53E-BFD30422EA2B}" srcOrd="1" destOrd="0" parTransId="{E8551146-4180-448D-B6F5-2C0EEA55D891}" sibTransId="{AF58CD30-0593-4B8F-BAC7-AB125B035E18}"/>
    <dgm:cxn modelId="{AAF9DD50-7AC4-4C5C-8C21-37EDF9C79DBC}" srcId="{7275E196-FB28-4796-AEA6-8215C9D801C8}" destId="{F3E2722D-325B-43FC-9AEC-AE35229C9C45}" srcOrd="0" destOrd="0" parTransId="{2848A0E9-480F-4127-A140-DF2CCCA862B5}" sibTransId="{195BE104-8474-40D4-883F-0B0BBB74B832}"/>
    <dgm:cxn modelId="{44715F93-0439-4B4F-981E-D5160004E716}" type="presOf" srcId="{7275E196-FB28-4796-AEA6-8215C9D801C8}" destId="{5FCC29C3-0F13-4B09-AA19-08DBA6F7096D}" srcOrd="0" destOrd="0" presId="urn:microsoft.com/office/officeart/2005/8/layout/default"/>
    <dgm:cxn modelId="{3ADDDFAD-B712-499F-88BB-14BF22D9451B}" type="presOf" srcId="{29261DB3-61C6-4751-8230-D638A92469DE}" destId="{0CF781A0-37BA-40E4-809B-FC51B687E8CF}" srcOrd="0" destOrd="0" presId="urn:microsoft.com/office/officeart/2005/8/layout/default"/>
    <dgm:cxn modelId="{E8E342B1-BDCE-41FD-8DD9-3149D8759DDF}" type="presOf" srcId="{0E3A7FD4-3AEF-403F-B53E-BFD30422EA2B}" destId="{F9C70AD1-4153-472B-A4E0-29A77A03E482}" srcOrd="0" destOrd="0" presId="urn:microsoft.com/office/officeart/2005/8/layout/default"/>
    <dgm:cxn modelId="{5D4057DF-F4CF-4C9F-A2BE-66DD1855D4B4}" type="presOf" srcId="{4CC32A27-BCBE-4D39-B9AA-ACDD13126245}" destId="{3DF75192-A32E-42D4-82B6-280C89DA0D50}" srcOrd="0" destOrd="0" presId="urn:microsoft.com/office/officeart/2005/8/layout/default"/>
    <dgm:cxn modelId="{BD5157E5-5530-403B-96A8-3F5799236AD7}" type="presOf" srcId="{F3E2722D-325B-43FC-9AEC-AE35229C9C45}" destId="{71380DEF-7538-4B0E-ADC5-2944F58D7EE6}" srcOrd="0" destOrd="0" presId="urn:microsoft.com/office/officeart/2005/8/layout/default"/>
    <dgm:cxn modelId="{0B6D7DFB-7283-4C98-8BA8-5CBC7844D2A8}" srcId="{7275E196-FB28-4796-AEA6-8215C9D801C8}" destId="{29261DB3-61C6-4751-8230-D638A92469DE}" srcOrd="2" destOrd="0" parTransId="{DC318076-8013-4D3C-8343-60A8DA7D44F5}" sibTransId="{885E1F8C-8AA5-48A2-BD97-6A620174363C}"/>
    <dgm:cxn modelId="{5E1DD7FE-267C-4960-94F6-50114D471FD2}" srcId="{7275E196-FB28-4796-AEA6-8215C9D801C8}" destId="{4CC32A27-BCBE-4D39-B9AA-ACDD13126245}" srcOrd="4" destOrd="0" parTransId="{BBBC5AB3-EB14-4B84-987D-64601A2CF0E8}" sibTransId="{56496C51-D7AC-4037-B97D-37409D122FBE}"/>
    <dgm:cxn modelId="{98F7EBF9-EF07-4B2A-B747-42CB53FF74F0}" type="presParOf" srcId="{5FCC29C3-0F13-4B09-AA19-08DBA6F7096D}" destId="{71380DEF-7538-4B0E-ADC5-2944F58D7EE6}" srcOrd="0" destOrd="0" presId="urn:microsoft.com/office/officeart/2005/8/layout/default"/>
    <dgm:cxn modelId="{C832BCA4-690D-4FCB-8D1A-E7F99348C5F2}" type="presParOf" srcId="{5FCC29C3-0F13-4B09-AA19-08DBA6F7096D}" destId="{F1589650-8578-4067-A1CC-FC3ECC90CB1D}" srcOrd="1" destOrd="0" presId="urn:microsoft.com/office/officeart/2005/8/layout/default"/>
    <dgm:cxn modelId="{C84FD7F6-F944-45DA-85F0-16B752443F17}" type="presParOf" srcId="{5FCC29C3-0F13-4B09-AA19-08DBA6F7096D}" destId="{F9C70AD1-4153-472B-A4E0-29A77A03E482}" srcOrd="2" destOrd="0" presId="urn:microsoft.com/office/officeart/2005/8/layout/default"/>
    <dgm:cxn modelId="{9C76E323-E86C-4D19-8BD6-E8485090ECA1}" type="presParOf" srcId="{5FCC29C3-0F13-4B09-AA19-08DBA6F7096D}" destId="{397DBEBF-D297-487D-9BF5-AF15CC47D536}" srcOrd="3" destOrd="0" presId="urn:microsoft.com/office/officeart/2005/8/layout/default"/>
    <dgm:cxn modelId="{8FB7EA67-6C24-4D26-94F9-0D95019D5C46}" type="presParOf" srcId="{5FCC29C3-0F13-4B09-AA19-08DBA6F7096D}" destId="{0CF781A0-37BA-40E4-809B-FC51B687E8CF}" srcOrd="4" destOrd="0" presId="urn:microsoft.com/office/officeart/2005/8/layout/default"/>
    <dgm:cxn modelId="{39E5F814-2565-4DD4-B7B1-A201BC13644F}" type="presParOf" srcId="{5FCC29C3-0F13-4B09-AA19-08DBA6F7096D}" destId="{2734F5A2-AB5A-43C2-A21D-EF9521C6BF5B}" srcOrd="5" destOrd="0" presId="urn:microsoft.com/office/officeart/2005/8/layout/default"/>
    <dgm:cxn modelId="{AD9A6AD8-9AD8-42D2-9763-613669B69D59}" type="presParOf" srcId="{5FCC29C3-0F13-4B09-AA19-08DBA6F7096D}" destId="{2EE304E1-FB0A-4B70-AFF4-5371F59C407F}" srcOrd="6" destOrd="0" presId="urn:microsoft.com/office/officeart/2005/8/layout/default"/>
    <dgm:cxn modelId="{517CA401-73A5-4F78-8CF3-41F4CB635EB6}" type="presParOf" srcId="{5FCC29C3-0F13-4B09-AA19-08DBA6F7096D}" destId="{FD0385C4-61B3-43FF-AB18-E2F9B4B51115}" srcOrd="7" destOrd="0" presId="urn:microsoft.com/office/officeart/2005/8/layout/default"/>
    <dgm:cxn modelId="{2875E501-5771-4DA2-B23E-7AD4835E14F2}" type="presParOf" srcId="{5FCC29C3-0F13-4B09-AA19-08DBA6F7096D}" destId="{3DF75192-A32E-42D4-82B6-280C89DA0D50}"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634F3F-BF5C-4638-94EF-9CCABDF87B72}"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1ABFD4D-DC6A-46B2-8851-B24A0A4B37CB}">
      <dgm:prSet phldrT="[Text]"/>
      <dgm:spPr/>
      <dgm:t>
        <a:bodyPr/>
        <a:lstStyle/>
        <a:p>
          <a:pPr>
            <a:buFont typeface="Arial" panose="020B0604020202020204" pitchFamily="34" charset="0"/>
            <a:buChar char="•"/>
          </a:pPr>
          <a:r>
            <a:rPr lang="en-US" b="0" dirty="0"/>
            <a:t>Random Forest</a:t>
          </a:r>
          <a:endParaRPr lang="en-US" dirty="0"/>
        </a:p>
      </dgm:t>
    </dgm:pt>
    <dgm:pt modelId="{4CF757A2-2A4C-47E1-8ADB-298FF56609F2}" type="parTrans" cxnId="{E7DFB823-8752-4A6D-8089-164C66EC01E2}">
      <dgm:prSet/>
      <dgm:spPr/>
      <dgm:t>
        <a:bodyPr/>
        <a:lstStyle/>
        <a:p>
          <a:endParaRPr lang="en-US"/>
        </a:p>
      </dgm:t>
    </dgm:pt>
    <dgm:pt modelId="{FDF8AB4E-1697-4F5A-896B-6817C3DD3D4D}" type="sibTrans" cxnId="{E7DFB823-8752-4A6D-8089-164C66EC01E2}">
      <dgm:prSet/>
      <dgm:spPr/>
      <dgm:t>
        <a:bodyPr/>
        <a:lstStyle/>
        <a:p>
          <a:endParaRPr lang="en-US"/>
        </a:p>
      </dgm:t>
    </dgm:pt>
    <dgm:pt modelId="{BF68368C-6155-4200-8A71-0F9C1D75C120}">
      <dgm:prSet phldrT="[Text]"/>
      <dgm:spPr/>
      <dgm:t>
        <a:bodyPr/>
        <a:lstStyle/>
        <a:p>
          <a:pPr>
            <a:buFont typeface="Arial" panose="020B0604020202020204" pitchFamily="34" charset="0"/>
            <a:buChar char="•"/>
          </a:pPr>
          <a:r>
            <a:rPr lang="en-US" b="0" dirty="0"/>
            <a:t>Decision Trees</a:t>
          </a:r>
          <a:endParaRPr lang="en-US" dirty="0"/>
        </a:p>
      </dgm:t>
    </dgm:pt>
    <dgm:pt modelId="{BA7E50BD-9D3C-41E9-97C5-D3FE1192C666}" type="parTrans" cxnId="{F20299F2-AD2A-4F94-9505-128E785CD17D}">
      <dgm:prSet/>
      <dgm:spPr/>
      <dgm:t>
        <a:bodyPr/>
        <a:lstStyle/>
        <a:p>
          <a:endParaRPr lang="en-US"/>
        </a:p>
      </dgm:t>
    </dgm:pt>
    <dgm:pt modelId="{812F2F67-DD17-4C2F-83F3-D173F65955B2}" type="sibTrans" cxnId="{F20299F2-AD2A-4F94-9505-128E785CD17D}">
      <dgm:prSet/>
      <dgm:spPr/>
      <dgm:t>
        <a:bodyPr/>
        <a:lstStyle/>
        <a:p>
          <a:endParaRPr lang="en-US"/>
        </a:p>
      </dgm:t>
    </dgm:pt>
    <dgm:pt modelId="{3A3DAE93-1749-4B50-A9CC-851E8A5826BE}">
      <dgm:prSet phldrT="[Text]"/>
      <dgm:spPr/>
      <dgm:t>
        <a:bodyPr/>
        <a:lstStyle/>
        <a:p>
          <a:pPr>
            <a:buFont typeface="Arial" panose="020B0604020202020204" pitchFamily="34" charset="0"/>
            <a:buChar char="•"/>
          </a:pPr>
          <a:r>
            <a:rPr lang="en-US" b="0" dirty="0"/>
            <a:t>Logistic Regression</a:t>
          </a:r>
          <a:endParaRPr lang="en-US" dirty="0"/>
        </a:p>
      </dgm:t>
    </dgm:pt>
    <dgm:pt modelId="{923F257A-0B5C-47EA-B082-9B5176C347E6}" type="parTrans" cxnId="{163761E1-FC92-457F-B115-E193A10B8111}">
      <dgm:prSet/>
      <dgm:spPr/>
      <dgm:t>
        <a:bodyPr/>
        <a:lstStyle/>
        <a:p>
          <a:endParaRPr lang="en-US"/>
        </a:p>
      </dgm:t>
    </dgm:pt>
    <dgm:pt modelId="{AD3D5A94-76FD-4D87-836D-3F78DA73F6F7}" type="sibTrans" cxnId="{163761E1-FC92-457F-B115-E193A10B8111}">
      <dgm:prSet/>
      <dgm:spPr/>
      <dgm:t>
        <a:bodyPr/>
        <a:lstStyle/>
        <a:p>
          <a:endParaRPr lang="en-US"/>
        </a:p>
      </dgm:t>
    </dgm:pt>
    <dgm:pt modelId="{FB828E1A-E4C5-4602-8492-2FB296C2D182}">
      <dgm:prSet phldrT="[Text]"/>
      <dgm:spPr/>
      <dgm:t>
        <a:bodyPr/>
        <a:lstStyle/>
        <a:p>
          <a:pPr>
            <a:buFont typeface="Arial" panose="020B0604020202020204" pitchFamily="34" charset="0"/>
            <a:buChar char="•"/>
          </a:pPr>
          <a:r>
            <a:rPr lang="en-US" b="0" dirty="0"/>
            <a:t>Support vector Machines</a:t>
          </a:r>
          <a:endParaRPr lang="en-US" dirty="0"/>
        </a:p>
      </dgm:t>
    </dgm:pt>
    <dgm:pt modelId="{94936330-3314-470C-9F09-38CFB3AF68D8}" type="parTrans" cxnId="{056BD393-8B1F-4F79-ABA3-A693CF016447}">
      <dgm:prSet/>
      <dgm:spPr/>
      <dgm:t>
        <a:bodyPr/>
        <a:lstStyle/>
        <a:p>
          <a:endParaRPr lang="en-US"/>
        </a:p>
      </dgm:t>
    </dgm:pt>
    <dgm:pt modelId="{2F00ACC4-3510-4490-8034-C61728330A1F}" type="sibTrans" cxnId="{056BD393-8B1F-4F79-ABA3-A693CF016447}">
      <dgm:prSet/>
      <dgm:spPr/>
      <dgm:t>
        <a:bodyPr/>
        <a:lstStyle/>
        <a:p>
          <a:endParaRPr lang="en-US"/>
        </a:p>
      </dgm:t>
    </dgm:pt>
    <dgm:pt modelId="{0238B71E-539F-4617-B169-9B5C748F79B3}" type="pres">
      <dgm:prSet presAssocID="{23634F3F-BF5C-4638-94EF-9CCABDF87B72}" presName="diagram" presStyleCnt="0">
        <dgm:presLayoutVars>
          <dgm:dir/>
          <dgm:resizeHandles val="exact"/>
        </dgm:presLayoutVars>
      </dgm:prSet>
      <dgm:spPr/>
    </dgm:pt>
    <dgm:pt modelId="{EBEAC380-6711-4FE6-A5FC-C2022AFBEBA1}" type="pres">
      <dgm:prSet presAssocID="{A1ABFD4D-DC6A-46B2-8851-B24A0A4B37CB}" presName="node" presStyleLbl="node1" presStyleIdx="0" presStyleCnt="4">
        <dgm:presLayoutVars>
          <dgm:bulletEnabled val="1"/>
        </dgm:presLayoutVars>
      </dgm:prSet>
      <dgm:spPr/>
    </dgm:pt>
    <dgm:pt modelId="{89CADB4C-D913-4C62-AEBB-53C43A70D78E}" type="pres">
      <dgm:prSet presAssocID="{FDF8AB4E-1697-4F5A-896B-6817C3DD3D4D}" presName="sibTrans" presStyleCnt="0"/>
      <dgm:spPr/>
    </dgm:pt>
    <dgm:pt modelId="{B750C24E-A63D-4124-8322-8F372DB61FBB}" type="pres">
      <dgm:prSet presAssocID="{BF68368C-6155-4200-8A71-0F9C1D75C120}" presName="node" presStyleLbl="node1" presStyleIdx="1" presStyleCnt="4">
        <dgm:presLayoutVars>
          <dgm:bulletEnabled val="1"/>
        </dgm:presLayoutVars>
      </dgm:prSet>
      <dgm:spPr/>
    </dgm:pt>
    <dgm:pt modelId="{463C5FF6-777A-4257-AFFC-C748A3D19F63}" type="pres">
      <dgm:prSet presAssocID="{812F2F67-DD17-4C2F-83F3-D173F65955B2}" presName="sibTrans" presStyleCnt="0"/>
      <dgm:spPr/>
    </dgm:pt>
    <dgm:pt modelId="{A8868410-5428-43A4-85D9-4B74E54B02BC}" type="pres">
      <dgm:prSet presAssocID="{3A3DAE93-1749-4B50-A9CC-851E8A5826BE}" presName="node" presStyleLbl="node1" presStyleIdx="2" presStyleCnt="4">
        <dgm:presLayoutVars>
          <dgm:bulletEnabled val="1"/>
        </dgm:presLayoutVars>
      </dgm:prSet>
      <dgm:spPr/>
    </dgm:pt>
    <dgm:pt modelId="{8DD8F2B5-497E-4E38-A7CD-E8650CAD6232}" type="pres">
      <dgm:prSet presAssocID="{AD3D5A94-76FD-4D87-836D-3F78DA73F6F7}" presName="sibTrans" presStyleCnt="0"/>
      <dgm:spPr/>
    </dgm:pt>
    <dgm:pt modelId="{FE112129-6FC8-4250-9A37-8E41E97B5B7F}" type="pres">
      <dgm:prSet presAssocID="{FB828E1A-E4C5-4602-8492-2FB296C2D182}" presName="node" presStyleLbl="node1" presStyleIdx="3" presStyleCnt="4">
        <dgm:presLayoutVars>
          <dgm:bulletEnabled val="1"/>
        </dgm:presLayoutVars>
      </dgm:prSet>
      <dgm:spPr/>
    </dgm:pt>
  </dgm:ptLst>
  <dgm:cxnLst>
    <dgm:cxn modelId="{4F3FB813-451B-41C0-B419-B9D696864312}" type="presOf" srcId="{3A3DAE93-1749-4B50-A9CC-851E8A5826BE}" destId="{A8868410-5428-43A4-85D9-4B74E54B02BC}" srcOrd="0" destOrd="0" presId="urn:microsoft.com/office/officeart/2005/8/layout/default"/>
    <dgm:cxn modelId="{E7DFB823-8752-4A6D-8089-164C66EC01E2}" srcId="{23634F3F-BF5C-4638-94EF-9CCABDF87B72}" destId="{A1ABFD4D-DC6A-46B2-8851-B24A0A4B37CB}" srcOrd="0" destOrd="0" parTransId="{4CF757A2-2A4C-47E1-8ADB-298FF56609F2}" sibTransId="{FDF8AB4E-1697-4F5A-896B-6817C3DD3D4D}"/>
    <dgm:cxn modelId="{8602E44F-C79E-4194-A339-9AA9EA6B5D4D}" type="presOf" srcId="{BF68368C-6155-4200-8A71-0F9C1D75C120}" destId="{B750C24E-A63D-4124-8322-8F372DB61FBB}" srcOrd="0" destOrd="0" presId="urn:microsoft.com/office/officeart/2005/8/layout/default"/>
    <dgm:cxn modelId="{1658B77A-2684-45D0-9E47-D0B75E669B6A}" type="presOf" srcId="{23634F3F-BF5C-4638-94EF-9CCABDF87B72}" destId="{0238B71E-539F-4617-B169-9B5C748F79B3}" srcOrd="0" destOrd="0" presId="urn:microsoft.com/office/officeart/2005/8/layout/default"/>
    <dgm:cxn modelId="{5A5A5A91-3837-44C5-997F-C2A09AE3A6FD}" type="presOf" srcId="{FB828E1A-E4C5-4602-8492-2FB296C2D182}" destId="{FE112129-6FC8-4250-9A37-8E41E97B5B7F}" srcOrd="0" destOrd="0" presId="urn:microsoft.com/office/officeart/2005/8/layout/default"/>
    <dgm:cxn modelId="{056BD393-8B1F-4F79-ABA3-A693CF016447}" srcId="{23634F3F-BF5C-4638-94EF-9CCABDF87B72}" destId="{FB828E1A-E4C5-4602-8492-2FB296C2D182}" srcOrd="3" destOrd="0" parTransId="{94936330-3314-470C-9F09-38CFB3AF68D8}" sibTransId="{2F00ACC4-3510-4490-8034-C61728330A1F}"/>
    <dgm:cxn modelId="{1A059995-5025-491B-8B0D-4724CFD47176}" type="presOf" srcId="{A1ABFD4D-DC6A-46B2-8851-B24A0A4B37CB}" destId="{EBEAC380-6711-4FE6-A5FC-C2022AFBEBA1}" srcOrd="0" destOrd="0" presId="urn:microsoft.com/office/officeart/2005/8/layout/default"/>
    <dgm:cxn modelId="{163761E1-FC92-457F-B115-E193A10B8111}" srcId="{23634F3F-BF5C-4638-94EF-9CCABDF87B72}" destId="{3A3DAE93-1749-4B50-A9CC-851E8A5826BE}" srcOrd="2" destOrd="0" parTransId="{923F257A-0B5C-47EA-B082-9B5176C347E6}" sibTransId="{AD3D5A94-76FD-4D87-836D-3F78DA73F6F7}"/>
    <dgm:cxn modelId="{F20299F2-AD2A-4F94-9505-128E785CD17D}" srcId="{23634F3F-BF5C-4638-94EF-9CCABDF87B72}" destId="{BF68368C-6155-4200-8A71-0F9C1D75C120}" srcOrd="1" destOrd="0" parTransId="{BA7E50BD-9D3C-41E9-97C5-D3FE1192C666}" sibTransId="{812F2F67-DD17-4C2F-83F3-D173F65955B2}"/>
    <dgm:cxn modelId="{A452E9D5-AEEA-4292-A8E7-8EFB005DA935}" type="presParOf" srcId="{0238B71E-539F-4617-B169-9B5C748F79B3}" destId="{EBEAC380-6711-4FE6-A5FC-C2022AFBEBA1}" srcOrd="0" destOrd="0" presId="urn:microsoft.com/office/officeart/2005/8/layout/default"/>
    <dgm:cxn modelId="{9F3EF190-8BD4-4305-BC5A-748C0536ACD0}" type="presParOf" srcId="{0238B71E-539F-4617-B169-9B5C748F79B3}" destId="{89CADB4C-D913-4C62-AEBB-53C43A70D78E}" srcOrd="1" destOrd="0" presId="urn:microsoft.com/office/officeart/2005/8/layout/default"/>
    <dgm:cxn modelId="{ACA45A65-3917-4C76-8CDD-F809CD09A473}" type="presParOf" srcId="{0238B71E-539F-4617-B169-9B5C748F79B3}" destId="{B750C24E-A63D-4124-8322-8F372DB61FBB}" srcOrd="2" destOrd="0" presId="urn:microsoft.com/office/officeart/2005/8/layout/default"/>
    <dgm:cxn modelId="{E2F89EC9-5555-463F-87AE-38485FF3FC3D}" type="presParOf" srcId="{0238B71E-539F-4617-B169-9B5C748F79B3}" destId="{463C5FF6-777A-4257-AFFC-C748A3D19F63}" srcOrd="3" destOrd="0" presId="urn:microsoft.com/office/officeart/2005/8/layout/default"/>
    <dgm:cxn modelId="{BB7AC13C-8F6B-49EE-A7D4-6489FD1518A5}" type="presParOf" srcId="{0238B71E-539F-4617-B169-9B5C748F79B3}" destId="{A8868410-5428-43A4-85D9-4B74E54B02BC}" srcOrd="4" destOrd="0" presId="urn:microsoft.com/office/officeart/2005/8/layout/default"/>
    <dgm:cxn modelId="{130778D2-D2AE-415D-9FB1-AD5D6103CFF8}" type="presParOf" srcId="{0238B71E-539F-4617-B169-9B5C748F79B3}" destId="{8DD8F2B5-497E-4E38-A7CD-E8650CAD6232}" srcOrd="5" destOrd="0" presId="urn:microsoft.com/office/officeart/2005/8/layout/default"/>
    <dgm:cxn modelId="{175A9E48-F2DF-47C8-BADA-AF7D69358877}" type="presParOf" srcId="{0238B71E-539F-4617-B169-9B5C748F79B3}" destId="{FE112129-6FC8-4250-9A37-8E41E97B5B7F}"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EE6D84A-0B96-4B34-BF80-192B564CE1BF}"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EFBCCBF4-7C2F-4A3D-9A32-23DEEB0B3C7C}">
      <dgm:prSet phldrT="[Text]"/>
      <dgm:spPr/>
      <dgm:t>
        <a:bodyPr/>
        <a:lstStyle/>
        <a:p>
          <a:r>
            <a:rPr lang="en-US" dirty="0"/>
            <a:t>Clustering</a:t>
          </a:r>
        </a:p>
      </dgm:t>
    </dgm:pt>
    <dgm:pt modelId="{8795298D-465E-4EB7-8BBE-0CC315FD24DE}" type="parTrans" cxnId="{CAB07FE8-D643-49A0-816D-44896713DE48}">
      <dgm:prSet/>
      <dgm:spPr/>
      <dgm:t>
        <a:bodyPr/>
        <a:lstStyle/>
        <a:p>
          <a:endParaRPr lang="en-US"/>
        </a:p>
      </dgm:t>
    </dgm:pt>
    <dgm:pt modelId="{6E63CB63-36CD-4695-ADA7-73C4B3341E90}" type="sibTrans" cxnId="{CAB07FE8-D643-49A0-816D-44896713DE48}">
      <dgm:prSet/>
      <dgm:spPr/>
      <dgm:t>
        <a:bodyPr/>
        <a:lstStyle/>
        <a:p>
          <a:endParaRPr lang="en-US"/>
        </a:p>
      </dgm:t>
    </dgm:pt>
    <dgm:pt modelId="{23860FEF-5EAB-4E45-A72B-DA4126BCBF3C}">
      <dgm:prSet phldrT="[Text]" custT="1"/>
      <dgm:spPr/>
      <dgm:t>
        <a:bodyPr/>
        <a:lstStyle/>
        <a:p>
          <a:r>
            <a:rPr lang="en-US" sz="2000" b="0" i="0" dirty="0"/>
            <a:t>Clustering is a method of grouping the objects into clusters such that objects with most similarities remains into a group</a:t>
          </a:r>
          <a:endParaRPr lang="en-US" sz="2000" dirty="0"/>
        </a:p>
      </dgm:t>
    </dgm:pt>
    <dgm:pt modelId="{3BF3D2A4-32F4-4294-9722-D85E2C99FF01}" type="parTrans" cxnId="{9E95BD4A-F686-4979-B584-4FE5879C6A43}">
      <dgm:prSet/>
      <dgm:spPr/>
      <dgm:t>
        <a:bodyPr/>
        <a:lstStyle/>
        <a:p>
          <a:endParaRPr lang="en-US"/>
        </a:p>
      </dgm:t>
    </dgm:pt>
    <dgm:pt modelId="{32763F46-0F39-4428-9B30-55C852A8A62A}" type="sibTrans" cxnId="{9E95BD4A-F686-4979-B584-4FE5879C6A43}">
      <dgm:prSet/>
      <dgm:spPr/>
      <dgm:t>
        <a:bodyPr/>
        <a:lstStyle/>
        <a:p>
          <a:endParaRPr lang="en-US"/>
        </a:p>
      </dgm:t>
    </dgm:pt>
    <dgm:pt modelId="{D99EF82D-2E8A-4824-9816-B7FEB1B0458C}">
      <dgm:prSet phldrT="[Text]"/>
      <dgm:spPr/>
      <dgm:t>
        <a:bodyPr/>
        <a:lstStyle/>
        <a:p>
          <a:r>
            <a:rPr lang="en-US" dirty="0"/>
            <a:t>Association</a:t>
          </a:r>
        </a:p>
      </dgm:t>
    </dgm:pt>
    <dgm:pt modelId="{C64F4C17-8C6D-4348-A579-746614FE85C7}" type="parTrans" cxnId="{455EFF19-04C5-4E3E-98CB-44196B3528DE}">
      <dgm:prSet/>
      <dgm:spPr/>
      <dgm:t>
        <a:bodyPr/>
        <a:lstStyle/>
        <a:p>
          <a:endParaRPr lang="en-US"/>
        </a:p>
      </dgm:t>
    </dgm:pt>
    <dgm:pt modelId="{F2BDE7EC-2C74-4D91-A3BF-0BD0883B5284}" type="sibTrans" cxnId="{455EFF19-04C5-4E3E-98CB-44196B3528DE}">
      <dgm:prSet/>
      <dgm:spPr/>
      <dgm:t>
        <a:bodyPr/>
        <a:lstStyle/>
        <a:p>
          <a:endParaRPr lang="en-US"/>
        </a:p>
      </dgm:t>
    </dgm:pt>
    <dgm:pt modelId="{C4D7C04A-F57A-468C-A875-476CFD630FE9}">
      <dgm:prSet phldrT="[Text]" custT="1"/>
      <dgm:spPr/>
      <dgm:t>
        <a:bodyPr/>
        <a:lstStyle/>
        <a:p>
          <a:r>
            <a:rPr lang="en-US" sz="2000" b="0" i="0" dirty="0"/>
            <a:t>It is used for finding the relationships between variables in the large database.</a:t>
          </a:r>
          <a:endParaRPr lang="en-US" sz="2000" dirty="0"/>
        </a:p>
      </dgm:t>
    </dgm:pt>
    <dgm:pt modelId="{5BFD833C-ADDB-4496-BE83-BC239029857F}" type="parTrans" cxnId="{AFACB85B-FE77-4E3F-ACAC-08FE8178C00B}">
      <dgm:prSet/>
      <dgm:spPr/>
      <dgm:t>
        <a:bodyPr/>
        <a:lstStyle/>
        <a:p>
          <a:endParaRPr lang="en-US"/>
        </a:p>
      </dgm:t>
    </dgm:pt>
    <dgm:pt modelId="{B4FBCCE4-CD8D-49E1-A756-7E2883339649}" type="sibTrans" cxnId="{AFACB85B-FE77-4E3F-ACAC-08FE8178C00B}">
      <dgm:prSet/>
      <dgm:spPr/>
      <dgm:t>
        <a:bodyPr/>
        <a:lstStyle/>
        <a:p>
          <a:endParaRPr lang="en-US"/>
        </a:p>
      </dgm:t>
    </dgm:pt>
    <dgm:pt modelId="{B98B03EB-1327-44C7-9BCB-930524852C91}">
      <dgm:prSet phldrT="[Text]" custT="1"/>
      <dgm:spPr/>
      <dgm:t>
        <a:bodyPr/>
        <a:lstStyle/>
        <a:p>
          <a:r>
            <a:rPr lang="en-US" sz="2000" b="0" i="0" dirty="0"/>
            <a:t>Cluster analysis finds the commonalities between the data objects and categorizes them as per the presence and absence of those commonalities.</a:t>
          </a:r>
          <a:endParaRPr lang="en-US" sz="2000" dirty="0"/>
        </a:p>
      </dgm:t>
    </dgm:pt>
    <dgm:pt modelId="{2F7F6148-29E2-496D-B4DF-B563BD32C63C}" type="parTrans" cxnId="{004D6186-B381-4287-BE40-F1659C7B97CD}">
      <dgm:prSet/>
      <dgm:spPr/>
      <dgm:t>
        <a:bodyPr/>
        <a:lstStyle/>
        <a:p>
          <a:endParaRPr lang="en-US"/>
        </a:p>
      </dgm:t>
    </dgm:pt>
    <dgm:pt modelId="{482352F8-D069-4DB7-A5C1-2F505EB43331}" type="sibTrans" cxnId="{004D6186-B381-4287-BE40-F1659C7B97CD}">
      <dgm:prSet/>
      <dgm:spPr/>
      <dgm:t>
        <a:bodyPr/>
        <a:lstStyle/>
        <a:p>
          <a:endParaRPr lang="en-US"/>
        </a:p>
      </dgm:t>
    </dgm:pt>
    <dgm:pt modelId="{8F21EB99-7B98-4957-A0C3-10DA62520661}">
      <dgm:prSet phldrT="[Text]" custT="1"/>
      <dgm:spPr/>
      <dgm:t>
        <a:bodyPr/>
        <a:lstStyle/>
        <a:p>
          <a:r>
            <a:rPr lang="en-US" sz="2000" b="0" i="0" dirty="0"/>
            <a:t>Association rule makes marketing strategy more effective. Such as people who buy X item (suppose a bread) are also tend to purchase Y (Butter/Jam) item.</a:t>
          </a:r>
          <a:endParaRPr lang="en-US" sz="2000" dirty="0"/>
        </a:p>
      </dgm:t>
    </dgm:pt>
    <dgm:pt modelId="{478BFD76-8628-4E19-B6F1-62F5822DB627}" type="parTrans" cxnId="{2DC99F72-9816-4548-AF8C-BADA210183C2}">
      <dgm:prSet/>
      <dgm:spPr/>
      <dgm:t>
        <a:bodyPr/>
        <a:lstStyle/>
        <a:p>
          <a:endParaRPr lang="en-US"/>
        </a:p>
      </dgm:t>
    </dgm:pt>
    <dgm:pt modelId="{3A7E0E40-6A74-4B53-B58E-50745634834F}" type="sibTrans" cxnId="{2DC99F72-9816-4548-AF8C-BADA210183C2}">
      <dgm:prSet/>
      <dgm:spPr/>
      <dgm:t>
        <a:bodyPr/>
        <a:lstStyle/>
        <a:p>
          <a:endParaRPr lang="en-US"/>
        </a:p>
      </dgm:t>
    </dgm:pt>
    <dgm:pt modelId="{01D74A3C-8DC6-421B-9A59-F54C1D288E98}" type="pres">
      <dgm:prSet presAssocID="{5EE6D84A-0B96-4B34-BF80-192B564CE1BF}" presName="Name0" presStyleCnt="0">
        <dgm:presLayoutVars>
          <dgm:dir/>
          <dgm:animLvl val="lvl"/>
          <dgm:resizeHandles val="exact"/>
        </dgm:presLayoutVars>
      </dgm:prSet>
      <dgm:spPr/>
    </dgm:pt>
    <dgm:pt modelId="{66A0DA8E-15AD-42B0-B153-3E9F5F3BEFB6}" type="pres">
      <dgm:prSet presAssocID="{EFBCCBF4-7C2F-4A3D-9A32-23DEEB0B3C7C}" presName="linNode" presStyleCnt="0"/>
      <dgm:spPr/>
    </dgm:pt>
    <dgm:pt modelId="{62EE33E6-989B-4869-8557-F9C7242B62EF}" type="pres">
      <dgm:prSet presAssocID="{EFBCCBF4-7C2F-4A3D-9A32-23DEEB0B3C7C}" presName="parTx" presStyleLbl="revTx" presStyleIdx="0" presStyleCnt="2">
        <dgm:presLayoutVars>
          <dgm:chMax val="1"/>
          <dgm:bulletEnabled val="1"/>
        </dgm:presLayoutVars>
      </dgm:prSet>
      <dgm:spPr/>
    </dgm:pt>
    <dgm:pt modelId="{E17ABB6C-2B5E-48A9-99E1-250B2A227A0C}" type="pres">
      <dgm:prSet presAssocID="{EFBCCBF4-7C2F-4A3D-9A32-23DEEB0B3C7C}" presName="bracket" presStyleLbl="parChTrans1D1" presStyleIdx="0" presStyleCnt="2"/>
      <dgm:spPr/>
    </dgm:pt>
    <dgm:pt modelId="{E08C6DD1-6700-4B5A-9090-6ADE4F80ACF1}" type="pres">
      <dgm:prSet presAssocID="{EFBCCBF4-7C2F-4A3D-9A32-23DEEB0B3C7C}" presName="spH" presStyleCnt="0"/>
      <dgm:spPr/>
    </dgm:pt>
    <dgm:pt modelId="{C6C40FDC-1BE5-4CAF-9057-0E48CEF98A5C}" type="pres">
      <dgm:prSet presAssocID="{EFBCCBF4-7C2F-4A3D-9A32-23DEEB0B3C7C}" presName="desTx" presStyleLbl="node1" presStyleIdx="0" presStyleCnt="2" custLinFactNeighborX="0" custLinFactNeighborY="-5578">
        <dgm:presLayoutVars>
          <dgm:bulletEnabled val="1"/>
        </dgm:presLayoutVars>
      </dgm:prSet>
      <dgm:spPr/>
    </dgm:pt>
    <dgm:pt modelId="{D747F394-639F-49FA-A5F4-6617307A1C6F}" type="pres">
      <dgm:prSet presAssocID="{6E63CB63-36CD-4695-ADA7-73C4B3341E90}" presName="spV" presStyleCnt="0"/>
      <dgm:spPr/>
    </dgm:pt>
    <dgm:pt modelId="{3A168DB4-F55F-4D4C-B5ED-99C2AA45FD1F}" type="pres">
      <dgm:prSet presAssocID="{D99EF82D-2E8A-4824-9816-B7FEB1B0458C}" presName="linNode" presStyleCnt="0"/>
      <dgm:spPr/>
    </dgm:pt>
    <dgm:pt modelId="{8D5195A6-DC6B-47C1-91BB-0E84093AC2E2}" type="pres">
      <dgm:prSet presAssocID="{D99EF82D-2E8A-4824-9816-B7FEB1B0458C}" presName="parTx" presStyleLbl="revTx" presStyleIdx="1" presStyleCnt="2">
        <dgm:presLayoutVars>
          <dgm:chMax val="1"/>
          <dgm:bulletEnabled val="1"/>
        </dgm:presLayoutVars>
      </dgm:prSet>
      <dgm:spPr/>
    </dgm:pt>
    <dgm:pt modelId="{F3FBDB76-6528-4414-A286-F51E3DCC8772}" type="pres">
      <dgm:prSet presAssocID="{D99EF82D-2E8A-4824-9816-B7FEB1B0458C}" presName="bracket" presStyleLbl="parChTrans1D1" presStyleIdx="1" presStyleCnt="2"/>
      <dgm:spPr/>
    </dgm:pt>
    <dgm:pt modelId="{ECB2D364-05FA-41BE-A027-C046309F17CD}" type="pres">
      <dgm:prSet presAssocID="{D99EF82D-2E8A-4824-9816-B7FEB1B0458C}" presName="spH" presStyleCnt="0"/>
      <dgm:spPr/>
    </dgm:pt>
    <dgm:pt modelId="{98AC6736-15F9-4BFD-AD5F-15ED7865B152}" type="pres">
      <dgm:prSet presAssocID="{D99EF82D-2E8A-4824-9816-B7FEB1B0458C}" presName="desTx" presStyleLbl="node1" presStyleIdx="1" presStyleCnt="2">
        <dgm:presLayoutVars>
          <dgm:bulletEnabled val="1"/>
        </dgm:presLayoutVars>
      </dgm:prSet>
      <dgm:spPr/>
    </dgm:pt>
  </dgm:ptLst>
  <dgm:cxnLst>
    <dgm:cxn modelId="{AEBEC817-DA98-472E-AA2B-2551E1D9D6E7}" type="presOf" srcId="{23860FEF-5EAB-4E45-A72B-DA4126BCBF3C}" destId="{C6C40FDC-1BE5-4CAF-9057-0E48CEF98A5C}" srcOrd="0" destOrd="0" presId="urn:diagrams.loki3.com/BracketList"/>
    <dgm:cxn modelId="{455EFF19-04C5-4E3E-98CB-44196B3528DE}" srcId="{5EE6D84A-0B96-4B34-BF80-192B564CE1BF}" destId="{D99EF82D-2E8A-4824-9816-B7FEB1B0458C}" srcOrd="1" destOrd="0" parTransId="{C64F4C17-8C6D-4348-A579-746614FE85C7}" sibTransId="{F2BDE7EC-2C74-4D91-A3BF-0BD0883B5284}"/>
    <dgm:cxn modelId="{AFACB85B-FE77-4E3F-ACAC-08FE8178C00B}" srcId="{D99EF82D-2E8A-4824-9816-B7FEB1B0458C}" destId="{C4D7C04A-F57A-468C-A875-476CFD630FE9}" srcOrd="0" destOrd="0" parTransId="{5BFD833C-ADDB-4496-BE83-BC239029857F}" sibTransId="{B4FBCCE4-CD8D-49E1-A756-7E2883339649}"/>
    <dgm:cxn modelId="{AEB40A62-8AE9-4F02-9648-85180672057D}" type="presOf" srcId="{D99EF82D-2E8A-4824-9816-B7FEB1B0458C}" destId="{8D5195A6-DC6B-47C1-91BB-0E84093AC2E2}" srcOrd="0" destOrd="0" presId="urn:diagrams.loki3.com/BracketList"/>
    <dgm:cxn modelId="{9E95BD4A-F686-4979-B584-4FE5879C6A43}" srcId="{EFBCCBF4-7C2F-4A3D-9A32-23DEEB0B3C7C}" destId="{23860FEF-5EAB-4E45-A72B-DA4126BCBF3C}" srcOrd="0" destOrd="0" parTransId="{3BF3D2A4-32F4-4294-9722-D85E2C99FF01}" sibTransId="{32763F46-0F39-4428-9B30-55C852A8A62A}"/>
    <dgm:cxn modelId="{83AF7971-5154-466F-B601-A49C70DB859B}" type="presOf" srcId="{EFBCCBF4-7C2F-4A3D-9A32-23DEEB0B3C7C}" destId="{62EE33E6-989B-4869-8557-F9C7242B62EF}" srcOrd="0" destOrd="0" presId="urn:diagrams.loki3.com/BracketList"/>
    <dgm:cxn modelId="{2DC99F72-9816-4548-AF8C-BADA210183C2}" srcId="{D99EF82D-2E8A-4824-9816-B7FEB1B0458C}" destId="{8F21EB99-7B98-4957-A0C3-10DA62520661}" srcOrd="1" destOrd="0" parTransId="{478BFD76-8628-4E19-B6F1-62F5822DB627}" sibTransId="{3A7E0E40-6A74-4B53-B58E-50745634834F}"/>
    <dgm:cxn modelId="{9777FA7B-E75D-495D-B59B-F87D462C8CC9}" type="presOf" srcId="{5EE6D84A-0B96-4B34-BF80-192B564CE1BF}" destId="{01D74A3C-8DC6-421B-9A59-F54C1D288E98}" srcOrd="0" destOrd="0" presId="urn:diagrams.loki3.com/BracketList"/>
    <dgm:cxn modelId="{004D6186-B381-4287-BE40-F1659C7B97CD}" srcId="{EFBCCBF4-7C2F-4A3D-9A32-23DEEB0B3C7C}" destId="{B98B03EB-1327-44C7-9BCB-930524852C91}" srcOrd="1" destOrd="0" parTransId="{2F7F6148-29E2-496D-B4DF-B563BD32C63C}" sibTransId="{482352F8-D069-4DB7-A5C1-2F505EB43331}"/>
    <dgm:cxn modelId="{70B625BD-F9C8-4B81-AB74-FF132258F54B}" type="presOf" srcId="{B98B03EB-1327-44C7-9BCB-930524852C91}" destId="{C6C40FDC-1BE5-4CAF-9057-0E48CEF98A5C}" srcOrd="0" destOrd="1" presId="urn:diagrams.loki3.com/BracketList"/>
    <dgm:cxn modelId="{DA63E3CF-0C0C-4F09-BD53-42A60448529C}" type="presOf" srcId="{C4D7C04A-F57A-468C-A875-476CFD630FE9}" destId="{98AC6736-15F9-4BFD-AD5F-15ED7865B152}" srcOrd="0" destOrd="0" presId="urn:diagrams.loki3.com/BracketList"/>
    <dgm:cxn modelId="{CAB07FE8-D643-49A0-816D-44896713DE48}" srcId="{5EE6D84A-0B96-4B34-BF80-192B564CE1BF}" destId="{EFBCCBF4-7C2F-4A3D-9A32-23DEEB0B3C7C}" srcOrd="0" destOrd="0" parTransId="{8795298D-465E-4EB7-8BBE-0CC315FD24DE}" sibTransId="{6E63CB63-36CD-4695-ADA7-73C4B3341E90}"/>
    <dgm:cxn modelId="{8364C2F5-C65A-41F3-A2D6-F7ACFFFB4C1A}" type="presOf" srcId="{8F21EB99-7B98-4957-A0C3-10DA62520661}" destId="{98AC6736-15F9-4BFD-AD5F-15ED7865B152}" srcOrd="0" destOrd="1" presId="urn:diagrams.loki3.com/BracketList"/>
    <dgm:cxn modelId="{6B7334B4-BA7A-469B-9F5F-4FECD4BDC318}" type="presParOf" srcId="{01D74A3C-8DC6-421B-9A59-F54C1D288E98}" destId="{66A0DA8E-15AD-42B0-B153-3E9F5F3BEFB6}" srcOrd="0" destOrd="0" presId="urn:diagrams.loki3.com/BracketList"/>
    <dgm:cxn modelId="{424E3C9A-8DD2-4F52-B5C7-3A02B0D74394}" type="presParOf" srcId="{66A0DA8E-15AD-42B0-B153-3E9F5F3BEFB6}" destId="{62EE33E6-989B-4869-8557-F9C7242B62EF}" srcOrd="0" destOrd="0" presId="urn:diagrams.loki3.com/BracketList"/>
    <dgm:cxn modelId="{D43886F9-8CDB-4BC3-B1EA-697DAEDE0A7E}" type="presParOf" srcId="{66A0DA8E-15AD-42B0-B153-3E9F5F3BEFB6}" destId="{E17ABB6C-2B5E-48A9-99E1-250B2A227A0C}" srcOrd="1" destOrd="0" presId="urn:diagrams.loki3.com/BracketList"/>
    <dgm:cxn modelId="{4B208A13-E63F-49A4-803A-C5A80E1156A0}" type="presParOf" srcId="{66A0DA8E-15AD-42B0-B153-3E9F5F3BEFB6}" destId="{E08C6DD1-6700-4B5A-9090-6ADE4F80ACF1}" srcOrd="2" destOrd="0" presId="urn:diagrams.loki3.com/BracketList"/>
    <dgm:cxn modelId="{AF5ACE3B-2EAC-46DA-BC23-2D88DE65C49D}" type="presParOf" srcId="{66A0DA8E-15AD-42B0-B153-3E9F5F3BEFB6}" destId="{C6C40FDC-1BE5-4CAF-9057-0E48CEF98A5C}" srcOrd="3" destOrd="0" presId="urn:diagrams.loki3.com/BracketList"/>
    <dgm:cxn modelId="{17C2B089-F73F-4247-AFB7-356BB8DC7F71}" type="presParOf" srcId="{01D74A3C-8DC6-421B-9A59-F54C1D288E98}" destId="{D747F394-639F-49FA-A5F4-6617307A1C6F}" srcOrd="1" destOrd="0" presId="urn:diagrams.loki3.com/BracketList"/>
    <dgm:cxn modelId="{7BCB4CD3-C169-4EA0-AFF1-E00919DAB1F7}" type="presParOf" srcId="{01D74A3C-8DC6-421B-9A59-F54C1D288E98}" destId="{3A168DB4-F55F-4D4C-B5ED-99C2AA45FD1F}" srcOrd="2" destOrd="0" presId="urn:diagrams.loki3.com/BracketList"/>
    <dgm:cxn modelId="{E43B1138-FA6F-4FC6-B79C-5969B36ADA55}" type="presParOf" srcId="{3A168DB4-F55F-4D4C-B5ED-99C2AA45FD1F}" destId="{8D5195A6-DC6B-47C1-91BB-0E84093AC2E2}" srcOrd="0" destOrd="0" presId="urn:diagrams.loki3.com/BracketList"/>
    <dgm:cxn modelId="{F8705B98-07BF-4205-AC43-7F2493DDFC89}" type="presParOf" srcId="{3A168DB4-F55F-4D4C-B5ED-99C2AA45FD1F}" destId="{F3FBDB76-6528-4414-A286-F51E3DCC8772}" srcOrd="1" destOrd="0" presId="urn:diagrams.loki3.com/BracketList"/>
    <dgm:cxn modelId="{BED93766-B46C-4037-975C-A5F9AC40C7C2}" type="presParOf" srcId="{3A168DB4-F55F-4D4C-B5ED-99C2AA45FD1F}" destId="{ECB2D364-05FA-41BE-A027-C046309F17CD}" srcOrd="2" destOrd="0" presId="urn:diagrams.loki3.com/BracketList"/>
    <dgm:cxn modelId="{0EDBEB49-FE2A-4334-B515-1F26917DCBCB}" type="presParOf" srcId="{3A168DB4-F55F-4D4C-B5ED-99C2AA45FD1F}" destId="{98AC6736-15F9-4BFD-AD5F-15ED7865B152}" srcOrd="3" destOrd="0" presId="urn:diagrams.loki3.com/Bracket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6AC3563-C2D5-4AB9-9E36-BD9A71DE7F3C}"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0325C929-E85B-4B89-9722-01320E516F1F}">
      <dgm:prSet phldrT="[Text]"/>
      <dgm:spPr/>
      <dgm:t>
        <a:bodyPr/>
        <a:lstStyle/>
        <a:p>
          <a:r>
            <a:rPr lang="en-US" dirty="0"/>
            <a:t>Positive Reinforcement</a:t>
          </a:r>
        </a:p>
      </dgm:t>
    </dgm:pt>
    <dgm:pt modelId="{7DDD2DCD-0371-42DC-9AC6-DAF71B7D08EE}" type="parTrans" cxnId="{8F4B212D-097F-453E-9A86-5F58D21DD462}">
      <dgm:prSet/>
      <dgm:spPr/>
      <dgm:t>
        <a:bodyPr/>
        <a:lstStyle/>
        <a:p>
          <a:endParaRPr lang="en-US"/>
        </a:p>
      </dgm:t>
    </dgm:pt>
    <dgm:pt modelId="{53AD33FF-DB24-4B9B-A2E5-2F737186619B}" type="sibTrans" cxnId="{8F4B212D-097F-453E-9A86-5F58D21DD462}">
      <dgm:prSet/>
      <dgm:spPr/>
      <dgm:t>
        <a:bodyPr/>
        <a:lstStyle/>
        <a:p>
          <a:endParaRPr lang="en-US"/>
        </a:p>
      </dgm:t>
    </dgm:pt>
    <dgm:pt modelId="{4969D013-1958-4C71-A7E7-F2D44660DAF8}">
      <dgm:prSet phldrT="[Text]" custT="1"/>
      <dgm:spPr/>
      <dgm:t>
        <a:bodyPr/>
        <a:lstStyle/>
        <a:p>
          <a:r>
            <a:rPr lang="en-US" sz="2000" b="0" i="0" dirty="0"/>
            <a:t>Here, we try to add a reward for every good result in order to increase the likelihood of a good result.</a:t>
          </a:r>
          <a:endParaRPr lang="en-US" sz="2000" dirty="0"/>
        </a:p>
      </dgm:t>
    </dgm:pt>
    <dgm:pt modelId="{BE88AC97-E09E-48A6-BC15-895B61B54A01}" type="parTrans" cxnId="{7C57D25B-E515-4FA3-B059-3C3DC55C5BDC}">
      <dgm:prSet/>
      <dgm:spPr/>
      <dgm:t>
        <a:bodyPr/>
        <a:lstStyle/>
        <a:p>
          <a:endParaRPr lang="en-US"/>
        </a:p>
      </dgm:t>
    </dgm:pt>
    <dgm:pt modelId="{300ABC7F-C922-426A-AC5E-4E95D0403AB5}" type="sibTrans" cxnId="{7C57D25B-E515-4FA3-B059-3C3DC55C5BDC}">
      <dgm:prSet/>
      <dgm:spPr/>
      <dgm:t>
        <a:bodyPr/>
        <a:lstStyle/>
        <a:p>
          <a:endParaRPr lang="en-US"/>
        </a:p>
      </dgm:t>
    </dgm:pt>
    <dgm:pt modelId="{6315D6FD-692E-4400-9358-C9EAE8D8FAAE}">
      <dgm:prSet phldrT="[Text]"/>
      <dgm:spPr/>
      <dgm:t>
        <a:bodyPr/>
        <a:lstStyle/>
        <a:p>
          <a:r>
            <a:rPr lang="en-US" dirty="0"/>
            <a:t>Negative Reinforcement</a:t>
          </a:r>
        </a:p>
      </dgm:t>
    </dgm:pt>
    <dgm:pt modelId="{0EAD83C5-C098-4617-8079-35E44104BC63}" type="parTrans" cxnId="{B3542368-56ED-42AB-BA9D-3A499EB34226}">
      <dgm:prSet/>
      <dgm:spPr/>
      <dgm:t>
        <a:bodyPr/>
        <a:lstStyle/>
        <a:p>
          <a:endParaRPr lang="en-US"/>
        </a:p>
      </dgm:t>
    </dgm:pt>
    <dgm:pt modelId="{2B0C71A7-765A-483D-87D4-D659B71232BE}" type="sibTrans" cxnId="{B3542368-56ED-42AB-BA9D-3A499EB34226}">
      <dgm:prSet/>
      <dgm:spPr/>
      <dgm:t>
        <a:bodyPr/>
        <a:lstStyle/>
        <a:p>
          <a:endParaRPr lang="en-US"/>
        </a:p>
      </dgm:t>
    </dgm:pt>
    <dgm:pt modelId="{86D48931-6231-44D3-A703-09DF9A1F017F}">
      <dgm:prSet phldrT="[Text]" custT="1"/>
      <dgm:spPr/>
      <dgm:t>
        <a:bodyPr/>
        <a:lstStyle/>
        <a:p>
          <a:r>
            <a:rPr lang="en-US" sz="2000" b="0" i="0" dirty="0"/>
            <a:t>It is opposite to the positive reinforcement as it increases the tendency that the specific behavior will occur again by avoiding the negative condition.</a:t>
          </a:r>
          <a:endParaRPr lang="en-US" sz="2000" dirty="0"/>
        </a:p>
      </dgm:t>
    </dgm:pt>
    <dgm:pt modelId="{65778689-757E-4C71-8B50-A2B9985F50EA}" type="parTrans" cxnId="{4354E29E-AC7C-46AE-8DC9-C166357D8515}">
      <dgm:prSet/>
      <dgm:spPr/>
      <dgm:t>
        <a:bodyPr/>
        <a:lstStyle/>
        <a:p>
          <a:endParaRPr lang="en-US"/>
        </a:p>
      </dgm:t>
    </dgm:pt>
    <dgm:pt modelId="{4489407E-211C-4991-B656-3D1D9C64372F}" type="sibTrans" cxnId="{4354E29E-AC7C-46AE-8DC9-C166357D8515}">
      <dgm:prSet/>
      <dgm:spPr/>
      <dgm:t>
        <a:bodyPr/>
        <a:lstStyle/>
        <a:p>
          <a:endParaRPr lang="en-US"/>
        </a:p>
      </dgm:t>
    </dgm:pt>
    <dgm:pt modelId="{67BDBE1F-BF91-48E6-862A-E2666A0A65A3}">
      <dgm:prSet phldrT="[Text]" custT="1"/>
      <dgm:spPr/>
      <dgm:t>
        <a:bodyPr/>
        <a:lstStyle/>
        <a:p>
          <a:r>
            <a:rPr lang="en-US" sz="2000" b="0" i="0" dirty="0"/>
            <a:t>Too much positive reinforcement may lead to an overload of states that can reduce the consequences.</a:t>
          </a:r>
          <a:endParaRPr lang="en-US" sz="2000" dirty="0"/>
        </a:p>
      </dgm:t>
    </dgm:pt>
    <dgm:pt modelId="{1ACEB40E-3A6B-44A8-AFD3-3B0BE144D674}" type="parTrans" cxnId="{70530F9A-625C-478E-8C50-B9E406B5473B}">
      <dgm:prSet/>
      <dgm:spPr/>
    </dgm:pt>
    <dgm:pt modelId="{C299AEBC-B9CC-4381-9FD5-3979C446C8D9}" type="sibTrans" cxnId="{70530F9A-625C-478E-8C50-B9E406B5473B}">
      <dgm:prSet/>
      <dgm:spPr/>
    </dgm:pt>
    <dgm:pt modelId="{33D6DBEA-4A41-4AE3-BADE-E2FC9A187FD8}">
      <dgm:prSet phldrT="[Text]" custT="1"/>
      <dgm:spPr/>
      <dgm:t>
        <a:bodyPr/>
        <a:lstStyle/>
        <a:p>
          <a:r>
            <a:rPr lang="en-US" sz="2000" b="0" i="0" dirty="0"/>
            <a:t>It can be more effective than the positive reinforcement depending on situation and behavior, but it provides reinforcement only to meet minimum behavior.</a:t>
          </a:r>
          <a:endParaRPr lang="en-US" sz="2000" dirty="0"/>
        </a:p>
      </dgm:t>
    </dgm:pt>
    <dgm:pt modelId="{67B9CC8D-DA04-4E76-BE18-9F7047D8A8B6}" type="parTrans" cxnId="{5A429394-B020-4866-897E-C3FE64C7D7C3}">
      <dgm:prSet/>
      <dgm:spPr/>
    </dgm:pt>
    <dgm:pt modelId="{90D72751-8712-49B4-B47E-84D7A47CBE93}" type="sibTrans" cxnId="{5A429394-B020-4866-897E-C3FE64C7D7C3}">
      <dgm:prSet/>
      <dgm:spPr/>
    </dgm:pt>
    <dgm:pt modelId="{EF09BA9A-4ECE-48BA-BB00-CB3E0574A780}" type="pres">
      <dgm:prSet presAssocID="{E6AC3563-C2D5-4AB9-9E36-BD9A71DE7F3C}" presName="Name0" presStyleCnt="0">
        <dgm:presLayoutVars>
          <dgm:dir/>
          <dgm:animLvl val="lvl"/>
          <dgm:resizeHandles val="exact"/>
        </dgm:presLayoutVars>
      </dgm:prSet>
      <dgm:spPr/>
    </dgm:pt>
    <dgm:pt modelId="{B4EC33AD-A576-4DA8-BEED-73181107B4F8}" type="pres">
      <dgm:prSet presAssocID="{0325C929-E85B-4B89-9722-01320E516F1F}" presName="linNode" presStyleCnt="0"/>
      <dgm:spPr/>
    </dgm:pt>
    <dgm:pt modelId="{97BE6AF8-535A-4334-8E1F-7711BEE51161}" type="pres">
      <dgm:prSet presAssocID="{0325C929-E85B-4B89-9722-01320E516F1F}" presName="parTx" presStyleLbl="revTx" presStyleIdx="0" presStyleCnt="2">
        <dgm:presLayoutVars>
          <dgm:chMax val="1"/>
          <dgm:bulletEnabled val="1"/>
        </dgm:presLayoutVars>
      </dgm:prSet>
      <dgm:spPr/>
    </dgm:pt>
    <dgm:pt modelId="{E6BF4F91-69A5-4BAA-B658-3DE2DF6F3F59}" type="pres">
      <dgm:prSet presAssocID="{0325C929-E85B-4B89-9722-01320E516F1F}" presName="bracket" presStyleLbl="parChTrans1D1" presStyleIdx="0" presStyleCnt="2"/>
      <dgm:spPr/>
    </dgm:pt>
    <dgm:pt modelId="{89AA0164-CA87-4CD4-9462-A5DD2519BA63}" type="pres">
      <dgm:prSet presAssocID="{0325C929-E85B-4B89-9722-01320E516F1F}" presName="spH" presStyleCnt="0"/>
      <dgm:spPr/>
    </dgm:pt>
    <dgm:pt modelId="{E01B4149-7FA2-4837-8760-5EE14BFE0F3D}" type="pres">
      <dgm:prSet presAssocID="{0325C929-E85B-4B89-9722-01320E516F1F}" presName="desTx" presStyleLbl="node1" presStyleIdx="0" presStyleCnt="2">
        <dgm:presLayoutVars>
          <dgm:bulletEnabled val="1"/>
        </dgm:presLayoutVars>
      </dgm:prSet>
      <dgm:spPr/>
    </dgm:pt>
    <dgm:pt modelId="{606D9017-028A-416B-B830-226C71BD4288}" type="pres">
      <dgm:prSet presAssocID="{53AD33FF-DB24-4B9B-A2E5-2F737186619B}" presName="spV" presStyleCnt="0"/>
      <dgm:spPr/>
    </dgm:pt>
    <dgm:pt modelId="{E6769456-5E91-4B92-B50C-5261FC0AFF52}" type="pres">
      <dgm:prSet presAssocID="{6315D6FD-692E-4400-9358-C9EAE8D8FAAE}" presName="linNode" presStyleCnt="0"/>
      <dgm:spPr/>
    </dgm:pt>
    <dgm:pt modelId="{B73E5BF1-B6BD-43ED-B2FB-163402462D55}" type="pres">
      <dgm:prSet presAssocID="{6315D6FD-692E-4400-9358-C9EAE8D8FAAE}" presName="parTx" presStyleLbl="revTx" presStyleIdx="1" presStyleCnt="2">
        <dgm:presLayoutVars>
          <dgm:chMax val="1"/>
          <dgm:bulletEnabled val="1"/>
        </dgm:presLayoutVars>
      </dgm:prSet>
      <dgm:spPr/>
    </dgm:pt>
    <dgm:pt modelId="{EDD56313-5D52-4F6F-A19E-C94E9CA0767E}" type="pres">
      <dgm:prSet presAssocID="{6315D6FD-692E-4400-9358-C9EAE8D8FAAE}" presName="bracket" presStyleLbl="parChTrans1D1" presStyleIdx="1" presStyleCnt="2"/>
      <dgm:spPr/>
    </dgm:pt>
    <dgm:pt modelId="{E6B24A11-2815-47F8-BE42-135BF5FB3646}" type="pres">
      <dgm:prSet presAssocID="{6315D6FD-692E-4400-9358-C9EAE8D8FAAE}" presName="spH" presStyleCnt="0"/>
      <dgm:spPr/>
    </dgm:pt>
    <dgm:pt modelId="{B9A30655-2E59-4534-B999-852ADC66564F}" type="pres">
      <dgm:prSet presAssocID="{6315D6FD-692E-4400-9358-C9EAE8D8FAAE}" presName="desTx" presStyleLbl="node1" presStyleIdx="1" presStyleCnt="2">
        <dgm:presLayoutVars>
          <dgm:bulletEnabled val="1"/>
        </dgm:presLayoutVars>
      </dgm:prSet>
      <dgm:spPr/>
    </dgm:pt>
  </dgm:ptLst>
  <dgm:cxnLst>
    <dgm:cxn modelId="{922D611E-2455-4E3F-9C0F-A98259EB8487}" type="presOf" srcId="{E6AC3563-C2D5-4AB9-9E36-BD9A71DE7F3C}" destId="{EF09BA9A-4ECE-48BA-BB00-CB3E0574A780}" srcOrd="0" destOrd="0" presId="urn:diagrams.loki3.com/BracketList"/>
    <dgm:cxn modelId="{8F4B212D-097F-453E-9A86-5F58D21DD462}" srcId="{E6AC3563-C2D5-4AB9-9E36-BD9A71DE7F3C}" destId="{0325C929-E85B-4B89-9722-01320E516F1F}" srcOrd="0" destOrd="0" parTransId="{7DDD2DCD-0371-42DC-9AC6-DAF71B7D08EE}" sibTransId="{53AD33FF-DB24-4B9B-A2E5-2F737186619B}"/>
    <dgm:cxn modelId="{7F26E52F-696C-4F20-8F20-0942CCD945DA}" type="presOf" srcId="{33D6DBEA-4A41-4AE3-BADE-E2FC9A187FD8}" destId="{B9A30655-2E59-4534-B999-852ADC66564F}" srcOrd="0" destOrd="1" presId="urn:diagrams.loki3.com/BracketList"/>
    <dgm:cxn modelId="{EA77FE3E-6454-4E1F-AFEA-889F7167BBF3}" type="presOf" srcId="{86D48931-6231-44D3-A703-09DF9A1F017F}" destId="{B9A30655-2E59-4534-B999-852ADC66564F}" srcOrd="0" destOrd="0" presId="urn:diagrams.loki3.com/BracketList"/>
    <dgm:cxn modelId="{7C57D25B-E515-4FA3-B059-3C3DC55C5BDC}" srcId="{0325C929-E85B-4B89-9722-01320E516F1F}" destId="{4969D013-1958-4C71-A7E7-F2D44660DAF8}" srcOrd="0" destOrd="0" parTransId="{BE88AC97-E09E-48A6-BC15-895B61B54A01}" sibTransId="{300ABC7F-C922-426A-AC5E-4E95D0403AB5}"/>
    <dgm:cxn modelId="{B3542368-56ED-42AB-BA9D-3A499EB34226}" srcId="{E6AC3563-C2D5-4AB9-9E36-BD9A71DE7F3C}" destId="{6315D6FD-692E-4400-9358-C9EAE8D8FAAE}" srcOrd="1" destOrd="0" parTransId="{0EAD83C5-C098-4617-8079-35E44104BC63}" sibTransId="{2B0C71A7-765A-483D-87D4-D659B71232BE}"/>
    <dgm:cxn modelId="{AED47659-9921-463E-8815-92AAEB8DE243}" type="presOf" srcId="{4969D013-1958-4C71-A7E7-F2D44660DAF8}" destId="{E01B4149-7FA2-4837-8760-5EE14BFE0F3D}" srcOrd="0" destOrd="0" presId="urn:diagrams.loki3.com/BracketList"/>
    <dgm:cxn modelId="{23470586-F708-49EF-8E10-A9CD0C53DF23}" type="presOf" srcId="{0325C929-E85B-4B89-9722-01320E516F1F}" destId="{97BE6AF8-535A-4334-8E1F-7711BEE51161}" srcOrd="0" destOrd="0" presId="urn:diagrams.loki3.com/BracketList"/>
    <dgm:cxn modelId="{5A429394-B020-4866-897E-C3FE64C7D7C3}" srcId="{6315D6FD-692E-4400-9358-C9EAE8D8FAAE}" destId="{33D6DBEA-4A41-4AE3-BADE-E2FC9A187FD8}" srcOrd="1" destOrd="0" parTransId="{67B9CC8D-DA04-4E76-BE18-9F7047D8A8B6}" sibTransId="{90D72751-8712-49B4-B47E-84D7A47CBE93}"/>
    <dgm:cxn modelId="{70530F9A-625C-478E-8C50-B9E406B5473B}" srcId="{0325C929-E85B-4B89-9722-01320E516F1F}" destId="{67BDBE1F-BF91-48E6-862A-E2666A0A65A3}" srcOrd="1" destOrd="0" parTransId="{1ACEB40E-3A6B-44A8-AFD3-3B0BE144D674}" sibTransId="{C299AEBC-B9CC-4381-9FD5-3979C446C8D9}"/>
    <dgm:cxn modelId="{4354E29E-AC7C-46AE-8DC9-C166357D8515}" srcId="{6315D6FD-692E-4400-9358-C9EAE8D8FAAE}" destId="{86D48931-6231-44D3-A703-09DF9A1F017F}" srcOrd="0" destOrd="0" parTransId="{65778689-757E-4C71-8B50-A2B9985F50EA}" sibTransId="{4489407E-211C-4991-B656-3D1D9C64372F}"/>
    <dgm:cxn modelId="{A8EED6C5-BE67-4F35-822A-EEFFB4DE9D8A}" type="presOf" srcId="{67BDBE1F-BF91-48E6-862A-E2666A0A65A3}" destId="{E01B4149-7FA2-4837-8760-5EE14BFE0F3D}" srcOrd="0" destOrd="1" presId="urn:diagrams.loki3.com/BracketList"/>
    <dgm:cxn modelId="{7B67ADCB-D9EF-47DA-9B17-14712542EC1F}" type="presOf" srcId="{6315D6FD-692E-4400-9358-C9EAE8D8FAAE}" destId="{B73E5BF1-B6BD-43ED-B2FB-163402462D55}" srcOrd="0" destOrd="0" presId="urn:diagrams.loki3.com/BracketList"/>
    <dgm:cxn modelId="{5D9E26CE-85D1-448F-B3D5-1F83A5DC68A1}" type="presParOf" srcId="{EF09BA9A-4ECE-48BA-BB00-CB3E0574A780}" destId="{B4EC33AD-A576-4DA8-BEED-73181107B4F8}" srcOrd="0" destOrd="0" presId="urn:diagrams.loki3.com/BracketList"/>
    <dgm:cxn modelId="{9F9FD3DD-C975-4E7D-BB97-B048B5F3AE45}" type="presParOf" srcId="{B4EC33AD-A576-4DA8-BEED-73181107B4F8}" destId="{97BE6AF8-535A-4334-8E1F-7711BEE51161}" srcOrd="0" destOrd="0" presId="urn:diagrams.loki3.com/BracketList"/>
    <dgm:cxn modelId="{5625EE0E-314F-493D-B69A-11EB84EAFA5C}" type="presParOf" srcId="{B4EC33AD-A576-4DA8-BEED-73181107B4F8}" destId="{E6BF4F91-69A5-4BAA-B658-3DE2DF6F3F59}" srcOrd="1" destOrd="0" presId="urn:diagrams.loki3.com/BracketList"/>
    <dgm:cxn modelId="{DE2A95C3-BC99-473E-B9DE-FF8DF1B2D201}" type="presParOf" srcId="{B4EC33AD-A576-4DA8-BEED-73181107B4F8}" destId="{89AA0164-CA87-4CD4-9462-A5DD2519BA63}" srcOrd="2" destOrd="0" presId="urn:diagrams.loki3.com/BracketList"/>
    <dgm:cxn modelId="{423825B3-E15B-4EF2-A7A2-AEB0F9AB4149}" type="presParOf" srcId="{B4EC33AD-A576-4DA8-BEED-73181107B4F8}" destId="{E01B4149-7FA2-4837-8760-5EE14BFE0F3D}" srcOrd="3" destOrd="0" presId="urn:diagrams.loki3.com/BracketList"/>
    <dgm:cxn modelId="{63B2D25C-9B94-41C5-A7A4-C51B27D33D02}" type="presParOf" srcId="{EF09BA9A-4ECE-48BA-BB00-CB3E0574A780}" destId="{606D9017-028A-416B-B830-226C71BD4288}" srcOrd="1" destOrd="0" presId="urn:diagrams.loki3.com/BracketList"/>
    <dgm:cxn modelId="{B0D21EE9-67F9-449D-9441-2A78500E87A4}" type="presParOf" srcId="{EF09BA9A-4ECE-48BA-BB00-CB3E0574A780}" destId="{E6769456-5E91-4B92-B50C-5261FC0AFF52}" srcOrd="2" destOrd="0" presId="urn:diagrams.loki3.com/BracketList"/>
    <dgm:cxn modelId="{9E99A1DC-CB0A-40CD-AE97-0CEC1A48A0CA}" type="presParOf" srcId="{E6769456-5E91-4B92-B50C-5261FC0AFF52}" destId="{B73E5BF1-B6BD-43ED-B2FB-163402462D55}" srcOrd="0" destOrd="0" presId="urn:diagrams.loki3.com/BracketList"/>
    <dgm:cxn modelId="{05A339D9-E14A-4DC4-9A97-D324E0F84B1E}" type="presParOf" srcId="{E6769456-5E91-4B92-B50C-5261FC0AFF52}" destId="{EDD56313-5D52-4F6F-A19E-C94E9CA0767E}" srcOrd="1" destOrd="0" presId="urn:diagrams.loki3.com/BracketList"/>
    <dgm:cxn modelId="{8830B55F-CB88-4E9C-9513-34DDD27A4759}" type="presParOf" srcId="{E6769456-5E91-4B92-B50C-5261FC0AFF52}" destId="{E6B24A11-2815-47F8-BE42-135BF5FB3646}" srcOrd="2" destOrd="0" presId="urn:diagrams.loki3.com/BracketList"/>
    <dgm:cxn modelId="{A0B40E98-1AE8-476A-8D82-8FA9E238EEB2}" type="presParOf" srcId="{E6769456-5E91-4B92-B50C-5261FC0AFF52}" destId="{B9A30655-2E59-4534-B999-852ADC66564F}" srcOrd="3" destOrd="0" presId="urn:diagrams.loki3.com/Bracket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380DEF-7538-4B0E-ADC5-2944F58D7EE6}">
      <dsp:nvSpPr>
        <dsp:cNvPr id="0" name=""/>
        <dsp:cNvSpPr/>
      </dsp:nvSpPr>
      <dsp:spPr>
        <a:xfrm>
          <a:off x="451842" y="3000"/>
          <a:ext cx="3003723" cy="18022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Font typeface="Arial" panose="020B0604020202020204" pitchFamily="34" charset="0"/>
            <a:buNone/>
          </a:pPr>
          <a:r>
            <a:rPr lang="en-US" sz="3600" b="0" kern="1200" dirty="0"/>
            <a:t>Linear Regression</a:t>
          </a:r>
          <a:endParaRPr lang="en-US" sz="3600" kern="1200" dirty="0"/>
        </a:p>
      </dsp:txBody>
      <dsp:txXfrm>
        <a:off x="451842" y="3000"/>
        <a:ext cx="3003723" cy="1802234"/>
      </dsp:txXfrm>
    </dsp:sp>
    <dsp:sp modelId="{F9C70AD1-4153-472B-A4E0-29A77A03E482}">
      <dsp:nvSpPr>
        <dsp:cNvPr id="0" name=""/>
        <dsp:cNvSpPr/>
      </dsp:nvSpPr>
      <dsp:spPr>
        <a:xfrm>
          <a:off x="3755938" y="3000"/>
          <a:ext cx="3003723" cy="18022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Font typeface="Arial" panose="020B0604020202020204" pitchFamily="34" charset="0"/>
            <a:buNone/>
          </a:pPr>
          <a:r>
            <a:rPr lang="en-US" sz="3600" b="0" kern="1200" dirty="0"/>
            <a:t>Regression Trees</a:t>
          </a:r>
          <a:endParaRPr lang="en-US" sz="3600" kern="1200" dirty="0"/>
        </a:p>
      </dsp:txBody>
      <dsp:txXfrm>
        <a:off x="3755938" y="3000"/>
        <a:ext cx="3003723" cy="1802234"/>
      </dsp:txXfrm>
    </dsp:sp>
    <dsp:sp modelId="{0CF781A0-37BA-40E4-809B-FC51B687E8CF}">
      <dsp:nvSpPr>
        <dsp:cNvPr id="0" name=""/>
        <dsp:cNvSpPr/>
      </dsp:nvSpPr>
      <dsp:spPr>
        <a:xfrm>
          <a:off x="7060034" y="3000"/>
          <a:ext cx="3003723" cy="18022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Font typeface="Arial" panose="020B0604020202020204" pitchFamily="34" charset="0"/>
            <a:buNone/>
          </a:pPr>
          <a:r>
            <a:rPr lang="en-US" sz="3600" b="0" kern="1200" dirty="0"/>
            <a:t>Non-Linear Regression</a:t>
          </a:r>
          <a:endParaRPr lang="en-US" sz="3600" kern="1200" dirty="0"/>
        </a:p>
      </dsp:txBody>
      <dsp:txXfrm>
        <a:off x="7060034" y="3000"/>
        <a:ext cx="3003723" cy="1802234"/>
      </dsp:txXfrm>
    </dsp:sp>
    <dsp:sp modelId="{2EE304E1-FB0A-4B70-AFF4-5371F59C407F}">
      <dsp:nvSpPr>
        <dsp:cNvPr id="0" name=""/>
        <dsp:cNvSpPr/>
      </dsp:nvSpPr>
      <dsp:spPr>
        <a:xfrm>
          <a:off x="2103890" y="2105606"/>
          <a:ext cx="3003723" cy="18022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Font typeface="Arial" panose="020B0604020202020204" pitchFamily="34" charset="0"/>
            <a:buNone/>
          </a:pPr>
          <a:r>
            <a:rPr lang="en-US" sz="3600" b="0" kern="1200" dirty="0"/>
            <a:t>Bayesian Linear Regression</a:t>
          </a:r>
          <a:endParaRPr lang="en-US" sz="3600" kern="1200" dirty="0"/>
        </a:p>
      </dsp:txBody>
      <dsp:txXfrm>
        <a:off x="2103890" y="2105606"/>
        <a:ext cx="3003723" cy="1802234"/>
      </dsp:txXfrm>
    </dsp:sp>
    <dsp:sp modelId="{3DF75192-A32E-42D4-82B6-280C89DA0D50}">
      <dsp:nvSpPr>
        <dsp:cNvPr id="0" name=""/>
        <dsp:cNvSpPr/>
      </dsp:nvSpPr>
      <dsp:spPr>
        <a:xfrm>
          <a:off x="5407986" y="2105606"/>
          <a:ext cx="3003723" cy="18022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Font typeface="Arial" panose="020B0604020202020204" pitchFamily="34" charset="0"/>
            <a:buNone/>
          </a:pPr>
          <a:r>
            <a:rPr lang="en-US" sz="3600" b="0" kern="1200"/>
            <a:t>Polynomial Regression</a:t>
          </a:r>
        </a:p>
      </dsp:txBody>
      <dsp:txXfrm>
        <a:off x="5407986" y="2105606"/>
        <a:ext cx="3003723" cy="18022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EAC380-6711-4FE6-A5FC-C2022AFBEBA1}">
      <dsp:nvSpPr>
        <dsp:cNvPr id="0" name=""/>
        <dsp:cNvSpPr/>
      </dsp:nvSpPr>
      <dsp:spPr>
        <a:xfrm>
          <a:off x="575071" y="53"/>
          <a:ext cx="2926705" cy="17560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Font typeface="Arial" panose="020B0604020202020204" pitchFamily="34" charset="0"/>
            <a:buNone/>
          </a:pPr>
          <a:r>
            <a:rPr lang="en-US" sz="3500" b="0" kern="1200" dirty="0"/>
            <a:t>Random Forest</a:t>
          </a:r>
          <a:endParaRPr lang="en-US" sz="3500" kern="1200" dirty="0"/>
        </a:p>
      </dsp:txBody>
      <dsp:txXfrm>
        <a:off x="575071" y="53"/>
        <a:ext cx="2926705" cy="1756023"/>
      </dsp:txXfrm>
    </dsp:sp>
    <dsp:sp modelId="{B750C24E-A63D-4124-8322-8F372DB61FBB}">
      <dsp:nvSpPr>
        <dsp:cNvPr id="0" name=""/>
        <dsp:cNvSpPr/>
      </dsp:nvSpPr>
      <dsp:spPr>
        <a:xfrm>
          <a:off x="3794447" y="53"/>
          <a:ext cx="2926705" cy="17560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Font typeface="Arial" panose="020B0604020202020204" pitchFamily="34" charset="0"/>
            <a:buNone/>
          </a:pPr>
          <a:r>
            <a:rPr lang="en-US" sz="3500" b="0" kern="1200" dirty="0"/>
            <a:t>Decision Trees</a:t>
          </a:r>
          <a:endParaRPr lang="en-US" sz="3500" kern="1200" dirty="0"/>
        </a:p>
      </dsp:txBody>
      <dsp:txXfrm>
        <a:off x="3794447" y="53"/>
        <a:ext cx="2926705" cy="1756023"/>
      </dsp:txXfrm>
    </dsp:sp>
    <dsp:sp modelId="{A8868410-5428-43A4-85D9-4B74E54B02BC}">
      <dsp:nvSpPr>
        <dsp:cNvPr id="0" name=""/>
        <dsp:cNvSpPr/>
      </dsp:nvSpPr>
      <dsp:spPr>
        <a:xfrm>
          <a:off x="7013823" y="53"/>
          <a:ext cx="2926705" cy="17560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Font typeface="Arial" panose="020B0604020202020204" pitchFamily="34" charset="0"/>
            <a:buNone/>
          </a:pPr>
          <a:r>
            <a:rPr lang="en-US" sz="3500" b="0" kern="1200" dirty="0"/>
            <a:t>Logistic Regression</a:t>
          </a:r>
          <a:endParaRPr lang="en-US" sz="3500" kern="1200" dirty="0"/>
        </a:p>
      </dsp:txBody>
      <dsp:txXfrm>
        <a:off x="7013823" y="53"/>
        <a:ext cx="2926705" cy="1756023"/>
      </dsp:txXfrm>
    </dsp:sp>
    <dsp:sp modelId="{FE112129-6FC8-4250-9A37-8E41E97B5B7F}">
      <dsp:nvSpPr>
        <dsp:cNvPr id="0" name=""/>
        <dsp:cNvSpPr/>
      </dsp:nvSpPr>
      <dsp:spPr>
        <a:xfrm>
          <a:off x="3794447" y="2048747"/>
          <a:ext cx="2926705" cy="17560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Font typeface="Arial" panose="020B0604020202020204" pitchFamily="34" charset="0"/>
            <a:buNone/>
          </a:pPr>
          <a:r>
            <a:rPr lang="en-US" sz="3500" b="0" kern="1200" dirty="0"/>
            <a:t>Support vector Machines</a:t>
          </a:r>
          <a:endParaRPr lang="en-US" sz="3500" kern="1200" dirty="0"/>
        </a:p>
      </dsp:txBody>
      <dsp:txXfrm>
        <a:off x="3794447" y="2048747"/>
        <a:ext cx="2926705" cy="17560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E33E6-989B-4869-8557-F9C7242B62EF}">
      <dsp:nvSpPr>
        <dsp:cNvPr id="0" name=""/>
        <dsp:cNvSpPr/>
      </dsp:nvSpPr>
      <dsp:spPr>
        <a:xfrm>
          <a:off x="0" y="952568"/>
          <a:ext cx="2628900" cy="712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91440" rIns="256032" bIns="91440" numCol="1" spcCol="1270" anchor="ctr" anchorCtr="0">
          <a:noAutofit/>
        </a:bodyPr>
        <a:lstStyle/>
        <a:p>
          <a:pPr marL="0" lvl="0" indent="0" algn="r" defTabSz="1600200">
            <a:lnSpc>
              <a:spcPct val="90000"/>
            </a:lnSpc>
            <a:spcBef>
              <a:spcPct val="0"/>
            </a:spcBef>
            <a:spcAft>
              <a:spcPct val="35000"/>
            </a:spcAft>
            <a:buNone/>
          </a:pPr>
          <a:r>
            <a:rPr lang="en-US" sz="3600" kern="1200" dirty="0"/>
            <a:t>Clustering</a:t>
          </a:r>
        </a:p>
      </dsp:txBody>
      <dsp:txXfrm>
        <a:off x="0" y="952568"/>
        <a:ext cx="2628900" cy="712800"/>
      </dsp:txXfrm>
    </dsp:sp>
    <dsp:sp modelId="{E17ABB6C-2B5E-48A9-99E1-250B2A227A0C}">
      <dsp:nvSpPr>
        <dsp:cNvPr id="0" name=""/>
        <dsp:cNvSpPr/>
      </dsp:nvSpPr>
      <dsp:spPr>
        <a:xfrm>
          <a:off x="2628899" y="507068"/>
          <a:ext cx="525780" cy="1603800"/>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C40FDC-1BE5-4CAF-9057-0E48CEF98A5C}">
      <dsp:nvSpPr>
        <dsp:cNvPr id="0" name=""/>
        <dsp:cNvSpPr/>
      </dsp:nvSpPr>
      <dsp:spPr>
        <a:xfrm>
          <a:off x="3364991" y="417609"/>
          <a:ext cx="7150608" cy="1603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b="0" i="0" kern="1200" dirty="0"/>
            <a:t>Clustering is a method of grouping the objects into clusters such that objects with most similarities remains into a group</a:t>
          </a:r>
          <a:endParaRPr lang="en-US" sz="2000" kern="1200" dirty="0"/>
        </a:p>
        <a:p>
          <a:pPr marL="228600" lvl="1" indent="-228600" algn="l" defTabSz="889000">
            <a:lnSpc>
              <a:spcPct val="90000"/>
            </a:lnSpc>
            <a:spcBef>
              <a:spcPct val="0"/>
            </a:spcBef>
            <a:spcAft>
              <a:spcPct val="15000"/>
            </a:spcAft>
            <a:buChar char="•"/>
          </a:pPr>
          <a:r>
            <a:rPr lang="en-US" sz="2000" b="0" i="0" kern="1200" dirty="0"/>
            <a:t>Cluster analysis finds the commonalities between the data objects and categorizes them as per the presence and absence of those commonalities.</a:t>
          </a:r>
          <a:endParaRPr lang="en-US" sz="2000" kern="1200" dirty="0"/>
        </a:p>
      </dsp:txBody>
      <dsp:txXfrm>
        <a:off x="3364991" y="417609"/>
        <a:ext cx="7150608" cy="1603800"/>
      </dsp:txXfrm>
    </dsp:sp>
    <dsp:sp modelId="{8D5195A6-DC6B-47C1-91BB-0E84093AC2E2}">
      <dsp:nvSpPr>
        <dsp:cNvPr id="0" name=""/>
        <dsp:cNvSpPr/>
      </dsp:nvSpPr>
      <dsp:spPr>
        <a:xfrm>
          <a:off x="0" y="2685968"/>
          <a:ext cx="2628900" cy="712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91440" rIns="256032" bIns="91440" numCol="1" spcCol="1270" anchor="ctr" anchorCtr="0">
          <a:noAutofit/>
        </a:bodyPr>
        <a:lstStyle/>
        <a:p>
          <a:pPr marL="0" lvl="0" indent="0" algn="r" defTabSz="1600200">
            <a:lnSpc>
              <a:spcPct val="90000"/>
            </a:lnSpc>
            <a:spcBef>
              <a:spcPct val="0"/>
            </a:spcBef>
            <a:spcAft>
              <a:spcPct val="35000"/>
            </a:spcAft>
            <a:buNone/>
          </a:pPr>
          <a:r>
            <a:rPr lang="en-US" sz="3600" kern="1200" dirty="0"/>
            <a:t>Association</a:t>
          </a:r>
        </a:p>
      </dsp:txBody>
      <dsp:txXfrm>
        <a:off x="0" y="2685968"/>
        <a:ext cx="2628900" cy="712800"/>
      </dsp:txXfrm>
    </dsp:sp>
    <dsp:sp modelId="{F3FBDB76-6528-4414-A286-F51E3DCC8772}">
      <dsp:nvSpPr>
        <dsp:cNvPr id="0" name=""/>
        <dsp:cNvSpPr/>
      </dsp:nvSpPr>
      <dsp:spPr>
        <a:xfrm>
          <a:off x="2628899" y="2240469"/>
          <a:ext cx="525780" cy="1603800"/>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8AC6736-15F9-4BFD-AD5F-15ED7865B152}">
      <dsp:nvSpPr>
        <dsp:cNvPr id="0" name=""/>
        <dsp:cNvSpPr/>
      </dsp:nvSpPr>
      <dsp:spPr>
        <a:xfrm>
          <a:off x="3364991" y="2240469"/>
          <a:ext cx="7150608" cy="1603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b="0" i="0" kern="1200" dirty="0"/>
            <a:t>It is used for finding the relationships between variables in the large database.</a:t>
          </a:r>
          <a:endParaRPr lang="en-US" sz="2000" kern="1200" dirty="0"/>
        </a:p>
        <a:p>
          <a:pPr marL="228600" lvl="1" indent="-228600" algn="l" defTabSz="889000">
            <a:lnSpc>
              <a:spcPct val="90000"/>
            </a:lnSpc>
            <a:spcBef>
              <a:spcPct val="0"/>
            </a:spcBef>
            <a:spcAft>
              <a:spcPct val="15000"/>
            </a:spcAft>
            <a:buChar char="•"/>
          </a:pPr>
          <a:r>
            <a:rPr lang="en-US" sz="2000" b="0" i="0" kern="1200" dirty="0"/>
            <a:t>Association rule makes marketing strategy more effective. Such as people who buy X item (suppose a bread) are also tend to purchase Y (Butter/Jam) item.</a:t>
          </a:r>
          <a:endParaRPr lang="en-US" sz="2000" kern="1200" dirty="0"/>
        </a:p>
      </dsp:txBody>
      <dsp:txXfrm>
        <a:off x="3364991" y="2240469"/>
        <a:ext cx="7150608" cy="16038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E6AF8-535A-4334-8E1F-7711BEE51161}">
      <dsp:nvSpPr>
        <dsp:cNvPr id="0" name=""/>
        <dsp:cNvSpPr/>
      </dsp:nvSpPr>
      <dsp:spPr>
        <a:xfrm>
          <a:off x="5134" y="700305"/>
          <a:ext cx="2626332" cy="968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248" tIns="73660" rIns="206248" bIns="73660" numCol="1" spcCol="1270" anchor="ctr" anchorCtr="0">
          <a:noAutofit/>
        </a:bodyPr>
        <a:lstStyle/>
        <a:p>
          <a:pPr marL="0" lvl="0" indent="0" algn="r" defTabSz="1289050">
            <a:lnSpc>
              <a:spcPct val="90000"/>
            </a:lnSpc>
            <a:spcBef>
              <a:spcPct val="0"/>
            </a:spcBef>
            <a:spcAft>
              <a:spcPct val="35000"/>
            </a:spcAft>
            <a:buNone/>
          </a:pPr>
          <a:r>
            <a:rPr lang="en-US" sz="2900" kern="1200" dirty="0"/>
            <a:t>Positive Reinforcement</a:t>
          </a:r>
        </a:p>
      </dsp:txBody>
      <dsp:txXfrm>
        <a:off x="5134" y="700305"/>
        <a:ext cx="2626332" cy="968962"/>
      </dsp:txXfrm>
    </dsp:sp>
    <dsp:sp modelId="{E6BF4F91-69A5-4BAA-B658-3DE2DF6F3F59}">
      <dsp:nvSpPr>
        <dsp:cNvPr id="0" name=""/>
        <dsp:cNvSpPr/>
      </dsp:nvSpPr>
      <dsp:spPr>
        <a:xfrm>
          <a:off x="2631467" y="518624"/>
          <a:ext cx="525266" cy="1332323"/>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01B4149-7FA2-4837-8760-5EE14BFE0F3D}">
      <dsp:nvSpPr>
        <dsp:cNvPr id="0" name=""/>
        <dsp:cNvSpPr/>
      </dsp:nvSpPr>
      <dsp:spPr>
        <a:xfrm>
          <a:off x="3366840" y="518624"/>
          <a:ext cx="7143624" cy="13323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b="0" i="0" kern="1200" dirty="0"/>
            <a:t>Here, we try to add a reward for every good result in order to increase the likelihood of a good result.</a:t>
          </a:r>
          <a:endParaRPr lang="en-US" sz="2000" kern="1200" dirty="0"/>
        </a:p>
        <a:p>
          <a:pPr marL="228600" lvl="1" indent="-228600" algn="l" defTabSz="889000">
            <a:lnSpc>
              <a:spcPct val="90000"/>
            </a:lnSpc>
            <a:spcBef>
              <a:spcPct val="0"/>
            </a:spcBef>
            <a:spcAft>
              <a:spcPct val="15000"/>
            </a:spcAft>
            <a:buChar char="•"/>
          </a:pPr>
          <a:r>
            <a:rPr lang="en-US" sz="2000" b="0" i="0" kern="1200" dirty="0"/>
            <a:t>Too much positive reinforcement may lead to an overload of states that can reduce the consequences.</a:t>
          </a:r>
          <a:endParaRPr lang="en-US" sz="2000" kern="1200" dirty="0"/>
        </a:p>
      </dsp:txBody>
      <dsp:txXfrm>
        <a:off x="3366840" y="518624"/>
        <a:ext cx="7143624" cy="1332323"/>
      </dsp:txXfrm>
    </dsp:sp>
    <dsp:sp modelId="{B73E5BF1-B6BD-43ED-B2FB-163402462D55}">
      <dsp:nvSpPr>
        <dsp:cNvPr id="0" name=""/>
        <dsp:cNvSpPr/>
      </dsp:nvSpPr>
      <dsp:spPr>
        <a:xfrm>
          <a:off x="5134" y="2409549"/>
          <a:ext cx="2626332" cy="968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248" tIns="73660" rIns="206248" bIns="73660" numCol="1" spcCol="1270" anchor="ctr" anchorCtr="0">
          <a:noAutofit/>
        </a:bodyPr>
        <a:lstStyle/>
        <a:p>
          <a:pPr marL="0" lvl="0" indent="0" algn="r" defTabSz="1289050">
            <a:lnSpc>
              <a:spcPct val="90000"/>
            </a:lnSpc>
            <a:spcBef>
              <a:spcPct val="0"/>
            </a:spcBef>
            <a:spcAft>
              <a:spcPct val="35000"/>
            </a:spcAft>
            <a:buNone/>
          </a:pPr>
          <a:r>
            <a:rPr lang="en-US" sz="2900" kern="1200" dirty="0"/>
            <a:t>Negative Reinforcement</a:t>
          </a:r>
        </a:p>
      </dsp:txBody>
      <dsp:txXfrm>
        <a:off x="5134" y="2409549"/>
        <a:ext cx="2626332" cy="968962"/>
      </dsp:txXfrm>
    </dsp:sp>
    <dsp:sp modelId="{EDD56313-5D52-4F6F-A19E-C94E9CA0767E}">
      <dsp:nvSpPr>
        <dsp:cNvPr id="0" name=""/>
        <dsp:cNvSpPr/>
      </dsp:nvSpPr>
      <dsp:spPr>
        <a:xfrm>
          <a:off x="2631467" y="1955348"/>
          <a:ext cx="525266" cy="1877364"/>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A30655-2E59-4534-B999-852ADC66564F}">
      <dsp:nvSpPr>
        <dsp:cNvPr id="0" name=""/>
        <dsp:cNvSpPr/>
      </dsp:nvSpPr>
      <dsp:spPr>
        <a:xfrm>
          <a:off x="3366840" y="1955348"/>
          <a:ext cx="7143624" cy="18773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b="0" i="0" kern="1200" dirty="0"/>
            <a:t>It is opposite to the positive reinforcement as it increases the tendency that the specific behavior will occur again by avoiding the negative condition.</a:t>
          </a:r>
          <a:endParaRPr lang="en-US" sz="2000" kern="1200" dirty="0"/>
        </a:p>
        <a:p>
          <a:pPr marL="228600" lvl="1" indent="-228600" algn="l" defTabSz="889000">
            <a:lnSpc>
              <a:spcPct val="90000"/>
            </a:lnSpc>
            <a:spcBef>
              <a:spcPct val="0"/>
            </a:spcBef>
            <a:spcAft>
              <a:spcPct val="15000"/>
            </a:spcAft>
            <a:buChar char="•"/>
          </a:pPr>
          <a:r>
            <a:rPr lang="en-US" sz="2000" b="0" i="0" kern="1200" dirty="0"/>
            <a:t>It can be more effective than the positive reinforcement depending on situation and behavior, but it provides reinforcement only to meet minimum behavior.</a:t>
          </a:r>
          <a:endParaRPr lang="en-US" sz="2000" kern="1200" dirty="0"/>
        </a:p>
      </dsp:txBody>
      <dsp:txXfrm>
        <a:off x="3366840" y="1955348"/>
        <a:ext cx="7143624" cy="187736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4.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7BC6A-A6DF-4B44-8ED6-93D7C3B45C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78569F-8B4F-4BB1-A0D0-37E3222D94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B67D81-D03C-443D-87EE-3C1FDD2FD96D}"/>
              </a:ext>
            </a:extLst>
          </p:cNvPr>
          <p:cNvSpPr>
            <a:spLocks noGrp="1"/>
          </p:cNvSpPr>
          <p:nvPr>
            <p:ph type="dt" sz="half" idx="10"/>
          </p:nvPr>
        </p:nvSpPr>
        <p:spPr/>
        <p:txBody>
          <a:bodyPr/>
          <a:lstStyle/>
          <a:p>
            <a:fld id="{CBB25C87-D342-4EBF-A18B-D57EEE3EF9D6}" type="datetimeFigureOut">
              <a:rPr lang="en-US" smtClean="0"/>
              <a:t>5/30/2021</a:t>
            </a:fld>
            <a:endParaRPr lang="en-US"/>
          </a:p>
        </p:txBody>
      </p:sp>
      <p:sp>
        <p:nvSpPr>
          <p:cNvPr id="5" name="Footer Placeholder 4">
            <a:extLst>
              <a:ext uri="{FF2B5EF4-FFF2-40B4-BE49-F238E27FC236}">
                <a16:creationId xmlns:a16="http://schemas.microsoft.com/office/drawing/2014/main" id="{BE678F73-E8B5-4BC3-AC3D-FF2F1E5AA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987BBA-AC3B-4457-B4B9-FFEB9FF975BA}"/>
              </a:ext>
            </a:extLst>
          </p:cNvPr>
          <p:cNvSpPr>
            <a:spLocks noGrp="1"/>
          </p:cNvSpPr>
          <p:nvPr>
            <p:ph type="sldNum" sz="quarter" idx="12"/>
          </p:nvPr>
        </p:nvSpPr>
        <p:spPr/>
        <p:txBody>
          <a:bodyPr/>
          <a:lstStyle/>
          <a:p>
            <a:fld id="{1CF1244D-D7EE-4CB6-8D21-2AA555C51C80}" type="slidenum">
              <a:rPr lang="en-US" smtClean="0"/>
              <a:t>‹#›</a:t>
            </a:fld>
            <a:endParaRPr lang="en-US"/>
          </a:p>
        </p:txBody>
      </p:sp>
    </p:spTree>
    <p:extLst>
      <p:ext uri="{BB962C8B-B14F-4D97-AF65-F5344CB8AC3E}">
        <p14:creationId xmlns:p14="http://schemas.microsoft.com/office/powerpoint/2010/main" val="2857222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BD8DE-F0DA-4828-8EE4-3E5ACDCC2C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A17E9C-10CD-49B7-ACDE-8C4C14D861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C25F93-3F97-427C-B1CF-8C00C04D0DA4}"/>
              </a:ext>
            </a:extLst>
          </p:cNvPr>
          <p:cNvSpPr>
            <a:spLocks noGrp="1"/>
          </p:cNvSpPr>
          <p:nvPr>
            <p:ph type="dt" sz="half" idx="10"/>
          </p:nvPr>
        </p:nvSpPr>
        <p:spPr/>
        <p:txBody>
          <a:bodyPr/>
          <a:lstStyle/>
          <a:p>
            <a:fld id="{CBB25C87-D342-4EBF-A18B-D57EEE3EF9D6}" type="datetimeFigureOut">
              <a:rPr lang="en-US" smtClean="0"/>
              <a:t>5/30/2021</a:t>
            </a:fld>
            <a:endParaRPr lang="en-US"/>
          </a:p>
        </p:txBody>
      </p:sp>
      <p:sp>
        <p:nvSpPr>
          <p:cNvPr id="5" name="Footer Placeholder 4">
            <a:extLst>
              <a:ext uri="{FF2B5EF4-FFF2-40B4-BE49-F238E27FC236}">
                <a16:creationId xmlns:a16="http://schemas.microsoft.com/office/drawing/2014/main" id="{382B3275-08EF-4901-BDDD-0D6FB64003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93045-D500-44DA-B19C-3C158C512475}"/>
              </a:ext>
            </a:extLst>
          </p:cNvPr>
          <p:cNvSpPr>
            <a:spLocks noGrp="1"/>
          </p:cNvSpPr>
          <p:nvPr>
            <p:ph type="sldNum" sz="quarter" idx="12"/>
          </p:nvPr>
        </p:nvSpPr>
        <p:spPr/>
        <p:txBody>
          <a:bodyPr/>
          <a:lstStyle/>
          <a:p>
            <a:fld id="{1CF1244D-D7EE-4CB6-8D21-2AA555C51C80}" type="slidenum">
              <a:rPr lang="en-US" smtClean="0"/>
              <a:t>‹#›</a:t>
            </a:fld>
            <a:endParaRPr lang="en-US"/>
          </a:p>
        </p:txBody>
      </p:sp>
    </p:spTree>
    <p:extLst>
      <p:ext uri="{BB962C8B-B14F-4D97-AF65-F5344CB8AC3E}">
        <p14:creationId xmlns:p14="http://schemas.microsoft.com/office/powerpoint/2010/main" val="1591869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717666-C9A2-4138-88D8-8BD0335B98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4D9E80-0B74-4300-B607-33B441234F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2B73FD-76C1-4CBC-96BB-188D838C3CFB}"/>
              </a:ext>
            </a:extLst>
          </p:cNvPr>
          <p:cNvSpPr>
            <a:spLocks noGrp="1"/>
          </p:cNvSpPr>
          <p:nvPr>
            <p:ph type="dt" sz="half" idx="10"/>
          </p:nvPr>
        </p:nvSpPr>
        <p:spPr/>
        <p:txBody>
          <a:bodyPr/>
          <a:lstStyle/>
          <a:p>
            <a:fld id="{CBB25C87-D342-4EBF-A18B-D57EEE3EF9D6}" type="datetimeFigureOut">
              <a:rPr lang="en-US" smtClean="0"/>
              <a:t>5/30/2021</a:t>
            </a:fld>
            <a:endParaRPr lang="en-US"/>
          </a:p>
        </p:txBody>
      </p:sp>
      <p:sp>
        <p:nvSpPr>
          <p:cNvPr id="5" name="Footer Placeholder 4">
            <a:extLst>
              <a:ext uri="{FF2B5EF4-FFF2-40B4-BE49-F238E27FC236}">
                <a16:creationId xmlns:a16="http://schemas.microsoft.com/office/drawing/2014/main" id="{37D53210-B525-4A53-A682-92F4F44788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C8E3DC-4447-410A-A77D-986B695FDBAF}"/>
              </a:ext>
            </a:extLst>
          </p:cNvPr>
          <p:cNvSpPr>
            <a:spLocks noGrp="1"/>
          </p:cNvSpPr>
          <p:nvPr>
            <p:ph type="sldNum" sz="quarter" idx="12"/>
          </p:nvPr>
        </p:nvSpPr>
        <p:spPr/>
        <p:txBody>
          <a:bodyPr/>
          <a:lstStyle/>
          <a:p>
            <a:fld id="{1CF1244D-D7EE-4CB6-8D21-2AA555C51C80}" type="slidenum">
              <a:rPr lang="en-US" smtClean="0"/>
              <a:t>‹#›</a:t>
            </a:fld>
            <a:endParaRPr lang="en-US"/>
          </a:p>
        </p:txBody>
      </p:sp>
    </p:spTree>
    <p:extLst>
      <p:ext uri="{BB962C8B-B14F-4D97-AF65-F5344CB8AC3E}">
        <p14:creationId xmlns:p14="http://schemas.microsoft.com/office/powerpoint/2010/main" val="1165764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6EDFC-8D0E-480F-953C-A65D68313C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8CEA7D-7363-41ED-9FBF-CA795FC3AD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C0471B-444B-4CE5-A54F-FE3A83493A1A}"/>
              </a:ext>
            </a:extLst>
          </p:cNvPr>
          <p:cNvSpPr>
            <a:spLocks noGrp="1"/>
          </p:cNvSpPr>
          <p:nvPr>
            <p:ph type="dt" sz="half" idx="10"/>
          </p:nvPr>
        </p:nvSpPr>
        <p:spPr/>
        <p:txBody>
          <a:bodyPr/>
          <a:lstStyle/>
          <a:p>
            <a:fld id="{CBB25C87-D342-4EBF-A18B-D57EEE3EF9D6}" type="datetimeFigureOut">
              <a:rPr lang="en-US" smtClean="0"/>
              <a:t>5/30/2021</a:t>
            </a:fld>
            <a:endParaRPr lang="en-US"/>
          </a:p>
        </p:txBody>
      </p:sp>
      <p:sp>
        <p:nvSpPr>
          <p:cNvPr id="5" name="Footer Placeholder 4">
            <a:extLst>
              <a:ext uri="{FF2B5EF4-FFF2-40B4-BE49-F238E27FC236}">
                <a16:creationId xmlns:a16="http://schemas.microsoft.com/office/drawing/2014/main" id="{C091102F-218F-44AE-A2A1-44BA6801F6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D10AF1-9900-4957-80D6-5A64AE49B60E}"/>
              </a:ext>
            </a:extLst>
          </p:cNvPr>
          <p:cNvSpPr>
            <a:spLocks noGrp="1"/>
          </p:cNvSpPr>
          <p:nvPr>
            <p:ph type="sldNum" sz="quarter" idx="12"/>
          </p:nvPr>
        </p:nvSpPr>
        <p:spPr/>
        <p:txBody>
          <a:bodyPr/>
          <a:lstStyle/>
          <a:p>
            <a:fld id="{1CF1244D-D7EE-4CB6-8D21-2AA555C51C80}" type="slidenum">
              <a:rPr lang="en-US" smtClean="0"/>
              <a:t>‹#›</a:t>
            </a:fld>
            <a:endParaRPr lang="en-US"/>
          </a:p>
        </p:txBody>
      </p:sp>
    </p:spTree>
    <p:extLst>
      <p:ext uri="{BB962C8B-B14F-4D97-AF65-F5344CB8AC3E}">
        <p14:creationId xmlns:p14="http://schemas.microsoft.com/office/powerpoint/2010/main" val="2283572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77FBF-97A2-4E65-A731-2725263D41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4184EF-AEEC-4531-9720-48BC23DC0D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43DEAC-D042-4A79-986D-2DB0A2903A3B}"/>
              </a:ext>
            </a:extLst>
          </p:cNvPr>
          <p:cNvSpPr>
            <a:spLocks noGrp="1"/>
          </p:cNvSpPr>
          <p:nvPr>
            <p:ph type="dt" sz="half" idx="10"/>
          </p:nvPr>
        </p:nvSpPr>
        <p:spPr/>
        <p:txBody>
          <a:bodyPr/>
          <a:lstStyle/>
          <a:p>
            <a:fld id="{CBB25C87-D342-4EBF-A18B-D57EEE3EF9D6}" type="datetimeFigureOut">
              <a:rPr lang="en-US" smtClean="0"/>
              <a:t>5/30/2021</a:t>
            </a:fld>
            <a:endParaRPr lang="en-US"/>
          </a:p>
        </p:txBody>
      </p:sp>
      <p:sp>
        <p:nvSpPr>
          <p:cNvPr id="5" name="Footer Placeholder 4">
            <a:extLst>
              <a:ext uri="{FF2B5EF4-FFF2-40B4-BE49-F238E27FC236}">
                <a16:creationId xmlns:a16="http://schemas.microsoft.com/office/drawing/2014/main" id="{3753400F-84E7-4396-B2A1-7EBEBB6E74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70689D-8228-43AF-ADBB-30962D058D3F}"/>
              </a:ext>
            </a:extLst>
          </p:cNvPr>
          <p:cNvSpPr>
            <a:spLocks noGrp="1"/>
          </p:cNvSpPr>
          <p:nvPr>
            <p:ph type="sldNum" sz="quarter" idx="12"/>
          </p:nvPr>
        </p:nvSpPr>
        <p:spPr/>
        <p:txBody>
          <a:bodyPr/>
          <a:lstStyle/>
          <a:p>
            <a:fld id="{1CF1244D-D7EE-4CB6-8D21-2AA555C51C80}" type="slidenum">
              <a:rPr lang="en-US" smtClean="0"/>
              <a:t>‹#›</a:t>
            </a:fld>
            <a:endParaRPr lang="en-US"/>
          </a:p>
        </p:txBody>
      </p:sp>
    </p:spTree>
    <p:extLst>
      <p:ext uri="{BB962C8B-B14F-4D97-AF65-F5344CB8AC3E}">
        <p14:creationId xmlns:p14="http://schemas.microsoft.com/office/powerpoint/2010/main" val="1173321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1D193-B212-4C95-B46F-6B2F3DAE56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472CB2-7A7D-4CF7-9913-D648F1250B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1C97D0-5F07-4E67-9C30-202487C0D1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E527A1-8CDB-4576-A131-ACE73B018785}"/>
              </a:ext>
            </a:extLst>
          </p:cNvPr>
          <p:cNvSpPr>
            <a:spLocks noGrp="1"/>
          </p:cNvSpPr>
          <p:nvPr>
            <p:ph type="dt" sz="half" idx="10"/>
          </p:nvPr>
        </p:nvSpPr>
        <p:spPr/>
        <p:txBody>
          <a:bodyPr/>
          <a:lstStyle/>
          <a:p>
            <a:fld id="{CBB25C87-D342-4EBF-A18B-D57EEE3EF9D6}" type="datetimeFigureOut">
              <a:rPr lang="en-US" smtClean="0"/>
              <a:t>5/30/2021</a:t>
            </a:fld>
            <a:endParaRPr lang="en-US"/>
          </a:p>
        </p:txBody>
      </p:sp>
      <p:sp>
        <p:nvSpPr>
          <p:cNvPr id="6" name="Footer Placeholder 5">
            <a:extLst>
              <a:ext uri="{FF2B5EF4-FFF2-40B4-BE49-F238E27FC236}">
                <a16:creationId xmlns:a16="http://schemas.microsoft.com/office/drawing/2014/main" id="{ECED9EEA-0A94-4A0C-8809-FEC17C9D94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B9784F-9148-483E-B8FE-9B510E34B412}"/>
              </a:ext>
            </a:extLst>
          </p:cNvPr>
          <p:cNvSpPr>
            <a:spLocks noGrp="1"/>
          </p:cNvSpPr>
          <p:nvPr>
            <p:ph type="sldNum" sz="quarter" idx="12"/>
          </p:nvPr>
        </p:nvSpPr>
        <p:spPr/>
        <p:txBody>
          <a:bodyPr/>
          <a:lstStyle/>
          <a:p>
            <a:fld id="{1CF1244D-D7EE-4CB6-8D21-2AA555C51C80}" type="slidenum">
              <a:rPr lang="en-US" smtClean="0"/>
              <a:t>‹#›</a:t>
            </a:fld>
            <a:endParaRPr lang="en-US"/>
          </a:p>
        </p:txBody>
      </p:sp>
    </p:spTree>
    <p:extLst>
      <p:ext uri="{BB962C8B-B14F-4D97-AF65-F5344CB8AC3E}">
        <p14:creationId xmlns:p14="http://schemas.microsoft.com/office/powerpoint/2010/main" val="4131742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35E26-ED3B-44AF-BC23-07790EE6A3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3DB4AD-1AA0-4953-9379-839F229EAF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E41CFA-5CE5-415B-B6F2-26D2C9137A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DE4C3A-C45E-4BED-AE08-9680C7B743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C9B7A3-77B4-4692-8713-D56F8DD951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B5A509-3D0F-4F87-8134-9AC87F5D5132}"/>
              </a:ext>
            </a:extLst>
          </p:cNvPr>
          <p:cNvSpPr>
            <a:spLocks noGrp="1"/>
          </p:cNvSpPr>
          <p:nvPr>
            <p:ph type="dt" sz="half" idx="10"/>
          </p:nvPr>
        </p:nvSpPr>
        <p:spPr/>
        <p:txBody>
          <a:bodyPr/>
          <a:lstStyle/>
          <a:p>
            <a:fld id="{CBB25C87-D342-4EBF-A18B-D57EEE3EF9D6}" type="datetimeFigureOut">
              <a:rPr lang="en-US" smtClean="0"/>
              <a:t>5/30/2021</a:t>
            </a:fld>
            <a:endParaRPr lang="en-US"/>
          </a:p>
        </p:txBody>
      </p:sp>
      <p:sp>
        <p:nvSpPr>
          <p:cNvPr id="8" name="Footer Placeholder 7">
            <a:extLst>
              <a:ext uri="{FF2B5EF4-FFF2-40B4-BE49-F238E27FC236}">
                <a16:creationId xmlns:a16="http://schemas.microsoft.com/office/drawing/2014/main" id="{9B0C6F2C-11B8-475E-9414-230603B3EC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35441C-A6E8-420F-8AF0-6AA2419D6D90}"/>
              </a:ext>
            </a:extLst>
          </p:cNvPr>
          <p:cNvSpPr>
            <a:spLocks noGrp="1"/>
          </p:cNvSpPr>
          <p:nvPr>
            <p:ph type="sldNum" sz="quarter" idx="12"/>
          </p:nvPr>
        </p:nvSpPr>
        <p:spPr/>
        <p:txBody>
          <a:bodyPr/>
          <a:lstStyle/>
          <a:p>
            <a:fld id="{1CF1244D-D7EE-4CB6-8D21-2AA555C51C80}" type="slidenum">
              <a:rPr lang="en-US" smtClean="0"/>
              <a:t>‹#›</a:t>
            </a:fld>
            <a:endParaRPr lang="en-US"/>
          </a:p>
        </p:txBody>
      </p:sp>
    </p:spTree>
    <p:extLst>
      <p:ext uri="{BB962C8B-B14F-4D97-AF65-F5344CB8AC3E}">
        <p14:creationId xmlns:p14="http://schemas.microsoft.com/office/powerpoint/2010/main" val="3132789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B8EFE-FA3F-4902-827F-8D02A9A13A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66FFF7-4219-42C7-ABFF-CEA707D151B8}"/>
              </a:ext>
            </a:extLst>
          </p:cNvPr>
          <p:cNvSpPr>
            <a:spLocks noGrp="1"/>
          </p:cNvSpPr>
          <p:nvPr>
            <p:ph type="dt" sz="half" idx="10"/>
          </p:nvPr>
        </p:nvSpPr>
        <p:spPr/>
        <p:txBody>
          <a:bodyPr/>
          <a:lstStyle/>
          <a:p>
            <a:fld id="{CBB25C87-D342-4EBF-A18B-D57EEE3EF9D6}" type="datetimeFigureOut">
              <a:rPr lang="en-US" smtClean="0"/>
              <a:t>5/30/2021</a:t>
            </a:fld>
            <a:endParaRPr lang="en-US"/>
          </a:p>
        </p:txBody>
      </p:sp>
      <p:sp>
        <p:nvSpPr>
          <p:cNvPr id="4" name="Footer Placeholder 3">
            <a:extLst>
              <a:ext uri="{FF2B5EF4-FFF2-40B4-BE49-F238E27FC236}">
                <a16:creationId xmlns:a16="http://schemas.microsoft.com/office/drawing/2014/main" id="{BF4BAA9C-6883-4131-9B76-DF2FC72E0E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FB94C9-46CE-4FCD-A7D0-2A2915538DC2}"/>
              </a:ext>
            </a:extLst>
          </p:cNvPr>
          <p:cNvSpPr>
            <a:spLocks noGrp="1"/>
          </p:cNvSpPr>
          <p:nvPr>
            <p:ph type="sldNum" sz="quarter" idx="12"/>
          </p:nvPr>
        </p:nvSpPr>
        <p:spPr/>
        <p:txBody>
          <a:bodyPr/>
          <a:lstStyle/>
          <a:p>
            <a:fld id="{1CF1244D-D7EE-4CB6-8D21-2AA555C51C80}" type="slidenum">
              <a:rPr lang="en-US" smtClean="0"/>
              <a:t>‹#›</a:t>
            </a:fld>
            <a:endParaRPr lang="en-US"/>
          </a:p>
        </p:txBody>
      </p:sp>
    </p:spTree>
    <p:extLst>
      <p:ext uri="{BB962C8B-B14F-4D97-AF65-F5344CB8AC3E}">
        <p14:creationId xmlns:p14="http://schemas.microsoft.com/office/powerpoint/2010/main" val="1486938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70695B-7C8A-4805-A9CC-33EA7C5F8ADA}"/>
              </a:ext>
            </a:extLst>
          </p:cNvPr>
          <p:cNvSpPr>
            <a:spLocks noGrp="1"/>
          </p:cNvSpPr>
          <p:nvPr>
            <p:ph type="dt" sz="half" idx="10"/>
          </p:nvPr>
        </p:nvSpPr>
        <p:spPr/>
        <p:txBody>
          <a:bodyPr/>
          <a:lstStyle/>
          <a:p>
            <a:fld id="{CBB25C87-D342-4EBF-A18B-D57EEE3EF9D6}" type="datetimeFigureOut">
              <a:rPr lang="en-US" smtClean="0"/>
              <a:t>5/30/2021</a:t>
            </a:fld>
            <a:endParaRPr lang="en-US"/>
          </a:p>
        </p:txBody>
      </p:sp>
      <p:sp>
        <p:nvSpPr>
          <p:cNvPr id="3" name="Footer Placeholder 2">
            <a:extLst>
              <a:ext uri="{FF2B5EF4-FFF2-40B4-BE49-F238E27FC236}">
                <a16:creationId xmlns:a16="http://schemas.microsoft.com/office/drawing/2014/main" id="{84C4EF1A-B38C-4839-83C0-18915D4E23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9842F6-9CE9-4601-BE93-F1B105D890FF}"/>
              </a:ext>
            </a:extLst>
          </p:cNvPr>
          <p:cNvSpPr>
            <a:spLocks noGrp="1"/>
          </p:cNvSpPr>
          <p:nvPr>
            <p:ph type="sldNum" sz="quarter" idx="12"/>
          </p:nvPr>
        </p:nvSpPr>
        <p:spPr/>
        <p:txBody>
          <a:bodyPr/>
          <a:lstStyle/>
          <a:p>
            <a:fld id="{1CF1244D-D7EE-4CB6-8D21-2AA555C51C80}" type="slidenum">
              <a:rPr lang="en-US" smtClean="0"/>
              <a:t>‹#›</a:t>
            </a:fld>
            <a:endParaRPr lang="en-US"/>
          </a:p>
        </p:txBody>
      </p:sp>
    </p:spTree>
    <p:extLst>
      <p:ext uri="{BB962C8B-B14F-4D97-AF65-F5344CB8AC3E}">
        <p14:creationId xmlns:p14="http://schemas.microsoft.com/office/powerpoint/2010/main" val="4085054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F2EDB-D959-41E5-9BD8-679E9A6A48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829109-CFC5-496F-A0FE-279E284C4E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8BAFE1-E48F-4872-802E-7D5A0040FD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EAE611-8055-4B00-85F9-191F06F1CF29}"/>
              </a:ext>
            </a:extLst>
          </p:cNvPr>
          <p:cNvSpPr>
            <a:spLocks noGrp="1"/>
          </p:cNvSpPr>
          <p:nvPr>
            <p:ph type="dt" sz="half" idx="10"/>
          </p:nvPr>
        </p:nvSpPr>
        <p:spPr/>
        <p:txBody>
          <a:bodyPr/>
          <a:lstStyle/>
          <a:p>
            <a:fld id="{CBB25C87-D342-4EBF-A18B-D57EEE3EF9D6}" type="datetimeFigureOut">
              <a:rPr lang="en-US" smtClean="0"/>
              <a:t>5/30/2021</a:t>
            </a:fld>
            <a:endParaRPr lang="en-US"/>
          </a:p>
        </p:txBody>
      </p:sp>
      <p:sp>
        <p:nvSpPr>
          <p:cNvPr id="6" name="Footer Placeholder 5">
            <a:extLst>
              <a:ext uri="{FF2B5EF4-FFF2-40B4-BE49-F238E27FC236}">
                <a16:creationId xmlns:a16="http://schemas.microsoft.com/office/drawing/2014/main" id="{5C958859-EAC1-401F-9918-DCE0BF1354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43D2B5-2221-4F16-9A24-6BD0F541AFA3}"/>
              </a:ext>
            </a:extLst>
          </p:cNvPr>
          <p:cNvSpPr>
            <a:spLocks noGrp="1"/>
          </p:cNvSpPr>
          <p:nvPr>
            <p:ph type="sldNum" sz="quarter" idx="12"/>
          </p:nvPr>
        </p:nvSpPr>
        <p:spPr/>
        <p:txBody>
          <a:bodyPr/>
          <a:lstStyle/>
          <a:p>
            <a:fld id="{1CF1244D-D7EE-4CB6-8D21-2AA555C51C80}" type="slidenum">
              <a:rPr lang="en-US" smtClean="0"/>
              <a:t>‹#›</a:t>
            </a:fld>
            <a:endParaRPr lang="en-US"/>
          </a:p>
        </p:txBody>
      </p:sp>
    </p:spTree>
    <p:extLst>
      <p:ext uri="{BB962C8B-B14F-4D97-AF65-F5344CB8AC3E}">
        <p14:creationId xmlns:p14="http://schemas.microsoft.com/office/powerpoint/2010/main" val="750534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BDCC1-1790-4418-92F9-F8D5015729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7AE31E-DB62-4DA3-AA3F-AE071FC527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0C6921-D0AC-400E-9288-B8C4DE9F05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BCF3CF-055B-4C8C-A4C4-4D85FC4FE67A}"/>
              </a:ext>
            </a:extLst>
          </p:cNvPr>
          <p:cNvSpPr>
            <a:spLocks noGrp="1"/>
          </p:cNvSpPr>
          <p:nvPr>
            <p:ph type="dt" sz="half" idx="10"/>
          </p:nvPr>
        </p:nvSpPr>
        <p:spPr/>
        <p:txBody>
          <a:bodyPr/>
          <a:lstStyle/>
          <a:p>
            <a:fld id="{CBB25C87-D342-4EBF-A18B-D57EEE3EF9D6}" type="datetimeFigureOut">
              <a:rPr lang="en-US" smtClean="0"/>
              <a:t>5/30/2021</a:t>
            </a:fld>
            <a:endParaRPr lang="en-US"/>
          </a:p>
        </p:txBody>
      </p:sp>
      <p:sp>
        <p:nvSpPr>
          <p:cNvPr id="6" name="Footer Placeholder 5">
            <a:extLst>
              <a:ext uri="{FF2B5EF4-FFF2-40B4-BE49-F238E27FC236}">
                <a16:creationId xmlns:a16="http://schemas.microsoft.com/office/drawing/2014/main" id="{CD1C0ACC-4570-437E-8D24-E61573B0FD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CB6DCD-2105-49A9-8F21-FE56108361F0}"/>
              </a:ext>
            </a:extLst>
          </p:cNvPr>
          <p:cNvSpPr>
            <a:spLocks noGrp="1"/>
          </p:cNvSpPr>
          <p:nvPr>
            <p:ph type="sldNum" sz="quarter" idx="12"/>
          </p:nvPr>
        </p:nvSpPr>
        <p:spPr/>
        <p:txBody>
          <a:bodyPr/>
          <a:lstStyle/>
          <a:p>
            <a:fld id="{1CF1244D-D7EE-4CB6-8D21-2AA555C51C80}" type="slidenum">
              <a:rPr lang="en-US" smtClean="0"/>
              <a:t>‹#›</a:t>
            </a:fld>
            <a:endParaRPr lang="en-US"/>
          </a:p>
        </p:txBody>
      </p:sp>
    </p:spTree>
    <p:extLst>
      <p:ext uri="{BB962C8B-B14F-4D97-AF65-F5344CB8AC3E}">
        <p14:creationId xmlns:p14="http://schemas.microsoft.com/office/powerpoint/2010/main" val="981454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6DFF96-0811-4FD3-98BC-55045B437A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65A035-94DC-4D45-A039-4AEBE28658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638E7-825C-4F28-B361-35748CEE87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B25C87-D342-4EBF-A18B-D57EEE3EF9D6}" type="datetimeFigureOut">
              <a:rPr lang="en-US" smtClean="0"/>
              <a:t>5/30/2021</a:t>
            </a:fld>
            <a:endParaRPr lang="en-US"/>
          </a:p>
        </p:txBody>
      </p:sp>
      <p:sp>
        <p:nvSpPr>
          <p:cNvPr id="5" name="Footer Placeholder 4">
            <a:extLst>
              <a:ext uri="{FF2B5EF4-FFF2-40B4-BE49-F238E27FC236}">
                <a16:creationId xmlns:a16="http://schemas.microsoft.com/office/drawing/2014/main" id="{1C6E46AE-1B79-46A1-9965-0AAAD42EBD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0A6A38-F0CE-443A-B69C-365018DCEB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F1244D-D7EE-4CB6-8D21-2AA555C51C80}" type="slidenum">
              <a:rPr lang="en-US" smtClean="0"/>
              <a:t>‹#›</a:t>
            </a:fld>
            <a:endParaRPr lang="en-US"/>
          </a:p>
        </p:txBody>
      </p:sp>
    </p:spTree>
    <p:extLst>
      <p:ext uri="{BB962C8B-B14F-4D97-AF65-F5344CB8AC3E}">
        <p14:creationId xmlns:p14="http://schemas.microsoft.com/office/powerpoint/2010/main" val="1569480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tmp"/></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tmp"/></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tmp"/></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tmp"/></Relationships>
</file>

<file path=ppt/slides/_rels/slide2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tmp"/></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tmp"/></Relationships>
</file>

<file path=ppt/slides/_rels/slide3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tmp"/></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png"/><Relationship Id="rId7" Type="http://schemas.openxmlformats.org/officeDocument/2006/relationships/diagramColors" Target="../diagrams/colors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tmp"/></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56156"/>
            <a:ext cx="9144000" cy="1784123"/>
          </a:xfrm>
          <a:ln>
            <a:solidFill>
              <a:srgbClr val="00B0F0"/>
            </a:solidFill>
          </a:ln>
        </p:spPr>
        <p:txBody>
          <a:bodyPr>
            <a:normAutofit/>
          </a:bodyPr>
          <a:lstStyle/>
          <a:p>
            <a:r>
              <a:rPr lang="en-US" dirty="0"/>
              <a:t>BIT 353</a:t>
            </a:r>
            <a:br>
              <a:rPr lang="en-US" dirty="0"/>
            </a:br>
            <a:r>
              <a:rPr lang="en-US" dirty="0"/>
              <a:t>ARTIFICIAL INTELLIGENCE</a:t>
            </a:r>
          </a:p>
        </p:txBody>
      </p:sp>
      <p:sp>
        <p:nvSpPr>
          <p:cNvPr id="3" name="Subtitle 2"/>
          <p:cNvSpPr>
            <a:spLocks noGrp="1"/>
          </p:cNvSpPr>
          <p:nvPr>
            <p:ph type="subTitle" idx="1"/>
          </p:nvPr>
        </p:nvSpPr>
        <p:spPr>
          <a:xfrm>
            <a:off x="1524000" y="2606040"/>
            <a:ext cx="9144000" cy="2011680"/>
          </a:xfrm>
          <a:ln>
            <a:solidFill>
              <a:srgbClr val="00B0F0"/>
            </a:solidFill>
          </a:ln>
        </p:spPr>
        <p:txBody>
          <a:bodyPr/>
          <a:lstStyle/>
          <a:p>
            <a:r>
              <a:rPr lang="en-US" dirty="0"/>
              <a:t>Lecturer: Saroj Poudel</a:t>
            </a:r>
          </a:p>
          <a:p>
            <a:r>
              <a:rPr lang="en-US" dirty="0"/>
              <a:t>Qualification: MS CIS&amp;IT</a:t>
            </a:r>
          </a:p>
          <a:p>
            <a:r>
              <a:rPr lang="en-US" dirty="0"/>
              <a:t>Profession: Senior Software Developer/CTO</a:t>
            </a:r>
          </a:p>
        </p:txBody>
      </p:sp>
      <p:sp>
        <p:nvSpPr>
          <p:cNvPr id="4" name="Subtitle 2"/>
          <p:cNvSpPr txBox="1">
            <a:spLocks/>
          </p:cNvSpPr>
          <p:nvPr/>
        </p:nvSpPr>
        <p:spPr>
          <a:xfrm>
            <a:off x="3735977" y="6103620"/>
            <a:ext cx="4720046" cy="6172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Lincoln University College, CN 1221</a:t>
            </a:r>
          </a:p>
        </p:txBody>
      </p:sp>
    </p:spTree>
    <p:extLst>
      <p:ext uri="{BB962C8B-B14F-4D97-AF65-F5344CB8AC3E}">
        <p14:creationId xmlns:p14="http://schemas.microsoft.com/office/powerpoint/2010/main" val="1025638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6840"/>
          </a:xfrm>
        </p:spPr>
        <p:txBody>
          <a:bodyPr>
            <a:normAutofit fontScale="90000"/>
          </a:bodyPr>
          <a:lstStyle/>
          <a:p>
            <a:r>
              <a:rPr lang="en-US" b="1" dirty="0">
                <a:solidFill>
                  <a:schemeClr val="accent5">
                    <a:lumMod val="50000"/>
                  </a:schemeClr>
                </a:solidFill>
              </a:rPr>
              <a:t>Types of Machine Learning Problems</a:t>
            </a:r>
          </a:p>
        </p:txBody>
      </p:sp>
      <p:pic>
        <p:nvPicPr>
          <p:cNvPr id="4" name="Picture 3"/>
          <p:cNvPicPr>
            <a:picLocks noChangeAspect="1"/>
          </p:cNvPicPr>
          <p:nvPr/>
        </p:nvPicPr>
        <p:blipFill>
          <a:blip r:embed="rId2"/>
          <a:stretch>
            <a:fillRect/>
          </a:stretch>
        </p:blipFill>
        <p:spPr>
          <a:xfrm>
            <a:off x="9370826" y="5917985"/>
            <a:ext cx="1982975" cy="787831"/>
          </a:xfrm>
          <a:prstGeom prst="rect">
            <a:avLst/>
          </a:prstGeom>
        </p:spPr>
      </p:pic>
      <p:pic>
        <p:nvPicPr>
          <p:cNvPr id="5" name="Picture 4"/>
          <p:cNvPicPr>
            <a:picLocks noChangeAspect="1"/>
          </p:cNvPicPr>
          <p:nvPr/>
        </p:nvPicPr>
        <p:blipFill>
          <a:blip r:embed="rId3"/>
          <a:stretch>
            <a:fillRect/>
          </a:stretch>
        </p:blipFill>
        <p:spPr>
          <a:xfrm>
            <a:off x="838200" y="5917986"/>
            <a:ext cx="1982976" cy="787831"/>
          </a:xfrm>
          <a:prstGeom prst="rect">
            <a:avLst/>
          </a:prstGeom>
        </p:spPr>
      </p:pic>
      <p:grpSp>
        <p:nvGrpSpPr>
          <p:cNvPr id="6" name="object 4">
            <a:extLst>
              <a:ext uri="{FF2B5EF4-FFF2-40B4-BE49-F238E27FC236}">
                <a16:creationId xmlns:a16="http://schemas.microsoft.com/office/drawing/2014/main" id="{66B1EC0D-8454-4E55-81C6-19342BB8DBF4}"/>
              </a:ext>
            </a:extLst>
          </p:cNvPr>
          <p:cNvGrpSpPr/>
          <p:nvPr/>
        </p:nvGrpSpPr>
        <p:grpSpPr>
          <a:xfrm>
            <a:off x="838200" y="1277656"/>
            <a:ext cx="2216150" cy="1061085"/>
            <a:chOff x="3399488" y="1619926"/>
            <a:chExt cx="2216150" cy="1061085"/>
          </a:xfrm>
        </p:grpSpPr>
        <p:sp>
          <p:nvSpPr>
            <p:cNvPr id="7" name="object 5">
              <a:extLst>
                <a:ext uri="{FF2B5EF4-FFF2-40B4-BE49-F238E27FC236}">
                  <a16:creationId xmlns:a16="http://schemas.microsoft.com/office/drawing/2014/main" id="{FDE9E2C8-6621-4148-A1E1-244716A332CE}"/>
                </a:ext>
              </a:extLst>
            </p:cNvPr>
            <p:cNvSpPr/>
            <p:nvPr/>
          </p:nvSpPr>
          <p:spPr>
            <a:xfrm>
              <a:off x="3399488" y="1619926"/>
              <a:ext cx="2216150" cy="1061085"/>
            </a:xfrm>
            <a:custGeom>
              <a:avLst/>
              <a:gdLst/>
              <a:ahLst/>
              <a:cxnLst/>
              <a:rect l="l" t="t" r="r" b="b"/>
              <a:pathLst>
                <a:path w="2216150" h="1061085">
                  <a:moveTo>
                    <a:pt x="2039112" y="0"/>
                  </a:moveTo>
                  <a:lnTo>
                    <a:pt x="176784" y="0"/>
                  </a:lnTo>
                  <a:lnTo>
                    <a:pt x="129778" y="6312"/>
                  </a:lnTo>
                  <a:lnTo>
                    <a:pt x="87545" y="24129"/>
                  </a:lnTo>
                  <a:lnTo>
                    <a:pt x="51768" y="51768"/>
                  </a:lnTo>
                  <a:lnTo>
                    <a:pt x="24130" y="87545"/>
                  </a:lnTo>
                  <a:lnTo>
                    <a:pt x="6312" y="129778"/>
                  </a:lnTo>
                  <a:lnTo>
                    <a:pt x="0" y="176784"/>
                  </a:lnTo>
                  <a:lnTo>
                    <a:pt x="0" y="883919"/>
                  </a:lnTo>
                  <a:lnTo>
                    <a:pt x="6312" y="930925"/>
                  </a:lnTo>
                  <a:lnTo>
                    <a:pt x="24129" y="973158"/>
                  </a:lnTo>
                  <a:lnTo>
                    <a:pt x="51768" y="1008935"/>
                  </a:lnTo>
                  <a:lnTo>
                    <a:pt x="87545" y="1036574"/>
                  </a:lnTo>
                  <a:lnTo>
                    <a:pt x="129778" y="1054391"/>
                  </a:lnTo>
                  <a:lnTo>
                    <a:pt x="176784" y="1060703"/>
                  </a:lnTo>
                  <a:lnTo>
                    <a:pt x="2039112" y="1060703"/>
                  </a:lnTo>
                  <a:lnTo>
                    <a:pt x="2086117" y="1054391"/>
                  </a:lnTo>
                  <a:lnTo>
                    <a:pt x="2128350" y="1036574"/>
                  </a:lnTo>
                  <a:lnTo>
                    <a:pt x="2164127" y="1008935"/>
                  </a:lnTo>
                  <a:lnTo>
                    <a:pt x="2191766" y="973158"/>
                  </a:lnTo>
                  <a:lnTo>
                    <a:pt x="2209583" y="930925"/>
                  </a:lnTo>
                  <a:lnTo>
                    <a:pt x="2215896" y="883919"/>
                  </a:lnTo>
                  <a:lnTo>
                    <a:pt x="2215896" y="176784"/>
                  </a:lnTo>
                  <a:lnTo>
                    <a:pt x="2209583" y="129778"/>
                  </a:lnTo>
                  <a:lnTo>
                    <a:pt x="2191766" y="87545"/>
                  </a:lnTo>
                  <a:lnTo>
                    <a:pt x="2164127" y="51768"/>
                  </a:lnTo>
                  <a:lnTo>
                    <a:pt x="2128350" y="24129"/>
                  </a:lnTo>
                  <a:lnTo>
                    <a:pt x="2086117" y="6312"/>
                  </a:lnTo>
                  <a:lnTo>
                    <a:pt x="2039112" y="0"/>
                  </a:lnTo>
                  <a:close/>
                </a:path>
              </a:pathLst>
            </a:custGeom>
            <a:solidFill>
              <a:srgbClr val="11455B"/>
            </a:solidFill>
          </p:spPr>
          <p:txBody>
            <a:bodyPr wrap="square" lIns="0" tIns="0" rIns="0" bIns="0" rtlCol="0"/>
            <a:lstStyle/>
            <a:p>
              <a:r>
                <a:rPr kumimoji="0" lang="en-US" sz="2400" b="0" i="0" u="none" strike="noStrike" kern="1200" cap="none" spc="-5" normalizeH="0" baseline="0" noProof="0" dirty="0">
                  <a:ln>
                    <a:noFill/>
                  </a:ln>
                  <a:solidFill>
                    <a:srgbClr val="E7E6E6"/>
                  </a:solidFill>
                  <a:effectLst/>
                  <a:uLnTx/>
                  <a:uFillTx/>
                  <a:latin typeface="Franklin Gothic Medium"/>
                  <a:ea typeface="+mn-ea"/>
                  <a:cs typeface="Franklin Gothic Medium"/>
                </a:rPr>
                <a:t>  </a:t>
              </a:r>
            </a:p>
            <a:p>
              <a:r>
                <a:rPr kumimoji="0" lang="en-US" sz="2400" b="0" i="0" u="none" strike="noStrike" kern="1200" cap="none" spc="-5" normalizeH="0" baseline="0" noProof="0" dirty="0">
                  <a:ln>
                    <a:noFill/>
                  </a:ln>
                  <a:solidFill>
                    <a:srgbClr val="E7E6E6"/>
                  </a:solidFill>
                  <a:effectLst/>
                  <a:uLnTx/>
                  <a:uFillTx/>
                  <a:latin typeface="Franklin Gothic Medium"/>
                  <a:ea typeface="+mn-ea"/>
                  <a:cs typeface="Franklin Gothic Medium"/>
                </a:rPr>
                <a:t>   Supervised</a:t>
              </a:r>
              <a:endParaRPr dirty="0"/>
            </a:p>
          </p:txBody>
        </p:sp>
        <p:sp>
          <p:nvSpPr>
            <p:cNvPr id="8" name="object 6">
              <a:extLst>
                <a:ext uri="{FF2B5EF4-FFF2-40B4-BE49-F238E27FC236}">
                  <a16:creationId xmlns:a16="http://schemas.microsoft.com/office/drawing/2014/main" id="{14D19F0E-4137-458D-974C-7B28F85B4D37}"/>
                </a:ext>
              </a:extLst>
            </p:cNvPr>
            <p:cNvSpPr/>
            <p:nvPr/>
          </p:nvSpPr>
          <p:spPr>
            <a:xfrm>
              <a:off x="3399488" y="1619926"/>
              <a:ext cx="2216150" cy="1061085"/>
            </a:xfrm>
            <a:custGeom>
              <a:avLst/>
              <a:gdLst/>
              <a:ahLst/>
              <a:cxnLst/>
              <a:rect l="l" t="t" r="r" b="b"/>
              <a:pathLst>
                <a:path w="2216150" h="1061085">
                  <a:moveTo>
                    <a:pt x="0" y="176784"/>
                  </a:moveTo>
                  <a:lnTo>
                    <a:pt x="6312" y="129778"/>
                  </a:lnTo>
                  <a:lnTo>
                    <a:pt x="24130" y="87545"/>
                  </a:lnTo>
                  <a:lnTo>
                    <a:pt x="51768" y="51768"/>
                  </a:lnTo>
                  <a:lnTo>
                    <a:pt x="87545" y="24129"/>
                  </a:lnTo>
                  <a:lnTo>
                    <a:pt x="129778" y="6312"/>
                  </a:lnTo>
                  <a:lnTo>
                    <a:pt x="176784" y="0"/>
                  </a:lnTo>
                  <a:lnTo>
                    <a:pt x="2039112" y="0"/>
                  </a:lnTo>
                  <a:lnTo>
                    <a:pt x="2086117" y="6312"/>
                  </a:lnTo>
                  <a:lnTo>
                    <a:pt x="2128350" y="24129"/>
                  </a:lnTo>
                  <a:lnTo>
                    <a:pt x="2164127" y="51768"/>
                  </a:lnTo>
                  <a:lnTo>
                    <a:pt x="2191766" y="87545"/>
                  </a:lnTo>
                  <a:lnTo>
                    <a:pt x="2209583" y="129778"/>
                  </a:lnTo>
                  <a:lnTo>
                    <a:pt x="2215896" y="176784"/>
                  </a:lnTo>
                  <a:lnTo>
                    <a:pt x="2215896" y="883919"/>
                  </a:lnTo>
                  <a:lnTo>
                    <a:pt x="2209583" y="930925"/>
                  </a:lnTo>
                  <a:lnTo>
                    <a:pt x="2191766" y="973158"/>
                  </a:lnTo>
                  <a:lnTo>
                    <a:pt x="2164127" y="1008935"/>
                  </a:lnTo>
                  <a:lnTo>
                    <a:pt x="2128350" y="1036574"/>
                  </a:lnTo>
                  <a:lnTo>
                    <a:pt x="2086117" y="1054391"/>
                  </a:lnTo>
                  <a:lnTo>
                    <a:pt x="2039112" y="1060703"/>
                  </a:lnTo>
                  <a:lnTo>
                    <a:pt x="176784" y="1060703"/>
                  </a:lnTo>
                  <a:lnTo>
                    <a:pt x="129778" y="1054391"/>
                  </a:lnTo>
                  <a:lnTo>
                    <a:pt x="87545" y="1036574"/>
                  </a:lnTo>
                  <a:lnTo>
                    <a:pt x="51768" y="1008935"/>
                  </a:lnTo>
                  <a:lnTo>
                    <a:pt x="24129" y="973158"/>
                  </a:lnTo>
                  <a:lnTo>
                    <a:pt x="6312" y="930925"/>
                  </a:lnTo>
                  <a:lnTo>
                    <a:pt x="0" y="883919"/>
                  </a:lnTo>
                  <a:lnTo>
                    <a:pt x="0" y="176784"/>
                  </a:lnTo>
                  <a:close/>
                </a:path>
              </a:pathLst>
            </a:custGeom>
            <a:ln w="12192">
              <a:solidFill>
                <a:srgbClr val="092F41"/>
              </a:solidFill>
            </a:ln>
          </p:spPr>
          <p:txBody>
            <a:bodyPr wrap="square" lIns="0" tIns="0" rIns="0" bIns="0" rtlCol="0"/>
            <a:lstStyle/>
            <a:p>
              <a:endParaRPr/>
            </a:p>
          </p:txBody>
        </p:sp>
      </p:grpSp>
      <p:grpSp>
        <p:nvGrpSpPr>
          <p:cNvPr id="9" name="object 8">
            <a:extLst>
              <a:ext uri="{FF2B5EF4-FFF2-40B4-BE49-F238E27FC236}">
                <a16:creationId xmlns:a16="http://schemas.microsoft.com/office/drawing/2014/main" id="{B48E9D73-7537-4218-8CAB-0B4F1D0FF6F4}"/>
              </a:ext>
            </a:extLst>
          </p:cNvPr>
          <p:cNvGrpSpPr/>
          <p:nvPr/>
        </p:nvGrpSpPr>
        <p:grpSpPr>
          <a:xfrm>
            <a:off x="838200" y="2892107"/>
            <a:ext cx="2228850" cy="1073785"/>
            <a:chOff x="2230882" y="3219957"/>
            <a:chExt cx="2228850" cy="1073785"/>
          </a:xfrm>
        </p:grpSpPr>
        <p:sp>
          <p:nvSpPr>
            <p:cNvPr id="10" name="object 9">
              <a:extLst>
                <a:ext uri="{FF2B5EF4-FFF2-40B4-BE49-F238E27FC236}">
                  <a16:creationId xmlns:a16="http://schemas.microsoft.com/office/drawing/2014/main" id="{0C85DE83-4B8B-411A-A203-86475B3DC0BD}"/>
                </a:ext>
              </a:extLst>
            </p:cNvPr>
            <p:cNvSpPr/>
            <p:nvPr/>
          </p:nvSpPr>
          <p:spPr>
            <a:xfrm>
              <a:off x="2237232" y="3226307"/>
              <a:ext cx="2216150" cy="1061085"/>
            </a:xfrm>
            <a:custGeom>
              <a:avLst/>
              <a:gdLst/>
              <a:ahLst/>
              <a:cxnLst/>
              <a:rect l="l" t="t" r="r" b="b"/>
              <a:pathLst>
                <a:path w="2216150" h="1061085">
                  <a:moveTo>
                    <a:pt x="2039112" y="0"/>
                  </a:moveTo>
                  <a:lnTo>
                    <a:pt x="176784" y="0"/>
                  </a:lnTo>
                  <a:lnTo>
                    <a:pt x="129778" y="6312"/>
                  </a:lnTo>
                  <a:lnTo>
                    <a:pt x="87545" y="24129"/>
                  </a:lnTo>
                  <a:lnTo>
                    <a:pt x="51768" y="51768"/>
                  </a:lnTo>
                  <a:lnTo>
                    <a:pt x="24130" y="87545"/>
                  </a:lnTo>
                  <a:lnTo>
                    <a:pt x="6312" y="129778"/>
                  </a:lnTo>
                  <a:lnTo>
                    <a:pt x="0" y="176783"/>
                  </a:lnTo>
                  <a:lnTo>
                    <a:pt x="0" y="883919"/>
                  </a:lnTo>
                  <a:lnTo>
                    <a:pt x="6312" y="930925"/>
                  </a:lnTo>
                  <a:lnTo>
                    <a:pt x="24129" y="973158"/>
                  </a:lnTo>
                  <a:lnTo>
                    <a:pt x="51768" y="1008935"/>
                  </a:lnTo>
                  <a:lnTo>
                    <a:pt x="87545" y="1036573"/>
                  </a:lnTo>
                  <a:lnTo>
                    <a:pt x="129778" y="1054391"/>
                  </a:lnTo>
                  <a:lnTo>
                    <a:pt x="176784" y="1060703"/>
                  </a:lnTo>
                  <a:lnTo>
                    <a:pt x="2039112" y="1060703"/>
                  </a:lnTo>
                  <a:lnTo>
                    <a:pt x="2086117" y="1054391"/>
                  </a:lnTo>
                  <a:lnTo>
                    <a:pt x="2128350" y="1036574"/>
                  </a:lnTo>
                  <a:lnTo>
                    <a:pt x="2164127" y="1008935"/>
                  </a:lnTo>
                  <a:lnTo>
                    <a:pt x="2191766" y="973158"/>
                  </a:lnTo>
                  <a:lnTo>
                    <a:pt x="2209583" y="930925"/>
                  </a:lnTo>
                  <a:lnTo>
                    <a:pt x="2215896" y="883919"/>
                  </a:lnTo>
                  <a:lnTo>
                    <a:pt x="2215896" y="176783"/>
                  </a:lnTo>
                  <a:lnTo>
                    <a:pt x="2209583" y="129778"/>
                  </a:lnTo>
                  <a:lnTo>
                    <a:pt x="2191766" y="87545"/>
                  </a:lnTo>
                  <a:lnTo>
                    <a:pt x="2164127" y="51768"/>
                  </a:lnTo>
                  <a:lnTo>
                    <a:pt x="2128350" y="24129"/>
                  </a:lnTo>
                  <a:lnTo>
                    <a:pt x="2086117" y="6312"/>
                  </a:lnTo>
                  <a:lnTo>
                    <a:pt x="2039112" y="0"/>
                  </a:lnTo>
                  <a:close/>
                </a:path>
              </a:pathLst>
            </a:custGeom>
            <a:solidFill>
              <a:srgbClr val="8EB0BE"/>
            </a:solidFill>
          </p:spPr>
          <p:txBody>
            <a:bodyPr wrap="square" lIns="0" tIns="0" rIns="0" bIns="0" rtlCol="0"/>
            <a:lstStyle/>
            <a:p>
              <a:r>
                <a:rPr kumimoji="0" lang="en-US" sz="2400" b="0" i="0" u="none" strike="noStrike" kern="1200" cap="none" spc="0" normalizeH="0" baseline="0" noProof="0" dirty="0">
                  <a:ln>
                    <a:noFill/>
                  </a:ln>
                  <a:solidFill>
                    <a:srgbClr val="BAD0D9"/>
                  </a:solidFill>
                  <a:effectLst/>
                  <a:uLnTx/>
                  <a:uFillTx/>
                  <a:latin typeface="Franklin Gothic Medium"/>
                  <a:ea typeface="+mn-ea"/>
                  <a:cs typeface="Franklin Gothic Medium"/>
                </a:rPr>
                <a:t>   </a:t>
              </a:r>
            </a:p>
            <a:p>
              <a:r>
                <a:rPr kumimoji="0" lang="en-US" sz="2400" b="0" i="0" u="none" strike="noStrike" kern="1200" cap="none" spc="0" normalizeH="0" baseline="0" noProof="0" dirty="0">
                  <a:ln>
                    <a:noFill/>
                  </a:ln>
                  <a:solidFill>
                    <a:srgbClr val="BAD0D9"/>
                  </a:solidFill>
                  <a:effectLst/>
                  <a:uLnTx/>
                  <a:uFillTx/>
                  <a:latin typeface="Franklin Gothic Medium"/>
                  <a:ea typeface="+mn-ea"/>
                  <a:cs typeface="Franklin Gothic Medium"/>
                </a:rPr>
                <a:t>  Unsupervised</a:t>
              </a:r>
              <a:endParaRPr dirty="0"/>
            </a:p>
          </p:txBody>
        </p:sp>
        <p:sp>
          <p:nvSpPr>
            <p:cNvPr id="11" name="object 10">
              <a:extLst>
                <a:ext uri="{FF2B5EF4-FFF2-40B4-BE49-F238E27FC236}">
                  <a16:creationId xmlns:a16="http://schemas.microsoft.com/office/drawing/2014/main" id="{89C69562-494A-481F-B424-BBF3B2A3D290}"/>
                </a:ext>
              </a:extLst>
            </p:cNvPr>
            <p:cNvSpPr/>
            <p:nvPr/>
          </p:nvSpPr>
          <p:spPr>
            <a:xfrm>
              <a:off x="2237232" y="3226307"/>
              <a:ext cx="2216150" cy="1061085"/>
            </a:xfrm>
            <a:custGeom>
              <a:avLst/>
              <a:gdLst/>
              <a:ahLst/>
              <a:cxnLst/>
              <a:rect l="l" t="t" r="r" b="b"/>
              <a:pathLst>
                <a:path w="2216150" h="1061085">
                  <a:moveTo>
                    <a:pt x="0" y="176783"/>
                  </a:moveTo>
                  <a:lnTo>
                    <a:pt x="6312" y="129778"/>
                  </a:lnTo>
                  <a:lnTo>
                    <a:pt x="24130" y="87545"/>
                  </a:lnTo>
                  <a:lnTo>
                    <a:pt x="51768" y="51768"/>
                  </a:lnTo>
                  <a:lnTo>
                    <a:pt x="87545" y="24129"/>
                  </a:lnTo>
                  <a:lnTo>
                    <a:pt x="129778" y="6312"/>
                  </a:lnTo>
                  <a:lnTo>
                    <a:pt x="176784" y="0"/>
                  </a:lnTo>
                  <a:lnTo>
                    <a:pt x="2039112" y="0"/>
                  </a:lnTo>
                  <a:lnTo>
                    <a:pt x="2086117" y="6312"/>
                  </a:lnTo>
                  <a:lnTo>
                    <a:pt x="2128350" y="24129"/>
                  </a:lnTo>
                  <a:lnTo>
                    <a:pt x="2164127" y="51768"/>
                  </a:lnTo>
                  <a:lnTo>
                    <a:pt x="2191766" y="87545"/>
                  </a:lnTo>
                  <a:lnTo>
                    <a:pt x="2209583" y="129778"/>
                  </a:lnTo>
                  <a:lnTo>
                    <a:pt x="2215896" y="176783"/>
                  </a:lnTo>
                  <a:lnTo>
                    <a:pt x="2215896" y="883919"/>
                  </a:lnTo>
                  <a:lnTo>
                    <a:pt x="2209583" y="930925"/>
                  </a:lnTo>
                  <a:lnTo>
                    <a:pt x="2191766" y="973158"/>
                  </a:lnTo>
                  <a:lnTo>
                    <a:pt x="2164127" y="1008935"/>
                  </a:lnTo>
                  <a:lnTo>
                    <a:pt x="2128350" y="1036574"/>
                  </a:lnTo>
                  <a:lnTo>
                    <a:pt x="2086117" y="1054391"/>
                  </a:lnTo>
                  <a:lnTo>
                    <a:pt x="2039112" y="1060703"/>
                  </a:lnTo>
                  <a:lnTo>
                    <a:pt x="176784" y="1060703"/>
                  </a:lnTo>
                  <a:lnTo>
                    <a:pt x="129778" y="1054391"/>
                  </a:lnTo>
                  <a:lnTo>
                    <a:pt x="87545" y="1036573"/>
                  </a:lnTo>
                  <a:lnTo>
                    <a:pt x="51768" y="1008935"/>
                  </a:lnTo>
                  <a:lnTo>
                    <a:pt x="24129" y="973158"/>
                  </a:lnTo>
                  <a:lnTo>
                    <a:pt x="6312" y="930925"/>
                  </a:lnTo>
                  <a:lnTo>
                    <a:pt x="0" y="883919"/>
                  </a:lnTo>
                  <a:lnTo>
                    <a:pt x="0" y="176783"/>
                  </a:lnTo>
                  <a:close/>
                </a:path>
              </a:pathLst>
            </a:custGeom>
            <a:ln w="12192">
              <a:solidFill>
                <a:srgbClr val="D2DFE4"/>
              </a:solidFill>
            </a:ln>
          </p:spPr>
          <p:txBody>
            <a:bodyPr wrap="square" lIns="0" tIns="0" rIns="0" bIns="0" rtlCol="0"/>
            <a:lstStyle/>
            <a:p>
              <a:endParaRPr/>
            </a:p>
          </p:txBody>
        </p:sp>
      </p:grpSp>
      <p:grpSp>
        <p:nvGrpSpPr>
          <p:cNvPr id="12" name="object 12">
            <a:extLst>
              <a:ext uri="{FF2B5EF4-FFF2-40B4-BE49-F238E27FC236}">
                <a16:creationId xmlns:a16="http://schemas.microsoft.com/office/drawing/2014/main" id="{D5CEC82B-12AB-4F39-9E0A-2E314F5B9C2A}"/>
              </a:ext>
            </a:extLst>
          </p:cNvPr>
          <p:cNvGrpSpPr/>
          <p:nvPr/>
        </p:nvGrpSpPr>
        <p:grpSpPr>
          <a:xfrm>
            <a:off x="844550" y="4427335"/>
            <a:ext cx="2228215" cy="1073150"/>
            <a:chOff x="2231135" y="5015484"/>
            <a:chExt cx="2228215" cy="1073150"/>
          </a:xfrm>
        </p:grpSpPr>
        <p:sp>
          <p:nvSpPr>
            <p:cNvPr id="13" name="object 13">
              <a:extLst>
                <a:ext uri="{FF2B5EF4-FFF2-40B4-BE49-F238E27FC236}">
                  <a16:creationId xmlns:a16="http://schemas.microsoft.com/office/drawing/2014/main" id="{65D9E11C-C2DD-44E2-AF4E-3AD23269B6DD}"/>
                </a:ext>
              </a:extLst>
            </p:cNvPr>
            <p:cNvSpPr/>
            <p:nvPr/>
          </p:nvSpPr>
          <p:spPr>
            <a:xfrm>
              <a:off x="2237231" y="5021580"/>
              <a:ext cx="2216150" cy="1061085"/>
            </a:xfrm>
            <a:custGeom>
              <a:avLst/>
              <a:gdLst/>
              <a:ahLst/>
              <a:cxnLst/>
              <a:rect l="l" t="t" r="r" b="b"/>
              <a:pathLst>
                <a:path w="2216150" h="1061085">
                  <a:moveTo>
                    <a:pt x="2039112" y="0"/>
                  </a:moveTo>
                  <a:lnTo>
                    <a:pt x="176784" y="0"/>
                  </a:lnTo>
                  <a:lnTo>
                    <a:pt x="129778" y="6312"/>
                  </a:lnTo>
                  <a:lnTo>
                    <a:pt x="87545" y="24130"/>
                  </a:lnTo>
                  <a:lnTo>
                    <a:pt x="51768" y="51768"/>
                  </a:lnTo>
                  <a:lnTo>
                    <a:pt x="24130" y="87545"/>
                  </a:lnTo>
                  <a:lnTo>
                    <a:pt x="6312" y="129778"/>
                  </a:lnTo>
                  <a:lnTo>
                    <a:pt x="0" y="176784"/>
                  </a:lnTo>
                  <a:lnTo>
                    <a:pt x="0" y="883920"/>
                  </a:lnTo>
                  <a:lnTo>
                    <a:pt x="6312" y="930917"/>
                  </a:lnTo>
                  <a:lnTo>
                    <a:pt x="24129" y="973147"/>
                  </a:lnTo>
                  <a:lnTo>
                    <a:pt x="51768" y="1008926"/>
                  </a:lnTo>
                  <a:lnTo>
                    <a:pt x="87545" y="1036568"/>
                  </a:lnTo>
                  <a:lnTo>
                    <a:pt x="129778" y="1054389"/>
                  </a:lnTo>
                  <a:lnTo>
                    <a:pt x="176784" y="1060704"/>
                  </a:lnTo>
                  <a:lnTo>
                    <a:pt x="2039112" y="1060704"/>
                  </a:lnTo>
                  <a:lnTo>
                    <a:pt x="2086117" y="1054389"/>
                  </a:lnTo>
                  <a:lnTo>
                    <a:pt x="2128350" y="1036568"/>
                  </a:lnTo>
                  <a:lnTo>
                    <a:pt x="2164127" y="1008926"/>
                  </a:lnTo>
                  <a:lnTo>
                    <a:pt x="2191766" y="973147"/>
                  </a:lnTo>
                  <a:lnTo>
                    <a:pt x="2209583" y="930917"/>
                  </a:lnTo>
                  <a:lnTo>
                    <a:pt x="2215896" y="883920"/>
                  </a:lnTo>
                  <a:lnTo>
                    <a:pt x="2215896" y="176784"/>
                  </a:lnTo>
                  <a:lnTo>
                    <a:pt x="2209583" y="129778"/>
                  </a:lnTo>
                  <a:lnTo>
                    <a:pt x="2191766" y="87545"/>
                  </a:lnTo>
                  <a:lnTo>
                    <a:pt x="2164127" y="51768"/>
                  </a:lnTo>
                  <a:lnTo>
                    <a:pt x="2128350" y="24130"/>
                  </a:lnTo>
                  <a:lnTo>
                    <a:pt x="2086117" y="6312"/>
                  </a:lnTo>
                  <a:lnTo>
                    <a:pt x="2039112" y="0"/>
                  </a:lnTo>
                  <a:close/>
                </a:path>
              </a:pathLst>
            </a:custGeom>
            <a:solidFill>
              <a:srgbClr val="8EB0BE"/>
            </a:solidFill>
          </p:spPr>
          <p:txBody>
            <a:bodyPr wrap="square" lIns="0" tIns="0" rIns="0" bIns="0" rtlCol="0"/>
            <a:lstStyle/>
            <a:p>
              <a:endParaRPr kumimoji="0" lang="en-US" sz="2400" b="0" i="0" u="none" strike="noStrike" kern="1200" cap="none" spc="-110" normalizeH="0" baseline="0" noProof="0" dirty="0">
                <a:ln>
                  <a:noFill/>
                </a:ln>
                <a:solidFill>
                  <a:srgbClr val="BAD0D9"/>
                </a:solidFill>
                <a:effectLst/>
                <a:uLnTx/>
                <a:uFillTx/>
                <a:latin typeface="Franklin Gothic Medium"/>
                <a:ea typeface="+mn-ea"/>
                <a:cs typeface="Franklin Gothic Medium"/>
              </a:endParaRPr>
            </a:p>
            <a:p>
              <a:r>
                <a:rPr lang="en-US" sz="2400" spc="-110" dirty="0">
                  <a:solidFill>
                    <a:srgbClr val="BAD0D9"/>
                  </a:solidFill>
                  <a:latin typeface="Franklin Gothic Medium"/>
                  <a:cs typeface="Franklin Gothic Medium"/>
                </a:rPr>
                <a:t>  </a:t>
              </a:r>
              <a:r>
                <a:rPr kumimoji="0" lang="en-US" sz="2400" b="0" i="0" u="none" strike="noStrike" kern="1200" cap="none" spc="-110" normalizeH="0" baseline="0" noProof="0" dirty="0">
                  <a:ln>
                    <a:noFill/>
                  </a:ln>
                  <a:solidFill>
                    <a:srgbClr val="BAD0D9"/>
                  </a:solidFill>
                  <a:effectLst/>
                  <a:uLnTx/>
                  <a:uFillTx/>
                  <a:latin typeface="Franklin Gothic Medium"/>
                  <a:ea typeface="+mn-ea"/>
                  <a:cs typeface="Franklin Gothic Medium"/>
                </a:rPr>
                <a:t>R</a:t>
              </a:r>
              <a:r>
                <a:rPr kumimoji="0" lang="en-US" sz="2400" b="0" i="0" u="none" strike="noStrike" kern="1200" cap="none" spc="-25" normalizeH="0" baseline="0" noProof="0" dirty="0">
                  <a:ln>
                    <a:noFill/>
                  </a:ln>
                  <a:solidFill>
                    <a:srgbClr val="BAD0D9"/>
                  </a:solidFill>
                  <a:effectLst/>
                  <a:uLnTx/>
                  <a:uFillTx/>
                  <a:latin typeface="Franklin Gothic Medium"/>
                  <a:ea typeface="+mn-ea"/>
                  <a:cs typeface="Franklin Gothic Medium"/>
                </a:rPr>
                <a:t>ein</a:t>
              </a:r>
              <a:r>
                <a:rPr kumimoji="0" lang="en-US" sz="2400" b="0" i="0" u="none" strike="noStrike" kern="1200" cap="none" spc="-85" normalizeH="0" baseline="0" noProof="0" dirty="0">
                  <a:ln>
                    <a:noFill/>
                  </a:ln>
                  <a:solidFill>
                    <a:srgbClr val="BAD0D9"/>
                  </a:solidFill>
                  <a:effectLst/>
                  <a:uLnTx/>
                  <a:uFillTx/>
                  <a:latin typeface="Franklin Gothic Medium"/>
                  <a:ea typeface="+mn-ea"/>
                  <a:cs typeface="Franklin Gothic Medium"/>
                </a:rPr>
                <a:t>f</a:t>
              </a:r>
              <a:r>
                <a:rPr kumimoji="0" lang="en-US" sz="2400" b="0" i="0" u="none" strike="noStrike" kern="1200" cap="none" spc="-20" normalizeH="0" baseline="0" noProof="0" dirty="0">
                  <a:ln>
                    <a:noFill/>
                  </a:ln>
                  <a:solidFill>
                    <a:srgbClr val="BAD0D9"/>
                  </a:solidFill>
                  <a:effectLst/>
                  <a:uLnTx/>
                  <a:uFillTx/>
                  <a:latin typeface="Franklin Gothic Medium"/>
                  <a:ea typeface="+mn-ea"/>
                  <a:cs typeface="Franklin Gothic Medium"/>
                </a:rPr>
                <a:t>o</a:t>
              </a:r>
              <a:r>
                <a:rPr kumimoji="0" lang="en-US" sz="2400" b="0" i="0" u="none" strike="noStrike" kern="1200" cap="none" spc="-50" normalizeH="0" baseline="0" noProof="0" dirty="0">
                  <a:ln>
                    <a:noFill/>
                  </a:ln>
                  <a:solidFill>
                    <a:srgbClr val="BAD0D9"/>
                  </a:solidFill>
                  <a:effectLst/>
                  <a:uLnTx/>
                  <a:uFillTx/>
                  <a:latin typeface="Franklin Gothic Medium"/>
                  <a:ea typeface="+mn-ea"/>
                  <a:cs typeface="Franklin Gothic Medium"/>
                </a:rPr>
                <a:t>r</a:t>
              </a:r>
              <a:r>
                <a:rPr kumimoji="0" lang="en-US" sz="2400" b="0" i="0" u="none" strike="noStrike" kern="1200" cap="none" spc="-35" normalizeH="0" baseline="0" noProof="0" dirty="0">
                  <a:ln>
                    <a:noFill/>
                  </a:ln>
                  <a:solidFill>
                    <a:srgbClr val="BAD0D9"/>
                  </a:solidFill>
                  <a:effectLst/>
                  <a:uLnTx/>
                  <a:uFillTx/>
                  <a:latin typeface="Franklin Gothic Medium"/>
                  <a:ea typeface="+mn-ea"/>
                  <a:cs typeface="Franklin Gothic Medium"/>
                </a:rPr>
                <a:t>ceme</a:t>
              </a:r>
              <a:r>
                <a:rPr kumimoji="0" lang="en-US" sz="2400" b="0" i="0" u="none" strike="noStrike" kern="1200" cap="none" spc="-40" normalizeH="0" baseline="0" noProof="0" dirty="0">
                  <a:ln>
                    <a:noFill/>
                  </a:ln>
                  <a:solidFill>
                    <a:srgbClr val="BAD0D9"/>
                  </a:solidFill>
                  <a:effectLst/>
                  <a:uLnTx/>
                  <a:uFillTx/>
                  <a:latin typeface="Franklin Gothic Medium"/>
                  <a:ea typeface="+mn-ea"/>
                  <a:cs typeface="Franklin Gothic Medium"/>
                </a:rPr>
                <a:t>nt</a:t>
              </a:r>
              <a:endParaRPr dirty="0"/>
            </a:p>
          </p:txBody>
        </p:sp>
        <p:sp>
          <p:nvSpPr>
            <p:cNvPr id="14" name="object 14">
              <a:extLst>
                <a:ext uri="{FF2B5EF4-FFF2-40B4-BE49-F238E27FC236}">
                  <a16:creationId xmlns:a16="http://schemas.microsoft.com/office/drawing/2014/main" id="{B8DF76C6-A618-4C12-94E7-C3ED37ECBF73}"/>
                </a:ext>
              </a:extLst>
            </p:cNvPr>
            <p:cNvSpPr/>
            <p:nvPr/>
          </p:nvSpPr>
          <p:spPr>
            <a:xfrm>
              <a:off x="2237231" y="5021580"/>
              <a:ext cx="2216150" cy="1061085"/>
            </a:xfrm>
            <a:custGeom>
              <a:avLst/>
              <a:gdLst/>
              <a:ahLst/>
              <a:cxnLst/>
              <a:rect l="l" t="t" r="r" b="b"/>
              <a:pathLst>
                <a:path w="2216150" h="1061085">
                  <a:moveTo>
                    <a:pt x="0" y="176784"/>
                  </a:moveTo>
                  <a:lnTo>
                    <a:pt x="6312" y="129778"/>
                  </a:lnTo>
                  <a:lnTo>
                    <a:pt x="24130" y="87545"/>
                  </a:lnTo>
                  <a:lnTo>
                    <a:pt x="51768" y="51768"/>
                  </a:lnTo>
                  <a:lnTo>
                    <a:pt x="87545" y="24130"/>
                  </a:lnTo>
                  <a:lnTo>
                    <a:pt x="129778" y="6312"/>
                  </a:lnTo>
                  <a:lnTo>
                    <a:pt x="176784" y="0"/>
                  </a:lnTo>
                  <a:lnTo>
                    <a:pt x="2039112" y="0"/>
                  </a:lnTo>
                  <a:lnTo>
                    <a:pt x="2086117" y="6312"/>
                  </a:lnTo>
                  <a:lnTo>
                    <a:pt x="2128350" y="24130"/>
                  </a:lnTo>
                  <a:lnTo>
                    <a:pt x="2164127" y="51768"/>
                  </a:lnTo>
                  <a:lnTo>
                    <a:pt x="2191766" y="87545"/>
                  </a:lnTo>
                  <a:lnTo>
                    <a:pt x="2209583" y="129778"/>
                  </a:lnTo>
                  <a:lnTo>
                    <a:pt x="2215896" y="176784"/>
                  </a:lnTo>
                  <a:lnTo>
                    <a:pt x="2215896" y="883920"/>
                  </a:lnTo>
                  <a:lnTo>
                    <a:pt x="2209583" y="930917"/>
                  </a:lnTo>
                  <a:lnTo>
                    <a:pt x="2191766" y="973147"/>
                  </a:lnTo>
                  <a:lnTo>
                    <a:pt x="2164127" y="1008926"/>
                  </a:lnTo>
                  <a:lnTo>
                    <a:pt x="2128350" y="1036568"/>
                  </a:lnTo>
                  <a:lnTo>
                    <a:pt x="2086117" y="1054389"/>
                  </a:lnTo>
                  <a:lnTo>
                    <a:pt x="2039112" y="1060704"/>
                  </a:lnTo>
                  <a:lnTo>
                    <a:pt x="176784" y="1060704"/>
                  </a:lnTo>
                  <a:lnTo>
                    <a:pt x="129778" y="1054389"/>
                  </a:lnTo>
                  <a:lnTo>
                    <a:pt x="87545" y="1036568"/>
                  </a:lnTo>
                  <a:lnTo>
                    <a:pt x="51768" y="1008926"/>
                  </a:lnTo>
                  <a:lnTo>
                    <a:pt x="24129" y="973147"/>
                  </a:lnTo>
                  <a:lnTo>
                    <a:pt x="6312" y="930917"/>
                  </a:lnTo>
                  <a:lnTo>
                    <a:pt x="0" y="883920"/>
                  </a:lnTo>
                  <a:lnTo>
                    <a:pt x="0" y="176784"/>
                  </a:lnTo>
                  <a:close/>
                </a:path>
              </a:pathLst>
            </a:custGeom>
            <a:ln w="12192">
              <a:solidFill>
                <a:srgbClr val="D2DFE4"/>
              </a:solidFill>
            </a:ln>
          </p:spPr>
          <p:txBody>
            <a:bodyPr wrap="square" lIns="0" tIns="0" rIns="0" bIns="0" rtlCol="0"/>
            <a:lstStyle/>
            <a:p>
              <a:endParaRPr/>
            </a:p>
          </p:txBody>
        </p:sp>
      </p:grpSp>
      <p:sp>
        <p:nvSpPr>
          <p:cNvPr id="15" name="object 25">
            <a:extLst>
              <a:ext uri="{FF2B5EF4-FFF2-40B4-BE49-F238E27FC236}">
                <a16:creationId xmlns:a16="http://schemas.microsoft.com/office/drawing/2014/main" id="{9641903B-C417-4B72-965D-332E050BC495}"/>
              </a:ext>
            </a:extLst>
          </p:cNvPr>
          <p:cNvSpPr>
            <a:spLocks noGrp="1"/>
          </p:cNvSpPr>
          <p:nvPr>
            <p:ph idx="1"/>
          </p:nvPr>
        </p:nvSpPr>
        <p:spPr>
          <a:xfrm>
            <a:off x="3054351" y="1709530"/>
            <a:ext cx="1981476" cy="3101009"/>
          </a:xfrm>
          <a:custGeom>
            <a:avLst/>
            <a:gdLst/>
            <a:ahLst/>
            <a:cxnLst/>
            <a:rect l="l" t="t" r="r" b="b"/>
            <a:pathLst>
              <a:path w="1148079" h="2386965">
                <a:moveTo>
                  <a:pt x="0" y="0"/>
                </a:moveTo>
                <a:lnTo>
                  <a:pt x="1146937" y="0"/>
                </a:lnTo>
              </a:path>
              <a:path w="1148079" h="2386965">
                <a:moveTo>
                  <a:pt x="0" y="0"/>
                </a:moveTo>
                <a:lnTo>
                  <a:pt x="573913" y="0"/>
                </a:lnTo>
                <a:lnTo>
                  <a:pt x="573913" y="2386965"/>
                </a:lnTo>
                <a:lnTo>
                  <a:pt x="1147699" y="2386965"/>
                </a:lnTo>
              </a:path>
            </a:pathLst>
          </a:custGeom>
          <a:ln w="28956">
            <a:solidFill>
              <a:srgbClr val="00050D"/>
            </a:solidFill>
          </a:ln>
        </p:spPr>
        <p:txBody>
          <a:bodyPr wrap="square" lIns="0" tIns="0" rIns="0" bIns="0" rtlCol="0"/>
          <a:lstStyle/>
          <a:p>
            <a:pPr marL="0" indent="0">
              <a:buNone/>
            </a:pPr>
            <a:r>
              <a:rPr lang="en-US" dirty="0"/>
              <a:t> </a:t>
            </a:r>
          </a:p>
        </p:txBody>
      </p:sp>
      <p:grpSp>
        <p:nvGrpSpPr>
          <p:cNvPr id="16" name="object 17">
            <a:extLst>
              <a:ext uri="{FF2B5EF4-FFF2-40B4-BE49-F238E27FC236}">
                <a16:creationId xmlns:a16="http://schemas.microsoft.com/office/drawing/2014/main" id="{AB3B8952-EB9C-4F0D-A426-46C9E1501E6D}"/>
              </a:ext>
            </a:extLst>
          </p:cNvPr>
          <p:cNvGrpSpPr/>
          <p:nvPr/>
        </p:nvGrpSpPr>
        <p:grpSpPr>
          <a:xfrm>
            <a:off x="5035827" y="1277656"/>
            <a:ext cx="2228850" cy="1073785"/>
            <a:chOff x="5594350" y="1424686"/>
            <a:chExt cx="2228850" cy="1073785"/>
          </a:xfrm>
        </p:grpSpPr>
        <p:sp>
          <p:nvSpPr>
            <p:cNvPr id="17" name="object 18">
              <a:extLst>
                <a:ext uri="{FF2B5EF4-FFF2-40B4-BE49-F238E27FC236}">
                  <a16:creationId xmlns:a16="http://schemas.microsoft.com/office/drawing/2014/main" id="{4EF3A34C-27A4-40A6-972E-52B0F952E38B}"/>
                </a:ext>
              </a:extLst>
            </p:cNvPr>
            <p:cNvSpPr/>
            <p:nvPr/>
          </p:nvSpPr>
          <p:spPr>
            <a:xfrm>
              <a:off x="5600700" y="1431036"/>
              <a:ext cx="2216150" cy="1061085"/>
            </a:xfrm>
            <a:custGeom>
              <a:avLst/>
              <a:gdLst/>
              <a:ahLst/>
              <a:cxnLst/>
              <a:rect l="l" t="t" r="r" b="b"/>
              <a:pathLst>
                <a:path w="2216150" h="1061085">
                  <a:moveTo>
                    <a:pt x="2039111" y="0"/>
                  </a:moveTo>
                  <a:lnTo>
                    <a:pt x="176784" y="0"/>
                  </a:lnTo>
                  <a:lnTo>
                    <a:pt x="129778" y="6312"/>
                  </a:lnTo>
                  <a:lnTo>
                    <a:pt x="87545" y="24129"/>
                  </a:lnTo>
                  <a:lnTo>
                    <a:pt x="51768" y="51768"/>
                  </a:lnTo>
                  <a:lnTo>
                    <a:pt x="24129" y="87545"/>
                  </a:lnTo>
                  <a:lnTo>
                    <a:pt x="6312" y="129778"/>
                  </a:lnTo>
                  <a:lnTo>
                    <a:pt x="0" y="176784"/>
                  </a:lnTo>
                  <a:lnTo>
                    <a:pt x="0" y="883919"/>
                  </a:lnTo>
                  <a:lnTo>
                    <a:pt x="6312" y="930925"/>
                  </a:lnTo>
                  <a:lnTo>
                    <a:pt x="24129" y="973158"/>
                  </a:lnTo>
                  <a:lnTo>
                    <a:pt x="51768" y="1008935"/>
                  </a:lnTo>
                  <a:lnTo>
                    <a:pt x="87545" y="1036574"/>
                  </a:lnTo>
                  <a:lnTo>
                    <a:pt x="129778" y="1054391"/>
                  </a:lnTo>
                  <a:lnTo>
                    <a:pt x="176784" y="1060703"/>
                  </a:lnTo>
                  <a:lnTo>
                    <a:pt x="2039111" y="1060703"/>
                  </a:lnTo>
                  <a:lnTo>
                    <a:pt x="2086117" y="1054391"/>
                  </a:lnTo>
                  <a:lnTo>
                    <a:pt x="2128350" y="1036574"/>
                  </a:lnTo>
                  <a:lnTo>
                    <a:pt x="2164127" y="1008935"/>
                  </a:lnTo>
                  <a:lnTo>
                    <a:pt x="2191766" y="973158"/>
                  </a:lnTo>
                  <a:lnTo>
                    <a:pt x="2209583" y="930925"/>
                  </a:lnTo>
                  <a:lnTo>
                    <a:pt x="2215896" y="883919"/>
                  </a:lnTo>
                  <a:lnTo>
                    <a:pt x="2215896" y="176784"/>
                  </a:lnTo>
                  <a:lnTo>
                    <a:pt x="2209583" y="129778"/>
                  </a:lnTo>
                  <a:lnTo>
                    <a:pt x="2191766" y="87545"/>
                  </a:lnTo>
                  <a:lnTo>
                    <a:pt x="2164127" y="51768"/>
                  </a:lnTo>
                  <a:lnTo>
                    <a:pt x="2128350" y="24129"/>
                  </a:lnTo>
                  <a:lnTo>
                    <a:pt x="2086117" y="6312"/>
                  </a:lnTo>
                  <a:lnTo>
                    <a:pt x="2039111" y="0"/>
                  </a:lnTo>
                  <a:close/>
                </a:path>
              </a:pathLst>
            </a:custGeom>
            <a:solidFill>
              <a:srgbClr val="538235"/>
            </a:solidFill>
          </p:spPr>
          <p:txBody>
            <a:bodyPr wrap="square" lIns="0" tIns="0" rIns="0" bIns="0" rtlCol="0"/>
            <a:lstStyle/>
            <a:p>
              <a:pPr marL="12700" marR="0" lvl="0" indent="0" algn="l" defTabSz="914400" rtl="0" eaLnBrk="1" fontAlgn="auto" latinLnBrk="0" hangingPunct="1">
                <a:lnSpc>
                  <a:spcPct val="100000"/>
                </a:lnSpc>
                <a:spcBef>
                  <a:spcPts val="100"/>
                </a:spcBef>
                <a:spcAft>
                  <a:spcPts val="0"/>
                </a:spcAft>
                <a:buClrTx/>
                <a:buSzTx/>
                <a:buFontTx/>
                <a:buNone/>
                <a:tabLst/>
                <a:defRPr/>
              </a:pPr>
              <a:endParaRPr kumimoji="0" lang="en-US" sz="2400" b="0" i="0" u="none" strike="noStrike" kern="1200" cap="none" spc="-20" normalizeH="0" baseline="0" noProof="0" dirty="0">
                <a:ln>
                  <a:noFill/>
                </a:ln>
                <a:solidFill>
                  <a:srgbClr val="E7E6E6"/>
                </a:solidFill>
                <a:effectLst/>
                <a:uLnTx/>
                <a:uFillTx/>
                <a:latin typeface="Franklin Gothic Medium"/>
                <a:ea typeface="+mn-ea"/>
                <a:cs typeface="Franklin Gothic Medium"/>
              </a:endParaRPr>
            </a:p>
            <a:p>
              <a:pPr marL="12700" marR="0" lvl="0" indent="0" algn="l" defTabSz="914400" rtl="0" eaLnBrk="1" fontAlgn="auto" latinLnBrk="0" hangingPunct="1">
                <a:lnSpc>
                  <a:spcPct val="100000"/>
                </a:lnSpc>
                <a:spcBef>
                  <a:spcPts val="100"/>
                </a:spcBef>
                <a:spcAft>
                  <a:spcPts val="0"/>
                </a:spcAft>
                <a:buClrTx/>
                <a:buSzTx/>
                <a:buFontTx/>
                <a:buNone/>
                <a:tabLst/>
                <a:defRPr/>
              </a:pPr>
              <a:r>
                <a:rPr lang="en-US" sz="2400" spc="-20" dirty="0">
                  <a:solidFill>
                    <a:srgbClr val="E7E6E6"/>
                  </a:solidFill>
                  <a:latin typeface="Franklin Gothic Medium"/>
                  <a:cs typeface="Franklin Gothic Medium"/>
                </a:rPr>
                <a:t>   </a:t>
              </a:r>
              <a:r>
                <a:rPr kumimoji="0" lang="en-US" sz="2400" b="0" i="0" u="none" strike="noStrike" kern="1200" cap="none" spc="-20" normalizeH="0" baseline="0" noProof="0" dirty="0">
                  <a:ln>
                    <a:noFill/>
                  </a:ln>
                  <a:solidFill>
                    <a:srgbClr val="E7E6E6"/>
                  </a:solidFill>
                  <a:effectLst/>
                  <a:uLnTx/>
                  <a:uFillTx/>
                  <a:latin typeface="Franklin Gothic Medium"/>
                  <a:ea typeface="+mn-ea"/>
                  <a:cs typeface="Franklin Gothic Medium"/>
                </a:rPr>
                <a:t>Classification</a:t>
              </a:r>
              <a:endParaRPr kumimoji="0" lang="en-US" sz="2400" b="0" i="0" u="none" strike="noStrike" kern="1200" cap="none" spc="0" normalizeH="0" baseline="0" noProof="0" dirty="0">
                <a:ln>
                  <a:noFill/>
                </a:ln>
                <a:solidFill>
                  <a:prstClr val="black"/>
                </a:solidFill>
                <a:effectLst/>
                <a:uLnTx/>
                <a:uFillTx/>
                <a:latin typeface="Franklin Gothic Medium"/>
                <a:ea typeface="+mn-ea"/>
                <a:cs typeface="Franklin Gothic Medium"/>
              </a:endParaRPr>
            </a:p>
            <a:p>
              <a:endParaRPr lang="en-US" dirty="0"/>
            </a:p>
          </p:txBody>
        </p:sp>
        <p:sp>
          <p:nvSpPr>
            <p:cNvPr id="18" name="object 19">
              <a:extLst>
                <a:ext uri="{FF2B5EF4-FFF2-40B4-BE49-F238E27FC236}">
                  <a16:creationId xmlns:a16="http://schemas.microsoft.com/office/drawing/2014/main" id="{E876C4D6-AC41-407E-8A3E-FDE329F98013}"/>
                </a:ext>
              </a:extLst>
            </p:cNvPr>
            <p:cNvSpPr/>
            <p:nvPr/>
          </p:nvSpPr>
          <p:spPr>
            <a:xfrm>
              <a:off x="5600700" y="1431036"/>
              <a:ext cx="2216150" cy="1061085"/>
            </a:xfrm>
            <a:custGeom>
              <a:avLst/>
              <a:gdLst/>
              <a:ahLst/>
              <a:cxnLst/>
              <a:rect l="l" t="t" r="r" b="b"/>
              <a:pathLst>
                <a:path w="2216150" h="1061085">
                  <a:moveTo>
                    <a:pt x="0" y="176784"/>
                  </a:moveTo>
                  <a:lnTo>
                    <a:pt x="6312" y="129778"/>
                  </a:lnTo>
                  <a:lnTo>
                    <a:pt x="24129" y="87545"/>
                  </a:lnTo>
                  <a:lnTo>
                    <a:pt x="51768" y="51768"/>
                  </a:lnTo>
                  <a:lnTo>
                    <a:pt x="87545" y="24129"/>
                  </a:lnTo>
                  <a:lnTo>
                    <a:pt x="129778" y="6312"/>
                  </a:lnTo>
                  <a:lnTo>
                    <a:pt x="176784" y="0"/>
                  </a:lnTo>
                  <a:lnTo>
                    <a:pt x="2039111" y="0"/>
                  </a:lnTo>
                  <a:lnTo>
                    <a:pt x="2086117" y="6312"/>
                  </a:lnTo>
                  <a:lnTo>
                    <a:pt x="2128350" y="24129"/>
                  </a:lnTo>
                  <a:lnTo>
                    <a:pt x="2164127" y="51768"/>
                  </a:lnTo>
                  <a:lnTo>
                    <a:pt x="2191766" y="87545"/>
                  </a:lnTo>
                  <a:lnTo>
                    <a:pt x="2209583" y="129778"/>
                  </a:lnTo>
                  <a:lnTo>
                    <a:pt x="2215896" y="176784"/>
                  </a:lnTo>
                  <a:lnTo>
                    <a:pt x="2215896" y="883919"/>
                  </a:lnTo>
                  <a:lnTo>
                    <a:pt x="2209583" y="930925"/>
                  </a:lnTo>
                  <a:lnTo>
                    <a:pt x="2191766" y="973158"/>
                  </a:lnTo>
                  <a:lnTo>
                    <a:pt x="2164127" y="1008935"/>
                  </a:lnTo>
                  <a:lnTo>
                    <a:pt x="2128350" y="1036574"/>
                  </a:lnTo>
                  <a:lnTo>
                    <a:pt x="2086117" y="1054391"/>
                  </a:lnTo>
                  <a:lnTo>
                    <a:pt x="2039111" y="1060703"/>
                  </a:lnTo>
                  <a:lnTo>
                    <a:pt x="176784" y="1060703"/>
                  </a:lnTo>
                  <a:lnTo>
                    <a:pt x="129778" y="1054391"/>
                  </a:lnTo>
                  <a:lnTo>
                    <a:pt x="87545" y="1036574"/>
                  </a:lnTo>
                  <a:lnTo>
                    <a:pt x="51768" y="1008935"/>
                  </a:lnTo>
                  <a:lnTo>
                    <a:pt x="24129" y="973158"/>
                  </a:lnTo>
                  <a:lnTo>
                    <a:pt x="6312" y="930925"/>
                  </a:lnTo>
                  <a:lnTo>
                    <a:pt x="0" y="883919"/>
                  </a:lnTo>
                  <a:lnTo>
                    <a:pt x="0" y="176784"/>
                  </a:lnTo>
                  <a:close/>
                </a:path>
              </a:pathLst>
            </a:custGeom>
            <a:ln w="12192">
              <a:solidFill>
                <a:srgbClr val="092F41"/>
              </a:solidFill>
            </a:ln>
          </p:spPr>
          <p:txBody>
            <a:bodyPr wrap="square" lIns="0" tIns="0" rIns="0" bIns="0" rtlCol="0"/>
            <a:lstStyle/>
            <a:p>
              <a:endParaRPr/>
            </a:p>
          </p:txBody>
        </p:sp>
      </p:grpSp>
      <p:grpSp>
        <p:nvGrpSpPr>
          <p:cNvPr id="19" name="object 21">
            <a:extLst>
              <a:ext uri="{FF2B5EF4-FFF2-40B4-BE49-F238E27FC236}">
                <a16:creationId xmlns:a16="http://schemas.microsoft.com/office/drawing/2014/main" id="{101B22CD-508D-4F98-80B6-E54FD3448A23}"/>
              </a:ext>
            </a:extLst>
          </p:cNvPr>
          <p:cNvGrpSpPr/>
          <p:nvPr/>
        </p:nvGrpSpPr>
        <p:grpSpPr>
          <a:xfrm>
            <a:off x="5042177" y="4089565"/>
            <a:ext cx="2230120" cy="1075055"/>
            <a:chOff x="5594350" y="3811270"/>
            <a:chExt cx="2230120" cy="1075055"/>
          </a:xfrm>
        </p:grpSpPr>
        <p:sp>
          <p:nvSpPr>
            <p:cNvPr id="20" name="object 22">
              <a:extLst>
                <a:ext uri="{FF2B5EF4-FFF2-40B4-BE49-F238E27FC236}">
                  <a16:creationId xmlns:a16="http://schemas.microsoft.com/office/drawing/2014/main" id="{A74F1497-7B57-4F85-B966-DB412F258D75}"/>
                </a:ext>
              </a:extLst>
            </p:cNvPr>
            <p:cNvSpPr/>
            <p:nvPr/>
          </p:nvSpPr>
          <p:spPr>
            <a:xfrm>
              <a:off x="5600700" y="3817620"/>
              <a:ext cx="2217420" cy="1062355"/>
            </a:xfrm>
            <a:custGeom>
              <a:avLst/>
              <a:gdLst/>
              <a:ahLst/>
              <a:cxnLst/>
              <a:rect l="l" t="t" r="r" b="b"/>
              <a:pathLst>
                <a:path w="2217420" h="1062354">
                  <a:moveTo>
                    <a:pt x="2040381" y="0"/>
                  </a:moveTo>
                  <a:lnTo>
                    <a:pt x="177037" y="0"/>
                  </a:lnTo>
                  <a:lnTo>
                    <a:pt x="129969" y="6322"/>
                  </a:lnTo>
                  <a:lnTo>
                    <a:pt x="87677" y="24167"/>
                  </a:lnTo>
                  <a:lnTo>
                    <a:pt x="51847" y="51847"/>
                  </a:lnTo>
                  <a:lnTo>
                    <a:pt x="24167" y="87677"/>
                  </a:lnTo>
                  <a:lnTo>
                    <a:pt x="6322" y="129969"/>
                  </a:lnTo>
                  <a:lnTo>
                    <a:pt x="0" y="177037"/>
                  </a:lnTo>
                  <a:lnTo>
                    <a:pt x="0" y="885189"/>
                  </a:lnTo>
                  <a:lnTo>
                    <a:pt x="6322" y="932258"/>
                  </a:lnTo>
                  <a:lnTo>
                    <a:pt x="24167" y="974550"/>
                  </a:lnTo>
                  <a:lnTo>
                    <a:pt x="51847" y="1010380"/>
                  </a:lnTo>
                  <a:lnTo>
                    <a:pt x="87677" y="1038060"/>
                  </a:lnTo>
                  <a:lnTo>
                    <a:pt x="129969" y="1055905"/>
                  </a:lnTo>
                  <a:lnTo>
                    <a:pt x="177037" y="1062227"/>
                  </a:lnTo>
                  <a:lnTo>
                    <a:pt x="2040381" y="1062227"/>
                  </a:lnTo>
                  <a:lnTo>
                    <a:pt x="2087450" y="1055905"/>
                  </a:lnTo>
                  <a:lnTo>
                    <a:pt x="2129742" y="1038060"/>
                  </a:lnTo>
                  <a:lnTo>
                    <a:pt x="2165572" y="1010380"/>
                  </a:lnTo>
                  <a:lnTo>
                    <a:pt x="2193252" y="974550"/>
                  </a:lnTo>
                  <a:lnTo>
                    <a:pt x="2211097" y="932258"/>
                  </a:lnTo>
                  <a:lnTo>
                    <a:pt x="2217420" y="885189"/>
                  </a:lnTo>
                  <a:lnTo>
                    <a:pt x="2217420" y="177037"/>
                  </a:lnTo>
                  <a:lnTo>
                    <a:pt x="2211097" y="129969"/>
                  </a:lnTo>
                  <a:lnTo>
                    <a:pt x="2193252" y="87677"/>
                  </a:lnTo>
                  <a:lnTo>
                    <a:pt x="2165572" y="51847"/>
                  </a:lnTo>
                  <a:lnTo>
                    <a:pt x="2129742" y="24167"/>
                  </a:lnTo>
                  <a:lnTo>
                    <a:pt x="2087450" y="6322"/>
                  </a:lnTo>
                  <a:lnTo>
                    <a:pt x="2040381" y="0"/>
                  </a:lnTo>
                  <a:close/>
                </a:path>
              </a:pathLst>
            </a:custGeom>
            <a:solidFill>
              <a:srgbClr val="538235"/>
            </a:solidFill>
          </p:spPr>
          <p:txBody>
            <a:bodyPr wrap="square" lIns="0" tIns="0" rIns="0" bIns="0" rtlCol="0"/>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lang="en-US" sz="2400" b="0" i="0" u="none" strike="noStrike" kern="1200" cap="none" spc="-25" normalizeH="0" baseline="0" noProof="0" dirty="0">
                  <a:ln>
                    <a:noFill/>
                  </a:ln>
                  <a:solidFill>
                    <a:srgbClr val="E7E6E6"/>
                  </a:solidFill>
                  <a:effectLst/>
                  <a:uLnTx/>
                  <a:uFillTx/>
                  <a:latin typeface="Franklin Gothic Medium"/>
                  <a:ea typeface="+mn-ea"/>
                  <a:cs typeface="Franklin Gothic Medium"/>
                </a:rPr>
                <a:t> </a:t>
              </a:r>
            </a:p>
            <a:p>
              <a:pPr marL="12700" marR="0" lvl="0" indent="0" algn="l" defTabSz="914400" rtl="0" eaLnBrk="1" fontAlgn="auto" latinLnBrk="0" hangingPunct="1">
                <a:lnSpc>
                  <a:spcPct val="100000"/>
                </a:lnSpc>
                <a:spcBef>
                  <a:spcPts val="100"/>
                </a:spcBef>
                <a:spcAft>
                  <a:spcPts val="0"/>
                </a:spcAft>
                <a:buClrTx/>
                <a:buSzTx/>
                <a:buFontTx/>
                <a:buNone/>
                <a:tabLst/>
                <a:defRPr/>
              </a:pPr>
              <a:r>
                <a:rPr lang="en-US" sz="2400" spc="-25" dirty="0">
                  <a:solidFill>
                    <a:srgbClr val="E7E6E6"/>
                  </a:solidFill>
                  <a:latin typeface="Franklin Gothic Medium"/>
                  <a:cs typeface="Franklin Gothic Medium"/>
                </a:rPr>
                <a:t>    </a:t>
              </a:r>
              <a:r>
                <a:rPr kumimoji="0" lang="en-US" sz="2400" b="0" i="0" u="none" strike="noStrike" kern="1200" cap="none" spc="-25" normalizeH="0" baseline="0" noProof="0" dirty="0">
                  <a:ln>
                    <a:noFill/>
                  </a:ln>
                  <a:solidFill>
                    <a:srgbClr val="E7E6E6"/>
                  </a:solidFill>
                  <a:effectLst/>
                  <a:uLnTx/>
                  <a:uFillTx/>
                  <a:latin typeface="Franklin Gothic Medium"/>
                  <a:ea typeface="+mn-ea"/>
                  <a:cs typeface="Franklin Gothic Medium"/>
                </a:rPr>
                <a:t>Regression</a:t>
              </a:r>
              <a:endParaRPr kumimoji="0" lang="en-US" sz="2400" b="0" i="0" u="none" strike="noStrike" kern="1200" cap="none" spc="0" normalizeH="0" baseline="0" noProof="0" dirty="0">
                <a:ln>
                  <a:noFill/>
                </a:ln>
                <a:solidFill>
                  <a:prstClr val="black"/>
                </a:solidFill>
                <a:effectLst/>
                <a:uLnTx/>
                <a:uFillTx/>
                <a:latin typeface="Franklin Gothic Medium"/>
                <a:ea typeface="+mn-ea"/>
                <a:cs typeface="Franklin Gothic Medium"/>
              </a:endParaRPr>
            </a:p>
            <a:p>
              <a:endParaRPr lang="en-US" dirty="0"/>
            </a:p>
          </p:txBody>
        </p:sp>
        <p:sp>
          <p:nvSpPr>
            <p:cNvPr id="21" name="object 23">
              <a:extLst>
                <a:ext uri="{FF2B5EF4-FFF2-40B4-BE49-F238E27FC236}">
                  <a16:creationId xmlns:a16="http://schemas.microsoft.com/office/drawing/2014/main" id="{BEE8391D-ABD4-41B4-A15E-5E6F17C8F49D}"/>
                </a:ext>
              </a:extLst>
            </p:cNvPr>
            <p:cNvSpPr/>
            <p:nvPr/>
          </p:nvSpPr>
          <p:spPr>
            <a:xfrm>
              <a:off x="5600700" y="3817620"/>
              <a:ext cx="2217420" cy="1062355"/>
            </a:xfrm>
            <a:custGeom>
              <a:avLst/>
              <a:gdLst/>
              <a:ahLst/>
              <a:cxnLst/>
              <a:rect l="l" t="t" r="r" b="b"/>
              <a:pathLst>
                <a:path w="2217420" h="1062354">
                  <a:moveTo>
                    <a:pt x="0" y="177037"/>
                  </a:moveTo>
                  <a:lnTo>
                    <a:pt x="6322" y="129969"/>
                  </a:lnTo>
                  <a:lnTo>
                    <a:pt x="24167" y="87677"/>
                  </a:lnTo>
                  <a:lnTo>
                    <a:pt x="51847" y="51847"/>
                  </a:lnTo>
                  <a:lnTo>
                    <a:pt x="87677" y="24167"/>
                  </a:lnTo>
                  <a:lnTo>
                    <a:pt x="129969" y="6322"/>
                  </a:lnTo>
                  <a:lnTo>
                    <a:pt x="177037" y="0"/>
                  </a:lnTo>
                  <a:lnTo>
                    <a:pt x="2040381" y="0"/>
                  </a:lnTo>
                  <a:lnTo>
                    <a:pt x="2087450" y="6322"/>
                  </a:lnTo>
                  <a:lnTo>
                    <a:pt x="2129742" y="24167"/>
                  </a:lnTo>
                  <a:lnTo>
                    <a:pt x="2165572" y="51847"/>
                  </a:lnTo>
                  <a:lnTo>
                    <a:pt x="2193252" y="87677"/>
                  </a:lnTo>
                  <a:lnTo>
                    <a:pt x="2211097" y="129969"/>
                  </a:lnTo>
                  <a:lnTo>
                    <a:pt x="2217420" y="177037"/>
                  </a:lnTo>
                  <a:lnTo>
                    <a:pt x="2217420" y="885189"/>
                  </a:lnTo>
                  <a:lnTo>
                    <a:pt x="2211097" y="932258"/>
                  </a:lnTo>
                  <a:lnTo>
                    <a:pt x="2193252" y="974550"/>
                  </a:lnTo>
                  <a:lnTo>
                    <a:pt x="2165572" y="1010380"/>
                  </a:lnTo>
                  <a:lnTo>
                    <a:pt x="2129742" y="1038060"/>
                  </a:lnTo>
                  <a:lnTo>
                    <a:pt x="2087450" y="1055905"/>
                  </a:lnTo>
                  <a:lnTo>
                    <a:pt x="2040381" y="1062227"/>
                  </a:lnTo>
                  <a:lnTo>
                    <a:pt x="177037" y="1062227"/>
                  </a:lnTo>
                  <a:lnTo>
                    <a:pt x="129969" y="1055905"/>
                  </a:lnTo>
                  <a:lnTo>
                    <a:pt x="87677" y="1038060"/>
                  </a:lnTo>
                  <a:lnTo>
                    <a:pt x="51847" y="1010380"/>
                  </a:lnTo>
                  <a:lnTo>
                    <a:pt x="24167" y="974550"/>
                  </a:lnTo>
                  <a:lnTo>
                    <a:pt x="6322" y="932258"/>
                  </a:lnTo>
                  <a:lnTo>
                    <a:pt x="0" y="885189"/>
                  </a:lnTo>
                  <a:lnTo>
                    <a:pt x="0" y="177037"/>
                  </a:lnTo>
                  <a:close/>
                </a:path>
              </a:pathLst>
            </a:custGeom>
            <a:ln w="12192">
              <a:solidFill>
                <a:srgbClr val="092F41"/>
              </a:solidFill>
            </a:ln>
          </p:spPr>
          <p:txBody>
            <a:bodyPr wrap="square" lIns="0" tIns="0" rIns="0" bIns="0" rtlCol="0"/>
            <a:lstStyle/>
            <a:p>
              <a:endParaRPr/>
            </a:p>
          </p:txBody>
        </p:sp>
      </p:grpSp>
      <p:sp>
        <p:nvSpPr>
          <p:cNvPr id="25" name="TextBox 24">
            <a:extLst>
              <a:ext uri="{FF2B5EF4-FFF2-40B4-BE49-F238E27FC236}">
                <a16:creationId xmlns:a16="http://schemas.microsoft.com/office/drawing/2014/main" id="{7B372BBE-4209-4E59-859A-50780CCE8452}"/>
              </a:ext>
            </a:extLst>
          </p:cNvPr>
          <p:cNvSpPr txBox="1"/>
          <p:nvPr/>
        </p:nvSpPr>
        <p:spPr>
          <a:xfrm>
            <a:off x="4797287" y="2361466"/>
            <a:ext cx="3299791" cy="1200329"/>
          </a:xfrm>
          <a:prstGeom prst="rect">
            <a:avLst/>
          </a:prstGeom>
          <a:noFill/>
        </p:spPr>
        <p:txBody>
          <a:bodyPr wrap="square">
            <a:spAutoFit/>
          </a:bodyPr>
          <a:lstStyle/>
          <a:p>
            <a:pPr marL="12700" marR="5080" lvl="0" indent="0" algn="l" defTabSz="914400" rtl="0" eaLnBrk="1" fontAlgn="auto" latinLnBrk="0" hangingPunct="1">
              <a:lnSpc>
                <a:spcPct val="100000"/>
              </a:lnSpc>
              <a:spcBef>
                <a:spcPts val="100"/>
              </a:spcBef>
              <a:spcAft>
                <a:spcPts val="0"/>
              </a:spcAft>
              <a:buClrTx/>
              <a:buSzTx/>
              <a:buFontTx/>
              <a:buNone/>
              <a:tabLst/>
              <a:defRPr/>
            </a:pPr>
            <a:r>
              <a:rPr kumimoji="0" lang="en-US" sz="2400" b="0" i="0" u="none" strike="noStrike" kern="1200" cap="none" spc="-20" normalizeH="0" baseline="0" noProof="0" dirty="0">
                <a:ln>
                  <a:noFill/>
                </a:ln>
                <a:solidFill>
                  <a:srgbClr val="00050D"/>
                </a:solidFill>
                <a:effectLst/>
                <a:uLnTx/>
                <a:uFillTx/>
                <a:latin typeface="Franklin Gothic Medium"/>
                <a:ea typeface="+mn-ea"/>
                <a:cs typeface="Franklin Gothic Medium"/>
              </a:rPr>
              <a:t>Output</a:t>
            </a:r>
            <a:r>
              <a:rPr kumimoji="0" lang="en-US" sz="2400" b="0" i="0" u="none" strike="noStrike" kern="1200" cap="none" spc="-10" normalizeH="0" baseline="0" noProof="0" dirty="0">
                <a:ln>
                  <a:noFill/>
                </a:ln>
                <a:solidFill>
                  <a:srgbClr val="00050D"/>
                </a:solidFill>
                <a:effectLst/>
                <a:uLnTx/>
                <a:uFillTx/>
                <a:latin typeface="Franklin Gothic Medium"/>
                <a:ea typeface="+mn-ea"/>
                <a:cs typeface="Franklin Gothic Medium"/>
              </a:rPr>
              <a:t> is</a:t>
            </a:r>
            <a:r>
              <a:rPr kumimoji="0" lang="en-US" sz="2400" b="0" i="0" u="none" strike="noStrike" kern="1200" cap="none" spc="-20" normalizeH="0" baseline="0" noProof="0" dirty="0">
                <a:ln>
                  <a:noFill/>
                </a:ln>
                <a:solidFill>
                  <a:srgbClr val="00050D"/>
                </a:solidFill>
                <a:effectLst/>
                <a:uLnTx/>
                <a:uFillTx/>
                <a:latin typeface="Franklin Gothic Medium"/>
                <a:ea typeface="+mn-ea"/>
                <a:cs typeface="Franklin Gothic Medium"/>
              </a:rPr>
              <a:t> </a:t>
            </a:r>
            <a:r>
              <a:rPr kumimoji="0" lang="en-US" sz="2400" b="0" i="0" u="none" strike="noStrike" kern="1200" cap="none" spc="-30" normalizeH="0" baseline="0" noProof="0" dirty="0">
                <a:ln>
                  <a:noFill/>
                </a:ln>
                <a:solidFill>
                  <a:srgbClr val="00050D"/>
                </a:solidFill>
                <a:effectLst/>
                <a:uLnTx/>
                <a:uFillTx/>
                <a:latin typeface="Franklin Gothic Medium"/>
                <a:ea typeface="+mn-ea"/>
                <a:cs typeface="Franklin Gothic Medium"/>
              </a:rPr>
              <a:t>a</a:t>
            </a:r>
            <a:r>
              <a:rPr kumimoji="0" lang="en-US" sz="2400" b="0" i="0" u="none" strike="noStrike" kern="1200" cap="none" spc="15" normalizeH="0" baseline="0" noProof="0" dirty="0">
                <a:ln>
                  <a:noFill/>
                </a:ln>
                <a:solidFill>
                  <a:srgbClr val="00050D"/>
                </a:solidFill>
                <a:effectLst/>
                <a:uLnTx/>
                <a:uFillTx/>
                <a:latin typeface="Franklin Gothic Medium"/>
                <a:ea typeface="+mn-ea"/>
                <a:cs typeface="Franklin Gothic Medium"/>
              </a:rPr>
              <a:t> </a:t>
            </a:r>
            <a:r>
              <a:rPr kumimoji="0" lang="en-US" sz="2400" b="0" i="0" u="none" strike="noStrike" kern="1200" cap="none" spc="-15" normalizeH="0" baseline="0" noProof="0" dirty="0">
                <a:ln>
                  <a:noFill/>
                </a:ln>
                <a:solidFill>
                  <a:srgbClr val="00050D"/>
                </a:solidFill>
                <a:effectLst/>
                <a:uLnTx/>
                <a:uFillTx/>
                <a:latin typeface="Franklin Gothic Medium"/>
                <a:ea typeface="+mn-ea"/>
                <a:cs typeface="Franklin Gothic Medium"/>
              </a:rPr>
              <a:t>discrete </a:t>
            </a:r>
            <a:r>
              <a:rPr kumimoji="0" lang="en-US" sz="2400" b="0" i="0" u="none" strike="noStrike" kern="1200" cap="none" spc="-10" normalizeH="0" baseline="0" noProof="0" dirty="0">
                <a:ln>
                  <a:noFill/>
                </a:ln>
                <a:solidFill>
                  <a:srgbClr val="00050D"/>
                </a:solidFill>
                <a:effectLst/>
                <a:uLnTx/>
                <a:uFillTx/>
                <a:latin typeface="Franklin Gothic Medium"/>
                <a:ea typeface="+mn-ea"/>
                <a:cs typeface="Franklin Gothic Medium"/>
              </a:rPr>
              <a:t> </a:t>
            </a:r>
            <a:r>
              <a:rPr kumimoji="0" lang="en-US" sz="2400" b="0" i="0" u="none" strike="noStrike" kern="1200" cap="none" spc="-25" normalizeH="0" baseline="0" noProof="0" dirty="0">
                <a:ln>
                  <a:noFill/>
                </a:ln>
                <a:solidFill>
                  <a:srgbClr val="00050D"/>
                </a:solidFill>
                <a:effectLst/>
                <a:uLnTx/>
                <a:uFillTx/>
                <a:latin typeface="Franklin Gothic Medium"/>
                <a:ea typeface="+mn-ea"/>
                <a:cs typeface="Franklin Gothic Medium"/>
              </a:rPr>
              <a:t>variable(yes/no)</a:t>
            </a:r>
            <a:r>
              <a:rPr kumimoji="0" lang="en-US" sz="2400" b="0" i="0" u="none" strike="noStrike" kern="1200" cap="none" spc="-10" normalizeH="0" baseline="0" noProof="0" dirty="0">
                <a:ln>
                  <a:noFill/>
                </a:ln>
                <a:solidFill>
                  <a:srgbClr val="00050D"/>
                </a:solidFill>
                <a:effectLst/>
                <a:uLnTx/>
                <a:uFillTx/>
                <a:latin typeface="Franklin Gothic Medium"/>
                <a:ea typeface="+mn-ea"/>
                <a:cs typeface="Franklin Gothic Medium"/>
              </a:rPr>
              <a:t> (e.g.,</a:t>
            </a:r>
            <a:r>
              <a:rPr kumimoji="0" lang="en-US" sz="2400" b="0" i="0" u="none" strike="noStrike" kern="1200" cap="none" spc="-15" normalizeH="0" baseline="0" noProof="0" dirty="0">
                <a:ln>
                  <a:noFill/>
                </a:ln>
                <a:solidFill>
                  <a:srgbClr val="00050D"/>
                </a:solidFill>
                <a:effectLst/>
                <a:uLnTx/>
                <a:uFillTx/>
                <a:latin typeface="Franklin Gothic Medium"/>
                <a:ea typeface="+mn-ea"/>
                <a:cs typeface="Franklin Gothic Medium"/>
              </a:rPr>
              <a:t> </a:t>
            </a:r>
            <a:r>
              <a:rPr kumimoji="0" lang="en-US" sz="2400" b="0" i="0" u="none" strike="noStrike" kern="1200" cap="none" spc="-30" normalizeH="0" baseline="0" noProof="0" dirty="0">
                <a:ln>
                  <a:noFill/>
                </a:ln>
                <a:solidFill>
                  <a:srgbClr val="00050D"/>
                </a:solidFill>
                <a:effectLst/>
                <a:uLnTx/>
                <a:uFillTx/>
                <a:latin typeface="Franklin Gothic Medium"/>
                <a:ea typeface="+mn-ea"/>
                <a:cs typeface="Franklin Gothic Medium"/>
              </a:rPr>
              <a:t>cat/dog), spam filtering</a:t>
            </a:r>
            <a:endParaRPr kumimoji="0" lang="en-US" sz="2400" b="0" i="0" u="none" strike="noStrike" kern="1200" cap="none" spc="0" normalizeH="0" baseline="0" noProof="0" dirty="0">
              <a:ln>
                <a:noFill/>
              </a:ln>
              <a:solidFill>
                <a:prstClr val="black"/>
              </a:solidFill>
              <a:effectLst/>
              <a:uLnTx/>
              <a:uFillTx/>
              <a:latin typeface="Franklin Gothic Medium"/>
              <a:ea typeface="+mn-ea"/>
              <a:cs typeface="Franklin Gothic Medium"/>
            </a:endParaRPr>
          </a:p>
        </p:txBody>
      </p:sp>
      <p:sp>
        <p:nvSpPr>
          <p:cNvPr id="31" name="TextBox 30">
            <a:extLst>
              <a:ext uri="{FF2B5EF4-FFF2-40B4-BE49-F238E27FC236}">
                <a16:creationId xmlns:a16="http://schemas.microsoft.com/office/drawing/2014/main" id="{4719E504-1D50-4C5D-8BE3-8C0A158D1A05}"/>
              </a:ext>
            </a:extLst>
          </p:cNvPr>
          <p:cNvSpPr txBox="1"/>
          <p:nvPr/>
        </p:nvSpPr>
        <p:spPr>
          <a:xfrm>
            <a:off x="4797287" y="5292545"/>
            <a:ext cx="3485322" cy="1569660"/>
          </a:xfrm>
          <a:prstGeom prst="rect">
            <a:avLst/>
          </a:prstGeom>
          <a:noFill/>
        </p:spPr>
        <p:txBody>
          <a:bodyPr wrap="square">
            <a:spAutoFit/>
          </a:bodyPr>
          <a:lstStyle/>
          <a:p>
            <a:pPr marL="12700" marR="5080" lvl="0" indent="0" algn="l" defTabSz="914400" rtl="0" eaLnBrk="1" fontAlgn="auto" latinLnBrk="0" hangingPunct="1">
              <a:lnSpc>
                <a:spcPct val="100000"/>
              </a:lnSpc>
              <a:spcBef>
                <a:spcPts val="100"/>
              </a:spcBef>
              <a:spcAft>
                <a:spcPts val="0"/>
              </a:spcAft>
              <a:buClrTx/>
              <a:buSzTx/>
              <a:buFontTx/>
              <a:buNone/>
              <a:tabLst/>
              <a:defRPr/>
            </a:pPr>
            <a:r>
              <a:rPr kumimoji="0" lang="en-US" sz="2400" b="0" i="0" u="none" strike="noStrike" kern="1200" cap="none" spc="-20" normalizeH="0" baseline="0" noProof="0" dirty="0">
                <a:ln>
                  <a:noFill/>
                </a:ln>
                <a:solidFill>
                  <a:srgbClr val="00050D"/>
                </a:solidFill>
                <a:effectLst/>
                <a:uLnTx/>
                <a:uFillTx/>
                <a:latin typeface="Franklin Gothic Medium"/>
                <a:ea typeface="+mn-ea"/>
                <a:cs typeface="Franklin Gothic Medium"/>
              </a:rPr>
              <a:t>Output</a:t>
            </a:r>
            <a:r>
              <a:rPr kumimoji="0" lang="en-US" sz="2400" b="0" i="0" u="none" strike="noStrike" kern="1200" cap="none" spc="-10" normalizeH="0" baseline="0" noProof="0" dirty="0">
                <a:ln>
                  <a:noFill/>
                </a:ln>
                <a:solidFill>
                  <a:srgbClr val="00050D"/>
                </a:solidFill>
                <a:effectLst/>
                <a:uLnTx/>
                <a:uFillTx/>
                <a:latin typeface="Franklin Gothic Medium"/>
                <a:ea typeface="+mn-ea"/>
                <a:cs typeface="Franklin Gothic Medium"/>
              </a:rPr>
              <a:t> is continuous(numerical) </a:t>
            </a:r>
            <a:r>
              <a:rPr kumimoji="0" lang="en-US" sz="2400" b="0" i="0" u="none" strike="noStrike" kern="1200" cap="none" spc="-5" normalizeH="0" baseline="0" noProof="0" dirty="0">
                <a:ln>
                  <a:noFill/>
                </a:ln>
                <a:solidFill>
                  <a:srgbClr val="00050D"/>
                </a:solidFill>
                <a:effectLst/>
                <a:uLnTx/>
                <a:uFillTx/>
                <a:latin typeface="Franklin Gothic Medium"/>
                <a:ea typeface="+mn-ea"/>
                <a:cs typeface="Franklin Gothic Medium"/>
              </a:rPr>
              <a:t> (e.g.,</a:t>
            </a:r>
            <a:r>
              <a:rPr kumimoji="0" lang="en-US" sz="2400" b="0" i="0" u="none" strike="noStrike" kern="1200" cap="none" spc="-45" normalizeH="0" baseline="0" noProof="0" dirty="0">
                <a:ln>
                  <a:noFill/>
                </a:ln>
                <a:solidFill>
                  <a:srgbClr val="00050D"/>
                </a:solidFill>
                <a:effectLst/>
                <a:uLnTx/>
                <a:uFillTx/>
                <a:latin typeface="Franklin Gothic Medium"/>
                <a:ea typeface="+mn-ea"/>
                <a:cs typeface="Franklin Gothic Medium"/>
              </a:rPr>
              <a:t> </a:t>
            </a:r>
            <a:r>
              <a:rPr kumimoji="0" lang="en-US" sz="2400" b="0" i="0" u="none" strike="noStrike" kern="1200" cap="none" spc="-10" normalizeH="0" baseline="0" noProof="0" dirty="0">
                <a:ln>
                  <a:noFill/>
                </a:ln>
                <a:solidFill>
                  <a:srgbClr val="00050D"/>
                </a:solidFill>
                <a:effectLst/>
                <a:uLnTx/>
                <a:uFillTx/>
                <a:latin typeface="Franklin Gothic Medium"/>
                <a:ea typeface="+mn-ea"/>
                <a:cs typeface="Franklin Gothic Medium"/>
              </a:rPr>
              <a:t>price,</a:t>
            </a:r>
            <a:r>
              <a:rPr kumimoji="0" lang="en-US" sz="2400" b="0" i="0" u="none" strike="noStrike" kern="1200" cap="none" spc="-30" normalizeH="0" baseline="0" noProof="0" dirty="0">
                <a:ln>
                  <a:noFill/>
                </a:ln>
                <a:solidFill>
                  <a:srgbClr val="00050D"/>
                </a:solidFill>
                <a:effectLst/>
                <a:uLnTx/>
                <a:uFillTx/>
                <a:latin typeface="Franklin Gothic Medium"/>
                <a:ea typeface="+mn-ea"/>
                <a:cs typeface="Franklin Gothic Medium"/>
              </a:rPr>
              <a:t> </a:t>
            </a:r>
            <a:r>
              <a:rPr kumimoji="0" lang="en-US" sz="2400" b="0" i="0" u="none" strike="noStrike" kern="1200" cap="none" spc="-35" normalizeH="0" baseline="0" noProof="0" dirty="0">
                <a:ln>
                  <a:noFill/>
                </a:ln>
                <a:solidFill>
                  <a:srgbClr val="00050D"/>
                </a:solidFill>
                <a:effectLst/>
                <a:uLnTx/>
                <a:uFillTx/>
                <a:latin typeface="Franklin Gothic Medium"/>
                <a:ea typeface="+mn-ea"/>
                <a:cs typeface="Franklin Gothic Medium"/>
              </a:rPr>
              <a:t>temperature), housing price</a:t>
            </a:r>
            <a:endParaRPr kumimoji="0" lang="en-US" sz="2400" b="0" i="0" u="none" strike="noStrike" kern="1200" cap="none" spc="0" normalizeH="0" baseline="0" noProof="0" dirty="0">
              <a:ln>
                <a:noFill/>
              </a:ln>
              <a:solidFill>
                <a:prstClr val="black"/>
              </a:solidFill>
              <a:effectLst/>
              <a:uLnTx/>
              <a:uFillTx/>
              <a:latin typeface="Franklin Gothic Medium"/>
              <a:ea typeface="+mn-ea"/>
              <a:cs typeface="Franklin Gothic Medium"/>
            </a:endParaRPr>
          </a:p>
        </p:txBody>
      </p:sp>
      <p:pic>
        <p:nvPicPr>
          <p:cNvPr id="32" name="object 27">
            <a:extLst>
              <a:ext uri="{FF2B5EF4-FFF2-40B4-BE49-F238E27FC236}">
                <a16:creationId xmlns:a16="http://schemas.microsoft.com/office/drawing/2014/main" id="{9CF09B2A-0B49-4A4D-A9AA-CEA2C39B5227}"/>
              </a:ext>
            </a:extLst>
          </p:cNvPr>
          <p:cNvPicPr/>
          <p:nvPr/>
        </p:nvPicPr>
        <p:blipFill>
          <a:blip r:embed="rId4" cstate="print"/>
          <a:stretch>
            <a:fillRect/>
          </a:stretch>
        </p:blipFill>
        <p:spPr>
          <a:xfrm>
            <a:off x="8772961" y="1211105"/>
            <a:ext cx="2121407" cy="2107692"/>
          </a:xfrm>
          <a:prstGeom prst="rect">
            <a:avLst/>
          </a:prstGeom>
        </p:spPr>
      </p:pic>
      <p:pic>
        <p:nvPicPr>
          <p:cNvPr id="33" name="object 28">
            <a:extLst>
              <a:ext uri="{FF2B5EF4-FFF2-40B4-BE49-F238E27FC236}">
                <a16:creationId xmlns:a16="http://schemas.microsoft.com/office/drawing/2014/main" id="{EDA31A2D-060F-49AA-9234-9036858586F9}"/>
              </a:ext>
            </a:extLst>
          </p:cNvPr>
          <p:cNvPicPr/>
          <p:nvPr/>
        </p:nvPicPr>
        <p:blipFill>
          <a:blip r:embed="rId5" cstate="print"/>
          <a:stretch>
            <a:fillRect/>
          </a:stretch>
        </p:blipFill>
        <p:spPr>
          <a:xfrm>
            <a:off x="8772961" y="3759741"/>
            <a:ext cx="2116836" cy="2101596"/>
          </a:xfrm>
          <a:prstGeom prst="rect">
            <a:avLst/>
          </a:prstGeom>
        </p:spPr>
      </p:pic>
    </p:spTree>
    <p:extLst>
      <p:ext uri="{BB962C8B-B14F-4D97-AF65-F5344CB8AC3E}">
        <p14:creationId xmlns:p14="http://schemas.microsoft.com/office/powerpoint/2010/main" val="1836179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6840"/>
          </a:xfrm>
        </p:spPr>
        <p:txBody>
          <a:bodyPr>
            <a:normAutofit fontScale="90000"/>
          </a:bodyPr>
          <a:lstStyle/>
          <a:p>
            <a:r>
              <a:rPr lang="en-US" b="1" dirty="0">
                <a:solidFill>
                  <a:schemeClr val="accent5">
                    <a:lumMod val="50000"/>
                  </a:schemeClr>
                </a:solidFill>
              </a:rPr>
              <a:t>Types of Machine Learning Problems</a:t>
            </a:r>
          </a:p>
        </p:txBody>
      </p:sp>
      <p:pic>
        <p:nvPicPr>
          <p:cNvPr id="4" name="Picture 3"/>
          <p:cNvPicPr>
            <a:picLocks noChangeAspect="1"/>
          </p:cNvPicPr>
          <p:nvPr/>
        </p:nvPicPr>
        <p:blipFill>
          <a:blip r:embed="rId2"/>
          <a:stretch>
            <a:fillRect/>
          </a:stretch>
        </p:blipFill>
        <p:spPr>
          <a:xfrm>
            <a:off x="9370826" y="5917985"/>
            <a:ext cx="1982975" cy="787831"/>
          </a:xfrm>
          <a:prstGeom prst="rect">
            <a:avLst/>
          </a:prstGeom>
        </p:spPr>
      </p:pic>
      <p:pic>
        <p:nvPicPr>
          <p:cNvPr id="5" name="Picture 4"/>
          <p:cNvPicPr>
            <a:picLocks noChangeAspect="1"/>
          </p:cNvPicPr>
          <p:nvPr/>
        </p:nvPicPr>
        <p:blipFill>
          <a:blip r:embed="rId3"/>
          <a:stretch>
            <a:fillRect/>
          </a:stretch>
        </p:blipFill>
        <p:spPr>
          <a:xfrm>
            <a:off x="838200" y="5917986"/>
            <a:ext cx="1982976" cy="787831"/>
          </a:xfrm>
          <a:prstGeom prst="rect">
            <a:avLst/>
          </a:prstGeom>
        </p:spPr>
      </p:pic>
      <p:sp>
        <p:nvSpPr>
          <p:cNvPr id="3" name="Content Placeholder 2"/>
          <p:cNvSpPr>
            <a:spLocks noGrp="1"/>
          </p:cNvSpPr>
          <p:nvPr>
            <p:ph idx="1"/>
          </p:nvPr>
        </p:nvSpPr>
        <p:spPr>
          <a:xfrm>
            <a:off x="838200" y="1277656"/>
            <a:ext cx="10515600" cy="4548380"/>
          </a:xfrm>
        </p:spPr>
        <p:txBody>
          <a:bodyPr>
            <a:normAutofit/>
          </a:bodyPr>
          <a:lstStyle/>
          <a:p>
            <a:pPr marL="0" indent="0">
              <a:buNone/>
            </a:pPr>
            <a:r>
              <a:rPr lang="en-US" sz="2400" dirty="0"/>
              <a:t>			</a:t>
            </a:r>
          </a:p>
        </p:txBody>
      </p:sp>
      <p:grpSp>
        <p:nvGrpSpPr>
          <p:cNvPr id="6" name="object 4">
            <a:extLst>
              <a:ext uri="{FF2B5EF4-FFF2-40B4-BE49-F238E27FC236}">
                <a16:creationId xmlns:a16="http://schemas.microsoft.com/office/drawing/2014/main" id="{B270586F-0AB1-4A8C-AD1C-DF9492794705}"/>
              </a:ext>
            </a:extLst>
          </p:cNvPr>
          <p:cNvGrpSpPr/>
          <p:nvPr/>
        </p:nvGrpSpPr>
        <p:grpSpPr>
          <a:xfrm>
            <a:off x="771267" y="1198536"/>
            <a:ext cx="2283210" cy="2706045"/>
            <a:chOff x="3399488" y="1619926"/>
            <a:chExt cx="2283210" cy="2706045"/>
          </a:xfrm>
        </p:grpSpPr>
        <p:sp>
          <p:nvSpPr>
            <p:cNvPr id="7" name="object 5">
              <a:extLst>
                <a:ext uri="{FF2B5EF4-FFF2-40B4-BE49-F238E27FC236}">
                  <a16:creationId xmlns:a16="http://schemas.microsoft.com/office/drawing/2014/main" id="{0D4559D8-B13B-460A-A0B7-B9FB699D5B91}"/>
                </a:ext>
              </a:extLst>
            </p:cNvPr>
            <p:cNvSpPr/>
            <p:nvPr/>
          </p:nvSpPr>
          <p:spPr>
            <a:xfrm>
              <a:off x="3466548" y="3264886"/>
              <a:ext cx="2216150" cy="1061085"/>
            </a:xfrm>
            <a:custGeom>
              <a:avLst/>
              <a:gdLst/>
              <a:ahLst/>
              <a:cxnLst/>
              <a:rect l="l" t="t" r="r" b="b"/>
              <a:pathLst>
                <a:path w="2216150" h="1061085">
                  <a:moveTo>
                    <a:pt x="2039112" y="0"/>
                  </a:moveTo>
                  <a:lnTo>
                    <a:pt x="176784" y="0"/>
                  </a:lnTo>
                  <a:lnTo>
                    <a:pt x="129778" y="6312"/>
                  </a:lnTo>
                  <a:lnTo>
                    <a:pt x="87545" y="24129"/>
                  </a:lnTo>
                  <a:lnTo>
                    <a:pt x="51768" y="51768"/>
                  </a:lnTo>
                  <a:lnTo>
                    <a:pt x="24130" y="87545"/>
                  </a:lnTo>
                  <a:lnTo>
                    <a:pt x="6312" y="129778"/>
                  </a:lnTo>
                  <a:lnTo>
                    <a:pt x="0" y="176784"/>
                  </a:lnTo>
                  <a:lnTo>
                    <a:pt x="0" y="883919"/>
                  </a:lnTo>
                  <a:lnTo>
                    <a:pt x="6312" y="930925"/>
                  </a:lnTo>
                  <a:lnTo>
                    <a:pt x="24129" y="973158"/>
                  </a:lnTo>
                  <a:lnTo>
                    <a:pt x="51768" y="1008935"/>
                  </a:lnTo>
                  <a:lnTo>
                    <a:pt x="87545" y="1036574"/>
                  </a:lnTo>
                  <a:lnTo>
                    <a:pt x="129778" y="1054391"/>
                  </a:lnTo>
                  <a:lnTo>
                    <a:pt x="176784" y="1060703"/>
                  </a:lnTo>
                  <a:lnTo>
                    <a:pt x="2039112" y="1060703"/>
                  </a:lnTo>
                  <a:lnTo>
                    <a:pt x="2086117" y="1054391"/>
                  </a:lnTo>
                  <a:lnTo>
                    <a:pt x="2128350" y="1036574"/>
                  </a:lnTo>
                  <a:lnTo>
                    <a:pt x="2164127" y="1008935"/>
                  </a:lnTo>
                  <a:lnTo>
                    <a:pt x="2191766" y="973158"/>
                  </a:lnTo>
                  <a:lnTo>
                    <a:pt x="2209583" y="930925"/>
                  </a:lnTo>
                  <a:lnTo>
                    <a:pt x="2215896" y="883919"/>
                  </a:lnTo>
                  <a:lnTo>
                    <a:pt x="2215896" y="176784"/>
                  </a:lnTo>
                  <a:lnTo>
                    <a:pt x="2209583" y="129778"/>
                  </a:lnTo>
                  <a:lnTo>
                    <a:pt x="2191766" y="87545"/>
                  </a:lnTo>
                  <a:lnTo>
                    <a:pt x="2164127" y="51768"/>
                  </a:lnTo>
                  <a:lnTo>
                    <a:pt x="2128350" y="24129"/>
                  </a:lnTo>
                  <a:lnTo>
                    <a:pt x="2086117" y="6312"/>
                  </a:lnTo>
                  <a:lnTo>
                    <a:pt x="2039112" y="0"/>
                  </a:lnTo>
                  <a:close/>
                </a:path>
              </a:pathLst>
            </a:custGeom>
            <a:solidFill>
              <a:srgbClr val="11455B"/>
            </a:solidFill>
          </p:spPr>
          <p:txBody>
            <a:bodyPr wrap="square" lIns="0" tIns="0" rIns="0" bIns="0" rtlCol="0"/>
            <a:lstStyle/>
            <a:p>
              <a:r>
                <a:rPr kumimoji="0" lang="en-US" sz="2400" b="0" i="0" u="none" strike="noStrike" kern="1200" cap="none" spc="-5" normalizeH="0" baseline="0" noProof="0" dirty="0">
                  <a:ln>
                    <a:noFill/>
                  </a:ln>
                  <a:solidFill>
                    <a:srgbClr val="E7E6E6"/>
                  </a:solidFill>
                  <a:effectLst/>
                  <a:uLnTx/>
                  <a:uFillTx/>
                  <a:latin typeface="Franklin Gothic Medium"/>
                  <a:ea typeface="+mn-ea"/>
                  <a:cs typeface="Franklin Gothic Medium"/>
                </a:rPr>
                <a:t>  </a:t>
              </a:r>
            </a:p>
            <a:p>
              <a:r>
                <a:rPr kumimoji="0" lang="en-US" sz="2400" b="0" i="0" u="none" strike="noStrike" kern="1200" cap="none" spc="-5" normalizeH="0" baseline="0" noProof="0" dirty="0">
                  <a:ln>
                    <a:noFill/>
                  </a:ln>
                  <a:solidFill>
                    <a:srgbClr val="E7E6E6"/>
                  </a:solidFill>
                  <a:effectLst/>
                  <a:uLnTx/>
                  <a:uFillTx/>
                  <a:latin typeface="Franklin Gothic Medium"/>
                  <a:ea typeface="+mn-ea"/>
                  <a:cs typeface="Franklin Gothic Medium"/>
                </a:rPr>
                <a:t>   </a:t>
              </a:r>
              <a:endParaRPr dirty="0"/>
            </a:p>
          </p:txBody>
        </p:sp>
        <p:sp>
          <p:nvSpPr>
            <p:cNvPr id="8" name="object 6">
              <a:extLst>
                <a:ext uri="{FF2B5EF4-FFF2-40B4-BE49-F238E27FC236}">
                  <a16:creationId xmlns:a16="http://schemas.microsoft.com/office/drawing/2014/main" id="{C983884F-AD64-4229-8D2C-9991FC925598}"/>
                </a:ext>
              </a:extLst>
            </p:cNvPr>
            <p:cNvSpPr/>
            <p:nvPr/>
          </p:nvSpPr>
          <p:spPr>
            <a:xfrm>
              <a:off x="3399488" y="1619926"/>
              <a:ext cx="2216150" cy="1061085"/>
            </a:xfrm>
            <a:custGeom>
              <a:avLst/>
              <a:gdLst/>
              <a:ahLst/>
              <a:cxnLst/>
              <a:rect l="l" t="t" r="r" b="b"/>
              <a:pathLst>
                <a:path w="2216150" h="1061085">
                  <a:moveTo>
                    <a:pt x="0" y="176784"/>
                  </a:moveTo>
                  <a:lnTo>
                    <a:pt x="6312" y="129778"/>
                  </a:lnTo>
                  <a:lnTo>
                    <a:pt x="24130" y="87545"/>
                  </a:lnTo>
                  <a:lnTo>
                    <a:pt x="51768" y="51768"/>
                  </a:lnTo>
                  <a:lnTo>
                    <a:pt x="87545" y="24129"/>
                  </a:lnTo>
                  <a:lnTo>
                    <a:pt x="129778" y="6312"/>
                  </a:lnTo>
                  <a:lnTo>
                    <a:pt x="176784" y="0"/>
                  </a:lnTo>
                  <a:lnTo>
                    <a:pt x="2039112" y="0"/>
                  </a:lnTo>
                  <a:lnTo>
                    <a:pt x="2086117" y="6312"/>
                  </a:lnTo>
                  <a:lnTo>
                    <a:pt x="2128350" y="24129"/>
                  </a:lnTo>
                  <a:lnTo>
                    <a:pt x="2164127" y="51768"/>
                  </a:lnTo>
                  <a:lnTo>
                    <a:pt x="2191766" y="87545"/>
                  </a:lnTo>
                  <a:lnTo>
                    <a:pt x="2209583" y="129778"/>
                  </a:lnTo>
                  <a:lnTo>
                    <a:pt x="2215896" y="176784"/>
                  </a:lnTo>
                  <a:lnTo>
                    <a:pt x="2215896" y="883919"/>
                  </a:lnTo>
                  <a:lnTo>
                    <a:pt x="2209583" y="930925"/>
                  </a:lnTo>
                  <a:lnTo>
                    <a:pt x="2191766" y="973158"/>
                  </a:lnTo>
                  <a:lnTo>
                    <a:pt x="2164127" y="1008935"/>
                  </a:lnTo>
                  <a:lnTo>
                    <a:pt x="2128350" y="1036574"/>
                  </a:lnTo>
                  <a:lnTo>
                    <a:pt x="2086117" y="1054391"/>
                  </a:lnTo>
                  <a:lnTo>
                    <a:pt x="2039112" y="1060703"/>
                  </a:lnTo>
                  <a:lnTo>
                    <a:pt x="176784" y="1060703"/>
                  </a:lnTo>
                  <a:lnTo>
                    <a:pt x="129778" y="1054391"/>
                  </a:lnTo>
                  <a:lnTo>
                    <a:pt x="87545" y="1036574"/>
                  </a:lnTo>
                  <a:lnTo>
                    <a:pt x="51768" y="1008935"/>
                  </a:lnTo>
                  <a:lnTo>
                    <a:pt x="24129" y="973158"/>
                  </a:lnTo>
                  <a:lnTo>
                    <a:pt x="6312" y="930925"/>
                  </a:lnTo>
                  <a:lnTo>
                    <a:pt x="0" y="883919"/>
                  </a:lnTo>
                  <a:lnTo>
                    <a:pt x="0" y="176784"/>
                  </a:lnTo>
                  <a:close/>
                </a:path>
              </a:pathLst>
            </a:custGeom>
            <a:ln w="12192">
              <a:solidFill>
                <a:srgbClr val="092F41"/>
              </a:solidFill>
            </a:ln>
          </p:spPr>
          <p:txBody>
            <a:bodyPr wrap="square" lIns="0" tIns="0" rIns="0" bIns="0" rtlCol="0"/>
            <a:lstStyle/>
            <a:p>
              <a:endParaRPr/>
            </a:p>
          </p:txBody>
        </p:sp>
      </p:grpSp>
      <p:grpSp>
        <p:nvGrpSpPr>
          <p:cNvPr id="9" name="object 8">
            <a:extLst>
              <a:ext uri="{FF2B5EF4-FFF2-40B4-BE49-F238E27FC236}">
                <a16:creationId xmlns:a16="http://schemas.microsoft.com/office/drawing/2014/main" id="{671A9231-C753-430E-83B9-59536346DF8A}"/>
              </a:ext>
            </a:extLst>
          </p:cNvPr>
          <p:cNvGrpSpPr/>
          <p:nvPr/>
        </p:nvGrpSpPr>
        <p:grpSpPr>
          <a:xfrm>
            <a:off x="771267" y="1173869"/>
            <a:ext cx="2228215" cy="1073150"/>
            <a:chOff x="2231135" y="3220211"/>
            <a:chExt cx="2228215" cy="1073150"/>
          </a:xfrm>
        </p:grpSpPr>
        <p:sp>
          <p:nvSpPr>
            <p:cNvPr id="10" name="object 9">
              <a:extLst>
                <a:ext uri="{FF2B5EF4-FFF2-40B4-BE49-F238E27FC236}">
                  <a16:creationId xmlns:a16="http://schemas.microsoft.com/office/drawing/2014/main" id="{E9166EF0-25D1-48FD-A3E8-560B9029B343}"/>
                </a:ext>
              </a:extLst>
            </p:cNvPr>
            <p:cNvSpPr/>
            <p:nvPr/>
          </p:nvSpPr>
          <p:spPr>
            <a:xfrm>
              <a:off x="2237231" y="3226307"/>
              <a:ext cx="2216150" cy="1061085"/>
            </a:xfrm>
            <a:custGeom>
              <a:avLst/>
              <a:gdLst/>
              <a:ahLst/>
              <a:cxnLst/>
              <a:rect l="l" t="t" r="r" b="b"/>
              <a:pathLst>
                <a:path w="2216150" h="1061085">
                  <a:moveTo>
                    <a:pt x="2039112" y="0"/>
                  </a:moveTo>
                  <a:lnTo>
                    <a:pt x="176784" y="0"/>
                  </a:lnTo>
                  <a:lnTo>
                    <a:pt x="129778" y="6312"/>
                  </a:lnTo>
                  <a:lnTo>
                    <a:pt x="87545" y="24129"/>
                  </a:lnTo>
                  <a:lnTo>
                    <a:pt x="51768" y="51768"/>
                  </a:lnTo>
                  <a:lnTo>
                    <a:pt x="24130" y="87545"/>
                  </a:lnTo>
                  <a:lnTo>
                    <a:pt x="6312" y="129778"/>
                  </a:lnTo>
                  <a:lnTo>
                    <a:pt x="0" y="176783"/>
                  </a:lnTo>
                  <a:lnTo>
                    <a:pt x="0" y="883919"/>
                  </a:lnTo>
                  <a:lnTo>
                    <a:pt x="6312" y="930925"/>
                  </a:lnTo>
                  <a:lnTo>
                    <a:pt x="24129" y="973158"/>
                  </a:lnTo>
                  <a:lnTo>
                    <a:pt x="51768" y="1008935"/>
                  </a:lnTo>
                  <a:lnTo>
                    <a:pt x="87545" y="1036573"/>
                  </a:lnTo>
                  <a:lnTo>
                    <a:pt x="129778" y="1054391"/>
                  </a:lnTo>
                  <a:lnTo>
                    <a:pt x="176784" y="1060703"/>
                  </a:lnTo>
                  <a:lnTo>
                    <a:pt x="2039112" y="1060703"/>
                  </a:lnTo>
                  <a:lnTo>
                    <a:pt x="2086117" y="1054391"/>
                  </a:lnTo>
                  <a:lnTo>
                    <a:pt x="2128350" y="1036574"/>
                  </a:lnTo>
                  <a:lnTo>
                    <a:pt x="2164127" y="1008935"/>
                  </a:lnTo>
                  <a:lnTo>
                    <a:pt x="2191766" y="973158"/>
                  </a:lnTo>
                  <a:lnTo>
                    <a:pt x="2209583" y="930925"/>
                  </a:lnTo>
                  <a:lnTo>
                    <a:pt x="2215896" y="883919"/>
                  </a:lnTo>
                  <a:lnTo>
                    <a:pt x="2215896" y="176783"/>
                  </a:lnTo>
                  <a:lnTo>
                    <a:pt x="2209583" y="129778"/>
                  </a:lnTo>
                  <a:lnTo>
                    <a:pt x="2191766" y="87545"/>
                  </a:lnTo>
                  <a:lnTo>
                    <a:pt x="2164127" y="51768"/>
                  </a:lnTo>
                  <a:lnTo>
                    <a:pt x="2128350" y="24129"/>
                  </a:lnTo>
                  <a:lnTo>
                    <a:pt x="2086117" y="6312"/>
                  </a:lnTo>
                  <a:lnTo>
                    <a:pt x="2039112" y="0"/>
                  </a:lnTo>
                  <a:close/>
                </a:path>
              </a:pathLst>
            </a:custGeom>
            <a:solidFill>
              <a:srgbClr val="8EB0BE"/>
            </a:solidFill>
          </p:spPr>
          <p:txBody>
            <a:bodyPr wrap="square" lIns="0" tIns="0" rIns="0" bIns="0" rtlCol="0"/>
            <a:lstStyle/>
            <a:p>
              <a:endParaRPr lang="en-US" sz="2400" spc="-40" dirty="0">
                <a:solidFill>
                  <a:srgbClr val="BAD0D9"/>
                </a:solidFill>
                <a:latin typeface="Franklin Gothic Medium"/>
              </a:endParaRPr>
            </a:p>
            <a:p>
              <a:r>
                <a:rPr lang="en-US" sz="2400" spc="-40" dirty="0">
                  <a:solidFill>
                    <a:srgbClr val="BAD0D9"/>
                  </a:solidFill>
                  <a:latin typeface="Franklin Gothic Medium"/>
                </a:rPr>
                <a:t>    Supervised</a:t>
              </a:r>
              <a:endParaRPr dirty="0"/>
            </a:p>
          </p:txBody>
        </p:sp>
        <p:sp>
          <p:nvSpPr>
            <p:cNvPr id="11" name="object 10">
              <a:extLst>
                <a:ext uri="{FF2B5EF4-FFF2-40B4-BE49-F238E27FC236}">
                  <a16:creationId xmlns:a16="http://schemas.microsoft.com/office/drawing/2014/main" id="{0D83AF72-9118-4C54-A63A-180D8B584CF5}"/>
                </a:ext>
              </a:extLst>
            </p:cNvPr>
            <p:cNvSpPr/>
            <p:nvPr/>
          </p:nvSpPr>
          <p:spPr>
            <a:xfrm>
              <a:off x="2237231" y="3226307"/>
              <a:ext cx="2216150" cy="1061085"/>
            </a:xfrm>
            <a:custGeom>
              <a:avLst/>
              <a:gdLst/>
              <a:ahLst/>
              <a:cxnLst/>
              <a:rect l="l" t="t" r="r" b="b"/>
              <a:pathLst>
                <a:path w="2216150" h="1061085">
                  <a:moveTo>
                    <a:pt x="0" y="176783"/>
                  </a:moveTo>
                  <a:lnTo>
                    <a:pt x="6312" y="129778"/>
                  </a:lnTo>
                  <a:lnTo>
                    <a:pt x="24130" y="87545"/>
                  </a:lnTo>
                  <a:lnTo>
                    <a:pt x="51768" y="51768"/>
                  </a:lnTo>
                  <a:lnTo>
                    <a:pt x="87545" y="24129"/>
                  </a:lnTo>
                  <a:lnTo>
                    <a:pt x="129778" y="6312"/>
                  </a:lnTo>
                  <a:lnTo>
                    <a:pt x="176784" y="0"/>
                  </a:lnTo>
                  <a:lnTo>
                    <a:pt x="2039112" y="0"/>
                  </a:lnTo>
                  <a:lnTo>
                    <a:pt x="2086117" y="6312"/>
                  </a:lnTo>
                  <a:lnTo>
                    <a:pt x="2128350" y="24129"/>
                  </a:lnTo>
                  <a:lnTo>
                    <a:pt x="2164127" y="51768"/>
                  </a:lnTo>
                  <a:lnTo>
                    <a:pt x="2191766" y="87545"/>
                  </a:lnTo>
                  <a:lnTo>
                    <a:pt x="2209583" y="129778"/>
                  </a:lnTo>
                  <a:lnTo>
                    <a:pt x="2215896" y="176783"/>
                  </a:lnTo>
                  <a:lnTo>
                    <a:pt x="2215896" y="883919"/>
                  </a:lnTo>
                  <a:lnTo>
                    <a:pt x="2209583" y="930925"/>
                  </a:lnTo>
                  <a:lnTo>
                    <a:pt x="2191766" y="973158"/>
                  </a:lnTo>
                  <a:lnTo>
                    <a:pt x="2164127" y="1008935"/>
                  </a:lnTo>
                  <a:lnTo>
                    <a:pt x="2128350" y="1036574"/>
                  </a:lnTo>
                  <a:lnTo>
                    <a:pt x="2086117" y="1054391"/>
                  </a:lnTo>
                  <a:lnTo>
                    <a:pt x="2039112" y="1060703"/>
                  </a:lnTo>
                  <a:lnTo>
                    <a:pt x="176784" y="1060703"/>
                  </a:lnTo>
                  <a:lnTo>
                    <a:pt x="129778" y="1054391"/>
                  </a:lnTo>
                  <a:lnTo>
                    <a:pt x="87545" y="1036573"/>
                  </a:lnTo>
                  <a:lnTo>
                    <a:pt x="51768" y="1008935"/>
                  </a:lnTo>
                  <a:lnTo>
                    <a:pt x="24129" y="973158"/>
                  </a:lnTo>
                  <a:lnTo>
                    <a:pt x="6312" y="930925"/>
                  </a:lnTo>
                  <a:lnTo>
                    <a:pt x="0" y="883919"/>
                  </a:lnTo>
                  <a:lnTo>
                    <a:pt x="0" y="176783"/>
                  </a:lnTo>
                  <a:close/>
                </a:path>
              </a:pathLst>
            </a:custGeom>
            <a:ln w="12192">
              <a:solidFill>
                <a:srgbClr val="D2DFE4"/>
              </a:solidFill>
            </a:ln>
          </p:spPr>
          <p:txBody>
            <a:bodyPr wrap="square" lIns="0" tIns="0" rIns="0" bIns="0" rtlCol="0"/>
            <a:lstStyle/>
            <a:p>
              <a:endParaRPr/>
            </a:p>
          </p:txBody>
        </p:sp>
      </p:grpSp>
      <p:grpSp>
        <p:nvGrpSpPr>
          <p:cNvPr id="12" name="object 8">
            <a:extLst>
              <a:ext uri="{FF2B5EF4-FFF2-40B4-BE49-F238E27FC236}">
                <a16:creationId xmlns:a16="http://schemas.microsoft.com/office/drawing/2014/main" id="{F0A697AC-C3D2-4E5C-8DB0-1CB79628BA30}"/>
              </a:ext>
            </a:extLst>
          </p:cNvPr>
          <p:cNvGrpSpPr/>
          <p:nvPr/>
        </p:nvGrpSpPr>
        <p:grpSpPr>
          <a:xfrm>
            <a:off x="832231" y="4408705"/>
            <a:ext cx="2228215" cy="1073150"/>
            <a:chOff x="2231135" y="3220211"/>
            <a:chExt cx="2228215" cy="1073150"/>
          </a:xfrm>
        </p:grpSpPr>
        <p:sp>
          <p:nvSpPr>
            <p:cNvPr id="13" name="object 9">
              <a:extLst>
                <a:ext uri="{FF2B5EF4-FFF2-40B4-BE49-F238E27FC236}">
                  <a16:creationId xmlns:a16="http://schemas.microsoft.com/office/drawing/2014/main" id="{BFFF6641-8E21-4266-9403-611A25549320}"/>
                </a:ext>
              </a:extLst>
            </p:cNvPr>
            <p:cNvSpPr/>
            <p:nvPr/>
          </p:nvSpPr>
          <p:spPr>
            <a:xfrm>
              <a:off x="2237231" y="3226307"/>
              <a:ext cx="2216150" cy="1061085"/>
            </a:xfrm>
            <a:custGeom>
              <a:avLst/>
              <a:gdLst/>
              <a:ahLst/>
              <a:cxnLst/>
              <a:rect l="l" t="t" r="r" b="b"/>
              <a:pathLst>
                <a:path w="2216150" h="1061085">
                  <a:moveTo>
                    <a:pt x="2039112" y="0"/>
                  </a:moveTo>
                  <a:lnTo>
                    <a:pt x="176784" y="0"/>
                  </a:lnTo>
                  <a:lnTo>
                    <a:pt x="129778" y="6312"/>
                  </a:lnTo>
                  <a:lnTo>
                    <a:pt x="87545" y="24129"/>
                  </a:lnTo>
                  <a:lnTo>
                    <a:pt x="51768" y="51768"/>
                  </a:lnTo>
                  <a:lnTo>
                    <a:pt x="24130" y="87545"/>
                  </a:lnTo>
                  <a:lnTo>
                    <a:pt x="6312" y="129778"/>
                  </a:lnTo>
                  <a:lnTo>
                    <a:pt x="0" y="176783"/>
                  </a:lnTo>
                  <a:lnTo>
                    <a:pt x="0" y="883919"/>
                  </a:lnTo>
                  <a:lnTo>
                    <a:pt x="6312" y="930925"/>
                  </a:lnTo>
                  <a:lnTo>
                    <a:pt x="24129" y="973158"/>
                  </a:lnTo>
                  <a:lnTo>
                    <a:pt x="51768" y="1008935"/>
                  </a:lnTo>
                  <a:lnTo>
                    <a:pt x="87545" y="1036573"/>
                  </a:lnTo>
                  <a:lnTo>
                    <a:pt x="129778" y="1054391"/>
                  </a:lnTo>
                  <a:lnTo>
                    <a:pt x="176784" y="1060703"/>
                  </a:lnTo>
                  <a:lnTo>
                    <a:pt x="2039112" y="1060703"/>
                  </a:lnTo>
                  <a:lnTo>
                    <a:pt x="2086117" y="1054391"/>
                  </a:lnTo>
                  <a:lnTo>
                    <a:pt x="2128350" y="1036574"/>
                  </a:lnTo>
                  <a:lnTo>
                    <a:pt x="2164127" y="1008935"/>
                  </a:lnTo>
                  <a:lnTo>
                    <a:pt x="2191766" y="973158"/>
                  </a:lnTo>
                  <a:lnTo>
                    <a:pt x="2209583" y="930925"/>
                  </a:lnTo>
                  <a:lnTo>
                    <a:pt x="2215896" y="883919"/>
                  </a:lnTo>
                  <a:lnTo>
                    <a:pt x="2215896" y="176783"/>
                  </a:lnTo>
                  <a:lnTo>
                    <a:pt x="2209583" y="129778"/>
                  </a:lnTo>
                  <a:lnTo>
                    <a:pt x="2191766" y="87545"/>
                  </a:lnTo>
                  <a:lnTo>
                    <a:pt x="2164127" y="51768"/>
                  </a:lnTo>
                  <a:lnTo>
                    <a:pt x="2128350" y="24129"/>
                  </a:lnTo>
                  <a:lnTo>
                    <a:pt x="2086117" y="6312"/>
                  </a:lnTo>
                  <a:lnTo>
                    <a:pt x="2039112" y="0"/>
                  </a:lnTo>
                  <a:close/>
                </a:path>
              </a:pathLst>
            </a:custGeom>
            <a:solidFill>
              <a:srgbClr val="8EB0BE"/>
            </a:solidFill>
          </p:spPr>
          <p:txBody>
            <a:bodyPr wrap="square" lIns="0" tIns="0" rIns="0" bIns="0" rtlCol="0"/>
            <a:lstStyle/>
            <a:p>
              <a:endParaRPr/>
            </a:p>
          </p:txBody>
        </p:sp>
        <p:sp>
          <p:nvSpPr>
            <p:cNvPr id="14" name="object 10">
              <a:extLst>
                <a:ext uri="{FF2B5EF4-FFF2-40B4-BE49-F238E27FC236}">
                  <a16:creationId xmlns:a16="http://schemas.microsoft.com/office/drawing/2014/main" id="{390CF8FD-3ED1-4ADE-8F30-DAF6B837DBD1}"/>
                </a:ext>
              </a:extLst>
            </p:cNvPr>
            <p:cNvSpPr/>
            <p:nvPr/>
          </p:nvSpPr>
          <p:spPr>
            <a:xfrm>
              <a:off x="2237231" y="3226307"/>
              <a:ext cx="2216150" cy="1061085"/>
            </a:xfrm>
            <a:custGeom>
              <a:avLst/>
              <a:gdLst/>
              <a:ahLst/>
              <a:cxnLst/>
              <a:rect l="l" t="t" r="r" b="b"/>
              <a:pathLst>
                <a:path w="2216150" h="1061085">
                  <a:moveTo>
                    <a:pt x="0" y="176783"/>
                  </a:moveTo>
                  <a:lnTo>
                    <a:pt x="6312" y="129778"/>
                  </a:lnTo>
                  <a:lnTo>
                    <a:pt x="24130" y="87545"/>
                  </a:lnTo>
                  <a:lnTo>
                    <a:pt x="51768" y="51768"/>
                  </a:lnTo>
                  <a:lnTo>
                    <a:pt x="87545" y="24129"/>
                  </a:lnTo>
                  <a:lnTo>
                    <a:pt x="129778" y="6312"/>
                  </a:lnTo>
                  <a:lnTo>
                    <a:pt x="176784" y="0"/>
                  </a:lnTo>
                  <a:lnTo>
                    <a:pt x="2039112" y="0"/>
                  </a:lnTo>
                  <a:lnTo>
                    <a:pt x="2086117" y="6312"/>
                  </a:lnTo>
                  <a:lnTo>
                    <a:pt x="2128350" y="24129"/>
                  </a:lnTo>
                  <a:lnTo>
                    <a:pt x="2164127" y="51768"/>
                  </a:lnTo>
                  <a:lnTo>
                    <a:pt x="2191766" y="87545"/>
                  </a:lnTo>
                  <a:lnTo>
                    <a:pt x="2209583" y="129778"/>
                  </a:lnTo>
                  <a:lnTo>
                    <a:pt x="2215896" y="176783"/>
                  </a:lnTo>
                  <a:lnTo>
                    <a:pt x="2215896" y="883919"/>
                  </a:lnTo>
                  <a:lnTo>
                    <a:pt x="2209583" y="930925"/>
                  </a:lnTo>
                  <a:lnTo>
                    <a:pt x="2191766" y="973158"/>
                  </a:lnTo>
                  <a:lnTo>
                    <a:pt x="2164127" y="1008935"/>
                  </a:lnTo>
                  <a:lnTo>
                    <a:pt x="2128350" y="1036574"/>
                  </a:lnTo>
                  <a:lnTo>
                    <a:pt x="2086117" y="1054391"/>
                  </a:lnTo>
                  <a:lnTo>
                    <a:pt x="2039112" y="1060703"/>
                  </a:lnTo>
                  <a:lnTo>
                    <a:pt x="176784" y="1060703"/>
                  </a:lnTo>
                  <a:lnTo>
                    <a:pt x="129778" y="1054391"/>
                  </a:lnTo>
                  <a:lnTo>
                    <a:pt x="87545" y="1036573"/>
                  </a:lnTo>
                  <a:lnTo>
                    <a:pt x="51768" y="1008935"/>
                  </a:lnTo>
                  <a:lnTo>
                    <a:pt x="24129" y="973158"/>
                  </a:lnTo>
                  <a:lnTo>
                    <a:pt x="6312" y="930925"/>
                  </a:lnTo>
                  <a:lnTo>
                    <a:pt x="0" y="883919"/>
                  </a:lnTo>
                  <a:lnTo>
                    <a:pt x="0" y="176783"/>
                  </a:lnTo>
                  <a:close/>
                </a:path>
              </a:pathLst>
            </a:custGeom>
            <a:ln w="12192">
              <a:solidFill>
                <a:srgbClr val="D2DFE4"/>
              </a:solidFill>
            </a:ln>
          </p:spPr>
          <p:txBody>
            <a:bodyPr wrap="square" lIns="0" tIns="0" rIns="0" bIns="0" rtlCol="0"/>
            <a:lstStyle/>
            <a:p>
              <a:endParaRPr/>
            </a:p>
          </p:txBody>
        </p:sp>
      </p:grpSp>
      <p:sp>
        <p:nvSpPr>
          <p:cNvPr id="16" name="TextBox 15">
            <a:extLst>
              <a:ext uri="{FF2B5EF4-FFF2-40B4-BE49-F238E27FC236}">
                <a16:creationId xmlns:a16="http://schemas.microsoft.com/office/drawing/2014/main" id="{74BD8BA5-40AE-4900-ABE9-AB0F003CD55D}"/>
              </a:ext>
            </a:extLst>
          </p:cNvPr>
          <p:cNvSpPr txBox="1"/>
          <p:nvPr/>
        </p:nvSpPr>
        <p:spPr>
          <a:xfrm>
            <a:off x="893194" y="3198167"/>
            <a:ext cx="2094223" cy="461665"/>
          </a:xfrm>
          <a:prstGeom prst="rect">
            <a:avLst/>
          </a:prstGeom>
          <a:noFill/>
        </p:spPr>
        <p:txBody>
          <a:bodyPr wrap="square">
            <a:spAutoFit/>
          </a:bodyPr>
          <a:lstStyle/>
          <a:p>
            <a:r>
              <a:rPr lang="en-US" sz="2400" dirty="0">
                <a:solidFill>
                  <a:srgbClr val="BAD0D9"/>
                </a:solidFill>
                <a:latin typeface="Franklin Gothic Medium"/>
                <a:cs typeface="Franklin Gothic Medium"/>
              </a:rPr>
              <a:t>Unsupervised</a:t>
            </a:r>
            <a:endParaRPr lang="en-US" sz="2400" dirty="0"/>
          </a:p>
        </p:txBody>
      </p:sp>
      <p:sp>
        <p:nvSpPr>
          <p:cNvPr id="18" name="TextBox 17">
            <a:extLst>
              <a:ext uri="{FF2B5EF4-FFF2-40B4-BE49-F238E27FC236}">
                <a16:creationId xmlns:a16="http://schemas.microsoft.com/office/drawing/2014/main" id="{04C63464-2093-4664-8F86-6C247E6905C9}"/>
              </a:ext>
            </a:extLst>
          </p:cNvPr>
          <p:cNvSpPr txBox="1"/>
          <p:nvPr/>
        </p:nvSpPr>
        <p:spPr>
          <a:xfrm>
            <a:off x="954156" y="4745463"/>
            <a:ext cx="2106289" cy="461665"/>
          </a:xfrm>
          <a:prstGeom prst="rect">
            <a:avLst/>
          </a:prstGeom>
          <a:noFill/>
        </p:spPr>
        <p:txBody>
          <a:bodyPr wrap="square">
            <a:spAutoFit/>
          </a:bodyPr>
          <a:lstStyle/>
          <a:p>
            <a:r>
              <a:rPr lang="en-US" sz="2400" spc="-40" dirty="0">
                <a:solidFill>
                  <a:srgbClr val="BAD0D9"/>
                </a:solidFill>
                <a:latin typeface="Franklin Gothic Medium"/>
                <a:cs typeface="Franklin Gothic Medium"/>
              </a:rPr>
              <a:t>Reinforcement</a:t>
            </a:r>
            <a:endParaRPr lang="en-US" sz="2400" dirty="0"/>
          </a:p>
        </p:txBody>
      </p:sp>
      <p:sp>
        <p:nvSpPr>
          <p:cNvPr id="19" name="TextBox 18">
            <a:extLst>
              <a:ext uri="{FF2B5EF4-FFF2-40B4-BE49-F238E27FC236}">
                <a16:creationId xmlns:a16="http://schemas.microsoft.com/office/drawing/2014/main" id="{7BA3A5FB-96BE-4291-B460-FF68C5D72BFE}"/>
              </a:ext>
            </a:extLst>
          </p:cNvPr>
          <p:cNvSpPr txBox="1"/>
          <p:nvPr/>
        </p:nvSpPr>
        <p:spPr>
          <a:xfrm>
            <a:off x="3816625" y="1277656"/>
            <a:ext cx="7209183" cy="4567917"/>
          </a:xfrm>
          <a:prstGeom prst="rect">
            <a:avLst/>
          </a:prstGeom>
          <a:noFill/>
        </p:spPr>
        <p:txBody>
          <a:bodyPr wrap="square" rtlCol="0">
            <a:spAutoFit/>
          </a:bodyPr>
          <a:lstStyle/>
          <a:p>
            <a:pPr marL="12700" marR="5080">
              <a:spcBef>
                <a:spcPts val="100"/>
              </a:spcBef>
            </a:pPr>
            <a:endParaRPr lang="en-US" sz="2000" spc="-10" dirty="0">
              <a:solidFill>
                <a:srgbClr val="00050D"/>
              </a:solidFill>
              <a:latin typeface="Franklin Gothic Medium"/>
              <a:cs typeface="Franklin Gothic Medium"/>
            </a:endParaRPr>
          </a:p>
          <a:p>
            <a:pPr marL="12700" marR="5080">
              <a:spcBef>
                <a:spcPts val="100"/>
              </a:spcBef>
            </a:pPr>
            <a:endParaRPr lang="en-US" sz="2000" spc="-10" dirty="0">
              <a:solidFill>
                <a:srgbClr val="00050D"/>
              </a:solidFill>
              <a:latin typeface="Franklin Gothic Medium"/>
              <a:cs typeface="Franklin Gothic Medium"/>
            </a:endParaRPr>
          </a:p>
          <a:p>
            <a:pPr marL="12700" marR="5080">
              <a:spcBef>
                <a:spcPts val="100"/>
              </a:spcBef>
            </a:pPr>
            <a:endParaRPr lang="en-US" sz="2000" spc="-10" dirty="0">
              <a:solidFill>
                <a:srgbClr val="00050D"/>
              </a:solidFill>
              <a:latin typeface="Franklin Gothic Medium"/>
              <a:cs typeface="Franklin Gothic Medium"/>
            </a:endParaRPr>
          </a:p>
          <a:p>
            <a:pPr marL="12700" marR="5080">
              <a:spcBef>
                <a:spcPts val="100"/>
              </a:spcBef>
            </a:pPr>
            <a:r>
              <a:rPr lang="en-US" sz="2000" spc="-10" dirty="0">
                <a:solidFill>
                  <a:srgbClr val="00050D"/>
                </a:solidFill>
                <a:latin typeface="Franklin Gothic Medium"/>
                <a:cs typeface="Franklin Gothic Medium"/>
              </a:rPr>
              <a:t>There</a:t>
            </a:r>
            <a:r>
              <a:rPr lang="en-US" sz="2000" dirty="0">
                <a:solidFill>
                  <a:srgbClr val="00050D"/>
                </a:solidFill>
                <a:latin typeface="Franklin Gothic Medium"/>
                <a:cs typeface="Franklin Gothic Medium"/>
              </a:rPr>
              <a:t> </a:t>
            </a:r>
            <a:r>
              <a:rPr lang="en-US" sz="2000" spc="-10" dirty="0">
                <a:solidFill>
                  <a:srgbClr val="00050D"/>
                </a:solidFill>
                <a:latin typeface="Franklin Gothic Medium"/>
                <a:cs typeface="Franklin Gothic Medium"/>
              </a:rPr>
              <a:t>is</a:t>
            </a:r>
            <a:r>
              <a:rPr lang="en-US" sz="2000" spc="15" dirty="0">
                <a:solidFill>
                  <a:srgbClr val="00050D"/>
                </a:solidFill>
                <a:latin typeface="Franklin Gothic Medium"/>
                <a:cs typeface="Franklin Gothic Medium"/>
              </a:rPr>
              <a:t> </a:t>
            </a:r>
            <a:r>
              <a:rPr lang="en-US" sz="2000" spc="-15" dirty="0">
                <a:solidFill>
                  <a:srgbClr val="00050D"/>
                </a:solidFill>
                <a:latin typeface="Franklin Gothic Medium"/>
                <a:cs typeface="Franklin Gothic Medium"/>
              </a:rPr>
              <a:t>no</a:t>
            </a:r>
            <a:r>
              <a:rPr lang="en-US" sz="2000" spc="-5" dirty="0">
                <a:solidFill>
                  <a:srgbClr val="00050D"/>
                </a:solidFill>
                <a:latin typeface="Franklin Gothic Medium"/>
                <a:cs typeface="Franklin Gothic Medium"/>
              </a:rPr>
              <a:t> </a:t>
            </a:r>
            <a:r>
              <a:rPr lang="en-US" sz="2000" i="1" spc="-10" dirty="0">
                <a:solidFill>
                  <a:srgbClr val="00050D"/>
                </a:solidFill>
                <a:latin typeface="Franklin Gothic Medium"/>
                <a:cs typeface="Franklin Gothic Medium"/>
              </a:rPr>
              <a:t>desired</a:t>
            </a:r>
            <a:r>
              <a:rPr lang="en-US" sz="2000" i="1" spc="-20" dirty="0">
                <a:solidFill>
                  <a:srgbClr val="00050D"/>
                </a:solidFill>
                <a:latin typeface="Franklin Gothic Medium"/>
                <a:cs typeface="Franklin Gothic Medium"/>
              </a:rPr>
              <a:t> </a:t>
            </a:r>
            <a:r>
              <a:rPr lang="en-US" sz="2000" spc="-10" dirty="0">
                <a:solidFill>
                  <a:srgbClr val="00050D"/>
                </a:solidFill>
                <a:latin typeface="Franklin Gothic Medium"/>
                <a:cs typeface="Franklin Gothic Medium"/>
              </a:rPr>
              <a:t>output</a:t>
            </a:r>
            <a:r>
              <a:rPr lang="en-US" sz="2000" i="1" spc="-10" dirty="0">
                <a:solidFill>
                  <a:srgbClr val="00050D"/>
                </a:solidFill>
                <a:latin typeface="Franklin Gothic Medium"/>
                <a:cs typeface="Franklin Gothic Medium"/>
              </a:rPr>
              <a:t>.</a:t>
            </a:r>
            <a:r>
              <a:rPr lang="en-US" sz="2000" i="1" spc="-35" dirty="0">
                <a:solidFill>
                  <a:srgbClr val="00050D"/>
                </a:solidFill>
                <a:latin typeface="Franklin Gothic Medium"/>
                <a:cs typeface="Franklin Gothic Medium"/>
              </a:rPr>
              <a:t> </a:t>
            </a:r>
            <a:r>
              <a:rPr lang="en-US" sz="2000" spc="-15" dirty="0">
                <a:solidFill>
                  <a:srgbClr val="00050D"/>
                </a:solidFill>
                <a:latin typeface="Franklin Gothic Medium"/>
                <a:cs typeface="Franklin Gothic Medium"/>
              </a:rPr>
              <a:t>Learn</a:t>
            </a:r>
            <a:r>
              <a:rPr lang="en-US" sz="2000" spc="10" dirty="0">
                <a:solidFill>
                  <a:srgbClr val="00050D"/>
                </a:solidFill>
                <a:latin typeface="Franklin Gothic Medium"/>
                <a:cs typeface="Franklin Gothic Medium"/>
              </a:rPr>
              <a:t> </a:t>
            </a:r>
            <a:r>
              <a:rPr lang="en-US" sz="2000" spc="-35" dirty="0">
                <a:solidFill>
                  <a:srgbClr val="00050D"/>
                </a:solidFill>
                <a:latin typeface="Franklin Gothic Medium"/>
                <a:cs typeface="Franklin Gothic Medium"/>
              </a:rPr>
              <a:t>something</a:t>
            </a:r>
            <a:r>
              <a:rPr lang="en-US" sz="2000" spc="-10" dirty="0">
                <a:solidFill>
                  <a:srgbClr val="00050D"/>
                </a:solidFill>
                <a:latin typeface="Franklin Gothic Medium"/>
                <a:cs typeface="Franklin Gothic Medium"/>
              </a:rPr>
              <a:t> </a:t>
            </a:r>
            <a:r>
              <a:rPr lang="en-US" sz="2000" spc="-20" dirty="0">
                <a:solidFill>
                  <a:srgbClr val="00050D"/>
                </a:solidFill>
                <a:latin typeface="Franklin Gothic Medium"/>
                <a:cs typeface="Franklin Gothic Medium"/>
              </a:rPr>
              <a:t>about </a:t>
            </a:r>
            <a:r>
              <a:rPr lang="en-US" sz="2000" spc="-585" dirty="0">
                <a:solidFill>
                  <a:srgbClr val="00050D"/>
                </a:solidFill>
                <a:latin typeface="Franklin Gothic Medium"/>
                <a:cs typeface="Franklin Gothic Medium"/>
              </a:rPr>
              <a:t> </a:t>
            </a:r>
            <a:r>
              <a:rPr lang="en-US" sz="2000" spc="-20" dirty="0">
                <a:solidFill>
                  <a:srgbClr val="00050D"/>
                </a:solidFill>
                <a:latin typeface="Franklin Gothic Medium"/>
                <a:cs typeface="Franklin Gothic Medium"/>
              </a:rPr>
              <a:t>the</a:t>
            </a:r>
            <a:r>
              <a:rPr lang="en-US" sz="2000" spc="-5" dirty="0">
                <a:solidFill>
                  <a:srgbClr val="00050D"/>
                </a:solidFill>
                <a:latin typeface="Franklin Gothic Medium"/>
                <a:cs typeface="Franklin Gothic Medium"/>
              </a:rPr>
              <a:t> </a:t>
            </a:r>
            <a:r>
              <a:rPr lang="en-US" sz="2000" spc="-15" dirty="0">
                <a:solidFill>
                  <a:srgbClr val="00050D"/>
                </a:solidFill>
                <a:latin typeface="Franklin Gothic Medium"/>
                <a:cs typeface="Franklin Gothic Medium"/>
              </a:rPr>
              <a:t>data.</a:t>
            </a:r>
            <a:r>
              <a:rPr lang="en-US" sz="2000" spc="-20" dirty="0">
                <a:solidFill>
                  <a:srgbClr val="00050D"/>
                </a:solidFill>
                <a:latin typeface="Franklin Gothic Medium"/>
                <a:cs typeface="Franklin Gothic Medium"/>
              </a:rPr>
              <a:t> </a:t>
            </a:r>
            <a:r>
              <a:rPr lang="en-US" sz="2000" i="1" spc="-10" dirty="0">
                <a:solidFill>
                  <a:srgbClr val="00050D"/>
                </a:solidFill>
                <a:latin typeface="Franklin Gothic Medium"/>
                <a:cs typeface="Franklin Gothic Medium"/>
              </a:rPr>
              <a:t>Latent</a:t>
            </a:r>
            <a:r>
              <a:rPr lang="en-US" sz="2000" i="1" dirty="0">
                <a:solidFill>
                  <a:srgbClr val="00050D"/>
                </a:solidFill>
                <a:latin typeface="Franklin Gothic Medium"/>
                <a:cs typeface="Franklin Gothic Medium"/>
              </a:rPr>
              <a:t> </a:t>
            </a:r>
            <a:r>
              <a:rPr lang="en-US" sz="2000" spc="-10" dirty="0">
                <a:solidFill>
                  <a:srgbClr val="00050D"/>
                </a:solidFill>
                <a:latin typeface="Franklin Gothic Medium"/>
                <a:cs typeface="Franklin Gothic Medium"/>
              </a:rPr>
              <a:t>relationships.</a:t>
            </a:r>
            <a:endParaRPr lang="en-US" sz="2000" dirty="0">
              <a:latin typeface="Franklin Gothic Medium"/>
              <a:cs typeface="Franklin Gothic Medium"/>
            </a:endParaRPr>
          </a:p>
          <a:p>
            <a:pPr marL="12700" marR="5080">
              <a:spcBef>
                <a:spcPts val="100"/>
              </a:spcBef>
            </a:pPr>
            <a:endParaRPr lang="en-US" sz="2000" i="1" spc="-55" dirty="0">
              <a:solidFill>
                <a:srgbClr val="00050D"/>
              </a:solidFill>
              <a:latin typeface="Franklin Gothic Medium"/>
              <a:cs typeface="Franklin Gothic Medium"/>
            </a:endParaRPr>
          </a:p>
          <a:p>
            <a:pPr marL="12700" marR="5080">
              <a:spcBef>
                <a:spcPts val="100"/>
              </a:spcBef>
            </a:pPr>
            <a:r>
              <a:rPr lang="en-US" sz="2000" i="1" spc="-55" dirty="0">
                <a:solidFill>
                  <a:srgbClr val="00050D"/>
                </a:solidFill>
                <a:latin typeface="Franklin Gothic Medium"/>
                <a:cs typeface="Franklin Gothic Medium"/>
              </a:rPr>
              <a:t>The training data is unlabeled.</a:t>
            </a:r>
          </a:p>
          <a:p>
            <a:pPr marL="12700" marR="5080">
              <a:spcBef>
                <a:spcPts val="100"/>
              </a:spcBef>
            </a:pPr>
            <a:endParaRPr lang="en-US" sz="2000" i="1" spc="-55" dirty="0">
              <a:solidFill>
                <a:srgbClr val="00050D"/>
              </a:solidFill>
              <a:latin typeface="Franklin Gothic Medium"/>
              <a:cs typeface="Franklin Gothic Medium"/>
            </a:endParaRPr>
          </a:p>
          <a:p>
            <a:pPr marL="12700" marR="5080">
              <a:spcBef>
                <a:spcPts val="100"/>
              </a:spcBef>
            </a:pPr>
            <a:r>
              <a:rPr lang="en-US" sz="2000" i="1" spc="-55" dirty="0">
                <a:solidFill>
                  <a:srgbClr val="00050D"/>
                </a:solidFill>
                <a:latin typeface="Franklin Gothic Medium"/>
                <a:cs typeface="Franklin Gothic Medium"/>
              </a:rPr>
              <a:t>I</a:t>
            </a:r>
            <a:r>
              <a:rPr lang="en-US" sz="2000" i="1" spc="-10" dirty="0">
                <a:solidFill>
                  <a:srgbClr val="00050D"/>
                </a:solidFill>
                <a:latin typeface="Franklin Gothic Medium"/>
                <a:cs typeface="Franklin Gothic Medium"/>
              </a:rPr>
              <a:t> </a:t>
            </a:r>
            <a:r>
              <a:rPr lang="en-US" sz="2000" i="1" spc="-25" dirty="0">
                <a:solidFill>
                  <a:srgbClr val="00050D"/>
                </a:solidFill>
                <a:latin typeface="Franklin Gothic Medium"/>
                <a:cs typeface="Franklin Gothic Medium"/>
              </a:rPr>
              <a:t>have</a:t>
            </a:r>
            <a:r>
              <a:rPr lang="en-US" sz="2000" i="1" spc="-5" dirty="0">
                <a:solidFill>
                  <a:srgbClr val="00050D"/>
                </a:solidFill>
                <a:latin typeface="Franklin Gothic Medium"/>
                <a:cs typeface="Franklin Gothic Medium"/>
              </a:rPr>
              <a:t> </a:t>
            </a:r>
            <a:r>
              <a:rPr lang="en-US" sz="2000" i="1" spc="-20" dirty="0">
                <a:solidFill>
                  <a:srgbClr val="00050D"/>
                </a:solidFill>
                <a:latin typeface="Franklin Gothic Medium"/>
                <a:cs typeface="Franklin Gothic Medium"/>
              </a:rPr>
              <a:t>photos</a:t>
            </a:r>
            <a:r>
              <a:rPr lang="en-US" sz="2000" i="1" spc="15" dirty="0">
                <a:solidFill>
                  <a:srgbClr val="00050D"/>
                </a:solidFill>
                <a:latin typeface="Franklin Gothic Medium"/>
                <a:cs typeface="Franklin Gothic Medium"/>
              </a:rPr>
              <a:t> </a:t>
            </a:r>
            <a:r>
              <a:rPr lang="en-US" sz="2000" i="1" spc="5" dirty="0">
                <a:solidFill>
                  <a:srgbClr val="00050D"/>
                </a:solidFill>
                <a:latin typeface="Franklin Gothic Medium"/>
                <a:cs typeface="Franklin Gothic Medium"/>
              </a:rPr>
              <a:t>and</a:t>
            </a:r>
            <a:r>
              <a:rPr lang="en-US" sz="2000" i="1" spc="-10" dirty="0">
                <a:solidFill>
                  <a:srgbClr val="00050D"/>
                </a:solidFill>
                <a:latin typeface="Franklin Gothic Medium"/>
                <a:cs typeface="Franklin Gothic Medium"/>
              </a:rPr>
              <a:t> </a:t>
            </a:r>
            <a:r>
              <a:rPr lang="en-US" sz="2000" i="1" spc="-30" dirty="0">
                <a:solidFill>
                  <a:srgbClr val="00050D"/>
                </a:solidFill>
                <a:latin typeface="Franklin Gothic Medium"/>
                <a:cs typeface="Franklin Gothic Medium"/>
              </a:rPr>
              <a:t>want</a:t>
            </a:r>
            <a:r>
              <a:rPr lang="en-US" sz="2000" i="1" spc="-15" dirty="0">
                <a:solidFill>
                  <a:srgbClr val="00050D"/>
                </a:solidFill>
                <a:latin typeface="Franklin Gothic Medium"/>
                <a:cs typeface="Franklin Gothic Medium"/>
              </a:rPr>
              <a:t> </a:t>
            </a:r>
            <a:r>
              <a:rPr lang="en-US" sz="2000" i="1" spc="-55" dirty="0">
                <a:solidFill>
                  <a:srgbClr val="00050D"/>
                </a:solidFill>
                <a:latin typeface="Franklin Gothic Medium"/>
                <a:cs typeface="Franklin Gothic Medium"/>
              </a:rPr>
              <a:t>to</a:t>
            </a:r>
            <a:r>
              <a:rPr lang="en-US" sz="2000" i="1" spc="5" dirty="0">
                <a:solidFill>
                  <a:srgbClr val="00050D"/>
                </a:solidFill>
                <a:latin typeface="Franklin Gothic Medium"/>
                <a:cs typeface="Franklin Gothic Medium"/>
              </a:rPr>
              <a:t> </a:t>
            </a:r>
            <a:r>
              <a:rPr lang="en-US" sz="2000" i="1" dirty="0">
                <a:solidFill>
                  <a:srgbClr val="00050D"/>
                </a:solidFill>
                <a:latin typeface="Franklin Gothic Medium"/>
                <a:cs typeface="Franklin Gothic Medium"/>
              </a:rPr>
              <a:t>put </a:t>
            </a:r>
            <a:r>
              <a:rPr lang="en-US" sz="2000" i="1" spc="-30" dirty="0">
                <a:solidFill>
                  <a:srgbClr val="00050D"/>
                </a:solidFill>
                <a:latin typeface="Franklin Gothic Medium"/>
                <a:cs typeface="Franklin Gothic Medium"/>
              </a:rPr>
              <a:t>them</a:t>
            </a:r>
            <a:r>
              <a:rPr lang="en-US" sz="2000" i="1" spc="15" dirty="0">
                <a:solidFill>
                  <a:srgbClr val="00050D"/>
                </a:solidFill>
                <a:latin typeface="Franklin Gothic Medium"/>
                <a:cs typeface="Franklin Gothic Medium"/>
              </a:rPr>
              <a:t> </a:t>
            </a:r>
            <a:r>
              <a:rPr lang="en-US" sz="2000" i="1" spc="-15" dirty="0">
                <a:solidFill>
                  <a:srgbClr val="00050D"/>
                </a:solidFill>
                <a:latin typeface="Franklin Gothic Medium"/>
                <a:cs typeface="Franklin Gothic Medium"/>
              </a:rPr>
              <a:t>in</a:t>
            </a:r>
            <a:r>
              <a:rPr lang="en-US" sz="2000" i="1" spc="-10" dirty="0">
                <a:solidFill>
                  <a:srgbClr val="00050D"/>
                </a:solidFill>
                <a:latin typeface="Franklin Gothic Medium"/>
                <a:cs typeface="Franklin Gothic Medium"/>
              </a:rPr>
              <a:t> </a:t>
            </a:r>
            <a:r>
              <a:rPr lang="en-US" sz="2000" i="1" spc="-5" dirty="0">
                <a:solidFill>
                  <a:srgbClr val="00050D"/>
                </a:solidFill>
                <a:latin typeface="Franklin Gothic Medium"/>
                <a:cs typeface="Franklin Gothic Medium"/>
              </a:rPr>
              <a:t>20 </a:t>
            </a:r>
            <a:r>
              <a:rPr lang="en-US" sz="2000" i="1" spc="-585" dirty="0">
                <a:solidFill>
                  <a:srgbClr val="00050D"/>
                </a:solidFill>
                <a:latin typeface="Franklin Gothic Medium"/>
                <a:cs typeface="Franklin Gothic Medium"/>
              </a:rPr>
              <a:t> </a:t>
            </a:r>
            <a:r>
              <a:rPr lang="en-US" sz="2000" i="1" spc="-5" dirty="0">
                <a:solidFill>
                  <a:srgbClr val="00050D"/>
                </a:solidFill>
                <a:latin typeface="Franklin Gothic Medium"/>
                <a:cs typeface="Franklin Gothic Medium"/>
              </a:rPr>
              <a:t>group</a:t>
            </a:r>
          </a:p>
          <a:p>
            <a:pPr marL="12700" marR="5080">
              <a:spcBef>
                <a:spcPts val="100"/>
              </a:spcBef>
            </a:pPr>
            <a:endParaRPr lang="en-US" sz="2000" i="1" spc="-5" dirty="0">
              <a:solidFill>
                <a:srgbClr val="00050D"/>
              </a:solidFill>
              <a:latin typeface="Franklin Gothic Medium"/>
              <a:cs typeface="Franklin Gothic Medium"/>
            </a:endParaRPr>
          </a:p>
          <a:p>
            <a:pPr marL="12700" marR="5080">
              <a:spcBef>
                <a:spcPts val="100"/>
              </a:spcBef>
            </a:pPr>
            <a:r>
              <a:rPr lang="en-US" sz="2000" i="1" spc="-55" dirty="0">
                <a:solidFill>
                  <a:srgbClr val="00050D"/>
                </a:solidFill>
                <a:latin typeface="Franklin Gothic Medium"/>
                <a:cs typeface="Franklin Gothic Medium"/>
              </a:rPr>
              <a:t>I</a:t>
            </a:r>
            <a:r>
              <a:rPr lang="en-US" sz="2000" i="1" spc="-5" dirty="0">
                <a:solidFill>
                  <a:srgbClr val="00050D"/>
                </a:solidFill>
                <a:latin typeface="Franklin Gothic Medium"/>
                <a:cs typeface="Franklin Gothic Medium"/>
              </a:rPr>
              <a:t> </a:t>
            </a:r>
            <a:r>
              <a:rPr lang="en-US" sz="2000" i="1" spc="-30" dirty="0">
                <a:solidFill>
                  <a:srgbClr val="00050D"/>
                </a:solidFill>
                <a:latin typeface="Franklin Gothic Medium"/>
                <a:cs typeface="Franklin Gothic Medium"/>
              </a:rPr>
              <a:t>want</a:t>
            </a:r>
            <a:r>
              <a:rPr lang="en-US" sz="2000" i="1" dirty="0">
                <a:solidFill>
                  <a:srgbClr val="00050D"/>
                </a:solidFill>
                <a:latin typeface="Franklin Gothic Medium"/>
                <a:cs typeface="Franklin Gothic Medium"/>
              </a:rPr>
              <a:t> </a:t>
            </a:r>
            <a:r>
              <a:rPr lang="en-US" sz="2000" i="1" spc="-55" dirty="0">
                <a:solidFill>
                  <a:srgbClr val="00050D"/>
                </a:solidFill>
                <a:latin typeface="Franklin Gothic Medium"/>
                <a:cs typeface="Franklin Gothic Medium"/>
              </a:rPr>
              <a:t>to</a:t>
            </a:r>
            <a:r>
              <a:rPr lang="en-US" sz="2000" i="1" spc="5" dirty="0">
                <a:solidFill>
                  <a:srgbClr val="00050D"/>
                </a:solidFill>
                <a:latin typeface="Franklin Gothic Medium"/>
                <a:cs typeface="Franklin Gothic Medium"/>
              </a:rPr>
              <a:t> </a:t>
            </a:r>
            <a:r>
              <a:rPr lang="en-US" sz="2000" i="1" spc="-15" dirty="0">
                <a:solidFill>
                  <a:srgbClr val="00050D"/>
                </a:solidFill>
                <a:latin typeface="Franklin Gothic Medium"/>
                <a:cs typeface="Franklin Gothic Medium"/>
              </a:rPr>
              <a:t>find</a:t>
            </a:r>
            <a:r>
              <a:rPr lang="en-US" sz="2000" i="1" spc="5" dirty="0">
                <a:solidFill>
                  <a:srgbClr val="00050D"/>
                </a:solidFill>
                <a:latin typeface="Franklin Gothic Medium"/>
                <a:cs typeface="Franklin Gothic Medium"/>
              </a:rPr>
              <a:t> </a:t>
            </a:r>
            <a:r>
              <a:rPr lang="en-US" sz="2000" i="1" spc="-25" dirty="0">
                <a:solidFill>
                  <a:srgbClr val="00050D"/>
                </a:solidFill>
                <a:latin typeface="Franklin Gothic Medium"/>
                <a:cs typeface="Franklin Gothic Medium"/>
              </a:rPr>
              <a:t>anomalies</a:t>
            </a:r>
            <a:r>
              <a:rPr lang="en-US" sz="2000" i="1" spc="15" dirty="0">
                <a:solidFill>
                  <a:srgbClr val="00050D"/>
                </a:solidFill>
                <a:latin typeface="Franklin Gothic Medium"/>
                <a:cs typeface="Franklin Gothic Medium"/>
              </a:rPr>
              <a:t> </a:t>
            </a:r>
            <a:r>
              <a:rPr lang="en-US" sz="2000" i="1" spc="-15" dirty="0">
                <a:solidFill>
                  <a:srgbClr val="00050D"/>
                </a:solidFill>
                <a:latin typeface="Franklin Gothic Medium"/>
                <a:cs typeface="Franklin Gothic Medium"/>
              </a:rPr>
              <a:t>in</a:t>
            </a:r>
            <a:r>
              <a:rPr lang="en-US" sz="2000" i="1" spc="-10" dirty="0">
                <a:solidFill>
                  <a:srgbClr val="00050D"/>
                </a:solidFill>
                <a:latin typeface="Franklin Gothic Medium"/>
                <a:cs typeface="Franklin Gothic Medium"/>
              </a:rPr>
              <a:t> the</a:t>
            </a:r>
            <a:r>
              <a:rPr lang="en-US" sz="2000" i="1" spc="10" dirty="0">
                <a:solidFill>
                  <a:srgbClr val="00050D"/>
                </a:solidFill>
                <a:latin typeface="Franklin Gothic Medium"/>
                <a:cs typeface="Franklin Gothic Medium"/>
              </a:rPr>
              <a:t> </a:t>
            </a:r>
            <a:r>
              <a:rPr lang="en-US" sz="2000" i="1" spc="-25" dirty="0">
                <a:solidFill>
                  <a:srgbClr val="00050D"/>
                </a:solidFill>
                <a:latin typeface="Franklin Gothic Medium"/>
                <a:cs typeface="Franklin Gothic Medium"/>
              </a:rPr>
              <a:t>credit</a:t>
            </a:r>
            <a:r>
              <a:rPr lang="en-US" sz="2000" i="1" spc="-15" dirty="0">
                <a:solidFill>
                  <a:srgbClr val="00050D"/>
                </a:solidFill>
                <a:latin typeface="Franklin Gothic Medium"/>
                <a:cs typeface="Franklin Gothic Medium"/>
              </a:rPr>
              <a:t> card</a:t>
            </a:r>
            <a:r>
              <a:rPr lang="en-US" sz="2000" i="1" spc="5" dirty="0">
                <a:solidFill>
                  <a:srgbClr val="00050D"/>
                </a:solidFill>
                <a:latin typeface="Franklin Gothic Medium"/>
                <a:cs typeface="Franklin Gothic Medium"/>
              </a:rPr>
              <a:t> </a:t>
            </a:r>
            <a:r>
              <a:rPr lang="en-US" sz="2000" i="1" spc="-5" dirty="0">
                <a:solidFill>
                  <a:srgbClr val="00050D"/>
                </a:solidFill>
                <a:latin typeface="Franklin Gothic Medium"/>
                <a:cs typeface="Franklin Gothic Medium"/>
              </a:rPr>
              <a:t>usage </a:t>
            </a:r>
            <a:r>
              <a:rPr lang="en-US" sz="2000" i="1" spc="-585" dirty="0">
                <a:solidFill>
                  <a:srgbClr val="00050D"/>
                </a:solidFill>
                <a:latin typeface="Franklin Gothic Medium"/>
                <a:cs typeface="Franklin Gothic Medium"/>
              </a:rPr>
              <a:t> </a:t>
            </a:r>
            <a:r>
              <a:rPr lang="en-US" sz="2000" i="1" spc="-15" dirty="0">
                <a:solidFill>
                  <a:srgbClr val="00050D"/>
                </a:solidFill>
                <a:latin typeface="Franklin Gothic Medium"/>
                <a:cs typeface="Franklin Gothic Medium"/>
              </a:rPr>
              <a:t>patterns</a:t>
            </a:r>
            <a:r>
              <a:rPr lang="en-US" sz="2000" i="1" spc="10" dirty="0">
                <a:solidFill>
                  <a:srgbClr val="00050D"/>
                </a:solidFill>
                <a:latin typeface="Franklin Gothic Medium"/>
                <a:cs typeface="Franklin Gothic Medium"/>
              </a:rPr>
              <a:t> </a:t>
            </a:r>
            <a:r>
              <a:rPr lang="en-US" sz="2000" i="1" spc="-25" dirty="0">
                <a:solidFill>
                  <a:srgbClr val="00050D"/>
                </a:solidFill>
                <a:latin typeface="Franklin Gothic Medium"/>
                <a:cs typeface="Franklin Gothic Medium"/>
              </a:rPr>
              <a:t>of</a:t>
            </a:r>
            <a:r>
              <a:rPr lang="en-US" sz="2000" i="1" dirty="0">
                <a:solidFill>
                  <a:srgbClr val="00050D"/>
                </a:solidFill>
                <a:latin typeface="Franklin Gothic Medium"/>
                <a:cs typeface="Franklin Gothic Medium"/>
              </a:rPr>
              <a:t> </a:t>
            </a:r>
            <a:r>
              <a:rPr lang="en-US" sz="2000" i="1" spc="-110" dirty="0">
                <a:solidFill>
                  <a:srgbClr val="00050D"/>
                </a:solidFill>
                <a:latin typeface="Franklin Gothic Medium"/>
                <a:cs typeface="Franklin Gothic Medium"/>
              </a:rPr>
              <a:t>my</a:t>
            </a:r>
            <a:r>
              <a:rPr lang="en-US" sz="2000" i="1" spc="10" dirty="0">
                <a:solidFill>
                  <a:srgbClr val="00050D"/>
                </a:solidFill>
                <a:latin typeface="Franklin Gothic Medium"/>
                <a:cs typeface="Franklin Gothic Medium"/>
              </a:rPr>
              <a:t> </a:t>
            </a:r>
            <a:r>
              <a:rPr lang="en-US" sz="2000" i="1" spc="-25" dirty="0">
                <a:solidFill>
                  <a:srgbClr val="00050D"/>
                </a:solidFill>
                <a:latin typeface="Franklin Gothic Medium"/>
                <a:cs typeface="Franklin Gothic Medium"/>
              </a:rPr>
              <a:t>customers.</a:t>
            </a:r>
            <a:endParaRPr lang="en-US" sz="2000" dirty="0">
              <a:latin typeface="Franklin Gothic Medium"/>
              <a:cs typeface="Franklin Gothic Medium"/>
            </a:endParaRPr>
          </a:p>
          <a:p>
            <a:pPr marL="12700">
              <a:lnSpc>
                <a:spcPts val="2715"/>
              </a:lnSpc>
            </a:pPr>
            <a:endParaRPr lang="en-US" sz="2000" dirty="0">
              <a:latin typeface="Franklin Gothic Medium"/>
              <a:cs typeface="Franklin Gothic Medium"/>
            </a:endParaRPr>
          </a:p>
          <a:p>
            <a:pPr marL="12700" marR="5080">
              <a:lnSpc>
                <a:spcPct val="100000"/>
              </a:lnSpc>
              <a:spcBef>
                <a:spcPts val="100"/>
              </a:spcBef>
            </a:pPr>
            <a:endParaRPr lang="en-US" sz="2000" b="1" dirty="0">
              <a:cs typeface="Franklin Gothic Medium"/>
            </a:endParaRPr>
          </a:p>
        </p:txBody>
      </p:sp>
    </p:spTree>
    <p:extLst>
      <p:ext uri="{BB962C8B-B14F-4D97-AF65-F5344CB8AC3E}">
        <p14:creationId xmlns:p14="http://schemas.microsoft.com/office/powerpoint/2010/main" val="797026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6840"/>
          </a:xfrm>
        </p:spPr>
        <p:txBody>
          <a:bodyPr>
            <a:normAutofit fontScale="90000"/>
          </a:bodyPr>
          <a:lstStyle/>
          <a:p>
            <a:r>
              <a:rPr lang="en-US" b="1" dirty="0">
                <a:solidFill>
                  <a:schemeClr val="accent5">
                    <a:lumMod val="50000"/>
                  </a:schemeClr>
                </a:solidFill>
              </a:rPr>
              <a:t>Types of Machine Learning Problems</a:t>
            </a:r>
          </a:p>
        </p:txBody>
      </p:sp>
      <p:pic>
        <p:nvPicPr>
          <p:cNvPr id="4" name="Picture 3"/>
          <p:cNvPicPr>
            <a:picLocks noChangeAspect="1"/>
          </p:cNvPicPr>
          <p:nvPr/>
        </p:nvPicPr>
        <p:blipFill>
          <a:blip r:embed="rId2"/>
          <a:stretch>
            <a:fillRect/>
          </a:stretch>
        </p:blipFill>
        <p:spPr>
          <a:xfrm>
            <a:off x="9370826" y="5917985"/>
            <a:ext cx="1982975" cy="787831"/>
          </a:xfrm>
          <a:prstGeom prst="rect">
            <a:avLst/>
          </a:prstGeom>
        </p:spPr>
      </p:pic>
      <p:pic>
        <p:nvPicPr>
          <p:cNvPr id="5" name="Picture 4"/>
          <p:cNvPicPr>
            <a:picLocks noChangeAspect="1"/>
          </p:cNvPicPr>
          <p:nvPr/>
        </p:nvPicPr>
        <p:blipFill>
          <a:blip r:embed="rId3"/>
          <a:stretch>
            <a:fillRect/>
          </a:stretch>
        </p:blipFill>
        <p:spPr>
          <a:xfrm>
            <a:off x="838200" y="5917986"/>
            <a:ext cx="1982976" cy="787831"/>
          </a:xfrm>
          <a:prstGeom prst="rect">
            <a:avLst/>
          </a:prstGeom>
        </p:spPr>
      </p:pic>
      <p:sp>
        <p:nvSpPr>
          <p:cNvPr id="3" name="Content Placeholder 2"/>
          <p:cNvSpPr>
            <a:spLocks noGrp="1"/>
          </p:cNvSpPr>
          <p:nvPr>
            <p:ph idx="1"/>
          </p:nvPr>
        </p:nvSpPr>
        <p:spPr>
          <a:xfrm>
            <a:off x="838200" y="1277656"/>
            <a:ext cx="10515600" cy="4548380"/>
          </a:xfrm>
        </p:spPr>
        <p:txBody>
          <a:bodyPr>
            <a:normAutofit/>
          </a:bodyPr>
          <a:lstStyle/>
          <a:p>
            <a:pPr marL="0" indent="0">
              <a:buNone/>
            </a:pPr>
            <a:r>
              <a:rPr lang="en-US" sz="2400" dirty="0"/>
              <a:t>			</a:t>
            </a:r>
          </a:p>
        </p:txBody>
      </p:sp>
      <p:grpSp>
        <p:nvGrpSpPr>
          <p:cNvPr id="6" name="object 4">
            <a:extLst>
              <a:ext uri="{FF2B5EF4-FFF2-40B4-BE49-F238E27FC236}">
                <a16:creationId xmlns:a16="http://schemas.microsoft.com/office/drawing/2014/main" id="{B270586F-0AB1-4A8C-AD1C-DF9492794705}"/>
              </a:ext>
            </a:extLst>
          </p:cNvPr>
          <p:cNvGrpSpPr/>
          <p:nvPr/>
        </p:nvGrpSpPr>
        <p:grpSpPr>
          <a:xfrm>
            <a:off x="771267" y="1198536"/>
            <a:ext cx="2283210" cy="2706045"/>
            <a:chOff x="3399488" y="1619926"/>
            <a:chExt cx="2283210" cy="2706045"/>
          </a:xfrm>
        </p:grpSpPr>
        <p:sp>
          <p:nvSpPr>
            <p:cNvPr id="7" name="object 5">
              <a:extLst>
                <a:ext uri="{FF2B5EF4-FFF2-40B4-BE49-F238E27FC236}">
                  <a16:creationId xmlns:a16="http://schemas.microsoft.com/office/drawing/2014/main" id="{0D4559D8-B13B-460A-A0B7-B9FB699D5B91}"/>
                </a:ext>
              </a:extLst>
            </p:cNvPr>
            <p:cNvSpPr/>
            <p:nvPr/>
          </p:nvSpPr>
          <p:spPr>
            <a:xfrm>
              <a:off x="3466548" y="3264886"/>
              <a:ext cx="2216150" cy="1061085"/>
            </a:xfrm>
            <a:custGeom>
              <a:avLst/>
              <a:gdLst/>
              <a:ahLst/>
              <a:cxnLst/>
              <a:rect l="l" t="t" r="r" b="b"/>
              <a:pathLst>
                <a:path w="2216150" h="1061085">
                  <a:moveTo>
                    <a:pt x="2039112" y="0"/>
                  </a:moveTo>
                  <a:lnTo>
                    <a:pt x="176784" y="0"/>
                  </a:lnTo>
                  <a:lnTo>
                    <a:pt x="129778" y="6312"/>
                  </a:lnTo>
                  <a:lnTo>
                    <a:pt x="87545" y="24129"/>
                  </a:lnTo>
                  <a:lnTo>
                    <a:pt x="51768" y="51768"/>
                  </a:lnTo>
                  <a:lnTo>
                    <a:pt x="24130" y="87545"/>
                  </a:lnTo>
                  <a:lnTo>
                    <a:pt x="6312" y="129778"/>
                  </a:lnTo>
                  <a:lnTo>
                    <a:pt x="0" y="176784"/>
                  </a:lnTo>
                  <a:lnTo>
                    <a:pt x="0" y="883919"/>
                  </a:lnTo>
                  <a:lnTo>
                    <a:pt x="6312" y="930925"/>
                  </a:lnTo>
                  <a:lnTo>
                    <a:pt x="24129" y="973158"/>
                  </a:lnTo>
                  <a:lnTo>
                    <a:pt x="51768" y="1008935"/>
                  </a:lnTo>
                  <a:lnTo>
                    <a:pt x="87545" y="1036574"/>
                  </a:lnTo>
                  <a:lnTo>
                    <a:pt x="129778" y="1054391"/>
                  </a:lnTo>
                  <a:lnTo>
                    <a:pt x="176784" y="1060703"/>
                  </a:lnTo>
                  <a:lnTo>
                    <a:pt x="2039112" y="1060703"/>
                  </a:lnTo>
                  <a:lnTo>
                    <a:pt x="2086117" y="1054391"/>
                  </a:lnTo>
                  <a:lnTo>
                    <a:pt x="2128350" y="1036574"/>
                  </a:lnTo>
                  <a:lnTo>
                    <a:pt x="2164127" y="1008935"/>
                  </a:lnTo>
                  <a:lnTo>
                    <a:pt x="2191766" y="973158"/>
                  </a:lnTo>
                  <a:lnTo>
                    <a:pt x="2209583" y="930925"/>
                  </a:lnTo>
                  <a:lnTo>
                    <a:pt x="2215896" y="883919"/>
                  </a:lnTo>
                  <a:lnTo>
                    <a:pt x="2215896" y="176784"/>
                  </a:lnTo>
                  <a:lnTo>
                    <a:pt x="2209583" y="129778"/>
                  </a:lnTo>
                  <a:lnTo>
                    <a:pt x="2191766" y="87545"/>
                  </a:lnTo>
                  <a:lnTo>
                    <a:pt x="2164127" y="51768"/>
                  </a:lnTo>
                  <a:lnTo>
                    <a:pt x="2128350" y="24129"/>
                  </a:lnTo>
                  <a:lnTo>
                    <a:pt x="2086117" y="6312"/>
                  </a:lnTo>
                  <a:lnTo>
                    <a:pt x="2039112" y="0"/>
                  </a:lnTo>
                  <a:close/>
                </a:path>
              </a:pathLst>
            </a:custGeom>
            <a:solidFill>
              <a:srgbClr val="11455B"/>
            </a:solidFill>
          </p:spPr>
          <p:txBody>
            <a:bodyPr wrap="square" lIns="0" tIns="0" rIns="0" bIns="0" rtlCol="0"/>
            <a:lstStyle/>
            <a:p>
              <a:r>
                <a:rPr kumimoji="0" lang="en-US" sz="2400" b="0" i="0" u="none" strike="noStrike" kern="1200" cap="none" spc="-5" normalizeH="0" baseline="0" noProof="0" dirty="0">
                  <a:ln>
                    <a:noFill/>
                  </a:ln>
                  <a:solidFill>
                    <a:srgbClr val="E7E6E6"/>
                  </a:solidFill>
                  <a:effectLst/>
                  <a:uLnTx/>
                  <a:uFillTx/>
                  <a:latin typeface="Franklin Gothic Medium"/>
                  <a:ea typeface="+mn-ea"/>
                  <a:cs typeface="Franklin Gothic Medium"/>
                </a:rPr>
                <a:t>  </a:t>
              </a:r>
            </a:p>
            <a:p>
              <a:r>
                <a:rPr kumimoji="0" lang="en-US" sz="2400" b="0" i="0" u="none" strike="noStrike" kern="1200" cap="none" spc="-5" normalizeH="0" baseline="0" noProof="0" dirty="0">
                  <a:ln>
                    <a:noFill/>
                  </a:ln>
                  <a:solidFill>
                    <a:srgbClr val="E7E6E6"/>
                  </a:solidFill>
                  <a:effectLst/>
                  <a:uLnTx/>
                  <a:uFillTx/>
                  <a:latin typeface="Franklin Gothic Medium"/>
                  <a:ea typeface="+mn-ea"/>
                  <a:cs typeface="Franklin Gothic Medium"/>
                </a:rPr>
                <a:t>   </a:t>
              </a:r>
              <a:endParaRPr dirty="0"/>
            </a:p>
          </p:txBody>
        </p:sp>
        <p:sp>
          <p:nvSpPr>
            <p:cNvPr id="8" name="object 6">
              <a:extLst>
                <a:ext uri="{FF2B5EF4-FFF2-40B4-BE49-F238E27FC236}">
                  <a16:creationId xmlns:a16="http://schemas.microsoft.com/office/drawing/2014/main" id="{C983884F-AD64-4229-8D2C-9991FC925598}"/>
                </a:ext>
              </a:extLst>
            </p:cNvPr>
            <p:cNvSpPr/>
            <p:nvPr/>
          </p:nvSpPr>
          <p:spPr>
            <a:xfrm>
              <a:off x="3399488" y="1619926"/>
              <a:ext cx="2216150" cy="1061085"/>
            </a:xfrm>
            <a:custGeom>
              <a:avLst/>
              <a:gdLst/>
              <a:ahLst/>
              <a:cxnLst/>
              <a:rect l="l" t="t" r="r" b="b"/>
              <a:pathLst>
                <a:path w="2216150" h="1061085">
                  <a:moveTo>
                    <a:pt x="0" y="176784"/>
                  </a:moveTo>
                  <a:lnTo>
                    <a:pt x="6312" y="129778"/>
                  </a:lnTo>
                  <a:lnTo>
                    <a:pt x="24130" y="87545"/>
                  </a:lnTo>
                  <a:lnTo>
                    <a:pt x="51768" y="51768"/>
                  </a:lnTo>
                  <a:lnTo>
                    <a:pt x="87545" y="24129"/>
                  </a:lnTo>
                  <a:lnTo>
                    <a:pt x="129778" y="6312"/>
                  </a:lnTo>
                  <a:lnTo>
                    <a:pt x="176784" y="0"/>
                  </a:lnTo>
                  <a:lnTo>
                    <a:pt x="2039112" y="0"/>
                  </a:lnTo>
                  <a:lnTo>
                    <a:pt x="2086117" y="6312"/>
                  </a:lnTo>
                  <a:lnTo>
                    <a:pt x="2128350" y="24129"/>
                  </a:lnTo>
                  <a:lnTo>
                    <a:pt x="2164127" y="51768"/>
                  </a:lnTo>
                  <a:lnTo>
                    <a:pt x="2191766" y="87545"/>
                  </a:lnTo>
                  <a:lnTo>
                    <a:pt x="2209583" y="129778"/>
                  </a:lnTo>
                  <a:lnTo>
                    <a:pt x="2215896" y="176784"/>
                  </a:lnTo>
                  <a:lnTo>
                    <a:pt x="2215896" y="883919"/>
                  </a:lnTo>
                  <a:lnTo>
                    <a:pt x="2209583" y="930925"/>
                  </a:lnTo>
                  <a:lnTo>
                    <a:pt x="2191766" y="973158"/>
                  </a:lnTo>
                  <a:lnTo>
                    <a:pt x="2164127" y="1008935"/>
                  </a:lnTo>
                  <a:lnTo>
                    <a:pt x="2128350" y="1036574"/>
                  </a:lnTo>
                  <a:lnTo>
                    <a:pt x="2086117" y="1054391"/>
                  </a:lnTo>
                  <a:lnTo>
                    <a:pt x="2039112" y="1060703"/>
                  </a:lnTo>
                  <a:lnTo>
                    <a:pt x="176784" y="1060703"/>
                  </a:lnTo>
                  <a:lnTo>
                    <a:pt x="129778" y="1054391"/>
                  </a:lnTo>
                  <a:lnTo>
                    <a:pt x="87545" y="1036574"/>
                  </a:lnTo>
                  <a:lnTo>
                    <a:pt x="51768" y="1008935"/>
                  </a:lnTo>
                  <a:lnTo>
                    <a:pt x="24129" y="973158"/>
                  </a:lnTo>
                  <a:lnTo>
                    <a:pt x="6312" y="930925"/>
                  </a:lnTo>
                  <a:lnTo>
                    <a:pt x="0" y="883919"/>
                  </a:lnTo>
                  <a:lnTo>
                    <a:pt x="0" y="176784"/>
                  </a:lnTo>
                  <a:close/>
                </a:path>
              </a:pathLst>
            </a:custGeom>
            <a:ln w="12192">
              <a:solidFill>
                <a:srgbClr val="092F41"/>
              </a:solidFill>
            </a:ln>
          </p:spPr>
          <p:txBody>
            <a:bodyPr wrap="square" lIns="0" tIns="0" rIns="0" bIns="0" rtlCol="0"/>
            <a:lstStyle/>
            <a:p>
              <a:endParaRPr/>
            </a:p>
          </p:txBody>
        </p:sp>
      </p:grpSp>
      <p:grpSp>
        <p:nvGrpSpPr>
          <p:cNvPr id="9" name="object 8">
            <a:extLst>
              <a:ext uri="{FF2B5EF4-FFF2-40B4-BE49-F238E27FC236}">
                <a16:creationId xmlns:a16="http://schemas.microsoft.com/office/drawing/2014/main" id="{671A9231-C753-430E-83B9-59536346DF8A}"/>
              </a:ext>
            </a:extLst>
          </p:cNvPr>
          <p:cNvGrpSpPr/>
          <p:nvPr/>
        </p:nvGrpSpPr>
        <p:grpSpPr>
          <a:xfrm>
            <a:off x="771267" y="1173869"/>
            <a:ext cx="2228215" cy="1073150"/>
            <a:chOff x="2231135" y="3220211"/>
            <a:chExt cx="2228215" cy="1073150"/>
          </a:xfrm>
        </p:grpSpPr>
        <p:sp>
          <p:nvSpPr>
            <p:cNvPr id="10" name="object 9">
              <a:extLst>
                <a:ext uri="{FF2B5EF4-FFF2-40B4-BE49-F238E27FC236}">
                  <a16:creationId xmlns:a16="http://schemas.microsoft.com/office/drawing/2014/main" id="{E9166EF0-25D1-48FD-A3E8-560B9029B343}"/>
                </a:ext>
              </a:extLst>
            </p:cNvPr>
            <p:cNvSpPr/>
            <p:nvPr/>
          </p:nvSpPr>
          <p:spPr>
            <a:xfrm>
              <a:off x="2237231" y="3226307"/>
              <a:ext cx="2216150" cy="1061085"/>
            </a:xfrm>
            <a:custGeom>
              <a:avLst/>
              <a:gdLst/>
              <a:ahLst/>
              <a:cxnLst/>
              <a:rect l="l" t="t" r="r" b="b"/>
              <a:pathLst>
                <a:path w="2216150" h="1061085">
                  <a:moveTo>
                    <a:pt x="2039112" y="0"/>
                  </a:moveTo>
                  <a:lnTo>
                    <a:pt x="176784" y="0"/>
                  </a:lnTo>
                  <a:lnTo>
                    <a:pt x="129778" y="6312"/>
                  </a:lnTo>
                  <a:lnTo>
                    <a:pt x="87545" y="24129"/>
                  </a:lnTo>
                  <a:lnTo>
                    <a:pt x="51768" y="51768"/>
                  </a:lnTo>
                  <a:lnTo>
                    <a:pt x="24130" y="87545"/>
                  </a:lnTo>
                  <a:lnTo>
                    <a:pt x="6312" y="129778"/>
                  </a:lnTo>
                  <a:lnTo>
                    <a:pt x="0" y="176783"/>
                  </a:lnTo>
                  <a:lnTo>
                    <a:pt x="0" y="883919"/>
                  </a:lnTo>
                  <a:lnTo>
                    <a:pt x="6312" y="930925"/>
                  </a:lnTo>
                  <a:lnTo>
                    <a:pt x="24129" y="973158"/>
                  </a:lnTo>
                  <a:lnTo>
                    <a:pt x="51768" y="1008935"/>
                  </a:lnTo>
                  <a:lnTo>
                    <a:pt x="87545" y="1036573"/>
                  </a:lnTo>
                  <a:lnTo>
                    <a:pt x="129778" y="1054391"/>
                  </a:lnTo>
                  <a:lnTo>
                    <a:pt x="176784" y="1060703"/>
                  </a:lnTo>
                  <a:lnTo>
                    <a:pt x="2039112" y="1060703"/>
                  </a:lnTo>
                  <a:lnTo>
                    <a:pt x="2086117" y="1054391"/>
                  </a:lnTo>
                  <a:lnTo>
                    <a:pt x="2128350" y="1036574"/>
                  </a:lnTo>
                  <a:lnTo>
                    <a:pt x="2164127" y="1008935"/>
                  </a:lnTo>
                  <a:lnTo>
                    <a:pt x="2191766" y="973158"/>
                  </a:lnTo>
                  <a:lnTo>
                    <a:pt x="2209583" y="930925"/>
                  </a:lnTo>
                  <a:lnTo>
                    <a:pt x="2215896" y="883919"/>
                  </a:lnTo>
                  <a:lnTo>
                    <a:pt x="2215896" y="176783"/>
                  </a:lnTo>
                  <a:lnTo>
                    <a:pt x="2209583" y="129778"/>
                  </a:lnTo>
                  <a:lnTo>
                    <a:pt x="2191766" y="87545"/>
                  </a:lnTo>
                  <a:lnTo>
                    <a:pt x="2164127" y="51768"/>
                  </a:lnTo>
                  <a:lnTo>
                    <a:pt x="2128350" y="24129"/>
                  </a:lnTo>
                  <a:lnTo>
                    <a:pt x="2086117" y="6312"/>
                  </a:lnTo>
                  <a:lnTo>
                    <a:pt x="2039112" y="0"/>
                  </a:lnTo>
                  <a:close/>
                </a:path>
              </a:pathLst>
            </a:custGeom>
            <a:solidFill>
              <a:srgbClr val="8EB0BE"/>
            </a:solidFill>
          </p:spPr>
          <p:txBody>
            <a:bodyPr wrap="square" lIns="0" tIns="0" rIns="0" bIns="0" rtlCol="0"/>
            <a:lstStyle/>
            <a:p>
              <a:endParaRPr lang="en-US" sz="2400" spc="-40" dirty="0">
                <a:solidFill>
                  <a:srgbClr val="BAD0D9"/>
                </a:solidFill>
                <a:latin typeface="Franklin Gothic Medium"/>
              </a:endParaRPr>
            </a:p>
            <a:p>
              <a:r>
                <a:rPr lang="en-US" sz="2400" spc="-40" dirty="0">
                  <a:solidFill>
                    <a:srgbClr val="BAD0D9"/>
                  </a:solidFill>
                  <a:latin typeface="Franklin Gothic Medium"/>
                </a:rPr>
                <a:t>    Supervised</a:t>
              </a:r>
              <a:endParaRPr dirty="0"/>
            </a:p>
          </p:txBody>
        </p:sp>
        <p:sp>
          <p:nvSpPr>
            <p:cNvPr id="11" name="object 10">
              <a:extLst>
                <a:ext uri="{FF2B5EF4-FFF2-40B4-BE49-F238E27FC236}">
                  <a16:creationId xmlns:a16="http://schemas.microsoft.com/office/drawing/2014/main" id="{0D83AF72-9118-4C54-A63A-180D8B584CF5}"/>
                </a:ext>
              </a:extLst>
            </p:cNvPr>
            <p:cNvSpPr/>
            <p:nvPr/>
          </p:nvSpPr>
          <p:spPr>
            <a:xfrm>
              <a:off x="2237231" y="3226307"/>
              <a:ext cx="2216150" cy="1061085"/>
            </a:xfrm>
            <a:custGeom>
              <a:avLst/>
              <a:gdLst/>
              <a:ahLst/>
              <a:cxnLst/>
              <a:rect l="l" t="t" r="r" b="b"/>
              <a:pathLst>
                <a:path w="2216150" h="1061085">
                  <a:moveTo>
                    <a:pt x="0" y="176783"/>
                  </a:moveTo>
                  <a:lnTo>
                    <a:pt x="6312" y="129778"/>
                  </a:lnTo>
                  <a:lnTo>
                    <a:pt x="24130" y="87545"/>
                  </a:lnTo>
                  <a:lnTo>
                    <a:pt x="51768" y="51768"/>
                  </a:lnTo>
                  <a:lnTo>
                    <a:pt x="87545" y="24129"/>
                  </a:lnTo>
                  <a:lnTo>
                    <a:pt x="129778" y="6312"/>
                  </a:lnTo>
                  <a:lnTo>
                    <a:pt x="176784" y="0"/>
                  </a:lnTo>
                  <a:lnTo>
                    <a:pt x="2039112" y="0"/>
                  </a:lnTo>
                  <a:lnTo>
                    <a:pt x="2086117" y="6312"/>
                  </a:lnTo>
                  <a:lnTo>
                    <a:pt x="2128350" y="24129"/>
                  </a:lnTo>
                  <a:lnTo>
                    <a:pt x="2164127" y="51768"/>
                  </a:lnTo>
                  <a:lnTo>
                    <a:pt x="2191766" y="87545"/>
                  </a:lnTo>
                  <a:lnTo>
                    <a:pt x="2209583" y="129778"/>
                  </a:lnTo>
                  <a:lnTo>
                    <a:pt x="2215896" y="176783"/>
                  </a:lnTo>
                  <a:lnTo>
                    <a:pt x="2215896" y="883919"/>
                  </a:lnTo>
                  <a:lnTo>
                    <a:pt x="2209583" y="930925"/>
                  </a:lnTo>
                  <a:lnTo>
                    <a:pt x="2191766" y="973158"/>
                  </a:lnTo>
                  <a:lnTo>
                    <a:pt x="2164127" y="1008935"/>
                  </a:lnTo>
                  <a:lnTo>
                    <a:pt x="2128350" y="1036574"/>
                  </a:lnTo>
                  <a:lnTo>
                    <a:pt x="2086117" y="1054391"/>
                  </a:lnTo>
                  <a:lnTo>
                    <a:pt x="2039112" y="1060703"/>
                  </a:lnTo>
                  <a:lnTo>
                    <a:pt x="176784" y="1060703"/>
                  </a:lnTo>
                  <a:lnTo>
                    <a:pt x="129778" y="1054391"/>
                  </a:lnTo>
                  <a:lnTo>
                    <a:pt x="87545" y="1036573"/>
                  </a:lnTo>
                  <a:lnTo>
                    <a:pt x="51768" y="1008935"/>
                  </a:lnTo>
                  <a:lnTo>
                    <a:pt x="24129" y="973158"/>
                  </a:lnTo>
                  <a:lnTo>
                    <a:pt x="6312" y="930925"/>
                  </a:lnTo>
                  <a:lnTo>
                    <a:pt x="0" y="883919"/>
                  </a:lnTo>
                  <a:lnTo>
                    <a:pt x="0" y="176783"/>
                  </a:lnTo>
                  <a:close/>
                </a:path>
              </a:pathLst>
            </a:custGeom>
            <a:ln w="12192">
              <a:solidFill>
                <a:srgbClr val="D2DFE4"/>
              </a:solidFill>
            </a:ln>
          </p:spPr>
          <p:txBody>
            <a:bodyPr wrap="square" lIns="0" tIns="0" rIns="0" bIns="0" rtlCol="0"/>
            <a:lstStyle/>
            <a:p>
              <a:endParaRPr/>
            </a:p>
          </p:txBody>
        </p:sp>
      </p:grpSp>
      <p:grpSp>
        <p:nvGrpSpPr>
          <p:cNvPr id="12" name="object 8">
            <a:extLst>
              <a:ext uri="{FF2B5EF4-FFF2-40B4-BE49-F238E27FC236}">
                <a16:creationId xmlns:a16="http://schemas.microsoft.com/office/drawing/2014/main" id="{F0A697AC-C3D2-4E5C-8DB0-1CB79628BA30}"/>
              </a:ext>
            </a:extLst>
          </p:cNvPr>
          <p:cNvGrpSpPr/>
          <p:nvPr/>
        </p:nvGrpSpPr>
        <p:grpSpPr>
          <a:xfrm>
            <a:off x="832231" y="4408705"/>
            <a:ext cx="2228215" cy="1073150"/>
            <a:chOff x="2231135" y="3220211"/>
            <a:chExt cx="2228215" cy="1073150"/>
          </a:xfrm>
        </p:grpSpPr>
        <p:sp>
          <p:nvSpPr>
            <p:cNvPr id="13" name="object 9">
              <a:extLst>
                <a:ext uri="{FF2B5EF4-FFF2-40B4-BE49-F238E27FC236}">
                  <a16:creationId xmlns:a16="http://schemas.microsoft.com/office/drawing/2014/main" id="{BFFF6641-8E21-4266-9403-611A25549320}"/>
                </a:ext>
              </a:extLst>
            </p:cNvPr>
            <p:cNvSpPr/>
            <p:nvPr/>
          </p:nvSpPr>
          <p:spPr>
            <a:xfrm>
              <a:off x="2237231" y="3226307"/>
              <a:ext cx="2216150" cy="1061085"/>
            </a:xfrm>
            <a:custGeom>
              <a:avLst/>
              <a:gdLst/>
              <a:ahLst/>
              <a:cxnLst/>
              <a:rect l="l" t="t" r="r" b="b"/>
              <a:pathLst>
                <a:path w="2216150" h="1061085">
                  <a:moveTo>
                    <a:pt x="2039112" y="0"/>
                  </a:moveTo>
                  <a:lnTo>
                    <a:pt x="176784" y="0"/>
                  </a:lnTo>
                  <a:lnTo>
                    <a:pt x="129778" y="6312"/>
                  </a:lnTo>
                  <a:lnTo>
                    <a:pt x="87545" y="24129"/>
                  </a:lnTo>
                  <a:lnTo>
                    <a:pt x="51768" y="51768"/>
                  </a:lnTo>
                  <a:lnTo>
                    <a:pt x="24130" y="87545"/>
                  </a:lnTo>
                  <a:lnTo>
                    <a:pt x="6312" y="129778"/>
                  </a:lnTo>
                  <a:lnTo>
                    <a:pt x="0" y="176783"/>
                  </a:lnTo>
                  <a:lnTo>
                    <a:pt x="0" y="883919"/>
                  </a:lnTo>
                  <a:lnTo>
                    <a:pt x="6312" y="930925"/>
                  </a:lnTo>
                  <a:lnTo>
                    <a:pt x="24129" y="973158"/>
                  </a:lnTo>
                  <a:lnTo>
                    <a:pt x="51768" y="1008935"/>
                  </a:lnTo>
                  <a:lnTo>
                    <a:pt x="87545" y="1036573"/>
                  </a:lnTo>
                  <a:lnTo>
                    <a:pt x="129778" y="1054391"/>
                  </a:lnTo>
                  <a:lnTo>
                    <a:pt x="176784" y="1060703"/>
                  </a:lnTo>
                  <a:lnTo>
                    <a:pt x="2039112" y="1060703"/>
                  </a:lnTo>
                  <a:lnTo>
                    <a:pt x="2086117" y="1054391"/>
                  </a:lnTo>
                  <a:lnTo>
                    <a:pt x="2128350" y="1036574"/>
                  </a:lnTo>
                  <a:lnTo>
                    <a:pt x="2164127" y="1008935"/>
                  </a:lnTo>
                  <a:lnTo>
                    <a:pt x="2191766" y="973158"/>
                  </a:lnTo>
                  <a:lnTo>
                    <a:pt x="2209583" y="930925"/>
                  </a:lnTo>
                  <a:lnTo>
                    <a:pt x="2215896" y="883919"/>
                  </a:lnTo>
                  <a:lnTo>
                    <a:pt x="2215896" y="176783"/>
                  </a:lnTo>
                  <a:lnTo>
                    <a:pt x="2209583" y="129778"/>
                  </a:lnTo>
                  <a:lnTo>
                    <a:pt x="2191766" y="87545"/>
                  </a:lnTo>
                  <a:lnTo>
                    <a:pt x="2164127" y="51768"/>
                  </a:lnTo>
                  <a:lnTo>
                    <a:pt x="2128350" y="24129"/>
                  </a:lnTo>
                  <a:lnTo>
                    <a:pt x="2086117" y="6312"/>
                  </a:lnTo>
                  <a:lnTo>
                    <a:pt x="2039112" y="0"/>
                  </a:lnTo>
                  <a:close/>
                </a:path>
              </a:pathLst>
            </a:custGeom>
            <a:solidFill>
              <a:srgbClr val="8EB0BE"/>
            </a:solidFill>
          </p:spPr>
          <p:txBody>
            <a:bodyPr wrap="square" lIns="0" tIns="0" rIns="0" bIns="0" rtlCol="0"/>
            <a:lstStyle/>
            <a:p>
              <a:endParaRPr/>
            </a:p>
          </p:txBody>
        </p:sp>
        <p:sp>
          <p:nvSpPr>
            <p:cNvPr id="14" name="object 10">
              <a:extLst>
                <a:ext uri="{FF2B5EF4-FFF2-40B4-BE49-F238E27FC236}">
                  <a16:creationId xmlns:a16="http://schemas.microsoft.com/office/drawing/2014/main" id="{390CF8FD-3ED1-4ADE-8F30-DAF6B837DBD1}"/>
                </a:ext>
              </a:extLst>
            </p:cNvPr>
            <p:cNvSpPr/>
            <p:nvPr/>
          </p:nvSpPr>
          <p:spPr>
            <a:xfrm>
              <a:off x="2237231" y="3226307"/>
              <a:ext cx="2216150" cy="1061085"/>
            </a:xfrm>
            <a:custGeom>
              <a:avLst/>
              <a:gdLst/>
              <a:ahLst/>
              <a:cxnLst/>
              <a:rect l="l" t="t" r="r" b="b"/>
              <a:pathLst>
                <a:path w="2216150" h="1061085">
                  <a:moveTo>
                    <a:pt x="0" y="176783"/>
                  </a:moveTo>
                  <a:lnTo>
                    <a:pt x="6312" y="129778"/>
                  </a:lnTo>
                  <a:lnTo>
                    <a:pt x="24130" y="87545"/>
                  </a:lnTo>
                  <a:lnTo>
                    <a:pt x="51768" y="51768"/>
                  </a:lnTo>
                  <a:lnTo>
                    <a:pt x="87545" y="24129"/>
                  </a:lnTo>
                  <a:lnTo>
                    <a:pt x="129778" y="6312"/>
                  </a:lnTo>
                  <a:lnTo>
                    <a:pt x="176784" y="0"/>
                  </a:lnTo>
                  <a:lnTo>
                    <a:pt x="2039112" y="0"/>
                  </a:lnTo>
                  <a:lnTo>
                    <a:pt x="2086117" y="6312"/>
                  </a:lnTo>
                  <a:lnTo>
                    <a:pt x="2128350" y="24129"/>
                  </a:lnTo>
                  <a:lnTo>
                    <a:pt x="2164127" y="51768"/>
                  </a:lnTo>
                  <a:lnTo>
                    <a:pt x="2191766" y="87545"/>
                  </a:lnTo>
                  <a:lnTo>
                    <a:pt x="2209583" y="129778"/>
                  </a:lnTo>
                  <a:lnTo>
                    <a:pt x="2215896" y="176783"/>
                  </a:lnTo>
                  <a:lnTo>
                    <a:pt x="2215896" y="883919"/>
                  </a:lnTo>
                  <a:lnTo>
                    <a:pt x="2209583" y="930925"/>
                  </a:lnTo>
                  <a:lnTo>
                    <a:pt x="2191766" y="973158"/>
                  </a:lnTo>
                  <a:lnTo>
                    <a:pt x="2164127" y="1008935"/>
                  </a:lnTo>
                  <a:lnTo>
                    <a:pt x="2128350" y="1036574"/>
                  </a:lnTo>
                  <a:lnTo>
                    <a:pt x="2086117" y="1054391"/>
                  </a:lnTo>
                  <a:lnTo>
                    <a:pt x="2039112" y="1060703"/>
                  </a:lnTo>
                  <a:lnTo>
                    <a:pt x="176784" y="1060703"/>
                  </a:lnTo>
                  <a:lnTo>
                    <a:pt x="129778" y="1054391"/>
                  </a:lnTo>
                  <a:lnTo>
                    <a:pt x="87545" y="1036573"/>
                  </a:lnTo>
                  <a:lnTo>
                    <a:pt x="51768" y="1008935"/>
                  </a:lnTo>
                  <a:lnTo>
                    <a:pt x="24129" y="973158"/>
                  </a:lnTo>
                  <a:lnTo>
                    <a:pt x="6312" y="930925"/>
                  </a:lnTo>
                  <a:lnTo>
                    <a:pt x="0" y="883919"/>
                  </a:lnTo>
                  <a:lnTo>
                    <a:pt x="0" y="176783"/>
                  </a:lnTo>
                  <a:close/>
                </a:path>
              </a:pathLst>
            </a:custGeom>
            <a:ln w="12192">
              <a:solidFill>
                <a:srgbClr val="D2DFE4"/>
              </a:solidFill>
            </a:ln>
          </p:spPr>
          <p:txBody>
            <a:bodyPr wrap="square" lIns="0" tIns="0" rIns="0" bIns="0" rtlCol="0"/>
            <a:lstStyle/>
            <a:p>
              <a:endParaRPr/>
            </a:p>
          </p:txBody>
        </p:sp>
      </p:grpSp>
      <p:sp>
        <p:nvSpPr>
          <p:cNvPr id="16" name="TextBox 15">
            <a:extLst>
              <a:ext uri="{FF2B5EF4-FFF2-40B4-BE49-F238E27FC236}">
                <a16:creationId xmlns:a16="http://schemas.microsoft.com/office/drawing/2014/main" id="{74BD8BA5-40AE-4900-ABE9-AB0F003CD55D}"/>
              </a:ext>
            </a:extLst>
          </p:cNvPr>
          <p:cNvSpPr txBox="1"/>
          <p:nvPr/>
        </p:nvSpPr>
        <p:spPr>
          <a:xfrm>
            <a:off x="893194" y="3198167"/>
            <a:ext cx="2094223" cy="461665"/>
          </a:xfrm>
          <a:prstGeom prst="rect">
            <a:avLst/>
          </a:prstGeom>
          <a:noFill/>
        </p:spPr>
        <p:txBody>
          <a:bodyPr wrap="square">
            <a:spAutoFit/>
          </a:bodyPr>
          <a:lstStyle/>
          <a:p>
            <a:r>
              <a:rPr lang="en-US" sz="2400" dirty="0">
                <a:solidFill>
                  <a:srgbClr val="BAD0D9"/>
                </a:solidFill>
                <a:latin typeface="Franklin Gothic Medium"/>
                <a:cs typeface="Franklin Gothic Medium"/>
              </a:rPr>
              <a:t>Unsupervised</a:t>
            </a:r>
            <a:endParaRPr lang="en-US" sz="2400" dirty="0"/>
          </a:p>
        </p:txBody>
      </p:sp>
      <p:sp>
        <p:nvSpPr>
          <p:cNvPr id="18" name="TextBox 17">
            <a:extLst>
              <a:ext uri="{FF2B5EF4-FFF2-40B4-BE49-F238E27FC236}">
                <a16:creationId xmlns:a16="http://schemas.microsoft.com/office/drawing/2014/main" id="{04C63464-2093-4664-8F86-6C247E6905C9}"/>
              </a:ext>
            </a:extLst>
          </p:cNvPr>
          <p:cNvSpPr txBox="1"/>
          <p:nvPr/>
        </p:nvSpPr>
        <p:spPr>
          <a:xfrm>
            <a:off x="954156" y="4745463"/>
            <a:ext cx="2106289" cy="461665"/>
          </a:xfrm>
          <a:prstGeom prst="rect">
            <a:avLst/>
          </a:prstGeom>
          <a:noFill/>
        </p:spPr>
        <p:txBody>
          <a:bodyPr wrap="square">
            <a:spAutoFit/>
          </a:bodyPr>
          <a:lstStyle/>
          <a:p>
            <a:r>
              <a:rPr lang="en-US" sz="2400" spc="-40" dirty="0">
                <a:solidFill>
                  <a:srgbClr val="BAD0D9"/>
                </a:solidFill>
                <a:latin typeface="Franklin Gothic Medium"/>
                <a:cs typeface="Franklin Gothic Medium"/>
              </a:rPr>
              <a:t>Reinforcement</a:t>
            </a:r>
            <a:endParaRPr lang="en-US" sz="2400" dirty="0"/>
          </a:p>
        </p:txBody>
      </p:sp>
      <p:sp>
        <p:nvSpPr>
          <p:cNvPr id="19" name="TextBox 18">
            <a:extLst>
              <a:ext uri="{FF2B5EF4-FFF2-40B4-BE49-F238E27FC236}">
                <a16:creationId xmlns:a16="http://schemas.microsoft.com/office/drawing/2014/main" id="{7BA3A5FB-96BE-4291-B460-FF68C5D72BFE}"/>
              </a:ext>
            </a:extLst>
          </p:cNvPr>
          <p:cNvSpPr txBox="1"/>
          <p:nvPr/>
        </p:nvSpPr>
        <p:spPr>
          <a:xfrm>
            <a:off x="3816625" y="1277656"/>
            <a:ext cx="7209183" cy="4555093"/>
          </a:xfrm>
          <a:prstGeom prst="rect">
            <a:avLst/>
          </a:prstGeom>
          <a:noFill/>
        </p:spPr>
        <p:txBody>
          <a:bodyPr wrap="square" rtlCol="0">
            <a:spAutoFit/>
          </a:bodyPr>
          <a:lstStyle/>
          <a:p>
            <a:pPr marL="12700" marR="5080">
              <a:spcBef>
                <a:spcPts val="100"/>
              </a:spcBef>
            </a:pPr>
            <a:r>
              <a:rPr lang="en-US" sz="2000" spc="-10" dirty="0">
                <a:solidFill>
                  <a:srgbClr val="00050D"/>
                </a:solidFill>
                <a:latin typeface="Franklin Gothic Medium"/>
                <a:cs typeface="Franklin Gothic Medium"/>
              </a:rPr>
              <a:t>Useful</a:t>
            </a:r>
            <a:r>
              <a:rPr lang="en-US" sz="2000" dirty="0">
                <a:solidFill>
                  <a:srgbClr val="00050D"/>
                </a:solidFill>
                <a:latin typeface="Franklin Gothic Medium"/>
                <a:cs typeface="Franklin Gothic Medium"/>
              </a:rPr>
              <a:t> </a:t>
            </a:r>
            <a:r>
              <a:rPr lang="en-US" sz="2000" spc="-45" dirty="0">
                <a:solidFill>
                  <a:srgbClr val="00050D"/>
                </a:solidFill>
                <a:latin typeface="Franklin Gothic Medium"/>
                <a:cs typeface="Franklin Gothic Medium"/>
              </a:rPr>
              <a:t>for</a:t>
            </a:r>
            <a:r>
              <a:rPr lang="en-US" sz="2000" spc="15" dirty="0">
                <a:solidFill>
                  <a:srgbClr val="00050D"/>
                </a:solidFill>
                <a:latin typeface="Franklin Gothic Medium"/>
                <a:cs typeface="Franklin Gothic Medium"/>
              </a:rPr>
              <a:t> </a:t>
            </a:r>
            <a:r>
              <a:rPr lang="en-US" sz="2000" spc="-25" dirty="0">
                <a:solidFill>
                  <a:srgbClr val="00050D"/>
                </a:solidFill>
                <a:latin typeface="Franklin Gothic Medium"/>
                <a:cs typeface="Franklin Gothic Medium"/>
              </a:rPr>
              <a:t>learning</a:t>
            </a:r>
            <a:r>
              <a:rPr lang="en-US" sz="2000" dirty="0">
                <a:solidFill>
                  <a:srgbClr val="00050D"/>
                </a:solidFill>
                <a:latin typeface="Franklin Gothic Medium"/>
                <a:cs typeface="Franklin Gothic Medium"/>
              </a:rPr>
              <a:t> </a:t>
            </a:r>
            <a:r>
              <a:rPr lang="en-US" sz="2000" spc="-10" dirty="0">
                <a:solidFill>
                  <a:srgbClr val="00050D"/>
                </a:solidFill>
                <a:latin typeface="Franklin Gothic Medium"/>
                <a:cs typeface="Franklin Gothic Medium"/>
              </a:rPr>
              <a:t>structure</a:t>
            </a:r>
            <a:r>
              <a:rPr lang="en-US" sz="2000" spc="-15" dirty="0">
                <a:solidFill>
                  <a:srgbClr val="00050D"/>
                </a:solidFill>
                <a:latin typeface="Franklin Gothic Medium"/>
                <a:cs typeface="Franklin Gothic Medium"/>
              </a:rPr>
              <a:t> </a:t>
            </a:r>
            <a:r>
              <a:rPr lang="en-US" sz="2000" spc="-25" dirty="0">
                <a:solidFill>
                  <a:srgbClr val="00050D"/>
                </a:solidFill>
                <a:latin typeface="Franklin Gothic Medium"/>
                <a:cs typeface="Franklin Gothic Medium"/>
              </a:rPr>
              <a:t>in</a:t>
            </a:r>
            <a:r>
              <a:rPr lang="en-US" sz="2000" dirty="0">
                <a:solidFill>
                  <a:srgbClr val="00050D"/>
                </a:solidFill>
                <a:latin typeface="Franklin Gothic Medium"/>
                <a:cs typeface="Franklin Gothic Medium"/>
              </a:rPr>
              <a:t> </a:t>
            </a:r>
            <a:r>
              <a:rPr lang="en-US" sz="2000" spc="-20" dirty="0">
                <a:solidFill>
                  <a:srgbClr val="00050D"/>
                </a:solidFill>
                <a:latin typeface="Franklin Gothic Medium"/>
                <a:cs typeface="Franklin Gothic Medium"/>
              </a:rPr>
              <a:t>the</a:t>
            </a:r>
            <a:r>
              <a:rPr lang="en-US" sz="2000" spc="5" dirty="0">
                <a:solidFill>
                  <a:srgbClr val="00050D"/>
                </a:solidFill>
                <a:latin typeface="Franklin Gothic Medium"/>
                <a:cs typeface="Franklin Gothic Medium"/>
              </a:rPr>
              <a:t> </a:t>
            </a:r>
            <a:r>
              <a:rPr lang="en-US" sz="2000" spc="-25" dirty="0">
                <a:solidFill>
                  <a:srgbClr val="00050D"/>
                </a:solidFill>
                <a:latin typeface="Franklin Gothic Medium"/>
                <a:cs typeface="Franklin Gothic Medium"/>
              </a:rPr>
              <a:t>data</a:t>
            </a:r>
            <a:r>
              <a:rPr lang="en-US" sz="2000" spc="5" dirty="0">
                <a:solidFill>
                  <a:srgbClr val="00050D"/>
                </a:solidFill>
                <a:latin typeface="Franklin Gothic Medium"/>
                <a:cs typeface="Franklin Gothic Medium"/>
              </a:rPr>
              <a:t> </a:t>
            </a:r>
            <a:r>
              <a:rPr lang="en-US" sz="2000" spc="-15" dirty="0">
                <a:solidFill>
                  <a:srgbClr val="00050D"/>
                </a:solidFill>
                <a:latin typeface="Franklin Gothic Medium"/>
                <a:cs typeface="Franklin Gothic Medium"/>
              </a:rPr>
              <a:t>(clustering), </a:t>
            </a:r>
            <a:r>
              <a:rPr lang="en-US" sz="2000" spc="-585" dirty="0">
                <a:solidFill>
                  <a:srgbClr val="00050D"/>
                </a:solidFill>
                <a:latin typeface="Franklin Gothic Medium"/>
                <a:cs typeface="Franklin Gothic Medium"/>
              </a:rPr>
              <a:t> </a:t>
            </a:r>
            <a:r>
              <a:rPr lang="en-US" sz="2000" spc="-15" dirty="0">
                <a:solidFill>
                  <a:srgbClr val="00050D"/>
                </a:solidFill>
                <a:latin typeface="Franklin Gothic Medium"/>
                <a:cs typeface="Franklin Gothic Medium"/>
              </a:rPr>
              <a:t>hidden</a:t>
            </a:r>
            <a:r>
              <a:rPr lang="en-US" sz="2000" spc="-25" dirty="0">
                <a:solidFill>
                  <a:srgbClr val="00050D"/>
                </a:solidFill>
                <a:latin typeface="Franklin Gothic Medium"/>
                <a:cs typeface="Franklin Gothic Medium"/>
              </a:rPr>
              <a:t> </a:t>
            </a:r>
            <a:r>
              <a:rPr lang="en-US" sz="2000" spc="-15" dirty="0">
                <a:solidFill>
                  <a:srgbClr val="00050D"/>
                </a:solidFill>
                <a:latin typeface="Franklin Gothic Medium"/>
                <a:cs typeface="Franklin Gothic Medium"/>
              </a:rPr>
              <a:t>correlations,</a:t>
            </a:r>
            <a:r>
              <a:rPr lang="en-US" sz="2000" spc="-10" dirty="0">
                <a:solidFill>
                  <a:srgbClr val="00050D"/>
                </a:solidFill>
                <a:latin typeface="Franklin Gothic Medium"/>
                <a:cs typeface="Franklin Gothic Medium"/>
              </a:rPr>
              <a:t> </a:t>
            </a:r>
            <a:r>
              <a:rPr lang="en-US" sz="2000" spc="-5" dirty="0">
                <a:solidFill>
                  <a:srgbClr val="00050D"/>
                </a:solidFill>
                <a:latin typeface="Franklin Gothic Medium"/>
                <a:cs typeface="Franklin Gothic Medium"/>
              </a:rPr>
              <a:t>reduce</a:t>
            </a:r>
            <a:r>
              <a:rPr lang="en-US" sz="2000" spc="-15" dirty="0">
                <a:solidFill>
                  <a:srgbClr val="00050D"/>
                </a:solidFill>
                <a:latin typeface="Franklin Gothic Medium"/>
                <a:cs typeface="Franklin Gothic Medium"/>
              </a:rPr>
              <a:t> </a:t>
            </a:r>
            <a:r>
              <a:rPr lang="en-US" sz="2000" spc="-35" dirty="0">
                <a:solidFill>
                  <a:srgbClr val="00050D"/>
                </a:solidFill>
                <a:latin typeface="Franklin Gothic Medium"/>
                <a:cs typeface="Franklin Gothic Medium"/>
              </a:rPr>
              <a:t>dimensionality,</a:t>
            </a:r>
            <a:r>
              <a:rPr lang="en-US" sz="2000" dirty="0">
                <a:solidFill>
                  <a:srgbClr val="00050D"/>
                </a:solidFill>
                <a:latin typeface="Franklin Gothic Medium"/>
                <a:cs typeface="Franklin Gothic Medium"/>
              </a:rPr>
              <a:t> </a:t>
            </a:r>
            <a:r>
              <a:rPr lang="en-US" sz="2000" spc="-10" dirty="0">
                <a:solidFill>
                  <a:srgbClr val="00050D"/>
                </a:solidFill>
                <a:latin typeface="Franklin Gothic Medium"/>
                <a:cs typeface="Franklin Gothic Medium"/>
              </a:rPr>
              <a:t>etc.</a:t>
            </a:r>
            <a:endParaRPr lang="en-US" sz="2000" dirty="0">
              <a:latin typeface="Franklin Gothic Medium"/>
              <a:cs typeface="Franklin Gothic Medium"/>
            </a:endParaRPr>
          </a:p>
          <a:p>
            <a:pPr marL="12700" marR="5080">
              <a:lnSpc>
                <a:spcPct val="100000"/>
              </a:lnSpc>
              <a:spcBef>
                <a:spcPts val="100"/>
              </a:spcBef>
            </a:pPr>
            <a:endParaRPr lang="en-US" sz="2000" b="1" dirty="0">
              <a:cs typeface="Franklin Gothic Medium"/>
            </a:endParaRPr>
          </a:p>
          <a:p>
            <a:pPr marL="12700" marR="5080">
              <a:lnSpc>
                <a:spcPct val="100000"/>
              </a:lnSpc>
              <a:spcBef>
                <a:spcPts val="100"/>
              </a:spcBef>
            </a:pPr>
            <a:endParaRPr lang="en-US" sz="2000" b="1" dirty="0">
              <a:cs typeface="Franklin Gothic Medium"/>
            </a:endParaRPr>
          </a:p>
          <a:p>
            <a:pPr marL="12700" marR="5080">
              <a:lnSpc>
                <a:spcPct val="100000"/>
              </a:lnSpc>
              <a:spcBef>
                <a:spcPts val="100"/>
              </a:spcBef>
            </a:pPr>
            <a:endParaRPr lang="en-US" sz="2000" b="1" dirty="0">
              <a:cs typeface="Franklin Gothic Medium"/>
            </a:endParaRPr>
          </a:p>
          <a:p>
            <a:pPr marL="12700" marR="5080">
              <a:lnSpc>
                <a:spcPct val="100000"/>
              </a:lnSpc>
              <a:spcBef>
                <a:spcPts val="100"/>
              </a:spcBef>
            </a:pPr>
            <a:endParaRPr lang="en-US" sz="2000" b="1" dirty="0">
              <a:cs typeface="Franklin Gothic Medium"/>
            </a:endParaRPr>
          </a:p>
          <a:p>
            <a:pPr marL="12700" marR="5080">
              <a:lnSpc>
                <a:spcPct val="100000"/>
              </a:lnSpc>
              <a:spcBef>
                <a:spcPts val="100"/>
              </a:spcBef>
            </a:pPr>
            <a:endParaRPr lang="en-US" sz="2000" b="1" dirty="0">
              <a:cs typeface="Franklin Gothic Medium"/>
            </a:endParaRPr>
          </a:p>
          <a:p>
            <a:pPr marL="12700" marR="5080">
              <a:lnSpc>
                <a:spcPct val="100000"/>
              </a:lnSpc>
              <a:spcBef>
                <a:spcPts val="100"/>
              </a:spcBef>
            </a:pPr>
            <a:endParaRPr lang="en-US" sz="2000" b="1" dirty="0">
              <a:cs typeface="Franklin Gothic Medium"/>
            </a:endParaRPr>
          </a:p>
          <a:p>
            <a:pPr marL="12700" marR="5080">
              <a:lnSpc>
                <a:spcPct val="100000"/>
              </a:lnSpc>
              <a:spcBef>
                <a:spcPts val="100"/>
              </a:spcBef>
            </a:pPr>
            <a:endParaRPr lang="en-US" sz="2000" b="1" dirty="0">
              <a:cs typeface="Franklin Gothic Medium"/>
            </a:endParaRPr>
          </a:p>
          <a:p>
            <a:pPr marL="12700" marR="5080">
              <a:lnSpc>
                <a:spcPct val="100000"/>
              </a:lnSpc>
              <a:spcBef>
                <a:spcPts val="100"/>
              </a:spcBef>
            </a:pPr>
            <a:endParaRPr lang="en-US" sz="2000" b="1" dirty="0">
              <a:cs typeface="Franklin Gothic Medium"/>
            </a:endParaRPr>
          </a:p>
          <a:p>
            <a:pPr marL="12700" marR="5080">
              <a:lnSpc>
                <a:spcPct val="100000"/>
              </a:lnSpc>
              <a:spcBef>
                <a:spcPts val="100"/>
              </a:spcBef>
            </a:pPr>
            <a:endParaRPr lang="en-US" sz="2000" b="1" dirty="0">
              <a:cs typeface="Franklin Gothic Medium"/>
            </a:endParaRPr>
          </a:p>
          <a:p>
            <a:pPr marL="12700" marR="5080">
              <a:lnSpc>
                <a:spcPct val="100000"/>
              </a:lnSpc>
              <a:spcBef>
                <a:spcPts val="100"/>
              </a:spcBef>
            </a:pPr>
            <a:endParaRPr lang="en-US" sz="2000" b="1" dirty="0">
              <a:cs typeface="Franklin Gothic Medium"/>
            </a:endParaRPr>
          </a:p>
          <a:p>
            <a:pPr marL="12700" marR="5080">
              <a:lnSpc>
                <a:spcPct val="100000"/>
              </a:lnSpc>
              <a:spcBef>
                <a:spcPts val="100"/>
              </a:spcBef>
            </a:pPr>
            <a:endParaRPr lang="en-US" sz="2000" b="1" dirty="0">
              <a:cs typeface="Franklin Gothic Medium"/>
            </a:endParaRPr>
          </a:p>
          <a:p>
            <a:pPr marL="12700" marR="5080">
              <a:lnSpc>
                <a:spcPct val="100000"/>
              </a:lnSpc>
              <a:spcBef>
                <a:spcPts val="100"/>
              </a:spcBef>
            </a:pPr>
            <a:endParaRPr lang="en-US" sz="2000" b="1" dirty="0">
              <a:cs typeface="Franklin Gothic Medium"/>
            </a:endParaRPr>
          </a:p>
        </p:txBody>
      </p:sp>
      <p:pic>
        <p:nvPicPr>
          <p:cNvPr id="20" name="object 17">
            <a:extLst>
              <a:ext uri="{FF2B5EF4-FFF2-40B4-BE49-F238E27FC236}">
                <a16:creationId xmlns:a16="http://schemas.microsoft.com/office/drawing/2014/main" id="{3A12260E-6859-44B0-BD81-EED353A6F047}"/>
              </a:ext>
            </a:extLst>
          </p:cNvPr>
          <p:cNvPicPr/>
          <p:nvPr/>
        </p:nvPicPr>
        <p:blipFill>
          <a:blip r:embed="rId4" cstate="print"/>
          <a:stretch>
            <a:fillRect/>
          </a:stretch>
        </p:blipFill>
        <p:spPr>
          <a:xfrm>
            <a:off x="4498285" y="2596898"/>
            <a:ext cx="5534025" cy="2913934"/>
          </a:xfrm>
          <a:prstGeom prst="rect">
            <a:avLst/>
          </a:prstGeom>
        </p:spPr>
      </p:pic>
    </p:spTree>
    <p:extLst>
      <p:ext uri="{BB962C8B-B14F-4D97-AF65-F5344CB8AC3E}">
        <p14:creationId xmlns:p14="http://schemas.microsoft.com/office/powerpoint/2010/main" val="458635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6840"/>
          </a:xfrm>
        </p:spPr>
        <p:txBody>
          <a:bodyPr>
            <a:normAutofit fontScale="90000"/>
          </a:bodyPr>
          <a:lstStyle/>
          <a:p>
            <a:r>
              <a:rPr lang="en-US" b="1" dirty="0">
                <a:solidFill>
                  <a:schemeClr val="accent5">
                    <a:lumMod val="50000"/>
                  </a:schemeClr>
                </a:solidFill>
              </a:rPr>
              <a:t>Types of Machine Learning Problems</a:t>
            </a:r>
          </a:p>
        </p:txBody>
      </p:sp>
      <p:pic>
        <p:nvPicPr>
          <p:cNvPr id="4" name="Picture 3"/>
          <p:cNvPicPr>
            <a:picLocks noChangeAspect="1"/>
          </p:cNvPicPr>
          <p:nvPr/>
        </p:nvPicPr>
        <p:blipFill>
          <a:blip r:embed="rId2"/>
          <a:stretch>
            <a:fillRect/>
          </a:stretch>
        </p:blipFill>
        <p:spPr>
          <a:xfrm>
            <a:off x="9370826" y="5917985"/>
            <a:ext cx="1982975" cy="787831"/>
          </a:xfrm>
          <a:prstGeom prst="rect">
            <a:avLst/>
          </a:prstGeom>
        </p:spPr>
      </p:pic>
      <p:pic>
        <p:nvPicPr>
          <p:cNvPr id="5" name="Picture 4"/>
          <p:cNvPicPr>
            <a:picLocks noChangeAspect="1"/>
          </p:cNvPicPr>
          <p:nvPr/>
        </p:nvPicPr>
        <p:blipFill>
          <a:blip r:embed="rId3"/>
          <a:stretch>
            <a:fillRect/>
          </a:stretch>
        </p:blipFill>
        <p:spPr>
          <a:xfrm>
            <a:off x="838200" y="5917986"/>
            <a:ext cx="1982976" cy="787831"/>
          </a:xfrm>
          <a:prstGeom prst="rect">
            <a:avLst/>
          </a:prstGeom>
        </p:spPr>
      </p:pic>
      <p:sp>
        <p:nvSpPr>
          <p:cNvPr id="3" name="Content Placeholder 2"/>
          <p:cNvSpPr>
            <a:spLocks noGrp="1"/>
          </p:cNvSpPr>
          <p:nvPr>
            <p:ph idx="1"/>
          </p:nvPr>
        </p:nvSpPr>
        <p:spPr>
          <a:xfrm>
            <a:off x="838200" y="1277656"/>
            <a:ext cx="10515600" cy="4548380"/>
          </a:xfrm>
        </p:spPr>
        <p:txBody>
          <a:bodyPr>
            <a:normAutofit/>
          </a:bodyPr>
          <a:lstStyle/>
          <a:p>
            <a:pPr marL="0" indent="0">
              <a:buNone/>
            </a:pPr>
            <a:r>
              <a:rPr lang="en-US" sz="2400" dirty="0"/>
              <a:t>			</a:t>
            </a:r>
          </a:p>
        </p:txBody>
      </p:sp>
      <p:grpSp>
        <p:nvGrpSpPr>
          <p:cNvPr id="6" name="object 4">
            <a:extLst>
              <a:ext uri="{FF2B5EF4-FFF2-40B4-BE49-F238E27FC236}">
                <a16:creationId xmlns:a16="http://schemas.microsoft.com/office/drawing/2014/main" id="{B270586F-0AB1-4A8C-AD1C-DF9492794705}"/>
              </a:ext>
            </a:extLst>
          </p:cNvPr>
          <p:cNvGrpSpPr/>
          <p:nvPr/>
        </p:nvGrpSpPr>
        <p:grpSpPr>
          <a:xfrm>
            <a:off x="704207" y="1277656"/>
            <a:ext cx="2283210" cy="4302688"/>
            <a:chOff x="3399488" y="1247622"/>
            <a:chExt cx="2283210" cy="4302688"/>
          </a:xfrm>
        </p:grpSpPr>
        <p:sp>
          <p:nvSpPr>
            <p:cNvPr id="7" name="object 5">
              <a:extLst>
                <a:ext uri="{FF2B5EF4-FFF2-40B4-BE49-F238E27FC236}">
                  <a16:creationId xmlns:a16="http://schemas.microsoft.com/office/drawing/2014/main" id="{0D4559D8-B13B-460A-A0B7-B9FB699D5B91}"/>
                </a:ext>
              </a:extLst>
            </p:cNvPr>
            <p:cNvSpPr/>
            <p:nvPr/>
          </p:nvSpPr>
          <p:spPr>
            <a:xfrm>
              <a:off x="3466548" y="4489225"/>
              <a:ext cx="2216150" cy="1061085"/>
            </a:xfrm>
            <a:custGeom>
              <a:avLst/>
              <a:gdLst/>
              <a:ahLst/>
              <a:cxnLst/>
              <a:rect l="l" t="t" r="r" b="b"/>
              <a:pathLst>
                <a:path w="2216150" h="1061085">
                  <a:moveTo>
                    <a:pt x="2039112" y="0"/>
                  </a:moveTo>
                  <a:lnTo>
                    <a:pt x="176784" y="0"/>
                  </a:lnTo>
                  <a:lnTo>
                    <a:pt x="129778" y="6312"/>
                  </a:lnTo>
                  <a:lnTo>
                    <a:pt x="87545" y="24129"/>
                  </a:lnTo>
                  <a:lnTo>
                    <a:pt x="51768" y="51768"/>
                  </a:lnTo>
                  <a:lnTo>
                    <a:pt x="24130" y="87545"/>
                  </a:lnTo>
                  <a:lnTo>
                    <a:pt x="6312" y="129778"/>
                  </a:lnTo>
                  <a:lnTo>
                    <a:pt x="0" y="176784"/>
                  </a:lnTo>
                  <a:lnTo>
                    <a:pt x="0" y="883919"/>
                  </a:lnTo>
                  <a:lnTo>
                    <a:pt x="6312" y="930925"/>
                  </a:lnTo>
                  <a:lnTo>
                    <a:pt x="24129" y="973158"/>
                  </a:lnTo>
                  <a:lnTo>
                    <a:pt x="51768" y="1008935"/>
                  </a:lnTo>
                  <a:lnTo>
                    <a:pt x="87545" y="1036574"/>
                  </a:lnTo>
                  <a:lnTo>
                    <a:pt x="129778" y="1054391"/>
                  </a:lnTo>
                  <a:lnTo>
                    <a:pt x="176784" y="1060703"/>
                  </a:lnTo>
                  <a:lnTo>
                    <a:pt x="2039112" y="1060703"/>
                  </a:lnTo>
                  <a:lnTo>
                    <a:pt x="2086117" y="1054391"/>
                  </a:lnTo>
                  <a:lnTo>
                    <a:pt x="2128350" y="1036574"/>
                  </a:lnTo>
                  <a:lnTo>
                    <a:pt x="2164127" y="1008935"/>
                  </a:lnTo>
                  <a:lnTo>
                    <a:pt x="2191766" y="973158"/>
                  </a:lnTo>
                  <a:lnTo>
                    <a:pt x="2209583" y="930925"/>
                  </a:lnTo>
                  <a:lnTo>
                    <a:pt x="2215896" y="883919"/>
                  </a:lnTo>
                  <a:lnTo>
                    <a:pt x="2215896" y="176784"/>
                  </a:lnTo>
                  <a:lnTo>
                    <a:pt x="2209583" y="129778"/>
                  </a:lnTo>
                  <a:lnTo>
                    <a:pt x="2191766" y="87545"/>
                  </a:lnTo>
                  <a:lnTo>
                    <a:pt x="2164127" y="51768"/>
                  </a:lnTo>
                  <a:lnTo>
                    <a:pt x="2128350" y="24129"/>
                  </a:lnTo>
                  <a:lnTo>
                    <a:pt x="2086117" y="6312"/>
                  </a:lnTo>
                  <a:lnTo>
                    <a:pt x="2039112" y="0"/>
                  </a:lnTo>
                  <a:close/>
                </a:path>
              </a:pathLst>
            </a:custGeom>
            <a:solidFill>
              <a:srgbClr val="11455B"/>
            </a:solidFill>
          </p:spPr>
          <p:txBody>
            <a:bodyPr wrap="square" lIns="0" tIns="0" rIns="0" bIns="0" rtlCol="0"/>
            <a:lstStyle/>
            <a:p>
              <a:r>
                <a:rPr kumimoji="0" lang="en-US" sz="2400" b="0" i="0" u="none" strike="noStrike" kern="1200" cap="none" spc="-5" normalizeH="0" baseline="0" noProof="0" dirty="0">
                  <a:ln>
                    <a:noFill/>
                  </a:ln>
                  <a:solidFill>
                    <a:srgbClr val="E7E6E6"/>
                  </a:solidFill>
                  <a:effectLst/>
                  <a:uLnTx/>
                  <a:uFillTx/>
                  <a:latin typeface="Franklin Gothic Medium"/>
                  <a:ea typeface="+mn-ea"/>
                  <a:cs typeface="Franklin Gothic Medium"/>
                </a:rPr>
                <a:t>  </a:t>
              </a:r>
            </a:p>
            <a:p>
              <a:r>
                <a:rPr kumimoji="0" lang="en-US" sz="2400" b="0" i="0" u="none" strike="noStrike" kern="1200" cap="none" spc="-5" normalizeH="0" baseline="0" noProof="0" dirty="0">
                  <a:ln>
                    <a:noFill/>
                  </a:ln>
                  <a:solidFill>
                    <a:srgbClr val="E7E6E6"/>
                  </a:solidFill>
                  <a:effectLst/>
                  <a:uLnTx/>
                  <a:uFillTx/>
                  <a:latin typeface="Franklin Gothic Medium"/>
                  <a:ea typeface="+mn-ea"/>
                  <a:cs typeface="Franklin Gothic Medium"/>
                </a:rPr>
                <a:t>   </a:t>
              </a:r>
              <a:endParaRPr dirty="0"/>
            </a:p>
          </p:txBody>
        </p:sp>
        <p:sp>
          <p:nvSpPr>
            <p:cNvPr id="8" name="object 6">
              <a:extLst>
                <a:ext uri="{FF2B5EF4-FFF2-40B4-BE49-F238E27FC236}">
                  <a16:creationId xmlns:a16="http://schemas.microsoft.com/office/drawing/2014/main" id="{C983884F-AD64-4229-8D2C-9991FC925598}"/>
                </a:ext>
              </a:extLst>
            </p:cNvPr>
            <p:cNvSpPr/>
            <p:nvPr/>
          </p:nvSpPr>
          <p:spPr>
            <a:xfrm>
              <a:off x="3399488" y="1247622"/>
              <a:ext cx="2216150" cy="1061085"/>
            </a:xfrm>
            <a:custGeom>
              <a:avLst/>
              <a:gdLst/>
              <a:ahLst/>
              <a:cxnLst/>
              <a:rect l="l" t="t" r="r" b="b"/>
              <a:pathLst>
                <a:path w="2216150" h="1061085">
                  <a:moveTo>
                    <a:pt x="0" y="176784"/>
                  </a:moveTo>
                  <a:lnTo>
                    <a:pt x="6312" y="129778"/>
                  </a:lnTo>
                  <a:lnTo>
                    <a:pt x="24130" y="87545"/>
                  </a:lnTo>
                  <a:lnTo>
                    <a:pt x="51768" y="51768"/>
                  </a:lnTo>
                  <a:lnTo>
                    <a:pt x="87545" y="24129"/>
                  </a:lnTo>
                  <a:lnTo>
                    <a:pt x="129778" y="6312"/>
                  </a:lnTo>
                  <a:lnTo>
                    <a:pt x="176784" y="0"/>
                  </a:lnTo>
                  <a:lnTo>
                    <a:pt x="2039112" y="0"/>
                  </a:lnTo>
                  <a:lnTo>
                    <a:pt x="2086117" y="6312"/>
                  </a:lnTo>
                  <a:lnTo>
                    <a:pt x="2128350" y="24129"/>
                  </a:lnTo>
                  <a:lnTo>
                    <a:pt x="2164127" y="51768"/>
                  </a:lnTo>
                  <a:lnTo>
                    <a:pt x="2191766" y="87545"/>
                  </a:lnTo>
                  <a:lnTo>
                    <a:pt x="2209583" y="129778"/>
                  </a:lnTo>
                  <a:lnTo>
                    <a:pt x="2215896" y="176784"/>
                  </a:lnTo>
                  <a:lnTo>
                    <a:pt x="2215896" y="883919"/>
                  </a:lnTo>
                  <a:lnTo>
                    <a:pt x="2209583" y="930925"/>
                  </a:lnTo>
                  <a:lnTo>
                    <a:pt x="2191766" y="973158"/>
                  </a:lnTo>
                  <a:lnTo>
                    <a:pt x="2164127" y="1008935"/>
                  </a:lnTo>
                  <a:lnTo>
                    <a:pt x="2128350" y="1036574"/>
                  </a:lnTo>
                  <a:lnTo>
                    <a:pt x="2086117" y="1054391"/>
                  </a:lnTo>
                  <a:lnTo>
                    <a:pt x="2039112" y="1060703"/>
                  </a:lnTo>
                  <a:lnTo>
                    <a:pt x="176784" y="1060703"/>
                  </a:lnTo>
                  <a:lnTo>
                    <a:pt x="129778" y="1054391"/>
                  </a:lnTo>
                  <a:lnTo>
                    <a:pt x="87545" y="1036574"/>
                  </a:lnTo>
                  <a:lnTo>
                    <a:pt x="51768" y="1008935"/>
                  </a:lnTo>
                  <a:lnTo>
                    <a:pt x="24129" y="973158"/>
                  </a:lnTo>
                  <a:lnTo>
                    <a:pt x="6312" y="930925"/>
                  </a:lnTo>
                  <a:lnTo>
                    <a:pt x="0" y="883919"/>
                  </a:lnTo>
                  <a:lnTo>
                    <a:pt x="0" y="176784"/>
                  </a:lnTo>
                  <a:close/>
                </a:path>
              </a:pathLst>
            </a:custGeom>
            <a:ln w="12192">
              <a:solidFill>
                <a:srgbClr val="092F41"/>
              </a:solidFill>
            </a:ln>
          </p:spPr>
          <p:txBody>
            <a:bodyPr wrap="square" lIns="0" tIns="0" rIns="0" bIns="0" rtlCol="0"/>
            <a:lstStyle/>
            <a:p>
              <a:endParaRPr/>
            </a:p>
          </p:txBody>
        </p:sp>
      </p:grpSp>
      <p:grpSp>
        <p:nvGrpSpPr>
          <p:cNvPr id="9" name="object 8">
            <a:extLst>
              <a:ext uri="{FF2B5EF4-FFF2-40B4-BE49-F238E27FC236}">
                <a16:creationId xmlns:a16="http://schemas.microsoft.com/office/drawing/2014/main" id="{671A9231-C753-430E-83B9-59536346DF8A}"/>
              </a:ext>
            </a:extLst>
          </p:cNvPr>
          <p:cNvGrpSpPr/>
          <p:nvPr/>
        </p:nvGrpSpPr>
        <p:grpSpPr>
          <a:xfrm>
            <a:off x="693769" y="1274007"/>
            <a:ext cx="2226588" cy="2773740"/>
            <a:chOff x="2181544" y="3721767"/>
            <a:chExt cx="2226588" cy="2773740"/>
          </a:xfrm>
        </p:grpSpPr>
        <p:sp>
          <p:nvSpPr>
            <p:cNvPr id="10" name="object 9">
              <a:extLst>
                <a:ext uri="{FF2B5EF4-FFF2-40B4-BE49-F238E27FC236}">
                  <a16:creationId xmlns:a16="http://schemas.microsoft.com/office/drawing/2014/main" id="{E9166EF0-25D1-48FD-A3E8-560B9029B343}"/>
                </a:ext>
              </a:extLst>
            </p:cNvPr>
            <p:cNvSpPr/>
            <p:nvPr/>
          </p:nvSpPr>
          <p:spPr>
            <a:xfrm>
              <a:off x="2181544" y="3721767"/>
              <a:ext cx="2216150" cy="1061085"/>
            </a:xfrm>
            <a:custGeom>
              <a:avLst/>
              <a:gdLst/>
              <a:ahLst/>
              <a:cxnLst/>
              <a:rect l="l" t="t" r="r" b="b"/>
              <a:pathLst>
                <a:path w="2216150" h="1061085">
                  <a:moveTo>
                    <a:pt x="2039112" y="0"/>
                  </a:moveTo>
                  <a:lnTo>
                    <a:pt x="176784" y="0"/>
                  </a:lnTo>
                  <a:lnTo>
                    <a:pt x="129778" y="6312"/>
                  </a:lnTo>
                  <a:lnTo>
                    <a:pt x="87545" y="24129"/>
                  </a:lnTo>
                  <a:lnTo>
                    <a:pt x="51768" y="51768"/>
                  </a:lnTo>
                  <a:lnTo>
                    <a:pt x="24130" y="87545"/>
                  </a:lnTo>
                  <a:lnTo>
                    <a:pt x="6312" y="129778"/>
                  </a:lnTo>
                  <a:lnTo>
                    <a:pt x="0" y="176783"/>
                  </a:lnTo>
                  <a:lnTo>
                    <a:pt x="0" y="883919"/>
                  </a:lnTo>
                  <a:lnTo>
                    <a:pt x="6312" y="930925"/>
                  </a:lnTo>
                  <a:lnTo>
                    <a:pt x="24129" y="973158"/>
                  </a:lnTo>
                  <a:lnTo>
                    <a:pt x="51768" y="1008935"/>
                  </a:lnTo>
                  <a:lnTo>
                    <a:pt x="87545" y="1036573"/>
                  </a:lnTo>
                  <a:lnTo>
                    <a:pt x="129778" y="1054391"/>
                  </a:lnTo>
                  <a:lnTo>
                    <a:pt x="176784" y="1060703"/>
                  </a:lnTo>
                  <a:lnTo>
                    <a:pt x="2039112" y="1060703"/>
                  </a:lnTo>
                  <a:lnTo>
                    <a:pt x="2086117" y="1054391"/>
                  </a:lnTo>
                  <a:lnTo>
                    <a:pt x="2128350" y="1036574"/>
                  </a:lnTo>
                  <a:lnTo>
                    <a:pt x="2164127" y="1008935"/>
                  </a:lnTo>
                  <a:lnTo>
                    <a:pt x="2191766" y="973158"/>
                  </a:lnTo>
                  <a:lnTo>
                    <a:pt x="2209583" y="930925"/>
                  </a:lnTo>
                  <a:lnTo>
                    <a:pt x="2215896" y="883919"/>
                  </a:lnTo>
                  <a:lnTo>
                    <a:pt x="2215896" y="176783"/>
                  </a:lnTo>
                  <a:lnTo>
                    <a:pt x="2209583" y="129778"/>
                  </a:lnTo>
                  <a:lnTo>
                    <a:pt x="2191766" y="87545"/>
                  </a:lnTo>
                  <a:lnTo>
                    <a:pt x="2164127" y="51768"/>
                  </a:lnTo>
                  <a:lnTo>
                    <a:pt x="2128350" y="24129"/>
                  </a:lnTo>
                  <a:lnTo>
                    <a:pt x="2086117" y="6312"/>
                  </a:lnTo>
                  <a:lnTo>
                    <a:pt x="2039112" y="0"/>
                  </a:lnTo>
                  <a:close/>
                </a:path>
              </a:pathLst>
            </a:custGeom>
            <a:solidFill>
              <a:srgbClr val="8EB0BE"/>
            </a:solidFill>
          </p:spPr>
          <p:txBody>
            <a:bodyPr wrap="square" lIns="0" tIns="0" rIns="0" bIns="0" rtlCol="0"/>
            <a:lstStyle/>
            <a:p>
              <a:endParaRPr lang="en-US" sz="2400" spc="-40" dirty="0">
                <a:solidFill>
                  <a:srgbClr val="BAD0D9"/>
                </a:solidFill>
                <a:latin typeface="Franklin Gothic Medium"/>
              </a:endParaRPr>
            </a:p>
            <a:p>
              <a:r>
                <a:rPr lang="en-US" sz="2400" spc="-40" dirty="0">
                  <a:solidFill>
                    <a:srgbClr val="BAD0D9"/>
                  </a:solidFill>
                  <a:latin typeface="Franklin Gothic Medium"/>
                </a:rPr>
                <a:t>    Supervised</a:t>
              </a:r>
              <a:endParaRPr dirty="0"/>
            </a:p>
          </p:txBody>
        </p:sp>
        <p:sp>
          <p:nvSpPr>
            <p:cNvPr id="11" name="object 10">
              <a:extLst>
                <a:ext uri="{FF2B5EF4-FFF2-40B4-BE49-F238E27FC236}">
                  <a16:creationId xmlns:a16="http://schemas.microsoft.com/office/drawing/2014/main" id="{0D83AF72-9118-4C54-A63A-180D8B584CF5}"/>
                </a:ext>
              </a:extLst>
            </p:cNvPr>
            <p:cNvSpPr/>
            <p:nvPr/>
          </p:nvSpPr>
          <p:spPr>
            <a:xfrm>
              <a:off x="2191982" y="5434422"/>
              <a:ext cx="2216150" cy="1061085"/>
            </a:xfrm>
            <a:custGeom>
              <a:avLst/>
              <a:gdLst/>
              <a:ahLst/>
              <a:cxnLst/>
              <a:rect l="l" t="t" r="r" b="b"/>
              <a:pathLst>
                <a:path w="2216150" h="1061085">
                  <a:moveTo>
                    <a:pt x="0" y="176783"/>
                  </a:moveTo>
                  <a:lnTo>
                    <a:pt x="6312" y="129778"/>
                  </a:lnTo>
                  <a:lnTo>
                    <a:pt x="24130" y="87545"/>
                  </a:lnTo>
                  <a:lnTo>
                    <a:pt x="51768" y="51768"/>
                  </a:lnTo>
                  <a:lnTo>
                    <a:pt x="87545" y="24129"/>
                  </a:lnTo>
                  <a:lnTo>
                    <a:pt x="129778" y="6312"/>
                  </a:lnTo>
                  <a:lnTo>
                    <a:pt x="176784" y="0"/>
                  </a:lnTo>
                  <a:lnTo>
                    <a:pt x="2039112" y="0"/>
                  </a:lnTo>
                  <a:lnTo>
                    <a:pt x="2086117" y="6312"/>
                  </a:lnTo>
                  <a:lnTo>
                    <a:pt x="2128350" y="24129"/>
                  </a:lnTo>
                  <a:lnTo>
                    <a:pt x="2164127" y="51768"/>
                  </a:lnTo>
                  <a:lnTo>
                    <a:pt x="2191766" y="87545"/>
                  </a:lnTo>
                  <a:lnTo>
                    <a:pt x="2209583" y="129778"/>
                  </a:lnTo>
                  <a:lnTo>
                    <a:pt x="2215896" y="176783"/>
                  </a:lnTo>
                  <a:lnTo>
                    <a:pt x="2215896" y="883919"/>
                  </a:lnTo>
                  <a:lnTo>
                    <a:pt x="2209583" y="930925"/>
                  </a:lnTo>
                  <a:lnTo>
                    <a:pt x="2191766" y="973158"/>
                  </a:lnTo>
                  <a:lnTo>
                    <a:pt x="2164127" y="1008935"/>
                  </a:lnTo>
                  <a:lnTo>
                    <a:pt x="2128350" y="1036574"/>
                  </a:lnTo>
                  <a:lnTo>
                    <a:pt x="2086117" y="1054391"/>
                  </a:lnTo>
                  <a:lnTo>
                    <a:pt x="2039112" y="1060703"/>
                  </a:lnTo>
                  <a:lnTo>
                    <a:pt x="176784" y="1060703"/>
                  </a:lnTo>
                  <a:lnTo>
                    <a:pt x="129778" y="1054391"/>
                  </a:lnTo>
                  <a:lnTo>
                    <a:pt x="87545" y="1036573"/>
                  </a:lnTo>
                  <a:lnTo>
                    <a:pt x="51768" y="1008935"/>
                  </a:lnTo>
                  <a:lnTo>
                    <a:pt x="24129" y="973158"/>
                  </a:lnTo>
                  <a:lnTo>
                    <a:pt x="6312" y="930925"/>
                  </a:lnTo>
                  <a:lnTo>
                    <a:pt x="0" y="883919"/>
                  </a:lnTo>
                  <a:lnTo>
                    <a:pt x="0" y="176783"/>
                  </a:lnTo>
                  <a:close/>
                </a:path>
              </a:pathLst>
            </a:custGeom>
            <a:ln w="12192">
              <a:solidFill>
                <a:srgbClr val="D2DFE4"/>
              </a:solidFill>
            </a:ln>
          </p:spPr>
          <p:txBody>
            <a:bodyPr wrap="square" lIns="0" tIns="0" rIns="0" bIns="0" rtlCol="0"/>
            <a:lstStyle/>
            <a:p>
              <a:endParaRPr/>
            </a:p>
          </p:txBody>
        </p:sp>
      </p:grpSp>
      <p:grpSp>
        <p:nvGrpSpPr>
          <p:cNvPr id="12" name="object 8">
            <a:extLst>
              <a:ext uri="{FF2B5EF4-FFF2-40B4-BE49-F238E27FC236}">
                <a16:creationId xmlns:a16="http://schemas.microsoft.com/office/drawing/2014/main" id="{F0A697AC-C3D2-4E5C-8DB0-1CB79628BA30}"/>
              </a:ext>
            </a:extLst>
          </p:cNvPr>
          <p:cNvGrpSpPr/>
          <p:nvPr/>
        </p:nvGrpSpPr>
        <p:grpSpPr>
          <a:xfrm>
            <a:off x="715580" y="3005421"/>
            <a:ext cx="2228215" cy="1073150"/>
            <a:chOff x="2231135" y="3220211"/>
            <a:chExt cx="2228215" cy="1073150"/>
          </a:xfrm>
        </p:grpSpPr>
        <p:sp>
          <p:nvSpPr>
            <p:cNvPr id="13" name="object 9">
              <a:extLst>
                <a:ext uri="{FF2B5EF4-FFF2-40B4-BE49-F238E27FC236}">
                  <a16:creationId xmlns:a16="http://schemas.microsoft.com/office/drawing/2014/main" id="{BFFF6641-8E21-4266-9403-611A25549320}"/>
                </a:ext>
              </a:extLst>
            </p:cNvPr>
            <p:cNvSpPr/>
            <p:nvPr/>
          </p:nvSpPr>
          <p:spPr>
            <a:xfrm>
              <a:off x="2237231" y="3226307"/>
              <a:ext cx="2216150" cy="1061085"/>
            </a:xfrm>
            <a:custGeom>
              <a:avLst/>
              <a:gdLst/>
              <a:ahLst/>
              <a:cxnLst/>
              <a:rect l="l" t="t" r="r" b="b"/>
              <a:pathLst>
                <a:path w="2216150" h="1061085">
                  <a:moveTo>
                    <a:pt x="2039112" y="0"/>
                  </a:moveTo>
                  <a:lnTo>
                    <a:pt x="176784" y="0"/>
                  </a:lnTo>
                  <a:lnTo>
                    <a:pt x="129778" y="6312"/>
                  </a:lnTo>
                  <a:lnTo>
                    <a:pt x="87545" y="24129"/>
                  </a:lnTo>
                  <a:lnTo>
                    <a:pt x="51768" y="51768"/>
                  </a:lnTo>
                  <a:lnTo>
                    <a:pt x="24130" y="87545"/>
                  </a:lnTo>
                  <a:lnTo>
                    <a:pt x="6312" y="129778"/>
                  </a:lnTo>
                  <a:lnTo>
                    <a:pt x="0" y="176783"/>
                  </a:lnTo>
                  <a:lnTo>
                    <a:pt x="0" y="883919"/>
                  </a:lnTo>
                  <a:lnTo>
                    <a:pt x="6312" y="930925"/>
                  </a:lnTo>
                  <a:lnTo>
                    <a:pt x="24129" y="973158"/>
                  </a:lnTo>
                  <a:lnTo>
                    <a:pt x="51768" y="1008935"/>
                  </a:lnTo>
                  <a:lnTo>
                    <a:pt x="87545" y="1036573"/>
                  </a:lnTo>
                  <a:lnTo>
                    <a:pt x="129778" y="1054391"/>
                  </a:lnTo>
                  <a:lnTo>
                    <a:pt x="176784" y="1060703"/>
                  </a:lnTo>
                  <a:lnTo>
                    <a:pt x="2039112" y="1060703"/>
                  </a:lnTo>
                  <a:lnTo>
                    <a:pt x="2086117" y="1054391"/>
                  </a:lnTo>
                  <a:lnTo>
                    <a:pt x="2128350" y="1036574"/>
                  </a:lnTo>
                  <a:lnTo>
                    <a:pt x="2164127" y="1008935"/>
                  </a:lnTo>
                  <a:lnTo>
                    <a:pt x="2191766" y="973158"/>
                  </a:lnTo>
                  <a:lnTo>
                    <a:pt x="2209583" y="930925"/>
                  </a:lnTo>
                  <a:lnTo>
                    <a:pt x="2215896" y="883919"/>
                  </a:lnTo>
                  <a:lnTo>
                    <a:pt x="2215896" y="176783"/>
                  </a:lnTo>
                  <a:lnTo>
                    <a:pt x="2209583" y="129778"/>
                  </a:lnTo>
                  <a:lnTo>
                    <a:pt x="2191766" y="87545"/>
                  </a:lnTo>
                  <a:lnTo>
                    <a:pt x="2164127" y="51768"/>
                  </a:lnTo>
                  <a:lnTo>
                    <a:pt x="2128350" y="24129"/>
                  </a:lnTo>
                  <a:lnTo>
                    <a:pt x="2086117" y="6312"/>
                  </a:lnTo>
                  <a:lnTo>
                    <a:pt x="2039112" y="0"/>
                  </a:lnTo>
                  <a:close/>
                </a:path>
              </a:pathLst>
            </a:custGeom>
            <a:solidFill>
              <a:srgbClr val="8EB0BE"/>
            </a:solidFill>
          </p:spPr>
          <p:txBody>
            <a:bodyPr wrap="square" lIns="0" tIns="0" rIns="0" bIns="0" rtlCol="0"/>
            <a:lstStyle/>
            <a:p>
              <a:endParaRPr/>
            </a:p>
          </p:txBody>
        </p:sp>
        <p:sp>
          <p:nvSpPr>
            <p:cNvPr id="14" name="object 10">
              <a:extLst>
                <a:ext uri="{FF2B5EF4-FFF2-40B4-BE49-F238E27FC236}">
                  <a16:creationId xmlns:a16="http://schemas.microsoft.com/office/drawing/2014/main" id="{390CF8FD-3ED1-4ADE-8F30-DAF6B837DBD1}"/>
                </a:ext>
              </a:extLst>
            </p:cNvPr>
            <p:cNvSpPr/>
            <p:nvPr/>
          </p:nvSpPr>
          <p:spPr>
            <a:xfrm>
              <a:off x="2237231" y="3226307"/>
              <a:ext cx="2216150" cy="1061085"/>
            </a:xfrm>
            <a:custGeom>
              <a:avLst/>
              <a:gdLst/>
              <a:ahLst/>
              <a:cxnLst/>
              <a:rect l="l" t="t" r="r" b="b"/>
              <a:pathLst>
                <a:path w="2216150" h="1061085">
                  <a:moveTo>
                    <a:pt x="0" y="176783"/>
                  </a:moveTo>
                  <a:lnTo>
                    <a:pt x="6312" y="129778"/>
                  </a:lnTo>
                  <a:lnTo>
                    <a:pt x="24130" y="87545"/>
                  </a:lnTo>
                  <a:lnTo>
                    <a:pt x="51768" y="51768"/>
                  </a:lnTo>
                  <a:lnTo>
                    <a:pt x="87545" y="24129"/>
                  </a:lnTo>
                  <a:lnTo>
                    <a:pt x="129778" y="6312"/>
                  </a:lnTo>
                  <a:lnTo>
                    <a:pt x="176784" y="0"/>
                  </a:lnTo>
                  <a:lnTo>
                    <a:pt x="2039112" y="0"/>
                  </a:lnTo>
                  <a:lnTo>
                    <a:pt x="2086117" y="6312"/>
                  </a:lnTo>
                  <a:lnTo>
                    <a:pt x="2128350" y="24129"/>
                  </a:lnTo>
                  <a:lnTo>
                    <a:pt x="2164127" y="51768"/>
                  </a:lnTo>
                  <a:lnTo>
                    <a:pt x="2191766" y="87545"/>
                  </a:lnTo>
                  <a:lnTo>
                    <a:pt x="2209583" y="129778"/>
                  </a:lnTo>
                  <a:lnTo>
                    <a:pt x="2215896" y="176783"/>
                  </a:lnTo>
                  <a:lnTo>
                    <a:pt x="2215896" y="883919"/>
                  </a:lnTo>
                  <a:lnTo>
                    <a:pt x="2209583" y="930925"/>
                  </a:lnTo>
                  <a:lnTo>
                    <a:pt x="2191766" y="973158"/>
                  </a:lnTo>
                  <a:lnTo>
                    <a:pt x="2164127" y="1008935"/>
                  </a:lnTo>
                  <a:lnTo>
                    <a:pt x="2128350" y="1036574"/>
                  </a:lnTo>
                  <a:lnTo>
                    <a:pt x="2086117" y="1054391"/>
                  </a:lnTo>
                  <a:lnTo>
                    <a:pt x="2039112" y="1060703"/>
                  </a:lnTo>
                  <a:lnTo>
                    <a:pt x="176784" y="1060703"/>
                  </a:lnTo>
                  <a:lnTo>
                    <a:pt x="129778" y="1054391"/>
                  </a:lnTo>
                  <a:lnTo>
                    <a:pt x="87545" y="1036573"/>
                  </a:lnTo>
                  <a:lnTo>
                    <a:pt x="51768" y="1008935"/>
                  </a:lnTo>
                  <a:lnTo>
                    <a:pt x="24129" y="973158"/>
                  </a:lnTo>
                  <a:lnTo>
                    <a:pt x="6312" y="930925"/>
                  </a:lnTo>
                  <a:lnTo>
                    <a:pt x="0" y="883919"/>
                  </a:lnTo>
                  <a:lnTo>
                    <a:pt x="0" y="176783"/>
                  </a:lnTo>
                  <a:close/>
                </a:path>
              </a:pathLst>
            </a:custGeom>
            <a:ln w="12192">
              <a:solidFill>
                <a:srgbClr val="D2DFE4"/>
              </a:solidFill>
            </a:ln>
          </p:spPr>
          <p:txBody>
            <a:bodyPr wrap="square" lIns="0" tIns="0" rIns="0" bIns="0" rtlCol="0"/>
            <a:lstStyle/>
            <a:p>
              <a:endParaRPr/>
            </a:p>
          </p:txBody>
        </p:sp>
      </p:grpSp>
      <p:sp>
        <p:nvSpPr>
          <p:cNvPr id="16" name="TextBox 15">
            <a:extLst>
              <a:ext uri="{FF2B5EF4-FFF2-40B4-BE49-F238E27FC236}">
                <a16:creationId xmlns:a16="http://schemas.microsoft.com/office/drawing/2014/main" id="{74BD8BA5-40AE-4900-ABE9-AB0F003CD55D}"/>
              </a:ext>
            </a:extLst>
          </p:cNvPr>
          <p:cNvSpPr txBox="1"/>
          <p:nvPr/>
        </p:nvSpPr>
        <p:spPr>
          <a:xfrm>
            <a:off x="893194" y="3198167"/>
            <a:ext cx="2094223" cy="461665"/>
          </a:xfrm>
          <a:prstGeom prst="rect">
            <a:avLst/>
          </a:prstGeom>
          <a:noFill/>
        </p:spPr>
        <p:txBody>
          <a:bodyPr wrap="square">
            <a:spAutoFit/>
          </a:bodyPr>
          <a:lstStyle/>
          <a:p>
            <a:r>
              <a:rPr lang="en-US" sz="2400" dirty="0">
                <a:solidFill>
                  <a:srgbClr val="BAD0D9"/>
                </a:solidFill>
                <a:latin typeface="Franklin Gothic Medium"/>
                <a:cs typeface="Franklin Gothic Medium"/>
              </a:rPr>
              <a:t>Unsupervised</a:t>
            </a:r>
            <a:endParaRPr lang="en-US" sz="2400" dirty="0"/>
          </a:p>
        </p:txBody>
      </p:sp>
      <p:sp>
        <p:nvSpPr>
          <p:cNvPr id="18" name="TextBox 17">
            <a:extLst>
              <a:ext uri="{FF2B5EF4-FFF2-40B4-BE49-F238E27FC236}">
                <a16:creationId xmlns:a16="http://schemas.microsoft.com/office/drawing/2014/main" id="{04C63464-2093-4664-8F86-6C247E6905C9}"/>
              </a:ext>
            </a:extLst>
          </p:cNvPr>
          <p:cNvSpPr txBox="1"/>
          <p:nvPr/>
        </p:nvSpPr>
        <p:spPr>
          <a:xfrm>
            <a:off x="954156" y="4745463"/>
            <a:ext cx="2106289" cy="461665"/>
          </a:xfrm>
          <a:prstGeom prst="rect">
            <a:avLst/>
          </a:prstGeom>
          <a:noFill/>
        </p:spPr>
        <p:txBody>
          <a:bodyPr wrap="square">
            <a:spAutoFit/>
          </a:bodyPr>
          <a:lstStyle/>
          <a:p>
            <a:r>
              <a:rPr lang="en-US" sz="2400" spc="-40" dirty="0">
                <a:solidFill>
                  <a:srgbClr val="BAD0D9"/>
                </a:solidFill>
                <a:latin typeface="Franklin Gothic Medium"/>
                <a:cs typeface="Franklin Gothic Medium"/>
              </a:rPr>
              <a:t>Reinforcement</a:t>
            </a:r>
            <a:endParaRPr lang="en-US" sz="2400" dirty="0"/>
          </a:p>
        </p:txBody>
      </p:sp>
      <p:sp>
        <p:nvSpPr>
          <p:cNvPr id="19" name="TextBox 18">
            <a:extLst>
              <a:ext uri="{FF2B5EF4-FFF2-40B4-BE49-F238E27FC236}">
                <a16:creationId xmlns:a16="http://schemas.microsoft.com/office/drawing/2014/main" id="{7BA3A5FB-96BE-4291-B460-FF68C5D72BFE}"/>
              </a:ext>
            </a:extLst>
          </p:cNvPr>
          <p:cNvSpPr txBox="1"/>
          <p:nvPr/>
        </p:nvSpPr>
        <p:spPr>
          <a:xfrm>
            <a:off x="3763616" y="2957662"/>
            <a:ext cx="7209183" cy="2939266"/>
          </a:xfrm>
          <a:prstGeom prst="rect">
            <a:avLst/>
          </a:prstGeom>
          <a:noFill/>
        </p:spPr>
        <p:txBody>
          <a:bodyPr wrap="square" rtlCol="0">
            <a:spAutoFit/>
          </a:bodyPr>
          <a:lstStyle/>
          <a:p>
            <a:pPr marL="12700" marR="5080">
              <a:spcBef>
                <a:spcPts val="100"/>
              </a:spcBef>
            </a:pPr>
            <a:r>
              <a:rPr lang="en-US" sz="2000" spc="-85" dirty="0">
                <a:solidFill>
                  <a:srgbClr val="00050D"/>
                </a:solidFill>
                <a:latin typeface="Franklin Gothic Medium"/>
                <a:cs typeface="Franklin Gothic Medium"/>
              </a:rPr>
              <a:t>An</a:t>
            </a:r>
            <a:r>
              <a:rPr lang="en-US" sz="2000" spc="-5" dirty="0">
                <a:solidFill>
                  <a:srgbClr val="00050D"/>
                </a:solidFill>
                <a:latin typeface="Franklin Gothic Medium"/>
                <a:cs typeface="Franklin Gothic Medium"/>
              </a:rPr>
              <a:t> </a:t>
            </a:r>
            <a:r>
              <a:rPr lang="en-US" sz="2000" spc="-30" dirty="0">
                <a:solidFill>
                  <a:srgbClr val="00050D"/>
                </a:solidFill>
                <a:latin typeface="Franklin Gothic Medium"/>
                <a:cs typeface="Franklin Gothic Medium"/>
              </a:rPr>
              <a:t>agent</a:t>
            </a:r>
            <a:r>
              <a:rPr lang="en-US" sz="2000" dirty="0">
                <a:solidFill>
                  <a:srgbClr val="00050D"/>
                </a:solidFill>
                <a:latin typeface="Franklin Gothic Medium"/>
                <a:cs typeface="Franklin Gothic Medium"/>
              </a:rPr>
              <a:t> </a:t>
            </a:r>
            <a:r>
              <a:rPr lang="en-US" sz="2000" spc="-20" dirty="0">
                <a:solidFill>
                  <a:srgbClr val="00050D"/>
                </a:solidFill>
                <a:latin typeface="Franklin Gothic Medium"/>
                <a:cs typeface="Franklin Gothic Medium"/>
              </a:rPr>
              <a:t>interacts</a:t>
            </a:r>
            <a:r>
              <a:rPr lang="en-US" sz="2000" spc="-30" dirty="0">
                <a:solidFill>
                  <a:srgbClr val="00050D"/>
                </a:solidFill>
                <a:latin typeface="Franklin Gothic Medium"/>
                <a:cs typeface="Franklin Gothic Medium"/>
              </a:rPr>
              <a:t> </a:t>
            </a:r>
            <a:r>
              <a:rPr lang="en-US" sz="2000" spc="-40" dirty="0">
                <a:solidFill>
                  <a:srgbClr val="00050D"/>
                </a:solidFill>
                <a:latin typeface="Franklin Gothic Medium"/>
                <a:cs typeface="Franklin Gothic Medium"/>
              </a:rPr>
              <a:t>with</a:t>
            </a:r>
            <a:r>
              <a:rPr lang="en-US" sz="2000" spc="-10" dirty="0">
                <a:solidFill>
                  <a:srgbClr val="00050D"/>
                </a:solidFill>
                <a:latin typeface="Franklin Gothic Medium"/>
                <a:cs typeface="Franklin Gothic Medium"/>
              </a:rPr>
              <a:t> </a:t>
            </a:r>
            <a:r>
              <a:rPr lang="en-US" sz="2000" spc="-15" dirty="0">
                <a:solidFill>
                  <a:srgbClr val="00050D"/>
                </a:solidFill>
                <a:latin typeface="Franklin Gothic Medium"/>
                <a:cs typeface="Franklin Gothic Medium"/>
              </a:rPr>
              <a:t>an</a:t>
            </a:r>
            <a:r>
              <a:rPr lang="en-US" sz="2000" dirty="0">
                <a:solidFill>
                  <a:srgbClr val="00050D"/>
                </a:solidFill>
                <a:latin typeface="Franklin Gothic Medium"/>
                <a:cs typeface="Franklin Gothic Medium"/>
              </a:rPr>
              <a:t> </a:t>
            </a:r>
            <a:r>
              <a:rPr lang="en-US" sz="2000" spc="-30" dirty="0">
                <a:solidFill>
                  <a:srgbClr val="00050D"/>
                </a:solidFill>
                <a:latin typeface="Franklin Gothic Medium"/>
                <a:cs typeface="Franklin Gothic Medium"/>
              </a:rPr>
              <a:t>environment </a:t>
            </a:r>
            <a:r>
              <a:rPr lang="en-US" sz="2000" spc="-10" dirty="0">
                <a:solidFill>
                  <a:srgbClr val="00050D"/>
                </a:solidFill>
                <a:latin typeface="Franklin Gothic Medium"/>
                <a:cs typeface="Franklin Gothic Medium"/>
              </a:rPr>
              <a:t>and</a:t>
            </a:r>
            <a:r>
              <a:rPr lang="en-US" sz="2000" spc="-5" dirty="0">
                <a:solidFill>
                  <a:srgbClr val="00050D"/>
                </a:solidFill>
                <a:latin typeface="Franklin Gothic Medium"/>
                <a:cs typeface="Franklin Gothic Medium"/>
              </a:rPr>
              <a:t> </a:t>
            </a:r>
            <a:r>
              <a:rPr lang="en-US" sz="2000" spc="-25" dirty="0">
                <a:solidFill>
                  <a:srgbClr val="00050D"/>
                </a:solidFill>
                <a:latin typeface="Franklin Gothic Medium"/>
                <a:cs typeface="Franklin Gothic Medium"/>
              </a:rPr>
              <a:t>watches </a:t>
            </a:r>
            <a:r>
              <a:rPr lang="en-US" sz="2000" spc="-585" dirty="0">
                <a:solidFill>
                  <a:srgbClr val="00050D"/>
                </a:solidFill>
                <a:latin typeface="Franklin Gothic Medium"/>
                <a:cs typeface="Franklin Gothic Medium"/>
              </a:rPr>
              <a:t> </a:t>
            </a:r>
            <a:r>
              <a:rPr lang="en-US" sz="2000" spc="-20" dirty="0">
                <a:solidFill>
                  <a:srgbClr val="00050D"/>
                </a:solidFill>
                <a:latin typeface="Franklin Gothic Medium"/>
                <a:cs typeface="Franklin Gothic Medium"/>
              </a:rPr>
              <a:t>the</a:t>
            </a:r>
            <a:r>
              <a:rPr lang="en-US" sz="2000" spc="-5" dirty="0">
                <a:solidFill>
                  <a:srgbClr val="00050D"/>
                </a:solidFill>
                <a:latin typeface="Franklin Gothic Medium"/>
                <a:cs typeface="Franklin Gothic Medium"/>
              </a:rPr>
              <a:t> </a:t>
            </a:r>
            <a:r>
              <a:rPr lang="en-US" sz="2000" spc="-10" dirty="0">
                <a:solidFill>
                  <a:srgbClr val="00050D"/>
                </a:solidFill>
                <a:latin typeface="Franklin Gothic Medium"/>
                <a:cs typeface="Franklin Gothic Medium"/>
              </a:rPr>
              <a:t>result </a:t>
            </a:r>
            <a:r>
              <a:rPr lang="en-US" sz="2000" spc="-35" dirty="0">
                <a:solidFill>
                  <a:srgbClr val="00050D"/>
                </a:solidFill>
                <a:latin typeface="Franklin Gothic Medium"/>
                <a:cs typeface="Franklin Gothic Medium"/>
              </a:rPr>
              <a:t>of</a:t>
            </a:r>
            <a:r>
              <a:rPr lang="en-US" sz="2000" spc="10" dirty="0">
                <a:solidFill>
                  <a:srgbClr val="00050D"/>
                </a:solidFill>
                <a:latin typeface="Franklin Gothic Medium"/>
                <a:cs typeface="Franklin Gothic Medium"/>
              </a:rPr>
              <a:t> </a:t>
            </a:r>
            <a:r>
              <a:rPr lang="en-US" sz="2000" spc="-20" dirty="0">
                <a:solidFill>
                  <a:srgbClr val="00050D"/>
                </a:solidFill>
                <a:latin typeface="Franklin Gothic Medium"/>
                <a:cs typeface="Franklin Gothic Medium"/>
              </a:rPr>
              <a:t>the</a:t>
            </a:r>
            <a:r>
              <a:rPr lang="en-US" sz="2000" dirty="0">
                <a:solidFill>
                  <a:srgbClr val="00050D"/>
                </a:solidFill>
                <a:latin typeface="Franklin Gothic Medium"/>
                <a:cs typeface="Franklin Gothic Medium"/>
              </a:rPr>
              <a:t> </a:t>
            </a:r>
            <a:r>
              <a:rPr lang="en-US" sz="2000" spc="-20" dirty="0">
                <a:solidFill>
                  <a:srgbClr val="00050D"/>
                </a:solidFill>
                <a:latin typeface="Franklin Gothic Medium"/>
                <a:cs typeface="Franklin Gothic Medium"/>
              </a:rPr>
              <a:t>interaction</a:t>
            </a:r>
          </a:p>
          <a:p>
            <a:pPr marL="12700" marR="5080">
              <a:spcBef>
                <a:spcPts val="100"/>
              </a:spcBef>
            </a:pPr>
            <a:endParaRPr lang="en-US" sz="2000" spc="-20" dirty="0">
              <a:solidFill>
                <a:srgbClr val="00050D"/>
              </a:solidFill>
              <a:latin typeface="Franklin Gothic Medium"/>
              <a:cs typeface="Franklin Gothic Medium"/>
            </a:endParaRPr>
          </a:p>
          <a:p>
            <a:pPr marL="12700" marR="5080">
              <a:spcBef>
                <a:spcPts val="100"/>
              </a:spcBef>
            </a:pPr>
            <a:endParaRPr lang="en-US" sz="2000" spc="-20" dirty="0">
              <a:solidFill>
                <a:srgbClr val="00050D"/>
              </a:solidFill>
              <a:latin typeface="Franklin Gothic Medium"/>
              <a:cs typeface="Franklin Gothic Medium"/>
            </a:endParaRPr>
          </a:p>
          <a:p>
            <a:pPr marL="12700" marR="5080">
              <a:spcBef>
                <a:spcPts val="100"/>
              </a:spcBef>
            </a:pPr>
            <a:endParaRPr lang="en-US" sz="2000" spc="-20" dirty="0">
              <a:solidFill>
                <a:srgbClr val="00050D"/>
              </a:solidFill>
              <a:latin typeface="Franklin Gothic Medium"/>
              <a:cs typeface="Franklin Gothic Medium"/>
            </a:endParaRPr>
          </a:p>
          <a:p>
            <a:pPr marL="12700" marR="5080">
              <a:spcBef>
                <a:spcPts val="100"/>
              </a:spcBef>
            </a:pPr>
            <a:r>
              <a:rPr lang="en-US" sz="2000" spc="-30" dirty="0">
                <a:solidFill>
                  <a:srgbClr val="00050D"/>
                </a:solidFill>
                <a:latin typeface="Franklin Gothic Medium"/>
                <a:cs typeface="Franklin Gothic Medium"/>
              </a:rPr>
              <a:t>Environment</a:t>
            </a:r>
            <a:r>
              <a:rPr lang="en-US" sz="2000" spc="-5" dirty="0">
                <a:solidFill>
                  <a:srgbClr val="00050D"/>
                </a:solidFill>
                <a:latin typeface="Franklin Gothic Medium"/>
                <a:cs typeface="Franklin Gothic Medium"/>
              </a:rPr>
              <a:t> </a:t>
            </a:r>
            <a:r>
              <a:rPr lang="en-US" sz="2000" spc="-30" dirty="0">
                <a:solidFill>
                  <a:srgbClr val="00050D"/>
                </a:solidFill>
                <a:latin typeface="Franklin Gothic Medium"/>
                <a:cs typeface="Franklin Gothic Medium"/>
              </a:rPr>
              <a:t>gives</a:t>
            </a:r>
            <a:r>
              <a:rPr lang="en-US" sz="2000" spc="-10" dirty="0">
                <a:solidFill>
                  <a:srgbClr val="00050D"/>
                </a:solidFill>
                <a:latin typeface="Franklin Gothic Medium"/>
                <a:cs typeface="Franklin Gothic Medium"/>
              </a:rPr>
              <a:t> </a:t>
            </a:r>
            <a:r>
              <a:rPr lang="en-US" sz="2000" spc="-30" dirty="0">
                <a:solidFill>
                  <a:srgbClr val="00050D"/>
                </a:solidFill>
                <a:latin typeface="Franklin Gothic Medium"/>
                <a:cs typeface="Franklin Gothic Medium"/>
              </a:rPr>
              <a:t>feedback</a:t>
            </a:r>
            <a:r>
              <a:rPr lang="en-US" sz="2000" dirty="0">
                <a:solidFill>
                  <a:srgbClr val="00050D"/>
                </a:solidFill>
                <a:latin typeface="Franklin Gothic Medium"/>
                <a:cs typeface="Franklin Gothic Medium"/>
              </a:rPr>
              <a:t> </a:t>
            </a:r>
            <a:r>
              <a:rPr lang="en-US" sz="2000" spc="-25" dirty="0">
                <a:solidFill>
                  <a:srgbClr val="00050D"/>
                </a:solidFill>
                <a:latin typeface="Franklin Gothic Medium"/>
                <a:cs typeface="Franklin Gothic Medium"/>
              </a:rPr>
              <a:t>via</a:t>
            </a:r>
            <a:r>
              <a:rPr lang="en-US" sz="2000" spc="-5" dirty="0">
                <a:solidFill>
                  <a:srgbClr val="00050D"/>
                </a:solidFill>
                <a:latin typeface="Franklin Gothic Medium"/>
                <a:cs typeface="Franklin Gothic Medium"/>
              </a:rPr>
              <a:t> </a:t>
            </a:r>
            <a:r>
              <a:rPr lang="en-US" sz="2000" spc="-30" dirty="0">
                <a:solidFill>
                  <a:srgbClr val="00050D"/>
                </a:solidFill>
                <a:latin typeface="Franklin Gothic Medium"/>
                <a:cs typeface="Franklin Gothic Medium"/>
              </a:rPr>
              <a:t>a</a:t>
            </a:r>
            <a:r>
              <a:rPr lang="en-US" sz="2000" dirty="0">
                <a:solidFill>
                  <a:srgbClr val="00050D"/>
                </a:solidFill>
                <a:latin typeface="Franklin Gothic Medium"/>
                <a:cs typeface="Franklin Gothic Medium"/>
              </a:rPr>
              <a:t> </a:t>
            </a:r>
            <a:r>
              <a:rPr lang="en-US" sz="2000" spc="-25" dirty="0">
                <a:solidFill>
                  <a:srgbClr val="00050D"/>
                </a:solidFill>
                <a:latin typeface="Franklin Gothic Medium"/>
                <a:cs typeface="Franklin Gothic Medium"/>
              </a:rPr>
              <a:t>positive</a:t>
            </a:r>
            <a:r>
              <a:rPr lang="en-US" sz="2000" spc="-15" dirty="0">
                <a:solidFill>
                  <a:srgbClr val="00050D"/>
                </a:solidFill>
                <a:latin typeface="Franklin Gothic Medium"/>
                <a:cs typeface="Franklin Gothic Medium"/>
              </a:rPr>
              <a:t> or </a:t>
            </a:r>
            <a:r>
              <a:rPr lang="en-US" sz="2000" spc="-585" dirty="0">
                <a:solidFill>
                  <a:srgbClr val="00050D"/>
                </a:solidFill>
                <a:latin typeface="Franklin Gothic Medium"/>
                <a:cs typeface="Franklin Gothic Medium"/>
              </a:rPr>
              <a:t> </a:t>
            </a:r>
            <a:r>
              <a:rPr lang="en-US" sz="2000" spc="-30" dirty="0">
                <a:solidFill>
                  <a:srgbClr val="00050D"/>
                </a:solidFill>
                <a:latin typeface="Franklin Gothic Medium"/>
                <a:cs typeface="Franklin Gothic Medium"/>
              </a:rPr>
              <a:t>negative</a:t>
            </a:r>
            <a:r>
              <a:rPr lang="en-US" sz="2000" dirty="0">
                <a:solidFill>
                  <a:srgbClr val="00050D"/>
                </a:solidFill>
                <a:latin typeface="Franklin Gothic Medium"/>
                <a:cs typeface="Franklin Gothic Medium"/>
              </a:rPr>
              <a:t> </a:t>
            </a:r>
            <a:r>
              <a:rPr lang="en-US" sz="2000" spc="-35" dirty="0">
                <a:solidFill>
                  <a:srgbClr val="00050D"/>
                </a:solidFill>
                <a:latin typeface="Franklin Gothic Medium"/>
                <a:cs typeface="Franklin Gothic Medium"/>
              </a:rPr>
              <a:t>reward </a:t>
            </a:r>
            <a:r>
              <a:rPr lang="en-US" sz="2000" spc="-15" dirty="0">
                <a:solidFill>
                  <a:srgbClr val="00050D"/>
                </a:solidFill>
                <a:latin typeface="Franklin Gothic Medium"/>
                <a:cs typeface="Franklin Gothic Medium"/>
              </a:rPr>
              <a:t>signal.</a:t>
            </a:r>
            <a:endParaRPr lang="en-US" sz="2000" dirty="0">
              <a:latin typeface="Franklin Gothic Medium"/>
              <a:cs typeface="Franklin Gothic Medium"/>
            </a:endParaRPr>
          </a:p>
          <a:p>
            <a:pPr marL="12700">
              <a:lnSpc>
                <a:spcPct val="100000"/>
              </a:lnSpc>
              <a:spcBef>
                <a:spcPts val="110"/>
              </a:spcBef>
            </a:pPr>
            <a:endParaRPr lang="en-US" sz="2000" dirty="0">
              <a:latin typeface="Franklin Gothic Medium"/>
              <a:cs typeface="Franklin Gothic Medium"/>
            </a:endParaRPr>
          </a:p>
          <a:p>
            <a:pPr marL="12700" marR="5080">
              <a:lnSpc>
                <a:spcPct val="100000"/>
              </a:lnSpc>
              <a:spcBef>
                <a:spcPts val="100"/>
              </a:spcBef>
            </a:pPr>
            <a:endParaRPr lang="en-US" sz="2000" b="1" dirty="0">
              <a:cs typeface="Franklin Gothic Medium"/>
            </a:endParaRPr>
          </a:p>
        </p:txBody>
      </p:sp>
    </p:spTree>
    <p:extLst>
      <p:ext uri="{BB962C8B-B14F-4D97-AF65-F5344CB8AC3E}">
        <p14:creationId xmlns:p14="http://schemas.microsoft.com/office/powerpoint/2010/main" val="2456197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6840"/>
          </a:xfrm>
        </p:spPr>
        <p:txBody>
          <a:bodyPr>
            <a:normAutofit fontScale="90000"/>
          </a:bodyPr>
          <a:lstStyle/>
          <a:p>
            <a:r>
              <a:rPr lang="en-US" b="1" dirty="0">
                <a:solidFill>
                  <a:schemeClr val="accent5">
                    <a:lumMod val="50000"/>
                  </a:schemeClr>
                </a:solidFill>
              </a:rPr>
              <a:t>Difference</a:t>
            </a:r>
          </a:p>
        </p:txBody>
      </p:sp>
      <p:pic>
        <p:nvPicPr>
          <p:cNvPr id="4" name="Picture 3"/>
          <p:cNvPicPr>
            <a:picLocks noChangeAspect="1"/>
          </p:cNvPicPr>
          <p:nvPr/>
        </p:nvPicPr>
        <p:blipFill>
          <a:blip r:embed="rId2"/>
          <a:stretch>
            <a:fillRect/>
          </a:stretch>
        </p:blipFill>
        <p:spPr>
          <a:xfrm>
            <a:off x="9370826" y="5917985"/>
            <a:ext cx="1982975" cy="787831"/>
          </a:xfrm>
          <a:prstGeom prst="rect">
            <a:avLst/>
          </a:prstGeom>
        </p:spPr>
      </p:pic>
      <p:pic>
        <p:nvPicPr>
          <p:cNvPr id="5" name="Picture 4"/>
          <p:cNvPicPr>
            <a:picLocks noChangeAspect="1"/>
          </p:cNvPicPr>
          <p:nvPr/>
        </p:nvPicPr>
        <p:blipFill>
          <a:blip r:embed="rId3"/>
          <a:stretch>
            <a:fillRect/>
          </a:stretch>
        </p:blipFill>
        <p:spPr>
          <a:xfrm>
            <a:off x="838200" y="5917986"/>
            <a:ext cx="1982976" cy="787831"/>
          </a:xfrm>
          <a:prstGeom prst="rect">
            <a:avLst/>
          </a:prstGeom>
        </p:spPr>
      </p:pic>
      <p:pic>
        <p:nvPicPr>
          <p:cNvPr id="7" name="Content Placeholder 6" descr="Table&#10;&#10;Description automatically generated">
            <a:extLst>
              <a:ext uri="{FF2B5EF4-FFF2-40B4-BE49-F238E27FC236}">
                <a16:creationId xmlns:a16="http://schemas.microsoft.com/office/drawing/2014/main" id="{A8615A44-E3F2-4188-B717-8A44F8ACC20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022844" y="1079607"/>
            <a:ext cx="9339469" cy="4698785"/>
          </a:xfrm>
        </p:spPr>
      </p:pic>
    </p:spTree>
    <p:extLst>
      <p:ext uri="{BB962C8B-B14F-4D97-AF65-F5344CB8AC3E}">
        <p14:creationId xmlns:p14="http://schemas.microsoft.com/office/powerpoint/2010/main" val="512216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6840"/>
          </a:xfrm>
        </p:spPr>
        <p:txBody>
          <a:bodyPr>
            <a:normAutofit fontScale="90000"/>
          </a:bodyPr>
          <a:lstStyle/>
          <a:p>
            <a:r>
              <a:rPr lang="en-US" b="1" dirty="0">
                <a:solidFill>
                  <a:schemeClr val="accent5">
                    <a:lumMod val="50000"/>
                  </a:schemeClr>
                </a:solidFill>
              </a:rPr>
              <a:t>Applications of Machine Learning</a:t>
            </a:r>
          </a:p>
        </p:txBody>
      </p:sp>
      <p:pic>
        <p:nvPicPr>
          <p:cNvPr id="4" name="Picture 3"/>
          <p:cNvPicPr>
            <a:picLocks noChangeAspect="1"/>
          </p:cNvPicPr>
          <p:nvPr/>
        </p:nvPicPr>
        <p:blipFill>
          <a:blip r:embed="rId2"/>
          <a:stretch>
            <a:fillRect/>
          </a:stretch>
        </p:blipFill>
        <p:spPr>
          <a:xfrm>
            <a:off x="9727096" y="6133241"/>
            <a:ext cx="1626705" cy="572575"/>
          </a:xfrm>
          <a:prstGeom prst="rect">
            <a:avLst/>
          </a:prstGeom>
        </p:spPr>
      </p:pic>
      <p:pic>
        <p:nvPicPr>
          <p:cNvPr id="5" name="Picture 4"/>
          <p:cNvPicPr>
            <a:picLocks noChangeAspect="1"/>
          </p:cNvPicPr>
          <p:nvPr/>
        </p:nvPicPr>
        <p:blipFill>
          <a:blip r:embed="rId3"/>
          <a:stretch>
            <a:fillRect/>
          </a:stretch>
        </p:blipFill>
        <p:spPr>
          <a:xfrm>
            <a:off x="838200" y="6133242"/>
            <a:ext cx="1441174" cy="572575"/>
          </a:xfrm>
          <a:prstGeom prst="rect">
            <a:avLst/>
          </a:prstGeom>
        </p:spPr>
      </p:pic>
      <p:pic>
        <p:nvPicPr>
          <p:cNvPr id="7" name="Content Placeholder 6" descr="Diagram&#10;&#10;Description automatically generated">
            <a:extLst>
              <a:ext uri="{FF2B5EF4-FFF2-40B4-BE49-F238E27FC236}">
                <a16:creationId xmlns:a16="http://schemas.microsoft.com/office/drawing/2014/main" id="{503C666C-3938-43C0-89D9-F3BA762FE3B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948070" y="1031874"/>
            <a:ext cx="6924398" cy="5236403"/>
          </a:xfrm>
        </p:spPr>
      </p:pic>
    </p:spTree>
    <p:extLst>
      <p:ext uri="{BB962C8B-B14F-4D97-AF65-F5344CB8AC3E}">
        <p14:creationId xmlns:p14="http://schemas.microsoft.com/office/powerpoint/2010/main" val="3732113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6840"/>
          </a:xfrm>
        </p:spPr>
        <p:txBody>
          <a:bodyPr>
            <a:normAutofit fontScale="90000"/>
          </a:bodyPr>
          <a:lstStyle/>
          <a:p>
            <a:r>
              <a:rPr lang="en-US" b="1" dirty="0">
                <a:solidFill>
                  <a:schemeClr val="accent5">
                    <a:lumMod val="50000"/>
                  </a:schemeClr>
                </a:solidFill>
              </a:rPr>
              <a:t>Machine learning life cycle</a:t>
            </a:r>
          </a:p>
        </p:txBody>
      </p:sp>
      <p:pic>
        <p:nvPicPr>
          <p:cNvPr id="4" name="Picture 3"/>
          <p:cNvPicPr>
            <a:picLocks noChangeAspect="1"/>
          </p:cNvPicPr>
          <p:nvPr/>
        </p:nvPicPr>
        <p:blipFill>
          <a:blip r:embed="rId2"/>
          <a:stretch>
            <a:fillRect/>
          </a:stretch>
        </p:blipFill>
        <p:spPr>
          <a:xfrm>
            <a:off x="9978887" y="6282300"/>
            <a:ext cx="1374913" cy="421148"/>
          </a:xfrm>
          <a:prstGeom prst="rect">
            <a:avLst/>
          </a:prstGeom>
        </p:spPr>
      </p:pic>
      <p:pic>
        <p:nvPicPr>
          <p:cNvPr id="5" name="Picture 4"/>
          <p:cNvPicPr>
            <a:picLocks noChangeAspect="1"/>
          </p:cNvPicPr>
          <p:nvPr/>
        </p:nvPicPr>
        <p:blipFill>
          <a:blip r:embed="rId3"/>
          <a:stretch>
            <a:fillRect/>
          </a:stretch>
        </p:blipFill>
        <p:spPr>
          <a:xfrm>
            <a:off x="838199" y="6284668"/>
            <a:ext cx="1374913" cy="421148"/>
          </a:xfrm>
          <a:prstGeom prst="rect">
            <a:avLst/>
          </a:prstGeom>
        </p:spPr>
      </p:pic>
      <p:pic>
        <p:nvPicPr>
          <p:cNvPr id="7" name="Content Placeholder 6" descr="Diagram&#10;&#10;Description automatically generated">
            <a:extLst>
              <a:ext uri="{FF2B5EF4-FFF2-40B4-BE49-F238E27FC236}">
                <a16:creationId xmlns:a16="http://schemas.microsoft.com/office/drawing/2014/main" id="{9936CD45-7991-4B18-9D09-8D870CD854B2}"/>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518117" y="1031966"/>
            <a:ext cx="7230794" cy="4861139"/>
          </a:xfrm>
        </p:spPr>
      </p:pic>
    </p:spTree>
    <p:extLst>
      <p:ext uri="{BB962C8B-B14F-4D97-AF65-F5344CB8AC3E}">
        <p14:creationId xmlns:p14="http://schemas.microsoft.com/office/powerpoint/2010/main" val="1195304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6840"/>
          </a:xfrm>
        </p:spPr>
        <p:txBody>
          <a:bodyPr>
            <a:normAutofit fontScale="90000"/>
          </a:bodyPr>
          <a:lstStyle/>
          <a:p>
            <a:r>
              <a:rPr lang="en-US" b="1" dirty="0">
                <a:solidFill>
                  <a:schemeClr val="accent5">
                    <a:lumMod val="50000"/>
                  </a:schemeClr>
                </a:solidFill>
              </a:rPr>
              <a:t>1. Gathering Data</a:t>
            </a:r>
          </a:p>
        </p:txBody>
      </p:sp>
      <p:pic>
        <p:nvPicPr>
          <p:cNvPr id="4" name="Picture 3"/>
          <p:cNvPicPr>
            <a:picLocks noChangeAspect="1"/>
          </p:cNvPicPr>
          <p:nvPr/>
        </p:nvPicPr>
        <p:blipFill>
          <a:blip r:embed="rId2"/>
          <a:stretch>
            <a:fillRect/>
          </a:stretch>
        </p:blipFill>
        <p:spPr>
          <a:xfrm>
            <a:off x="9978887" y="6282300"/>
            <a:ext cx="1374913" cy="421148"/>
          </a:xfrm>
          <a:prstGeom prst="rect">
            <a:avLst/>
          </a:prstGeom>
        </p:spPr>
      </p:pic>
      <p:pic>
        <p:nvPicPr>
          <p:cNvPr id="5" name="Picture 4"/>
          <p:cNvPicPr>
            <a:picLocks noChangeAspect="1"/>
          </p:cNvPicPr>
          <p:nvPr/>
        </p:nvPicPr>
        <p:blipFill>
          <a:blip r:embed="rId3"/>
          <a:stretch>
            <a:fillRect/>
          </a:stretch>
        </p:blipFill>
        <p:spPr>
          <a:xfrm>
            <a:off x="838199" y="6284668"/>
            <a:ext cx="1374913" cy="421148"/>
          </a:xfrm>
          <a:prstGeom prst="rect">
            <a:avLst/>
          </a:prstGeom>
        </p:spPr>
      </p:pic>
      <p:sp>
        <p:nvSpPr>
          <p:cNvPr id="3" name="Content Placeholder 2"/>
          <p:cNvSpPr>
            <a:spLocks noGrp="1"/>
          </p:cNvSpPr>
          <p:nvPr>
            <p:ph idx="1"/>
          </p:nvPr>
        </p:nvSpPr>
        <p:spPr>
          <a:xfrm>
            <a:off x="838200" y="1277655"/>
            <a:ext cx="10515600" cy="4884605"/>
          </a:xfrm>
        </p:spPr>
        <p:txBody>
          <a:bodyPr>
            <a:normAutofit/>
          </a:bodyPr>
          <a:lstStyle/>
          <a:p>
            <a:r>
              <a:rPr lang="en-US" sz="2400" dirty="0"/>
              <a:t>To solve a problem, we create a machine learning system called "model", and this model is created by providing "training". But to train a model, we need data, hence, life cycle starts by collecting data.</a:t>
            </a:r>
          </a:p>
          <a:p>
            <a:r>
              <a:rPr lang="en-US" sz="2400" dirty="0"/>
              <a:t>The quantity and quality of the collected data will determine the efficiency of the output.</a:t>
            </a:r>
          </a:p>
          <a:p>
            <a:r>
              <a:rPr lang="en-US" sz="2400" dirty="0"/>
              <a:t>The more will be the data, the more accurate will be the prediction.</a:t>
            </a:r>
          </a:p>
          <a:p>
            <a:r>
              <a:rPr lang="en-US" sz="2400" dirty="0"/>
              <a:t>This step includes the below tasks:</a:t>
            </a:r>
          </a:p>
          <a:p>
            <a:pPr lvl="1"/>
            <a:r>
              <a:rPr lang="en-US" dirty="0"/>
              <a:t>Identify various data sources</a:t>
            </a:r>
          </a:p>
          <a:p>
            <a:pPr lvl="1"/>
            <a:r>
              <a:rPr lang="en-US" dirty="0"/>
              <a:t>Collect data</a:t>
            </a:r>
          </a:p>
          <a:p>
            <a:pPr lvl="1"/>
            <a:r>
              <a:rPr lang="en-US" dirty="0"/>
              <a:t>Integrate the data obtained from different sources</a:t>
            </a:r>
          </a:p>
          <a:p>
            <a:endParaRPr lang="en-US" sz="2400" dirty="0"/>
          </a:p>
        </p:txBody>
      </p:sp>
    </p:spTree>
    <p:extLst>
      <p:ext uri="{BB962C8B-B14F-4D97-AF65-F5344CB8AC3E}">
        <p14:creationId xmlns:p14="http://schemas.microsoft.com/office/powerpoint/2010/main" val="1578932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6840"/>
          </a:xfrm>
        </p:spPr>
        <p:txBody>
          <a:bodyPr>
            <a:normAutofit fontScale="90000"/>
          </a:bodyPr>
          <a:lstStyle/>
          <a:p>
            <a:r>
              <a:rPr lang="en-US" b="1" dirty="0">
                <a:solidFill>
                  <a:schemeClr val="accent5">
                    <a:lumMod val="50000"/>
                  </a:schemeClr>
                </a:solidFill>
              </a:rPr>
              <a:t>2. Data Preparation</a:t>
            </a:r>
          </a:p>
        </p:txBody>
      </p:sp>
      <p:pic>
        <p:nvPicPr>
          <p:cNvPr id="4" name="Picture 3"/>
          <p:cNvPicPr>
            <a:picLocks noChangeAspect="1"/>
          </p:cNvPicPr>
          <p:nvPr/>
        </p:nvPicPr>
        <p:blipFill>
          <a:blip r:embed="rId2"/>
          <a:stretch>
            <a:fillRect/>
          </a:stretch>
        </p:blipFill>
        <p:spPr>
          <a:xfrm>
            <a:off x="9978887" y="6282300"/>
            <a:ext cx="1374913" cy="421148"/>
          </a:xfrm>
          <a:prstGeom prst="rect">
            <a:avLst/>
          </a:prstGeom>
        </p:spPr>
      </p:pic>
      <p:pic>
        <p:nvPicPr>
          <p:cNvPr id="5" name="Picture 4"/>
          <p:cNvPicPr>
            <a:picLocks noChangeAspect="1"/>
          </p:cNvPicPr>
          <p:nvPr/>
        </p:nvPicPr>
        <p:blipFill>
          <a:blip r:embed="rId3"/>
          <a:stretch>
            <a:fillRect/>
          </a:stretch>
        </p:blipFill>
        <p:spPr>
          <a:xfrm>
            <a:off x="838199" y="6284668"/>
            <a:ext cx="1374913" cy="421148"/>
          </a:xfrm>
          <a:prstGeom prst="rect">
            <a:avLst/>
          </a:prstGeom>
        </p:spPr>
      </p:pic>
      <p:sp>
        <p:nvSpPr>
          <p:cNvPr id="3" name="Content Placeholder 2"/>
          <p:cNvSpPr>
            <a:spLocks noGrp="1"/>
          </p:cNvSpPr>
          <p:nvPr>
            <p:ph idx="1"/>
          </p:nvPr>
        </p:nvSpPr>
        <p:spPr>
          <a:xfrm>
            <a:off x="838200" y="1277655"/>
            <a:ext cx="10515600" cy="4884605"/>
          </a:xfrm>
        </p:spPr>
        <p:txBody>
          <a:bodyPr>
            <a:normAutofit/>
          </a:bodyPr>
          <a:lstStyle/>
          <a:p>
            <a:pPr marL="0" indent="0">
              <a:buNone/>
            </a:pPr>
            <a:r>
              <a:rPr lang="en-US" sz="2400" dirty="0"/>
              <a:t>The process of data preparation can be further divided into two processes:</a:t>
            </a:r>
          </a:p>
          <a:p>
            <a:r>
              <a:rPr lang="en-US" sz="2400" dirty="0">
                <a:highlight>
                  <a:srgbClr val="FFFF00"/>
                </a:highlight>
              </a:rPr>
              <a:t>Data exploration</a:t>
            </a:r>
            <a:r>
              <a:rPr lang="en-US" sz="2400" dirty="0"/>
              <a:t>:</a:t>
            </a:r>
          </a:p>
          <a:p>
            <a:pPr marL="0" indent="0">
              <a:buNone/>
            </a:pPr>
            <a:r>
              <a:rPr lang="en-US" sz="2400" dirty="0"/>
              <a:t>	It is used to understand the nature of data that we have to work 	with. We need to understand the characteristics, format, and quality of data.</a:t>
            </a:r>
          </a:p>
          <a:p>
            <a:pPr marL="0" indent="0">
              <a:buNone/>
            </a:pPr>
            <a:r>
              <a:rPr lang="en-US" sz="2400" dirty="0"/>
              <a:t>	In this, we find Correlations, general trends, and outliers.</a:t>
            </a:r>
          </a:p>
          <a:p>
            <a:r>
              <a:rPr lang="en-US" sz="2400" dirty="0">
                <a:highlight>
                  <a:srgbClr val="FFFF00"/>
                </a:highlight>
              </a:rPr>
              <a:t>Data pre-processing:</a:t>
            </a:r>
          </a:p>
          <a:p>
            <a:pPr marL="0" indent="0">
              <a:buNone/>
            </a:pPr>
            <a:r>
              <a:rPr lang="en-US" sz="2400" dirty="0"/>
              <a:t>	Now the next step is preprocessing of data for its analysis.</a:t>
            </a:r>
          </a:p>
        </p:txBody>
      </p:sp>
    </p:spTree>
    <p:extLst>
      <p:ext uri="{BB962C8B-B14F-4D97-AF65-F5344CB8AC3E}">
        <p14:creationId xmlns:p14="http://schemas.microsoft.com/office/powerpoint/2010/main" val="443995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6840"/>
          </a:xfrm>
        </p:spPr>
        <p:txBody>
          <a:bodyPr>
            <a:normAutofit fontScale="90000"/>
          </a:bodyPr>
          <a:lstStyle/>
          <a:p>
            <a:r>
              <a:rPr lang="en-US" b="1" dirty="0">
                <a:solidFill>
                  <a:schemeClr val="accent5">
                    <a:lumMod val="50000"/>
                  </a:schemeClr>
                </a:solidFill>
              </a:rPr>
              <a:t>3. Data Wrangling</a:t>
            </a:r>
          </a:p>
        </p:txBody>
      </p:sp>
      <p:pic>
        <p:nvPicPr>
          <p:cNvPr id="4" name="Picture 3"/>
          <p:cNvPicPr>
            <a:picLocks noChangeAspect="1"/>
          </p:cNvPicPr>
          <p:nvPr/>
        </p:nvPicPr>
        <p:blipFill>
          <a:blip r:embed="rId2"/>
          <a:stretch>
            <a:fillRect/>
          </a:stretch>
        </p:blipFill>
        <p:spPr>
          <a:xfrm>
            <a:off x="9978887" y="6282300"/>
            <a:ext cx="1374913" cy="421148"/>
          </a:xfrm>
          <a:prstGeom prst="rect">
            <a:avLst/>
          </a:prstGeom>
        </p:spPr>
      </p:pic>
      <p:pic>
        <p:nvPicPr>
          <p:cNvPr id="5" name="Picture 4"/>
          <p:cNvPicPr>
            <a:picLocks noChangeAspect="1"/>
          </p:cNvPicPr>
          <p:nvPr/>
        </p:nvPicPr>
        <p:blipFill>
          <a:blip r:embed="rId3"/>
          <a:stretch>
            <a:fillRect/>
          </a:stretch>
        </p:blipFill>
        <p:spPr>
          <a:xfrm>
            <a:off x="838199" y="6284668"/>
            <a:ext cx="1374913" cy="421148"/>
          </a:xfrm>
          <a:prstGeom prst="rect">
            <a:avLst/>
          </a:prstGeom>
        </p:spPr>
      </p:pic>
      <p:sp>
        <p:nvSpPr>
          <p:cNvPr id="3" name="Content Placeholder 2"/>
          <p:cNvSpPr>
            <a:spLocks noGrp="1"/>
          </p:cNvSpPr>
          <p:nvPr>
            <p:ph idx="1"/>
          </p:nvPr>
        </p:nvSpPr>
        <p:spPr>
          <a:xfrm>
            <a:off x="838200" y="1277655"/>
            <a:ext cx="10515600" cy="4884605"/>
          </a:xfrm>
        </p:spPr>
        <p:txBody>
          <a:bodyPr>
            <a:normAutofit/>
          </a:bodyPr>
          <a:lstStyle/>
          <a:p>
            <a:r>
              <a:rPr lang="en-US" sz="2400" dirty="0"/>
              <a:t>It is the process of cleaning and converting raw data into a useable format.</a:t>
            </a:r>
          </a:p>
          <a:p>
            <a:r>
              <a:rPr lang="en-US" sz="2400" dirty="0"/>
              <a:t>It is the process of cleaning the data, selecting the variable to use, and transforming the data in a proper format to make it more suitable for analysis in the next step.</a:t>
            </a:r>
          </a:p>
          <a:p>
            <a:r>
              <a:rPr lang="en-US" sz="2400" dirty="0"/>
              <a:t>In real-world applications, collected data may have various issues, including:</a:t>
            </a:r>
          </a:p>
          <a:p>
            <a:pPr lvl="1"/>
            <a:r>
              <a:rPr lang="en-US" sz="2000" dirty="0"/>
              <a:t>Missing Values</a:t>
            </a:r>
          </a:p>
          <a:p>
            <a:pPr lvl="1"/>
            <a:r>
              <a:rPr lang="en-US" sz="2000" dirty="0"/>
              <a:t>Duplicate data</a:t>
            </a:r>
          </a:p>
          <a:p>
            <a:pPr lvl="1"/>
            <a:r>
              <a:rPr lang="en-US" sz="2000" dirty="0"/>
              <a:t>Invalid data</a:t>
            </a:r>
          </a:p>
          <a:p>
            <a:pPr lvl="1"/>
            <a:r>
              <a:rPr lang="en-US" sz="2000" dirty="0"/>
              <a:t>Noise</a:t>
            </a:r>
          </a:p>
          <a:p>
            <a:r>
              <a:rPr lang="en-US" sz="2400" dirty="0"/>
              <a:t>So, we use various filtering techniques to clean the data.</a:t>
            </a:r>
          </a:p>
          <a:p>
            <a:endParaRPr lang="en-US" sz="2400" dirty="0"/>
          </a:p>
        </p:txBody>
      </p:sp>
    </p:spTree>
    <p:extLst>
      <p:ext uri="{BB962C8B-B14F-4D97-AF65-F5344CB8AC3E}">
        <p14:creationId xmlns:p14="http://schemas.microsoft.com/office/powerpoint/2010/main" val="612536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6840"/>
          </a:xfrm>
        </p:spPr>
        <p:txBody>
          <a:bodyPr>
            <a:normAutofit fontScale="90000"/>
          </a:bodyPr>
          <a:lstStyle/>
          <a:p>
            <a:r>
              <a:rPr lang="en-US" b="1" dirty="0">
                <a:solidFill>
                  <a:schemeClr val="accent5">
                    <a:lumMod val="50000"/>
                  </a:schemeClr>
                </a:solidFill>
              </a:rPr>
              <a:t>Machine Learning</a:t>
            </a:r>
          </a:p>
        </p:txBody>
      </p:sp>
      <p:pic>
        <p:nvPicPr>
          <p:cNvPr id="4" name="Picture 3"/>
          <p:cNvPicPr>
            <a:picLocks noChangeAspect="1"/>
          </p:cNvPicPr>
          <p:nvPr/>
        </p:nvPicPr>
        <p:blipFill>
          <a:blip r:embed="rId2"/>
          <a:stretch>
            <a:fillRect/>
          </a:stretch>
        </p:blipFill>
        <p:spPr>
          <a:xfrm>
            <a:off x="9370826" y="5917985"/>
            <a:ext cx="1982975" cy="787831"/>
          </a:xfrm>
          <a:prstGeom prst="rect">
            <a:avLst/>
          </a:prstGeom>
        </p:spPr>
      </p:pic>
      <p:pic>
        <p:nvPicPr>
          <p:cNvPr id="5" name="Picture 4"/>
          <p:cNvPicPr>
            <a:picLocks noChangeAspect="1"/>
          </p:cNvPicPr>
          <p:nvPr/>
        </p:nvPicPr>
        <p:blipFill>
          <a:blip r:embed="rId3"/>
          <a:stretch>
            <a:fillRect/>
          </a:stretch>
        </p:blipFill>
        <p:spPr>
          <a:xfrm>
            <a:off x="838200" y="5917986"/>
            <a:ext cx="1982976" cy="787831"/>
          </a:xfrm>
          <a:prstGeom prst="rect">
            <a:avLst/>
          </a:prstGeom>
        </p:spPr>
      </p:pic>
      <p:sp>
        <p:nvSpPr>
          <p:cNvPr id="3" name="Content Placeholder 2"/>
          <p:cNvSpPr>
            <a:spLocks noGrp="1"/>
          </p:cNvSpPr>
          <p:nvPr>
            <p:ph idx="1"/>
          </p:nvPr>
        </p:nvSpPr>
        <p:spPr>
          <a:xfrm>
            <a:off x="838200" y="1277656"/>
            <a:ext cx="10515600" cy="4548380"/>
          </a:xfrm>
        </p:spPr>
        <p:txBody>
          <a:bodyPr>
            <a:normAutofit/>
          </a:bodyPr>
          <a:lstStyle/>
          <a:p>
            <a:pPr marL="0" indent="0">
              <a:buNone/>
            </a:pPr>
            <a:r>
              <a:rPr lang="en-US" dirty="0"/>
              <a:t>In this chapter we will learn about:</a:t>
            </a:r>
          </a:p>
          <a:p>
            <a:r>
              <a:rPr lang="en-US" dirty="0"/>
              <a:t>Introduction to Machine learning</a:t>
            </a:r>
          </a:p>
          <a:p>
            <a:r>
              <a:rPr lang="en-US" dirty="0"/>
              <a:t>Forms and learning</a:t>
            </a:r>
          </a:p>
          <a:p>
            <a:r>
              <a:rPr lang="en-US" dirty="0"/>
              <a:t>Supervised Learning</a:t>
            </a:r>
          </a:p>
          <a:p>
            <a:r>
              <a:rPr lang="en-US" dirty="0"/>
              <a:t>Linear Regression and Classification</a:t>
            </a:r>
          </a:p>
          <a:p>
            <a:r>
              <a:rPr lang="en-US" dirty="0"/>
              <a:t>Developing Machine Learning System</a:t>
            </a:r>
          </a:p>
          <a:p>
            <a:r>
              <a:rPr lang="en-US" dirty="0"/>
              <a:t>Example Problem</a:t>
            </a:r>
          </a:p>
          <a:p>
            <a:endParaRPr lang="en-US" dirty="0"/>
          </a:p>
        </p:txBody>
      </p:sp>
    </p:spTree>
    <p:extLst>
      <p:ext uri="{BB962C8B-B14F-4D97-AF65-F5344CB8AC3E}">
        <p14:creationId xmlns:p14="http://schemas.microsoft.com/office/powerpoint/2010/main" val="2264647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6840"/>
          </a:xfrm>
        </p:spPr>
        <p:txBody>
          <a:bodyPr>
            <a:normAutofit fontScale="90000"/>
          </a:bodyPr>
          <a:lstStyle/>
          <a:p>
            <a:r>
              <a:rPr lang="en-US" b="1" dirty="0">
                <a:solidFill>
                  <a:schemeClr val="accent5">
                    <a:lumMod val="50000"/>
                  </a:schemeClr>
                </a:solidFill>
              </a:rPr>
              <a:t>4. Data Analysis</a:t>
            </a:r>
          </a:p>
        </p:txBody>
      </p:sp>
      <p:pic>
        <p:nvPicPr>
          <p:cNvPr id="4" name="Picture 3"/>
          <p:cNvPicPr>
            <a:picLocks noChangeAspect="1"/>
          </p:cNvPicPr>
          <p:nvPr/>
        </p:nvPicPr>
        <p:blipFill>
          <a:blip r:embed="rId2"/>
          <a:stretch>
            <a:fillRect/>
          </a:stretch>
        </p:blipFill>
        <p:spPr>
          <a:xfrm>
            <a:off x="9978887" y="6282300"/>
            <a:ext cx="1374913" cy="421148"/>
          </a:xfrm>
          <a:prstGeom prst="rect">
            <a:avLst/>
          </a:prstGeom>
        </p:spPr>
      </p:pic>
      <p:pic>
        <p:nvPicPr>
          <p:cNvPr id="5" name="Picture 4"/>
          <p:cNvPicPr>
            <a:picLocks noChangeAspect="1"/>
          </p:cNvPicPr>
          <p:nvPr/>
        </p:nvPicPr>
        <p:blipFill>
          <a:blip r:embed="rId3"/>
          <a:stretch>
            <a:fillRect/>
          </a:stretch>
        </p:blipFill>
        <p:spPr>
          <a:xfrm>
            <a:off x="838199" y="6284668"/>
            <a:ext cx="1374913" cy="421148"/>
          </a:xfrm>
          <a:prstGeom prst="rect">
            <a:avLst/>
          </a:prstGeom>
        </p:spPr>
      </p:pic>
      <p:sp>
        <p:nvSpPr>
          <p:cNvPr id="3" name="Content Placeholder 2"/>
          <p:cNvSpPr>
            <a:spLocks noGrp="1"/>
          </p:cNvSpPr>
          <p:nvPr>
            <p:ph idx="1"/>
          </p:nvPr>
        </p:nvSpPr>
        <p:spPr>
          <a:xfrm>
            <a:off x="838200" y="1277655"/>
            <a:ext cx="10515600" cy="4884605"/>
          </a:xfrm>
        </p:spPr>
        <p:txBody>
          <a:bodyPr>
            <a:normAutofit/>
          </a:bodyPr>
          <a:lstStyle/>
          <a:p>
            <a:pPr marL="0" indent="0">
              <a:buNone/>
            </a:pPr>
            <a:r>
              <a:rPr lang="en-US" dirty="0"/>
              <a:t>Now the cleaned and prepared data is passed on to the analysis step. This step involves:</a:t>
            </a:r>
          </a:p>
          <a:p>
            <a:r>
              <a:rPr lang="en-US" sz="2400" dirty="0"/>
              <a:t>Selection of analytical techniques</a:t>
            </a:r>
          </a:p>
          <a:p>
            <a:r>
              <a:rPr lang="en-US" sz="2400" dirty="0"/>
              <a:t>Building models</a:t>
            </a:r>
          </a:p>
          <a:p>
            <a:r>
              <a:rPr lang="en-US" sz="2400" dirty="0"/>
              <a:t>Review the result</a:t>
            </a:r>
          </a:p>
          <a:p>
            <a:pPr marL="0" indent="0">
              <a:buNone/>
            </a:pPr>
            <a:r>
              <a:rPr lang="en-US" dirty="0"/>
              <a:t>It starts with the determination of the type of the problems, where we select the machine learning techniques such as </a:t>
            </a:r>
            <a:r>
              <a:rPr lang="en-US" dirty="0">
                <a:highlight>
                  <a:srgbClr val="FFFF00"/>
                </a:highlight>
              </a:rPr>
              <a:t>Classification, Regression, Cluster analysis, Association</a:t>
            </a:r>
            <a:r>
              <a:rPr lang="en-US" dirty="0"/>
              <a:t>, etc. then build the model using prepared data, and evaluate the model.</a:t>
            </a:r>
          </a:p>
        </p:txBody>
      </p:sp>
    </p:spTree>
    <p:extLst>
      <p:ext uri="{BB962C8B-B14F-4D97-AF65-F5344CB8AC3E}">
        <p14:creationId xmlns:p14="http://schemas.microsoft.com/office/powerpoint/2010/main" val="3730644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6840"/>
          </a:xfrm>
        </p:spPr>
        <p:txBody>
          <a:bodyPr>
            <a:normAutofit fontScale="90000"/>
          </a:bodyPr>
          <a:lstStyle/>
          <a:p>
            <a:r>
              <a:rPr lang="en-US" b="1" dirty="0">
                <a:solidFill>
                  <a:schemeClr val="accent5">
                    <a:lumMod val="50000"/>
                  </a:schemeClr>
                </a:solidFill>
              </a:rPr>
              <a:t>5. Train Model</a:t>
            </a:r>
          </a:p>
        </p:txBody>
      </p:sp>
      <p:pic>
        <p:nvPicPr>
          <p:cNvPr id="4" name="Picture 3"/>
          <p:cNvPicPr>
            <a:picLocks noChangeAspect="1"/>
          </p:cNvPicPr>
          <p:nvPr/>
        </p:nvPicPr>
        <p:blipFill>
          <a:blip r:embed="rId2"/>
          <a:stretch>
            <a:fillRect/>
          </a:stretch>
        </p:blipFill>
        <p:spPr>
          <a:xfrm>
            <a:off x="9978887" y="6282300"/>
            <a:ext cx="1374913" cy="421148"/>
          </a:xfrm>
          <a:prstGeom prst="rect">
            <a:avLst/>
          </a:prstGeom>
        </p:spPr>
      </p:pic>
      <p:pic>
        <p:nvPicPr>
          <p:cNvPr id="5" name="Picture 4"/>
          <p:cNvPicPr>
            <a:picLocks noChangeAspect="1"/>
          </p:cNvPicPr>
          <p:nvPr/>
        </p:nvPicPr>
        <p:blipFill>
          <a:blip r:embed="rId3"/>
          <a:stretch>
            <a:fillRect/>
          </a:stretch>
        </p:blipFill>
        <p:spPr>
          <a:xfrm>
            <a:off x="838199" y="6284668"/>
            <a:ext cx="1374913" cy="421148"/>
          </a:xfrm>
          <a:prstGeom prst="rect">
            <a:avLst/>
          </a:prstGeom>
        </p:spPr>
      </p:pic>
      <p:sp>
        <p:nvSpPr>
          <p:cNvPr id="3" name="Content Placeholder 2"/>
          <p:cNvSpPr>
            <a:spLocks noGrp="1"/>
          </p:cNvSpPr>
          <p:nvPr>
            <p:ph idx="1"/>
          </p:nvPr>
        </p:nvSpPr>
        <p:spPr>
          <a:xfrm>
            <a:off x="838200" y="1277655"/>
            <a:ext cx="10515600" cy="4884605"/>
          </a:xfrm>
        </p:spPr>
        <p:txBody>
          <a:bodyPr>
            <a:normAutofit/>
          </a:bodyPr>
          <a:lstStyle/>
          <a:p>
            <a:r>
              <a:rPr lang="en-US" dirty="0"/>
              <a:t>In this step we train our model to improve its performance for better outcome of the problem.</a:t>
            </a:r>
          </a:p>
          <a:p>
            <a:endParaRPr lang="en-US" dirty="0"/>
          </a:p>
          <a:p>
            <a:r>
              <a:rPr lang="en-US" dirty="0"/>
              <a:t>We use datasets to train the model using various machine learning algorithms.</a:t>
            </a:r>
          </a:p>
          <a:p>
            <a:endParaRPr lang="en-US" dirty="0"/>
          </a:p>
        </p:txBody>
      </p:sp>
    </p:spTree>
    <p:extLst>
      <p:ext uri="{BB962C8B-B14F-4D97-AF65-F5344CB8AC3E}">
        <p14:creationId xmlns:p14="http://schemas.microsoft.com/office/powerpoint/2010/main" val="1852484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6840"/>
          </a:xfrm>
        </p:spPr>
        <p:txBody>
          <a:bodyPr>
            <a:normAutofit fontScale="90000"/>
          </a:bodyPr>
          <a:lstStyle/>
          <a:p>
            <a:r>
              <a:rPr lang="en-US" b="1" dirty="0">
                <a:solidFill>
                  <a:schemeClr val="accent5">
                    <a:lumMod val="50000"/>
                  </a:schemeClr>
                </a:solidFill>
              </a:rPr>
              <a:t>6. Test Model</a:t>
            </a:r>
          </a:p>
        </p:txBody>
      </p:sp>
      <p:pic>
        <p:nvPicPr>
          <p:cNvPr id="4" name="Picture 3"/>
          <p:cNvPicPr>
            <a:picLocks noChangeAspect="1"/>
          </p:cNvPicPr>
          <p:nvPr/>
        </p:nvPicPr>
        <p:blipFill>
          <a:blip r:embed="rId2"/>
          <a:stretch>
            <a:fillRect/>
          </a:stretch>
        </p:blipFill>
        <p:spPr>
          <a:xfrm>
            <a:off x="9978887" y="6282300"/>
            <a:ext cx="1374913" cy="421148"/>
          </a:xfrm>
          <a:prstGeom prst="rect">
            <a:avLst/>
          </a:prstGeom>
        </p:spPr>
      </p:pic>
      <p:pic>
        <p:nvPicPr>
          <p:cNvPr id="5" name="Picture 4"/>
          <p:cNvPicPr>
            <a:picLocks noChangeAspect="1"/>
          </p:cNvPicPr>
          <p:nvPr/>
        </p:nvPicPr>
        <p:blipFill>
          <a:blip r:embed="rId3"/>
          <a:stretch>
            <a:fillRect/>
          </a:stretch>
        </p:blipFill>
        <p:spPr>
          <a:xfrm>
            <a:off x="838199" y="6284668"/>
            <a:ext cx="1374913" cy="421148"/>
          </a:xfrm>
          <a:prstGeom prst="rect">
            <a:avLst/>
          </a:prstGeom>
        </p:spPr>
      </p:pic>
      <p:sp>
        <p:nvSpPr>
          <p:cNvPr id="3" name="Content Placeholder 2"/>
          <p:cNvSpPr>
            <a:spLocks noGrp="1"/>
          </p:cNvSpPr>
          <p:nvPr>
            <p:ph idx="1"/>
          </p:nvPr>
        </p:nvSpPr>
        <p:spPr>
          <a:xfrm>
            <a:off x="838200" y="1277655"/>
            <a:ext cx="10515600" cy="4884605"/>
          </a:xfrm>
        </p:spPr>
        <p:txBody>
          <a:bodyPr>
            <a:normAutofit/>
          </a:bodyPr>
          <a:lstStyle/>
          <a:p>
            <a:r>
              <a:rPr lang="en-US" dirty="0"/>
              <a:t>Once our machine learning model has been trained on a given dataset, then we test the model. </a:t>
            </a:r>
          </a:p>
          <a:p>
            <a:r>
              <a:rPr lang="en-US" dirty="0"/>
              <a:t>In this step, we check for the accuracy of our model by providing a test dataset to it.</a:t>
            </a:r>
          </a:p>
          <a:p>
            <a:r>
              <a:rPr lang="en-US" dirty="0"/>
              <a:t>Testing the model determines the accuracy percentage of the model as per the requirement of project or problem.</a:t>
            </a:r>
          </a:p>
        </p:txBody>
      </p:sp>
    </p:spTree>
    <p:extLst>
      <p:ext uri="{BB962C8B-B14F-4D97-AF65-F5344CB8AC3E}">
        <p14:creationId xmlns:p14="http://schemas.microsoft.com/office/powerpoint/2010/main" val="3771772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6840"/>
          </a:xfrm>
        </p:spPr>
        <p:txBody>
          <a:bodyPr>
            <a:normAutofit fontScale="90000"/>
          </a:bodyPr>
          <a:lstStyle/>
          <a:p>
            <a:r>
              <a:rPr lang="en-US" b="1" dirty="0">
                <a:solidFill>
                  <a:schemeClr val="accent5">
                    <a:lumMod val="50000"/>
                  </a:schemeClr>
                </a:solidFill>
              </a:rPr>
              <a:t>7. Deployment</a:t>
            </a:r>
          </a:p>
        </p:txBody>
      </p:sp>
      <p:pic>
        <p:nvPicPr>
          <p:cNvPr id="4" name="Picture 3"/>
          <p:cNvPicPr>
            <a:picLocks noChangeAspect="1"/>
          </p:cNvPicPr>
          <p:nvPr/>
        </p:nvPicPr>
        <p:blipFill>
          <a:blip r:embed="rId2"/>
          <a:stretch>
            <a:fillRect/>
          </a:stretch>
        </p:blipFill>
        <p:spPr>
          <a:xfrm>
            <a:off x="9978887" y="6282300"/>
            <a:ext cx="1374913" cy="421148"/>
          </a:xfrm>
          <a:prstGeom prst="rect">
            <a:avLst/>
          </a:prstGeom>
        </p:spPr>
      </p:pic>
      <p:pic>
        <p:nvPicPr>
          <p:cNvPr id="5" name="Picture 4"/>
          <p:cNvPicPr>
            <a:picLocks noChangeAspect="1"/>
          </p:cNvPicPr>
          <p:nvPr/>
        </p:nvPicPr>
        <p:blipFill>
          <a:blip r:embed="rId3"/>
          <a:stretch>
            <a:fillRect/>
          </a:stretch>
        </p:blipFill>
        <p:spPr>
          <a:xfrm>
            <a:off x="838199" y="6284668"/>
            <a:ext cx="1374913" cy="421148"/>
          </a:xfrm>
          <a:prstGeom prst="rect">
            <a:avLst/>
          </a:prstGeom>
        </p:spPr>
      </p:pic>
      <p:sp>
        <p:nvSpPr>
          <p:cNvPr id="3" name="Content Placeholder 2"/>
          <p:cNvSpPr>
            <a:spLocks noGrp="1"/>
          </p:cNvSpPr>
          <p:nvPr>
            <p:ph idx="1"/>
          </p:nvPr>
        </p:nvSpPr>
        <p:spPr>
          <a:xfrm>
            <a:off x="838200" y="1277655"/>
            <a:ext cx="10515600" cy="4884605"/>
          </a:xfrm>
        </p:spPr>
        <p:txBody>
          <a:bodyPr>
            <a:normAutofit/>
          </a:bodyPr>
          <a:lstStyle/>
          <a:p>
            <a:r>
              <a:rPr lang="en-US" dirty="0"/>
              <a:t>The last step of machine learning life cycle is deployment, where we deploy the model in the real-world system.</a:t>
            </a:r>
          </a:p>
          <a:p>
            <a:r>
              <a:rPr lang="en-US" dirty="0"/>
              <a:t>If the above-prepared model is producing an accurate result as per our requirement with acceptable speed, then we deploy the model in the real system.</a:t>
            </a:r>
          </a:p>
          <a:p>
            <a:r>
              <a:rPr lang="en-US" dirty="0"/>
              <a:t> But before deploying the project, we will check whether it is improving its performance using available data or not. </a:t>
            </a:r>
          </a:p>
        </p:txBody>
      </p:sp>
    </p:spTree>
    <p:extLst>
      <p:ext uri="{BB962C8B-B14F-4D97-AF65-F5344CB8AC3E}">
        <p14:creationId xmlns:p14="http://schemas.microsoft.com/office/powerpoint/2010/main" val="2279853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6840"/>
          </a:xfrm>
        </p:spPr>
        <p:txBody>
          <a:bodyPr>
            <a:normAutofit fontScale="90000"/>
          </a:bodyPr>
          <a:lstStyle/>
          <a:p>
            <a:r>
              <a:rPr lang="en-US" b="1" dirty="0">
                <a:solidFill>
                  <a:schemeClr val="accent5">
                    <a:lumMod val="50000"/>
                  </a:schemeClr>
                </a:solidFill>
              </a:rPr>
              <a:t>Supervised Machine Learning</a:t>
            </a:r>
          </a:p>
        </p:txBody>
      </p:sp>
      <p:pic>
        <p:nvPicPr>
          <p:cNvPr id="4" name="Picture 3"/>
          <p:cNvPicPr>
            <a:picLocks noChangeAspect="1"/>
          </p:cNvPicPr>
          <p:nvPr/>
        </p:nvPicPr>
        <p:blipFill>
          <a:blip r:embed="rId2"/>
          <a:stretch>
            <a:fillRect/>
          </a:stretch>
        </p:blipFill>
        <p:spPr>
          <a:xfrm>
            <a:off x="9978887" y="6282300"/>
            <a:ext cx="1374913" cy="421148"/>
          </a:xfrm>
          <a:prstGeom prst="rect">
            <a:avLst/>
          </a:prstGeom>
        </p:spPr>
      </p:pic>
      <p:pic>
        <p:nvPicPr>
          <p:cNvPr id="5" name="Picture 4"/>
          <p:cNvPicPr>
            <a:picLocks noChangeAspect="1"/>
          </p:cNvPicPr>
          <p:nvPr/>
        </p:nvPicPr>
        <p:blipFill>
          <a:blip r:embed="rId3"/>
          <a:stretch>
            <a:fillRect/>
          </a:stretch>
        </p:blipFill>
        <p:spPr>
          <a:xfrm>
            <a:off x="838199" y="6284668"/>
            <a:ext cx="1374913" cy="421148"/>
          </a:xfrm>
          <a:prstGeom prst="rect">
            <a:avLst/>
          </a:prstGeom>
        </p:spPr>
      </p:pic>
      <p:sp>
        <p:nvSpPr>
          <p:cNvPr id="3" name="Content Placeholder 2"/>
          <p:cNvSpPr>
            <a:spLocks noGrp="1"/>
          </p:cNvSpPr>
          <p:nvPr>
            <p:ph idx="1"/>
          </p:nvPr>
        </p:nvSpPr>
        <p:spPr>
          <a:xfrm>
            <a:off x="838200" y="1277655"/>
            <a:ext cx="10515600" cy="4884605"/>
          </a:xfrm>
        </p:spPr>
        <p:txBody>
          <a:bodyPr>
            <a:normAutofit lnSpcReduction="10000"/>
          </a:bodyPr>
          <a:lstStyle/>
          <a:p>
            <a:r>
              <a:rPr lang="en-US" dirty="0"/>
              <a:t>Supervised learning is the types of machine learning in which machines are trained using well "</a:t>
            </a:r>
            <a:r>
              <a:rPr lang="en-US" dirty="0">
                <a:highlight>
                  <a:srgbClr val="FFFF00"/>
                </a:highlight>
              </a:rPr>
              <a:t>labelled</a:t>
            </a:r>
            <a:r>
              <a:rPr lang="en-US" dirty="0"/>
              <a:t>" training data.</a:t>
            </a:r>
          </a:p>
          <a:p>
            <a:r>
              <a:rPr lang="en-US" dirty="0"/>
              <a:t>The labelled data means some input data is already tagged with the correct output.</a:t>
            </a:r>
          </a:p>
          <a:p>
            <a:r>
              <a:rPr lang="en-US" dirty="0"/>
              <a:t>On basis of that data, machines predict the output.</a:t>
            </a:r>
          </a:p>
          <a:p>
            <a:r>
              <a:rPr lang="en-US" dirty="0"/>
              <a:t>In supervised learning, the training data provided to the machines work as the supervisor that teaches the machines to predict the output correctly.</a:t>
            </a:r>
          </a:p>
          <a:p>
            <a:r>
              <a:rPr lang="en-US" dirty="0"/>
              <a:t>The aim of a supervised learning algorithm is to find a mapping function to map the input variable(x) with the output variable(y).</a:t>
            </a:r>
          </a:p>
          <a:p>
            <a:r>
              <a:rPr lang="en-US" dirty="0"/>
              <a:t>Example: Risk Assessment, Image classification, Fraud Detection, spam filtering, etc.</a:t>
            </a:r>
          </a:p>
        </p:txBody>
      </p:sp>
    </p:spTree>
    <p:extLst>
      <p:ext uri="{BB962C8B-B14F-4D97-AF65-F5344CB8AC3E}">
        <p14:creationId xmlns:p14="http://schemas.microsoft.com/office/powerpoint/2010/main" val="2129300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6840"/>
          </a:xfrm>
        </p:spPr>
        <p:txBody>
          <a:bodyPr>
            <a:normAutofit fontScale="90000"/>
          </a:bodyPr>
          <a:lstStyle/>
          <a:p>
            <a:r>
              <a:rPr lang="en-US" b="1" dirty="0">
                <a:solidFill>
                  <a:schemeClr val="accent5">
                    <a:lumMod val="50000"/>
                  </a:schemeClr>
                </a:solidFill>
              </a:rPr>
              <a:t>How Supervised Learning Work?</a:t>
            </a:r>
          </a:p>
        </p:txBody>
      </p:sp>
      <p:pic>
        <p:nvPicPr>
          <p:cNvPr id="4" name="Picture 3"/>
          <p:cNvPicPr>
            <a:picLocks noChangeAspect="1"/>
          </p:cNvPicPr>
          <p:nvPr/>
        </p:nvPicPr>
        <p:blipFill>
          <a:blip r:embed="rId2"/>
          <a:stretch>
            <a:fillRect/>
          </a:stretch>
        </p:blipFill>
        <p:spPr>
          <a:xfrm>
            <a:off x="9978887" y="6282300"/>
            <a:ext cx="1374913" cy="421148"/>
          </a:xfrm>
          <a:prstGeom prst="rect">
            <a:avLst/>
          </a:prstGeom>
        </p:spPr>
      </p:pic>
      <p:pic>
        <p:nvPicPr>
          <p:cNvPr id="5" name="Picture 4"/>
          <p:cNvPicPr>
            <a:picLocks noChangeAspect="1"/>
          </p:cNvPicPr>
          <p:nvPr/>
        </p:nvPicPr>
        <p:blipFill>
          <a:blip r:embed="rId3"/>
          <a:stretch>
            <a:fillRect/>
          </a:stretch>
        </p:blipFill>
        <p:spPr>
          <a:xfrm>
            <a:off x="838199" y="6284668"/>
            <a:ext cx="1374913" cy="421148"/>
          </a:xfrm>
          <a:prstGeom prst="rect">
            <a:avLst/>
          </a:prstGeom>
        </p:spPr>
      </p:pic>
      <p:sp>
        <p:nvSpPr>
          <p:cNvPr id="3" name="Content Placeholder 2"/>
          <p:cNvSpPr>
            <a:spLocks noGrp="1"/>
          </p:cNvSpPr>
          <p:nvPr>
            <p:ph idx="1"/>
          </p:nvPr>
        </p:nvSpPr>
        <p:spPr>
          <a:xfrm>
            <a:off x="838200" y="1277655"/>
            <a:ext cx="10515600" cy="4884605"/>
          </a:xfrm>
        </p:spPr>
        <p:txBody>
          <a:bodyPr>
            <a:normAutofit/>
          </a:bodyPr>
          <a:lstStyle/>
          <a:p>
            <a:r>
              <a:rPr lang="en-US" dirty="0"/>
              <a:t>After the training process is completed, the model is tested on the basis of test data (a subset of the training set), and then it predicts the output.</a:t>
            </a:r>
          </a:p>
        </p:txBody>
      </p:sp>
      <p:pic>
        <p:nvPicPr>
          <p:cNvPr id="7" name="Picture 6" descr="Diagram&#10;&#10;Description automatically generated">
            <a:extLst>
              <a:ext uri="{FF2B5EF4-FFF2-40B4-BE49-F238E27FC236}">
                <a16:creationId xmlns:a16="http://schemas.microsoft.com/office/drawing/2014/main" id="{EB349263-9B7E-4AB7-8264-1467286C21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7983" y="2596164"/>
            <a:ext cx="8680174" cy="3566095"/>
          </a:xfrm>
          <a:prstGeom prst="rect">
            <a:avLst/>
          </a:prstGeom>
        </p:spPr>
      </p:pic>
    </p:spTree>
    <p:extLst>
      <p:ext uri="{BB962C8B-B14F-4D97-AF65-F5344CB8AC3E}">
        <p14:creationId xmlns:p14="http://schemas.microsoft.com/office/powerpoint/2010/main" val="24582149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6840"/>
          </a:xfrm>
        </p:spPr>
        <p:txBody>
          <a:bodyPr>
            <a:normAutofit fontScale="90000"/>
          </a:bodyPr>
          <a:lstStyle/>
          <a:p>
            <a:r>
              <a:rPr lang="en-US" b="1" dirty="0">
                <a:solidFill>
                  <a:schemeClr val="accent5">
                    <a:lumMod val="50000"/>
                  </a:schemeClr>
                </a:solidFill>
              </a:rPr>
              <a:t>Types of supervised Machine learning Algorithms</a:t>
            </a:r>
          </a:p>
        </p:txBody>
      </p:sp>
      <p:pic>
        <p:nvPicPr>
          <p:cNvPr id="4" name="Picture 3"/>
          <p:cNvPicPr>
            <a:picLocks noChangeAspect="1"/>
          </p:cNvPicPr>
          <p:nvPr/>
        </p:nvPicPr>
        <p:blipFill>
          <a:blip r:embed="rId2"/>
          <a:stretch>
            <a:fillRect/>
          </a:stretch>
        </p:blipFill>
        <p:spPr>
          <a:xfrm>
            <a:off x="9978887" y="6282300"/>
            <a:ext cx="1374913" cy="421148"/>
          </a:xfrm>
          <a:prstGeom prst="rect">
            <a:avLst/>
          </a:prstGeom>
        </p:spPr>
      </p:pic>
      <p:pic>
        <p:nvPicPr>
          <p:cNvPr id="5" name="Picture 4"/>
          <p:cNvPicPr>
            <a:picLocks noChangeAspect="1"/>
          </p:cNvPicPr>
          <p:nvPr/>
        </p:nvPicPr>
        <p:blipFill>
          <a:blip r:embed="rId3"/>
          <a:stretch>
            <a:fillRect/>
          </a:stretch>
        </p:blipFill>
        <p:spPr>
          <a:xfrm>
            <a:off x="838199" y="6284668"/>
            <a:ext cx="1374913" cy="421148"/>
          </a:xfrm>
          <a:prstGeom prst="rect">
            <a:avLst/>
          </a:prstGeom>
        </p:spPr>
      </p:pic>
      <p:pic>
        <p:nvPicPr>
          <p:cNvPr id="7" name="Content Placeholder 6" descr="Diagram&#10;&#10;Description automatically generated">
            <a:extLst>
              <a:ext uri="{FF2B5EF4-FFF2-40B4-BE49-F238E27FC236}">
                <a16:creationId xmlns:a16="http://schemas.microsoft.com/office/drawing/2014/main" id="{330E670B-2A60-4F17-AAAB-A6EE514E1544}"/>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213112" y="1981314"/>
            <a:ext cx="6480721" cy="2942378"/>
          </a:xfrm>
        </p:spPr>
      </p:pic>
    </p:spTree>
    <p:extLst>
      <p:ext uri="{BB962C8B-B14F-4D97-AF65-F5344CB8AC3E}">
        <p14:creationId xmlns:p14="http://schemas.microsoft.com/office/powerpoint/2010/main" val="19067687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6840"/>
          </a:xfrm>
        </p:spPr>
        <p:txBody>
          <a:bodyPr>
            <a:normAutofit fontScale="90000"/>
          </a:bodyPr>
          <a:lstStyle/>
          <a:p>
            <a:r>
              <a:rPr lang="en-US" b="1" dirty="0">
                <a:solidFill>
                  <a:schemeClr val="accent5">
                    <a:lumMod val="50000"/>
                  </a:schemeClr>
                </a:solidFill>
              </a:rPr>
              <a:t>Regression</a:t>
            </a:r>
          </a:p>
        </p:txBody>
      </p:sp>
      <p:pic>
        <p:nvPicPr>
          <p:cNvPr id="4" name="Picture 3"/>
          <p:cNvPicPr>
            <a:picLocks noChangeAspect="1"/>
          </p:cNvPicPr>
          <p:nvPr/>
        </p:nvPicPr>
        <p:blipFill>
          <a:blip r:embed="rId2"/>
          <a:stretch>
            <a:fillRect/>
          </a:stretch>
        </p:blipFill>
        <p:spPr>
          <a:xfrm>
            <a:off x="9978887" y="6282300"/>
            <a:ext cx="1374913" cy="421148"/>
          </a:xfrm>
          <a:prstGeom prst="rect">
            <a:avLst/>
          </a:prstGeom>
        </p:spPr>
      </p:pic>
      <p:pic>
        <p:nvPicPr>
          <p:cNvPr id="5" name="Picture 4"/>
          <p:cNvPicPr>
            <a:picLocks noChangeAspect="1"/>
          </p:cNvPicPr>
          <p:nvPr/>
        </p:nvPicPr>
        <p:blipFill>
          <a:blip r:embed="rId3"/>
          <a:stretch>
            <a:fillRect/>
          </a:stretch>
        </p:blipFill>
        <p:spPr>
          <a:xfrm>
            <a:off x="838199" y="6284668"/>
            <a:ext cx="1374913" cy="421148"/>
          </a:xfrm>
          <a:prstGeom prst="rect">
            <a:avLst/>
          </a:prstGeom>
        </p:spPr>
      </p:pic>
      <p:graphicFrame>
        <p:nvGraphicFramePr>
          <p:cNvPr id="6" name="Content Placeholder 5">
            <a:extLst>
              <a:ext uri="{FF2B5EF4-FFF2-40B4-BE49-F238E27FC236}">
                <a16:creationId xmlns:a16="http://schemas.microsoft.com/office/drawing/2014/main" id="{20228752-6384-489E-B09E-8B60A4AAB3F3}"/>
              </a:ext>
            </a:extLst>
          </p:cNvPr>
          <p:cNvGraphicFramePr>
            <a:graphicFrameLocks noGrp="1"/>
          </p:cNvGraphicFramePr>
          <p:nvPr>
            <p:ph idx="1"/>
            <p:extLst>
              <p:ext uri="{D42A27DB-BD31-4B8C-83A1-F6EECF244321}">
                <p14:modId xmlns:p14="http://schemas.microsoft.com/office/powerpoint/2010/main" val="3288186482"/>
              </p:ext>
            </p:extLst>
          </p:nvPr>
        </p:nvGraphicFramePr>
        <p:xfrm>
          <a:off x="838200" y="2266122"/>
          <a:ext cx="10515600" cy="39108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TextBox 6">
            <a:extLst>
              <a:ext uri="{FF2B5EF4-FFF2-40B4-BE49-F238E27FC236}">
                <a16:creationId xmlns:a16="http://schemas.microsoft.com/office/drawing/2014/main" id="{C8C108BC-68FE-4303-A3B3-68384B9E1719}"/>
              </a:ext>
            </a:extLst>
          </p:cNvPr>
          <p:cNvSpPr txBox="1"/>
          <p:nvPr/>
        </p:nvSpPr>
        <p:spPr>
          <a:xfrm>
            <a:off x="937590" y="1137303"/>
            <a:ext cx="9728753" cy="923330"/>
          </a:xfrm>
          <a:prstGeom prst="rect">
            <a:avLst/>
          </a:prstGeom>
          <a:noFill/>
        </p:spPr>
        <p:txBody>
          <a:bodyPr wrap="square" rtlCol="0">
            <a:spAutoFit/>
          </a:bodyPr>
          <a:lstStyle/>
          <a:p>
            <a:r>
              <a:rPr lang="en-US" b="0" i="0" dirty="0">
                <a:solidFill>
                  <a:srgbClr val="000000"/>
                </a:solidFill>
                <a:effectLst/>
                <a:latin typeface="verdana" panose="020B0604030504040204" pitchFamily="34" charset="0"/>
              </a:rPr>
              <a:t>It is used for the prediction of continuous variables, such as Weather forecasting, Market Trends, etc. Below are some popular Regression algorithms which come under supervised learning:</a:t>
            </a:r>
            <a:endParaRPr lang="en-US" dirty="0"/>
          </a:p>
        </p:txBody>
      </p:sp>
    </p:spTree>
    <p:extLst>
      <p:ext uri="{BB962C8B-B14F-4D97-AF65-F5344CB8AC3E}">
        <p14:creationId xmlns:p14="http://schemas.microsoft.com/office/powerpoint/2010/main" val="42408891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6840"/>
          </a:xfrm>
        </p:spPr>
        <p:txBody>
          <a:bodyPr>
            <a:normAutofit fontScale="90000"/>
          </a:bodyPr>
          <a:lstStyle/>
          <a:p>
            <a:r>
              <a:rPr lang="en-US" b="1" dirty="0">
                <a:solidFill>
                  <a:schemeClr val="accent5">
                    <a:lumMod val="50000"/>
                  </a:schemeClr>
                </a:solidFill>
              </a:rPr>
              <a:t>Classification</a:t>
            </a:r>
          </a:p>
        </p:txBody>
      </p:sp>
      <p:pic>
        <p:nvPicPr>
          <p:cNvPr id="4" name="Picture 3"/>
          <p:cNvPicPr>
            <a:picLocks noChangeAspect="1"/>
          </p:cNvPicPr>
          <p:nvPr/>
        </p:nvPicPr>
        <p:blipFill>
          <a:blip r:embed="rId2"/>
          <a:stretch>
            <a:fillRect/>
          </a:stretch>
        </p:blipFill>
        <p:spPr>
          <a:xfrm>
            <a:off x="9978887" y="6282300"/>
            <a:ext cx="1374913" cy="421148"/>
          </a:xfrm>
          <a:prstGeom prst="rect">
            <a:avLst/>
          </a:prstGeom>
        </p:spPr>
      </p:pic>
      <p:pic>
        <p:nvPicPr>
          <p:cNvPr id="5" name="Picture 4"/>
          <p:cNvPicPr>
            <a:picLocks noChangeAspect="1"/>
          </p:cNvPicPr>
          <p:nvPr/>
        </p:nvPicPr>
        <p:blipFill>
          <a:blip r:embed="rId3"/>
          <a:stretch>
            <a:fillRect/>
          </a:stretch>
        </p:blipFill>
        <p:spPr>
          <a:xfrm>
            <a:off x="838199" y="6284668"/>
            <a:ext cx="1374913" cy="421148"/>
          </a:xfrm>
          <a:prstGeom prst="rect">
            <a:avLst/>
          </a:prstGeom>
        </p:spPr>
      </p:pic>
      <p:graphicFrame>
        <p:nvGraphicFramePr>
          <p:cNvPr id="6" name="Content Placeholder 5">
            <a:extLst>
              <a:ext uri="{FF2B5EF4-FFF2-40B4-BE49-F238E27FC236}">
                <a16:creationId xmlns:a16="http://schemas.microsoft.com/office/drawing/2014/main" id="{E14FAAAF-8170-40F4-9D6D-E3BEE3C19BEF}"/>
              </a:ext>
            </a:extLst>
          </p:cNvPr>
          <p:cNvGraphicFramePr>
            <a:graphicFrameLocks noGrp="1"/>
          </p:cNvGraphicFramePr>
          <p:nvPr>
            <p:ph idx="1"/>
            <p:extLst>
              <p:ext uri="{D42A27DB-BD31-4B8C-83A1-F6EECF244321}">
                <p14:modId xmlns:p14="http://schemas.microsoft.com/office/powerpoint/2010/main" val="3940126933"/>
              </p:ext>
            </p:extLst>
          </p:nvPr>
        </p:nvGraphicFramePr>
        <p:xfrm>
          <a:off x="838200" y="2372139"/>
          <a:ext cx="10515600" cy="38048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TextBox 6">
            <a:extLst>
              <a:ext uri="{FF2B5EF4-FFF2-40B4-BE49-F238E27FC236}">
                <a16:creationId xmlns:a16="http://schemas.microsoft.com/office/drawing/2014/main" id="{93DF2C6C-389F-4173-96FE-7109338E12D4}"/>
              </a:ext>
            </a:extLst>
          </p:cNvPr>
          <p:cNvSpPr txBox="1"/>
          <p:nvPr/>
        </p:nvSpPr>
        <p:spPr>
          <a:xfrm>
            <a:off x="993912" y="1137303"/>
            <a:ext cx="9554818" cy="923330"/>
          </a:xfrm>
          <a:prstGeom prst="rect">
            <a:avLst/>
          </a:prstGeom>
          <a:noFill/>
        </p:spPr>
        <p:txBody>
          <a:bodyPr wrap="square" rtlCol="0">
            <a:spAutoFit/>
          </a:bodyPr>
          <a:lstStyle/>
          <a:p>
            <a:pPr algn="l"/>
            <a:r>
              <a:rPr lang="en-US" b="0" i="0" dirty="0">
                <a:solidFill>
                  <a:srgbClr val="000000"/>
                </a:solidFill>
                <a:effectLst/>
                <a:latin typeface="verdana" panose="020B0604030504040204" pitchFamily="34" charset="0"/>
              </a:rPr>
              <a:t>Classification algorithms are used when the output variable is categorical, which means there are two classes such as Yes-No, Male-Female, True-false, etc.</a:t>
            </a:r>
          </a:p>
          <a:p>
            <a:pPr algn="l"/>
            <a:r>
              <a:rPr lang="en-US" dirty="0">
                <a:solidFill>
                  <a:srgbClr val="000000"/>
                </a:solidFill>
                <a:latin typeface="verdana" panose="020B0604030504040204" pitchFamily="34" charset="0"/>
              </a:rPr>
              <a:t>Below mentioned are some of the types of Classification:</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2408768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6840"/>
          </a:xfrm>
        </p:spPr>
        <p:txBody>
          <a:bodyPr>
            <a:normAutofit fontScale="90000"/>
          </a:bodyPr>
          <a:lstStyle/>
          <a:p>
            <a:r>
              <a:rPr lang="en-US" b="1" dirty="0">
                <a:solidFill>
                  <a:schemeClr val="accent5">
                    <a:lumMod val="50000"/>
                  </a:schemeClr>
                </a:solidFill>
              </a:rPr>
              <a:t>Advantages of Supervised Learning</a:t>
            </a:r>
          </a:p>
        </p:txBody>
      </p:sp>
      <p:pic>
        <p:nvPicPr>
          <p:cNvPr id="4" name="Picture 3"/>
          <p:cNvPicPr>
            <a:picLocks noChangeAspect="1"/>
          </p:cNvPicPr>
          <p:nvPr/>
        </p:nvPicPr>
        <p:blipFill>
          <a:blip r:embed="rId2"/>
          <a:stretch>
            <a:fillRect/>
          </a:stretch>
        </p:blipFill>
        <p:spPr>
          <a:xfrm>
            <a:off x="9978887" y="6282300"/>
            <a:ext cx="1374913" cy="421148"/>
          </a:xfrm>
          <a:prstGeom prst="rect">
            <a:avLst/>
          </a:prstGeom>
        </p:spPr>
      </p:pic>
      <p:pic>
        <p:nvPicPr>
          <p:cNvPr id="5" name="Picture 4"/>
          <p:cNvPicPr>
            <a:picLocks noChangeAspect="1"/>
          </p:cNvPicPr>
          <p:nvPr/>
        </p:nvPicPr>
        <p:blipFill>
          <a:blip r:embed="rId3"/>
          <a:stretch>
            <a:fillRect/>
          </a:stretch>
        </p:blipFill>
        <p:spPr>
          <a:xfrm>
            <a:off x="838199" y="6284668"/>
            <a:ext cx="1374913" cy="421148"/>
          </a:xfrm>
          <a:prstGeom prst="rect">
            <a:avLst/>
          </a:prstGeom>
        </p:spPr>
      </p:pic>
      <p:sp>
        <p:nvSpPr>
          <p:cNvPr id="3" name="Content Placeholder 2"/>
          <p:cNvSpPr>
            <a:spLocks noGrp="1"/>
          </p:cNvSpPr>
          <p:nvPr>
            <p:ph idx="1"/>
          </p:nvPr>
        </p:nvSpPr>
        <p:spPr>
          <a:xfrm>
            <a:off x="838200" y="1277655"/>
            <a:ext cx="10515600" cy="4884605"/>
          </a:xfrm>
        </p:spPr>
        <p:txBody>
          <a:bodyPr>
            <a:normAutofit/>
          </a:bodyPr>
          <a:lstStyle/>
          <a:p>
            <a:r>
              <a:rPr lang="en-US" dirty="0"/>
              <a:t>With the help of supervised learning, the model can predict the output on the basis of prior experiences.</a:t>
            </a:r>
          </a:p>
          <a:p>
            <a:r>
              <a:rPr lang="en-US" dirty="0"/>
              <a:t>Supervised learning is a simple process for you to understand. In the case of unsupervised learning, we don’t easily understand what is happening inside the machine, how it is learning, etc.</a:t>
            </a:r>
          </a:p>
          <a:p>
            <a:r>
              <a:rPr lang="en-US" dirty="0"/>
              <a:t>Supervised learning can be very helpful in classification problems</a:t>
            </a:r>
          </a:p>
          <a:p>
            <a:r>
              <a:rPr lang="en-US" dirty="0"/>
              <a:t>Supervised learning model helps us to solve various real-world problems such as fraud detection, spam filtering, etc.</a:t>
            </a:r>
          </a:p>
          <a:p>
            <a:endParaRPr lang="en-US" dirty="0"/>
          </a:p>
        </p:txBody>
      </p:sp>
    </p:spTree>
    <p:extLst>
      <p:ext uri="{BB962C8B-B14F-4D97-AF65-F5344CB8AC3E}">
        <p14:creationId xmlns:p14="http://schemas.microsoft.com/office/powerpoint/2010/main" val="779218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6840"/>
          </a:xfrm>
        </p:spPr>
        <p:txBody>
          <a:bodyPr>
            <a:normAutofit fontScale="90000"/>
          </a:bodyPr>
          <a:lstStyle/>
          <a:p>
            <a:r>
              <a:rPr lang="en-US" b="1" dirty="0">
                <a:solidFill>
                  <a:schemeClr val="accent5">
                    <a:lumMod val="50000"/>
                  </a:schemeClr>
                </a:solidFill>
              </a:rPr>
              <a:t>Machine Learning</a:t>
            </a:r>
          </a:p>
        </p:txBody>
      </p:sp>
      <p:pic>
        <p:nvPicPr>
          <p:cNvPr id="4" name="Picture 3"/>
          <p:cNvPicPr>
            <a:picLocks noChangeAspect="1"/>
          </p:cNvPicPr>
          <p:nvPr/>
        </p:nvPicPr>
        <p:blipFill>
          <a:blip r:embed="rId2"/>
          <a:stretch>
            <a:fillRect/>
          </a:stretch>
        </p:blipFill>
        <p:spPr>
          <a:xfrm>
            <a:off x="9370826" y="5917985"/>
            <a:ext cx="1982975" cy="787831"/>
          </a:xfrm>
          <a:prstGeom prst="rect">
            <a:avLst/>
          </a:prstGeom>
        </p:spPr>
      </p:pic>
      <p:pic>
        <p:nvPicPr>
          <p:cNvPr id="5" name="Picture 4"/>
          <p:cNvPicPr>
            <a:picLocks noChangeAspect="1"/>
          </p:cNvPicPr>
          <p:nvPr/>
        </p:nvPicPr>
        <p:blipFill>
          <a:blip r:embed="rId3"/>
          <a:stretch>
            <a:fillRect/>
          </a:stretch>
        </p:blipFill>
        <p:spPr>
          <a:xfrm>
            <a:off x="838200" y="5917986"/>
            <a:ext cx="1982976" cy="787831"/>
          </a:xfrm>
          <a:prstGeom prst="rect">
            <a:avLst/>
          </a:prstGeom>
        </p:spPr>
      </p:pic>
      <p:pic>
        <p:nvPicPr>
          <p:cNvPr id="7" name="Content Placeholder 6" descr="Diagram&#10;&#10;Description automatically generated">
            <a:extLst>
              <a:ext uri="{FF2B5EF4-FFF2-40B4-BE49-F238E27FC236}">
                <a16:creationId xmlns:a16="http://schemas.microsoft.com/office/drawing/2014/main" id="{0300543F-757A-44E2-82FC-7E9FB66FA033}"/>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656521" y="1190862"/>
            <a:ext cx="8070575" cy="4568226"/>
          </a:xfrm>
        </p:spPr>
      </p:pic>
    </p:spTree>
    <p:extLst>
      <p:ext uri="{BB962C8B-B14F-4D97-AF65-F5344CB8AC3E}">
        <p14:creationId xmlns:p14="http://schemas.microsoft.com/office/powerpoint/2010/main" val="42529666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6840"/>
          </a:xfrm>
        </p:spPr>
        <p:txBody>
          <a:bodyPr>
            <a:normAutofit fontScale="90000"/>
          </a:bodyPr>
          <a:lstStyle/>
          <a:p>
            <a:r>
              <a:rPr lang="en-US" b="1" dirty="0">
                <a:solidFill>
                  <a:schemeClr val="accent5">
                    <a:lumMod val="50000"/>
                  </a:schemeClr>
                </a:solidFill>
              </a:rPr>
              <a:t>Disadvantages of supervised learning:</a:t>
            </a:r>
          </a:p>
        </p:txBody>
      </p:sp>
      <p:pic>
        <p:nvPicPr>
          <p:cNvPr id="4" name="Picture 3"/>
          <p:cNvPicPr>
            <a:picLocks noChangeAspect="1"/>
          </p:cNvPicPr>
          <p:nvPr/>
        </p:nvPicPr>
        <p:blipFill>
          <a:blip r:embed="rId2"/>
          <a:stretch>
            <a:fillRect/>
          </a:stretch>
        </p:blipFill>
        <p:spPr>
          <a:xfrm>
            <a:off x="9978887" y="6282300"/>
            <a:ext cx="1374913" cy="421148"/>
          </a:xfrm>
          <a:prstGeom prst="rect">
            <a:avLst/>
          </a:prstGeom>
        </p:spPr>
      </p:pic>
      <p:pic>
        <p:nvPicPr>
          <p:cNvPr id="5" name="Picture 4"/>
          <p:cNvPicPr>
            <a:picLocks noChangeAspect="1"/>
          </p:cNvPicPr>
          <p:nvPr/>
        </p:nvPicPr>
        <p:blipFill>
          <a:blip r:embed="rId3"/>
          <a:stretch>
            <a:fillRect/>
          </a:stretch>
        </p:blipFill>
        <p:spPr>
          <a:xfrm>
            <a:off x="838199" y="6284668"/>
            <a:ext cx="1374913" cy="421148"/>
          </a:xfrm>
          <a:prstGeom prst="rect">
            <a:avLst/>
          </a:prstGeom>
        </p:spPr>
      </p:pic>
      <p:sp>
        <p:nvSpPr>
          <p:cNvPr id="3" name="Content Placeholder 2"/>
          <p:cNvSpPr>
            <a:spLocks noGrp="1"/>
          </p:cNvSpPr>
          <p:nvPr>
            <p:ph idx="1"/>
          </p:nvPr>
        </p:nvSpPr>
        <p:spPr>
          <a:xfrm>
            <a:off x="838200" y="1277655"/>
            <a:ext cx="10515600" cy="4884605"/>
          </a:xfrm>
        </p:spPr>
        <p:txBody>
          <a:bodyPr>
            <a:normAutofit/>
          </a:bodyPr>
          <a:lstStyle/>
          <a:p>
            <a:r>
              <a:rPr lang="en-US" dirty="0"/>
              <a:t>Supervised learning models are not suitable for handling the complex tasks.</a:t>
            </a:r>
          </a:p>
          <a:p>
            <a:r>
              <a:rPr lang="en-US" dirty="0"/>
              <a:t>Supervised learning cannot give you unknown information from the training data like unsupervised learning do.</a:t>
            </a:r>
          </a:p>
          <a:p>
            <a:r>
              <a:rPr lang="en-US" dirty="0"/>
              <a:t>Supervised learning cannot predict the correct output if the test data is different from the training dataset.</a:t>
            </a:r>
          </a:p>
          <a:p>
            <a:r>
              <a:rPr lang="en-US" dirty="0"/>
              <a:t>Training requires lots of computation times.</a:t>
            </a:r>
          </a:p>
          <a:p>
            <a:r>
              <a:rPr lang="en-US" dirty="0"/>
              <a:t>While you are training the classifier, you need to select a lot of good examples from each class. Otherwise, the accuracy of your model will be very less.</a:t>
            </a:r>
          </a:p>
        </p:txBody>
      </p:sp>
    </p:spTree>
    <p:extLst>
      <p:ext uri="{BB962C8B-B14F-4D97-AF65-F5344CB8AC3E}">
        <p14:creationId xmlns:p14="http://schemas.microsoft.com/office/powerpoint/2010/main" val="33504331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6840"/>
          </a:xfrm>
        </p:spPr>
        <p:txBody>
          <a:bodyPr>
            <a:normAutofit fontScale="90000"/>
          </a:bodyPr>
          <a:lstStyle/>
          <a:p>
            <a:r>
              <a:rPr lang="en-US" b="1" dirty="0">
                <a:solidFill>
                  <a:schemeClr val="accent5">
                    <a:lumMod val="50000"/>
                  </a:schemeClr>
                </a:solidFill>
              </a:rPr>
              <a:t>Unsupervised Learning</a:t>
            </a:r>
          </a:p>
        </p:txBody>
      </p:sp>
      <p:pic>
        <p:nvPicPr>
          <p:cNvPr id="4" name="Picture 3"/>
          <p:cNvPicPr>
            <a:picLocks noChangeAspect="1"/>
          </p:cNvPicPr>
          <p:nvPr/>
        </p:nvPicPr>
        <p:blipFill>
          <a:blip r:embed="rId2"/>
          <a:stretch>
            <a:fillRect/>
          </a:stretch>
        </p:blipFill>
        <p:spPr>
          <a:xfrm>
            <a:off x="9978887" y="6282300"/>
            <a:ext cx="1374913" cy="421148"/>
          </a:xfrm>
          <a:prstGeom prst="rect">
            <a:avLst/>
          </a:prstGeom>
        </p:spPr>
      </p:pic>
      <p:pic>
        <p:nvPicPr>
          <p:cNvPr id="5" name="Picture 4"/>
          <p:cNvPicPr>
            <a:picLocks noChangeAspect="1"/>
          </p:cNvPicPr>
          <p:nvPr/>
        </p:nvPicPr>
        <p:blipFill>
          <a:blip r:embed="rId3"/>
          <a:stretch>
            <a:fillRect/>
          </a:stretch>
        </p:blipFill>
        <p:spPr>
          <a:xfrm>
            <a:off x="838199" y="6284668"/>
            <a:ext cx="1374913" cy="421148"/>
          </a:xfrm>
          <a:prstGeom prst="rect">
            <a:avLst/>
          </a:prstGeom>
        </p:spPr>
      </p:pic>
      <p:sp>
        <p:nvSpPr>
          <p:cNvPr id="3" name="Content Placeholder 2"/>
          <p:cNvSpPr>
            <a:spLocks noGrp="1"/>
          </p:cNvSpPr>
          <p:nvPr>
            <p:ph idx="1"/>
          </p:nvPr>
        </p:nvSpPr>
        <p:spPr>
          <a:xfrm>
            <a:off x="838200" y="1277655"/>
            <a:ext cx="10515600" cy="4884605"/>
          </a:xfrm>
        </p:spPr>
        <p:txBody>
          <a:bodyPr>
            <a:normAutofit/>
          </a:bodyPr>
          <a:lstStyle/>
          <a:p>
            <a:r>
              <a:rPr lang="en-US" dirty="0"/>
              <a:t>Unsupervised learning is a type of machine learning in which models are trained using </a:t>
            </a:r>
            <a:r>
              <a:rPr lang="en-US" dirty="0">
                <a:highlight>
                  <a:srgbClr val="FFFF00"/>
                </a:highlight>
              </a:rPr>
              <a:t>unlabeled</a:t>
            </a:r>
            <a:r>
              <a:rPr lang="en-US" dirty="0"/>
              <a:t> dataset and are allowed to act on that data without any supervision.</a:t>
            </a:r>
          </a:p>
          <a:p>
            <a:r>
              <a:rPr lang="en-US" dirty="0"/>
              <a:t>Here models are not supervised using training dataset. Instead, models itself find the hidden patterns and insights from the given data.</a:t>
            </a:r>
          </a:p>
          <a:p>
            <a:endParaRPr lang="en-US" dirty="0"/>
          </a:p>
        </p:txBody>
      </p:sp>
    </p:spTree>
    <p:extLst>
      <p:ext uri="{BB962C8B-B14F-4D97-AF65-F5344CB8AC3E}">
        <p14:creationId xmlns:p14="http://schemas.microsoft.com/office/powerpoint/2010/main" val="9753557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6840"/>
          </a:xfrm>
        </p:spPr>
        <p:txBody>
          <a:bodyPr>
            <a:normAutofit fontScale="90000"/>
          </a:bodyPr>
          <a:lstStyle/>
          <a:p>
            <a:r>
              <a:rPr lang="en-US" b="1" dirty="0">
                <a:solidFill>
                  <a:schemeClr val="accent5">
                    <a:lumMod val="50000"/>
                  </a:schemeClr>
                </a:solidFill>
              </a:rPr>
              <a:t>Why Unsupervised Learning?</a:t>
            </a:r>
          </a:p>
        </p:txBody>
      </p:sp>
      <p:pic>
        <p:nvPicPr>
          <p:cNvPr id="4" name="Picture 3"/>
          <p:cNvPicPr>
            <a:picLocks noChangeAspect="1"/>
          </p:cNvPicPr>
          <p:nvPr/>
        </p:nvPicPr>
        <p:blipFill>
          <a:blip r:embed="rId2"/>
          <a:stretch>
            <a:fillRect/>
          </a:stretch>
        </p:blipFill>
        <p:spPr>
          <a:xfrm>
            <a:off x="9978887" y="6282300"/>
            <a:ext cx="1374913" cy="421148"/>
          </a:xfrm>
          <a:prstGeom prst="rect">
            <a:avLst/>
          </a:prstGeom>
        </p:spPr>
      </p:pic>
      <p:pic>
        <p:nvPicPr>
          <p:cNvPr id="5" name="Picture 4"/>
          <p:cNvPicPr>
            <a:picLocks noChangeAspect="1"/>
          </p:cNvPicPr>
          <p:nvPr/>
        </p:nvPicPr>
        <p:blipFill>
          <a:blip r:embed="rId3"/>
          <a:stretch>
            <a:fillRect/>
          </a:stretch>
        </p:blipFill>
        <p:spPr>
          <a:xfrm>
            <a:off x="838199" y="6284668"/>
            <a:ext cx="1374913" cy="421148"/>
          </a:xfrm>
          <a:prstGeom prst="rect">
            <a:avLst/>
          </a:prstGeom>
        </p:spPr>
      </p:pic>
      <p:sp>
        <p:nvSpPr>
          <p:cNvPr id="3" name="Content Placeholder 2"/>
          <p:cNvSpPr>
            <a:spLocks noGrp="1"/>
          </p:cNvSpPr>
          <p:nvPr>
            <p:ph idx="1"/>
          </p:nvPr>
        </p:nvSpPr>
        <p:spPr>
          <a:xfrm>
            <a:off x="838200" y="1277655"/>
            <a:ext cx="10515600" cy="4884605"/>
          </a:xfrm>
        </p:spPr>
        <p:txBody>
          <a:bodyPr>
            <a:normAutofit/>
          </a:bodyPr>
          <a:lstStyle/>
          <a:p>
            <a:r>
              <a:rPr lang="en-US" dirty="0"/>
              <a:t>Unsupervised learning is helpful for finding useful insights from the data.</a:t>
            </a:r>
          </a:p>
          <a:p>
            <a:r>
              <a:rPr lang="en-US" dirty="0"/>
              <a:t>Unsupervised learning is much similar as a human learns to think by their own experiences, which makes it closer to the real AI.</a:t>
            </a:r>
          </a:p>
          <a:p>
            <a:r>
              <a:rPr lang="en-US" dirty="0"/>
              <a:t>Unsupervised learning works on unlabeled and uncategorized data which make unsupervised learning more important.</a:t>
            </a:r>
          </a:p>
          <a:p>
            <a:r>
              <a:rPr lang="en-US" dirty="0"/>
              <a:t>In real-world, we do not always have input data with the corresponding output so to solve such cases, we need unsupervised learning.</a:t>
            </a:r>
          </a:p>
        </p:txBody>
      </p:sp>
    </p:spTree>
    <p:extLst>
      <p:ext uri="{BB962C8B-B14F-4D97-AF65-F5344CB8AC3E}">
        <p14:creationId xmlns:p14="http://schemas.microsoft.com/office/powerpoint/2010/main" val="2446809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6840"/>
          </a:xfrm>
        </p:spPr>
        <p:txBody>
          <a:bodyPr>
            <a:normAutofit fontScale="90000"/>
          </a:bodyPr>
          <a:lstStyle/>
          <a:p>
            <a:r>
              <a:rPr lang="en-US" b="1" dirty="0">
                <a:solidFill>
                  <a:schemeClr val="accent5">
                    <a:lumMod val="50000"/>
                  </a:schemeClr>
                </a:solidFill>
              </a:rPr>
              <a:t>Working of Unsupervised Learning</a:t>
            </a:r>
          </a:p>
        </p:txBody>
      </p:sp>
      <p:pic>
        <p:nvPicPr>
          <p:cNvPr id="4" name="Picture 3"/>
          <p:cNvPicPr>
            <a:picLocks noChangeAspect="1"/>
          </p:cNvPicPr>
          <p:nvPr/>
        </p:nvPicPr>
        <p:blipFill>
          <a:blip r:embed="rId2"/>
          <a:stretch>
            <a:fillRect/>
          </a:stretch>
        </p:blipFill>
        <p:spPr>
          <a:xfrm>
            <a:off x="9978887" y="6282300"/>
            <a:ext cx="1374913" cy="421148"/>
          </a:xfrm>
          <a:prstGeom prst="rect">
            <a:avLst/>
          </a:prstGeom>
        </p:spPr>
      </p:pic>
      <p:pic>
        <p:nvPicPr>
          <p:cNvPr id="5" name="Picture 4"/>
          <p:cNvPicPr>
            <a:picLocks noChangeAspect="1"/>
          </p:cNvPicPr>
          <p:nvPr/>
        </p:nvPicPr>
        <p:blipFill>
          <a:blip r:embed="rId3"/>
          <a:stretch>
            <a:fillRect/>
          </a:stretch>
        </p:blipFill>
        <p:spPr>
          <a:xfrm>
            <a:off x="838199" y="6284668"/>
            <a:ext cx="1374913" cy="421148"/>
          </a:xfrm>
          <a:prstGeom prst="rect">
            <a:avLst/>
          </a:prstGeom>
        </p:spPr>
      </p:pic>
      <p:pic>
        <p:nvPicPr>
          <p:cNvPr id="7" name="Content Placeholder 6" descr="Diagram&#10;&#10;Description automatically generated">
            <a:extLst>
              <a:ext uri="{FF2B5EF4-FFF2-40B4-BE49-F238E27FC236}">
                <a16:creationId xmlns:a16="http://schemas.microsoft.com/office/drawing/2014/main" id="{496946FE-2946-44C3-94AD-E779C26F4BE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272210" y="1755893"/>
            <a:ext cx="8134190" cy="3812942"/>
          </a:xfrm>
        </p:spPr>
      </p:pic>
    </p:spTree>
    <p:extLst>
      <p:ext uri="{BB962C8B-B14F-4D97-AF65-F5344CB8AC3E}">
        <p14:creationId xmlns:p14="http://schemas.microsoft.com/office/powerpoint/2010/main" val="17117405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6840"/>
          </a:xfrm>
        </p:spPr>
        <p:txBody>
          <a:bodyPr>
            <a:normAutofit fontScale="90000"/>
          </a:bodyPr>
          <a:lstStyle/>
          <a:p>
            <a:r>
              <a:rPr lang="en-US" b="1" dirty="0">
                <a:solidFill>
                  <a:schemeClr val="accent5">
                    <a:lumMod val="50000"/>
                  </a:schemeClr>
                </a:solidFill>
              </a:rPr>
              <a:t>Types of Unsupervised Learning Algorithm:</a:t>
            </a:r>
          </a:p>
        </p:txBody>
      </p:sp>
      <p:pic>
        <p:nvPicPr>
          <p:cNvPr id="4" name="Picture 3"/>
          <p:cNvPicPr>
            <a:picLocks noChangeAspect="1"/>
          </p:cNvPicPr>
          <p:nvPr/>
        </p:nvPicPr>
        <p:blipFill>
          <a:blip r:embed="rId2"/>
          <a:stretch>
            <a:fillRect/>
          </a:stretch>
        </p:blipFill>
        <p:spPr>
          <a:xfrm>
            <a:off x="9978887" y="6282300"/>
            <a:ext cx="1374913" cy="421148"/>
          </a:xfrm>
          <a:prstGeom prst="rect">
            <a:avLst/>
          </a:prstGeom>
        </p:spPr>
      </p:pic>
      <p:pic>
        <p:nvPicPr>
          <p:cNvPr id="5" name="Picture 4"/>
          <p:cNvPicPr>
            <a:picLocks noChangeAspect="1"/>
          </p:cNvPicPr>
          <p:nvPr/>
        </p:nvPicPr>
        <p:blipFill>
          <a:blip r:embed="rId3"/>
          <a:stretch>
            <a:fillRect/>
          </a:stretch>
        </p:blipFill>
        <p:spPr>
          <a:xfrm>
            <a:off x="838199" y="6284668"/>
            <a:ext cx="1374913" cy="421148"/>
          </a:xfrm>
          <a:prstGeom prst="rect">
            <a:avLst/>
          </a:prstGeom>
        </p:spPr>
      </p:pic>
      <p:graphicFrame>
        <p:nvGraphicFramePr>
          <p:cNvPr id="9" name="Content Placeholder 8">
            <a:extLst>
              <a:ext uri="{FF2B5EF4-FFF2-40B4-BE49-F238E27FC236}">
                <a16:creationId xmlns:a16="http://schemas.microsoft.com/office/drawing/2014/main" id="{71813E17-5ED6-4BB7-9983-11985BC2D3CC}"/>
              </a:ext>
            </a:extLst>
          </p:cNvPr>
          <p:cNvGraphicFramePr>
            <a:graphicFrameLocks noGrp="1"/>
          </p:cNvGraphicFramePr>
          <p:nvPr>
            <p:ph idx="1"/>
            <p:extLst>
              <p:ext uri="{D42A27DB-BD31-4B8C-83A1-F6EECF244321}">
                <p14:modId xmlns:p14="http://schemas.microsoft.com/office/powerpoint/2010/main" val="359724843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604722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6840"/>
          </a:xfrm>
        </p:spPr>
        <p:txBody>
          <a:bodyPr>
            <a:normAutofit fontScale="90000"/>
          </a:bodyPr>
          <a:lstStyle/>
          <a:p>
            <a:r>
              <a:rPr lang="en-US" b="1" dirty="0">
                <a:solidFill>
                  <a:schemeClr val="accent5">
                    <a:lumMod val="50000"/>
                  </a:schemeClr>
                </a:solidFill>
              </a:rPr>
              <a:t>Advantages of Unsupervised Learning</a:t>
            </a:r>
          </a:p>
        </p:txBody>
      </p:sp>
      <p:pic>
        <p:nvPicPr>
          <p:cNvPr id="4" name="Picture 3"/>
          <p:cNvPicPr>
            <a:picLocks noChangeAspect="1"/>
          </p:cNvPicPr>
          <p:nvPr/>
        </p:nvPicPr>
        <p:blipFill>
          <a:blip r:embed="rId2"/>
          <a:stretch>
            <a:fillRect/>
          </a:stretch>
        </p:blipFill>
        <p:spPr>
          <a:xfrm>
            <a:off x="9978887" y="6282300"/>
            <a:ext cx="1374913" cy="421148"/>
          </a:xfrm>
          <a:prstGeom prst="rect">
            <a:avLst/>
          </a:prstGeom>
        </p:spPr>
      </p:pic>
      <p:pic>
        <p:nvPicPr>
          <p:cNvPr id="5" name="Picture 4"/>
          <p:cNvPicPr>
            <a:picLocks noChangeAspect="1"/>
          </p:cNvPicPr>
          <p:nvPr/>
        </p:nvPicPr>
        <p:blipFill>
          <a:blip r:embed="rId3"/>
          <a:stretch>
            <a:fillRect/>
          </a:stretch>
        </p:blipFill>
        <p:spPr>
          <a:xfrm>
            <a:off x="838199" y="6284668"/>
            <a:ext cx="1374913" cy="421148"/>
          </a:xfrm>
          <a:prstGeom prst="rect">
            <a:avLst/>
          </a:prstGeom>
        </p:spPr>
      </p:pic>
      <p:sp>
        <p:nvSpPr>
          <p:cNvPr id="6" name="Content Placeholder 5">
            <a:extLst>
              <a:ext uri="{FF2B5EF4-FFF2-40B4-BE49-F238E27FC236}">
                <a16:creationId xmlns:a16="http://schemas.microsoft.com/office/drawing/2014/main" id="{D010B143-4C02-4574-867E-CC225DB68DAA}"/>
              </a:ext>
            </a:extLst>
          </p:cNvPr>
          <p:cNvSpPr>
            <a:spLocks noGrp="1"/>
          </p:cNvSpPr>
          <p:nvPr>
            <p:ph idx="1"/>
          </p:nvPr>
        </p:nvSpPr>
        <p:spPr>
          <a:xfrm>
            <a:off x="838200" y="1298713"/>
            <a:ext cx="10515600" cy="4878250"/>
          </a:xfrm>
        </p:spPr>
        <p:txBody>
          <a:bodyPr/>
          <a:lstStyle/>
          <a:p>
            <a:r>
              <a:rPr lang="en-US" dirty="0"/>
              <a:t>Labeling of data demands a lot of manual work and expenses. Unsupervised learning solves the problem by learning the data and classifying it without any labels.</a:t>
            </a:r>
          </a:p>
          <a:p>
            <a:r>
              <a:rPr lang="en-US" dirty="0"/>
              <a:t>Unsupervised learning is preferable as it is easy to get unlabeled data in comparison to labeled data.</a:t>
            </a:r>
          </a:p>
          <a:p>
            <a:r>
              <a:rPr lang="en-US" dirty="0"/>
              <a:t>It is very helpful in finding patterns in data, which are not possible to find using normal methods.</a:t>
            </a:r>
          </a:p>
          <a:p>
            <a:pPr marL="0" indent="0">
              <a:buNone/>
            </a:pPr>
            <a:endParaRPr lang="en-US" dirty="0"/>
          </a:p>
        </p:txBody>
      </p:sp>
    </p:spTree>
    <p:extLst>
      <p:ext uri="{BB962C8B-B14F-4D97-AF65-F5344CB8AC3E}">
        <p14:creationId xmlns:p14="http://schemas.microsoft.com/office/powerpoint/2010/main" val="38885257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6840"/>
          </a:xfrm>
        </p:spPr>
        <p:txBody>
          <a:bodyPr>
            <a:normAutofit fontScale="90000"/>
          </a:bodyPr>
          <a:lstStyle/>
          <a:p>
            <a:r>
              <a:rPr lang="en-US" b="1" dirty="0">
                <a:solidFill>
                  <a:schemeClr val="accent5">
                    <a:lumMod val="50000"/>
                  </a:schemeClr>
                </a:solidFill>
              </a:rPr>
              <a:t>Disadvantages of Unsupervised Learning</a:t>
            </a:r>
          </a:p>
        </p:txBody>
      </p:sp>
      <p:pic>
        <p:nvPicPr>
          <p:cNvPr id="4" name="Picture 3"/>
          <p:cNvPicPr>
            <a:picLocks noChangeAspect="1"/>
          </p:cNvPicPr>
          <p:nvPr/>
        </p:nvPicPr>
        <p:blipFill>
          <a:blip r:embed="rId2"/>
          <a:stretch>
            <a:fillRect/>
          </a:stretch>
        </p:blipFill>
        <p:spPr>
          <a:xfrm>
            <a:off x="9978887" y="6282300"/>
            <a:ext cx="1374913" cy="421148"/>
          </a:xfrm>
          <a:prstGeom prst="rect">
            <a:avLst/>
          </a:prstGeom>
        </p:spPr>
      </p:pic>
      <p:pic>
        <p:nvPicPr>
          <p:cNvPr id="5" name="Picture 4"/>
          <p:cNvPicPr>
            <a:picLocks noChangeAspect="1"/>
          </p:cNvPicPr>
          <p:nvPr/>
        </p:nvPicPr>
        <p:blipFill>
          <a:blip r:embed="rId3"/>
          <a:stretch>
            <a:fillRect/>
          </a:stretch>
        </p:blipFill>
        <p:spPr>
          <a:xfrm>
            <a:off x="838199" y="6284668"/>
            <a:ext cx="1374913" cy="421148"/>
          </a:xfrm>
          <a:prstGeom prst="rect">
            <a:avLst/>
          </a:prstGeom>
        </p:spPr>
      </p:pic>
      <p:sp>
        <p:nvSpPr>
          <p:cNvPr id="6" name="Content Placeholder 5">
            <a:extLst>
              <a:ext uri="{FF2B5EF4-FFF2-40B4-BE49-F238E27FC236}">
                <a16:creationId xmlns:a16="http://schemas.microsoft.com/office/drawing/2014/main" id="{D010B143-4C02-4574-867E-CC225DB68DAA}"/>
              </a:ext>
            </a:extLst>
          </p:cNvPr>
          <p:cNvSpPr>
            <a:spLocks noGrp="1"/>
          </p:cNvSpPr>
          <p:nvPr>
            <p:ph idx="1"/>
          </p:nvPr>
        </p:nvSpPr>
        <p:spPr>
          <a:xfrm>
            <a:off x="838200" y="1298713"/>
            <a:ext cx="10515600" cy="4878250"/>
          </a:xfrm>
        </p:spPr>
        <p:txBody>
          <a:bodyPr/>
          <a:lstStyle/>
          <a:p>
            <a:r>
              <a:rPr lang="en-US" dirty="0"/>
              <a:t>Unsupervised learning is intrinsically more difficult than supervised learning as it does not have corresponding output.</a:t>
            </a:r>
          </a:p>
          <a:p>
            <a:r>
              <a:rPr lang="en-US" dirty="0"/>
              <a:t>The result of the unsupervised learning algorithm might be less accurate as input data is not labeled, and algorithms do not know the exact output in advance.</a:t>
            </a:r>
          </a:p>
          <a:p>
            <a:r>
              <a:rPr lang="en-US" dirty="0"/>
              <a:t>The more the features, the more the complexity increases.</a:t>
            </a:r>
          </a:p>
          <a:p>
            <a:r>
              <a:rPr lang="en-US" dirty="0"/>
              <a:t>It is also a time-consuming process. The learning phase of the algorithm might take a lot of time, as it analyses and calculates all possibilities.</a:t>
            </a:r>
          </a:p>
        </p:txBody>
      </p:sp>
    </p:spTree>
    <p:extLst>
      <p:ext uri="{BB962C8B-B14F-4D97-AF65-F5344CB8AC3E}">
        <p14:creationId xmlns:p14="http://schemas.microsoft.com/office/powerpoint/2010/main" val="12670618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6840"/>
          </a:xfrm>
        </p:spPr>
        <p:txBody>
          <a:bodyPr>
            <a:normAutofit fontScale="90000"/>
          </a:bodyPr>
          <a:lstStyle/>
          <a:p>
            <a:r>
              <a:rPr lang="en-US" b="1" dirty="0">
                <a:solidFill>
                  <a:schemeClr val="accent5">
                    <a:lumMod val="50000"/>
                  </a:schemeClr>
                </a:solidFill>
              </a:rPr>
              <a:t>Reinforcement Learning</a:t>
            </a:r>
          </a:p>
        </p:txBody>
      </p:sp>
      <p:pic>
        <p:nvPicPr>
          <p:cNvPr id="4" name="Picture 3"/>
          <p:cNvPicPr>
            <a:picLocks noChangeAspect="1"/>
          </p:cNvPicPr>
          <p:nvPr/>
        </p:nvPicPr>
        <p:blipFill>
          <a:blip r:embed="rId2"/>
          <a:stretch>
            <a:fillRect/>
          </a:stretch>
        </p:blipFill>
        <p:spPr>
          <a:xfrm>
            <a:off x="9978887" y="6282300"/>
            <a:ext cx="1374913" cy="421148"/>
          </a:xfrm>
          <a:prstGeom prst="rect">
            <a:avLst/>
          </a:prstGeom>
        </p:spPr>
      </p:pic>
      <p:pic>
        <p:nvPicPr>
          <p:cNvPr id="5" name="Picture 4"/>
          <p:cNvPicPr>
            <a:picLocks noChangeAspect="1"/>
          </p:cNvPicPr>
          <p:nvPr/>
        </p:nvPicPr>
        <p:blipFill>
          <a:blip r:embed="rId3"/>
          <a:stretch>
            <a:fillRect/>
          </a:stretch>
        </p:blipFill>
        <p:spPr>
          <a:xfrm>
            <a:off x="838199" y="6284668"/>
            <a:ext cx="1374913" cy="421148"/>
          </a:xfrm>
          <a:prstGeom prst="rect">
            <a:avLst/>
          </a:prstGeom>
        </p:spPr>
      </p:pic>
      <p:sp>
        <p:nvSpPr>
          <p:cNvPr id="6" name="Content Placeholder 5">
            <a:extLst>
              <a:ext uri="{FF2B5EF4-FFF2-40B4-BE49-F238E27FC236}">
                <a16:creationId xmlns:a16="http://schemas.microsoft.com/office/drawing/2014/main" id="{D010B143-4C02-4574-867E-CC225DB68DAA}"/>
              </a:ext>
            </a:extLst>
          </p:cNvPr>
          <p:cNvSpPr>
            <a:spLocks noGrp="1"/>
          </p:cNvSpPr>
          <p:nvPr>
            <p:ph idx="1"/>
          </p:nvPr>
        </p:nvSpPr>
        <p:spPr>
          <a:xfrm>
            <a:off x="838200" y="1298713"/>
            <a:ext cx="10515600" cy="4878250"/>
          </a:xfrm>
        </p:spPr>
        <p:txBody>
          <a:bodyPr/>
          <a:lstStyle/>
          <a:p>
            <a:r>
              <a:rPr lang="en-US" dirty="0"/>
              <a:t>Reinforcement Learning is a feedback-based Machine learning technique.</a:t>
            </a:r>
          </a:p>
          <a:p>
            <a:r>
              <a:rPr lang="en-US" dirty="0"/>
              <a:t>RL solves a specific type of problem where decision making is sequential, and the goal is long-term, such as game-playing, robotics, etc.</a:t>
            </a:r>
          </a:p>
          <a:p>
            <a:r>
              <a:rPr lang="en-US" dirty="0"/>
              <a:t>The agent interacts with the environment and explores it by itself. The primary goal of an agent in reinforcement learning is to improve the performance by getting the maximum positive rewards.</a:t>
            </a:r>
          </a:p>
          <a:p>
            <a:r>
              <a:rPr lang="en-US" dirty="0"/>
              <a:t>The agent learns with the process of hit and trial, and based on the experience, it learns to perform the task in a better way.</a:t>
            </a:r>
          </a:p>
        </p:txBody>
      </p:sp>
    </p:spTree>
    <p:extLst>
      <p:ext uri="{BB962C8B-B14F-4D97-AF65-F5344CB8AC3E}">
        <p14:creationId xmlns:p14="http://schemas.microsoft.com/office/powerpoint/2010/main" val="6635916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6840"/>
          </a:xfrm>
        </p:spPr>
        <p:txBody>
          <a:bodyPr>
            <a:normAutofit fontScale="90000"/>
          </a:bodyPr>
          <a:lstStyle/>
          <a:p>
            <a:r>
              <a:rPr lang="en-US" b="1" dirty="0">
                <a:solidFill>
                  <a:schemeClr val="accent5">
                    <a:lumMod val="50000"/>
                  </a:schemeClr>
                </a:solidFill>
              </a:rPr>
              <a:t>How Does it Work?</a:t>
            </a:r>
          </a:p>
        </p:txBody>
      </p:sp>
      <p:pic>
        <p:nvPicPr>
          <p:cNvPr id="4" name="Picture 3"/>
          <p:cNvPicPr>
            <a:picLocks noChangeAspect="1"/>
          </p:cNvPicPr>
          <p:nvPr/>
        </p:nvPicPr>
        <p:blipFill>
          <a:blip r:embed="rId2"/>
          <a:stretch>
            <a:fillRect/>
          </a:stretch>
        </p:blipFill>
        <p:spPr>
          <a:xfrm>
            <a:off x="9978887" y="6282300"/>
            <a:ext cx="1374913" cy="421148"/>
          </a:xfrm>
          <a:prstGeom prst="rect">
            <a:avLst/>
          </a:prstGeom>
        </p:spPr>
      </p:pic>
      <p:pic>
        <p:nvPicPr>
          <p:cNvPr id="5" name="Picture 4"/>
          <p:cNvPicPr>
            <a:picLocks noChangeAspect="1"/>
          </p:cNvPicPr>
          <p:nvPr/>
        </p:nvPicPr>
        <p:blipFill>
          <a:blip r:embed="rId3"/>
          <a:stretch>
            <a:fillRect/>
          </a:stretch>
        </p:blipFill>
        <p:spPr>
          <a:xfrm>
            <a:off x="838199" y="6284668"/>
            <a:ext cx="1374913" cy="421148"/>
          </a:xfrm>
          <a:prstGeom prst="rect">
            <a:avLst/>
          </a:prstGeom>
        </p:spPr>
      </p:pic>
      <p:pic>
        <p:nvPicPr>
          <p:cNvPr id="11" name="Content Placeholder 10" descr="Diagram&#10;&#10;Description automatically generated">
            <a:extLst>
              <a:ext uri="{FF2B5EF4-FFF2-40B4-BE49-F238E27FC236}">
                <a16:creationId xmlns:a16="http://schemas.microsoft.com/office/drawing/2014/main" id="{073E31B9-31C0-4C5C-95AD-B6F9CA2EFDE2}"/>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166191" y="1219200"/>
            <a:ext cx="8135419" cy="5063099"/>
          </a:xfrm>
        </p:spPr>
      </p:pic>
    </p:spTree>
    <p:extLst>
      <p:ext uri="{BB962C8B-B14F-4D97-AF65-F5344CB8AC3E}">
        <p14:creationId xmlns:p14="http://schemas.microsoft.com/office/powerpoint/2010/main" val="38739419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6840"/>
          </a:xfrm>
        </p:spPr>
        <p:txBody>
          <a:bodyPr>
            <a:normAutofit fontScale="90000"/>
          </a:bodyPr>
          <a:lstStyle/>
          <a:p>
            <a:r>
              <a:rPr lang="en-US" b="1" dirty="0">
                <a:solidFill>
                  <a:schemeClr val="accent5">
                    <a:lumMod val="50000"/>
                  </a:schemeClr>
                </a:solidFill>
              </a:rPr>
              <a:t>Key Features of Reinforcement Learning</a:t>
            </a:r>
          </a:p>
        </p:txBody>
      </p:sp>
      <p:pic>
        <p:nvPicPr>
          <p:cNvPr id="4" name="Picture 3"/>
          <p:cNvPicPr>
            <a:picLocks noChangeAspect="1"/>
          </p:cNvPicPr>
          <p:nvPr/>
        </p:nvPicPr>
        <p:blipFill>
          <a:blip r:embed="rId2"/>
          <a:stretch>
            <a:fillRect/>
          </a:stretch>
        </p:blipFill>
        <p:spPr>
          <a:xfrm>
            <a:off x="9978887" y="6282300"/>
            <a:ext cx="1374913" cy="421148"/>
          </a:xfrm>
          <a:prstGeom prst="rect">
            <a:avLst/>
          </a:prstGeom>
        </p:spPr>
      </p:pic>
      <p:pic>
        <p:nvPicPr>
          <p:cNvPr id="5" name="Picture 4"/>
          <p:cNvPicPr>
            <a:picLocks noChangeAspect="1"/>
          </p:cNvPicPr>
          <p:nvPr/>
        </p:nvPicPr>
        <p:blipFill>
          <a:blip r:embed="rId3"/>
          <a:stretch>
            <a:fillRect/>
          </a:stretch>
        </p:blipFill>
        <p:spPr>
          <a:xfrm>
            <a:off x="838199" y="6284668"/>
            <a:ext cx="1374913" cy="421148"/>
          </a:xfrm>
          <a:prstGeom prst="rect">
            <a:avLst/>
          </a:prstGeom>
        </p:spPr>
      </p:pic>
      <p:sp>
        <p:nvSpPr>
          <p:cNvPr id="6" name="Content Placeholder 5">
            <a:extLst>
              <a:ext uri="{FF2B5EF4-FFF2-40B4-BE49-F238E27FC236}">
                <a16:creationId xmlns:a16="http://schemas.microsoft.com/office/drawing/2014/main" id="{D010B143-4C02-4574-867E-CC225DB68DAA}"/>
              </a:ext>
            </a:extLst>
          </p:cNvPr>
          <p:cNvSpPr>
            <a:spLocks noGrp="1"/>
          </p:cNvSpPr>
          <p:nvPr>
            <p:ph idx="1"/>
          </p:nvPr>
        </p:nvSpPr>
        <p:spPr>
          <a:xfrm>
            <a:off x="838200" y="1298713"/>
            <a:ext cx="10515600" cy="4878250"/>
          </a:xfrm>
        </p:spPr>
        <p:txBody>
          <a:bodyPr/>
          <a:lstStyle/>
          <a:p>
            <a:r>
              <a:rPr lang="en-US" dirty="0"/>
              <a:t>In RL, the agent is not instructed about the environment and what actions need to be taken.</a:t>
            </a:r>
          </a:p>
          <a:p>
            <a:r>
              <a:rPr lang="en-US" dirty="0"/>
              <a:t>It is based on the hit and trial process.</a:t>
            </a:r>
          </a:p>
          <a:p>
            <a:r>
              <a:rPr lang="en-US" dirty="0"/>
              <a:t>The agent takes the next action and changes states according to the feedback of the previous action.</a:t>
            </a:r>
          </a:p>
          <a:p>
            <a:r>
              <a:rPr lang="en-US" dirty="0"/>
              <a:t>The agent may get a delayed reward.</a:t>
            </a:r>
          </a:p>
          <a:p>
            <a:r>
              <a:rPr lang="en-US" dirty="0"/>
              <a:t>The environment is stochastic, and the agent needs to explore it to reach to get the maximum positive rewards.</a:t>
            </a:r>
          </a:p>
        </p:txBody>
      </p:sp>
    </p:spTree>
    <p:extLst>
      <p:ext uri="{BB962C8B-B14F-4D97-AF65-F5344CB8AC3E}">
        <p14:creationId xmlns:p14="http://schemas.microsoft.com/office/powerpoint/2010/main" val="2811081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6840"/>
          </a:xfrm>
        </p:spPr>
        <p:txBody>
          <a:bodyPr>
            <a:normAutofit fontScale="90000"/>
          </a:bodyPr>
          <a:lstStyle/>
          <a:p>
            <a:r>
              <a:rPr lang="en-US" b="1" dirty="0">
                <a:solidFill>
                  <a:schemeClr val="accent5">
                    <a:lumMod val="50000"/>
                  </a:schemeClr>
                </a:solidFill>
              </a:rPr>
              <a:t>What is Machine Learning?</a:t>
            </a:r>
          </a:p>
        </p:txBody>
      </p:sp>
      <p:pic>
        <p:nvPicPr>
          <p:cNvPr id="4" name="Picture 3"/>
          <p:cNvPicPr>
            <a:picLocks noChangeAspect="1"/>
          </p:cNvPicPr>
          <p:nvPr/>
        </p:nvPicPr>
        <p:blipFill>
          <a:blip r:embed="rId2"/>
          <a:stretch>
            <a:fillRect/>
          </a:stretch>
        </p:blipFill>
        <p:spPr>
          <a:xfrm>
            <a:off x="9370826" y="5917985"/>
            <a:ext cx="1982975" cy="787831"/>
          </a:xfrm>
          <a:prstGeom prst="rect">
            <a:avLst/>
          </a:prstGeom>
        </p:spPr>
      </p:pic>
      <p:pic>
        <p:nvPicPr>
          <p:cNvPr id="5" name="Picture 4"/>
          <p:cNvPicPr>
            <a:picLocks noChangeAspect="1"/>
          </p:cNvPicPr>
          <p:nvPr/>
        </p:nvPicPr>
        <p:blipFill>
          <a:blip r:embed="rId3"/>
          <a:stretch>
            <a:fillRect/>
          </a:stretch>
        </p:blipFill>
        <p:spPr>
          <a:xfrm>
            <a:off x="838200" y="5917986"/>
            <a:ext cx="1982976" cy="787831"/>
          </a:xfrm>
          <a:prstGeom prst="rect">
            <a:avLst/>
          </a:prstGeom>
        </p:spPr>
      </p:pic>
      <p:sp>
        <p:nvSpPr>
          <p:cNvPr id="3" name="Content Placeholder 2"/>
          <p:cNvSpPr>
            <a:spLocks noGrp="1"/>
          </p:cNvSpPr>
          <p:nvPr>
            <p:ph idx="1"/>
          </p:nvPr>
        </p:nvSpPr>
        <p:spPr>
          <a:xfrm>
            <a:off x="838200" y="1277656"/>
            <a:ext cx="10515600" cy="4548380"/>
          </a:xfrm>
        </p:spPr>
        <p:txBody>
          <a:bodyPr>
            <a:normAutofit/>
          </a:bodyPr>
          <a:lstStyle/>
          <a:p>
            <a:r>
              <a:rPr lang="en-US" sz="2400" dirty="0"/>
              <a:t>The subfield of computer science that “gives computers the ability to learn without being explicitly programmed”.</a:t>
            </a:r>
          </a:p>
          <a:p>
            <a:pPr marL="457200" lvl="1" indent="0">
              <a:buNone/>
            </a:pPr>
            <a:r>
              <a:rPr lang="en-US" sz="2000" dirty="0"/>
              <a:t>(Arthur Samuel, 1959)</a:t>
            </a:r>
          </a:p>
          <a:p>
            <a:r>
              <a:rPr lang="en-US" sz="2400" dirty="0"/>
              <a:t>A computer program is said to learn from experience E with respect to  some class of tasks T and performance measure P if its performance at  tasks in T, as measured by P, improves with experience E.”</a:t>
            </a:r>
          </a:p>
          <a:p>
            <a:pPr marL="457200" lvl="1" indent="0">
              <a:buNone/>
            </a:pPr>
            <a:r>
              <a:rPr lang="en-US" sz="2000" dirty="0"/>
              <a:t>(Tom Mitchell, 1997)</a:t>
            </a:r>
          </a:p>
          <a:p>
            <a:r>
              <a:rPr lang="en-US" sz="2400" dirty="0"/>
              <a:t>Using data for answering questions  </a:t>
            </a:r>
          </a:p>
          <a:p>
            <a:pPr marL="0" indent="0">
              <a:buNone/>
            </a:pPr>
            <a:r>
              <a:rPr lang="en-US" sz="2400" dirty="0">
                <a:solidFill>
                  <a:schemeClr val="accent1">
                    <a:lumMod val="75000"/>
                  </a:schemeClr>
                </a:solidFill>
              </a:rPr>
              <a:t>      Training</a:t>
            </a:r>
            <a:r>
              <a:rPr lang="en-US" sz="2400" dirty="0"/>
              <a:t>		</a:t>
            </a:r>
            <a:r>
              <a:rPr lang="en-US" sz="2400" dirty="0">
                <a:solidFill>
                  <a:schemeClr val="accent1">
                    <a:lumMod val="75000"/>
                  </a:schemeClr>
                </a:solidFill>
              </a:rPr>
              <a:t>Predicting</a:t>
            </a:r>
          </a:p>
          <a:p>
            <a:pPr marL="0" indent="0">
              <a:buNone/>
            </a:pPr>
            <a:endParaRPr lang="en-US" sz="2400" dirty="0"/>
          </a:p>
        </p:txBody>
      </p:sp>
      <p:sp>
        <p:nvSpPr>
          <p:cNvPr id="6" name="Left Brace 5">
            <a:extLst>
              <a:ext uri="{FF2B5EF4-FFF2-40B4-BE49-F238E27FC236}">
                <a16:creationId xmlns:a16="http://schemas.microsoft.com/office/drawing/2014/main" id="{9FA9651A-D955-45FE-8F8E-EE4273EFA51C}"/>
              </a:ext>
            </a:extLst>
          </p:cNvPr>
          <p:cNvSpPr/>
          <p:nvPr/>
        </p:nvSpPr>
        <p:spPr>
          <a:xfrm rot="16200000">
            <a:off x="1650009" y="3558318"/>
            <a:ext cx="251792" cy="1351502"/>
          </a:xfrm>
          <a:prstGeom prst="leftBrace">
            <a:avLst>
              <a:gd name="adj1" fmla="val 8333"/>
              <a:gd name="adj2" fmla="val 50980"/>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sp>
        <p:nvSpPr>
          <p:cNvPr id="7" name="Left Brace 6">
            <a:extLst>
              <a:ext uri="{FF2B5EF4-FFF2-40B4-BE49-F238E27FC236}">
                <a16:creationId xmlns:a16="http://schemas.microsoft.com/office/drawing/2014/main" id="{59CBAA77-FE97-40B7-A74F-3CB839B76239}"/>
              </a:ext>
            </a:extLst>
          </p:cNvPr>
          <p:cNvSpPr/>
          <p:nvPr/>
        </p:nvSpPr>
        <p:spPr>
          <a:xfrm rot="16200000">
            <a:off x="4131476" y="2971910"/>
            <a:ext cx="251791" cy="2564073"/>
          </a:xfrm>
          <a:prstGeom prst="leftBrace">
            <a:avLst>
              <a:gd name="adj1" fmla="val 8333"/>
              <a:gd name="adj2" fmla="val 50980"/>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46789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6840"/>
          </a:xfrm>
        </p:spPr>
        <p:txBody>
          <a:bodyPr>
            <a:normAutofit fontScale="90000"/>
          </a:bodyPr>
          <a:lstStyle/>
          <a:p>
            <a:r>
              <a:rPr lang="en-US" b="1" dirty="0">
                <a:solidFill>
                  <a:schemeClr val="accent5">
                    <a:lumMod val="50000"/>
                  </a:schemeClr>
                </a:solidFill>
              </a:rPr>
              <a:t>Types of Reinforcement Learning</a:t>
            </a:r>
          </a:p>
        </p:txBody>
      </p:sp>
      <p:pic>
        <p:nvPicPr>
          <p:cNvPr id="4" name="Picture 3"/>
          <p:cNvPicPr>
            <a:picLocks noChangeAspect="1"/>
          </p:cNvPicPr>
          <p:nvPr/>
        </p:nvPicPr>
        <p:blipFill>
          <a:blip r:embed="rId2"/>
          <a:stretch>
            <a:fillRect/>
          </a:stretch>
        </p:blipFill>
        <p:spPr>
          <a:xfrm>
            <a:off x="9978887" y="6282300"/>
            <a:ext cx="1374913" cy="421148"/>
          </a:xfrm>
          <a:prstGeom prst="rect">
            <a:avLst/>
          </a:prstGeom>
        </p:spPr>
      </p:pic>
      <p:pic>
        <p:nvPicPr>
          <p:cNvPr id="5" name="Picture 4"/>
          <p:cNvPicPr>
            <a:picLocks noChangeAspect="1"/>
          </p:cNvPicPr>
          <p:nvPr/>
        </p:nvPicPr>
        <p:blipFill>
          <a:blip r:embed="rId3"/>
          <a:stretch>
            <a:fillRect/>
          </a:stretch>
        </p:blipFill>
        <p:spPr>
          <a:xfrm>
            <a:off x="838199" y="6284668"/>
            <a:ext cx="1374913" cy="421148"/>
          </a:xfrm>
          <a:prstGeom prst="rect">
            <a:avLst/>
          </a:prstGeom>
        </p:spPr>
      </p:pic>
      <p:graphicFrame>
        <p:nvGraphicFramePr>
          <p:cNvPr id="3" name="Content Placeholder 2">
            <a:extLst>
              <a:ext uri="{FF2B5EF4-FFF2-40B4-BE49-F238E27FC236}">
                <a16:creationId xmlns:a16="http://schemas.microsoft.com/office/drawing/2014/main" id="{FAF59727-5A86-4821-B1A4-B792EAB30BDB}"/>
              </a:ext>
            </a:extLst>
          </p:cNvPr>
          <p:cNvGraphicFramePr>
            <a:graphicFrameLocks noGrp="1"/>
          </p:cNvGraphicFramePr>
          <p:nvPr>
            <p:ph idx="1"/>
            <p:extLst>
              <p:ext uri="{D42A27DB-BD31-4B8C-83A1-F6EECF244321}">
                <p14:modId xmlns:p14="http://schemas.microsoft.com/office/powerpoint/2010/main" val="124497277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394691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6840"/>
          </a:xfrm>
        </p:spPr>
        <p:txBody>
          <a:bodyPr>
            <a:normAutofit fontScale="90000"/>
          </a:bodyPr>
          <a:lstStyle/>
          <a:p>
            <a:r>
              <a:rPr lang="en-US" b="1" dirty="0">
                <a:solidFill>
                  <a:schemeClr val="accent5">
                    <a:lumMod val="50000"/>
                  </a:schemeClr>
                </a:solidFill>
              </a:rPr>
              <a:t>Advantages of Reinforcement Learning</a:t>
            </a:r>
          </a:p>
        </p:txBody>
      </p:sp>
      <p:pic>
        <p:nvPicPr>
          <p:cNvPr id="4" name="Picture 3"/>
          <p:cNvPicPr>
            <a:picLocks noChangeAspect="1"/>
          </p:cNvPicPr>
          <p:nvPr/>
        </p:nvPicPr>
        <p:blipFill>
          <a:blip r:embed="rId2"/>
          <a:stretch>
            <a:fillRect/>
          </a:stretch>
        </p:blipFill>
        <p:spPr>
          <a:xfrm>
            <a:off x="9978887" y="6282300"/>
            <a:ext cx="1374913" cy="421148"/>
          </a:xfrm>
          <a:prstGeom prst="rect">
            <a:avLst/>
          </a:prstGeom>
        </p:spPr>
      </p:pic>
      <p:pic>
        <p:nvPicPr>
          <p:cNvPr id="5" name="Picture 4"/>
          <p:cNvPicPr>
            <a:picLocks noChangeAspect="1"/>
          </p:cNvPicPr>
          <p:nvPr/>
        </p:nvPicPr>
        <p:blipFill>
          <a:blip r:embed="rId3"/>
          <a:stretch>
            <a:fillRect/>
          </a:stretch>
        </p:blipFill>
        <p:spPr>
          <a:xfrm>
            <a:off x="838199" y="6284668"/>
            <a:ext cx="1374913" cy="421148"/>
          </a:xfrm>
          <a:prstGeom prst="rect">
            <a:avLst/>
          </a:prstGeom>
        </p:spPr>
      </p:pic>
      <p:sp>
        <p:nvSpPr>
          <p:cNvPr id="6" name="Content Placeholder 5">
            <a:extLst>
              <a:ext uri="{FF2B5EF4-FFF2-40B4-BE49-F238E27FC236}">
                <a16:creationId xmlns:a16="http://schemas.microsoft.com/office/drawing/2014/main" id="{D010B143-4C02-4574-867E-CC225DB68DAA}"/>
              </a:ext>
            </a:extLst>
          </p:cNvPr>
          <p:cNvSpPr>
            <a:spLocks noGrp="1"/>
          </p:cNvSpPr>
          <p:nvPr>
            <p:ph idx="1"/>
          </p:nvPr>
        </p:nvSpPr>
        <p:spPr>
          <a:xfrm>
            <a:off x="838200" y="1298713"/>
            <a:ext cx="10515600" cy="4878250"/>
          </a:xfrm>
        </p:spPr>
        <p:txBody>
          <a:bodyPr/>
          <a:lstStyle/>
          <a:p>
            <a:r>
              <a:rPr lang="en-US" dirty="0"/>
              <a:t>It can solve higher-order and complex problems. Also, the solutions obtained will be very accurate.</a:t>
            </a:r>
          </a:p>
          <a:p>
            <a:r>
              <a:rPr lang="en-US" dirty="0"/>
              <a:t>This model will undergo a rigorous training process that can take time. This can help to correct any errors.</a:t>
            </a:r>
          </a:p>
          <a:p>
            <a:r>
              <a:rPr lang="en-US" dirty="0"/>
              <a:t>Since the model learns constantly, a mistake made earlier would be unlikely to occur in the future.</a:t>
            </a:r>
          </a:p>
          <a:p>
            <a:endParaRPr lang="en-US" dirty="0"/>
          </a:p>
        </p:txBody>
      </p:sp>
    </p:spTree>
    <p:extLst>
      <p:ext uri="{BB962C8B-B14F-4D97-AF65-F5344CB8AC3E}">
        <p14:creationId xmlns:p14="http://schemas.microsoft.com/office/powerpoint/2010/main" val="16212341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6840"/>
          </a:xfrm>
        </p:spPr>
        <p:txBody>
          <a:bodyPr>
            <a:normAutofit fontScale="90000"/>
          </a:bodyPr>
          <a:lstStyle/>
          <a:p>
            <a:r>
              <a:rPr lang="en-US" b="1" dirty="0">
                <a:solidFill>
                  <a:schemeClr val="accent5">
                    <a:lumMod val="50000"/>
                  </a:schemeClr>
                </a:solidFill>
              </a:rPr>
              <a:t>Disadvantages of Reinforcement Learning</a:t>
            </a:r>
          </a:p>
        </p:txBody>
      </p:sp>
      <p:pic>
        <p:nvPicPr>
          <p:cNvPr id="4" name="Picture 3"/>
          <p:cNvPicPr>
            <a:picLocks noChangeAspect="1"/>
          </p:cNvPicPr>
          <p:nvPr/>
        </p:nvPicPr>
        <p:blipFill>
          <a:blip r:embed="rId2"/>
          <a:stretch>
            <a:fillRect/>
          </a:stretch>
        </p:blipFill>
        <p:spPr>
          <a:xfrm>
            <a:off x="9978887" y="6282300"/>
            <a:ext cx="1374913" cy="421148"/>
          </a:xfrm>
          <a:prstGeom prst="rect">
            <a:avLst/>
          </a:prstGeom>
        </p:spPr>
      </p:pic>
      <p:pic>
        <p:nvPicPr>
          <p:cNvPr id="5" name="Picture 4"/>
          <p:cNvPicPr>
            <a:picLocks noChangeAspect="1"/>
          </p:cNvPicPr>
          <p:nvPr/>
        </p:nvPicPr>
        <p:blipFill>
          <a:blip r:embed="rId3"/>
          <a:stretch>
            <a:fillRect/>
          </a:stretch>
        </p:blipFill>
        <p:spPr>
          <a:xfrm>
            <a:off x="838199" y="6284668"/>
            <a:ext cx="1374913" cy="421148"/>
          </a:xfrm>
          <a:prstGeom prst="rect">
            <a:avLst/>
          </a:prstGeom>
        </p:spPr>
      </p:pic>
      <p:sp>
        <p:nvSpPr>
          <p:cNvPr id="6" name="Content Placeholder 5">
            <a:extLst>
              <a:ext uri="{FF2B5EF4-FFF2-40B4-BE49-F238E27FC236}">
                <a16:creationId xmlns:a16="http://schemas.microsoft.com/office/drawing/2014/main" id="{D010B143-4C02-4574-867E-CC225DB68DAA}"/>
              </a:ext>
            </a:extLst>
          </p:cNvPr>
          <p:cNvSpPr>
            <a:spLocks noGrp="1"/>
          </p:cNvSpPr>
          <p:nvPr>
            <p:ph idx="1"/>
          </p:nvPr>
        </p:nvSpPr>
        <p:spPr>
          <a:xfrm>
            <a:off x="838200" y="1298713"/>
            <a:ext cx="10515600" cy="4878250"/>
          </a:xfrm>
        </p:spPr>
        <p:txBody>
          <a:bodyPr/>
          <a:lstStyle/>
          <a:p>
            <a:r>
              <a:rPr lang="en-US" dirty="0"/>
              <a:t>The usage of reinforcement learning models for solving simpler problems won’t be correct. The reason being, the models generally tackle complex problems.</a:t>
            </a:r>
          </a:p>
          <a:p>
            <a:r>
              <a:rPr lang="en-US" dirty="0"/>
              <a:t>We need lots of data to feed the model for computation. Reinforcement Learning models require a lot of training data to develop accurate results.</a:t>
            </a:r>
          </a:p>
          <a:p>
            <a:r>
              <a:rPr lang="en-US" dirty="0"/>
              <a:t>This consumes time and lots of computational power.</a:t>
            </a:r>
          </a:p>
        </p:txBody>
      </p:sp>
    </p:spTree>
    <p:extLst>
      <p:ext uri="{BB962C8B-B14F-4D97-AF65-F5344CB8AC3E}">
        <p14:creationId xmlns:p14="http://schemas.microsoft.com/office/powerpoint/2010/main" val="33934660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6840"/>
          </a:xfrm>
        </p:spPr>
        <p:txBody>
          <a:bodyPr>
            <a:normAutofit fontScale="90000"/>
          </a:bodyPr>
          <a:lstStyle/>
          <a:p>
            <a:r>
              <a:rPr lang="en-US" b="1" dirty="0">
                <a:solidFill>
                  <a:schemeClr val="accent5">
                    <a:lumMod val="50000"/>
                  </a:schemeClr>
                </a:solidFill>
              </a:rPr>
              <a:t>Application of Reinforcement Learning</a:t>
            </a:r>
          </a:p>
        </p:txBody>
      </p:sp>
      <p:pic>
        <p:nvPicPr>
          <p:cNvPr id="4" name="Picture 3"/>
          <p:cNvPicPr>
            <a:picLocks noChangeAspect="1"/>
          </p:cNvPicPr>
          <p:nvPr/>
        </p:nvPicPr>
        <p:blipFill>
          <a:blip r:embed="rId2"/>
          <a:stretch>
            <a:fillRect/>
          </a:stretch>
        </p:blipFill>
        <p:spPr>
          <a:xfrm>
            <a:off x="9978887" y="6282300"/>
            <a:ext cx="1374913" cy="421148"/>
          </a:xfrm>
          <a:prstGeom prst="rect">
            <a:avLst/>
          </a:prstGeom>
        </p:spPr>
      </p:pic>
      <p:pic>
        <p:nvPicPr>
          <p:cNvPr id="5" name="Picture 4"/>
          <p:cNvPicPr>
            <a:picLocks noChangeAspect="1"/>
          </p:cNvPicPr>
          <p:nvPr/>
        </p:nvPicPr>
        <p:blipFill>
          <a:blip r:embed="rId3"/>
          <a:stretch>
            <a:fillRect/>
          </a:stretch>
        </p:blipFill>
        <p:spPr>
          <a:xfrm>
            <a:off x="838199" y="6284668"/>
            <a:ext cx="1374913" cy="421148"/>
          </a:xfrm>
          <a:prstGeom prst="rect">
            <a:avLst/>
          </a:prstGeom>
        </p:spPr>
      </p:pic>
      <p:sp>
        <p:nvSpPr>
          <p:cNvPr id="6" name="Content Placeholder 5">
            <a:extLst>
              <a:ext uri="{FF2B5EF4-FFF2-40B4-BE49-F238E27FC236}">
                <a16:creationId xmlns:a16="http://schemas.microsoft.com/office/drawing/2014/main" id="{D010B143-4C02-4574-867E-CC225DB68DAA}"/>
              </a:ext>
            </a:extLst>
          </p:cNvPr>
          <p:cNvSpPr>
            <a:spLocks noGrp="1"/>
          </p:cNvSpPr>
          <p:nvPr>
            <p:ph idx="1"/>
          </p:nvPr>
        </p:nvSpPr>
        <p:spPr>
          <a:xfrm>
            <a:off x="838200" y="1298713"/>
            <a:ext cx="10515600" cy="4878250"/>
          </a:xfrm>
        </p:spPr>
        <p:txBody>
          <a:bodyPr/>
          <a:lstStyle/>
          <a:p>
            <a:r>
              <a:rPr lang="en-US" dirty="0"/>
              <a:t>RL models of companies can analyze customer preferences and help in the better advertisement of the products.</a:t>
            </a:r>
          </a:p>
          <a:p>
            <a:r>
              <a:rPr lang="en-US" dirty="0"/>
              <a:t>We have Deep learning algorithms like AlphaGo, </a:t>
            </a:r>
            <a:r>
              <a:rPr lang="en-US" dirty="0" err="1"/>
              <a:t>AlphaZero</a:t>
            </a:r>
            <a:r>
              <a:rPr lang="en-US" dirty="0"/>
              <a:t> that are gaming algorithms for games like chess, shogi and go.</a:t>
            </a:r>
          </a:p>
          <a:p>
            <a:r>
              <a:rPr lang="en-US" dirty="0"/>
              <a:t>RL is now a big help in recommendation systems like news, music apps, and web-series apps like Netflix, etc. These apps work as per customer preferences.</a:t>
            </a:r>
          </a:p>
          <a:p>
            <a:r>
              <a:rPr lang="en-US" dirty="0"/>
              <a:t>Reinforcement learning helps to understand chemical reactions. We can try to have cleaner reactions that yield better products.</a:t>
            </a:r>
          </a:p>
        </p:txBody>
      </p:sp>
    </p:spTree>
    <p:extLst>
      <p:ext uri="{BB962C8B-B14F-4D97-AF65-F5344CB8AC3E}">
        <p14:creationId xmlns:p14="http://schemas.microsoft.com/office/powerpoint/2010/main" val="42157528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6840"/>
          </a:xfrm>
        </p:spPr>
        <p:txBody>
          <a:bodyPr>
            <a:normAutofit fontScale="90000"/>
          </a:bodyPr>
          <a:lstStyle/>
          <a:p>
            <a:r>
              <a:rPr lang="en-US" b="1" dirty="0">
                <a:solidFill>
                  <a:schemeClr val="accent5">
                    <a:lumMod val="50000"/>
                  </a:schemeClr>
                </a:solidFill>
              </a:rPr>
              <a:t>Reinforcement Learning Vs Supervised Learning</a:t>
            </a:r>
          </a:p>
        </p:txBody>
      </p:sp>
      <p:pic>
        <p:nvPicPr>
          <p:cNvPr id="4" name="Picture 3"/>
          <p:cNvPicPr>
            <a:picLocks noChangeAspect="1"/>
          </p:cNvPicPr>
          <p:nvPr/>
        </p:nvPicPr>
        <p:blipFill>
          <a:blip r:embed="rId2"/>
          <a:stretch>
            <a:fillRect/>
          </a:stretch>
        </p:blipFill>
        <p:spPr>
          <a:xfrm>
            <a:off x="9978887" y="6282300"/>
            <a:ext cx="1374913" cy="421148"/>
          </a:xfrm>
          <a:prstGeom prst="rect">
            <a:avLst/>
          </a:prstGeom>
        </p:spPr>
      </p:pic>
      <p:pic>
        <p:nvPicPr>
          <p:cNvPr id="5" name="Picture 4"/>
          <p:cNvPicPr>
            <a:picLocks noChangeAspect="1"/>
          </p:cNvPicPr>
          <p:nvPr/>
        </p:nvPicPr>
        <p:blipFill>
          <a:blip r:embed="rId3"/>
          <a:stretch>
            <a:fillRect/>
          </a:stretch>
        </p:blipFill>
        <p:spPr>
          <a:xfrm>
            <a:off x="838199" y="6284668"/>
            <a:ext cx="1374913" cy="421148"/>
          </a:xfrm>
          <a:prstGeom prst="rect">
            <a:avLst/>
          </a:prstGeom>
        </p:spPr>
      </p:pic>
      <p:pic>
        <p:nvPicPr>
          <p:cNvPr id="7" name="Content Placeholder 6" descr="Graphical user interface, text&#10;&#10;Description automatically generated">
            <a:extLst>
              <a:ext uri="{FF2B5EF4-FFF2-40B4-BE49-F238E27FC236}">
                <a16:creationId xmlns:a16="http://schemas.microsoft.com/office/drawing/2014/main" id="{D21058EA-D75F-4A3A-A5BF-16F4B6C23E5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219200" y="1031966"/>
            <a:ext cx="9727096" cy="5103791"/>
          </a:xfrm>
        </p:spPr>
      </p:pic>
    </p:spTree>
    <p:extLst>
      <p:ext uri="{BB962C8B-B14F-4D97-AF65-F5344CB8AC3E}">
        <p14:creationId xmlns:p14="http://schemas.microsoft.com/office/powerpoint/2010/main" val="39144448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C8BBE-16BB-40A8-AB3A-71392DDC9E8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D0553BD-D208-4713-B426-6B6FC7642C3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49108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6840"/>
          </a:xfrm>
        </p:spPr>
        <p:txBody>
          <a:bodyPr>
            <a:normAutofit fontScale="90000"/>
          </a:bodyPr>
          <a:lstStyle/>
          <a:p>
            <a:r>
              <a:rPr lang="en-US" b="1" dirty="0">
                <a:solidFill>
                  <a:schemeClr val="accent5">
                    <a:lumMod val="50000"/>
                  </a:schemeClr>
                </a:solidFill>
              </a:rPr>
              <a:t>The Big Data era</a:t>
            </a:r>
          </a:p>
        </p:txBody>
      </p:sp>
      <p:pic>
        <p:nvPicPr>
          <p:cNvPr id="4" name="Picture 3"/>
          <p:cNvPicPr>
            <a:picLocks noChangeAspect="1"/>
          </p:cNvPicPr>
          <p:nvPr/>
        </p:nvPicPr>
        <p:blipFill>
          <a:blip r:embed="rId2"/>
          <a:stretch>
            <a:fillRect/>
          </a:stretch>
        </p:blipFill>
        <p:spPr>
          <a:xfrm>
            <a:off x="9370826" y="5917985"/>
            <a:ext cx="1982975" cy="787831"/>
          </a:xfrm>
          <a:prstGeom prst="rect">
            <a:avLst/>
          </a:prstGeom>
        </p:spPr>
      </p:pic>
      <p:pic>
        <p:nvPicPr>
          <p:cNvPr id="5" name="Picture 4"/>
          <p:cNvPicPr>
            <a:picLocks noChangeAspect="1"/>
          </p:cNvPicPr>
          <p:nvPr/>
        </p:nvPicPr>
        <p:blipFill>
          <a:blip r:embed="rId3"/>
          <a:stretch>
            <a:fillRect/>
          </a:stretch>
        </p:blipFill>
        <p:spPr>
          <a:xfrm>
            <a:off x="838200" y="5917986"/>
            <a:ext cx="1982976" cy="787831"/>
          </a:xfrm>
          <a:prstGeom prst="rect">
            <a:avLst/>
          </a:prstGeom>
        </p:spPr>
      </p:pic>
      <p:pic>
        <p:nvPicPr>
          <p:cNvPr id="9" name="Content Placeholder 8">
            <a:extLst>
              <a:ext uri="{FF2B5EF4-FFF2-40B4-BE49-F238E27FC236}">
                <a16:creationId xmlns:a16="http://schemas.microsoft.com/office/drawing/2014/main" id="{BA10C817-4B98-41F0-AE55-18E10FFE909F}"/>
              </a:ext>
            </a:extLst>
          </p:cNvPr>
          <p:cNvPicPr>
            <a:picLocks noGrp="1" noChangeAspect="1"/>
          </p:cNvPicPr>
          <p:nvPr>
            <p:ph idx="1"/>
          </p:nvPr>
        </p:nvPicPr>
        <p:blipFill>
          <a:blip r:embed="rId4"/>
          <a:stretch>
            <a:fillRect/>
          </a:stretch>
        </p:blipFill>
        <p:spPr>
          <a:xfrm>
            <a:off x="7875105" y="1384141"/>
            <a:ext cx="3212870" cy="4346825"/>
          </a:xfrm>
          <a:prstGeom prst="rect">
            <a:avLst/>
          </a:prstGeom>
          <a:solidFill>
            <a:schemeClr val="accent2">
              <a:lumMod val="60000"/>
              <a:lumOff val="40000"/>
            </a:schemeClr>
          </a:solidFill>
        </p:spPr>
      </p:pic>
      <p:sp>
        <p:nvSpPr>
          <p:cNvPr id="7" name="object 10">
            <a:extLst>
              <a:ext uri="{FF2B5EF4-FFF2-40B4-BE49-F238E27FC236}">
                <a16:creationId xmlns:a16="http://schemas.microsoft.com/office/drawing/2014/main" id="{407CC375-A82B-400A-A9BA-4CE6688A8544}"/>
              </a:ext>
            </a:extLst>
          </p:cNvPr>
          <p:cNvSpPr/>
          <p:nvPr/>
        </p:nvSpPr>
        <p:spPr>
          <a:xfrm>
            <a:off x="1116495" y="1389664"/>
            <a:ext cx="3200400" cy="4335780"/>
          </a:xfrm>
          <a:custGeom>
            <a:avLst/>
            <a:gdLst/>
            <a:ahLst/>
            <a:cxnLst/>
            <a:rect l="l" t="t" r="r" b="b"/>
            <a:pathLst>
              <a:path w="3200400" h="4335780">
                <a:moveTo>
                  <a:pt x="0" y="533400"/>
                </a:moveTo>
                <a:lnTo>
                  <a:pt x="2179" y="484842"/>
                </a:lnTo>
                <a:lnTo>
                  <a:pt x="8592" y="437507"/>
                </a:lnTo>
                <a:lnTo>
                  <a:pt x="19050" y="391583"/>
                </a:lnTo>
                <a:lnTo>
                  <a:pt x="33364" y="347258"/>
                </a:lnTo>
                <a:lnTo>
                  <a:pt x="51348" y="304721"/>
                </a:lnTo>
                <a:lnTo>
                  <a:pt x="72813" y="264160"/>
                </a:lnTo>
                <a:lnTo>
                  <a:pt x="97570" y="225762"/>
                </a:lnTo>
                <a:lnTo>
                  <a:pt x="125432" y="189716"/>
                </a:lnTo>
                <a:lnTo>
                  <a:pt x="156209" y="156210"/>
                </a:lnTo>
                <a:lnTo>
                  <a:pt x="189716" y="125432"/>
                </a:lnTo>
                <a:lnTo>
                  <a:pt x="225762" y="97570"/>
                </a:lnTo>
                <a:lnTo>
                  <a:pt x="264159" y="72813"/>
                </a:lnTo>
                <a:lnTo>
                  <a:pt x="304721" y="51348"/>
                </a:lnTo>
                <a:lnTo>
                  <a:pt x="347258" y="33364"/>
                </a:lnTo>
                <a:lnTo>
                  <a:pt x="391583" y="19050"/>
                </a:lnTo>
                <a:lnTo>
                  <a:pt x="437507" y="8592"/>
                </a:lnTo>
                <a:lnTo>
                  <a:pt x="484842" y="2179"/>
                </a:lnTo>
                <a:lnTo>
                  <a:pt x="533400" y="0"/>
                </a:lnTo>
                <a:lnTo>
                  <a:pt x="2666999" y="0"/>
                </a:lnTo>
                <a:lnTo>
                  <a:pt x="2715557" y="2179"/>
                </a:lnTo>
                <a:lnTo>
                  <a:pt x="2762892" y="8592"/>
                </a:lnTo>
                <a:lnTo>
                  <a:pt x="2808816" y="19050"/>
                </a:lnTo>
                <a:lnTo>
                  <a:pt x="2853141" y="33364"/>
                </a:lnTo>
                <a:lnTo>
                  <a:pt x="2895678" y="51348"/>
                </a:lnTo>
                <a:lnTo>
                  <a:pt x="2936239" y="72813"/>
                </a:lnTo>
                <a:lnTo>
                  <a:pt x="2974637" y="97570"/>
                </a:lnTo>
                <a:lnTo>
                  <a:pt x="3010683" y="125432"/>
                </a:lnTo>
                <a:lnTo>
                  <a:pt x="3044189" y="156209"/>
                </a:lnTo>
                <a:lnTo>
                  <a:pt x="3074967" y="189716"/>
                </a:lnTo>
                <a:lnTo>
                  <a:pt x="3102829" y="225762"/>
                </a:lnTo>
                <a:lnTo>
                  <a:pt x="3127586" y="264159"/>
                </a:lnTo>
                <a:lnTo>
                  <a:pt x="3149051" y="304721"/>
                </a:lnTo>
                <a:lnTo>
                  <a:pt x="3167035" y="347258"/>
                </a:lnTo>
                <a:lnTo>
                  <a:pt x="3181350" y="391583"/>
                </a:lnTo>
                <a:lnTo>
                  <a:pt x="3191807" y="437507"/>
                </a:lnTo>
                <a:lnTo>
                  <a:pt x="3198220" y="484842"/>
                </a:lnTo>
                <a:lnTo>
                  <a:pt x="3200399" y="533400"/>
                </a:lnTo>
                <a:lnTo>
                  <a:pt x="3200399" y="3802367"/>
                </a:lnTo>
                <a:lnTo>
                  <a:pt x="3198220" y="3850919"/>
                </a:lnTo>
                <a:lnTo>
                  <a:pt x="3191807" y="3898250"/>
                </a:lnTo>
                <a:lnTo>
                  <a:pt x="3181349" y="3944171"/>
                </a:lnTo>
                <a:lnTo>
                  <a:pt x="3167035" y="3988494"/>
                </a:lnTo>
                <a:lnTo>
                  <a:pt x="3149051" y="4031031"/>
                </a:lnTo>
                <a:lnTo>
                  <a:pt x="3127586" y="4071593"/>
                </a:lnTo>
                <a:lnTo>
                  <a:pt x="3102829" y="4109992"/>
                </a:lnTo>
                <a:lnTo>
                  <a:pt x="3074967" y="4146040"/>
                </a:lnTo>
                <a:lnTo>
                  <a:pt x="3044189" y="4179549"/>
                </a:lnTo>
                <a:lnTo>
                  <a:pt x="3010683" y="4210330"/>
                </a:lnTo>
                <a:lnTo>
                  <a:pt x="2974637" y="4238194"/>
                </a:lnTo>
                <a:lnTo>
                  <a:pt x="2936239" y="4262954"/>
                </a:lnTo>
                <a:lnTo>
                  <a:pt x="2895678" y="4284422"/>
                </a:lnTo>
                <a:lnTo>
                  <a:pt x="2853141" y="4302409"/>
                </a:lnTo>
                <a:lnTo>
                  <a:pt x="2808816" y="4316726"/>
                </a:lnTo>
                <a:lnTo>
                  <a:pt x="2762892" y="4327186"/>
                </a:lnTo>
                <a:lnTo>
                  <a:pt x="2715557" y="4333600"/>
                </a:lnTo>
                <a:lnTo>
                  <a:pt x="2666999" y="4335780"/>
                </a:lnTo>
                <a:lnTo>
                  <a:pt x="533400" y="4335780"/>
                </a:lnTo>
                <a:lnTo>
                  <a:pt x="484842" y="4333600"/>
                </a:lnTo>
                <a:lnTo>
                  <a:pt x="437507" y="4327186"/>
                </a:lnTo>
                <a:lnTo>
                  <a:pt x="391583" y="4316726"/>
                </a:lnTo>
                <a:lnTo>
                  <a:pt x="347258" y="4302409"/>
                </a:lnTo>
                <a:lnTo>
                  <a:pt x="304721" y="4284422"/>
                </a:lnTo>
                <a:lnTo>
                  <a:pt x="264160" y="4262954"/>
                </a:lnTo>
                <a:lnTo>
                  <a:pt x="225762" y="4238194"/>
                </a:lnTo>
                <a:lnTo>
                  <a:pt x="189716" y="4210330"/>
                </a:lnTo>
                <a:lnTo>
                  <a:pt x="156210" y="4179549"/>
                </a:lnTo>
                <a:lnTo>
                  <a:pt x="125432" y="4146040"/>
                </a:lnTo>
                <a:lnTo>
                  <a:pt x="97570" y="4109992"/>
                </a:lnTo>
                <a:lnTo>
                  <a:pt x="72813" y="4071593"/>
                </a:lnTo>
                <a:lnTo>
                  <a:pt x="51348" y="4031031"/>
                </a:lnTo>
                <a:lnTo>
                  <a:pt x="33364" y="3988494"/>
                </a:lnTo>
                <a:lnTo>
                  <a:pt x="19050" y="3944171"/>
                </a:lnTo>
                <a:lnTo>
                  <a:pt x="8592" y="3898250"/>
                </a:lnTo>
                <a:lnTo>
                  <a:pt x="2179" y="3850919"/>
                </a:lnTo>
                <a:lnTo>
                  <a:pt x="0" y="3802367"/>
                </a:lnTo>
                <a:lnTo>
                  <a:pt x="0" y="533400"/>
                </a:lnTo>
                <a:close/>
              </a:path>
            </a:pathLst>
          </a:custGeom>
          <a:solidFill>
            <a:schemeClr val="accent2">
              <a:lumMod val="60000"/>
              <a:lumOff val="40000"/>
            </a:schemeClr>
          </a:solidFill>
          <a:ln w="12192">
            <a:solidFill>
              <a:srgbClr val="AD5A2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0" name="object 10">
            <a:extLst>
              <a:ext uri="{FF2B5EF4-FFF2-40B4-BE49-F238E27FC236}">
                <a16:creationId xmlns:a16="http://schemas.microsoft.com/office/drawing/2014/main" id="{86532318-3424-419B-AA3A-65621BDD3864}"/>
              </a:ext>
            </a:extLst>
          </p:cNvPr>
          <p:cNvSpPr/>
          <p:nvPr/>
        </p:nvSpPr>
        <p:spPr>
          <a:xfrm>
            <a:off x="4495800" y="1389664"/>
            <a:ext cx="3200400" cy="4335780"/>
          </a:xfrm>
          <a:custGeom>
            <a:avLst/>
            <a:gdLst/>
            <a:ahLst/>
            <a:cxnLst/>
            <a:rect l="l" t="t" r="r" b="b"/>
            <a:pathLst>
              <a:path w="3200400" h="4335780">
                <a:moveTo>
                  <a:pt x="0" y="533400"/>
                </a:moveTo>
                <a:lnTo>
                  <a:pt x="2179" y="484842"/>
                </a:lnTo>
                <a:lnTo>
                  <a:pt x="8592" y="437507"/>
                </a:lnTo>
                <a:lnTo>
                  <a:pt x="19050" y="391583"/>
                </a:lnTo>
                <a:lnTo>
                  <a:pt x="33364" y="347258"/>
                </a:lnTo>
                <a:lnTo>
                  <a:pt x="51348" y="304721"/>
                </a:lnTo>
                <a:lnTo>
                  <a:pt x="72813" y="264160"/>
                </a:lnTo>
                <a:lnTo>
                  <a:pt x="97570" y="225762"/>
                </a:lnTo>
                <a:lnTo>
                  <a:pt x="125432" y="189716"/>
                </a:lnTo>
                <a:lnTo>
                  <a:pt x="156209" y="156210"/>
                </a:lnTo>
                <a:lnTo>
                  <a:pt x="189716" y="125432"/>
                </a:lnTo>
                <a:lnTo>
                  <a:pt x="225762" y="97570"/>
                </a:lnTo>
                <a:lnTo>
                  <a:pt x="264159" y="72813"/>
                </a:lnTo>
                <a:lnTo>
                  <a:pt x="304721" y="51348"/>
                </a:lnTo>
                <a:lnTo>
                  <a:pt x="347258" y="33364"/>
                </a:lnTo>
                <a:lnTo>
                  <a:pt x="391583" y="19050"/>
                </a:lnTo>
                <a:lnTo>
                  <a:pt x="437507" y="8592"/>
                </a:lnTo>
                <a:lnTo>
                  <a:pt x="484842" y="2179"/>
                </a:lnTo>
                <a:lnTo>
                  <a:pt x="533400" y="0"/>
                </a:lnTo>
                <a:lnTo>
                  <a:pt x="2666999" y="0"/>
                </a:lnTo>
                <a:lnTo>
                  <a:pt x="2715557" y="2179"/>
                </a:lnTo>
                <a:lnTo>
                  <a:pt x="2762892" y="8592"/>
                </a:lnTo>
                <a:lnTo>
                  <a:pt x="2808816" y="19050"/>
                </a:lnTo>
                <a:lnTo>
                  <a:pt x="2853141" y="33364"/>
                </a:lnTo>
                <a:lnTo>
                  <a:pt x="2895678" y="51348"/>
                </a:lnTo>
                <a:lnTo>
                  <a:pt x="2936239" y="72813"/>
                </a:lnTo>
                <a:lnTo>
                  <a:pt x="2974637" y="97570"/>
                </a:lnTo>
                <a:lnTo>
                  <a:pt x="3010683" y="125432"/>
                </a:lnTo>
                <a:lnTo>
                  <a:pt x="3044189" y="156209"/>
                </a:lnTo>
                <a:lnTo>
                  <a:pt x="3074967" y="189716"/>
                </a:lnTo>
                <a:lnTo>
                  <a:pt x="3102829" y="225762"/>
                </a:lnTo>
                <a:lnTo>
                  <a:pt x="3127586" y="264159"/>
                </a:lnTo>
                <a:lnTo>
                  <a:pt x="3149051" y="304721"/>
                </a:lnTo>
                <a:lnTo>
                  <a:pt x="3167035" y="347258"/>
                </a:lnTo>
                <a:lnTo>
                  <a:pt x="3181350" y="391583"/>
                </a:lnTo>
                <a:lnTo>
                  <a:pt x="3191807" y="437507"/>
                </a:lnTo>
                <a:lnTo>
                  <a:pt x="3198220" y="484842"/>
                </a:lnTo>
                <a:lnTo>
                  <a:pt x="3200399" y="533400"/>
                </a:lnTo>
                <a:lnTo>
                  <a:pt x="3200399" y="3802367"/>
                </a:lnTo>
                <a:lnTo>
                  <a:pt x="3198220" y="3850919"/>
                </a:lnTo>
                <a:lnTo>
                  <a:pt x="3191807" y="3898250"/>
                </a:lnTo>
                <a:lnTo>
                  <a:pt x="3181349" y="3944171"/>
                </a:lnTo>
                <a:lnTo>
                  <a:pt x="3167035" y="3988494"/>
                </a:lnTo>
                <a:lnTo>
                  <a:pt x="3149051" y="4031031"/>
                </a:lnTo>
                <a:lnTo>
                  <a:pt x="3127586" y="4071593"/>
                </a:lnTo>
                <a:lnTo>
                  <a:pt x="3102829" y="4109992"/>
                </a:lnTo>
                <a:lnTo>
                  <a:pt x="3074967" y="4146040"/>
                </a:lnTo>
                <a:lnTo>
                  <a:pt x="3044189" y="4179549"/>
                </a:lnTo>
                <a:lnTo>
                  <a:pt x="3010683" y="4210330"/>
                </a:lnTo>
                <a:lnTo>
                  <a:pt x="2974637" y="4238194"/>
                </a:lnTo>
                <a:lnTo>
                  <a:pt x="2936239" y="4262954"/>
                </a:lnTo>
                <a:lnTo>
                  <a:pt x="2895678" y="4284422"/>
                </a:lnTo>
                <a:lnTo>
                  <a:pt x="2853141" y="4302409"/>
                </a:lnTo>
                <a:lnTo>
                  <a:pt x="2808816" y="4316726"/>
                </a:lnTo>
                <a:lnTo>
                  <a:pt x="2762892" y="4327186"/>
                </a:lnTo>
                <a:lnTo>
                  <a:pt x="2715557" y="4333600"/>
                </a:lnTo>
                <a:lnTo>
                  <a:pt x="2666999" y="4335780"/>
                </a:lnTo>
                <a:lnTo>
                  <a:pt x="533400" y="4335780"/>
                </a:lnTo>
                <a:lnTo>
                  <a:pt x="484842" y="4333600"/>
                </a:lnTo>
                <a:lnTo>
                  <a:pt x="437507" y="4327186"/>
                </a:lnTo>
                <a:lnTo>
                  <a:pt x="391583" y="4316726"/>
                </a:lnTo>
                <a:lnTo>
                  <a:pt x="347258" y="4302409"/>
                </a:lnTo>
                <a:lnTo>
                  <a:pt x="304721" y="4284422"/>
                </a:lnTo>
                <a:lnTo>
                  <a:pt x="264160" y="4262954"/>
                </a:lnTo>
                <a:lnTo>
                  <a:pt x="225762" y="4238194"/>
                </a:lnTo>
                <a:lnTo>
                  <a:pt x="189716" y="4210330"/>
                </a:lnTo>
                <a:lnTo>
                  <a:pt x="156210" y="4179549"/>
                </a:lnTo>
                <a:lnTo>
                  <a:pt x="125432" y="4146040"/>
                </a:lnTo>
                <a:lnTo>
                  <a:pt x="97570" y="4109992"/>
                </a:lnTo>
                <a:lnTo>
                  <a:pt x="72813" y="4071593"/>
                </a:lnTo>
                <a:lnTo>
                  <a:pt x="51348" y="4031031"/>
                </a:lnTo>
                <a:lnTo>
                  <a:pt x="33364" y="3988494"/>
                </a:lnTo>
                <a:lnTo>
                  <a:pt x="19050" y="3944171"/>
                </a:lnTo>
                <a:lnTo>
                  <a:pt x="8592" y="3898250"/>
                </a:lnTo>
                <a:lnTo>
                  <a:pt x="2179" y="3850919"/>
                </a:lnTo>
                <a:lnTo>
                  <a:pt x="0" y="3802367"/>
                </a:lnTo>
                <a:lnTo>
                  <a:pt x="0" y="533400"/>
                </a:lnTo>
                <a:close/>
              </a:path>
            </a:pathLst>
          </a:custGeom>
          <a:solidFill>
            <a:schemeClr val="accent2">
              <a:lumMod val="60000"/>
              <a:lumOff val="40000"/>
            </a:schemeClr>
          </a:solidFill>
          <a:ln w="12192">
            <a:solidFill>
              <a:srgbClr val="AD5A2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1" name="TextBox 10">
            <a:extLst>
              <a:ext uri="{FF2B5EF4-FFF2-40B4-BE49-F238E27FC236}">
                <a16:creationId xmlns:a16="http://schemas.microsoft.com/office/drawing/2014/main" id="{3FAA68C9-61CB-4A92-AACB-FD25D50A282E}"/>
              </a:ext>
            </a:extLst>
          </p:cNvPr>
          <p:cNvSpPr txBox="1"/>
          <p:nvPr/>
        </p:nvSpPr>
        <p:spPr>
          <a:xfrm>
            <a:off x="1232451" y="1031966"/>
            <a:ext cx="2623931" cy="3600986"/>
          </a:xfrm>
          <a:prstGeom prst="rect">
            <a:avLst/>
          </a:prstGeom>
          <a:noFill/>
        </p:spPr>
        <p:txBody>
          <a:bodyPr wrap="square" rtlCol="0">
            <a:spAutoFit/>
          </a:bodyPr>
          <a:lstStyle/>
          <a:p>
            <a:pPr marL="90805" algn="ctr">
              <a:lnSpc>
                <a:spcPct val="100000"/>
              </a:lnSpc>
              <a:spcBef>
                <a:spcPts val="95"/>
              </a:spcBef>
            </a:pPr>
            <a:r>
              <a:rPr lang="en-US" sz="2000" b="1" spc="-30" dirty="0"/>
              <a:t>Data</a:t>
            </a:r>
          </a:p>
          <a:p>
            <a:pPr>
              <a:lnSpc>
                <a:spcPct val="100000"/>
              </a:lnSpc>
              <a:spcBef>
                <a:spcPts val="35"/>
              </a:spcBef>
            </a:pPr>
            <a:endParaRPr lang="en-US" sz="2000" dirty="0"/>
          </a:p>
          <a:p>
            <a:pPr marL="12700" marR="5080">
              <a:lnSpc>
                <a:spcPct val="100000"/>
              </a:lnSpc>
            </a:pPr>
            <a:r>
              <a:rPr lang="en-US" sz="2000" spc="-30" dirty="0"/>
              <a:t>Data</a:t>
            </a:r>
            <a:r>
              <a:rPr lang="en-US" sz="2000" spc="-20" dirty="0"/>
              <a:t> </a:t>
            </a:r>
            <a:r>
              <a:rPr lang="en-US" sz="2000" spc="-30" dirty="0"/>
              <a:t>already available </a:t>
            </a:r>
            <a:r>
              <a:rPr lang="en-US" sz="2000" spc="-535" dirty="0"/>
              <a:t> </a:t>
            </a:r>
            <a:r>
              <a:rPr lang="en-US" sz="2000" spc="-25" dirty="0"/>
              <a:t>everywhere</a:t>
            </a:r>
            <a:endParaRPr lang="en-US" sz="2000" dirty="0"/>
          </a:p>
          <a:p>
            <a:pPr marL="12700" marR="147955">
              <a:lnSpc>
                <a:spcPct val="100000"/>
              </a:lnSpc>
              <a:spcBef>
                <a:spcPts val="1800"/>
              </a:spcBef>
            </a:pPr>
            <a:r>
              <a:rPr lang="en-US" sz="2000" spc="-50" dirty="0"/>
              <a:t>Low</a:t>
            </a:r>
            <a:r>
              <a:rPr lang="en-US" sz="2000" spc="-15" dirty="0"/>
              <a:t> </a:t>
            </a:r>
            <a:r>
              <a:rPr lang="en-US" sz="2000" spc="-30" dirty="0"/>
              <a:t>storage</a:t>
            </a:r>
            <a:r>
              <a:rPr lang="en-US" sz="2000" dirty="0"/>
              <a:t> </a:t>
            </a:r>
            <a:r>
              <a:rPr lang="en-US" sz="2000" spc="-5" dirty="0"/>
              <a:t>costs: </a:t>
            </a:r>
            <a:r>
              <a:rPr lang="en-US" sz="2000" dirty="0"/>
              <a:t> </a:t>
            </a:r>
            <a:r>
              <a:rPr lang="en-US" sz="2000" spc="-25" dirty="0"/>
              <a:t>everyone</a:t>
            </a:r>
            <a:r>
              <a:rPr lang="en-US" sz="2000" spc="5" dirty="0"/>
              <a:t> </a:t>
            </a:r>
            <a:r>
              <a:rPr lang="en-US" sz="2000" spc="-10" dirty="0"/>
              <a:t>has</a:t>
            </a:r>
            <a:r>
              <a:rPr lang="en-US" sz="2000" spc="-15" dirty="0"/>
              <a:t> </a:t>
            </a:r>
            <a:r>
              <a:rPr lang="en-US" sz="2000" spc="-25" dirty="0"/>
              <a:t>several </a:t>
            </a:r>
            <a:r>
              <a:rPr lang="en-US" sz="2000" spc="-535" dirty="0"/>
              <a:t> </a:t>
            </a:r>
            <a:r>
              <a:rPr lang="en-US" sz="2000" spc="5" dirty="0"/>
              <a:t>GBs</a:t>
            </a:r>
            <a:r>
              <a:rPr lang="en-US" sz="2000" spc="-15" dirty="0"/>
              <a:t> </a:t>
            </a:r>
            <a:r>
              <a:rPr lang="en-US" sz="2000" spc="-40" dirty="0"/>
              <a:t>for</a:t>
            </a:r>
            <a:r>
              <a:rPr lang="en-US" sz="2000" spc="-15" dirty="0"/>
              <a:t> </a:t>
            </a:r>
            <a:r>
              <a:rPr lang="en-US" sz="2000" spc="5" dirty="0"/>
              <a:t>“free”</a:t>
            </a:r>
            <a:endParaRPr lang="en-US" sz="2000" spc="-45" dirty="0"/>
          </a:p>
          <a:p>
            <a:pPr marL="12700" marR="41275">
              <a:lnSpc>
                <a:spcPct val="100000"/>
              </a:lnSpc>
              <a:spcBef>
                <a:spcPts val="1800"/>
              </a:spcBef>
            </a:pPr>
            <a:r>
              <a:rPr lang="en-US" sz="2000" spc="-45" dirty="0"/>
              <a:t>Hardware more  </a:t>
            </a:r>
            <a:r>
              <a:rPr lang="en-US" sz="2000" spc="-20" dirty="0"/>
              <a:t>powerful </a:t>
            </a:r>
            <a:r>
              <a:rPr lang="en-US" sz="2000" spc="-15" dirty="0"/>
              <a:t>and </a:t>
            </a:r>
            <a:r>
              <a:rPr lang="en-US" sz="2000" spc="-10" dirty="0"/>
              <a:t>cheaper </a:t>
            </a:r>
            <a:r>
              <a:rPr lang="en-US" sz="2000" spc="-535" dirty="0"/>
              <a:t> </a:t>
            </a:r>
            <a:r>
              <a:rPr lang="en-US" sz="2000" spc="-20" dirty="0"/>
              <a:t>than</a:t>
            </a:r>
            <a:r>
              <a:rPr lang="en-US" sz="2000" spc="-10" dirty="0"/>
              <a:t> </a:t>
            </a:r>
            <a:r>
              <a:rPr lang="en-US" sz="2000" spc="-25" dirty="0"/>
              <a:t>ever</a:t>
            </a:r>
            <a:r>
              <a:rPr lang="en-US" sz="2000" spc="10" dirty="0"/>
              <a:t> </a:t>
            </a:r>
            <a:r>
              <a:rPr lang="en-US" sz="2000" spc="-30" dirty="0"/>
              <a:t>before</a:t>
            </a:r>
            <a:endParaRPr lang="en-US" sz="2000" dirty="0"/>
          </a:p>
        </p:txBody>
      </p:sp>
      <p:sp>
        <p:nvSpPr>
          <p:cNvPr id="13" name="TextBox 12">
            <a:extLst>
              <a:ext uri="{FF2B5EF4-FFF2-40B4-BE49-F238E27FC236}">
                <a16:creationId xmlns:a16="http://schemas.microsoft.com/office/drawing/2014/main" id="{B2643BF3-F1D7-43AC-94BD-AF3583576379}"/>
              </a:ext>
            </a:extLst>
          </p:cNvPr>
          <p:cNvSpPr txBox="1"/>
          <p:nvPr/>
        </p:nvSpPr>
        <p:spPr>
          <a:xfrm>
            <a:off x="4901645" y="1031966"/>
            <a:ext cx="2703446" cy="4157548"/>
          </a:xfrm>
          <a:prstGeom prst="rect">
            <a:avLst/>
          </a:prstGeom>
          <a:noFill/>
        </p:spPr>
        <p:txBody>
          <a:bodyPr wrap="square" rtlCol="0">
            <a:spAutoFit/>
          </a:bodyPr>
          <a:lstStyle/>
          <a:p>
            <a:pPr marL="12700" marR="5080">
              <a:lnSpc>
                <a:spcPct val="100000"/>
              </a:lnSpc>
              <a:spcBef>
                <a:spcPts val="95"/>
              </a:spcBef>
            </a:pPr>
            <a:r>
              <a:rPr lang="en-US" sz="2000" spc="-15" dirty="0">
                <a:solidFill>
                  <a:srgbClr val="00050D"/>
                </a:solidFill>
                <a:cs typeface="Franklin Gothic Medium"/>
              </a:rPr>
              <a:t>           </a:t>
            </a:r>
            <a:r>
              <a:rPr lang="en-US" sz="2000" b="1" spc="-15" dirty="0">
                <a:solidFill>
                  <a:srgbClr val="00050D"/>
                </a:solidFill>
                <a:cs typeface="Franklin Gothic Medium"/>
              </a:rPr>
              <a:t>Devices</a:t>
            </a:r>
          </a:p>
          <a:p>
            <a:pPr marL="12700" marR="5080">
              <a:lnSpc>
                <a:spcPct val="100000"/>
              </a:lnSpc>
              <a:spcBef>
                <a:spcPts val="95"/>
              </a:spcBef>
            </a:pPr>
            <a:endParaRPr lang="en-US" sz="2000" spc="-15" dirty="0">
              <a:solidFill>
                <a:srgbClr val="00050D"/>
              </a:solidFill>
              <a:cs typeface="Franklin Gothic Medium"/>
            </a:endParaRPr>
          </a:p>
          <a:p>
            <a:pPr marL="12700" marR="5080">
              <a:lnSpc>
                <a:spcPct val="100000"/>
              </a:lnSpc>
              <a:spcBef>
                <a:spcPts val="95"/>
              </a:spcBef>
            </a:pPr>
            <a:r>
              <a:rPr lang="en-US" sz="2000" spc="-15" dirty="0">
                <a:solidFill>
                  <a:srgbClr val="00050D"/>
                </a:solidFill>
                <a:cs typeface="Franklin Gothic Medium"/>
              </a:rPr>
              <a:t>Everyone</a:t>
            </a:r>
            <a:r>
              <a:rPr lang="en-US" sz="2000" spc="5" dirty="0">
                <a:solidFill>
                  <a:srgbClr val="00050D"/>
                </a:solidFill>
                <a:cs typeface="Franklin Gothic Medium"/>
              </a:rPr>
              <a:t> </a:t>
            </a:r>
            <a:r>
              <a:rPr lang="en-US" sz="2000" spc="-10" dirty="0">
                <a:solidFill>
                  <a:srgbClr val="00050D"/>
                </a:solidFill>
                <a:cs typeface="Franklin Gothic Medium"/>
              </a:rPr>
              <a:t>has</a:t>
            </a:r>
            <a:r>
              <a:rPr lang="en-US" sz="2000" dirty="0">
                <a:solidFill>
                  <a:srgbClr val="00050D"/>
                </a:solidFill>
                <a:cs typeface="Franklin Gothic Medium"/>
              </a:rPr>
              <a:t> </a:t>
            </a:r>
            <a:r>
              <a:rPr lang="en-US" sz="2000" spc="-30" dirty="0">
                <a:solidFill>
                  <a:srgbClr val="00050D"/>
                </a:solidFill>
                <a:cs typeface="Franklin Gothic Medium"/>
              </a:rPr>
              <a:t>a </a:t>
            </a:r>
            <a:r>
              <a:rPr lang="en-US" sz="2000" spc="-25" dirty="0">
                <a:solidFill>
                  <a:srgbClr val="00050D"/>
                </a:solidFill>
                <a:cs typeface="Franklin Gothic Medium"/>
              </a:rPr>
              <a:t> </a:t>
            </a:r>
            <a:r>
              <a:rPr lang="en-US" sz="2000" spc="-40" dirty="0">
                <a:solidFill>
                  <a:srgbClr val="00050D"/>
                </a:solidFill>
                <a:cs typeface="Franklin Gothic Medium"/>
              </a:rPr>
              <a:t>computer</a:t>
            </a:r>
            <a:r>
              <a:rPr lang="en-US" sz="2000" spc="-5" dirty="0">
                <a:solidFill>
                  <a:srgbClr val="00050D"/>
                </a:solidFill>
                <a:cs typeface="Franklin Gothic Medium"/>
              </a:rPr>
              <a:t> </a:t>
            </a:r>
            <a:r>
              <a:rPr lang="en-US" sz="2000" spc="-35" dirty="0">
                <a:solidFill>
                  <a:srgbClr val="00050D"/>
                </a:solidFill>
                <a:cs typeface="Franklin Gothic Medium"/>
              </a:rPr>
              <a:t>fully</a:t>
            </a:r>
            <a:r>
              <a:rPr lang="en-US" sz="2000" spc="-30" dirty="0">
                <a:solidFill>
                  <a:srgbClr val="00050D"/>
                </a:solidFill>
                <a:cs typeface="Franklin Gothic Medium"/>
              </a:rPr>
              <a:t> </a:t>
            </a:r>
            <a:r>
              <a:rPr lang="en-US" sz="2000" spc="-35" dirty="0">
                <a:solidFill>
                  <a:srgbClr val="00050D"/>
                </a:solidFill>
                <a:cs typeface="Franklin Gothic Medium"/>
              </a:rPr>
              <a:t>packed </a:t>
            </a:r>
            <a:r>
              <a:rPr lang="en-US" sz="2000" spc="-535" dirty="0">
                <a:solidFill>
                  <a:srgbClr val="00050D"/>
                </a:solidFill>
                <a:cs typeface="Franklin Gothic Medium"/>
              </a:rPr>
              <a:t> </a:t>
            </a:r>
            <a:r>
              <a:rPr lang="en-US" sz="2000" spc="-40" dirty="0">
                <a:solidFill>
                  <a:srgbClr val="00050D"/>
                </a:solidFill>
                <a:cs typeface="Franklin Gothic Medium"/>
              </a:rPr>
              <a:t>with</a:t>
            </a:r>
            <a:r>
              <a:rPr lang="en-US" sz="2000" spc="-5" dirty="0">
                <a:solidFill>
                  <a:srgbClr val="00050D"/>
                </a:solidFill>
                <a:cs typeface="Franklin Gothic Medium"/>
              </a:rPr>
              <a:t> </a:t>
            </a:r>
            <a:r>
              <a:rPr lang="en-US" sz="2000" dirty="0">
                <a:solidFill>
                  <a:srgbClr val="00050D"/>
                </a:solidFill>
                <a:cs typeface="Franklin Gothic Medium"/>
              </a:rPr>
              <a:t>sensors:</a:t>
            </a:r>
          </a:p>
          <a:p>
            <a:pPr marL="355600" indent="-342900">
              <a:lnSpc>
                <a:spcPct val="100000"/>
              </a:lnSpc>
              <a:spcBef>
                <a:spcPts val="700"/>
              </a:spcBef>
              <a:buFont typeface="Arial MT"/>
              <a:buChar char="•"/>
              <a:tabLst>
                <a:tab pos="354965" algn="l"/>
                <a:tab pos="355600" algn="l"/>
              </a:tabLst>
            </a:pPr>
            <a:r>
              <a:rPr lang="en-US" sz="2000" spc="-35" dirty="0">
                <a:solidFill>
                  <a:srgbClr val="00050D"/>
                </a:solidFill>
                <a:cs typeface="Franklin Gothic Medium"/>
              </a:rPr>
              <a:t>GPS</a:t>
            </a:r>
            <a:endParaRPr lang="en-US" sz="2000" dirty="0">
              <a:cs typeface="Franklin Gothic Medium"/>
            </a:endParaRPr>
          </a:p>
          <a:p>
            <a:pPr marL="355600" indent="-342900">
              <a:lnSpc>
                <a:spcPct val="100000"/>
              </a:lnSpc>
              <a:spcBef>
                <a:spcPts val="600"/>
              </a:spcBef>
              <a:buFont typeface="Arial MT"/>
              <a:buChar char="•"/>
              <a:tabLst>
                <a:tab pos="354965" algn="l"/>
                <a:tab pos="355600" algn="l"/>
              </a:tabLst>
            </a:pPr>
            <a:r>
              <a:rPr lang="en-US" sz="2000" spc="-35" dirty="0">
                <a:solidFill>
                  <a:srgbClr val="00050D"/>
                </a:solidFill>
                <a:cs typeface="Franklin Gothic Medium"/>
              </a:rPr>
              <a:t>Cameras</a:t>
            </a:r>
            <a:endParaRPr lang="en-US" sz="2000" dirty="0">
              <a:cs typeface="Franklin Gothic Medium"/>
            </a:endParaRPr>
          </a:p>
          <a:p>
            <a:pPr marL="355600" indent="-342900">
              <a:lnSpc>
                <a:spcPct val="100000"/>
              </a:lnSpc>
              <a:spcBef>
                <a:spcPts val="600"/>
              </a:spcBef>
              <a:buFont typeface="Arial MT"/>
              <a:buChar char="•"/>
              <a:tabLst>
                <a:tab pos="354965" algn="l"/>
                <a:tab pos="355600" algn="l"/>
              </a:tabLst>
            </a:pPr>
            <a:r>
              <a:rPr lang="en-US" sz="2000" spc="-15" dirty="0">
                <a:solidFill>
                  <a:srgbClr val="00050D"/>
                </a:solidFill>
                <a:cs typeface="Franklin Gothic Medium"/>
              </a:rPr>
              <a:t>Microphones</a:t>
            </a:r>
          </a:p>
          <a:p>
            <a:pPr marL="12700">
              <a:lnSpc>
                <a:spcPct val="100000"/>
              </a:lnSpc>
              <a:spcBef>
                <a:spcPts val="600"/>
              </a:spcBef>
              <a:tabLst>
                <a:tab pos="354965" algn="l"/>
                <a:tab pos="355600" algn="l"/>
              </a:tabLst>
            </a:pPr>
            <a:endParaRPr lang="en-US" sz="2000" dirty="0">
              <a:cs typeface="Franklin Gothic Medium"/>
            </a:endParaRPr>
          </a:p>
          <a:p>
            <a:pPr marL="12700" marR="5080">
              <a:spcBef>
                <a:spcPts val="95"/>
              </a:spcBef>
            </a:pPr>
            <a:r>
              <a:rPr lang="en-US" sz="2000" spc="-45" dirty="0">
                <a:solidFill>
                  <a:srgbClr val="00050D"/>
                </a:solidFill>
                <a:cs typeface="Franklin Gothic Medium"/>
              </a:rPr>
              <a:t>Permanently</a:t>
            </a:r>
            <a:r>
              <a:rPr lang="en-US" sz="2000" spc="-15" dirty="0">
                <a:solidFill>
                  <a:srgbClr val="00050D"/>
                </a:solidFill>
                <a:cs typeface="Franklin Gothic Medium"/>
              </a:rPr>
              <a:t> </a:t>
            </a:r>
            <a:r>
              <a:rPr lang="en-US" sz="2000" spc="-20" dirty="0">
                <a:solidFill>
                  <a:srgbClr val="00050D"/>
                </a:solidFill>
                <a:cs typeface="Franklin Gothic Medium"/>
              </a:rPr>
              <a:t>connected </a:t>
            </a:r>
            <a:r>
              <a:rPr lang="en-US" sz="2000" spc="-535" dirty="0">
                <a:solidFill>
                  <a:srgbClr val="00050D"/>
                </a:solidFill>
                <a:cs typeface="Franklin Gothic Medium"/>
              </a:rPr>
              <a:t> </a:t>
            </a:r>
            <a:r>
              <a:rPr lang="en-US" sz="2000" spc="-50" dirty="0">
                <a:solidFill>
                  <a:srgbClr val="00050D"/>
                </a:solidFill>
                <a:cs typeface="Franklin Gothic Medium"/>
              </a:rPr>
              <a:t>to</a:t>
            </a:r>
            <a:r>
              <a:rPr lang="en-US" sz="2000" spc="-5" dirty="0">
                <a:solidFill>
                  <a:srgbClr val="00050D"/>
                </a:solidFill>
                <a:cs typeface="Franklin Gothic Medium"/>
              </a:rPr>
              <a:t> </a:t>
            </a:r>
            <a:r>
              <a:rPr lang="en-US" sz="2000" spc="-30" dirty="0">
                <a:solidFill>
                  <a:srgbClr val="00050D"/>
                </a:solidFill>
                <a:cs typeface="Franklin Gothic Medium"/>
              </a:rPr>
              <a:t>Internet</a:t>
            </a:r>
            <a:endParaRPr lang="en-US" sz="2000" dirty="0">
              <a:cs typeface="Franklin Gothic Medium"/>
            </a:endParaRPr>
          </a:p>
          <a:p>
            <a:pPr marL="12700" marR="5080">
              <a:lnSpc>
                <a:spcPct val="100000"/>
              </a:lnSpc>
              <a:spcBef>
                <a:spcPts val="95"/>
              </a:spcBef>
            </a:pPr>
            <a:endParaRPr lang="en-US" sz="2000" dirty="0">
              <a:cs typeface="Franklin Gothic Medium"/>
            </a:endParaRPr>
          </a:p>
        </p:txBody>
      </p:sp>
      <p:sp>
        <p:nvSpPr>
          <p:cNvPr id="14" name="TextBox 13">
            <a:extLst>
              <a:ext uri="{FF2B5EF4-FFF2-40B4-BE49-F238E27FC236}">
                <a16:creationId xmlns:a16="http://schemas.microsoft.com/office/drawing/2014/main" id="{B6000CE5-86C7-448B-AE9B-A0EF0DBFD8C1}"/>
              </a:ext>
            </a:extLst>
          </p:cNvPr>
          <p:cNvSpPr txBox="1"/>
          <p:nvPr/>
        </p:nvSpPr>
        <p:spPr>
          <a:xfrm>
            <a:off x="8096248" y="995710"/>
            <a:ext cx="2948612" cy="4478149"/>
          </a:xfrm>
          <a:prstGeom prst="rect">
            <a:avLst/>
          </a:prstGeom>
          <a:noFill/>
        </p:spPr>
        <p:txBody>
          <a:bodyPr wrap="square" rtlCol="0">
            <a:spAutoFit/>
          </a:bodyPr>
          <a:lstStyle/>
          <a:p>
            <a:pPr marL="725805">
              <a:lnSpc>
                <a:spcPct val="100000"/>
              </a:lnSpc>
              <a:spcBef>
                <a:spcPts val="1655"/>
              </a:spcBef>
            </a:pPr>
            <a:r>
              <a:rPr lang="en-US" sz="2000" b="1" spc="5" dirty="0">
                <a:solidFill>
                  <a:srgbClr val="00050D"/>
                </a:solidFill>
                <a:cs typeface="Franklin Gothic Medium"/>
              </a:rPr>
              <a:t>Services</a:t>
            </a:r>
          </a:p>
          <a:p>
            <a:pPr marL="725805">
              <a:lnSpc>
                <a:spcPct val="100000"/>
              </a:lnSpc>
              <a:spcBef>
                <a:spcPts val="1655"/>
              </a:spcBef>
            </a:pPr>
            <a:endParaRPr lang="en-US" sz="2000" dirty="0">
              <a:cs typeface="Franklin Gothic Medium"/>
            </a:endParaRPr>
          </a:p>
          <a:p>
            <a:pPr marL="12700">
              <a:lnSpc>
                <a:spcPct val="100000"/>
              </a:lnSpc>
              <a:spcBef>
                <a:spcPts val="1220"/>
              </a:spcBef>
            </a:pPr>
            <a:r>
              <a:rPr lang="en-US" sz="2000" spc="-20" dirty="0">
                <a:solidFill>
                  <a:srgbClr val="00050D"/>
                </a:solidFill>
                <a:cs typeface="Franklin Gothic Medium"/>
              </a:rPr>
              <a:t>Cloud</a:t>
            </a:r>
            <a:r>
              <a:rPr lang="en-US" sz="2000" spc="-45" dirty="0">
                <a:solidFill>
                  <a:srgbClr val="00050D"/>
                </a:solidFill>
                <a:cs typeface="Franklin Gothic Medium"/>
              </a:rPr>
              <a:t> </a:t>
            </a:r>
            <a:r>
              <a:rPr lang="en-US" sz="2000" spc="-35" dirty="0">
                <a:solidFill>
                  <a:srgbClr val="00050D"/>
                </a:solidFill>
                <a:cs typeface="Franklin Gothic Medium"/>
              </a:rPr>
              <a:t>Computing:</a:t>
            </a:r>
            <a:endParaRPr lang="en-US" sz="2000" dirty="0">
              <a:cs typeface="Franklin Gothic Medium"/>
            </a:endParaRPr>
          </a:p>
          <a:p>
            <a:pPr marL="469900" indent="-342900">
              <a:lnSpc>
                <a:spcPct val="100000"/>
              </a:lnSpc>
              <a:buFont typeface="Arial MT"/>
              <a:buChar char="•"/>
              <a:tabLst>
                <a:tab pos="469265" algn="l"/>
                <a:tab pos="469900" algn="l"/>
              </a:tabLst>
            </a:pPr>
            <a:r>
              <a:rPr lang="en-US" sz="2000" spc="-25" dirty="0">
                <a:solidFill>
                  <a:srgbClr val="00050D"/>
                </a:solidFill>
                <a:cs typeface="Franklin Gothic Medium"/>
              </a:rPr>
              <a:t>Online</a:t>
            </a:r>
            <a:r>
              <a:rPr lang="en-US" sz="2000" spc="-20" dirty="0">
                <a:solidFill>
                  <a:srgbClr val="00050D"/>
                </a:solidFill>
                <a:cs typeface="Franklin Gothic Medium"/>
              </a:rPr>
              <a:t> </a:t>
            </a:r>
            <a:r>
              <a:rPr lang="en-US" sz="2000" spc="-30" dirty="0">
                <a:solidFill>
                  <a:srgbClr val="00050D"/>
                </a:solidFill>
                <a:cs typeface="Franklin Gothic Medium"/>
              </a:rPr>
              <a:t>storage</a:t>
            </a:r>
            <a:endParaRPr lang="en-US" sz="2000" dirty="0">
              <a:cs typeface="Franklin Gothic Medium"/>
            </a:endParaRPr>
          </a:p>
          <a:p>
            <a:pPr marL="469900" marR="5080" indent="-342900">
              <a:lnSpc>
                <a:spcPct val="100000"/>
              </a:lnSpc>
              <a:buFont typeface="Arial MT"/>
              <a:buChar char="•"/>
              <a:tabLst>
                <a:tab pos="469265" algn="l"/>
                <a:tab pos="469900" algn="l"/>
              </a:tabLst>
            </a:pPr>
            <a:r>
              <a:rPr lang="en-US" sz="2000" spc="-15" dirty="0">
                <a:solidFill>
                  <a:srgbClr val="00050D"/>
                </a:solidFill>
                <a:cs typeface="Franklin Gothic Medium"/>
              </a:rPr>
              <a:t>Infrastructure</a:t>
            </a:r>
            <a:r>
              <a:rPr lang="en-US" sz="2000" spc="-20" dirty="0">
                <a:solidFill>
                  <a:srgbClr val="00050D"/>
                </a:solidFill>
                <a:cs typeface="Franklin Gothic Medium"/>
              </a:rPr>
              <a:t> </a:t>
            </a:r>
            <a:r>
              <a:rPr lang="en-US" sz="2000" spc="-5" dirty="0">
                <a:solidFill>
                  <a:srgbClr val="00050D"/>
                </a:solidFill>
                <a:cs typeface="Franklin Gothic Medium"/>
              </a:rPr>
              <a:t>as</a:t>
            </a:r>
            <a:r>
              <a:rPr lang="en-US" sz="2000" spc="-45" dirty="0">
                <a:solidFill>
                  <a:srgbClr val="00050D"/>
                </a:solidFill>
                <a:cs typeface="Franklin Gothic Medium"/>
              </a:rPr>
              <a:t> </a:t>
            </a:r>
            <a:r>
              <a:rPr lang="en-US" sz="2000" spc="-30" dirty="0">
                <a:solidFill>
                  <a:srgbClr val="00050D"/>
                </a:solidFill>
                <a:cs typeface="Franklin Gothic Medium"/>
              </a:rPr>
              <a:t>a </a:t>
            </a:r>
            <a:r>
              <a:rPr lang="en-US" sz="2000" spc="-535" dirty="0">
                <a:solidFill>
                  <a:srgbClr val="00050D"/>
                </a:solidFill>
                <a:cs typeface="Franklin Gothic Medium"/>
              </a:rPr>
              <a:t> </a:t>
            </a:r>
            <a:r>
              <a:rPr lang="en-US" sz="2000" spc="-10" dirty="0">
                <a:solidFill>
                  <a:srgbClr val="00050D"/>
                </a:solidFill>
                <a:cs typeface="Franklin Gothic Medium"/>
              </a:rPr>
              <a:t>Service</a:t>
            </a:r>
            <a:endParaRPr lang="en-US" sz="2000" dirty="0">
              <a:cs typeface="Franklin Gothic Medium"/>
            </a:endParaRPr>
          </a:p>
          <a:p>
            <a:pPr>
              <a:lnSpc>
                <a:spcPct val="100000"/>
              </a:lnSpc>
              <a:spcBef>
                <a:spcPts val="30"/>
              </a:spcBef>
            </a:pPr>
            <a:endParaRPr lang="en-US" sz="2000" dirty="0">
              <a:cs typeface="Franklin Gothic Medium"/>
            </a:endParaRPr>
          </a:p>
          <a:p>
            <a:pPr marL="12700">
              <a:lnSpc>
                <a:spcPct val="100000"/>
              </a:lnSpc>
              <a:spcBef>
                <a:spcPts val="5"/>
              </a:spcBef>
            </a:pPr>
            <a:r>
              <a:rPr lang="en-US" sz="2000" spc="5" dirty="0">
                <a:solidFill>
                  <a:srgbClr val="00050D"/>
                </a:solidFill>
                <a:cs typeface="Franklin Gothic Medium"/>
              </a:rPr>
              <a:t>User</a:t>
            </a:r>
            <a:r>
              <a:rPr lang="en-US" sz="2000" spc="-5" dirty="0">
                <a:solidFill>
                  <a:srgbClr val="00050D"/>
                </a:solidFill>
                <a:cs typeface="Franklin Gothic Medium"/>
              </a:rPr>
              <a:t> </a:t>
            </a:r>
            <a:r>
              <a:rPr lang="en-US" sz="2000" spc="-20" dirty="0">
                <a:solidFill>
                  <a:srgbClr val="00050D"/>
                </a:solidFill>
                <a:cs typeface="Franklin Gothic Medium"/>
              </a:rPr>
              <a:t>applications:</a:t>
            </a:r>
          </a:p>
          <a:p>
            <a:pPr marL="355600" indent="-342900">
              <a:lnSpc>
                <a:spcPct val="100000"/>
              </a:lnSpc>
              <a:spcBef>
                <a:spcPts val="95"/>
              </a:spcBef>
              <a:buFont typeface="Arial MT"/>
              <a:buChar char="•"/>
              <a:tabLst>
                <a:tab pos="354965" algn="l"/>
                <a:tab pos="355600" algn="l"/>
              </a:tabLst>
            </a:pPr>
            <a:r>
              <a:rPr lang="en-US" sz="2000" spc="-60" dirty="0">
                <a:solidFill>
                  <a:srgbClr val="00050D"/>
                </a:solidFill>
                <a:cs typeface="Franklin Gothic Medium"/>
              </a:rPr>
              <a:t>YouTube</a:t>
            </a:r>
            <a:endParaRPr lang="en-US" sz="2000" dirty="0">
              <a:cs typeface="Franklin Gothic Medium"/>
            </a:endParaRPr>
          </a:p>
          <a:p>
            <a:pPr marL="355600" indent="-342900">
              <a:lnSpc>
                <a:spcPct val="100000"/>
              </a:lnSpc>
              <a:buFont typeface="Arial MT"/>
              <a:buChar char="•"/>
              <a:tabLst>
                <a:tab pos="354965" algn="l"/>
                <a:tab pos="355600" algn="l"/>
              </a:tabLst>
            </a:pPr>
            <a:r>
              <a:rPr lang="en-US" sz="2000" spc="-45" dirty="0">
                <a:solidFill>
                  <a:srgbClr val="00050D"/>
                </a:solidFill>
                <a:cs typeface="Franklin Gothic Medium"/>
              </a:rPr>
              <a:t>Gmail</a:t>
            </a:r>
            <a:endParaRPr lang="en-US" sz="2000" dirty="0">
              <a:cs typeface="Franklin Gothic Medium"/>
            </a:endParaRPr>
          </a:p>
          <a:p>
            <a:pPr marL="355600" indent="-342900">
              <a:lnSpc>
                <a:spcPct val="100000"/>
              </a:lnSpc>
              <a:buFont typeface="Arial MT"/>
              <a:buChar char="•"/>
              <a:tabLst>
                <a:tab pos="354965" algn="l"/>
                <a:tab pos="355600" algn="l"/>
              </a:tabLst>
            </a:pPr>
            <a:r>
              <a:rPr lang="en-US" sz="2000" spc="-55" dirty="0">
                <a:solidFill>
                  <a:srgbClr val="00050D"/>
                </a:solidFill>
                <a:cs typeface="Franklin Gothic Medium"/>
              </a:rPr>
              <a:t>F</a:t>
            </a:r>
            <a:r>
              <a:rPr lang="en-US" sz="2000" spc="-15" dirty="0">
                <a:solidFill>
                  <a:srgbClr val="00050D"/>
                </a:solidFill>
                <a:cs typeface="Franklin Gothic Medium"/>
              </a:rPr>
              <a:t>ace</a:t>
            </a:r>
            <a:r>
              <a:rPr lang="en-US" sz="2000" spc="-25" dirty="0">
                <a:solidFill>
                  <a:srgbClr val="00050D"/>
                </a:solidFill>
                <a:cs typeface="Franklin Gothic Medium"/>
              </a:rPr>
              <a:t>b</a:t>
            </a:r>
            <a:r>
              <a:rPr lang="en-US" sz="2000" spc="-40" dirty="0">
                <a:solidFill>
                  <a:srgbClr val="00050D"/>
                </a:solidFill>
                <a:cs typeface="Franklin Gothic Medium"/>
              </a:rPr>
              <a:t>ook</a:t>
            </a:r>
            <a:endParaRPr lang="en-US" sz="2000" dirty="0">
              <a:cs typeface="Franklin Gothic Medium"/>
            </a:endParaRPr>
          </a:p>
          <a:p>
            <a:pPr marL="355600" indent="-342900">
              <a:lnSpc>
                <a:spcPct val="100000"/>
              </a:lnSpc>
              <a:buFont typeface="Arial MT"/>
              <a:buChar char="•"/>
              <a:tabLst>
                <a:tab pos="354965" algn="l"/>
                <a:tab pos="355600" algn="l"/>
              </a:tabLst>
            </a:pPr>
            <a:r>
              <a:rPr lang="en-US" sz="2000" spc="-60" dirty="0">
                <a:solidFill>
                  <a:srgbClr val="00050D"/>
                </a:solidFill>
                <a:cs typeface="Franklin Gothic Medium"/>
              </a:rPr>
              <a:t>Twitter</a:t>
            </a:r>
            <a:endParaRPr lang="en-US" sz="2000" dirty="0">
              <a:cs typeface="Franklin Gothic Medium"/>
            </a:endParaRPr>
          </a:p>
          <a:p>
            <a:pPr marL="12700">
              <a:lnSpc>
                <a:spcPct val="100000"/>
              </a:lnSpc>
              <a:spcBef>
                <a:spcPts val="5"/>
              </a:spcBef>
            </a:pPr>
            <a:endParaRPr lang="en-US" sz="2000" dirty="0">
              <a:cs typeface="Franklin Gothic Medium"/>
            </a:endParaRPr>
          </a:p>
        </p:txBody>
      </p:sp>
    </p:spTree>
    <p:extLst>
      <p:ext uri="{BB962C8B-B14F-4D97-AF65-F5344CB8AC3E}">
        <p14:creationId xmlns:p14="http://schemas.microsoft.com/office/powerpoint/2010/main" val="438113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6840"/>
          </a:xfrm>
        </p:spPr>
        <p:txBody>
          <a:bodyPr>
            <a:normAutofit fontScale="90000"/>
          </a:bodyPr>
          <a:lstStyle/>
          <a:p>
            <a:r>
              <a:rPr lang="en-US" b="1" dirty="0">
                <a:solidFill>
                  <a:schemeClr val="accent5">
                    <a:lumMod val="50000"/>
                  </a:schemeClr>
                </a:solidFill>
              </a:rPr>
              <a:t>Features of Machine learning</a:t>
            </a:r>
          </a:p>
        </p:txBody>
      </p:sp>
      <p:pic>
        <p:nvPicPr>
          <p:cNvPr id="4" name="Picture 3"/>
          <p:cNvPicPr>
            <a:picLocks noChangeAspect="1"/>
          </p:cNvPicPr>
          <p:nvPr/>
        </p:nvPicPr>
        <p:blipFill>
          <a:blip r:embed="rId2"/>
          <a:stretch>
            <a:fillRect/>
          </a:stretch>
        </p:blipFill>
        <p:spPr>
          <a:xfrm>
            <a:off x="9370826" y="5917985"/>
            <a:ext cx="1982975" cy="787831"/>
          </a:xfrm>
          <a:prstGeom prst="rect">
            <a:avLst/>
          </a:prstGeom>
        </p:spPr>
      </p:pic>
      <p:pic>
        <p:nvPicPr>
          <p:cNvPr id="5" name="Picture 4"/>
          <p:cNvPicPr>
            <a:picLocks noChangeAspect="1"/>
          </p:cNvPicPr>
          <p:nvPr/>
        </p:nvPicPr>
        <p:blipFill>
          <a:blip r:embed="rId3"/>
          <a:stretch>
            <a:fillRect/>
          </a:stretch>
        </p:blipFill>
        <p:spPr>
          <a:xfrm>
            <a:off x="838200" y="5917986"/>
            <a:ext cx="1982976" cy="787831"/>
          </a:xfrm>
          <a:prstGeom prst="rect">
            <a:avLst/>
          </a:prstGeom>
        </p:spPr>
      </p:pic>
      <p:sp>
        <p:nvSpPr>
          <p:cNvPr id="3" name="Content Placeholder 2"/>
          <p:cNvSpPr>
            <a:spLocks noGrp="1"/>
          </p:cNvSpPr>
          <p:nvPr>
            <p:ph idx="1"/>
          </p:nvPr>
        </p:nvSpPr>
        <p:spPr>
          <a:xfrm>
            <a:off x="838200" y="1277656"/>
            <a:ext cx="10515600" cy="4548380"/>
          </a:xfrm>
        </p:spPr>
        <p:txBody>
          <a:bodyPr>
            <a:normAutofit/>
          </a:bodyPr>
          <a:lstStyle/>
          <a:p>
            <a:r>
              <a:rPr lang="en-US" dirty="0"/>
              <a:t>Machine learning uses data to detect various patterns in a given dataset.</a:t>
            </a:r>
          </a:p>
          <a:p>
            <a:r>
              <a:rPr lang="en-US" dirty="0"/>
              <a:t>It can learn from past data and improve automatically.</a:t>
            </a:r>
          </a:p>
          <a:p>
            <a:r>
              <a:rPr lang="en-US" dirty="0"/>
              <a:t>It is a data-driven technology.</a:t>
            </a:r>
          </a:p>
          <a:p>
            <a:r>
              <a:rPr lang="en-US" dirty="0"/>
              <a:t>Machine learning is much similar to data mining as it also deals with the huge amount of the data.</a:t>
            </a:r>
          </a:p>
        </p:txBody>
      </p:sp>
    </p:spTree>
    <p:extLst>
      <p:ext uri="{BB962C8B-B14F-4D97-AF65-F5344CB8AC3E}">
        <p14:creationId xmlns:p14="http://schemas.microsoft.com/office/powerpoint/2010/main" val="1463913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6840"/>
          </a:xfrm>
        </p:spPr>
        <p:txBody>
          <a:bodyPr>
            <a:normAutofit fontScale="90000"/>
          </a:bodyPr>
          <a:lstStyle/>
          <a:p>
            <a:r>
              <a:rPr lang="en-US" b="1" dirty="0">
                <a:solidFill>
                  <a:schemeClr val="accent5">
                    <a:lumMod val="50000"/>
                  </a:schemeClr>
                </a:solidFill>
              </a:rPr>
              <a:t>Why Machine learning is important?</a:t>
            </a:r>
          </a:p>
        </p:txBody>
      </p:sp>
      <p:pic>
        <p:nvPicPr>
          <p:cNvPr id="4" name="Picture 3"/>
          <p:cNvPicPr>
            <a:picLocks noChangeAspect="1"/>
          </p:cNvPicPr>
          <p:nvPr/>
        </p:nvPicPr>
        <p:blipFill>
          <a:blip r:embed="rId2"/>
          <a:stretch>
            <a:fillRect/>
          </a:stretch>
        </p:blipFill>
        <p:spPr>
          <a:xfrm>
            <a:off x="9370826" y="5917985"/>
            <a:ext cx="1982975" cy="787831"/>
          </a:xfrm>
          <a:prstGeom prst="rect">
            <a:avLst/>
          </a:prstGeom>
        </p:spPr>
      </p:pic>
      <p:pic>
        <p:nvPicPr>
          <p:cNvPr id="5" name="Picture 4"/>
          <p:cNvPicPr>
            <a:picLocks noChangeAspect="1"/>
          </p:cNvPicPr>
          <p:nvPr/>
        </p:nvPicPr>
        <p:blipFill>
          <a:blip r:embed="rId3"/>
          <a:stretch>
            <a:fillRect/>
          </a:stretch>
        </p:blipFill>
        <p:spPr>
          <a:xfrm>
            <a:off x="838200" y="5917986"/>
            <a:ext cx="1982976" cy="787831"/>
          </a:xfrm>
          <a:prstGeom prst="rect">
            <a:avLst/>
          </a:prstGeom>
        </p:spPr>
      </p:pic>
      <p:sp>
        <p:nvSpPr>
          <p:cNvPr id="3" name="Content Placeholder 2"/>
          <p:cNvSpPr>
            <a:spLocks noGrp="1"/>
          </p:cNvSpPr>
          <p:nvPr>
            <p:ph idx="1"/>
          </p:nvPr>
        </p:nvSpPr>
        <p:spPr>
          <a:xfrm>
            <a:off x="838200" y="1277656"/>
            <a:ext cx="10515600" cy="4548380"/>
          </a:xfrm>
        </p:spPr>
        <p:txBody>
          <a:bodyPr>
            <a:normAutofit/>
          </a:bodyPr>
          <a:lstStyle/>
          <a:p>
            <a:r>
              <a:rPr lang="en-US" dirty="0"/>
              <a:t>Rapid increment in the production of data</a:t>
            </a:r>
          </a:p>
          <a:p>
            <a:r>
              <a:rPr lang="en-US" dirty="0"/>
              <a:t>Solving complex problems, which are difficult for a human</a:t>
            </a:r>
          </a:p>
          <a:p>
            <a:r>
              <a:rPr lang="en-US" dirty="0"/>
              <a:t>Decision making in various sector including finance</a:t>
            </a:r>
          </a:p>
          <a:p>
            <a:r>
              <a:rPr lang="en-US" dirty="0"/>
              <a:t>Finding hidden patterns and extracting useful information from data.</a:t>
            </a:r>
          </a:p>
        </p:txBody>
      </p:sp>
    </p:spTree>
    <p:extLst>
      <p:ext uri="{BB962C8B-B14F-4D97-AF65-F5344CB8AC3E}">
        <p14:creationId xmlns:p14="http://schemas.microsoft.com/office/powerpoint/2010/main" val="1545131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6840"/>
          </a:xfrm>
        </p:spPr>
        <p:txBody>
          <a:bodyPr>
            <a:normAutofit fontScale="90000"/>
          </a:bodyPr>
          <a:lstStyle/>
          <a:p>
            <a:r>
              <a:rPr lang="en-US" b="1" dirty="0">
                <a:solidFill>
                  <a:schemeClr val="accent5">
                    <a:lumMod val="50000"/>
                  </a:schemeClr>
                </a:solidFill>
              </a:rPr>
              <a:t>Types of Machine Learning Problems</a:t>
            </a:r>
          </a:p>
        </p:txBody>
      </p:sp>
      <p:pic>
        <p:nvPicPr>
          <p:cNvPr id="4" name="Picture 3"/>
          <p:cNvPicPr>
            <a:picLocks noChangeAspect="1"/>
          </p:cNvPicPr>
          <p:nvPr/>
        </p:nvPicPr>
        <p:blipFill>
          <a:blip r:embed="rId2"/>
          <a:stretch>
            <a:fillRect/>
          </a:stretch>
        </p:blipFill>
        <p:spPr>
          <a:xfrm>
            <a:off x="9370826" y="5917985"/>
            <a:ext cx="1982975" cy="787831"/>
          </a:xfrm>
          <a:prstGeom prst="rect">
            <a:avLst/>
          </a:prstGeom>
        </p:spPr>
      </p:pic>
      <p:pic>
        <p:nvPicPr>
          <p:cNvPr id="5" name="Picture 4"/>
          <p:cNvPicPr>
            <a:picLocks noChangeAspect="1"/>
          </p:cNvPicPr>
          <p:nvPr/>
        </p:nvPicPr>
        <p:blipFill>
          <a:blip r:embed="rId3"/>
          <a:stretch>
            <a:fillRect/>
          </a:stretch>
        </p:blipFill>
        <p:spPr>
          <a:xfrm>
            <a:off x="838200" y="5917986"/>
            <a:ext cx="1982976" cy="787831"/>
          </a:xfrm>
          <a:prstGeom prst="rect">
            <a:avLst/>
          </a:prstGeom>
        </p:spPr>
      </p:pic>
      <p:grpSp>
        <p:nvGrpSpPr>
          <p:cNvPr id="6" name="object 4">
            <a:extLst>
              <a:ext uri="{FF2B5EF4-FFF2-40B4-BE49-F238E27FC236}">
                <a16:creationId xmlns:a16="http://schemas.microsoft.com/office/drawing/2014/main" id="{D4BC3BA5-A82D-40D6-B633-A9CE122B74D2}"/>
              </a:ext>
            </a:extLst>
          </p:cNvPr>
          <p:cNvGrpSpPr/>
          <p:nvPr/>
        </p:nvGrpSpPr>
        <p:grpSpPr>
          <a:xfrm>
            <a:off x="838200" y="1277656"/>
            <a:ext cx="2216150" cy="1061085"/>
            <a:chOff x="3399488" y="1619926"/>
            <a:chExt cx="2216150" cy="1061085"/>
          </a:xfrm>
        </p:grpSpPr>
        <p:sp>
          <p:nvSpPr>
            <p:cNvPr id="7" name="object 5">
              <a:extLst>
                <a:ext uri="{FF2B5EF4-FFF2-40B4-BE49-F238E27FC236}">
                  <a16:creationId xmlns:a16="http://schemas.microsoft.com/office/drawing/2014/main" id="{927E2D3C-44E5-4A91-870C-A04B6AFA7786}"/>
                </a:ext>
              </a:extLst>
            </p:cNvPr>
            <p:cNvSpPr/>
            <p:nvPr/>
          </p:nvSpPr>
          <p:spPr>
            <a:xfrm>
              <a:off x="3399488" y="1619926"/>
              <a:ext cx="2216150" cy="1061085"/>
            </a:xfrm>
            <a:custGeom>
              <a:avLst/>
              <a:gdLst/>
              <a:ahLst/>
              <a:cxnLst/>
              <a:rect l="l" t="t" r="r" b="b"/>
              <a:pathLst>
                <a:path w="2216150" h="1061085">
                  <a:moveTo>
                    <a:pt x="2039112" y="0"/>
                  </a:moveTo>
                  <a:lnTo>
                    <a:pt x="176784" y="0"/>
                  </a:lnTo>
                  <a:lnTo>
                    <a:pt x="129778" y="6312"/>
                  </a:lnTo>
                  <a:lnTo>
                    <a:pt x="87545" y="24129"/>
                  </a:lnTo>
                  <a:lnTo>
                    <a:pt x="51768" y="51768"/>
                  </a:lnTo>
                  <a:lnTo>
                    <a:pt x="24130" y="87545"/>
                  </a:lnTo>
                  <a:lnTo>
                    <a:pt x="6312" y="129778"/>
                  </a:lnTo>
                  <a:lnTo>
                    <a:pt x="0" y="176784"/>
                  </a:lnTo>
                  <a:lnTo>
                    <a:pt x="0" y="883919"/>
                  </a:lnTo>
                  <a:lnTo>
                    <a:pt x="6312" y="930925"/>
                  </a:lnTo>
                  <a:lnTo>
                    <a:pt x="24129" y="973158"/>
                  </a:lnTo>
                  <a:lnTo>
                    <a:pt x="51768" y="1008935"/>
                  </a:lnTo>
                  <a:lnTo>
                    <a:pt x="87545" y="1036574"/>
                  </a:lnTo>
                  <a:lnTo>
                    <a:pt x="129778" y="1054391"/>
                  </a:lnTo>
                  <a:lnTo>
                    <a:pt x="176784" y="1060703"/>
                  </a:lnTo>
                  <a:lnTo>
                    <a:pt x="2039112" y="1060703"/>
                  </a:lnTo>
                  <a:lnTo>
                    <a:pt x="2086117" y="1054391"/>
                  </a:lnTo>
                  <a:lnTo>
                    <a:pt x="2128350" y="1036574"/>
                  </a:lnTo>
                  <a:lnTo>
                    <a:pt x="2164127" y="1008935"/>
                  </a:lnTo>
                  <a:lnTo>
                    <a:pt x="2191766" y="973158"/>
                  </a:lnTo>
                  <a:lnTo>
                    <a:pt x="2209583" y="930925"/>
                  </a:lnTo>
                  <a:lnTo>
                    <a:pt x="2215896" y="883919"/>
                  </a:lnTo>
                  <a:lnTo>
                    <a:pt x="2215896" y="176784"/>
                  </a:lnTo>
                  <a:lnTo>
                    <a:pt x="2209583" y="129778"/>
                  </a:lnTo>
                  <a:lnTo>
                    <a:pt x="2191766" y="87545"/>
                  </a:lnTo>
                  <a:lnTo>
                    <a:pt x="2164127" y="51768"/>
                  </a:lnTo>
                  <a:lnTo>
                    <a:pt x="2128350" y="24129"/>
                  </a:lnTo>
                  <a:lnTo>
                    <a:pt x="2086117" y="6312"/>
                  </a:lnTo>
                  <a:lnTo>
                    <a:pt x="2039112" y="0"/>
                  </a:lnTo>
                  <a:close/>
                </a:path>
              </a:pathLst>
            </a:custGeom>
            <a:solidFill>
              <a:srgbClr val="11455B"/>
            </a:solidFill>
          </p:spPr>
          <p:txBody>
            <a:bodyPr wrap="square" lIns="0" tIns="0" rIns="0" bIns="0" rtlCol="0"/>
            <a:lstStyle/>
            <a:p>
              <a:r>
                <a:rPr kumimoji="0" lang="en-US" sz="2400" b="0" i="0" u="none" strike="noStrike" kern="1200" cap="none" spc="-5" normalizeH="0" baseline="0" noProof="0" dirty="0">
                  <a:ln>
                    <a:noFill/>
                  </a:ln>
                  <a:solidFill>
                    <a:srgbClr val="E7E6E6"/>
                  </a:solidFill>
                  <a:effectLst/>
                  <a:uLnTx/>
                  <a:uFillTx/>
                  <a:latin typeface="Franklin Gothic Medium"/>
                  <a:ea typeface="+mn-ea"/>
                  <a:cs typeface="Franklin Gothic Medium"/>
                </a:rPr>
                <a:t>  </a:t>
              </a:r>
            </a:p>
            <a:p>
              <a:r>
                <a:rPr kumimoji="0" lang="en-US" sz="2400" b="0" i="0" u="none" strike="noStrike" kern="1200" cap="none" spc="-5" normalizeH="0" baseline="0" noProof="0" dirty="0">
                  <a:ln>
                    <a:noFill/>
                  </a:ln>
                  <a:solidFill>
                    <a:srgbClr val="E7E6E6"/>
                  </a:solidFill>
                  <a:effectLst/>
                  <a:uLnTx/>
                  <a:uFillTx/>
                  <a:latin typeface="Franklin Gothic Medium"/>
                  <a:ea typeface="+mn-ea"/>
                  <a:cs typeface="Franklin Gothic Medium"/>
                </a:rPr>
                <a:t>   Supervised</a:t>
              </a:r>
              <a:endParaRPr dirty="0"/>
            </a:p>
          </p:txBody>
        </p:sp>
        <p:sp>
          <p:nvSpPr>
            <p:cNvPr id="8" name="object 6">
              <a:extLst>
                <a:ext uri="{FF2B5EF4-FFF2-40B4-BE49-F238E27FC236}">
                  <a16:creationId xmlns:a16="http://schemas.microsoft.com/office/drawing/2014/main" id="{EE0649C0-44D9-4750-AA3F-E6C2A462195C}"/>
                </a:ext>
              </a:extLst>
            </p:cNvPr>
            <p:cNvSpPr/>
            <p:nvPr/>
          </p:nvSpPr>
          <p:spPr>
            <a:xfrm>
              <a:off x="3399488" y="1619926"/>
              <a:ext cx="2216150" cy="1061085"/>
            </a:xfrm>
            <a:custGeom>
              <a:avLst/>
              <a:gdLst/>
              <a:ahLst/>
              <a:cxnLst/>
              <a:rect l="l" t="t" r="r" b="b"/>
              <a:pathLst>
                <a:path w="2216150" h="1061085">
                  <a:moveTo>
                    <a:pt x="0" y="176784"/>
                  </a:moveTo>
                  <a:lnTo>
                    <a:pt x="6312" y="129778"/>
                  </a:lnTo>
                  <a:lnTo>
                    <a:pt x="24130" y="87545"/>
                  </a:lnTo>
                  <a:lnTo>
                    <a:pt x="51768" y="51768"/>
                  </a:lnTo>
                  <a:lnTo>
                    <a:pt x="87545" y="24129"/>
                  </a:lnTo>
                  <a:lnTo>
                    <a:pt x="129778" y="6312"/>
                  </a:lnTo>
                  <a:lnTo>
                    <a:pt x="176784" y="0"/>
                  </a:lnTo>
                  <a:lnTo>
                    <a:pt x="2039112" y="0"/>
                  </a:lnTo>
                  <a:lnTo>
                    <a:pt x="2086117" y="6312"/>
                  </a:lnTo>
                  <a:lnTo>
                    <a:pt x="2128350" y="24129"/>
                  </a:lnTo>
                  <a:lnTo>
                    <a:pt x="2164127" y="51768"/>
                  </a:lnTo>
                  <a:lnTo>
                    <a:pt x="2191766" y="87545"/>
                  </a:lnTo>
                  <a:lnTo>
                    <a:pt x="2209583" y="129778"/>
                  </a:lnTo>
                  <a:lnTo>
                    <a:pt x="2215896" y="176784"/>
                  </a:lnTo>
                  <a:lnTo>
                    <a:pt x="2215896" y="883919"/>
                  </a:lnTo>
                  <a:lnTo>
                    <a:pt x="2209583" y="930925"/>
                  </a:lnTo>
                  <a:lnTo>
                    <a:pt x="2191766" y="973158"/>
                  </a:lnTo>
                  <a:lnTo>
                    <a:pt x="2164127" y="1008935"/>
                  </a:lnTo>
                  <a:lnTo>
                    <a:pt x="2128350" y="1036574"/>
                  </a:lnTo>
                  <a:lnTo>
                    <a:pt x="2086117" y="1054391"/>
                  </a:lnTo>
                  <a:lnTo>
                    <a:pt x="2039112" y="1060703"/>
                  </a:lnTo>
                  <a:lnTo>
                    <a:pt x="176784" y="1060703"/>
                  </a:lnTo>
                  <a:lnTo>
                    <a:pt x="129778" y="1054391"/>
                  </a:lnTo>
                  <a:lnTo>
                    <a:pt x="87545" y="1036574"/>
                  </a:lnTo>
                  <a:lnTo>
                    <a:pt x="51768" y="1008935"/>
                  </a:lnTo>
                  <a:lnTo>
                    <a:pt x="24129" y="973158"/>
                  </a:lnTo>
                  <a:lnTo>
                    <a:pt x="6312" y="930925"/>
                  </a:lnTo>
                  <a:lnTo>
                    <a:pt x="0" y="883919"/>
                  </a:lnTo>
                  <a:lnTo>
                    <a:pt x="0" y="176784"/>
                  </a:lnTo>
                  <a:close/>
                </a:path>
              </a:pathLst>
            </a:custGeom>
            <a:ln w="12192">
              <a:solidFill>
                <a:srgbClr val="092F41"/>
              </a:solidFill>
            </a:ln>
          </p:spPr>
          <p:txBody>
            <a:bodyPr wrap="square" lIns="0" tIns="0" rIns="0" bIns="0" rtlCol="0"/>
            <a:lstStyle/>
            <a:p>
              <a:endParaRPr/>
            </a:p>
          </p:txBody>
        </p:sp>
      </p:grpSp>
      <p:grpSp>
        <p:nvGrpSpPr>
          <p:cNvPr id="9" name="object 8">
            <a:extLst>
              <a:ext uri="{FF2B5EF4-FFF2-40B4-BE49-F238E27FC236}">
                <a16:creationId xmlns:a16="http://schemas.microsoft.com/office/drawing/2014/main" id="{3F7378ED-7F95-4FD6-93C8-E1FC225B0F23}"/>
              </a:ext>
            </a:extLst>
          </p:cNvPr>
          <p:cNvGrpSpPr/>
          <p:nvPr/>
        </p:nvGrpSpPr>
        <p:grpSpPr>
          <a:xfrm>
            <a:off x="838200" y="2898457"/>
            <a:ext cx="2222246" cy="1061149"/>
            <a:chOff x="2231135" y="3226243"/>
            <a:chExt cx="2222246" cy="1061149"/>
          </a:xfrm>
        </p:grpSpPr>
        <p:sp>
          <p:nvSpPr>
            <p:cNvPr id="10" name="object 9">
              <a:extLst>
                <a:ext uri="{FF2B5EF4-FFF2-40B4-BE49-F238E27FC236}">
                  <a16:creationId xmlns:a16="http://schemas.microsoft.com/office/drawing/2014/main" id="{D7751E4E-43E5-499A-9927-2EA4B85506EB}"/>
                </a:ext>
              </a:extLst>
            </p:cNvPr>
            <p:cNvSpPr/>
            <p:nvPr/>
          </p:nvSpPr>
          <p:spPr>
            <a:xfrm>
              <a:off x="2231135" y="3226243"/>
              <a:ext cx="2216150" cy="1061085"/>
            </a:xfrm>
            <a:custGeom>
              <a:avLst/>
              <a:gdLst/>
              <a:ahLst/>
              <a:cxnLst/>
              <a:rect l="l" t="t" r="r" b="b"/>
              <a:pathLst>
                <a:path w="2216150" h="1061085">
                  <a:moveTo>
                    <a:pt x="2039112" y="0"/>
                  </a:moveTo>
                  <a:lnTo>
                    <a:pt x="176784" y="0"/>
                  </a:lnTo>
                  <a:lnTo>
                    <a:pt x="129778" y="6312"/>
                  </a:lnTo>
                  <a:lnTo>
                    <a:pt x="87545" y="24129"/>
                  </a:lnTo>
                  <a:lnTo>
                    <a:pt x="51768" y="51768"/>
                  </a:lnTo>
                  <a:lnTo>
                    <a:pt x="24130" y="87545"/>
                  </a:lnTo>
                  <a:lnTo>
                    <a:pt x="6312" y="129778"/>
                  </a:lnTo>
                  <a:lnTo>
                    <a:pt x="0" y="176783"/>
                  </a:lnTo>
                  <a:lnTo>
                    <a:pt x="0" y="883919"/>
                  </a:lnTo>
                  <a:lnTo>
                    <a:pt x="6312" y="930925"/>
                  </a:lnTo>
                  <a:lnTo>
                    <a:pt x="24129" y="973158"/>
                  </a:lnTo>
                  <a:lnTo>
                    <a:pt x="51768" y="1008935"/>
                  </a:lnTo>
                  <a:lnTo>
                    <a:pt x="87545" y="1036573"/>
                  </a:lnTo>
                  <a:lnTo>
                    <a:pt x="129778" y="1054391"/>
                  </a:lnTo>
                  <a:lnTo>
                    <a:pt x="176784" y="1060703"/>
                  </a:lnTo>
                  <a:lnTo>
                    <a:pt x="2039112" y="1060703"/>
                  </a:lnTo>
                  <a:lnTo>
                    <a:pt x="2086117" y="1054391"/>
                  </a:lnTo>
                  <a:lnTo>
                    <a:pt x="2128350" y="1036574"/>
                  </a:lnTo>
                  <a:lnTo>
                    <a:pt x="2164127" y="1008935"/>
                  </a:lnTo>
                  <a:lnTo>
                    <a:pt x="2191766" y="973158"/>
                  </a:lnTo>
                  <a:lnTo>
                    <a:pt x="2209583" y="930925"/>
                  </a:lnTo>
                  <a:lnTo>
                    <a:pt x="2215896" y="883919"/>
                  </a:lnTo>
                  <a:lnTo>
                    <a:pt x="2215896" y="176783"/>
                  </a:lnTo>
                  <a:lnTo>
                    <a:pt x="2209583" y="129778"/>
                  </a:lnTo>
                  <a:lnTo>
                    <a:pt x="2191766" y="87545"/>
                  </a:lnTo>
                  <a:lnTo>
                    <a:pt x="2164127" y="51768"/>
                  </a:lnTo>
                  <a:lnTo>
                    <a:pt x="2128350" y="24129"/>
                  </a:lnTo>
                  <a:lnTo>
                    <a:pt x="2086117" y="6312"/>
                  </a:lnTo>
                  <a:lnTo>
                    <a:pt x="2039112" y="0"/>
                  </a:lnTo>
                  <a:close/>
                </a:path>
              </a:pathLst>
            </a:custGeom>
            <a:solidFill>
              <a:srgbClr val="11455B"/>
            </a:solidFill>
          </p:spPr>
          <p:txBody>
            <a:bodyPr wrap="square" lIns="0" tIns="0" rIns="0" bIns="0" rtlCol="0"/>
            <a:lstStyle/>
            <a:p>
              <a:endParaRPr lang="en-US" sz="1800" dirty="0">
                <a:solidFill>
                  <a:srgbClr val="E7E6E6"/>
                </a:solidFill>
                <a:latin typeface="Franklin Gothic Medium"/>
                <a:cs typeface="Franklin Gothic Medium"/>
              </a:endParaRPr>
            </a:p>
            <a:p>
              <a:r>
                <a:rPr lang="en-US" sz="1800" dirty="0">
                  <a:solidFill>
                    <a:srgbClr val="E7E6E6"/>
                  </a:solidFill>
                  <a:latin typeface="Franklin Gothic Medium"/>
                  <a:cs typeface="Franklin Gothic Medium"/>
                </a:rPr>
                <a:t>    </a:t>
              </a:r>
              <a:r>
                <a:rPr lang="en-US" sz="2400" dirty="0">
                  <a:solidFill>
                    <a:srgbClr val="E7E6E6"/>
                  </a:solidFill>
                  <a:latin typeface="Franklin Gothic Medium"/>
                  <a:cs typeface="Franklin Gothic Medium"/>
                </a:rPr>
                <a:t>Unsupervised</a:t>
              </a:r>
              <a:endParaRPr sz="2400" dirty="0"/>
            </a:p>
          </p:txBody>
        </p:sp>
        <p:sp>
          <p:nvSpPr>
            <p:cNvPr id="11" name="object 10">
              <a:extLst>
                <a:ext uri="{FF2B5EF4-FFF2-40B4-BE49-F238E27FC236}">
                  <a16:creationId xmlns:a16="http://schemas.microsoft.com/office/drawing/2014/main" id="{082CA0F3-B6C4-4E97-B452-80499A5075FC}"/>
                </a:ext>
              </a:extLst>
            </p:cNvPr>
            <p:cNvSpPr/>
            <p:nvPr/>
          </p:nvSpPr>
          <p:spPr>
            <a:xfrm>
              <a:off x="2237231" y="3226307"/>
              <a:ext cx="2216150" cy="1061085"/>
            </a:xfrm>
            <a:custGeom>
              <a:avLst/>
              <a:gdLst/>
              <a:ahLst/>
              <a:cxnLst/>
              <a:rect l="l" t="t" r="r" b="b"/>
              <a:pathLst>
                <a:path w="2216150" h="1061085">
                  <a:moveTo>
                    <a:pt x="0" y="176783"/>
                  </a:moveTo>
                  <a:lnTo>
                    <a:pt x="6312" y="129778"/>
                  </a:lnTo>
                  <a:lnTo>
                    <a:pt x="24130" y="87545"/>
                  </a:lnTo>
                  <a:lnTo>
                    <a:pt x="51768" y="51768"/>
                  </a:lnTo>
                  <a:lnTo>
                    <a:pt x="87545" y="24129"/>
                  </a:lnTo>
                  <a:lnTo>
                    <a:pt x="129778" y="6312"/>
                  </a:lnTo>
                  <a:lnTo>
                    <a:pt x="176784" y="0"/>
                  </a:lnTo>
                  <a:lnTo>
                    <a:pt x="2039112" y="0"/>
                  </a:lnTo>
                  <a:lnTo>
                    <a:pt x="2086117" y="6312"/>
                  </a:lnTo>
                  <a:lnTo>
                    <a:pt x="2128350" y="24129"/>
                  </a:lnTo>
                  <a:lnTo>
                    <a:pt x="2164127" y="51768"/>
                  </a:lnTo>
                  <a:lnTo>
                    <a:pt x="2191766" y="87545"/>
                  </a:lnTo>
                  <a:lnTo>
                    <a:pt x="2209583" y="129778"/>
                  </a:lnTo>
                  <a:lnTo>
                    <a:pt x="2215896" y="176783"/>
                  </a:lnTo>
                  <a:lnTo>
                    <a:pt x="2215896" y="883919"/>
                  </a:lnTo>
                  <a:lnTo>
                    <a:pt x="2209583" y="930925"/>
                  </a:lnTo>
                  <a:lnTo>
                    <a:pt x="2191766" y="973158"/>
                  </a:lnTo>
                  <a:lnTo>
                    <a:pt x="2164127" y="1008935"/>
                  </a:lnTo>
                  <a:lnTo>
                    <a:pt x="2128350" y="1036574"/>
                  </a:lnTo>
                  <a:lnTo>
                    <a:pt x="2086117" y="1054391"/>
                  </a:lnTo>
                  <a:lnTo>
                    <a:pt x="2039112" y="1060703"/>
                  </a:lnTo>
                  <a:lnTo>
                    <a:pt x="176784" y="1060703"/>
                  </a:lnTo>
                  <a:lnTo>
                    <a:pt x="129778" y="1054391"/>
                  </a:lnTo>
                  <a:lnTo>
                    <a:pt x="87545" y="1036573"/>
                  </a:lnTo>
                  <a:lnTo>
                    <a:pt x="51768" y="1008935"/>
                  </a:lnTo>
                  <a:lnTo>
                    <a:pt x="24129" y="973158"/>
                  </a:lnTo>
                  <a:lnTo>
                    <a:pt x="6312" y="930925"/>
                  </a:lnTo>
                  <a:lnTo>
                    <a:pt x="0" y="883919"/>
                  </a:lnTo>
                  <a:lnTo>
                    <a:pt x="0" y="176783"/>
                  </a:lnTo>
                  <a:close/>
                </a:path>
              </a:pathLst>
            </a:custGeom>
            <a:ln w="12192">
              <a:solidFill>
                <a:srgbClr val="092F41"/>
              </a:solidFill>
            </a:ln>
          </p:spPr>
          <p:txBody>
            <a:bodyPr wrap="square" lIns="0" tIns="0" rIns="0" bIns="0" rtlCol="0"/>
            <a:lstStyle/>
            <a:p>
              <a:endParaRPr/>
            </a:p>
          </p:txBody>
        </p:sp>
      </p:grpSp>
      <p:grpSp>
        <p:nvGrpSpPr>
          <p:cNvPr id="12" name="object 8">
            <a:extLst>
              <a:ext uri="{FF2B5EF4-FFF2-40B4-BE49-F238E27FC236}">
                <a16:creationId xmlns:a16="http://schemas.microsoft.com/office/drawing/2014/main" id="{E5EA03CD-D5B2-4AFC-BAB5-7439B58A33B4}"/>
              </a:ext>
            </a:extLst>
          </p:cNvPr>
          <p:cNvGrpSpPr/>
          <p:nvPr/>
        </p:nvGrpSpPr>
        <p:grpSpPr>
          <a:xfrm>
            <a:off x="838200" y="4356246"/>
            <a:ext cx="2228215" cy="1073150"/>
            <a:chOff x="2231135" y="3220211"/>
            <a:chExt cx="2228215" cy="1073150"/>
          </a:xfrm>
        </p:grpSpPr>
        <p:sp>
          <p:nvSpPr>
            <p:cNvPr id="13" name="object 9">
              <a:extLst>
                <a:ext uri="{FF2B5EF4-FFF2-40B4-BE49-F238E27FC236}">
                  <a16:creationId xmlns:a16="http://schemas.microsoft.com/office/drawing/2014/main" id="{B7C4F867-2A9F-4232-963A-B4B35FDC923F}"/>
                </a:ext>
              </a:extLst>
            </p:cNvPr>
            <p:cNvSpPr/>
            <p:nvPr/>
          </p:nvSpPr>
          <p:spPr>
            <a:xfrm>
              <a:off x="2237231" y="3226307"/>
              <a:ext cx="2216150" cy="1061085"/>
            </a:xfrm>
            <a:custGeom>
              <a:avLst/>
              <a:gdLst/>
              <a:ahLst/>
              <a:cxnLst/>
              <a:rect l="l" t="t" r="r" b="b"/>
              <a:pathLst>
                <a:path w="2216150" h="1061085">
                  <a:moveTo>
                    <a:pt x="2039112" y="0"/>
                  </a:moveTo>
                  <a:lnTo>
                    <a:pt x="176784" y="0"/>
                  </a:lnTo>
                  <a:lnTo>
                    <a:pt x="129778" y="6312"/>
                  </a:lnTo>
                  <a:lnTo>
                    <a:pt x="87545" y="24129"/>
                  </a:lnTo>
                  <a:lnTo>
                    <a:pt x="51768" y="51768"/>
                  </a:lnTo>
                  <a:lnTo>
                    <a:pt x="24130" y="87545"/>
                  </a:lnTo>
                  <a:lnTo>
                    <a:pt x="6312" y="129778"/>
                  </a:lnTo>
                  <a:lnTo>
                    <a:pt x="0" y="176783"/>
                  </a:lnTo>
                  <a:lnTo>
                    <a:pt x="0" y="883919"/>
                  </a:lnTo>
                  <a:lnTo>
                    <a:pt x="6312" y="930925"/>
                  </a:lnTo>
                  <a:lnTo>
                    <a:pt x="24129" y="973158"/>
                  </a:lnTo>
                  <a:lnTo>
                    <a:pt x="51768" y="1008935"/>
                  </a:lnTo>
                  <a:lnTo>
                    <a:pt x="87545" y="1036573"/>
                  </a:lnTo>
                  <a:lnTo>
                    <a:pt x="129778" y="1054391"/>
                  </a:lnTo>
                  <a:lnTo>
                    <a:pt x="176784" y="1060703"/>
                  </a:lnTo>
                  <a:lnTo>
                    <a:pt x="2039112" y="1060703"/>
                  </a:lnTo>
                  <a:lnTo>
                    <a:pt x="2086117" y="1054391"/>
                  </a:lnTo>
                  <a:lnTo>
                    <a:pt x="2128350" y="1036574"/>
                  </a:lnTo>
                  <a:lnTo>
                    <a:pt x="2164127" y="1008935"/>
                  </a:lnTo>
                  <a:lnTo>
                    <a:pt x="2191766" y="973158"/>
                  </a:lnTo>
                  <a:lnTo>
                    <a:pt x="2209583" y="930925"/>
                  </a:lnTo>
                  <a:lnTo>
                    <a:pt x="2215896" y="883919"/>
                  </a:lnTo>
                  <a:lnTo>
                    <a:pt x="2215896" y="176783"/>
                  </a:lnTo>
                  <a:lnTo>
                    <a:pt x="2209583" y="129778"/>
                  </a:lnTo>
                  <a:lnTo>
                    <a:pt x="2191766" y="87545"/>
                  </a:lnTo>
                  <a:lnTo>
                    <a:pt x="2164127" y="51768"/>
                  </a:lnTo>
                  <a:lnTo>
                    <a:pt x="2128350" y="24129"/>
                  </a:lnTo>
                  <a:lnTo>
                    <a:pt x="2086117" y="6312"/>
                  </a:lnTo>
                  <a:lnTo>
                    <a:pt x="2039112" y="0"/>
                  </a:lnTo>
                  <a:close/>
                </a:path>
              </a:pathLst>
            </a:custGeom>
            <a:solidFill>
              <a:srgbClr val="11455B"/>
            </a:solidFill>
          </p:spPr>
          <p:txBody>
            <a:bodyPr wrap="square" lIns="0" tIns="0" rIns="0" bIns="0" rtlCol="0"/>
            <a:lstStyle/>
            <a:p>
              <a:r>
                <a:rPr kumimoji="0" lang="en-US" sz="2400" b="0" i="0" u="none" strike="noStrike" kern="1200" cap="none" spc="-110" normalizeH="0" baseline="0" noProof="0" dirty="0">
                  <a:ln>
                    <a:noFill/>
                  </a:ln>
                  <a:solidFill>
                    <a:srgbClr val="E7E6E6"/>
                  </a:solidFill>
                  <a:effectLst/>
                  <a:uLnTx/>
                  <a:uFillTx/>
                  <a:latin typeface="Franklin Gothic Medium"/>
                  <a:ea typeface="+mn-ea"/>
                  <a:cs typeface="Franklin Gothic Medium"/>
                </a:rPr>
                <a:t> </a:t>
              </a:r>
            </a:p>
            <a:p>
              <a:r>
                <a:rPr lang="en-US" sz="2400" spc="-110" dirty="0">
                  <a:solidFill>
                    <a:srgbClr val="E7E6E6"/>
                  </a:solidFill>
                  <a:latin typeface="Franklin Gothic Medium"/>
                  <a:cs typeface="Franklin Gothic Medium"/>
                </a:rPr>
                <a:t>   </a:t>
              </a:r>
              <a:r>
                <a:rPr kumimoji="0" lang="en-US" sz="2400" b="0" i="0" u="none" strike="noStrike" kern="1200" cap="none" spc="-110" normalizeH="0" baseline="0" noProof="0" dirty="0">
                  <a:ln>
                    <a:noFill/>
                  </a:ln>
                  <a:solidFill>
                    <a:srgbClr val="E7E6E6"/>
                  </a:solidFill>
                  <a:effectLst/>
                  <a:uLnTx/>
                  <a:uFillTx/>
                  <a:latin typeface="Franklin Gothic Medium"/>
                  <a:ea typeface="+mn-ea"/>
                  <a:cs typeface="Franklin Gothic Medium"/>
                </a:rPr>
                <a:t>R</a:t>
              </a:r>
              <a:r>
                <a:rPr kumimoji="0" lang="en-US" sz="2400" b="0" i="0" u="none" strike="noStrike" kern="1200" cap="none" spc="-25" normalizeH="0" baseline="0" noProof="0" dirty="0">
                  <a:ln>
                    <a:noFill/>
                  </a:ln>
                  <a:solidFill>
                    <a:srgbClr val="E7E6E6"/>
                  </a:solidFill>
                  <a:effectLst/>
                  <a:uLnTx/>
                  <a:uFillTx/>
                  <a:latin typeface="Franklin Gothic Medium"/>
                  <a:ea typeface="+mn-ea"/>
                  <a:cs typeface="Franklin Gothic Medium"/>
                </a:rPr>
                <a:t>ein</a:t>
              </a:r>
              <a:r>
                <a:rPr kumimoji="0" lang="en-US" sz="2400" b="0" i="0" u="none" strike="noStrike" kern="1200" cap="none" spc="-85" normalizeH="0" baseline="0" noProof="0" dirty="0">
                  <a:ln>
                    <a:noFill/>
                  </a:ln>
                  <a:solidFill>
                    <a:srgbClr val="E7E6E6"/>
                  </a:solidFill>
                  <a:effectLst/>
                  <a:uLnTx/>
                  <a:uFillTx/>
                  <a:latin typeface="Franklin Gothic Medium"/>
                  <a:ea typeface="+mn-ea"/>
                  <a:cs typeface="Franklin Gothic Medium"/>
                </a:rPr>
                <a:t>f</a:t>
              </a:r>
              <a:r>
                <a:rPr kumimoji="0" lang="en-US" sz="2400" b="0" i="0" u="none" strike="noStrike" kern="1200" cap="none" spc="-20" normalizeH="0" baseline="0" noProof="0" dirty="0">
                  <a:ln>
                    <a:noFill/>
                  </a:ln>
                  <a:solidFill>
                    <a:srgbClr val="E7E6E6"/>
                  </a:solidFill>
                  <a:effectLst/>
                  <a:uLnTx/>
                  <a:uFillTx/>
                  <a:latin typeface="Franklin Gothic Medium"/>
                  <a:ea typeface="+mn-ea"/>
                  <a:cs typeface="Franklin Gothic Medium"/>
                </a:rPr>
                <a:t>o</a:t>
              </a:r>
              <a:r>
                <a:rPr kumimoji="0" lang="en-US" sz="2400" b="0" i="0" u="none" strike="noStrike" kern="1200" cap="none" spc="-50" normalizeH="0" baseline="0" noProof="0" dirty="0">
                  <a:ln>
                    <a:noFill/>
                  </a:ln>
                  <a:solidFill>
                    <a:srgbClr val="E7E6E6"/>
                  </a:solidFill>
                  <a:effectLst/>
                  <a:uLnTx/>
                  <a:uFillTx/>
                  <a:latin typeface="Franklin Gothic Medium"/>
                  <a:ea typeface="+mn-ea"/>
                  <a:cs typeface="Franklin Gothic Medium"/>
                </a:rPr>
                <a:t>r</a:t>
              </a:r>
              <a:r>
                <a:rPr kumimoji="0" lang="en-US" sz="2400" b="0" i="0" u="none" strike="noStrike" kern="1200" cap="none" spc="-35" normalizeH="0" baseline="0" noProof="0" dirty="0">
                  <a:ln>
                    <a:noFill/>
                  </a:ln>
                  <a:solidFill>
                    <a:srgbClr val="E7E6E6"/>
                  </a:solidFill>
                  <a:effectLst/>
                  <a:uLnTx/>
                  <a:uFillTx/>
                  <a:latin typeface="Franklin Gothic Medium"/>
                  <a:ea typeface="+mn-ea"/>
                  <a:cs typeface="Franklin Gothic Medium"/>
                </a:rPr>
                <a:t>ceme</a:t>
              </a:r>
              <a:r>
                <a:rPr kumimoji="0" lang="en-US" sz="2400" b="0" i="0" u="none" strike="noStrike" kern="1200" cap="none" spc="-40" normalizeH="0" baseline="0" noProof="0" dirty="0">
                  <a:ln>
                    <a:noFill/>
                  </a:ln>
                  <a:solidFill>
                    <a:srgbClr val="E7E6E6"/>
                  </a:solidFill>
                  <a:effectLst/>
                  <a:uLnTx/>
                  <a:uFillTx/>
                  <a:latin typeface="Franklin Gothic Medium"/>
                  <a:ea typeface="+mn-ea"/>
                  <a:cs typeface="Franklin Gothic Medium"/>
                </a:rPr>
                <a:t>nt</a:t>
              </a:r>
              <a:endParaRPr dirty="0"/>
            </a:p>
          </p:txBody>
        </p:sp>
        <p:sp>
          <p:nvSpPr>
            <p:cNvPr id="14" name="object 10">
              <a:extLst>
                <a:ext uri="{FF2B5EF4-FFF2-40B4-BE49-F238E27FC236}">
                  <a16:creationId xmlns:a16="http://schemas.microsoft.com/office/drawing/2014/main" id="{021D57FE-1E1F-4B97-9C10-2359F4E51272}"/>
                </a:ext>
              </a:extLst>
            </p:cNvPr>
            <p:cNvSpPr/>
            <p:nvPr/>
          </p:nvSpPr>
          <p:spPr>
            <a:xfrm>
              <a:off x="2237231" y="3226307"/>
              <a:ext cx="2216150" cy="1061085"/>
            </a:xfrm>
            <a:custGeom>
              <a:avLst/>
              <a:gdLst/>
              <a:ahLst/>
              <a:cxnLst/>
              <a:rect l="l" t="t" r="r" b="b"/>
              <a:pathLst>
                <a:path w="2216150" h="1061085">
                  <a:moveTo>
                    <a:pt x="0" y="176783"/>
                  </a:moveTo>
                  <a:lnTo>
                    <a:pt x="6312" y="129778"/>
                  </a:lnTo>
                  <a:lnTo>
                    <a:pt x="24130" y="87545"/>
                  </a:lnTo>
                  <a:lnTo>
                    <a:pt x="51768" y="51768"/>
                  </a:lnTo>
                  <a:lnTo>
                    <a:pt x="87545" y="24129"/>
                  </a:lnTo>
                  <a:lnTo>
                    <a:pt x="129778" y="6312"/>
                  </a:lnTo>
                  <a:lnTo>
                    <a:pt x="176784" y="0"/>
                  </a:lnTo>
                  <a:lnTo>
                    <a:pt x="2039112" y="0"/>
                  </a:lnTo>
                  <a:lnTo>
                    <a:pt x="2086117" y="6312"/>
                  </a:lnTo>
                  <a:lnTo>
                    <a:pt x="2128350" y="24129"/>
                  </a:lnTo>
                  <a:lnTo>
                    <a:pt x="2164127" y="51768"/>
                  </a:lnTo>
                  <a:lnTo>
                    <a:pt x="2191766" y="87545"/>
                  </a:lnTo>
                  <a:lnTo>
                    <a:pt x="2209583" y="129778"/>
                  </a:lnTo>
                  <a:lnTo>
                    <a:pt x="2215896" y="176783"/>
                  </a:lnTo>
                  <a:lnTo>
                    <a:pt x="2215896" y="883919"/>
                  </a:lnTo>
                  <a:lnTo>
                    <a:pt x="2209583" y="930925"/>
                  </a:lnTo>
                  <a:lnTo>
                    <a:pt x="2191766" y="973158"/>
                  </a:lnTo>
                  <a:lnTo>
                    <a:pt x="2164127" y="1008935"/>
                  </a:lnTo>
                  <a:lnTo>
                    <a:pt x="2128350" y="1036574"/>
                  </a:lnTo>
                  <a:lnTo>
                    <a:pt x="2086117" y="1054391"/>
                  </a:lnTo>
                  <a:lnTo>
                    <a:pt x="2039112" y="1060703"/>
                  </a:lnTo>
                  <a:lnTo>
                    <a:pt x="176784" y="1060703"/>
                  </a:lnTo>
                  <a:lnTo>
                    <a:pt x="129778" y="1054391"/>
                  </a:lnTo>
                  <a:lnTo>
                    <a:pt x="87545" y="1036573"/>
                  </a:lnTo>
                  <a:lnTo>
                    <a:pt x="51768" y="1008935"/>
                  </a:lnTo>
                  <a:lnTo>
                    <a:pt x="24129" y="973158"/>
                  </a:lnTo>
                  <a:lnTo>
                    <a:pt x="6312" y="930925"/>
                  </a:lnTo>
                  <a:lnTo>
                    <a:pt x="0" y="883919"/>
                  </a:lnTo>
                  <a:lnTo>
                    <a:pt x="0" y="176783"/>
                  </a:lnTo>
                  <a:close/>
                </a:path>
              </a:pathLst>
            </a:custGeom>
            <a:ln w="12192">
              <a:solidFill>
                <a:srgbClr val="092F41"/>
              </a:solidFill>
            </a:ln>
          </p:spPr>
          <p:txBody>
            <a:bodyPr wrap="square" lIns="0" tIns="0" rIns="0" bIns="0" rtlCol="0"/>
            <a:lstStyle/>
            <a:p>
              <a:endParaRPr/>
            </a:p>
          </p:txBody>
        </p:sp>
      </p:grpSp>
    </p:spTree>
    <p:extLst>
      <p:ext uri="{BB962C8B-B14F-4D97-AF65-F5344CB8AC3E}">
        <p14:creationId xmlns:p14="http://schemas.microsoft.com/office/powerpoint/2010/main" val="1187901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6840"/>
          </a:xfrm>
        </p:spPr>
        <p:txBody>
          <a:bodyPr>
            <a:normAutofit fontScale="90000"/>
          </a:bodyPr>
          <a:lstStyle/>
          <a:p>
            <a:r>
              <a:rPr lang="en-US" b="1" dirty="0">
                <a:solidFill>
                  <a:schemeClr val="accent5">
                    <a:lumMod val="50000"/>
                  </a:schemeClr>
                </a:solidFill>
              </a:rPr>
              <a:t>Types of Machine Learning Problems</a:t>
            </a:r>
          </a:p>
        </p:txBody>
      </p:sp>
      <p:pic>
        <p:nvPicPr>
          <p:cNvPr id="4" name="Picture 3"/>
          <p:cNvPicPr>
            <a:picLocks noChangeAspect="1"/>
          </p:cNvPicPr>
          <p:nvPr/>
        </p:nvPicPr>
        <p:blipFill>
          <a:blip r:embed="rId2"/>
          <a:stretch>
            <a:fillRect/>
          </a:stretch>
        </p:blipFill>
        <p:spPr>
          <a:xfrm>
            <a:off x="9370826" y="5917985"/>
            <a:ext cx="1982975" cy="787831"/>
          </a:xfrm>
          <a:prstGeom prst="rect">
            <a:avLst/>
          </a:prstGeom>
        </p:spPr>
      </p:pic>
      <p:pic>
        <p:nvPicPr>
          <p:cNvPr id="5" name="Picture 4"/>
          <p:cNvPicPr>
            <a:picLocks noChangeAspect="1"/>
          </p:cNvPicPr>
          <p:nvPr/>
        </p:nvPicPr>
        <p:blipFill>
          <a:blip r:embed="rId3"/>
          <a:stretch>
            <a:fillRect/>
          </a:stretch>
        </p:blipFill>
        <p:spPr>
          <a:xfrm>
            <a:off x="838200" y="5917986"/>
            <a:ext cx="1982976" cy="787831"/>
          </a:xfrm>
          <a:prstGeom prst="rect">
            <a:avLst/>
          </a:prstGeom>
        </p:spPr>
      </p:pic>
      <p:sp>
        <p:nvSpPr>
          <p:cNvPr id="3" name="Content Placeholder 2"/>
          <p:cNvSpPr>
            <a:spLocks noGrp="1"/>
          </p:cNvSpPr>
          <p:nvPr>
            <p:ph idx="1"/>
          </p:nvPr>
        </p:nvSpPr>
        <p:spPr>
          <a:xfrm>
            <a:off x="838200" y="1277656"/>
            <a:ext cx="10515600" cy="4548380"/>
          </a:xfrm>
        </p:spPr>
        <p:txBody>
          <a:bodyPr>
            <a:normAutofit/>
          </a:bodyPr>
          <a:lstStyle/>
          <a:p>
            <a:pPr marL="0" indent="0">
              <a:buNone/>
            </a:pPr>
            <a:r>
              <a:rPr lang="en-US" sz="2400" dirty="0"/>
              <a:t>			</a:t>
            </a:r>
          </a:p>
        </p:txBody>
      </p:sp>
      <p:grpSp>
        <p:nvGrpSpPr>
          <p:cNvPr id="6" name="object 4">
            <a:extLst>
              <a:ext uri="{FF2B5EF4-FFF2-40B4-BE49-F238E27FC236}">
                <a16:creationId xmlns:a16="http://schemas.microsoft.com/office/drawing/2014/main" id="{B270586F-0AB1-4A8C-AD1C-DF9492794705}"/>
              </a:ext>
            </a:extLst>
          </p:cNvPr>
          <p:cNvGrpSpPr/>
          <p:nvPr/>
        </p:nvGrpSpPr>
        <p:grpSpPr>
          <a:xfrm>
            <a:off x="838200" y="1277656"/>
            <a:ext cx="2216150" cy="1061085"/>
            <a:chOff x="3399488" y="1619926"/>
            <a:chExt cx="2216150" cy="1061085"/>
          </a:xfrm>
        </p:grpSpPr>
        <p:sp>
          <p:nvSpPr>
            <p:cNvPr id="7" name="object 5">
              <a:extLst>
                <a:ext uri="{FF2B5EF4-FFF2-40B4-BE49-F238E27FC236}">
                  <a16:creationId xmlns:a16="http://schemas.microsoft.com/office/drawing/2014/main" id="{0D4559D8-B13B-460A-A0B7-B9FB699D5B91}"/>
                </a:ext>
              </a:extLst>
            </p:cNvPr>
            <p:cNvSpPr/>
            <p:nvPr/>
          </p:nvSpPr>
          <p:spPr>
            <a:xfrm>
              <a:off x="3399488" y="1619926"/>
              <a:ext cx="2216150" cy="1061085"/>
            </a:xfrm>
            <a:custGeom>
              <a:avLst/>
              <a:gdLst/>
              <a:ahLst/>
              <a:cxnLst/>
              <a:rect l="l" t="t" r="r" b="b"/>
              <a:pathLst>
                <a:path w="2216150" h="1061085">
                  <a:moveTo>
                    <a:pt x="2039112" y="0"/>
                  </a:moveTo>
                  <a:lnTo>
                    <a:pt x="176784" y="0"/>
                  </a:lnTo>
                  <a:lnTo>
                    <a:pt x="129778" y="6312"/>
                  </a:lnTo>
                  <a:lnTo>
                    <a:pt x="87545" y="24129"/>
                  </a:lnTo>
                  <a:lnTo>
                    <a:pt x="51768" y="51768"/>
                  </a:lnTo>
                  <a:lnTo>
                    <a:pt x="24130" y="87545"/>
                  </a:lnTo>
                  <a:lnTo>
                    <a:pt x="6312" y="129778"/>
                  </a:lnTo>
                  <a:lnTo>
                    <a:pt x="0" y="176784"/>
                  </a:lnTo>
                  <a:lnTo>
                    <a:pt x="0" y="883919"/>
                  </a:lnTo>
                  <a:lnTo>
                    <a:pt x="6312" y="930925"/>
                  </a:lnTo>
                  <a:lnTo>
                    <a:pt x="24129" y="973158"/>
                  </a:lnTo>
                  <a:lnTo>
                    <a:pt x="51768" y="1008935"/>
                  </a:lnTo>
                  <a:lnTo>
                    <a:pt x="87545" y="1036574"/>
                  </a:lnTo>
                  <a:lnTo>
                    <a:pt x="129778" y="1054391"/>
                  </a:lnTo>
                  <a:lnTo>
                    <a:pt x="176784" y="1060703"/>
                  </a:lnTo>
                  <a:lnTo>
                    <a:pt x="2039112" y="1060703"/>
                  </a:lnTo>
                  <a:lnTo>
                    <a:pt x="2086117" y="1054391"/>
                  </a:lnTo>
                  <a:lnTo>
                    <a:pt x="2128350" y="1036574"/>
                  </a:lnTo>
                  <a:lnTo>
                    <a:pt x="2164127" y="1008935"/>
                  </a:lnTo>
                  <a:lnTo>
                    <a:pt x="2191766" y="973158"/>
                  </a:lnTo>
                  <a:lnTo>
                    <a:pt x="2209583" y="930925"/>
                  </a:lnTo>
                  <a:lnTo>
                    <a:pt x="2215896" y="883919"/>
                  </a:lnTo>
                  <a:lnTo>
                    <a:pt x="2215896" y="176784"/>
                  </a:lnTo>
                  <a:lnTo>
                    <a:pt x="2209583" y="129778"/>
                  </a:lnTo>
                  <a:lnTo>
                    <a:pt x="2191766" y="87545"/>
                  </a:lnTo>
                  <a:lnTo>
                    <a:pt x="2164127" y="51768"/>
                  </a:lnTo>
                  <a:lnTo>
                    <a:pt x="2128350" y="24129"/>
                  </a:lnTo>
                  <a:lnTo>
                    <a:pt x="2086117" y="6312"/>
                  </a:lnTo>
                  <a:lnTo>
                    <a:pt x="2039112" y="0"/>
                  </a:lnTo>
                  <a:close/>
                </a:path>
              </a:pathLst>
            </a:custGeom>
            <a:solidFill>
              <a:srgbClr val="11455B"/>
            </a:solidFill>
          </p:spPr>
          <p:txBody>
            <a:bodyPr wrap="square" lIns="0" tIns="0" rIns="0" bIns="0" rtlCol="0"/>
            <a:lstStyle/>
            <a:p>
              <a:r>
                <a:rPr kumimoji="0" lang="en-US" sz="2400" b="0" i="0" u="none" strike="noStrike" kern="1200" cap="none" spc="-5" normalizeH="0" baseline="0" noProof="0" dirty="0">
                  <a:ln>
                    <a:noFill/>
                  </a:ln>
                  <a:solidFill>
                    <a:srgbClr val="E7E6E6"/>
                  </a:solidFill>
                  <a:effectLst/>
                  <a:uLnTx/>
                  <a:uFillTx/>
                  <a:latin typeface="Franklin Gothic Medium"/>
                  <a:ea typeface="+mn-ea"/>
                  <a:cs typeface="Franklin Gothic Medium"/>
                </a:rPr>
                <a:t>  </a:t>
              </a:r>
            </a:p>
            <a:p>
              <a:r>
                <a:rPr kumimoji="0" lang="en-US" sz="2400" b="0" i="0" u="none" strike="noStrike" kern="1200" cap="none" spc="-5" normalizeH="0" baseline="0" noProof="0" dirty="0">
                  <a:ln>
                    <a:noFill/>
                  </a:ln>
                  <a:solidFill>
                    <a:srgbClr val="E7E6E6"/>
                  </a:solidFill>
                  <a:effectLst/>
                  <a:uLnTx/>
                  <a:uFillTx/>
                  <a:latin typeface="Franklin Gothic Medium"/>
                  <a:ea typeface="+mn-ea"/>
                  <a:cs typeface="Franklin Gothic Medium"/>
                </a:rPr>
                <a:t>   Supervised</a:t>
              </a:r>
              <a:endParaRPr dirty="0"/>
            </a:p>
          </p:txBody>
        </p:sp>
        <p:sp>
          <p:nvSpPr>
            <p:cNvPr id="8" name="object 6">
              <a:extLst>
                <a:ext uri="{FF2B5EF4-FFF2-40B4-BE49-F238E27FC236}">
                  <a16:creationId xmlns:a16="http://schemas.microsoft.com/office/drawing/2014/main" id="{C983884F-AD64-4229-8D2C-9991FC925598}"/>
                </a:ext>
              </a:extLst>
            </p:cNvPr>
            <p:cNvSpPr/>
            <p:nvPr/>
          </p:nvSpPr>
          <p:spPr>
            <a:xfrm>
              <a:off x="3399488" y="1619926"/>
              <a:ext cx="2216150" cy="1061085"/>
            </a:xfrm>
            <a:custGeom>
              <a:avLst/>
              <a:gdLst/>
              <a:ahLst/>
              <a:cxnLst/>
              <a:rect l="l" t="t" r="r" b="b"/>
              <a:pathLst>
                <a:path w="2216150" h="1061085">
                  <a:moveTo>
                    <a:pt x="0" y="176784"/>
                  </a:moveTo>
                  <a:lnTo>
                    <a:pt x="6312" y="129778"/>
                  </a:lnTo>
                  <a:lnTo>
                    <a:pt x="24130" y="87545"/>
                  </a:lnTo>
                  <a:lnTo>
                    <a:pt x="51768" y="51768"/>
                  </a:lnTo>
                  <a:lnTo>
                    <a:pt x="87545" y="24129"/>
                  </a:lnTo>
                  <a:lnTo>
                    <a:pt x="129778" y="6312"/>
                  </a:lnTo>
                  <a:lnTo>
                    <a:pt x="176784" y="0"/>
                  </a:lnTo>
                  <a:lnTo>
                    <a:pt x="2039112" y="0"/>
                  </a:lnTo>
                  <a:lnTo>
                    <a:pt x="2086117" y="6312"/>
                  </a:lnTo>
                  <a:lnTo>
                    <a:pt x="2128350" y="24129"/>
                  </a:lnTo>
                  <a:lnTo>
                    <a:pt x="2164127" y="51768"/>
                  </a:lnTo>
                  <a:lnTo>
                    <a:pt x="2191766" y="87545"/>
                  </a:lnTo>
                  <a:lnTo>
                    <a:pt x="2209583" y="129778"/>
                  </a:lnTo>
                  <a:lnTo>
                    <a:pt x="2215896" y="176784"/>
                  </a:lnTo>
                  <a:lnTo>
                    <a:pt x="2215896" y="883919"/>
                  </a:lnTo>
                  <a:lnTo>
                    <a:pt x="2209583" y="930925"/>
                  </a:lnTo>
                  <a:lnTo>
                    <a:pt x="2191766" y="973158"/>
                  </a:lnTo>
                  <a:lnTo>
                    <a:pt x="2164127" y="1008935"/>
                  </a:lnTo>
                  <a:lnTo>
                    <a:pt x="2128350" y="1036574"/>
                  </a:lnTo>
                  <a:lnTo>
                    <a:pt x="2086117" y="1054391"/>
                  </a:lnTo>
                  <a:lnTo>
                    <a:pt x="2039112" y="1060703"/>
                  </a:lnTo>
                  <a:lnTo>
                    <a:pt x="176784" y="1060703"/>
                  </a:lnTo>
                  <a:lnTo>
                    <a:pt x="129778" y="1054391"/>
                  </a:lnTo>
                  <a:lnTo>
                    <a:pt x="87545" y="1036574"/>
                  </a:lnTo>
                  <a:lnTo>
                    <a:pt x="51768" y="1008935"/>
                  </a:lnTo>
                  <a:lnTo>
                    <a:pt x="24129" y="973158"/>
                  </a:lnTo>
                  <a:lnTo>
                    <a:pt x="6312" y="930925"/>
                  </a:lnTo>
                  <a:lnTo>
                    <a:pt x="0" y="883919"/>
                  </a:lnTo>
                  <a:lnTo>
                    <a:pt x="0" y="176784"/>
                  </a:lnTo>
                  <a:close/>
                </a:path>
              </a:pathLst>
            </a:custGeom>
            <a:ln w="12192">
              <a:solidFill>
                <a:srgbClr val="092F41"/>
              </a:solidFill>
            </a:ln>
          </p:spPr>
          <p:txBody>
            <a:bodyPr wrap="square" lIns="0" tIns="0" rIns="0" bIns="0" rtlCol="0"/>
            <a:lstStyle/>
            <a:p>
              <a:endParaRPr/>
            </a:p>
          </p:txBody>
        </p:sp>
      </p:grpSp>
      <p:grpSp>
        <p:nvGrpSpPr>
          <p:cNvPr id="9" name="object 8">
            <a:extLst>
              <a:ext uri="{FF2B5EF4-FFF2-40B4-BE49-F238E27FC236}">
                <a16:creationId xmlns:a16="http://schemas.microsoft.com/office/drawing/2014/main" id="{671A9231-C753-430E-83B9-59536346DF8A}"/>
              </a:ext>
            </a:extLst>
          </p:cNvPr>
          <p:cNvGrpSpPr/>
          <p:nvPr/>
        </p:nvGrpSpPr>
        <p:grpSpPr>
          <a:xfrm>
            <a:off x="826135" y="2892425"/>
            <a:ext cx="2228215" cy="1073150"/>
            <a:chOff x="2231135" y="3220211"/>
            <a:chExt cx="2228215" cy="1073150"/>
          </a:xfrm>
        </p:grpSpPr>
        <p:sp>
          <p:nvSpPr>
            <p:cNvPr id="10" name="object 9">
              <a:extLst>
                <a:ext uri="{FF2B5EF4-FFF2-40B4-BE49-F238E27FC236}">
                  <a16:creationId xmlns:a16="http://schemas.microsoft.com/office/drawing/2014/main" id="{E9166EF0-25D1-48FD-A3E8-560B9029B343}"/>
                </a:ext>
              </a:extLst>
            </p:cNvPr>
            <p:cNvSpPr/>
            <p:nvPr/>
          </p:nvSpPr>
          <p:spPr>
            <a:xfrm>
              <a:off x="2237231" y="3226307"/>
              <a:ext cx="2216150" cy="1061085"/>
            </a:xfrm>
            <a:custGeom>
              <a:avLst/>
              <a:gdLst/>
              <a:ahLst/>
              <a:cxnLst/>
              <a:rect l="l" t="t" r="r" b="b"/>
              <a:pathLst>
                <a:path w="2216150" h="1061085">
                  <a:moveTo>
                    <a:pt x="2039112" y="0"/>
                  </a:moveTo>
                  <a:lnTo>
                    <a:pt x="176784" y="0"/>
                  </a:lnTo>
                  <a:lnTo>
                    <a:pt x="129778" y="6312"/>
                  </a:lnTo>
                  <a:lnTo>
                    <a:pt x="87545" y="24129"/>
                  </a:lnTo>
                  <a:lnTo>
                    <a:pt x="51768" y="51768"/>
                  </a:lnTo>
                  <a:lnTo>
                    <a:pt x="24130" y="87545"/>
                  </a:lnTo>
                  <a:lnTo>
                    <a:pt x="6312" y="129778"/>
                  </a:lnTo>
                  <a:lnTo>
                    <a:pt x="0" y="176783"/>
                  </a:lnTo>
                  <a:lnTo>
                    <a:pt x="0" y="883919"/>
                  </a:lnTo>
                  <a:lnTo>
                    <a:pt x="6312" y="930925"/>
                  </a:lnTo>
                  <a:lnTo>
                    <a:pt x="24129" y="973158"/>
                  </a:lnTo>
                  <a:lnTo>
                    <a:pt x="51768" y="1008935"/>
                  </a:lnTo>
                  <a:lnTo>
                    <a:pt x="87545" y="1036573"/>
                  </a:lnTo>
                  <a:lnTo>
                    <a:pt x="129778" y="1054391"/>
                  </a:lnTo>
                  <a:lnTo>
                    <a:pt x="176784" y="1060703"/>
                  </a:lnTo>
                  <a:lnTo>
                    <a:pt x="2039112" y="1060703"/>
                  </a:lnTo>
                  <a:lnTo>
                    <a:pt x="2086117" y="1054391"/>
                  </a:lnTo>
                  <a:lnTo>
                    <a:pt x="2128350" y="1036574"/>
                  </a:lnTo>
                  <a:lnTo>
                    <a:pt x="2164127" y="1008935"/>
                  </a:lnTo>
                  <a:lnTo>
                    <a:pt x="2191766" y="973158"/>
                  </a:lnTo>
                  <a:lnTo>
                    <a:pt x="2209583" y="930925"/>
                  </a:lnTo>
                  <a:lnTo>
                    <a:pt x="2215896" y="883919"/>
                  </a:lnTo>
                  <a:lnTo>
                    <a:pt x="2215896" y="176783"/>
                  </a:lnTo>
                  <a:lnTo>
                    <a:pt x="2209583" y="129778"/>
                  </a:lnTo>
                  <a:lnTo>
                    <a:pt x="2191766" y="87545"/>
                  </a:lnTo>
                  <a:lnTo>
                    <a:pt x="2164127" y="51768"/>
                  </a:lnTo>
                  <a:lnTo>
                    <a:pt x="2128350" y="24129"/>
                  </a:lnTo>
                  <a:lnTo>
                    <a:pt x="2086117" y="6312"/>
                  </a:lnTo>
                  <a:lnTo>
                    <a:pt x="2039112" y="0"/>
                  </a:lnTo>
                  <a:close/>
                </a:path>
              </a:pathLst>
            </a:custGeom>
            <a:solidFill>
              <a:srgbClr val="8EB0BE"/>
            </a:solidFill>
          </p:spPr>
          <p:txBody>
            <a:bodyPr wrap="square" lIns="0" tIns="0" rIns="0" bIns="0" rtlCol="0"/>
            <a:lstStyle/>
            <a:p>
              <a:endParaRPr/>
            </a:p>
          </p:txBody>
        </p:sp>
        <p:sp>
          <p:nvSpPr>
            <p:cNvPr id="11" name="object 10">
              <a:extLst>
                <a:ext uri="{FF2B5EF4-FFF2-40B4-BE49-F238E27FC236}">
                  <a16:creationId xmlns:a16="http://schemas.microsoft.com/office/drawing/2014/main" id="{0D83AF72-9118-4C54-A63A-180D8B584CF5}"/>
                </a:ext>
              </a:extLst>
            </p:cNvPr>
            <p:cNvSpPr/>
            <p:nvPr/>
          </p:nvSpPr>
          <p:spPr>
            <a:xfrm>
              <a:off x="2237231" y="3226307"/>
              <a:ext cx="2216150" cy="1061085"/>
            </a:xfrm>
            <a:custGeom>
              <a:avLst/>
              <a:gdLst/>
              <a:ahLst/>
              <a:cxnLst/>
              <a:rect l="l" t="t" r="r" b="b"/>
              <a:pathLst>
                <a:path w="2216150" h="1061085">
                  <a:moveTo>
                    <a:pt x="0" y="176783"/>
                  </a:moveTo>
                  <a:lnTo>
                    <a:pt x="6312" y="129778"/>
                  </a:lnTo>
                  <a:lnTo>
                    <a:pt x="24130" y="87545"/>
                  </a:lnTo>
                  <a:lnTo>
                    <a:pt x="51768" y="51768"/>
                  </a:lnTo>
                  <a:lnTo>
                    <a:pt x="87545" y="24129"/>
                  </a:lnTo>
                  <a:lnTo>
                    <a:pt x="129778" y="6312"/>
                  </a:lnTo>
                  <a:lnTo>
                    <a:pt x="176784" y="0"/>
                  </a:lnTo>
                  <a:lnTo>
                    <a:pt x="2039112" y="0"/>
                  </a:lnTo>
                  <a:lnTo>
                    <a:pt x="2086117" y="6312"/>
                  </a:lnTo>
                  <a:lnTo>
                    <a:pt x="2128350" y="24129"/>
                  </a:lnTo>
                  <a:lnTo>
                    <a:pt x="2164127" y="51768"/>
                  </a:lnTo>
                  <a:lnTo>
                    <a:pt x="2191766" y="87545"/>
                  </a:lnTo>
                  <a:lnTo>
                    <a:pt x="2209583" y="129778"/>
                  </a:lnTo>
                  <a:lnTo>
                    <a:pt x="2215896" y="176783"/>
                  </a:lnTo>
                  <a:lnTo>
                    <a:pt x="2215896" y="883919"/>
                  </a:lnTo>
                  <a:lnTo>
                    <a:pt x="2209583" y="930925"/>
                  </a:lnTo>
                  <a:lnTo>
                    <a:pt x="2191766" y="973158"/>
                  </a:lnTo>
                  <a:lnTo>
                    <a:pt x="2164127" y="1008935"/>
                  </a:lnTo>
                  <a:lnTo>
                    <a:pt x="2128350" y="1036574"/>
                  </a:lnTo>
                  <a:lnTo>
                    <a:pt x="2086117" y="1054391"/>
                  </a:lnTo>
                  <a:lnTo>
                    <a:pt x="2039112" y="1060703"/>
                  </a:lnTo>
                  <a:lnTo>
                    <a:pt x="176784" y="1060703"/>
                  </a:lnTo>
                  <a:lnTo>
                    <a:pt x="129778" y="1054391"/>
                  </a:lnTo>
                  <a:lnTo>
                    <a:pt x="87545" y="1036573"/>
                  </a:lnTo>
                  <a:lnTo>
                    <a:pt x="51768" y="1008935"/>
                  </a:lnTo>
                  <a:lnTo>
                    <a:pt x="24129" y="973158"/>
                  </a:lnTo>
                  <a:lnTo>
                    <a:pt x="6312" y="930925"/>
                  </a:lnTo>
                  <a:lnTo>
                    <a:pt x="0" y="883919"/>
                  </a:lnTo>
                  <a:lnTo>
                    <a:pt x="0" y="176783"/>
                  </a:lnTo>
                  <a:close/>
                </a:path>
              </a:pathLst>
            </a:custGeom>
            <a:ln w="12192">
              <a:solidFill>
                <a:srgbClr val="D2DFE4"/>
              </a:solidFill>
            </a:ln>
          </p:spPr>
          <p:txBody>
            <a:bodyPr wrap="square" lIns="0" tIns="0" rIns="0" bIns="0" rtlCol="0"/>
            <a:lstStyle/>
            <a:p>
              <a:endParaRPr/>
            </a:p>
          </p:txBody>
        </p:sp>
      </p:grpSp>
      <p:grpSp>
        <p:nvGrpSpPr>
          <p:cNvPr id="12" name="object 8">
            <a:extLst>
              <a:ext uri="{FF2B5EF4-FFF2-40B4-BE49-F238E27FC236}">
                <a16:creationId xmlns:a16="http://schemas.microsoft.com/office/drawing/2014/main" id="{F0A697AC-C3D2-4E5C-8DB0-1CB79628BA30}"/>
              </a:ext>
            </a:extLst>
          </p:cNvPr>
          <p:cNvGrpSpPr/>
          <p:nvPr/>
        </p:nvGrpSpPr>
        <p:grpSpPr>
          <a:xfrm>
            <a:off x="832231" y="4408705"/>
            <a:ext cx="2228215" cy="1073150"/>
            <a:chOff x="2231135" y="3220211"/>
            <a:chExt cx="2228215" cy="1073150"/>
          </a:xfrm>
        </p:grpSpPr>
        <p:sp>
          <p:nvSpPr>
            <p:cNvPr id="13" name="object 9">
              <a:extLst>
                <a:ext uri="{FF2B5EF4-FFF2-40B4-BE49-F238E27FC236}">
                  <a16:creationId xmlns:a16="http://schemas.microsoft.com/office/drawing/2014/main" id="{BFFF6641-8E21-4266-9403-611A25549320}"/>
                </a:ext>
              </a:extLst>
            </p:cNvPr>
            <p:cNvSpPr/>
            <p:nvPr/>
          </p:nvSpPr>
          <p:spPr>
            <a:xfrm>
              <a:off x="2237231" y="3226307"/>
              <a:ext cx="2216150" cy="1061085"/>
            </a:xfrm>
            <a:custGeom>
              <a:avLst/>
              <a:gdLst/>
              <a:ahLst/>
              <a:cxnLst/>
              <a:rect l="l" t="t" r="r" b="b"/>
              <a:pathLst>
                <a:path w="2216150" h="1061085">
                  <a:moveTo>
                    <a:pt x="2039112" y="0"/>
                  </a:moveTo>
                  <a:lnTo>
                    <a:pt x="176784" y="0"/>
                  </a:lnTo>
                  <a:lnTo>
                    <a:pt x="129778" y="6312"/>
                  </a:lnTo>
                  <a:lnTo>
                    <a:pt x="87545" y="24129"/>
                  </a:lnTo>
                  <a:lnTo>
                    <a:pt x="51768" y="51768"/>
                  </a:lnTo>
                  <a:lnTo>
                    <a:pt x="24130" y="87545"/>
                  </a:lnTo>
                  <a:lnTo>
                    <a:pt x="6312" y="129778"/>
                  </a:lnTo>
                  <a:lnTo>
                    <a:pt x="0" y="176783"/>
                  </a:lnTo>
                  <a:lnTo>
                    <a:pt x="0" y="883919"/>
                  </a:lnTo>
                  <a:lnTo>
                    <a:pt x="6312" y="930925"/>
                  </a:lnTo>
                  <a:lnTo>
                    <a:pt x="24129" y="973158"/>
                  </a:lnTo>
                  <a:lnTo>
                    <a:pt x="51768" y="1008935"/>
                  </a:lnTo>
                  <a:lnTo>
                    <a:pt x="87545" y="1036573"/>
                  </a:lnTo>
                  <a:lnTo>
                    <a:pt x="129778" y="1054391"/>
                  </a:lnTo>
                  <a:lnTo>
                    <a:pt x="176784" y="1060703"/>
                  </a:lnTo>
                  <a:lnTo>
                    <a:pt x="2039112" y="1060703"/>
                  </a:lnTo>
                  <a:lnTo>
                    <a:pt x="2086117" y="1054391"/>
                  </a:lnTo>
                  <a:lnTo>
                    <a:pt x="2128350" y="1036574"/>
                  </a:lnTo>
                  <a:lnTo>
                    <a:pt x="2164127" y="1008935"/>
                  </a:lnTo>
                  <a:lnTo>
                    <a:pt x="2191766" y="973158"/>
                  </a:lnTo>
                  <a:lnTo>
                    <a:pt x="2209583" y="930925"/>
                  </a:lnTo>
                  <a:lnTo>
                    <a:pt x="2215896" y="883919"/>
                  </a:lnTo>
                  <a:lnTo>
                    <a:pt x="2215896" y="176783"/>
                  </a:lnTo>
                  <a:lnTo>
                    <a:pt x="2209583" y="129778"/>
                  </a:lnTo>
                  <a:lnTo>
                    <a:pt x="2191766" y="87545"/>
                  </a:lnTo>
                  <a:lnTo>
                    <a:pt x="2164127" y="51768"/>
                  </a:lnTo>
                  <a:lnTo>
                    <a:pt x="2128350" y="24129"/>
                  </a:lnTo>
                  <a:lnTo>
                    <a:pt x="2086117" y="6312"/>
                  </a:lnTo>
                  <a:lnTo>
                    <a:pt x="2039112" y="0"/>
                  </a:lnTo>
                  <a:close/>
                </a:path>
              </a:pathLst>
            </a:custGeom>
            <a:solidFill>
              <a:srgbClr val="8EB0BE"/>
            </a:solidFill>
          </p:spPr>
          <p:txBody>
            <a:bodyPr wrap="square" lIns="0" tIns="0" rIns="0" bIns="0" rtlCol="0"/>
            <a:lstStyle/>
            <a:p>
              <a:endParaRPr/>
            </a:p>
          </p:txBody>
        </p:sp>
        <p:sp>
          <p:nvSpPr>
            <p:cNvPr id="14" name="object 10">
              <a:extLst>
                <a:ext uri="{FF2B5EF4-FFF2-40B4-BE49-F238E27FC236}">
                  <a16:creationId xmlns:a16="http://schemas.microsoft.com/office/drawing/2014/main" id="{390CF8FD-3ED1-4ADE-8F30-DAF6B837DBD1}"/>
                </a:ext>
              </a:extLst>
            </p:cNvPr>
            <p:cNvSpPr/>
            <p:nvPr/>
          </p:nvSpPr>
          <p:spPr>
            <a:xfrm>
              <a:off x="2237231" y="3226307"/>
              <a:ext cx="2216150" cy="1061085"/>
            </a:xfrm>
            <a:custGeom>
              <a:avLst/>
              <a:gdLst/>
              <a:ahLst/>
              <a:cxnLst/>
              <a:rect l="l" t="t" r="r" b="b"/>
              <a:pathLst>
                <a:path w="2216150" h="1061085">
                  <a:moveTo>
                    <a:pt x="0" y="176783"/>
                  </a:moveTo>
                  <a:lnTo>
                    <a:pt x="6312" y="129778"/>
                  </a:lnTo>
                  <a:lnTo>
                    <a:pt x="24130" y="87545"/>
                  </a:lnTo>
                  <a:lnTo>
                    <a:pt x="51768" y="51768"/>
                  </a:lnTo>
                  <a:lnTo>
                    <a:pt x="87545" y="24129"/>
                  </a:lnTo>
                  <a:lnTo>
                    <a:pt x="129778" y="6312"/>
                  </a:lnTo>
                  <a:lnTo>
                    <a:pt x="176784" y="0"/>
                  </a:lnTo>
                  <a:lnTo>
                    <a:pt x="2039112" y="0"/>
                  </a:lnTo>
                  <a:lnTo>
                    <a:pt x="2086117" y="6312"/>
                  </a:lnTo>
                  <a:lnTo>
                    <a:pt x="2128350" y="24129"/>
                  </a:lnTo>
                  <a:lnTo>
                    <a:pt x="2164127" y="51768"/>
                  </a:lnTo>
                  <a:lnTo>
                    <a:pt x="2191766" y="87545"/>
                  </a:lnTo>
                  <a:lnTo>
                    <a:pt x="2209583" y="129778"/>
                  </a:lnTo>
                  <a:lnTo>
                    <a:pt x="2215896" y="176783"/>
                  </a:lnTo>
                  <a:lnTo>
                    <a:pt x="2215896" y="883919"/>
                  </a:lnTo>
                  <a:lnTo>
                    <a:pt x="2209583" y="930925"/>
                  </a:lnTo>
                  <a:lnTo>
                    <a:pt x="2191766" y="973158"/>
                  </a:lnTo>
                  <a:lnTo>
                    <a:pt x="2164127" y="1008935"/>
                  </a:lnTo>
                  <a:lnTo>
                    <a:pt x="2128350" y="1036574"/>
                  </a:lnTo>
                  <a:lnTo>
                    <a:pt x="2086117" y="1054391"/>
                  </a:lnTo>
                  <a:lnTo>
                    <a:pt x="2039112" y="1060703"/>
                  </a:lnTo>
                  <a:lnTo>
                    <a:pt x="176784" y="1060703"/>
                  </a:lnTo>
                  <a:lnTo>
                    <a:pt x="129778" y="1054391"/>
                  </a:lnTo>
                  <a:lnTo>
                    <a:pt x="87545" y="1036573"/>
                  </a:lnTo>
                  <a:lnTo>
                    <a:pt x="51768" y="1008935"/>
                  </a:lnTo>
                  <a:lnTo>
                    <a:pt x="24129" y="973158"/>
                  </a:lnTo>
                  <a:lnTo>
                    <a:pt x="6312" y="930925"/>
                  </a:lnTo>
                  <a:lnTo>
                    <a:pt x="0" y="883919"/>
                  </a:lnTo>
                  <a:lnTo>
                    <a:pt x="0" y="176783"/>
                  </a:lnTo>
                  <a:close/>
                </a:path>
              </a:pathLst>
            </a:custGeom>
            <a:ln w="12192">
              <a:solidFill>
                <a:srgbClr val="D2DFE4"/>
              </a:solidFill>
            </a:ln>
          </p:spPr>
          <p:txBody>
            <a:bodyPr wrap="square" lIns="0" tIns="0" rIns="0" bIns="0" rtlCol="0"/>
            <a:lstStyle/>
            <a:p>
              <a:endParaRPr/>
            </a:p>
          </p:txBody>
        </p:sp>
      </p:grpSp>
      <p:sp>
        <p:nvSpPr>
          <p:cNvPr id="16" name="TextBox 15">
            <a:extLst>
              <a:ext uri="{FF2B5EF4-FFF2-40B4-BE49-F238E27FC236}">
                <a16:creationId xmlns:a16="http://schemas.microsoft.com/office/drawing/2014/main" id="{74BD8BA5-40AE-4900-ABE9-AB0F003CD55D}"/>
              </a:ext>
            </a:extLst>
          </p:cNvPr>
          <p:cNvSpPr txBox="1"/>
          <p:nvPr/>
        </p:nvSpPr>
        <p:spPr>
          <a:xfrm>
            <a:off x="954157" y="3244334"/>
            <a:ext cx="2094223" cy="461665"/>
          </a:xfrm>
          <a:prstGeom prst="rect">
            <a:avLst/>
          </a:prstGeom>
          <a:noFill/>
        </p:spPr>
        <p:txBody>
          <a:bodyPr wrap="square">
            <a:spAutoFit/>
          </a:bodyPr>
          <a:lstStyle/>
          <a:p>
            <a:r>
              <a:rPr lang="en-US" sz="2400" dirty="0">
                <a:solidFill>
                  <a:srgbClr val="BAD0D9"/>
                </a:solidFill>
                <a:latin typeface="Franklin Gothic Medium"/>
                <a:cs typeface="Franklin Gothic Medium"/>
              </a:rPr>
              <a:t>Unsupervised</a:t>
            </a:r>
            <a:endParaRPr lang="en-US" sz="2400" dirty="0"/>
          </a:p>
        </p:txBody>
      </p:sp>
      <p:sp>
        <p:nvSpPr>
          <p:cNvPr id="18" name="TextBox 17">
            <a:extLst>
              <a:ext uri="{FF2B5EF4-FFF2-40B4-BE49-F238E27FC236}">
                <a16:creationId xmlns:a16="http://schemas.microsoft.com/office/drawing/2014/main" id="{04C63464-2093-4664-8F86-6C247E6905C9}"/>
              </a:ext>
            </a:extLst>
          </p:cNvPr>
          <p:cNvSpPr txBox="1"/>
          <p:nvPr/>
        </p:nvSpPr>
        <p:spPr>
          <a:xfrm>
            <a:off x="954156" y="4745463"/>
            <a:ext cx="2106289" cy="461665"/>
          </a:xfrm>
          <a:prstGeom prst="rect">
            <a:avLst/>
          </a:prstGeom>
          <a:noFill/>
        </p:spPr>
        <p:txBody>
          <a:bodyPr wrap="square">
            <a:spAutoFit/>
          </a:bodyPr>
          <a:lstStyle/>
          <a:p>
            <a:r>
              <a:rPr lang="en-US" sz="2400" spc="-40" dirty="0">
                <a:solidFill>
                  <a:srgbClr val="BAD0D9"/>
                </a:solidFill>
                <a:latin typeface="Franklin Gothic Medium"/>
                <a:cs typeface="Franklin Gothic Medium"/>
              </a:rPr>
              <a:t>Reinforcement</a:t>
            </a:r>
            <a:endParaRPr lang="en-US" sz="2400" dirty="0"/>
          </a:p>
        </p:txBody>
      </p:sp>
      <p:sp>
        <p:nvSpPr>
          <p:cNvPr id="19" name="TextBox 18">
            <a:extLst>
              <a:ext uri="{FF2B5EF4-FFF2-40B4-BE49-F238E27FC236}">
                <a16:creationId xmlns:a16="http://schemas.microsoft.com/office/drawing/2014/main" id="{7BA3A5FB-96BE-4291-B460-FF68C5D72BFE}"/>
              </a:ext>
            </a:extLst>
          </p:cNvPr>
          <p:cNvSpPr txBox="1"/>
          <p:nvPr/>
        </p:nvSpPr>
        <p:spPr>
          <a:xfrm>
            <a:off x="3816625" y="1277656"/>
            <a:ext cx="7209183" cy="4773102"/>
          </a:xfrm>
          <a:prstGeom prst="rect">
            <a:avLst/>
          </a:prstGeom>
          <a:noFill/>
        </p:spPr>
        <p:txBody>
          <a:bodyPr wrap="square" rtlCol="0">
            <a:spAutoFit/>
          </a:bodyPr>
          <a:lstStyle/>
          <a:p>
            <a:pPr marL="12700" marR="5080">
              <a:lnSpc>
                <a:spcPct val="100000"/>
              </a:lnSpc>
              <a:spcBef>
                <a:spcPts val="100"/>
              </a:spcBef>
            </a:pPr>
            <a:r>
              <a:rPr lang="en-US" sz="2000" b="1" spc="-15" dirty="0">
                <a:solidFill>
                  <a:srgbClr val="00050D"/>
                </a:solidFill>
                <a:cs typeface="Franklin Gothic Medium"/>
              </a:rPr>
              <a:t>Learn</a:t>
            </a:r>
            <a:r>
              <a:rPr lang="en-US" sz="2000" b="1" spc="-5" dirty="0">
                <a:solidFill>
                  <a:srgbClr val="00050D"/>
                </a:solidFill>
                <a:cs typeface="Franklin Gothic Medium"/>
              </a:rPr>
              <a:t> </a:t>
            </a:r>
            <a:r>
              <a:rPr lang="en-US" sz="2000" b="1" spc="-30" dirty="0">
                <a:solidFill>
                  <a:srgbClr val="00050D"/>
                </a:solidFill>
                <a:cs typeface="Franklin Gothic Medium"/>
              </a:rPr>
              <a:t>through</a:t>
            </a:r>
            <a:r>
              <a:rPr lang="en-US" sz="2000" b="1" spc="5" dirty="0">
                <a:solidFill>
                  <a:srgbClr val="00050D"/>
                </a:solidFill>
                <a:cs typeface="Franklin Gothic Medium"/>
              </a:rPr>
              <a:t> </a:t>
            </a:r>
            <a:r>
              <a:rPr lang="en-US" sz="2000" b="1" spc="-40" dirty="0">
                <a:solidFill>
                  <a:srgbClr val="00050D"/>
                </a:solidFill>
                <a:cs typeface="Franklin Gothic Medium"/>
              </a:rPr>
              <a:t>examples</a:t>
            </a:r>
            <a:r>
              <a:rPr lang="en-US" sz="2000" b="1" spc="-35" dirty="0">
                <a:solidFill>
                  <a:srgbClr val="00050D"/>
                </a:solidFill>
                <a:cs typeface="Franklin Gothic Medium"/>
              </a:rPr>
              <a:t> of</a:t>
            </a:r>
            <a:r>
              <a:rPr lang="en-US" sz="2000" b="1" spc="10" dirty="0">
                <a:solidFill>
                  <a:srgbClr val="00050D"/>
                </a:solidFill>
                <a:cs typeface="Franklin Gothic Medium"/>
              </a:rPr>
              <a:t> </a:t>
            </a:r>
            <a:r>
              <a:rPr lang="en-US" sz="2000" b="1" spc="-30" dirty="0">
                <a:solidFill>
                  <a:srgbClr val="00050D"/>
                </a:solidFill>
                <a:cs typeface="Franklin Gothic Medium"/>
              </a:rPr>
              <a:t>which</a:t>
            </a:r>
            <a:r>
              <a:rPr lang="en-US" sz="2000" b="1" spc="-10" dirty="0">
                <a:solidFill>
                  <a:srgbClr val="00050D"/>
                </a:solidFill>
                <a:cs typeface="Franklin Gothic Medium"/>
              </a:rPr>
              <a:t> </a:t>
            </a:r>
            <a:r>
              <a:rPr lang="en-US" sz="2000" b="1" spc="-65" dirty="0">
                <a:solidFill>
                  <a:srgbClr val="00050D"/>
                </a:solidFill>
                <a:cs typeface="Franklin Gothic Medium"/>
              </a:rPr>
              <a:t>we</a:t>
            </a:r>
            <a:r>
              <a:rPr lang="en-US" sz="2000" b="1" spc="5" dirty="0">
                <a:solidFill>
                  <a:srgbClr val="00050D"/>
                </a:solidFill>
                <a:cs typeface="Franklin Gothic Medium"/>
              </a:rPr>
              <a:t> </a:t>
            </a:r>
            <a:r>
              <a:rPr lang="en-US" sz="2000" b="1" spc="-55" dirty="0">
                <a:solidFill>
                  <a:srgbClr val="00050D"/>
                </a:solidFill>
                <a:cs typeface="Franklin Gothic Medium"/>
              </a:rPr>
              <a:t>know</a:t>
            </a:r>
            <a:r>
              <a:rPr lang="en-US" sz="2000" b="1" spc="5" dirty="0">
                <a:solidFill>
                  <a:srgbClr val="00050D"/>
                </a:solidFill>
                <a:cs typeface="Franklin Gothic Medium"/>
              </a:rPr>
              <a:t> </a:t>
            </a:r>
            <a:r>
              <a:rPr lang="en-US" sz="2000" b="1" spc="-20" dirty="0">
                <a:solidFill>
                  <a:srgbClr val="00050D"/>
                </a:solidFill>
                <a:cs typeface="Franklin Gothic Medium"/>
              </a:rPr>
              <a:t>the </a:t>
            </a:r>
            <a:r>
              <a:rPr lang="en-US" sz="2000" b="1" spc="-585" dirty="0">
                <a:solidFill>
                  <a:srgbClr val="00050D"/>
                </a:solidFill>
                <a:cs typeface="Franklin Gothic Medium"/>
              </a:rPr>
              <a:t> </a:t>
            </a:r>
            <a:r>
              <a:rPr lang="en-US" sz="2000" b="1" spc="-10" dirty="0">
                <a:solidFill>
                  <a:srgbClr val="00050D"/>
                </a:solidFill>
                <a:cs typeface="Franklin Gothic Medium"/>
              </a:rPr>
              <a:t>desired</a:t>
            </a:r>
            <a:r>
              <a:rPr lang="en-US" sz="2000" b="1" spc="-20" dirty="0">
                <a:solidFill>
                  <a:srgbClr val="00050D"/>
                </a:solidFill>
                <a:cs typeface="Franklin Gothic Medium"/>
              </a:rPr>
              <a:t> output</a:t>
            </a:r>
            <a:r>
              <a:rPr lang="en-US" sz="2000" b="1" dirty="0">
                <a:solidFill>
                  <a:srgbClr val="00050D"/>
                </a:solidFill>
                <a:cs typeface="Franklin Gothic Medium"/>
              </a:rPr>
              <a:t> </a:t>
            </a:r>
            <a:r>
              <a:rPr lang="en-US" sz="2000" b="1" spc="-35" dirty="0">
                <a:solidFill>
                  <a:srgbClr val="00050D"/>
                </a:solidFill>
                <a:cs typeface="Franklin Gothic Medium"/>
              </a:rPr>
              <a:t>(what</a:t>
            </a:r>
            <a:r>
              <a:rPr lang="en-US" sz="2000" b="1" dirty="0">
                <a:solidFill>
                  <a:srgbClr val="00050D"/>
                </a:solidFill>
                <a:cs typeface="Franklin Gothic Medium"/>
              </a:rPr>
              <a:t> </a:t>
            </a:r>
            <a:r>
              <a:rPr lang="en-US" sz="2000" b="1" spc="-60" dirty="0">
                <a:solidFill>
                  <a:srgbClr val="00050D"/>
                </a:solidFill>
                <a:cs typeface="Franklin Gothic Medium"/>
              </a:rPr>
              <a:t>we</a:t>
            </a:r>
            <a:r>
              <a:rPr lang="en-US" sz="2000" b="1" spc="5" dirty="0">
                <a:solidFill>
                  <a:srgbClr val="00050D"/>
                </a:solidFill>
                <a:cs typeface="Franklin Gothic Medium"/>
              </a:rPr>
              <a:t> </a:t>
            </a:r>
            <a:r>
              <a:rPr lang="en-US" sz="2000" b="1" spc="-45" dirty="0">
                <a:solidFill>
                  <a:srgbClr val="00050D"/>
                </a:solidFill>
                <a:cs typeface="Franklin Gothic Medium"/>
              </a:rPr>
              <a:t>want</a:t>
            </a:r>
            <a:r>
              <a:rPr lang="en-US" sz="2000" b="1" dirty="0">
                <a:solidFill>
                  <a:srgbClr val="00050D"/>
                </a:solidFill>
                <a:cs typeface="Franklin Gothic Medium"/>
              </a:rPr>
              <a:t> </a:t>
            </a:r>
            <a:r>
              <a:rPr lang="en-US" sz="2000" b="1" spc="-45" dirty="0">
                <a:solidFill>
                  <a:srgbClr val="00050D"/>
                </a:solidFill>
                <a:cs typeface="Franklin Gothic Medium"/>
              </a:rPr>
              <a:t>to</a:t>
            </a:r>
            <a:r>
              <a:rPr lang="en-US" sz="2000" b="1" spc="-5" dirty="0">
                <a:solidFill>
                  <a:srgbClr val="00050D"/>
                </a:solidFill>
                <a:cs typeface="Franklin Gothic Medium"/>
              </a:rPr>
              <a:t> </a:t>
            </a:r>
            <a:r>
              <a:rPr lang="en-US" sz="2000" b="1" spc="-15" dirty="0">
                <a:solidFill>
                  <a:srgbClr val="00050D"/>
                </a:solidFill>
                <a:cs typeface="Franklin Gothic Medium"/>
              </a:rPr>
              <a:t>predict).</a:t>
            </a:r>
          </a:p>
          <a:p>
            <a:pPr marL="12700" marR="5080">
              <a:lnSpc>
                <a:spcPct val="100000"/>
              </a:lnSpc>
              <a:spcBef>
                <a:spcPts val="100"/>
              </a:spcBef>
            </a:pPr>
            <a:endParaRPr lang="en-US" sz="2000" b="1" spc="-15" dirty="0">
              <a:solidFill>
                <a:srgbClr val="00050D"/>
              </a:solidFill>
              <a:cs typeface="Franklin Gothic Medium"/>
            </a:endParaRPr>
          </a:p>
          <a:p>
            <a:pPr marL="12700" marR="5080">
              <a:lnSpc>
                <a:spcPct val="100000"/>
              </a:lnSpc>
              <a:spcBef>
                <a:spcPts val="100"/>
              </a:spcBef>
            </a:pPr>
            <a:r>
              <a:rPr lang="en-US" sz="2000" b="1" spc="-15" dirty="0">
                <a:solidFill>
                  <a:srgbClr val="00050D"/>
                </a:solidFill>
                <a:cs typeface="Franklin Gothic Medium"/>
              </a:rPr>
              <a:t>The training data is labeled.</a:t>
            </a:r>
          </a:p>
          <a:p>
            <a:pPr marL="12700" marR="5080">
              <a:lnSpc>
                <a:spcPct val="100000"/>
              </a:lnSpc>
              <a:spcBef>
                <a:spcPts val="100"/>
              </a:spcBef>
            </a:pPr>
            <a:endParaRPr lang="en-US" sz="2000" b="1" spc="-15" dirty="0">
              <a:solidFill>
                <a:srgbClr val="00050D"/>
              </a:solidFill>
              <a:cs typeface="Franklin Gothic Medium"/>
            </a:endParaRPr>
          </a:p>
          <a:p>
            <a:pPr marL="12700" marR="5080">
              <a:lnSpc>
                <a:spcPct val="100000"/>
              </a:lnSpc>
              <a:spcBef>
                <a:spcPts val="100"/>
              </a:spcBef>
            </a:pPr>
            <a:r>
              <a:rPr lang="en-US" sz="2000" b="1" i="1" spc="-15" dirty="0">
                <a:solidFill>
                  <a:srgbClr val="00050D"/>
                </a:solidFill>
                <a:cs typeface="Franklin Gothic Medium"/>
              </a:rPr>
              <a:t>	</a:t>
            </a:r>
            <a:r>
              <a:rPr lang="en-US" sz="2000" b="1" i="1" spc="-25" dirty="0">
                <a:solidFill>
                  <a:srgbClr val="00050D"/>
                </a:solidFill>
                <a:cs typeface="Franklin Gothic Medium"/>
              </a:rPr>
              <a:t>Is</a:t>
            </a:r>
            <a:r>
              <a:rPr lang="en-US" sz="2000" b="1" i="1" dirty="0">
                <a:solidFill>
                  <a:srgbClr val="00050D"/>
                </a:solidFill>
                <a:cs typeface="Franklin Gothic Medium"/>
              </a:rPr>
              <a:t> </a:t>
            </a:r>
            <a:r>
              <a:rPr lang="en-US" sz="2000" b="1" i="1" spc="-15" dirty="0">
                <a:solidFill>
                  <a:srgbClr val="00050D"/>
                </a:solidFill>
                <a:cs typeface="Franklin Gothic Medium"/>
              </a:rPr>
              <a:t>this</a:t>
            </a:r>
            <a:r>
              <a:rPr lang="en-US" sz="2000" b="1" i="1" spc="-5" dirty="0">
                <a:solidFill>
                  <a:srgbClr val="00050D"/>
                </a:solidFill>
                <a:cs typeface="Franklin Gothic Medium"/>
              </a:rPr>
              <a:t> a</a:t>
            </a:r>
            <a:r>
              <a:rPr lang="en-US" sz="2000" b="1" i="1" spc="-15" dirty="0">
                <a:solidFill>
                  <a:srgbClr val="00050D"/>
                </a:solidFill>
                <a:cs typeface="Franklin Gothic Medium"/>
              </a:rPr>
              <a:t> </a:t>
            </a:r>
            <a:r>
              <a:rPr lang="en-US" sz="2000" b="1" i="1" spc="-20" dirty="0">
                <a:solidFill>
                  <a:srgbClr val="00050D"/>
                </a:solidFill>
                <a:cs typeface="Franklin Gothic Medium"/>
              </a:rPr>
              <a:t>cat</a:t>
            </a:r>
            <a:r>
              <a:rPr lang="en-US" sz="2000" b="1" i="1" spc="-5" dirty="0">
                <a:solidFill>
                  <a:srgbClr val="00050D"/>
                </a:solidFill>
                <a:cs typeface="Franklin Gothic Medium"/>
              </a:rPr>
              <a:t> </a:t>
            </a:r>
            <a:r>
              <a:rPr lang="en-US" sz="2000" b="1" i="1" spc="-20" dirty="0">
                <a:solidFill>
                  <a:srgbClr val="00050D"/>
                </a:solidFill>
                <a:cs typeface="Franklin Gothic Medium"/>
              </a:rPr>
              <a:t>or</a:t>
            </a:r>
            <a:r>
              <a:rPr lang="en-US" sz="2000" b="1" i="1" spc="-10" dirty="0">
                <a:solidFill>
                  <a:srgbClr val="00050D"/>
                </a:solidFill>
                <a:cs typeface="Franklin Gothic Medium"/>
              </a:rPr>
              <a:t> </a:t>
            </a:r>
            <a:r>
              <a:rPr lang="en-US" sz="2000" b="1" i="1" spc="-5" dirty="0">
                <a:solidFill>
                  <a:srgbClr val="00050D"/>
                </a:solidFill>
                <a:cs typeface="Franklin Gothic Medium"/>
              </a:rPr>
              <a:t>a</a:t>
            </a:r>
            <a:r>
              <a:rPr lang="en-US" sz="2000" b="1" i="1" spc="-10" dirty="0">
                <a:solidFill>
                  <a:srgbClr val="00050D"/>
                </a:solidFill>
                <a:cs typeface="Franklin Gothic Medium"/>
              </a:rPr>
              <a:t> </a:t>
            </a:r>
            <a:r>
              <a:rPr lang="en-US" sz="2000" b="1" i="1" spc="5" dirty="0">
                <a:solidFill>
                  <a:srgbClr val="00050D"/>
                </a:solidFill>
                <a:cs typeface="Franklin Gothic Medium"/>
              </a:rPr>
              <a:t>dog?</a:t>
            </a:r>
            <a:endParaRPr lang="en-US" sz="2000" b="1" dirty="0">
              <a:cs typeface="Franklin Gothic Medium"/>
            </a:endParaRPr>
          </a:p>
          <a:p>
            <a:pPr marL="12700" marR="5080">
              <a:lnSpc>
                <a:spcPct val="100000"/>
              </a:lnSpc>
              <a:spcBef>
                <a:spcPts val="100"/>
              </a:spcBef>
            </a:pPr>
            <a:r>
              <a:rPr lang="en-US" sz="2000" b="1" i="1" spc="-40" dirty="0">
                <a:solidFill>
                  <a:srgbClr val="00050D"/>
                </a:solidFill>
                <a:cs typeface="Franklin Gothic Medium"/>
              </a:rPr>
              <a:t>	</a:t>
            </a:r>
          </a:p>
          <a:p>
            <a:pPr marL="12700" marR="5080">
              <a:lnSpc>
                <a:spcPct val="100000"/>
              </a:lnSpc>
              <a:spcBef>
                <a:spcPts val="100"/>
              </a:spcBef>
            </a:pPr>
            <a:r>
              <a:rPr lang="en-US" sz="2000" b="1" i="1" spc="-40" dirty="0">
                <a:solidFill>
                  <a:srgbClr val="00050D"/>
                </a:solidFill>
                <a:cs typeface="Franklin Gothic Medium"/>
              </a:rPr>
              <a:t>	</a:t>
            </a:r>
          </a:p>
          <a:p>
            <a:pPr marL="12700" marR="5080">
              <a:lnSpc>
                <a:spcPct val="100000"/>
              </a:lnSpc>
              <a:spcBef>
                <a:spcPts val="100"/>
              </a:spcBef>
            </a:pPr>
            <a:r>
              <a:rPr lang="en-US" sz="2000" b="1" i="1" spc="-40" dirty="0">
                <a:solidFill>
                  <a:srgbClr val="00050D"/>
                </a:solidFill>
                <a:cs typeface="Franklin Gothic Medium"/>
              </a:rPr>
              <a:t>	Are</a:t>
            </a:r>
            <a:r>
              <a:rPr lang="en-US" sz="2000" b="1" i="1" spc="-25" dirty="0">
                <a:solidFill>
                  <a:srgbClr val="00050D"/>
                </a:solidFill>
                <a:cs typeface="Franklin Gothic Medium"/>
              </a:rPr>
              <a:t> </a:t>
            </a:r>
            <a:r>
              <a:rPr lang="en-US" sz="2000" b="1" i="1" spc="-5" dirty="0">
                <a:solidFill>
                  <a:srgbClr val="00050D"/>
                </a:solidFill>
                <a:cs typeface="Franklin Gothic Medium"/>
              </a:rPr>
              <a:t>these</a:t>
            </a:r>
            <a:r>
              <a:rPr lang="en-US" sz="2000" b="1" i="1" spc="10" dirty="0">
                <a:solidFill>
                  <a:srgbClr val="00050D"/>
                </a:solidFill>
                <a:cs typeface="Franklin Gothic Medium"/>
              </a:rPr>
              <a:t> </a:t>
            </a:r>
            <a:r>
              <a:rPr lang="en-US" sz="2000" b="1" i="1" spc="-35" dirty="0">
                <a:solidFill>
                  <a:srgbClr val="00050D"/>
                </a:solidFill>
                <a:cs typeface="Franklin Gothic Medium"/>
              </a:rPr>
              <a:t>emails</a:t>
            </a:r>
            <a:r>
              <a:rPr lang="en-US" sz="2000" b="1" i="1" spc="10" dirty="0">
                <a:solidFill>
                  <a:srgbClr val="00050D"/>
                </a:solidFill>
                <a:cs typeface="Franklin Gothic Medium"/>
              </a:rPr>
              <a:t> </a:t>
            </a:r>
            <a:r>
              <a:rPr lang="en-US" sz="2000" b="1" i="1" spc="-25" dirty="0">
                <a:solidFill>
                  <a:srgbClr val="00050D"/>
                </a:solidFill>
                <a:cs typeface="Franklin Gothic Medium"/>
              </a:rPr>
              <a:t>spam</a:t>
            </a:r>
            <a:r>
              <a:rPr lang="en-US" sz="2000" b="1" i="1" spc="-5" dirty="0">
                <a:solidFill>
                  <a:srgbClr val="00050D"/>
                </a:solidFill>
                <a:cs typeface="Franklin Gothic Medium"/>
              </a:rPr>
              <a:t> </a:t>
            </a:r>
            <a:r>
              <a:rPr lang="en-US" sz="2000" b="1" i="1" spc="-15" dirty="0">
                <a:solidFill>
                  <a:srgbClr val="00050D"/>
                </a:solidFill>
                <a:cs typeface="Franklin Gothic Medium"/>
              </a:rPr>
              <a:t>or</a:t>
            </a:r>
            <a:r>
              <a:rPr lang="en-US" sz="2000" b="1" i="1" spc="-5" dirty="0">
                <a:solidFill>
                  <a:srgbClr val="00050D"/>
                </a:solidFill>
                <a:cs typeface="Franklin Gothic Medium"/>
              </a:rPr>
              <a:t> </a:t>
            </a:r>
            <a:r>
              <a:rPr lang="en-US" sz="2000" b="1" i="1" dirty="0">
                <a:solidFill>
                  <a:srgbClr val="00050D"/>
                </a:solidFill>
                <a:cs typeface="Franklin Gothic Medium"/>
              </a:rPr>
              <a:t>not?</a:t>
            </a:r>
            <a:endParaRPr lang="en-US" sz="2000" b="1" dirty="0">
              <a:cs typeface="Franklin Gothic Medium"/>
            </a:endParaRPr>
          </a:p>
          <a:p>
            <a:pPr marL="12700" marR="5080">
              <a:lnSpc>
                <a:spcPct val="100000"/>
              </a:lnSpc>
              <a:spcBef>
                <a:spcPts val="100"/>
              </a:spcBef>
            </a:pPr>
            <a:r>
              <a:rPr lang="en-US" sz="2000" b="1" i="1" spc="-30" dirty="0">
                <a:solidFill>
                  <a:srgbClr val="00050D"/>
                </a:solidFill>
                <a:cs typeface="Franklin Gothic Medium"/>
              </a:rPr>
              <a:t>	</a:t>
            </a:r>
          </a:p>
          <a:p>
            <a:pPr marL="12700" marR="5080">
              <a:lnSpc>
                <a:spcPct val="100000"/>
              </a:lnSpc>
              <a:spcBef>
                <a:spcPts val="100"/>
              </a:spcBef>
            </a:pPr>
            <a:r>
              <a:rPr lang="en-US" sz="2000" b="1" i="1" spc="-30" dirty="0">
                <a:solidFill>
                  <a:srgbClr val="00050D"/>
                </a:solidFill>
                <a:cs typeface="Franklin Gothic Medium"/>
              </a:rPr>
              <a:t>	Predict</a:t>
            </a:r>
            <a:r>
              <a:rPr lang="en-US" sz="2000" b="1" i="1" spc="-5" dirty="0">
                <a:solidFill>
                  <a:srgbClr val="00050D"/>
                </a:solidFill>
                <a:cs typeface="Franklin Gothic Medium"/>
              </a:rPr>
              <a:t> </a:t>
            </a:r>
            <a:r>
              <a:rPr lang="en-US" sz="2000" b="1" i="1" spc="-15" dirty="0">
                <a:solidFill>
                  <a:srgbClr val="00050D"/>
                </a:solidFill>
                <a:cs typeface="Franklin Gothic Medium"/>
              </a:rPr>
              <a:t>the</a:t>
            </a:r>
            <a:r>
              <a:rPr lang="en-US" sz="2000" b="1" i="1" spc="5" dirty="0">
                <a:solidFill>
                  <a:srgbClr val="00050D"/>
                </a:solidFill>
                <a:cs typeface="Franklin Gothic Medium"/>
              </a:rPr>
              <a:t> </a:t>
            </a:r>
            <a:r>
              <a:rPr lang="en-US" sz="2000" b="1" i="1" spc="-60" dirty="0">
                <a:solidFill>
                  <a:srgbClr val="00050D"/>
                </a:solidFill>
                <a:cs typeface="Franklin Gothic Medium"/>
              </a:rPr>
              <a:t>market</a:t>
            </a:r>
            <a:r>
              <a:rPr lang="en-US" sz="2000" b="1" i="1" spc="-5" dirty="0">
                <a:solidFill>
                  <a:srgbClr val="00050D"/>
                </a:solidFill>
                <a:cs typeface="Franklin Gothic Medium"/>
              </a:rPr>
              <a:t> </a:t>
            </a:r>
            <a:r>
              <a:rPr lang="en-US" sz="2000" b="1" i="1" spc="-15" dirty="0">
                <a:solidFill>
                  <a:srgbClr val="00050D"/>
                </a:solidFill>
                <a:cs typeface="Franklin Gothic Medium"/>
              </a:rPr>
              <a:t>value</a:t>
            </a:r>
            <a:r>
              <a:rPr lang="en-US" sz="2000" b="1" i="1" spc="5" dirty="0">
                <a:solidFill>
                  <a:srgbClr val="00050D"/>
                </a:solidFill>
                <a:cs typeface="Franklin Gothic Medium"/>
              </a:rPr>
              <a:t> </a:t>
            </a:r>
            <a:r>
              <a:rPr lang="en-US" sz="2000" b="1" i="1" spc="-25" dirty="0">
                <a:solidFill>
                  <a:srgbClr val="00050D"/>
                </a:solidFill>
                <a:cs typeface="Franklin Gothic Medium"/>
              </a:rPr>
              <a:t>of</a:t>
            </a:r>
            <a:r>
              <a:rPr lang="en-US" sz="2000" b="1" i="1" dirty="0">
                <a:solidFill>
                  <a:srgbClr val="00050D"/>
                </a:solidFill>
                <a:cs typeface="Franklin Gothic Medium"/>
              </a:rPr>
              <a:t> </a:t>
            </a:r>
            <a:r>
              <a:rPr lang="en-US" sz="2000" b="1" i="1" spc="5" dirty="0">
                <a:solidFill>
                  <a:srgbClr val="00050D"/>
                </a:solidFill>
                <a:cs typeface="Franklin Gothic Medium"/>
              </a:rPr>
              <a:t>houses,</a:t>
            </a:r>
            <a:r>
              <a:rPr lang="en-US" sz="2000" b="1" i="1" spc="15" dirty="0">
                <a:solidFill>
                  <a:srgbClr val="00050D"/>
                </a:solidFill>
                <a:cs typeface="Franklin Gothic Medium"/>
              </a:rPr>
              <a:t> </a:t>
            </a:r>
            <a:r>
              <a:rPr lang="en-US" sz="2000" b="1" i="1" spc="-20" dirty="0">
                <a:solidFill>
                  <a:srgbClr val="00050D"/>
                </a:solidFill>
                <a:cs typeface="Franklin Gothic Medium"/>
              </a:rPr>
              <a:t>given</a:t>
            </a:r>
            <a:r>
              <a:rPr lang="en-US" sz="2000" b="1" i="1" spc="-15" dirty="0">
                <a:solidFill>
                  <a:srgbClr val="00050D"/>
                </a:solidFill>
                <a:cs typeface="Franklin Gothic Medium"/>
              </a:rPr>
              <a:t> </a:t>
            </a:r>
            <a:r>
              <a:rPr lang="en-US" sz="2000" b="1" i="1" spc="-10" dirty="0">
                <a:solidFill>
                  <a:srgbClr val="00050D"/>
                </a:solidFill>
                <a:cs typeface="Franklin Gothic Medium"/>
              </a:rPr>
              <a:t>the </a:t>
            </a:r>
            <a:r>
              <a:rPr lang="en-US" sz="2000" b="1" i="1" spc="-5" dirty="0">
                <a:solidFill>
                  <a:srgbClr val="00050D"/>
                </a:solidFill>
                <a:cs typeface="Franklin Gothic Medium"/>
              </a:rPr>
              <a:t> </a:t>
            </a:r>
            <a:r>
              <a:rPr lang="en-US" sz="2000" b="1" i="1" spc="-10" dirty="0">
                <a:solidFill>
                  <a:srgbClr val="00050D"/>
                </a:solidFill>
                <a:cs typeface="Franklin Gothic Medium"/>
              </a:rPr>
              <a:t>square</a:t>
            </a:r>
            <a:r>
              <a:rPr lang="en-US" sz="2000" b="1" i="1" dirty="0">
                <a:solidFill>
                  <a:srgbClr val="00050D"/>
                </a:solidFill>
                <a:cs typeface="Franklin Gothic Medium"/>
              </a:rPr>
              <a:t> </a:t>
            </a:r>
            <a:r>
              <a:rPr lang="en-US" sz="2000" b="1" i="1" spc="-30" dirty="0">
                <a:solidFill>
                  <a:srgbClr val="00050D"/>
                </a:solidFill>
                <a:cs typeface="Franklin Gothic Medium"/>
              </a:rPr>
              <a:t>meters,</a:t>
            </a:r>
            <a:r>
              <a:rPr lang="en-US" sz="2000" b="1" i="1" spc="30" dirty="0">
                <a:solidFill>
                  <a:srgbClr val="00050D"/>
                </a:solidFill>
                <a:cs typeface="Franklin Gothic Medium"/>
              </a:rPr>
              <a:t> 	</a:t>
            </a:r>
            <a:r>
              <a:rPr lang="en-US" sz="2000" b="1" i="1" spc="-10" dirty="0">
                <a:solidFill>
                  <a:srgbClr val="00050D"/>
                </a:solidFill>
                <a:cs typeface="Franklin Gothic Medium"/>
              </a:rPr>
              <a:t>number</a:t>
            </a:r>
            <a:r>
              <a:rPr lang="en-US" sz="2000" b="1" i="1" spc="-5" dirty="0">
                <a:solidFill>
                  <a:srgbClr val="00050D"/>
                </a:solidFill>
                <a:cs typeface="Franklin Gothic Medium"/>
              </a:rPr>
              <a:t> </a:t>
            </a:r>
            <a:r>
              <a:rPr lang="en-US" sz="2000" b="1" i="1" spc="-25" dirty="0">
                <a:solidFill>
                  <a:srgbClr val="00050D"/>
                </a:solidFill>
                <a:cs typeface="Franklin Gothic Medium"/>
              </a:rPr>
              <a:t>of</a:t>
            </a:r>
            <a:r>
              <a:rPr lang="en-US" sz="2000" b="1" i="1" spc="10" dirty="0">
                <a:solidFill>
                  <a:srgbClr val="00050D"/>
                </a:solidFill>
                <a:cs typeface="Franklin Gothic Medium"/>
              </a:rPr>
              <a:t> </a:t>
            </a:r>
            <a:r>
              <a:rPr lang="en-US" sz="2000" b="1" i="1" spc="-25" dirty="0">
                <a:solidFill>
                  <a:srgbClr val="00050D"/>
                </a:solidFill>
                <a:cs typeface="Franklin Gothic Medium"/>
              </a:rPr>
              <a:t>rooms,</a:t>
            </a:r>
            <a:r>
              <a:rPr lang="en-US" sz="2000" b="1" i="1" dirty="0">
                <a:solidFill>
                  <a:srgbClr val="00050D"/>
                </a:solidFill>
                <a:cs typeface="Franklin Gothic Medium"/>
              </a:rPr>
              <a:t> </a:t>
            </a:r>
            <a:r>
              <a:rPr lang="en-US" sz="2000" b="1" i="1" spc="-5" dirty="0">
                <a:solidFill>
                  <a:srgbClr val="00050D"/>
                </a:solidFill>
                <a:cs typeface="Franklin Gothic Medium"/>
              </a:rPr>
              <a:t>neighborhood, </a:t>
            </a:r>
            <a:r>
              <a:rPr lang="en-US" sz="2000" b="1" i="1" spc="-585" dirty="0">
                <a:solidFill>
                  <a:srgbClr val="00050D"/>
                </a:solidFill>
                <a:cs typeface="Franklin Gothic Medium"/>
              </a:rPr>
              <a:t> </a:t>
            </a:r>
            <a:r>
              <a:rPr lang="en-US" sz="2000" b="1" i="1" spc="-15" dirty="0">
                <a:solidFill>
                  <a:srgbClr val="00050D"/>
                </a:solidFill>
                <a:cs typeface="Franklin Gothic Medium"/>
              </a:rPr>
              <a:t>etc.</a:t>
            </a:r>
            <a:endParaRPr lang="en-US" sz="2000" b="1" dirty="0">
              <a:cs typeface="Franklin Gothic Medium"/>
            </a:endParaRPr>
          </a:p>
          <a:p>
            <a:pPr marL="12700">
              <a:lnSpc>
                <a:spcPct val="100000"/>
              </a:lnSpc>
              <a:spcBef>
                <a:spcPts val="1855"/>
              </a:spcBef>
            </a:pPr>
            <a:endParaRPr lang="en-US" sz="2000" b="1" dirty="0">
              <a:cs typeface="Franklin Gothic Medium"/>
            </a:endParaRPr>
          </a:p>
          <a:p>
            <a:pPr marL="12700" marR="5080">
              <a:lnSpc>
                <a:spcPct val="100000"/>
              </a:lnSpc>
              <a:spcBef>
                <a:spcPts val="100"/>
              </a:spcBef>
            </a:pPr>
            <a:endParaRPr lang="en-US" sz="2000" b="1" dirty="0">
              <a:cs typeface="Franklin Gothic Medium"/>
            </a:endParaRPr>
          </a:p>
        </p:txBody>
      </p:sp>
    </p:spTree>
    <p:extLst>
      <p:ext uri="{BB962C8B-B14F-4D97-AF65-F5344CB8AC3E}">
        <p14:creationId xmlns:p14="http://schemas.microsoft.com/office/powerpoint/2010/main" val="668542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3D4F66354AEE4CAA487BCF786ADB94" ma:contentTypeVersion="13" ma:contentTypeDescription="Create a new document." ma:contentTypeScope="" ma:versionID="3f3f6f734efb866d8a8008aaecb782bf">
  <xsd:schema xmlns:xsd="http://www.w3.org/2001/XMLSchema" xmlns:xs="http://www.w3.org/2001/XMLSchema" xmlns:p="http://schemas.microsoft.com/office/2006/metadata/properties" xmlns:ns2="0644ddd5-6f65-42bc-a3e0-87d5faa24e7b" xmlns:ns3="849eb02e-efd2-47c3-a37d-16fbd6b96360" targetNamespace="http://schemas.microsoft.com/office/2006/metadata/properties" ma:root="true" ma:fieldsID="575a844cbdd46438d81e86832c0b7c5f" ns2:_="" ns3:_="">
    <xsd:import namespace="0644ddd5-6f65-42bc-a3e0-87d5faa24e7b"/>
    <xsd:import namespace="849eb02e-efd2-47c3-a37d-16fbd6b9636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44ddd5-6f65-42bc-a3e0-87d5faa24e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49eb02e-efd2-47c3-a37d-16fbd6b96360"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366BD54-D1E7-428E-8A21-CBED3C580423}"/>
</file>

<file path=customXml/itemProps2.xml><?xml version="1.0" encoding="utf-8"?>
<ds:datastoreItem xmlns:ds="http://schemas.openxmlformats.org/officeDocument/2006/customXml" ds:itemID="{BC8DE6F1-0C03-4987-999F-758936211544}"/>
</file>

<file path=customXml/itemProps3.xml><?xml version="1.0" encoding="utf-8"?>
<ds:datastoreItem xmlns:ds="http://schemas.openxmlformats.org/officeDocument/2006/customXml" ds:itemID="{B69A0BB9-9403-4F00-8456-A6B338C90588}"/>
</file>

<file path=docProps/app.xml><?xml version="1.0" encoding="utf-8"?>
<Properties xmlns="http://schemas.openxmlformats.org/officeDocument/2006/extended-properties" xmlns:vt="http://schemas.openxmlformats.org/officeDocument/2006/docPropsVTypes">
  <TotalTime>3291</TotalTime>
  <Words>2438</Words>
  <Application>Microsoft Office PowerPoint</Application>
  <PresentationFormat>Widescreen</PresentationFormat>
  <Paragraphs>281</Paragraphs>
  <Slides>45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Arial MT</vt:lpstr>
      <vt:lpstr>Calibri</vt:lpstr>
      <vt:lpstr>Calibri Light</vt:lpstr>
      <vt:lpstr>Franklin Gothic Medium</vt:lpstr>
      <vt:lpstr>verdana</vt:lpstr>
      <vt:lpstr>Office Theme</vt:lpstr>
      <vt:lpstr>BIT 353 ARTIFICIAL INTELLIGENCE</vt:lpstr>
      <vt:lpstr>Machine Learning</vt:lpstr>
      <vt:lpstr>Machine Learning</vt:lpstr>
      <vt:lpstr>What is Machine Learning?</vt:lpstr>
      <vt:lpstr>The Big Data era</vt:lpstr>
      <vt:lpstr>Features of Machine learning</vt:lpstr>
      <vt:lpstr>Why Machine learning is important?</vt:lpstr>
      <vt:lpstr>Types of Machine Learning Problems</vt:lpstr>
      <vt:lpstr>Types of Machine Learning Problems</vt:lpstr>
      <vt:lpstr>Types of Machine Learning Problems</vt:lpstr>
      <vt:lpstr>Types of Machine Learning Problems</vt:lpstr>
      <vt:lpstr>Types of Machine Learning Problems</vt:lpstr>
      <vt:lpstr>Types of Machine Learning Problems</vt:lpstr>
      <vt:lpstr>Difference</vt:lpstr>
      <vt:lpstr>Applications of Machine Learning</vt:lpstr>
      <vt:lpstr>Machine learning life cycle</vt:lpstr>
      <vt:lpstr>1. Gathering Data</vt:lpstr>
      <vt:lpstr>2. Data Preparation</vt:lpstr>
      <vt:lpstr>3. Data Wrangling</vt:lpstr>
      <vt:lpstr>4. Data Analysis</vt:lpstr>
      <vt:lpstr>5. Train Model</vt:lpstr>
      <vt:lpstr>6. Test Model</vt:lpstr>
      <vt:lpstr>7. Deployment</vt:lpstr>
      <vt:lpstr>Supervised Machine Learning</vt:lpstr>
      <vt:lpstr>How Supervised Learning Work?</vt:lpstr>
      <vt:lpstr>Types of supervised Machine learning Algorithms</vt:lpstr>
      <vt:lpstr>Regression</vt:lpstr>
      <vt:lpstr>Classification</vt:lpstr>
      <vt:lpstr>Advantages of Supervised Learning</vt:lpstr>
      <vt:lpstr>Disadvantages of supervised learning:</vt:lpstr>
      <vt:lpstr>Unsupervised Learning</vt:lpstr>
      <vt:lpstr>Why Unsupervised Learning?</vt:lpstr>
      <vt:lpstr>Working of Unsupervised Learning</vt:lpstr>
      <vt:lpstr>Types of Unsupervised Learning Algorithm:</vt:lpstr>
      <vt:lpstr>Advantages of Unsupervised Learning</vt:lpstr>
      <vt:lpstr>Disadvantages of Unsupervised Learning</vt:lpstr>
      <vt:lpstr>Reinforcement Learning</vt:lpstr>
      <vt:lpstr>How Does it Work?</vt:lpstr>
      <vt:lpstr>Key Features of Reinforcement Learning</vt:lpstr>
      <vt:lpstr>Types of Reinforcement Learning</vt:lpstr>
      <vt:lpstr>Advantages of Reinforcement Learning</vt:lpstr>
      <vt:lpstr>Disadvantages of Reinforcement Learning</vt:lpstr>
      <vt:lpstr>Application of Reinforcement Learning</vt:lpstr>
      <vt:lpstr>Reinforcement Learning Vs Supervised Learning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 353 ARTIFICIAL INTELLIGENCE</dc:title>
  <dc:creator>Saroj Poudel</dc:creator>
  <cp:lastModifiedBy>Saroj Poudel</cp:lastModifiedBy>
  <cp:revision>72</cp:revision>
  <dcterms:created xsi:type="dcterms:W3CDTF">2021-04-27T14:17:40Z</dcterms:created>
  <dcterms:modified xsi:type="dcterms:W3CDTF">2021-05-30T17:35:21Z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0x010100A23D4F66354AEE4CAA487BCF786ADB94</vt:lpwstr>
  </property>
</Properties>
</file>