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57" r:id="rId5"/>
    <p:sldId id="258" r:id="rId6"/>
    <p:sldId id="265" r:id="rId7"/>
    <p:sldId id="264" r:id="rId8"/>
    <p:sldId id="259" r:id="rId9"/>
    <p:sldId id="266" r:id="rId10"/>
    <p:sldId id="260" r:id="rId11"/>
    <p:sldId id="261"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90E27-956D-B7F4-3CDE-FF8AAAE57B2C}" v="697" dt="2020-02-05T13:37:53.632"/>
    <p1510:client id="{7E0E593B-4573-4E4A-B967-2118498609D7}" v="178" dt="2020-02-05T10:15:39.124"/>
    <p1510:client id="{8769A726-04FF-D1BE-9EE6-A5CFA7767EB0}" v="435" dt="2020-02-05T10:39:55.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theme" Target="theme/theme1.xml" Id="rId18" /><Relationship Type="http://schemas.openxmlformats.org/officeDocument/2006/relationships/slide" Target="slides/slide2.xml" Id="rId3" /><Relationship Type="http://schemas.microsoft.com/office/2015/10/relationships/revisionInfo" Target="revisionInfo.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viewProps" Target="viewProps.xml" Id="rId17" /><Relationship Type="http://schemas.openxmlformats.org/officeDocument/2006/relationships/slide" Target="slides/slide1.xml" Id="rId2" /><Relationship Type="http://schemas.openxmlformats.org/officeDocument/2006/relationships/presProps" Target="presProp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tableStyles" Target="tableStyles.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err="1">
                <a:latin typeface="Blackadder ITC"/>
                <a:cs typeface="Calibri Light"/>
              </a:rPr>
              <a:t>Bishal</a:t>
            </a:r>
            <a:r>
              <a:rPr lang="en-US" sz="3200" b="1" dirty="0">
                <a:latin typeface="Blackadder ITC"/>
                <a:cs typeface="Calibri Light"/>
              </a:rPr>
              <a:t> Bhattarai</a:t>
            </a:r>
            <a:br>
              <a:rPr lang="en-US" sz="3200" b="1" dirty="0">
                <a:latin typeface="Blackadder ITC"/>
                <a:cs typeface="Calibri Light"/>
              </a:rPr>
            </a:br>
            <a:r>
              <a:rPr lang="en-US" sz="3200" dirty="0">
                <a:solidFill>
                  <a:srgbClr val="FF0000"/>
                </a:solidFill>
                <a:latin typeface="Blackadder ITC"/>
                <a:cs typeface="Calibri Light"/>
              </a:rPr>
              <a:t>Anup </a:t>
            </a:r>
            <a:r>
              <a:rPr lang="en-US" sz="3200" dirty="0" err="1">
                <a:solidFill>
                  <a:srgbClr val="FF0000"/>
                </a:solidFill>
                <a:latin typeface="Blackadder ITC"/>
                <a:cs typeface="Calibri Light"/>
              </a:rPr>
              <a:t>Upreti</a:t>
            </a:r>
            <a:br>
              <a:rPr lang="en-US" sz="3200" dirty="0">
                <a:latin typeface="Blackadder ITC"/>
                <a:cs typeface="Calibri Light"/>
              </a:rPr>
            </a:br>
            <a:r>
              <a:rPr lang="en-US" sz="3200" dirty="0">
                <a:solidFill>
                  <a:schemeClr val="accent4"/>
                </a:solidFill>
                <a:latin typeface="Blackadder ITC"/>
                <a:cs typeface="Calibri Light"/>
              </a:rPr>
              <a:t>Anup </a:t>
            </a:r>
            <a:r>
              <a:rPr lang="en-US" sz="3200" dirty="0" err="1">
                <a:solidFill>
                  <a:schemeClr val="accent4"/>
                </a:solidFill>
                <a:latin typeface="Blackadder ITC"/>
                <a:cs typeface="Calibri Light"/>
              </a:rPr>
              <a:t>Timsina</a:t>
            </a:r>
            <a:br>
              <a:rPr lang="en-US" sz="3200" dirty="0">
                <a:latin typeface="Blackadder ITC"/>
                <a:cs typeface="Calibri Light"/>
              </a:rPr>
            </a:br>
            <a:r>
              <a:rPr lang="en-US" sz="3200" dirty="0" err="1">
                <a:latin typeface="Blackadder ITC"/>
                <a:cs typeface="Calibri Light"/>
              </a:rPr>
              <a:t>Arbin</a:t>
            </a:r>
            <a:r>
              <a:rPr lang="en-US" sz="3200" dirty="0">
                <a:latin typeface="Blackadder ITC"/>
                <a:cs typeface="Calibri Light"/>
              </a:rPr>
              <a:t> Sapkota</a:t>
            </a:r>
            <a:br>
              <a:rPr lang="en-US" sz="3200" dirty="0">
                <a:latin typeface="Blackadder ITC"/>
                <a:cs typeface="Calibri Light"/>
              </a:rPr>
            </a:br>
            <a:r>
              <a:rPr lang="en-US" sz="3200" dirty="0">
                <a:solidFill>
                  <a:schemeClr val="accent1">
                    <a:lumMod val="60000"/>
                    <a:lumOff val="40000"/>
                  </a:schemeClr>
                </a:solidFill>
                <a:latin typeface="Blackadder ITC"/>
                <a:cs typeface="Calibri Light"/>
              </a:rPr>
              <a:t>Chirag Pandey</a:t>
            </a:r>
            <a:endParaRPr lang="en-US">
              <a:solidFill>
                <a:schemeClr val="accent1">
                  <a:lumMod val="60000"/>
                  <a:lumOff val="40000"/>
                </a:schemeClr>
              </a:solidFill>
              <a:latin typeface="Blackadder ITC"/>
            </a:endParaRPr>
          </a:p>
        </p:txBody>
      </p:sp>
      <p:pic>
        <p:nvPicPr>
          <p:cNvPr id="3" name="Picture 3" descr="A picture containing drawing&#10;&#10;Description generated with very high confidence">
            <a:extLst>
              <a:ext uri="{FF2B5EF4-FFF2-40B4-BE49-F238E27FC236}">
                <a16:creationId xmlns:a16="http://schemas.microsoft.com/office/drawing/2014/main" id="{E24D3DFF-63CE-4E5E-934D-528676503296}"/>
              </a:ext>
            </a:extLst>
          </p:cNvPr>
          <p:cNvPicPr>
            <a:picLocks noChangeAspect="1"/>
          </p:cNvPicPr>
          <p:nvPr/>
        </p:nvPicPr>
        <p:blipFill>
          <a:blip r:embed="rId2"/>
          <a:stretch>
            <a:fillRect/>
          </a:stretch>
        </p:blipFill>
        <p:spPr>
          <a:xfrm>
            <a:off x="1518608" y="3955841"/>
            <a:ext cx="4525273" cy="2310620"/>
          </a:xfrm>
          <a:prstGeom prst="rect">
            <a:avLst/>
          </a:prstGeom>
        </p:spPr>
      </p:pic>
      <p:pic>
        <p:nvPicPr>
          <p:cNvPr id="5" name="Picture 5" descr="A picture containing weapon, drawing&#10;&#10;Description generated with very high confidence">
            <a:extLst>
              <a:ext uri="{FF2B5EF4-FFF2-40B4-BE49-F238E27FC236}">
                <a16:creationId xmlns:a16="http://schemas.microsoft.com/office/drawing/2014/main" id="{1BDDEEAE-34CD-4160-B024-49FEBF89DBC7}"/>
              </a:ext>
            </a:extLst>
          </p:cNvPr>
          <p:cNvPicPr>
            <a:picLocks noChangeAspect="1"/>
          </p:cNvPicPr>
          <p:nvPr/>
        </p:nvPicPr>
        <p:blipFill>
          <a:blip r:embed="rId3"/>
          <a:stretch>
            <a:fillRect/>
          </a:stretch>
        </p:blipFill>
        <p:spPr>
          <a:xfrm rot="-180000">
            <a:off x="6075530" y="4235315"/>
            <a:ext cx="3878291" cy="175547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5986-11D0-4047-BF22-CC74E15E01FA}"/>
              </a:ext>
            </a:extLst>
          </p:cNvPr>
          <p:cNvSpPr>
            <a:spLocks noGrp="1"/>
          </p:cNvSpPr>
          <p:nvPr>
            <p:ph type="title"/>
          </p:nvPr>
        </p:nvSpPr>
        <p:spPr/>
        <p:txBody>
          <a:bodyPr>
            <a:normAutofit fontScale="90000"/>
          </a:bodyPr>
          <a:lstStyle/>
          <a:p>
            <a:br>
              <a:rPr lang="en-US" dirty="0">
                <a:cs typeface="Calibri Light"/>
              </a:rPr>
            </a:br>
            <a:br>
              <a:rPr lang="en-US" dirty="0">
                <a:cs typeface="Calibri Light"/>
              </a:rPr>
            </a:br>
            <a:br>
              <a:rPr lang="en-US" dirty="0">
                <a:cs typeface="Calibri Light"/>
              </a:rPr>
            </a:br>
            <a:br>
              <a:rPr lang="en-US" dirty="0">
                <a:cs typeface="Calibri Light"/>
              </a:rPr>
            </a:br>
            <a:br>
              <a:rPr lang="en-US" dirty="0">
                <a:cs typeface="Calibri Light"/>
              </a:rPr>
            </a:br>
            <a:br>
              <a:rPr lang="en-US" dirty="0"/>
            </a:br>
            <a:br>
              <a:rPr lang="en-US" dirty="0"/>
            </a:br>
            <a:r>
              <a:rPr lang="en-US" sz="3600" dirty="0"/>
              <a:t>Step 6.</a:t>
            </a:r>
            <a:br>
              <a:rPr lang="en-US" sz="3600" dirty="0">
                <a:cs typeface="Calibri Light"/>
              </a:rPr>
            </a:br>
            <a:br>
              <a:rPr lang="en-US" sz="3600" dirty="0"/>
            </a:br>
            <a:r>
              <a:rPr lang="en-US" sz="3600" dirty="0"/>
              <a:t> Testing, Review, and Launch</a:t>
            </a:r>
            <a:br>
              <a:rPr lang="en-US" sz="3600" dirty="0"/>
            </a:br>
            <a:endParaRPr lang="en-US" sz="3600">
              <a:cs typeface="Calibri Light" panose="020F0302020204030204"/>
            </a:endParaRPr>
          </a:p>
          <a:p>
            <a:r>
              <a:rPr lang="en-US" sz="3600" dirty="0">
                <a:ea typeface="+mj-lt"/>
                <a:cs typeface="+mj-lt"/>
              </a:rPr>
              <a:t>Testing is probably the most routine part of a process. Every single link should be tested to make sure that there are no broken among them. You should check every form, every script, run a spell-checking software to find possible typos. Use code validators to check if your code follows the current web standards. Valid code is necessary, for example, if cross-browser compatibility is crucial for you.</a:t>
            </a:r>
            <a:endParaRPr lang="en-US" sz="3600" dirty="0">
              <a:cs typeface="Calibri Light"/>
            </a:endParaRPr>
          </a:p>
          <a:p>
            <a:endParaRPr lang="en-US" dirty="0">
              <a:cs typeface="Calibri Light"/>
            </a:endParaRPr>
          </a:p>
        </p:txBody>
      </p:sp>
    </p:spTree>
    <p:extLst>
      <p:ext uri="{BB962C8B-B14F-4D97-AF65-F5344CB8AC3E}">
        <p14:creationId xmlns:p14="http://schemas.microsoft.com/office/powerpoint/2010/main" val="148570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0B3F-B3B5-4BEF-A0FF-05E450A667D9}"/>
              </a:ext>
            </a:extLst>
          </p:cNvPr>
          <p:cNvSpPr>
            <a:spLocks noGrp="1"/>
          </p:cNvSpPr>
          <p:nvPr>
            <p:ph type="title"/>
          </p:nvPr>
        </p:nvSpPr>
        <p:spPr/>
        <p:txBody>
          <a:bodyPr>
            <a:normAutofit fontScale="90000"/>
          </a:bodyPr>
          <a:lstStyle/>
          <a:p>
            <a:br>
              <a:rPr lang="en-US" dirty="0">
                <a:cs typeface="Calibri Light"/>
              </a:rPr>
            </a:br>
            <a:br>
              <a:rPr lang="en-US" dirty="0">
                <a:cs typeface="Calibri Light"/>
              </a:rPr>
            </a:br>
            <a:br>
              <a:rPr lang="en-US" dirty="0">
                <a:cs typeface="Calibri Light"/>
              </a:rPr>
            </a:br>
            <a:br>
              <a:rPr lang="en-US" dirty="0">
                <a:cs typeface="Calibri Light"/>
              </a:rPr>
            </a:br>
            <a:br>
              <a:rPr lang="en-US" dirty="0">
                <a:cs typeface="Calibri Light"/>
              </a:rPr>
            </a:br>
            <a:br>
              <a:rPr lang="en-US" dirty="0"/>
            </a:br>
            <a:r>
              <a:rPr lang="en-US" sz="3600" dirty="0"/>
              <a:t>Step 7.</a:t>
            </a:r>
            <a:br>
              <a:rPr lang="en-US" sz="3600" dirty="0">
                <a:cs typeface="Calibri Light"/>
              </a:rPr>
            </a:br>
            <a:br>
              <a:rPr lang="en-US" sz="3600" dirty="0"/>
            </a:br>
            <a:r>
              <a:rPr lang="en-US" sz="3600" dirty="0"/>
              <a:t> Maintenance: Opinion Monitoring and Regular Updating</a:t>
            </a:r>
            <a:br>
              <a:rPr lang="en-US" sz="3600" dirty="0"/>
            </a:br>
            <a:endParaRPr lang="en-US" sz="3600" dirty="0">
              <a:cs typeface="Calibri Light"/>
            </a:endParaRPr>
          </a:p>
          <a:p>
            <a:r>
              <a:rPr lang="en-US" sz="3600" dirty="0">
                <a:ea typeface="+mj-lt"/>
                <a:cs typeface="+mj-lt"/>
              </a:rPr>
              <a:t>What’s important to remember is that a website is more of a service than a product. It’s not enough to “deliver” a website to a user. You should also make sure that everything works fine, and everybody is satisfied and always be prepared to make changes in another case.</a:t>
            </a:r>
            <a:endParaRPr lang="en-US" sz="3600" dirty="0">
              <a:cs typeface="Calibri Light"/>
            </a:endParaRPr>
          </a:p>
          <a:p>
            <a:endParaRPr lang="en-US" sz="3600" dirty="0">
              <a:cs typeface="Calibri Light"/>
            </a:endParaRPr>
          </a:p>
        </p:txBody>
      </p:sp>
    </p:spTree>
    <p:extLst>
      <p:ext uri="{BB962C8B-B14F-4D97-AF65-F5344CB8AC3E}">
        <p14:creationId xmlns:p14="http://schemas.microsoft.com/office/powerpoint/2010/main" val="185722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7100-748D-46C6-9177-2E0035D892B1}"/>
              </a:ext>
            </a:extLst>
          </p:cNvPr>
          <p:cNvSpPr>
            <a:spLocks noGrp="1"/>
          </p:cNvSpPr>
          <p:nvPr>
            <p:ph type="title"/>
          </p:nvPr>
        </p:nvSpPr>
        <p:spPr/>
        <p:txBody>
          <a:bodyPr/>
          <a:lstStyle/>
          <a:p>
            <a:endParaRPr lang="en-US"/>
          </a:p>
        </p:txBody>
      </p:sp>
      <p:pic>
        <p:nvPicPr>
          <p:cNvPr id="3" name="Picture 3" descr="A screenshot of a cell phone&#10;&#10;Description generated with very high confidence">
            <a:extLst>
              <a:ext uri="{FF2B5EF4-FFF2-40B4-BE49-F238E27FC236}">
                <a16:creationId xmlns:a16="http://schemas.microsoft.com/office/drawing/2014/main" id="{CA95DA8D-8150-4661-B9CE-7DA8DCD98A4C}"/>
              </a:ext>
            </a:extLst>
          </p:cNvPr>
          <p:cNvPicPr>
            <a:picLocks noChangeAspect="1"/>
          </p:cNvPicPr>
          <p:nvPr/>
        </p:nvPicPr>
        <p:blipFill>
          <a:blip r:embed="rId2"/>
          <a:stretch>
            <a:fillRect/>
          </a:stretch>
        </p:blipFill>
        <p:spPr>
          <a:xfrm>
            <a:off x="756249" y="-6034"/>
            <a:ext cx="11197085" cy="6884446"/>
          </a:xfrm>
          <a:prstGeom prst="rect">
            <a:avLst/>
          </a:prstGeom>
        </p:spPr>
      </p:pic>
    </p:spTree>
    <p:extLst>
      <p:ext uri="{BB962C8B-B14F-4D97-AF65-F5344CB8AC3E}">
        <p14:creationId xmlns:p14="http://schemas.microsoft.com/office/powerpoint/2010/main" val="280471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318F-9303-404C-95D4-D3FEFFFFF81C}"/>
              </a:ext>
            </a:extLst>
          </p:cNvPr>
          <p:cNvSpPr>
            <a:spLocks noGrp="1"/>
          </p:cNvSpPr>
          <p:nvPr>
            <p:ph type="title"/>
          </p:nvPr>
        </p:nvSpPr>
        <p:spPr/>
        <p:txBody>
          <a:bodyPr>
            <a:normAutofit fontScale="90000"/>
          </a:bodyPr>
          <a:lstStyle/>
          <a:p>
            <a:r>
              <a:rPr lang="en-US" dirty="0">
                <a:cs typeface="Calibri Light"/>
              </a:rPr>
              <a:t>          </a:t>
            </a:r>
            <a:r>
              <a:rPr lang="en-US" dirty="0">
                <a:solidFill>
                  <a:srgbClr val="000000"/>
                </a:solidFill>
                <a:cs typeface="Calibri Light"/>
              </a:rPr>
              <a:t>     </a:t>
            </a:r>
            <a:br>
              <a:rPr lang="en-US" dirty="0">
                <a:solidFill>
                  <a:srgbClr val="000000"/>
                </a:solidFill>
                <a:cs typeface="Calibri Light"/>
              </a:rPr>
            </a:br>
            <a:br>
              <a:rPr lang="en-US" dirty="0">
                <a:solidFill>
                  <a:srgbClr val="000000"/>
                </a:solidFill>
                <a:cs typeface="Calibri Light"/>
              </a:rPr>
            </a:br>
            <a:br>
              <a:rPr lang="en-US" dirty="0">
                <a:solidFill>
                  <a:srgbClr val="000000"/>
                </a:solidFill>
                <a:cs typeface="Calibri Light"/>
              </a:rPr>
            </a:br>
            <a:br>
              <a:rPr lang="en-US" dirty="0">
                <a:solidFill>
                  <a:srgbClr val="000000"/>
                </a:solidFill>
                <a:cs typeface="Calibri Light"/>
              </a:rPr>
            </a:br>
            <a:br>
              <a:rPr lang="en-US" dirty="0">
                <a:solidFill>
                  <a:srgbClr val="000000"/>
                </a:solidFill>
                <a:cs typeface="Calibri Light"/>
              </a:rPr>
            </a:br>
            <a:br>
              <a:rPr lang="en-US" dirty="0">
                <a:solidFill>
                  <a:srgbClr val="000000"/>
                </a:solidFill>
                <a:cs typeface="Calibri Light"/>
              </a:rPr>
            </a:br>
            <a:r>
              <a:rPr lang="en-US" dirty="0">
                <a:solidFill>
                  <a:srgbClr val="C00000"/>
                </a:solidFill>
                <a:cs typeface="Calibri Light"/>
              </a:rPr>
              <a:t>                    </a:t>
            </a:r>
            <a:r>
              <a:rPr lang="en-US" sz="8800" dirty="0">
                <a:solidFill>
                  <a:srgbClr val="C00000"/>
                </a:solidFill>
                <a:cs typeface="Calibri Light"/>
              </a:rPr>
              <a:t>Qu</a:t>
            </a:r>
            <a:r>
              <a:rPr lang="en-US" sz="8800" dirty="0">
                <a:solidFill>
                  <a:srgbClr val="0070C0"/>
                </a:solidFill>
                <a:cs typeface="Calibri Light"/>
              </a:rPr>
              <a:t>es</a:t>
            </a:r>
            <a:r>
              <a:rPr lang="en-US" sz="8800" dirty="0">
                <a:cs typeface="Calibri Light"/>
              </a:rPr>
              <a:t>ti</a:t>
            </a:r>
            <a:r>
              <a:rPr lang="en-US" sz="8800" dirty="0">
                <a:solidFill>
                  <a:srgbClr val="FFFF00"/>
                </a:solidFill>
                <a:cs typeface="Calibri Light"/>
              </a:rPr>
              <a:t>on</a:t>
            </a:r>
            <a:r>
              <a:rPr lang="en-US" sz="8800" dirty="0">
                <a:cs typeface="Calibri Light"/>
              </a:rPr>
              <a:t> </a:t>
            </a:r>
            <a:r>
              <a:rPr lang="en-US" sz="8800" b="1" dirty="0">
                <a:cs typeface="Calibri Light"/>
              </a:rPr>
              <a:t>??</a:t>
            </a:r>
            <a:r>
              <a:rPr lang="en-US" sz="8800" dirty="0">
                <a:cs typeface="Calibri Light"/>
              </a:rPr>
              <a:t>??</a:t>
            </a:r>
            <a:br>
              <a:rPr lang="en-US" dirty="0">
                <a:cs typeface="Calibri Light"/>
              </a:rPr>
            </a:br>
            <a:br>
              <a:rPr lang="en-US" dirty="0">
                <a:cs typeface="Calibri Light"/>
              </a:rPr>
            </a:br>
            <a:endParaRPr lang="en-US" dirty="0"/>
          </a:p>
        </p:txBody>
      </p:sp>
      <p:pic>
        <p:nvPicPr>
          <p:cNvPr id="3" name="Picture 3" descr="A picture containing drawing&#10;&#10;Description generated with very high confidence">
            <a:extLst>
              <a:ext uri="{FF2B5EF4-FFF2-40B4-BE49-F238E27FC236}">
                <a16:creationId xmlns:a16="http://schemas.microsoft.com/office/drawing/2014/main" id="{70C5A36A-51B3-464E-926C-665973700A8B}"/>
              </a:ext>
            </a:extLst>
          </p:cNvPr>
          <p:cNvPicPr>
            <a:picLocks noChangeAspect="1"/>
          </p:cNvPicPr>
          <p:nvPr/>
        </p:nvPicPr>
        <p:blipFill>
          <a:blip r:embed="rId2"/>
          <a:stretch>
            <a:fillRect/>
          </a:stretch>
        </p:blipFill>
        <p:spPr>
          <a:xfrm>
            <a:off x="4584580" y="3099759"/>
            <a:ext cx="2778424" cy="2225615"/>
          </a:xfrm>
          <a:prstGeom prst="rect">
            <a:avLst/>
          </a:prstGeom>
        </p:spPr>
      </p:pic>
    </p:spTree>
    <p:extLst>
      <p:ext uri="{BB962C8B-B14F-4D97-AF65-F5344CB8AC3E}">
        <p14:creationId xmlns:p14="http://schemas.microsoft.com/office/powerpoint/2010/main" val="271061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rawing&#10;&#10;Description generated with very high confidence">
            <a:extLst>
              <a:ext uri="{FF2B5EF4-FFF2-40B4-BE49-F238E27FC236}">
                <a16:creationId xmlns:a16="http://schemas.microsoft.com/office/drawing/2014/main" id="{AB56DBCE-B1D8-491F-81E3-5556980F91E1}"/>
              </a:ext>
            </a:extLst>
          </p:cNvPr>
          <p:cNvPicPr>
            <a:picLocks noChangeAspect="1"/>
          </p:cNvPicPr>
          <p:nvPr/>
        </p:nvPicPr>
        <p:blipFill>
          <a:blip r:embed="rId2"/>
          <a:stretch>
            <a:fillRect/>
          </a:stretch>
        </p:blipFill>
        <p:spPr>
          <a:xfrm>
            <a:off x="443631" y="381001"/>
            <a:ext cx="3828510" cy="2401018"/>
          </a:xfrm>
          <a:prstGeom prst="rect">
            <a:avLst/>
          </a:prstGeom>
        </p:spPr>
      </p:pic>
      <p:pic>
        <p:nvPicPr>
          <p:cNvPr id="4" name="Picture 4" descr="A close up of text on a white surface&#10;&#10;Description generated with high confidence">
            <a:extLst>
              <a:ext uri="{FF2B5EF4-FFF2-40B4-BE49-F238E27FC236}">
                <a16:creationId xmlns:a16="http://schemas.microsoft.com/office/drawing/2014/main" id="{68D79F45-E78F-4D0B-AB86-44ECAC3E87C0}"/>
              </a:ext>
            </a:extLst>
          </p:cNvPr>
          <p:cNvPicPr>
            <a:picLocks noChangeAspect="1"/>
          </p:cNvPicPr>
          <p:nvPr/>
        </p:nvPicPr>
        <p:blipFill>
          <a:blip r:embed="rId3"/>
          <a:stretch>
            <a:fillRect/>
          </a:stretch>
        </p:blipFill>
        <p:spPr>
          <a:xfrm>
            <a:off x="4451230" y="417599"/>
            <a:ext cx="3648972" cy="2600993"/>
          </a:xfrm>
          <a:prstGeom prst="rect">
            <a:avLst/>
          </a:prstGeom>
        </p:spPr>
      </p:pic>
      <p:pic>
        <p:nvPicPr>
          <p:cNvPr id="6" name="Picture 6" descr="A picture containing drawing&#10;&#10;Description generated with very high confidence">
            <a:extLst>
              <a:ext uri="{FF2B5EF4-FFF2-40B4-BE49-F238E27FC236}">
                <a16:creationId xmlns:a16="http://schemas.microsoft.com/office/drawing/2014/main" id="{EB2EDC49-1E89-4996-BA68-801CE30A0593}"/>
              </a:ext>
            </a:extLst>
          </p:cNvPr>
          <p:cNvPicPr>
            <a:picLocks noChangeAspect="1"/>
          </p:cNvPicPr>
          <p:nvPr/>
        </p:nvPicPr>
        <p:blipFill>
          <a:blip r:embed="rId4"/>
          <a:stretch>
            <a:fillRect/>
          </a:stretch>
        </p:blipFill>
        <p:spPr>
          <a:xfrm>
            <a:off x="8634502" y="253042"/>
            <a:ext cx="3405636" cy="2613803"/>
          </a:xfrm>
          <a:prstGeom prst="rect">
            <a:avLst/>
          </a:prstGeom>
        </p:spPr>
      </p:pic>
      <p:pic>
        <p:nvPicPr>
          <p:cNvPr id="8" name="Picture 8" descr="A picture containing drawing&#10;&#10;Description generated with very high confidence">
            <a:extLst>
              <a:ext uri="{FF2B5EF4-FFF2-40B4-BE49-F238E27FC236}">
                <a16:creationId xmlns:a16="http://schemas.microsoft.com/office/drawing/2014/main" id="{9EB23722-4672-4683-A183-2F3E68AB211F}"/>
              </a:ext>
            </a:extLst>
          </p:cNvPr>
          <p:cNvPicPr>
            <a:picLocks noChangeAspect="1"/>
          </p:cNvPicPr>
          <p:nvPr/>
        </p:nvPicPr>
        <p:blipFill>
          <a:blip r:embed="rId5"/>
          <a:stretch>
            <a:fillRect/>
          </a:stretch>
        </p:blipFill>
        <p:spPr>
          <a:xfrm>
            <a:off x="297521" y="3487768"/>
            <a:ext cx="2395447" cy="2801068"/>
          </a:xfrm>
          <a:prstGeom prst="rect">
            <a:avLst/>
          </a:prstGeom>
        </p:spPr>
      </p:pic>
      <p:pic>
        <p:nvPicPr>
          <p:cNvPr id="10" name="Picture 10" descr="A close up of text on a black background&#10;&#10;Description generated with high confidence">
            <a:extLst>
              <a:ext uri="{FF2B5EF4-FFF2-40B4-BE49-F238E27FC236}">
                <a16:creationId xmlns:a16="http://schemas.microsoft.com/office/drawing/2014/main" id="{15BB1849-FA80-449C-B76F-A407C782D2E4}"/>
              </a:ext>
            </a:extLst>
          </p:cNvPr>
          <p:cNvPicPr>
            <a:picLocks noChangeAspect="1"/>
          </p:cNvPicPr>
          <p:nvPr/>
        </p:nvPicPr>
        <p:blipFill>
          <a:blip r:embed="rId6"/>
          <a:stretch>
            <a:fillRect/>
          </a:stretch>
        </p:blipFill>
        <p:spPr>
          <a:xfrm>
            <a:off x="3308590" y="3913337"/>
            <a:ext cx="2383047" cy="1863665"/>
          </a:xfrm>
          <a:prstGeom prst="rect">
            <a:avLst/>
          </a:prstGeom>
        </p:spPr>
      </p:pic>
      <p:pic>
        <p:nvPicPr>
          <p:cNvPr id="12" name="Picture 12" descr="A picture containing drawing, plate&#10;&#10;Description generated with very high confidence">
            <a:extLst>
              <a:ext uri="{FF2B5EF4-FFF2-40B4-BE49-F238E27FC236}">
                <a16:creationId xmlns:a16="http://schemas.microsoft.com/office/drawing/2014/main" id="{059204A0-19E5-473B-8D29-FB636A840E18}"/>
              </a:ext>
            </a:extLst>
          </p:cNvPr>
          <p:cNvPicPr>
            <a:picLocks noChangeAspect="1"/>
          </p:cNvPicPr>
          <p:nvPr/>
        </p:nvPicPr>
        <p:blipFill>
          <a:blip r:embed="rId7"/>
          <a:stretch>
            <a:fillRect/>
          </a:stretch>
        </p:blipFill>
        <p:spPr>
          <a:xfrm>
            <a:off x="7425815" y="3483005"/>
            <a:ext cx="2717500" cy="2293009"/>
          </a:xfrm>
          <a:prstGeom prst="rect">
            <a:avLst/>
          </a:prstGeom>
        </p:spPr>
      </p:pic>
    </p:spTree>
    <p:extLst>
      <p:ext uri="{BB962C8B-B14F-4D97-AF65-F5344CB8AC3E}">
        <p14:creationId xmlns:p14="http://schemas.microsoft.com/office/powerpoint/2010/main" val="355560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EDBC-1F37-4360-8BED-BEB9D8C7315D}"/>
              </a:ext>
            </a:extLst>
          </p:cNvPr>
          <p:cNvSpPr>
            <a:spLocks noGrp="1"/>
          </p:cNvSpPr>
          <p:nvPr>
            <p:ph type="title"/>
          </p:nvPr>
        </p:nvSpPr>
        <p:spPr/>
        <p:txBody>
          <a:bodyPr>
            <a:normAutofit fontScale="90000"/>
          </a:bodyPr>
          <a:lstStyle/>
          <a:p>
            <a:r>
              <a:rPr lang="en-US" dirty="0">
                <a:cs typeface="Calibri Light"/>
              </a:rPr>
              <a:t>           </a:t>
            </a:r>
            <a:br>
              <a:rPr lang="en-US" dirty="0">
                <a:cs typeface="Calibri Light"/>
              </a:rPr>
            </a:br>
            <a:r>
              <a:rPr lang="en-US" dirty="0">
                <a:cs typeface="Calibri Light"/>
              </a:rPr>
              <a:t>                   </a:t>
            </a:r>
            <a:br>
              <a:rPr lang="en-US" dirty="0">
                <a:cs typeface="Calibri Light"/>
              </a:rPr>
            </a:br>
            <a:br>
              <a:rPr lang="en-US" dirty="0">
                <a:cs typeface="Calibri Light"/>
              </a:rPr>
            </a:br>
            <a:br>
              <a:rPr lang="en-US" dirty="0">
                <a:cs typeface="Calibri Light"/>
              </a:rPr>
            </a:br>
            <a:br>
              <a:rPr lang="en-US" dirty="0">
                <a:cs typeface="Calibri Light"/>
              </a:rPr>
            </a:br>
            <a:r>
              <a:rPr lang="en-US" dirty="0">
                <a:cs typeface="Calibri Light"/>
              </a:rPr>
              <a:t>              </a:t>
            </a:r>
            <a:r>
              <a:rPr lang="en-US" dirty="0">
                <a:solidFill>
                  <a:srgbClr val="FF0000"/>
                </a:solidFill>
                <a:cs typeface="Calibri Light"/>
              </a:rPr>
              <a:t>w</a:t>
            </a:r>
            <a:r>
              <a:rPr lang="en-US" dirty="0">
                <a:solidFill>
                  <a:srgbClr val="00B050"/>
                </a:solidFill>
                <a:cs typeface="Calibri Light"/>
              </a:rPr>
              <a:t>e</a:t>
            </a:r>
            <a:r>
              <a:rPr lang="en-US" dirty="0">
                <a:solidFill>
                  <a:srgbClr val="002060"/>
                </a:solidFill>
                <a:cs typeface="Calibri Light"/>
              </a:rPr>
              <a:t>b</a:t>
            </a:r>
            <a:r>
              <a:rPr lang="en-US" dirty="0">
                <a:cs typeface="Calibri Light"/>
              </a:rPr>
              <a:t> </a:t>
            </a:r>
            <a:r>
              <a:rPr lang="en-US" dirty="0">
                <a:solidFill>
                  <a:schemeClr val="accent2"/>
                </a:solidFill>
                <a:cs typeface="Calibri Light"/>
              </a:rPr>
              <a:t>de</a:t>
            </a:r>
            <a:r>
              <a:rPr lang="en-US" dirty="0">
                <a:solidFill>
                  <a:srgbClr val="0070C0"/>
                </a:solidFill>
                <a:cs typeface="Calibri Light"/>
              </a:rPr>
              <a:t>ve</a:t>
            </a:r>
            <a:r>
              <a:rPr lang="en-US" dirty="0">
                <a:solidFill>
                  <a:schemeClr val="accent2">
                    <a:lumMod val="75000"/>
                  </a:schemeClr>
                </a:solidFill>
                <a:cs typeface="Calibri Light"/>
              </a:rPr>
              <a:t>lo</a:t>
            </a:r>
            <a:r>
              <a:rPr lang="en-US" dirty="0">
                <a:solidFill>
                  <a:srgbClr val="002060"/>
                </a:solidFill>
                <a:cs typeface="Calibri Light"/>
              </a:rPr>
              <a:t>pm</a:t>
            </a:r>
            <a:r>
              <a:rPr lang="en-US" dirty="0">
                <a:solidFill>
                  <a:schemeClr val="accent4">
                    <a:lumMod val="60000"/>
                    <a:lumOff val="40000"/>
                  </a:schemeClr>
                </a:solidFill>
                <a:cs typeface="Calibri Light"/>
              </a:rPr>
              <a:t>en</a:t>
            </a:r>
            <a:r>
              <a:rPr lang="en-US" dirty="0">
                <a:solidFill>
                  <a:schemeClr val="accent1"/>
                </a:solidFill>
                <a:cs typeface="Calibri Light"/>
              </a:rPr>
              <a:t>t  </a:t>
            </a:r>
            <a:r>
              <a:rPr lang="en-US" dirty="0">
                <a:solidFill>
                  <a:schemeClr val="accent2">
                    <a:lumMod val="40000"/>
                    <a:lumOff val="60000"/>
                  </a:schemeClr>
                </a:solidFill>
                <a:cs typeface="Calibri Light"/>
              </a:rPr>
              <a:t>??</a:t>
            </a:r>
            <a:r>
              <a:rPr lang="en-US" dirty="0">
                <a:solidFill>
                  <a:schemeClr val="tx1">
                    <a:lumMod val="50000"/>
                    <a:lumOff val="50000"/>
                  </a:schemeClr>
                </a:solidFill>
                <a:cs typeface="Calibri Light"/>
              </a:rPr>
              <a:t>??</a:t>
            </a:r>
            <a:br>
              <a:rPr lang="en-US" dirty="0">
                <a:cs typeface="Calibri Light"/>
              </a:rPr>
            </a:br>
            <a:br>
              <a:rPr lang="en-US" dirty="0">
                <a:cs typeface="Calibri Light"/>
              </a:rPr>
            </a:br>
            <a:endParaRPr lang="en-US" dirty="0"/>
          </a:p>
        </p:txBody>
      </p:sp>
      <p:pic>
        <p:nvPicPr>
          <p:cNvPr id="3" name="Picture 3" descr="A close up of a device&#10;&#10;Description generated with high confidence">
            <a:extLst>
              <a:ext uri="{FF2B5EF4-FFF2-40B4-BE49-F238E27FC236}">
                <a16:creationId xmlns:a16="http://schemas.microsoft.com/office/drawing/2014/main" id="{CF8EB253-DC8B-4943-81E9-890E6B72AD2D}"/>
              </a:ext>
            </a:extLst>
          </p:cNvPr>
          <p:cNvPicPr>
            <a:picLocks noChangeAspect="1"/>
          </p:cNvPicPr>
          <p:nvPr/>
        </p:nvPicPr>
        <p:blipFill>
          <a:blip r:embed="rId2"/>
          <a:stretch>
            <a:fillRect/>
          </a:stretch>
        </p:blipFill>
        <p:spPr>
          <a:xfrm>
            <a:off x="1992702" y="3183530"/>
            <a:ext cx="2743200" cy="3078866"/>
          </a:xfrm>
          <a:prstGeom prst="rect">
            <a:avLst/>
          </a:prstGeom>
        </p:spPr>
      </p:pic>
      <p:pic>
        <p:nvPicPr>
          <p:cNvPr id="5" name="Picture 5" descr="A drawing of a cartoon character&#10;&#10;Description generated with high confidence">
            <a:extLst>
              <a:ext uri="{FF2B5EF4-FFF2-40B4-BE49-F238E27FC236}">
                <a16:creationId xmlns:a16="http://schemas.microsoft.com/office/drawing/2014/main" id="{0C36EEA5-72F1-400F-B5C8-8F106804E1B6}"/>
              </a:ext>
            </a:extLst>
          </p:cNvPr>
          <p:cNvPicPr>
            <a:picLocks noChangeAspect="1"/>
          </p:cNvPicPr>
          <p:nvPr/>
        </p:nvPicPr>
        <p:blipFill>
          <a:blip r:embed="rId3"/>
          <a:stretch>
            <a:fillRect/>
          </a:stretch>
        </p:blipFill>
        <p:spPr>
          <a:xfrm>
            <a:off x="5402831" y="2908361"/>
            <a:ext cx="2795317" cy="2795317"/>
          </a:xfrm>
          <a:prstGeom prst="rect">
            <a:avLst/>
          </a:prstGeom>
        </p:spPr>
      </p:pic>
    </p:spTree>
    <p:extLst>
      <p:ext uri="{BB962C8B-B14F-4D97-AF65-F5344CB8AC3E}">
        <p14:creationId xmlns:p14="http://schemas.microsoft.com/office/powerpoint/2010/main" val="255922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F79B-16BC-44EE-BE92-2DAD97B56A4E}"/>
              </a:ext>
            </a:extLst>
          </p:cNvPr>
          <p:cNvSpPr>
            <a:spLocks noGrp="1"/>
          </p:cNvSpPr>
          <p:nvPr>
            <p:ph type="title"/>
          </p:nvPr>
        </p:nvSpPr>
        <p:spPr/>
        <p:txBody>
          <a:bodyPr>
            <a:normAutofit fontScale="90000"/>
          </a:bodyPr>
          <a:lstStyle/>
          <a:p>
            <a:r>
              <a:rPr lang="en-US" dirty="0">
                <a:ea typeface="+mj-lt"/>
                <a:cs typeface="+mj-lt"/>
              </a:rPr>
              <a:t>  </a:t>
            </a: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sz="3600" dirty="0">
                <a:ea typeface="+mj-lt"/>
                <a:cs typeface="+mj-lt"/>
              </a:rPr>
              <a:t>A </a:t>
            </a:r>
            <a:r>
              <a:rPr lang="en-US" sz="3600" b="1" dirty="0">
                <a:ea typeface="+mj-lt"/>
                <a:cs typeface="+mj-lt"/>
              </a:rPr>
              <a:t> </a:t>
            </a:r>
            <a:r>
              <a:rPr lang="en-US" sz="3600" dirty="0">
                <a:ea typeface="+mj-lt"/>
                <a:cs typeface="+mj-lt"/>
              </a:rPr>
              <a:t> webpage  is a document commonly written in HTML (Hypertext Markup Language) that is accessible through the Internet or other networks using an Internet browser. A web page is accessed by entering a URL address and may contain text, graphics, and hyperlinks to other web pages and files.</a:t>
            </a:r>
            <a:endParaRPr lang="en-US" sz="3600">
              <a:cs typeface="Calibri Light"/>
            </a:endParaRPr>
          </a:p>
        </p:txBody>
      </p:sp>
    </p:spTree>
    <p:extLst>
      <p:ext uri="{BB962C8B-B14F-4D97-AF65-F5344CB8AC3E}">
        <p14:creationId xmlns:p14="http://schemas.microsoft.com/office/powerpoint/2010/main" val="174795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E792-B30D-48A1-AE1A-B6B1D98F6643}"/>
              </a:ext>
            </a:extLst>
          </p:cNvPr>
          <p:cNvSpPr>
            <a:spLocks noGrp="1"/>
          </p:cNvSpPr>
          <p:nvPr>
            <p:ph type="title"/>
          </p:nvPr>
        </p:nvSpPr>
        <p:spPr/>
        <p:txBody>
          <a:bodyPr>
            <a:normAutofit/>
          </a:bodyPr>
          <a:lstStyle/>
          <a:p>
            <a:r>
              <a:rPr lang="en-US" sz="2800" b="1" dirty="0">
                <a:solidFill>
                  <a:srgbClr val="C00000"/>
                </a:solidFill>
                <a:cs typeface="Calibri Light"/>
              </a:rPr>
              <a:t>Web page development process</a:t>
            </a:r>
          </a:p>
        </p:txBody>
      </p:sp>
      <p:pic>
        <p:nvPicPr>
          <p:cNvPr id="3" name="Picture 3" descr="A screenshot of a cell phone&#10;&#10;Description generated with very high confidence">
            <a:extLst>
              <a:ext uri="{FF2B5EF4-FFF2-40B4-BE49-F238E27FC236}">
                <a16:creationId xmlns:a16="http://schemas.microsoft.com/office/drawing/2014/main" id="{76BE25F2-712B-4617-8F87-7465549EAC80}"/>
              </a:ext>
            </a:extLst>
          </p:cNvPr>
          <p:cNvPicPr>
            <a:picLocks noChangeAspect="1"/>
          </p:cNvPicPr>
          <p:nvPr/>
        </p:nvPicPr>
        <p:blipFill>
          <a:blip r:embed="rId2"/>
          <a:stretch>
            <a:fillRect/>
          </a:stretch>
        </p:blipFill>
        <p:spPr>
          <a:xfrm rot="60000">
            <a:off x="6216410" y="213683"/>
            <a:ext cx="4762500" cy="6229350"/>
          </a:xfrm>
          <a:prstGeom prst="rect">
            <a:avLst/>
          </a:prstGeom>
        </p:spPr>
      </p:pic>
    </p:spTree>
    <p:extLst>
      <p:ext uri="{BB962C8B-B14F-4D97-AF65-F5344CB8AC3E}">
        <p14:creationId xmlns:p14="http://schemas.microsoft.com/office/powerpoint/2010/main" val="405400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5A0C-F2F4-4F4A-B09D-E7C7F8FF326F}"/>
              </a:ext>
            </a:extLst>
          </p:cNvPr>
          <p:cNvSpPr>
            <a:spLocks noGrp="1"/>
          </p:cNvSpPr>
          <p:nvPr>
            <p:ph type="title"/>
          </p:nvPr>
        </p:nvSpPr>
        <p:spPr/>
        <p:txBody>
          <a:bodyPr>
            <a:normAutofit fontScale="90000"/>
          </a:bodyPr>
          <a:lstStyle/>
          <a:p>
            <a:pPr algn="just"/>
            <a:br>
              <a:rPr lang="en-US" dirty="0">
                <a:cs typeface="Calibri Light"/>
              </a:rPr>
            </a:br>
            <a:br>
              <a:rPr lang="en-US" dirty="0">
                <a:cs typeface="Calibri Light"/>
              </a:rPr>
            </a:br>
            <a:br>
              <a:rPr lang="en-US" dirty="0">
                <a:cs typeface="Calibri Light"/>
              </a:rPr>
            </a:br>
            <a:br>
              <a:rPr lang="en-US" dirty="0">
                <a:cs typeface="Calibri Light"/>
              </a:rPr>
            </a:br>
            <a:br>
              <a:rPr lang="en-US" dirty="0">
                <a:cs typeface="Calibri Light"/>
              </a:rPr>
            </a:br>
            <a:br>
              <a:rPr lang="en-US" dirty="0">
                <a:cs typeface="Calibri Light"/>
              </a:rPr>
            </a:br>
            <a:br>
              <a:rPr lang="en-US" dirty="0">
                <a:cs typeface="Calibri Light"/>
              </a:rPr>
            </a:br>
            <a:br>
              <a:rPr lang="en-US" dirty="0">
                <a:cs typeface="Calibri Light"/>
              </a:rPr>
            </a:br>
            <a:br>
              <a:rPr lang="en-US" dirty="0">
                <a:cs typeface="Calibri Light"/>
              </a:rPr>
            </a:br>
            <a:br>
              <a:rPr lang="en-US" dirty="0">
                <a:cs typeface="Calibri Light"/>
              </a:rPr>
            </a:br>
            <a:br>
              <a:rPr lang="en-US" dirty="0">
                <a:cs typeface="Calibri Light"/>
              </a:rPr>
            </a:br>
            <a:r>
              <a:rPr lang="en-US" sz="4000" dirty="0">
                <a:solidFill>
                  <a:srgbClr val="FF0000"/>
                </a:solidFill>
                <a:cs typeface="Calibri Light"/>
              </a:rPr>
              <a:t>Steps:</a:t>
            </a:r>
            <a:br>
              <a:rPr lang="en-US" sz="3200" dirty="0">
                <a:solidFill>
                  <a:srgbClr val="FF0000"/>
                </a:solidFill>
                <a:cs typeface="Calibri Light"/>
              </a:rPr>
            </a:br>
            <a:br>
              <a:rPr lang="en-US" dirty="0"/>
            </a:br>
            <a:r>
              <a:rPr lang="en-US" sz="3600" dirty="0"/>
              <a:t>                  Step 1.</a:t>
            </a:r>
            <a:br>
              <a:rPr lang="en-US" sz="3600" dirty="0">
                <a:cs typeface="Calibri Light"/>
              </a:rPr>
            </a:br>
            <a:br>
              <a:rPr lang="en-US" sz="3600" dirty="0"/>
            </a:br>
            <a:r>
              <a:rPr lang="en-US" sz="3600" dirty="0"/>
              <a:t> Gathering Information: Purpose, Main Goals, and Target Audience</a:t>
            </a:r>
            <a:br>
              <a:rPr lang="en-US" sz="3600" dirty="0">
                <a:cs typeface="Calibri Light"/>
              </a:rPr>
            </a:br>
            <a:br>
              <a:rPr lang="en-US" sz="3600" dirty="0">
                <a:cs typeface="Calibri Light"/>
              </a:rPr>
            </a:br>
            <a:r>
              <a:rPr lang="en-US" sz="3600" dirty="0">
                <a:ea typeface="+mj-lt"/>
                <a:cs typeface="+mj-lt"/>
              </a:rPr>
              <a:t>This stage, the stage of discovering and researching, determines how the subsequent steps will look like. The most important task at this point is to get a clear understanding of your future website purposes, the main goals you wish to get, and the target audience you want to attract to your site.</a:t>
            </a:r>
            <a:br>
              <a:rPr lang="en-US" sz="3600" dirty="0">
                <a:ea typeface="+mj-lt"/>
                <a:cs typeface="+mj-lt"/>
              </a:rPr>
            </a:br>
            <a:br>
              <a:rPr lang="en-US" sz="2400" dirty="0">
                <a:ea typeface="+mj-lt"/>
                <a:cs typeface="+mj-lt"/>
              </a:rPr>
            </a:br>
            <a:endParaRPr lang="en-US" sz="2400" dirty="0">
              <a:cs typeface="Calibri Light"/>
            </a:endParaRPr>
          </a:p>
          <a:p>
            <a:r>
              <a:rPr lang="en-US" sz="2400" dirty="0">
                <a:ea typeface="+mj-lt"/>
                <a:cs typeface="+mj-lt"/>
              </a:rPr>
              <a:t> </a:t>
            </a:r>
            <a:br>
              <a:rPr lang="en-US" dirty="0"/>
            </a:br>
            <a:r>
              <a:rPr lang="en-US" dirty="0">
                <a:cs typeface="Calibri Light"/>
              </a:rPr>
              <a:t>        </a:t>
            </a:r>
            <a:endParaRPr lang="en-US"/>
          </a:p>
          <a:p>
            <a:endParaRPr lang="en-US" dirty="0">
              <a:cs typeface="Calibri Light"/>
            </a:endParaRPr>
          </a:p>
        </p:txBody>
      </p:sp>
    </p:spTree>
    <p:extLst>
      <p:ext uri="{BB962C8B-B14F-4D97-AF65-F5344CB8AC3E}">
        <p14:creationId xmlns:p14="http://schemas.microsoft.com/office/powerpoint/2010/main" val="238010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403F-EEB8-44C5-B5CA-17F79A3969C7}"/>
              </a:ext>
            </a:extLst>
          </p:cNvPr>
          <p:cNvSpPr>
            <a:spLocks noGrp="1"/>
          </p:cNvSpPr>
          <p:nvPr>
            <p:ph type="title"/>
          </p:nvPr>
        </p:nvSpPr>
        <p:spPr/>
        <p:txBody>
          <a:bodyPr vert="horz" lIns="91440" tIns="45720" rIns="91440" bIns="45720" rtlCol="0" anchor="ctr">
            <a:noAutofit/>
          </a:bodyPr>
          <a:lstStyle/>
          <a:p>
            <a:pPr algn="just"/>
            <a:br>
              <a:rPr lang="en-US" sz="3600" dirty="0">
                <a:cs typeface="Calibri Light"/>
              </a:rPr>
            </a:br>
            <a:br>
              <a:rPr lang="en-US" sz="3600" dirty="0">
                <a:cs typeface="Calibri Light"/>
              </a:rPr>
            </a:br>
            <a:br>
              <a:rPr lang="en-US" sz="3600" dirty="0">
                <a:cs typeface="Calibri Light"/>
              </a:rPr>
            </a:br>
            <a:br>
              <a:rPr lang="en-US" sz="3600" dirty="0">
                <a:cs typeface="Calibri Light"/>
              </a:rPr>
            </a:br>
            <a:br>
              <a:rPr lang="en-US" sz="3600" dirty="0">
                <a:cs typeface="Calibri Light"/>
              </a:rPr>
            </a:br>
            <a:br>
              <a:rPr lang="en-US" sz="3600" dirty="0">
                <a:cs typeface="Calibri Light"/>
              </a:rPr>
            </a:br>
            <a:br>
              <a:rPr lang="en-US" sz="3600" dirty="0">
                <a:cs typeface="Calibri Light"/>
              </a:rPr>
            </a:br>
            <a:br>
              <a:rPr lang="en-US" sz="3600" dirty="0">
                <a:cs typeface="Calibri Light"/>
              </a:rPr>
            </a:br>
            <a:br>
              <a:rPr lang="en-US" sz="3600" dirty="0">
                <a:cs typeface="Calibri Light"/>
              </a:rPr>
            </a:br>
            <a:r>
              <a:rPr lang="en-US" sz="3600" dirty="0">
                <a:cs typeface="Calibri Light"/>
              </a:rPr>
              <a:t>                      step 2.</a:t>
            </a:r>
            <a:br>
              <a:rPr lang="en-US" sz="3600" dirty="0">
                <a:cs typeface="Calibri Light"/>
              </a:rPr>
            </a:br>
            <a:r>
              <a:rPr lang="en-US" sz="3600" dirty="0">
                <a:cs typeface="Calibri Light"/>
              </a:rPr>
              <a:t> </a:t>
            </a:r>
            <a:r>
              <a:rPr lang="en-US" sz="3600" dirty="0">
                <a:ea typeface="+mj-lt"/>
                <a:cs typeface="+mj-lt"/>
              </a:rPr>
              <a:t> </a:t>
            </a:r>
            <a:br>
              <a:rPr lang="en-US" sz="3600" dirty="0">
                <a:ea typeface="+mj-lt"/>
                <a:cs typeface="+mj-lt"/>
              </a:rPr>
            </a:br>
            <a:r>
              <a:rPr lang="en-US" sz="3600" dirty="0">
                <a:ea typeface="+mj-lt"/>
                <a:cs typeface="+mj-lt"/>
              </a:rPr>
              <a:t>Planning: Sitemap and Wireframe Creation</a:t>
            </a:r>
            <a:br>
              <a:rPr lang="en-US" sz="3600" dirty="0">
                <a:ea typeface="+mj-lt"/>
                <a:cs typeface="+mj-lt"/>
              </a:rPr>
            </a:br>
            <a:br>
              <a:rPr lang="en-US" sz="3600" dirty="0">
                <a:ea typeface="+mj-lt"/>
                <a:cs typeface="+mj-lt"/>
              </a:rPr>
            </a:br>
            <a:r>
              <a:rPr lang="en-US" sz="3600" dirty="0">
                <a:ea typeface="+mj-lt"/>
                <a:cs typeface="+mj-lt"/>
              </a:rPr>
              <a:t> </a:t>
            </a:r>
            <a:r>
              <a:rPr lang="en-US" sz="3600" dirty="0">
                <a:cs typeface="Calibri Light"/>
              </a:rPr>
              <a:t>At this stage of the website development cycle, the developer creates the data that allow a customer to judge how the entire site will look like.</a:t>
            </a:r>
            <a:endParaRPr lang="en-US" sz="3600" dirty="0">
              <a:ea typeface="+mj-lt"/>
              <a:cs typeface="+mj-lt"/>
            </a:endParaRPr>
          </a:p>
          <a:p>
            <a:pPr algn="just"/>
            <a:r>
              <a:rPr lang="en-US" sz="3600" dirty="0">
                <a:cs typeface="Calibri Light"/>
              </a:rPr>
              <a:t>Based on the information that was gathered together in the previous phase, the sitemap is created.</a:t>
            </a:r>
            <a:br>
              <a:rPr lang="en-US" sz="3600" dirty="0">
                <a:cs typeface="Calibri Light"/>
              </a:rPr>
            </a:br>
            <a:br>
              <a:rPr lang="en-US" sz="3600" dirty="0">
                <a:cs typeface="Calibri Light"/>
              </a:rPr>
            </a:br>
            <a:endParaRPr lang="en-US" sz="3600" dirty="0">
              <a:ea typeface="+mj-lt"/>
              <a:cs typeface="+mj-lt"/>
            </a:endParaRPr>
          </a:p>
          <a:p>
            <a:endParaRPr lang="en-US" sz="3600" dirty="0">
              <a:cs typeface="Calibri Light"/>
            </a:endParaRPr>
          </a:p>
        </p:txBody>
      </p:sp>
    </p:spTree>
    <p:extLst>
      <p:ext uri="{BB962C8B-B14F-4D97-AF65-F5344CB8AC3E}">
        <p14:creationId xmlns:p14="http://schemas.microsoft.com/office/powerpoint/2010/main" val="172432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B84C-EB1F-4C88-863B-19285BCED29D}"/>
              </a:ext>
            </a:extLst>
          </p:cNvPr>
          <p:cNvSpPr>
            <a:spLocks noGrp="1"/>
          </p:cNvSpPr>
          <p:nvPr>
            <p:ph type="title"/>
          </p:nvPr>
        </p:nvSpPr>
        <p:spPr/>
        <p:txBody>
          <a:bodyPr vert="horz" lIns="91440" tIns="45720" rIns="91440" bIns="45720" rtlCol="0" anchor="ctr">
            <a:noAutofit/>
          </a:bodyPr>
          <a:lstStyle/>
          <a:p>
            <a:pPr algn="just"/>
            <a:br>
              <a:rPr lang="en-US" sz="3600" dirty="0">
                <a:ea typeface="+mj-lt"/>
                <a:cs typeface="+mj-lt"/>
              </a:rPr>
            </a:br>
            <a:br>
              <a:rPr lang="en-US" sz="3600" dirty="0">
                <a:ea typeface="+mj-lt"/>
                <a:cs typeface="+mj-lt"/>
              </a:rPr>
            </a:br>
            <a:br>
              <a:rPr lang="en-US" sz="3600" dirty="0">
                <a:ea typeface="+mj-lt"/>
                <a:cs typeface="+mj-lt"/>
              </a:rPr>
            </a:br>
            <a:br>
              <a:rPr lang="en-US" sz="3600" dirty="0">
                <a:ea typeface="+mj-lt"/>
                <a:cs typeface="+mj-lt"/>
              </a:rPr>
            </a:br>
            <a:br>
              <a:rPr lang="en-US" sz="3600" dirty="0">
                <a:ea typeface="+mj-lt"/>
                <a:cs typeface="+mj-lt"/>
              </a:rPr>
            </a:br>
            <a:br>
              <a:rPr lang="en-US" sz="3600" dirty="0">
                <a:ea typeface="+mj-lt"/>
                <a:cs typeface="+mj-lt"/>
              </a:rPr>
            </a:br>
            <a:br>
              <a:rPr lang="en-US" sz="3600" dirty="0">
                <a:ea typeface="+mj-lt"/>
                <a:cs typeface="+mj-lt"/>
              </a:rPr>
            </a:br>
            <a:r>
              <a:rPr lang="en-US" sz="3600" dirty="0">
                <a:ea typeface="+mj-lt"/>
                <a:cs typeface="+mj-lt"/>
              </a:rPr>
              <a:t>                   Step 3.</a:t>
            </a:r>
            <a:br>
              <a:rPr lang="en-US" sz="3600" dirty="0">
                <a:ea typeface="+mj-lt"/>
                <a:cs typeface="+mj-lt"/>
              </a:rPr>
            </a:br>
            <a:br>
              <a:rPr lang="en-US" sz="3600" dirty="0">
                <a:ea typeface="+mj-lt"/>
                <a:cs typeface="+mj-lt"/>
              </a:rPr>
            </a:br>
            <a:r>
              <a:rPr lang="en-US" sz="3600" dirty="0">
                <a:ea typeface="+mj-lt"/>
                <a:cs typeface="+mj-lt"/>
              </a:rPr>
              <a:t> Design: Page Layouts, Review, and Approval Cycle</a:t>
            </a:r>
            <a:br>
              <a:rPr lang="en-US" sz="3600" dirty="0">
                <a:ea typeface="+mj-lt"/>
                <a:cs typeface="+mj-lt"/>
              </a:rPr>
            </a:br>
            <a:endParaRPr lang="en-US" sz="3600" dirty="0">
              <a:ea typeface="+mj-lt"/>
              <a:cs typeface="+mj-lt"/>
            </a:endParaRPr>
          </a:p>
          <a:p>
            <a:pPr algn="just"/>
            <a:r>
              <a:rPr lang="en-US" sz="3600" dirty="0">
                <a:cs typeface="Calibri Light"/>
              </a:rPr>
              <a:t>During the design phase, your website takes shape. All the visual content, such as images, photos, and videos is created at this step. Once again, all the info that was gathered through the first phase is crucial. The customer and target audience must be kept in mind while you work on a design.</a:t>
            </a:r>
            <a:endParaRPr lang="en-US" sz="3600" dirty="0">
              <a:ea typeface="+mj-lt"/>
              <a:cs typeface="+mj-lt"/>
            </a:endParaRPr>
          </a:p>
          <a:p>
            <a:endParaRPr lang="en-US" sz="3600" dirty="0">
              <a:cs typeface="Calibri Light"/>
            </a:endParaRPr>
          </a:p>
        </p:txBody>
      </p:sp>
    </p:spTree>
    <p:extLst>
      <p:ext uri="{BB962C8B-B14F-4D97-AF65-F5344CB8AC3E}">
        <p14:creationId xmlns:p14="http://schemas.microsoft.com/office/powerpoint/2010/main" val="89888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268A-7BBB-4366-B2E9-36DF8C06346B}"/>
              </a:ext>
            </a:extLst>
          </p:cNvPr>
          <p:cNvSpPr>
            <a:spLocks noGrp="1"/>
          </p:cNvSpPr>
          <p:nvPr>
            <p:ph type="title"/>
          </p:nvPr>
        </p:nvSpPr>
        <p:spPr/>
        <p:txBody>
          <a:bodyPr>
            <a:normAutofit fontScale="90000"/>
          </a:bodyPr>
          <a:lstStyle/>
          <a:p>
            <a:pPr algn="just"/>
            <a:br>
              <a:rPr lang="en-US" dirty="0">
                <a:cs typeface="Calibri Light"/>
              </a:rPr>
            </a:br>
            <a:br>
              <a:rPr lang="en-US" dirty="0">
                <a:cs typeface="Calibri Light"/>
              </a:rPr>
            </a:br>
            <a:br>
              <a:rPr lang="en-US" dirty="0">
                <a:cs typeface="Calibri Light"/>
              </a:rPr>
            </a:br>
            <a:br>
              <a:rPr lang="en-US" dirty="0"/>
            </a:br>
            <a:br>
              <a:rPr lang="en-US" dirty="0"/>
            </a:br>
            <a:br>
              <a:rPr lang="en-US" dirty="0"/>
            </a:br>
            <a:br>
              <a:rPr lang="en-US" dirty="0"/>
            </a:br>
            <a:br>
              <a:rPr lang="en-US" dirty="0"/>
            </a:br>
            <a:r>
              <a:rPr lang="en-US" sz="4000" dirty="0"/>
              <a:t>                Step 4.</a:t>
            </a:r>
            <a:br>
              <a:rPr lang="en-US" sz="4000" dirty="0">
                <a:cs typeface="Calibri Light"/>
              </a:rPr>
            </a:br>
            <a:br>
              <a:rPr lang="en-US" sz="4000" dirty="0"/>
            </a:br>
            <a:r>
              <a:rPr lang="en-US" sz="4000" dirty="0"/>
              <a:t>  Content Writing and Assembly</a:t>
            </a:r>
            <a:br>
              <a:rPr lang="en-US" sz="4000" dirty="0"/>
            </a:br>
            <a:endParaRPr lang="en-US" sz="4000">
              <a:cs typeface="Calibri Light"/>
            </a:endParaRPr>
          </a:p>
          <a:p>
            <a:pPr algn="just"/>
            <a:r>
              <a:rPr lang="en-US" sz="4000" dirty="0">
                <a:ea typeface="+mj-lt"/>
                <a:cs typeface="+mj-lt"/>
              </a:rPr>
              <a:t>Content writing and compiling usually overlaps with other stages of website creation, and its role can’t be underestimated.  At this step, it is necessary to put in writing the very essence you’d like to communicate to the audience of your website and add calls-to-action. </a:t>
            </a:r>
            <a:br>
              <a:rPr lang="en-US" sz="4000" dirty="0"/>
            </a:br>
            <a:br>
              <a:rPr lang="en-US" sz="4000" dirty="0"/>
            </a:br>
            <a:endParaRPr lang="en-US" sz="2400">
              <a:cs typeface="Calibri Light"/>
            </a:endParaRPr>
          </a:p>
        </p:txBody>
      </p:sp>
    </p:spTree>
    <p:extLst>
      <p:ext uri="{BB962C8B-B14F-4D97-AF65-F5344CB8AC3E}">
        <p14:creationId xmlns:p14="http://schemas.microsoft.com/office/powerpoint/2010/main" val="148221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10F9-63BF-4F62-A18F-17EC18FA83B2}"/>
              </a:ext>
            </a:extLst>
          </p:cNvPr>
          <p:cNvSpPr>
            <a:spLocks noGrp="1"/>
          </p:cNvSpPr>
          <p:nvPr>
            <p:ph type="title"/>
          </p:nvPr>
        </p:nvSpPr>
        <p:spPr/>
        <p:txBody>
          <a:bodyPr>
            <a:normAutofit fontScale="90000"/>
          </a:bodyPr>
          <a:lstStyle/>
          <a:p>
            <a:pPr algn="just"/>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                              Step 5. </a:t>
            </a:r>
            <a:br>
              <a:rPr lang="en-US" dirty="0">
                <a:ea typeface="+mj-lt"/>
                <a:cs typeface="+mj-lt"/>
              </a:rPr>
            </a:br>
            <a:r>
              <a:rPr lang="en-US" dirty="0">
                <a:ea typeface="+mj-lt"/>
                <a:cs typeface="+mj-lt"/>
              </a:rPr>
              <a:t>           Coding</a:t>
            </a:r>
            <a:br>
              <a:rPr lang="en-US" dirty="0">
                <a:ea typeface="+mj-lt"/>
                <a:cs typeface="+mj-lt"/>
              </a:rPr>
            </a:br>
            <a:endParaRPr lang="en-US" dirty="0">
              <a:ea typeface="+mj-lt"/>
              <a:cs typeface="+mj-lt"/>
            </a:endParaRPr>
          </a:p>
          <a:p>
            <a:pPr algn="just"/>
            <a:r>
              <a:rPr lang="en-US" dirty="0">
                <a:cs typeface="Calibri Light"/>
              </a:rPr>
              <a:t>At this step, you can finally start creating the website itself. Graphic elements that have been designed during the previous stages should be used to create an actual website. Usually, the home page is created first, and then all sub-pages are added, according to the website hierarchy that was previously created in the form of a sitemap.</a:t>
            </a:r>
            <a:endParaRPr lang="en-US" dirty="0">
              <a:ea typeface="+mj-lt"/>
              <a:cs typeface="+mj-lt"/>
            </a:endParaRPr>
          </a:p>
          <a:p>
            <a:pPr algn="just"/>
            <a:endParaRPr lang="en-US" dirty="0">
              <a:ea typeface="+mj-lt"/>
              <a:cs typeface="+mj-lt"/>
            </a:endParaRPr>
          </a:p>
          <a:p>
            <a:endParaRPr lang="en-US" dirty="0">
              <a:cs typeface="Calibri Light"/>
            </a:endParaRPr>
          </a:p>
        </p:txBody>
      </p:sp>
    </p:spTree>
    <p:extLst>
      <p:ext uri="{BB962C8B-B14F-4D97-AF65-F5344CB8AC3E}">
        <p14:creationId xmlns:p14="http://schemas.microsoft.com/office/powerpoint/2010/main" val="37958197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Bishal Bhattarai Anup Upreti Anup Timsina Arbin Sapkota Chirag Pandey</vt:lpstr>
      <vt:lpstr>                                                 web development  ????  </vt:lpstr>
      <vt:lpstr>         A   webpage  is a document commonly written in HTML (Hypertext Markup Language) that is accessible through the Internet or other networks using an Internet browser. A web page is accessed by entering a URL address and may contain text, graphics, and hyperlinks to other web pages and files.</vt:lpstr>
      <vt:lpstr>Web page development process</vt:lpstr>
      <vt:lpstr>           Steps:                    Step 1.   Gathering Information: Purpose, Main Goals, and Target Audience  This stage, the stage of discovering and researching, determines how the subsequent steps will look like. The most important task at this point is to get a clear understanding of your future website purposes, the main goals you wish to get, and the target audience you want to attract to your site.              </vt:lpstr>
      <vt:lpstr>                               step 2.    Planning: Sitemap and Wireframe Creation   At this stage of the website development cycle, the developer creates the data that allow a customer to judge how the entire site will look like. Based on the information that was gathered together in the previous phase, the sitemap is created.   </vt:lpstr>
      <vt:lpstr>                          Step 3.   Design: Page Layouts, Review, and Approval Cycle  During the design phase, your website takes shape. All the visual content, such as images, photos, and videos is created at this step. Once again, all the info that was gathered through the first phase is crucial. The customer and target audience must be kept in mind while you work on a design. </vt:lpstr>
      <vt:lpstr>                        Step 4.    Content Writing and Assembly  Content writing and compiling usually overlaps with other stages of website creation, and its role can’t be underestimated.  At this step, it is necessary to put in writing the very essence you’d like to communicate to the audience of your website and add calls-to-action.   </vt:lpstr>
      <vt:lpstr>                                       Step 5.             Coding  At this step, you can finally start creating the website itself. Graphic elements that have been designed during the previous stages should be used to create an actual website. Usually, the home page is created first, and then all sub-pages are added, according to the website hierarchy that was previously created in the form of a sitemap.  </vt:lpstr>
      <vt:lpstr>       Step 6.   Testing, Review, and Launch  Testing is probably the most routine part of a process. Every single link should be tested to make sure that there are no broken among them. You should check every form, every script, run a spell-checking software to find possible typos. Use code validators to check if your code follows the current web standards. Valid code is necessary, for example, if cross-browser compatibility is crucial for you. </vt:lpstr>
      <vt:lpstr>      Step 7.   Maintenance: Opinion Monitoring and Regular Updating  What’s important to remember is that a website is more of a service than a product. It’s not enough to “deliver” a website to a user. You should also make sure that everything works fine, and everybody is satisfied and always be prepared to make changes in another case. </vt:lpstr>
      <vt:lpstr>PowerPoint Presentation</vt:lpstr>
      <vt:lpstr>                                         Question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377</cp:revision>
  <dcterms:created xsi:type="dcterms:W3CDTF">2020-02-05T10:09:28Z</dcterms:created>
  <dcterms:modified xsi:type="dcterms:W3CDTF">2020-02-05T13:37:56Z</dcterms:modified>
</cp:coreProperties>
</file>