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70" r:id="rId4"/>
    <p:sldId id="271" r:id="rId5"/>
    <p:sldId id="268" r:id="rId6"/>
    <p:sldId id="273" r:id="rId7"/>
    <p:sldId id="258" r:id="rId8"/>
    <p:sldId id="260" r:id="rId9"/>
    <p:sldId id="261" r:id="rId10"/>
    <p:sldId id="263" r:id="rId11"/>
    <p:sldId id="264" r:id="rId12"/>
    <p:sldId id="266" r:id="rId13"/>
    <p:sldId id="267"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FB2ABA-59ED-4152-9377-4606A25CA8A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346588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B2ABA-59ED-4152-9377-4606A25CA8A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367586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B2ABA-59ED-4152-9377-4606A25CA8A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4120676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B2ABA-59ED-4152-9377-4606A25CA8A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A2925-6049-4B1F-847F-12BBC3FE7D7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9560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B2ABA-59ED-4152-9377-4606A25CA8A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3031272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FB2ABA-59ED-4152-9377-4606A25CA8AD}"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1154754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FB2ABA-59ED-4152-9377-4606A25CA8AD}"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2949338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2ABA-59ED-4152-9377-4606A25CA8A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1757124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2ABA-59ED-4152-9377-4606A25CA8A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392135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2ABA-59ED-4152-9377-4606A25CA8A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43549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2ABA-59ED-4152-9377-4606A25CA8A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420074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B2ABA-59ED-4152-9377-4606A25CA8AD}"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72230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FB2ABA-59ED-4152-9377-4606A25CA8A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398583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FB2ABA-59ED-4152-9377-4606A25CA8AD}"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355252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FB2ABA-59ED-4152-9377-4606A25CA8AD}"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63524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4FB2ABA-59ED-4152-9377-4606A25CA8AD}"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218786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B2ABA-59ED-4152-9377-4606A25CA8A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4138619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B2ABA-59ED-4152-9377-4606A25CA8AD}"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8A2925-6049-4B1F-847F-12BBC3FE7D7A}" type="slidenum">
              <a:rPr lang="en-US" smtClean="0"/>
              <a:t>‹#›</a:t>
            </a:fld>
            <a:endParaRPr lang="en-US"/>
          </a:p>
        </p:txBody>
      </p:sp>
    </p:spTree>
    <p:extLst>
      <p:ext uri="{BB962C8B-B14F-4D97-AF65-F5344CB8AC3E}">
        <p14:creationId xmlns:p14="http://schemas.microsoft.com/office/powerpoint/2010/main" val="1308309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4FB2ABA-59ED-4152-9377-4606A25CA8AD}" type="datetimeFigureOut">
              <a:rPr lang="en-US" smtClean="0"/>
              <a:t>2/6/2020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A8A2925-6049-4B1F-847F-12BBC3FE7D7A}" type="slidenum">
              <a:rPr lang="en-US" smtClean="0"/>
              <a:t>‹#›</a:t>
            </a:fld>
            <a:endParaRPr lang="en-US"/>
          </a:p>
        </p:txBody>
      </p:sp>
    </p:spTree>
    <p:extLst>
      <p:ext uri="{BB962C8B-B14F-4D97-AF65-F5344CB8AC3E}">
        <p14:creationId xmlns:p14="http://schemas.microsoft.com/office/powerpoint/2010/main" val="257345324"/>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 id="214748389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F075-0ED4-4D52-AA2F-149292087D48}"/>
              </a:ext>
            </a:extLst>
          </p:cNvPr>
          <p:cNvSpPr>
            <a:spLocks noGrp="1"/>
          </p:cNvSpPr>
          <p:nvPr>
            <p:ph type="title"/>
          </p:nvPr>
        </p:nvSpPr>
        <p:spPr>
          <a:xfrm>
            <a:off x="-482442" y="53249"/>
            <a:ext cx="12192000" cy="1280890"/>
          </a:xfrm>
        </p:spPr>
        <p:txBody>
          <a:bodyPr>
            <a:noAutofit/>
          </a:bodyPr>
          <a:lstStyle/>
          <a:p>
            <a:r>
              <a:rPr lang="en-US" sz="8800" b="1" cap="none" dirty="0">
                <a:ln w="22225">
                  <a:solidFill>
                    <a:schemeClr val="accent2"/>
                  </a:solidFill>
                  <a:prstDash val="solid"/>
                </a:ln>
                <a:solidFill>
                  <a:schemeClr val="accent2">
                    <a:lumMod val="40000"/>
                    <a:lumOff val="60000"/>
                  </a:schemeClr>
                </a:solidFill>
                <a:latin typeface="Tw Cen MT Condensed" panose="020B0606020104020203" pitchFamily="34" charset="0"/>
                <a:cs typeface="Times New Roman" panose="02020603050405020304" pitchFamily="18" charset="0"/>
              </a:rPr>
              <a:t>E-COMMERCE</a:t>
            </a:r>
          </a:p>
        </p:txBody>
      </p:sp>
      <p:sp>
        <p:nvSpPr>
          <p:cNvPr id="4" name="Content Placeholder 3">
            <a:extLst>
              <a:ext uri="{FF2B5EF4-FFF2-40B4-BE49-F238E27FC236}">
                <a16:creationId xmlns:a16="http://schemas.microsoft.com/office/drawing/2014/main" id="{12305EEE-1BA2-401E-9460-C699F77250B1}"/>
              </a:ext>
            </a:extLst>
          </p:cNvPr>
          <p:cNvSpPr>
            <a:spLocks noGrp="1"/>
          </p:cNvSpPr>
          <p:nvPr>
            <p:ph idx="1"/>
          </p:nvPr>
        </p:nvSpPr>
        <p:spPr>
          <a:xfrm>
            <a:off x="8287657" y="4093029"/>
            <a:ext cx="3904343" cy="2764971"/>
          </a:xfrm>
        </p:spPr>
        <p:txBody>
          <a:bodyPr>
            <a:normAutofit fontScale="92500" lnSpcReduction="10000"/>
          </a:bodyPr>
          <a:lstStyle/>
          <a:p>
            <a:pPr marL="0" indent="0">
              <a:buNone/>
            </a:pPr>
            <a:r>
              <a:rPr lang="en-US" sz="2100" b="1" u="sng" dirty="0">
                <a:solidFill>
                  <a:srgbClr val="002060"/>
                </a:solidFill>
              </a:rPr>
              <a:t>Presented By</a:t>
            </a:r>
            <a:r>
              <a:rPr lang="en-US" b="1" dirty="0">
                <a:latin typeface="Tw Cen MT Condensed" panose="020B0606020104020203" pitchFamily="34" charset="0"/>
              </a:rPr>
              <a:t>: “Group c”</a:t>
            </a:r>
          </a:p>
          <a:p>
            <a:pPr marL="0" indent="0">
              <a:buNone/>
            </a:pPr>
            <a:r>
              <a:rPr lang="en-US" b="1" dirty="0">
                <a:latin typeface="Adobe Arabic" panose="02040503050201020203" pitchFamily="18" charset="-78"/>
                <a:cs typeface="Adobe Arabic" panose="02040503050201020203" pitchFamily="18" charset="-78"/>
              </a:rPr>
              <a:t>                                   </a:t>
            </a:r>
            <a:r>
              <a:rPr lang="en-US" b="1" dirty="0">
                <a:latin typeface="Tw Cen MT Condensed" panose="020B0606020104020203" pitchFamily="34" charset="0"/>
                <a:cs typeface="Adobe Arabic" panose="02040503050201020203" pitchFamily="18" charset="-78"/>
              </a:rPr>
              <a:t>:Saurav chaulagain   </a:t>
            </a:r>
          </a:p>
          <a:p>
            <a:pPr marL="0" indent="0">
              <a:buNone/>
            </a:pPr>
            <a:r>
              <a:rPr lang="en-US" b="1" dirty="0">
                <a:latin typeface="Tw Cen MT Condensed" panose="020B0606020104020203" pitchFamily="34" charset="0"/>
                <a:cs typeface="Adobe Arabic" panose="02040503050201020203" pitchFamily="18" charset="-78"/>
              </a:rPr>
              <a:t>                                :</a:t>
            </a:r>
            <a:r>
              <a:rPr lang="en-US" b="1" dirty="0" err="1">
                <a:latin typeface="Tw Cen MT Condensed" panose="020B0606020104020203" pitchFamily="34" charset="0"/>
                <a:cs typeface="Adobe Arabic" panose="02040503050201020203" pitchFamily="18" charset="-78"/>
              </a:rPr>
              <a:t>Sumit</a:t>
            </a:r>
            <a:r>
              <a:rPr lang="en-US" b="1" dirty="0">
                <a:latin typeface="Tw Cen MT Condensed" panose="020B0606020104020203" pitchFamily="34" charset="0"/>
                <a:cs typeface="Adobe Arabic" panose="02040503050201020203" pitchFamily="18" charset="-78"/>
              </a:rPr>
              <a:t> </a:t>
            </a:r>
            <a:r>
              <a:rPr lang="en-US" b="1" dirty="0" err="1">
                <a:latin typeface="Tw Cen MT Condensed" panose="020B0606020104020203" pitchFamily="34" charset="0"/>
                <a:cs typeface="Adobe Arabic" panose="02040503050201020203" pitchFamily="18" charset="-78"/>
              </a:rPr>
              <a:t>Manandhar</a:t>
            </a:r>
            <a:r>
              <a:rPr lang="en-US" b="1" dirty="0">
                <a:latin typeface="Tw Cen MT Condensed" panose="020B0606020104020203" pitchFamily="34" charset="0"/>
                <a:cs typeface="Adobe Arabic" panose="02040503050201020203" pitchFamily="18" charset="-78"/>
              </a:rPr>
              <a:t> </a:t>
            </a:r>
          </a:p>
          <a:p>
            <a:pPr marL="0" indent="0">
              <a:buNone/>
            </a:pPr>
            <a:r>
              <a:rPr lang="en-US" b="1" dirty="0">
                <a:latin typeface="Tw Cen MT Condensed" panose="020B0606020104020203" pitchFamily="34" charset="0"/>
                <a:cs typeface="Adobe Arabic" panose="02040503050201020203" pitchFamily="18" charset="-78"/>
              </a:rPr>
              <a:t>                                :</a:t>
            </a:r>
            <a:r>
              <a:rPr lang="en-US" b="1" dirty="0" err="1">
                <a:latin typeface="Tw Cen MT Condensed" panose="020B0606020104020203" pitchFamily="34" charset="0"/>
                <a:cs typeface="Adobe Arabic" panose="02040503050201020203" pitchFamily="18" charset="-78"/>
              </a:rPr>
              <a:t>Sumit</a:t>
            </a:r>
            <a:r>
              <a:rPr lang="en-US" b="1" dirty="0">
                <a:latin typeface="Tw Cen MT Condensed" panose="020B0606020104020203" pitchFamily="34" charset="0"/>
                <a:cs typeface="Adobe Arabic" panose="02040503050201020203" pitchFamily="18" charset="-78"/>
              </a:rPr>
              <a:t> </a:t>
            </a:r>
            <a:r>
              <a:rPr lang="en-US" b="1" dirty="0" err="1">
                <a:latin typeface="Tw Cen MT Condensed" panose="020B0606020104020203" pitchFamily="34" charset="0"/>
                <a:cs typeface="Adobe Arabic" panose="02040503050201020203" pitchFamily="18" charset="-78"/>
              </a:rPr>
              <a:t>Shahukhal</a:t>
            </a:r>
            <a:r>
              <a:rPr lang="en-US" b="1" dirty="0">
                <a:latin typeface="Tw Cen MT Condensed" panose="020B0606020104020203" pitchFamily="34" charset="0"/>
                <a:cs typeface="Adobe Arabic" panose="02040503050201020203" pitchFamily="18" charset="-78"/>
              </a:rPr>
              <a:t> </a:t>
            </a:r>
          </a:p>
          <a:p>
            <a:pPr marL="0" indent="0">
              <a:buNone/>
            </a:pPr>
            <a:r>
              <a:rPr lang="en-US" b="1" dirty="0">
                <a:latin typeface="Tw Cen MT Condensed" panose="020B0606020104020203" pitchFamily="34" charset="0"/>
                <a:cs typeface="Adobe Arabic" panose="02040503050201020203" pitchFamily="18" charset="-78"/>
              </a:rPr>
              <a:t>                                :</a:t>
            </a:r>
            <a:r>
              <a:rPr lang="en-US" b="1" dirty="0" err="1">
                <a:latin typeface="Tw Cen MT Condensed" panose="020B0606020104020203" pitchFamily="34" charset="0"/>
                <a:cs typeface="Adobe Arabic" panose="02040503050201020203" pitchFamily="18" charset="-78"/>
              </a:rPr>
              <a:t>Srijal</a:t>
            </a:r>
            <a:r>
              <a:rPr lang="en-US" b="1" dirty="0">
                <a:latin typeface="Tw Cen MT Condensed" panose="020B0606020104020203" pitchFamily="34" charset="0"/>
                <a:cs typeface="Adobe Arabic" panose="02040503050201020203" pitchFamily="18" charset="-78"/>
              </a:rPr>
              <a:t> </a:t>
            </a:r>
            <a:r>
              <a:rPr lang="en-US" b="1" dirty="0" err="1">
                <a:latin typeface="Tw Cen MT Condensed" panose="020B0606020104020203" pitchFamily="34" charset="0"/>
                <a:cs typeface="Adobe Arabic" panose="02040503050201020203" pitchFamily="18" charset="-78"/>
              </a:rPr>
              <a:t>Maharjan</a:t>
            </a:r>
            <a:endParaRPr lang="en-US" b="1" dirty="0">
              <a:latin typeface="Tw Cen MT Condensed" panose="020B0606020104020203" pitchFamily="34" charset="0"/>
              <a:cs typeface="Adobe Arabic" panose="02040503050201020203" pitchFamily="18" charset="-78"/>
            </a:endParaRPr>
          </a:p>
          <a:p>
            <a:pPr marL="0" indent="0">
              <a:buNone/>
            </a:pPr>
            <a:r>
              <a:rPr lang="en-US" b="1" dirty="0">
                <a:latin typeface="Tw Cen MT Condensed" panose="020B0606020104020203" pitchFamily="34" charset="0"/>
                <a:cs typeface="Adobe Arabic" panose="02040503050201020203" pitchFamily="18" charset="-78"/>
              </a:rPr>
              <a:t>                                :</a:t>
            </a:r>
            <a:r>
              <a:rPr lang="en-US" b="1" dirty="0" err="1">
                <a:latin typeface="Tw Cen MT Condensed" panose="020B0606020104020203" pitchFamily="34" charset="0"/>
                <a:cs typeface="Adobe Arabic" panose="02040503050201020203" pitchFamily="18" charset="-78"/>
              </a:rPr>
              <a:t>Songhang</a:t>
            </a:r>
            <a:r>
              <a:rPr lang="en-US" b="1" dirty="0">
                <a:latin typeface="Tw Cen MT Condensed" panose="020B0606020104020203" pitchFamily="34" charset="0"/>
                <a:cs typeface="Adobe Arabic" panose="02040503050201020203" pitchFamily="18" charset="-78"/>
              </a:rPr>
              <a:t> </a:t>
            </a:r>
            <a:r>
              <a:rPr lang="en-US" b="1" dirty="0" err="1">
                <a:latin typeface="Tw Cen MT Condensed" panose="020B0606020104020203" pitchFamily="34" charset="0"/>
                <a:cs typeface="Adobe Arabic" panose="02040503050201020203" pitchFamily="18" charset="-78"/>
              </a:rPr>
              <a:t>limbu</a:t>
            </a:r>
            <a:r>
              <a:rPr lang="en-US" b="1" dirty="0">
                <a:latin typeface="Tw Cen MT Condensed" panose="020B0606020104020203" pitchFamily="34" charset="0"/>
                <a:cs typeface="Adobe Arabic" panose="02040503050201020203" pitchFamily="18" charset="-78"/>
              </a:rPr>
              <a:t> </a:t>
            </a:r>
            <a:r>
              <a:rPr lang="en-US" dirty="0">
                <a:latin typeface="Tw Cen MT Condensed" panose="020B0606020104020203" pitchFamily="34" charset="0"/>
              </a:rPr>
              <a:t>                        </a:t>
            </a:r>
          </a:p>
        </p:txBody>
      </p:sp>
      <p:sp>
        <p:nvSpPr>
          <p:cNvPr id="9" name="Rectangle 8">
            <a:extLst>
              <a:ext uri="{FF2B5EF4-FFF2-40B4-BE49-F238E27FC236}">
                <a16:creationId xmlns:a16="http://schemas.microsoft.com/office/drawing/2014/main" id="{A73AC004-B69F-4CD7-B334-A25D147B6C76}"/>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14" name="Picture 13">
            <a:extLst>
              <a:ext uri="{FF2B5EF4-FFF2-40B4-BE49-F238E27FC236}">
                <a16:creationId xmlns:a16="http://schemas.microsoft.com/office/drawing/2014/main" id="{1377208F-E9DE-4C69-AF32-2AFB16DF5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38" y="1334139"/>
            <a:ext cx="6139049" cy="5416808"/>
          </a:xfrm>
          <a:prstGeom prst="rect">
            <a:avLst/>
          </a:prstGeom>
        </p:spPr>
      </p:pic>
    </p:spTree>
    <p:extLst>
      <p:ext uri="{BB962C8B-B14F-4D97-AF65-F5344CB8AC3E}">
        <p14:creationId xmlns:p14="http://schemas.microsoft.com/office/powerpoint/2010/main" val="15100520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C38A-E8DD-449A-84CB-F5BD9F36EB19}"/>
              </a:ext>
            </a:extLst>
          </p:cNvPr>
          <p:cNvSpPr>
            <a:spLocks noGrp="1"/>
          </p:cNvSpPr>
          <p:nvPr>
            <p:ph type="title"/>
          </p:nvPr>
        </p:nvSpPr>
        <p:spPr>
          <a:xfrm>
            <a:off x="-174172" y="0"/>
            <a:ext cx="8622111" cy="1596177"/>
          </a:xfrm>
        </p:spPr>
        <p:txBody>
          <a:bodyPr>
            <a:normAutofit/>
          </a:bodyPr>
          <a:lstStyle/>
          <a:p>
            <a:r>
              <a:rPr lang="en-US" sz="4400" b="1" dirty="0">
                <a:solidFill>
                  <a:srgbClr val="FF0000"/>
                </a:solidFill>
                <a:latin typeface="Tw Cen MT Condensed" panose="020B0606020104020203" pitchFamily="34" charset="0"/>
                <a:cs typeface="Times New Roman" panose="02020603050405020304" pitchFamily="18" charset="0"/>
              </a:rPr>
              <a:t>C2C (consumer-to-consumer)</a:t>
            </a:r>
          </a:p>
        </p:txBody>
      </p:sp>
      <p:sp>
        <p:nvSpPr>
          <p:cNvPr id="3" name="Content Placeholder 2">
            <a:extLst>
              <a:ext uri="{FF2B5EF4-FFF2-40B4-BE49-F238E27FC236}">
                <a16:creationId xmlns:a16="http://schemas.microsoft.com/office/drawing/2014/main" id="{09267C1A-8735-47BC-887A-A64A9D05434E}"/>
              </a:ext>
            </a:extLst>
          </p:cNvPr>
          <p:cNvSpPr>
            <a:spLocks noGrp="1"/>
          </p:cNvSpPr>
          <p:nvPr>
            <p:ph idx="1"/>
          </p:nvPr>
        </p:nvSpPr>
        <p:spPr>
          <a:xfrm>
            <a:off x="913774" y="1220465"/>
            <a:ext cx="10364452" cy="3424107"/>
          </a:xfrm>
        </p:spPr>
        <p:txBody>
          <a:bodyPr>
            <a:normAutofit/>
          </a:bodyPr>
          <a:lstStyle/>
          <a:p>
            <a:r>
              <a:rPr lang="en-US" sz="2400" dirty="0">
                <a:latin typeface="Tw Cen MT Condensed" panose="020B0606020104020203" pitchFamily="34" charset="0"/>
                <a:cs typeface="Times New Roman" panose="02020603050405020304" pitchFamily="18" charset="0"/>
              </a:rPr>
              <a:t>C2C e-commerce web provide platform for customer to trade with another customers.</a:t>
            </a:r>
          </a:p>
          <a:p>
            <a:r>
              <a:rPr lang="en-US" sz="2400" dirty="0">
                <a:latin typeface="Tw Cen MT Condensed" panose="020B0606020104020203" pitchFamily="34" charset="0"/>
                <a:cs typeface="Times New Roman" panose="02020603050405020304" pitchFamily="18" charset="0"/>
              </a:rPr>
              <a:t>these sites allow customers to trade, buy, and sell items in exchange for a small commission paid to the site.</a:t>
            </a:r>
          </a:p>
          <a:p>
            <a:r>
              <a:rPr lang="en-US" sz="2400" dirty="0">
                <a:latin typeface="Tw Cen MT Condensed" panose="020B0606020104020203" pitchFamily="34" charset="0"/>
                <a:cs typeface="Times New Roman" panose="02020603050405020304" pitchFamily="18" charset="0"/>
              </a:rPr>
              <a:t>vendors sell their products on the site and buyers purchase what they want.</a:t>
            </a:r>
          </a:p>
          <a:p>
            <a:r>
              <a:rPr lang="en-US" sz="2400" dirty="0">
                <a:latin typeface="Tw Cen MT Condensed" panose="020B0606020104020203" pitchFamily="34" charset="0"/>
                <a:cs typeface="Times New Roman" panose="02020603050405020304" pitchFamily="18" charset="0"/>
              </a:rPr>
              <a:t>It is also effortless and handy and does not take much time to use.</a:t>
            </a:r>
          </a:p>
        </p:txBody>
      </p:sp>
      <p:pic>
        <p:nvPicPr>
          <p:cNvPr id="5" name="Picture 4">
            <a:extLst>
              <a:ext uri="{FF2B5EF4-FFF2-40B4-BE49-F238E27FC236}">
                <a16:creationId xmlns:a16="http://schemas.microsoft.com/office/drawing/2014/main" id="{A8060D1C-DD55-4B2C-B545-AA96D149B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33522"/>
            <a:ext cx="4938220" cy="2824478"/>
          </a:xfrm>
          <a:prstGeom prst="rect">
            <a:avLst/>
          </a:prstGeom>
          <a:ln>
            <a:noFill/>
          </a:ln>
          <a:effectLst>
            <a:softEdge rad="112500"/>
          </a:effectLst>
        </p:spPr>
      </p:pic>
    </p:spTree>
    <p:extLst>
      <p:ext uri="{BB962C8B-B14F-4D97-AF65-F5344CB8AC3E}">
        <p14:creationId xmlns:p14="http://schemas.microsoft.com/office/powerpoint/2010/main" val="159211239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AD16-8BFD-4985-95D3-527D8DE1720A}"/>
              </a:ext>
            </a:extLst>
          </p:cNvPr>
          <p:cNvSpPr>
            <a:spLocks noGrp="1"/>
          </p:cNvSpPr>
          <p:nvPr>
            <p:ph type="title"/>
          </p:nvPr>
        </p:nvSpPr>
        <p:spPr>
          <a:xfrm>
            <a:off x="0" y="0"/>
            <a:ext cx="10364451" cy="1596177"/>
          </a:xfrm>
        </p:spPr>
        <p:txBody>
          <a:bodyPr>
            <a:normAutofit/>
          </a:bodyPr>
          <a:lstStyle/>
          <a:p>
            <a:pPr algn="l"/>
            <a:r>
              <a:rPr lang="en-US" sz="4400" b="1" dirty="0">
                <a:solidFill>
                  <a:srgbClr val="FF0000"/>
                </a:solidFill>
                <a:latin typeface="Tw Cen MT Condensed" panose="020B0606020104020203" pitchFamily="34" charset="0"/>
                <a:cs typeface="Times New Roman" panose="02020603050405020304" pitchFamily="18" charset="0"/>
              </a:rPr>
              <a:t>         C2B(consumer to business)  </a:t>
            </a:r>
          </a:p>
        </p:txBody>
      </p:sp>
      <p:sp>
        <p:nvSpPr>
          <p:cNvPr id="3" name="Content Placeholder 2">
            <a:extLst>
              <a:ext uri="{FF2B5EF4-FFF2-40B4-BE49-F238E27FC236}">
                <a16:creationId xmlns:a16="http://schemas.microsoft.com/office/drawing/2014/main" id="{0D5D252D-FBB9-4EC4-861C-B8CD07C0CD4C}"/>
              </a:ext>
            </a:extLst>
          </p:cNvPr>
          <p:cNvSpPr>
            <a:spLocks noGrp="1"/>
          </p:cNvSpPr>
          <p:nvPr>
            <p:ph idx="1"/>
          </p:nvPr>
        </p:nvSpPr>
        <p:spPr>
          <a:xfrm>
            <a:off x="913774" y="1336579"/>
            <a:ext cx="10364452" cy="3424107"/>
          </a:xfrm>
        </p:spPr>
        <p:txBody>
          <a:bodyPr>
            <a:normAutofit/>
          </a:bodyPr>
          <a:lstStyle/>
          <a:p>
            <a:r>
              <a:rPr lang="en-US" sz="2400" b="1" dirty="0">
                <a:latin typeface="Tw Cen MT Condensed" panose="020B0606020104020203" pitchFamily="34" charset="0"/>
                <a:cs typeface="Times New Roman" panose="02020603050405020304" pitchFamily="18" charset="0"/>
              </a:rPr>
              <a:t>This online commerce business is when the consumer sells goods or services to businesses.</a:t>
            </a:r>
          </a:p>
        </p:txBody>
      </p:sp>
      <p:pic>
        <p:nvPicPr>
          <p:cNvPr id="4098" name="Picture 2" descr="Consumer To Business">
            <a:extLst>
              <a:ext uri="{FF2B5EF4-FFF2-40B4-BE49-F238E27FC236}">
                <a16:creationId xmlns:a16="http://schemas.microsoft.com/office/drawing/2014/main" id="{5F93AE1C-E52D-45F7-BC70-21078BE22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920" y="2781808"/>
            <a:ext cx="6791960" cy="3056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739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anim calcmode="lin" valueType="num">
                                      <p:cBhvr additive="base">
                                        <p:cTn id="11" dur="500" fill="hold"/>
                                        <p:tgtEl>
                                          <p:spTgt spid="4098"/>
                                        </p:tgtEl>
                                        <p:attrNameLst>
                                          <p:attrName>ppt_x</p:attrName>
                                        </p:attrNameLst>
                                      </p:cBhvr>
                                      <p:tavLst>
                                        <p:tav tm="0">
                                          <p:val>
                                            <p:strVal val="#ppt_x"/>
                                          </p:val>
                                        </p:tav>
                                        <p:tav tm="100000">
                                          <p:val>
                                            <p:strVal val="#ppt_x"/>
                                          </p:val>
                                        </p:tav>
                                      </p:tavLst>
                                    </p:anim>
                                    <p:anim calcmode="lin" valueType="num">
                                      <p:cBhvr additive="base">
                                        <p:cTn id="12"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BEC5-52C3-4760-91CE-04F78264C7AD}"/>
              </a:ext>
            </a:extLst>
          </p:cNvPr>
          <p:cNvSpPr>
            <a:spLocks noGrp="1"/>
          </p:cNvSpPr>
          <p:nvPr>
            <p:ph type="title"/>
          </p:nvPr>
        </p:nvSpPr>
        <p:spPr>
          <a:xfrm>
            <a:off x="-101600" y="120769"/>
            <a:ext cx="12192000" cy="1596177"/>
          </a:xfrm>
        </p:spPr>
        <p:txBody>
          <a:bodyPr>
            <a:normAutofit/>
          </a:bodyPr>
          <a:lstStyle/>
          <a:p>
            <a:r>
              <a:rPr lang="en-US" sz="4800" b="1" dirty="0">
                <a:solidFill>
                  <a:srgbClr val="FF0000"/>
                </a:solidFill>
                <a:latin typeface="Tw Cen MT Condensed" panose="020B0606020104020203" pitchFamily="34" charset="0"/>
                <a:cs typeface="Times New Roman" panose="02020603050405020304" pitchFamily="18" charset="0"/>
              </a:rPr>
              <a:t>Advantages of E-commerce</a:t>
            </a:r>
          </a:p>
        </p:txBody>
      </p:sp>
      <p:sp>
        <p:nvSpPr>
          <p:cNvPr id="3" name="Content Placeholder 2">
            <a:extLst>
              <a:ext uri="{FF2B5EF4-FFF2-40B4-BE49-F238E27FC236}">
                <a16:creationId xmlns:a16="http://schemas.microsoft.com/office/drawing/2014/main" id="{B609BC09-A7A0-4C47-9635-A2C4EC737C6A}"/>
              </a:ext>
            </a:extLst>
          </p:cNvPr>
          <p:cNvSpPr>
            <a:spLocks noGrp="1"/>
          </p:cNvSpPr>
          <p:nvPr>
            <p:ph idx="1"/>
          </p:nvPr>
        </p:nvSpPr>
        <p:spPr>
          <a:xfrm>
            <a:off x="1596571" y="1716946"/>
            <a:ext cx="10726057" cy="3424107"/>
          </a:xfrm>
        </p:spPr>
        <p:txBody>
          <a:bodyPr>
            <a:noAutofit/>
          </a:bodyPr>
          <a:lstStyle/>
          <a:p>
            <a:r>
              <a:rPr lang="en-US" sz="2400" dirty="0">
                <a:latin typeface="Tw Cen MT Condensed" panose="020B0606020104020203" pitchFamily="34" charset="0"/>
                <a:cs typeface="Times New Roman" panose="02020603050405020304" pitchFamily="18" charset="0"/>
              </a:rPr>
              <a:t>Buying and selling is faster as well finding products is really easy.</a:t>
            </a:r>
          </a:p>
          <a:p>
            <a:r>
              <a:rPr lang="en-US" sz="2400" dirty="0">
                <a:latin typeface="Tw Cen MT Condensed" panose="020B0606020104020203" pitchFamily="34" charset="0"/>
                <a:cs typeface="Times New Roman" panose="02020603050405020304" pitchFamily="18" charset="0"/>
              </a:rPr>
              <a:t>It is available 24/7.</a:t>
            </a:r>
          </a:p>
          <a:p>
            <a:r>
              <a:rPr lang="en-US" sz="2400" dirty="0">
                <a:latin typeface="Tw Cen MT Condensed" panose="020B0606020104020203" pitchFamily="34" charset="0"/>
                <a:cs typeface="Times New Roman" panose="02020603050405020304" pitchFamily="18" charset="0"/>
              </a:rPr>
              <a:t>Operation cost is low with better quality of services.</a:t>
            </a:r>
          </a:p>
          <a:p>
            <a:r>
              <a:rPr lang="en-US" sz="2400" dirty="0">
                <a:latin typeface="Tw Cen MT Condensed" panose="020B0606020104020203" pitchFamily="34" charset="0"/>
                <a:cs typeface="Times New Roman" panose="02020603050405020304" pitchFamily="18" charset="0"/>
              </a:rPr>
              <a:t>Physical set up for business is not necessary.</a:t>
            </a:r>
          </a:p>
          <a:p>
            <a:r>
              <a:rPr lang="en-US" sz="2400" dirty="0">
                <a:latin typeface="Tw Cen MT Condensed" panose="020B0606020104020203" pitchFamily="34" charset="0"/>
                <a:cs typeface="Times New Roman" panose="02020603050405020304" pitchFamily="18" charset="0"/>
              </a:rPr>
              <a:t>It is easy to start and manage business.</a:t>
            </a:r>
          </a:p>
          <a:p>
            <a:r>
              <a:rPr lang="en-US" sz="2400" dirty="0">
                <a:latin typeface="Tw Cen MT Condensed" panose="020B0606020104020203" pitchFamily="34" charset="0"/>
                <a:cs typeface="Times New Roman" panose="02020603050405020304" pitchFamily="18" charset="0"/>
              </a:rPr>
              <a:t>Customers can easily select products from different providers without moving around physically.</a:t>
            </a:r>
          </a:p>
        </p:txBody>
      </p:sp>
      <p:pic>
        <p:nvPicPr>
          <p:cNvPr id="5" name="Picture 4">
            <a:extLst>
              <a:ext uri="{FF2B5EF4-FFF2-40B4-BE49-F238E27FC236}">
                <a16:creationId xmlns:a16="http://schemas.microsoft.com/office/drawing/2014/main" id="{F8F3C9C0-0B75-4989-BECD-67371D77E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243" y="642495"/>
            <a:ext cx="3623128" cy="3623128"/>
          </a:xfrm>
          <a:prstGeom prst="rect">
            <a:avLst/>
          </a:prstGeom>
        </p:spPr>
      </p:pic>
    </p:spTree>
    <p:extLst>
      <p:ext uri="{BB962C8B-B14F-4D97-AF65-F5344CB8AC3E}">
        <p14:creationId xmlns:p14="http://schemas.microsoft.com/office/powerpoint/2010/main" val="2477846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D94B-ED28-4217-8A01-C8185495039E}"/>
              </a:ext>
            </a:extLst>
          </p:cNvPr>
          <p:cNvSpPr>
            <a:spLocks noGrp="1"/>
          </p:cNvSpPr>
          <p:nvPr>
            <p:ph type="title"/>
          </p:nvPr>
        </p:nvSpPr>
        <p:spPr>
          <a:xfrm>
            <a:off x="-1074056" y="698345"/>
            <a:ext cx="10043886" cy="1596177"/>
          </a:xfrm>
        </p:spPr>
        <p:txBody>
          <a:bodyPr>
            <a:normAutofit/>
          </a:bodyPr>
          <a:lstStyle/>
          <a:p>
            <a:r>
              <a:rPr lang="en-US" sz="4400" b="1" dirty="0">
                <a:solidFill>
                  <a:srgbClr val="FF0000"/>
                </a:solidFill>
                <a:latin typeface="Tw Cen MT Condensed" panose="020B0606020104020203" pitchFamily="34" charset="0"/>
                <a:cs typeface="Times New Roman" panose="02020603050405020304" pitchFamily="18" charset="0"/>
              </a:rPr>
              <a:t>Disadvantages of e-commerce</a:t>
            </a:r>
          </a:p>
        </p:txBody>
      </p:sp>
      <p:sp>
        <p:nvSpPr>
          <p:cNvPr id="3" name="Content Placeholder 2">
            <a:extLst>
              <a:ext uri="{FF2B5EF4-FFF2-40B4-BE49-F238E27FC236}">
                <a16:creationId xmlns:a16="http://schemas.microsoft.com/office/drawing/2014/main" id="{A9424BA3-D59E-4956-8342-1AF42E3023E6}"/>
              </a:ext>
            </a:extLst>
          </p:cNvPr>
          <p:cNvSpPr>
            <a:spLocks noGrp="1"/>
          </p:cNvSpPr>
          <p:nvPr>
            <p:ph idx="1"/>
          </p:nvPr>
        </p:nvSpPr>
        <p:spPr>
          <a:xfrm>
            <a:off x="768633" y="2120350"/>
            <a:ext cx="10364452" cy="3424107"/>
          </a:xfrm>
        </p:spPr>
        <p:txBody>
          <a:bodyPr>
            <a:normAutofit/>
          </a:bodyPr>
          <a:lstStyle/>
          <a:p>
            <a:r>
              <a:rPr lang="en-US" sz="2400" dirty="0">
                <a:latin typeface="Tw Cen MT Condensed" panose="020B0606020104020203" pitchFamily="34" charset="0"/>
                <a:cs typeface="Times New Roman" panose="02020603050405020304" pitchFamily="18" charset="0"/>
              </a:rPr>
              <a:t>There is no guarantee of product quality.</a:t>
            </a:r>
          </a:p>
          <a:p>
            <a:r>
              <a:rPr lang="en-US" sz="2400" dirty="0">
                <a:latin typeface="Tw Cen MT Condensed" panose="020B0606020104020203" pitchFamily="34" charset="0"/>
                <a:cs typeface="Times New Roman" panose="02020603050405020304" pitchFamily="18" charset="0"/>
              </a:rPr>
              <a:t>The buyer cannot check or try the products until purchase.</a:t>
            </a:r>
          </a:p>
          <a:p>
            <a:r>
              <a:rPr lang="en-US" sz="2400" dirty="0">
                <a:latin typeface="Tw Cen MT Condensed" panose="020B0606020104020203" pitchFamily="34" charset="0"/>
                <a:cs typeface="Times New Roman" panose="02020603050405020304" pitchFamily="18" charset="0"/>
              </a:rPr>
              <a:t>Hackers can get information of yours and lead to spamming and other threats.</a:t>
            </a:r>
          </a:p>
          <a:p>
            <a:r>
              <a:rPr lang="en-US" sz="2400" dirty="0">
                <a:latin typeface="Tw Cen MT Condensed" panose="020B0606020104020203" pitchFamily="34" charset="0"/>
                <a:cs typeface="Times New Roman" panose="02020603050405020304" pitchFamily="18" charset="0"/>
              </a:rPr>
              <a:t>One cannot buy or sell when the site is crashed.</a:t>
            </a:r>
          </a:p>
        </p:txBody>
      </p:sp>
      <p:pic>
        <p:nvPicPr>
          <p:cNvPr id="5" name="Picture 4">
            <a:extLst>
              <a:ext uri="{FF2B5EF4-FFF2-40B4-BE49-F238E27FC236}">
                <a16:creationId xmlns:a16="http://schemas.microsoft.com/office/drawing/2014/main" id="{872E3776-A12A-4D4B-BE9E-FC949C1BF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968" y="612721"/>
            <a:ext cx="4151713" cy="2156243"/>
          </a:xfrm>
          <a:prstGeom prst="rect">
            <a:avLst/>
          </a:prstGeom>
        </p:spPr>
      </p:pic>
    </p:spTree>
    <p:extLst>
      <p:ext uri="{BB962C8B-B14F-4D97-AF65-F5344CB8AC3E}">
        <p14:creationId xmlns:p14="http://schemas.microsoft.com/office/powerpoint/2010/main" val="1794366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45D228-E850-4990-B1FC-17A8CD63A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040" y="725713"/>
            <a:ext cx="9890673" cy="51596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0672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8BBC-3AD5-4B8D-8752-7F34B642ECD4}"/>
              </a:ext>
            </a:extLst>
          </p:cNvPr>
          <p:cNvSpPr>
            <a:spLocks noGrp="1"/>
          </p:cNvSpPr>
          <p:nvPr>
            <p:ph type="title"/>
          </p:nvPr>
        </p:nvSpPr>
        <p:spPr>
          <a:xfrm>
            <a:off x="-3450392" y="-482194"/>
            <a:ext cx="12725021" cy="2296479"/>
          </a:xfrm>
        </p:spPr>
        <p:txBody>
          <a:bodyPr/>
          <a:lstStyle/>
          <a:p>
            <a:r>
              <a:rPr lang="en-US" b="1" dirty="0">
                <a:solidFill>
                  <a:srgbClr val="FF0000"/>
                </a:solidFill>
                <a:cs typeface="Times New Roman" panose="02020603050405020304" pitchFamily="18" charset="0"/>
              </a:rPr>
              <a:t>              </a:t>
            </a:r>
            <a:br>
              <a:rPr lang="en-US" b="1" dirty="0">
                <a:solidFill>
                  <a:srgbClr val="FF0000"/>
                </a:solidFill>
                <a:cs typeface="Times New Roman" panose="02020603050405020304" pitchFamily="18" charset="0"/>
              </a:rPr>
            </a:br>
            <a:r>
              <a:rPr lang="en-US" b="1" dirty="0">
                <a:solidFill>
                  <a:srgbClr val="FF0000"/>
                </a:solidFill>
                <a:cs typeface="Times New Roman" panose="02020603050405020304" pitchFamily="18" charset="0"/>
              </a:rPr>
              <a:t>             </a:t>
            </a:r>
            <a:r>
              <a:rPr lang="en-US" sz="4800" b="1" dirty="0">
                <a:solidFill>
                  <a:srgbClr val="FF0000"/>
                </a:solidFill>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1D5515-FC04-4B5D-B6E8-FFF0A05CAECF}"/>
              </a:ext>
            </a:extLst>
          </p:cNvPr>
          <p:cNvSpPr>
            <a:spLocks noGrp="1"/>
          </p:cNvSpPr>
          <p:nvPr>
            <p:ph idx="1"/>
          </p:nvPr>
        </p:nvSpPr>
        <p:spPr>
          <a:xfrm>
            <a:off x="391885" y="1654628"/>
            <a:ext cx="11916229" cy="5570363"/>
          </a:xfrm>
        </p:spPr>
        <p:txBody>
          <a:bodyPr>
            <a:normAutofit/>
          </a:bodyPr>
          <a:lstStyle/>
          <a:p>
            <a:r>
              <a:rPr lang="en-US" sz="2400" dirty="0">
                <a:latin typeface="Tw Cen MT Condensed" panose="020B0606020104020203" pitchFamily="34" charset="0"/>
                <a:cs typeface="Calibri" panose="020F0502020204030204" pitchFamily="34" charset="0"/>
              </a:rPr>
              <a:t>E-commerce is the activity of buying or selling of products</a:t>
            </a:r>
          </a:p>
          <a:p>
            <a:pPr marL="0" indent="0">
              <a:buNone/>
            </a:pPr>
            <a:r>
              <a:rPr lang="en-US" sz="2400" dirty="0">
                <a:latin typeface="Tw Cen MT Condensed" panose="020B0606020104020203" pitchFamily="34" charset="0"/>
                <a:cs typeface="Calibri" panose="020F0502020204030204" pitchFamily="34" charset="0"/>
              </a:rPr>
              <a:t>    electronically over the internet.</a:t>
            </a:r>
          </a:p>
          <a:p>
            <a:r>
              <a:rPr lang="en-US" sz="2400" dirty="0">
                <a:latin typeface="Tw Cen MT Condensed" panose="020B0606020104020203" pitchFamily="34" charset="0"/>
                <a:cs typeface="Calibri" panose="020F0502020204030204" pitchFamily="34" charset="0"/>
              </a:rPr>
              <a:t>It can also be described by any kind of commercial transaction facilized </a:t>
            </a:r>
          </a:p>
          <a:p>
            <a:pPr marL="0" indent="0">
              <a:buNone/>
            </a:pPr>
            <a:r>
              <a:rPr lang="en-US" sz="2400" dirty="0">
                <a:latin typeface="Tw Cen MT Condensed" panose="020B0606020104020203" pitchFamily="34" charset="0"/>
                <a:cs typeface="Calibri" panose="020F0502020204030204" pitchFamily="34" charset="0"/>
              </a:rPr>
              <a:t>    through out the internet.</a:t>
            </a:r>
          </a:p>
          <a:p>
            <a:r>
              <a:rPr lang="en-US" sz="2400" dirty="0">
                <a:latin typeface="Tw Cen MT Condensed" panose="020B0606020104020203" pitchFamily="34" charset="0"/>
                <a:cs typeface="Calibri" panose="020F0502020204030204" pitchFamily="34" charset="0"/>
              </a:rPr>
              <a:t>Whenever you buy or sell something using internet, you are involved in Ecommerce.</a:t>
            </a:r>
          </a:p>
          <a:p>
            <a:r>
              <a:rPr lang="en-US" sz="2400" dirty="0">
                <a:latin typeface="Tw Cen MT Condensed" panose="020B0606020104020203" pitchFamily="34" charset="0"/>
                <a:cs typeface="Calibri" panose="020F0502020204030204" pitchFamily="34" charset="0"/>
              </a:rPr>
              <a:t>E-commerce include mobile commerce, electronic fund transfer, supply chain management, internet marketing, online transaction processing inventory management systems, and automated data collection systems.</a:t>
            </a:r>
            <a:r>
              <a:rPr lang="en-US" sz="2400" dirty="0">
                <a:latin typeface="Tw Cen MT Condensed" panose="020B0606020104020203" pitchFamily="34" charset="0"/>
              </a:rPr>
              <a:t> </a:t>
            </a:r>
          </a:p>
          <a:p>
            <a:r>
              <a:rPr lang="en-US" sz="2400" dirty="0">
                <a:latin typeface="Tw Cen MT Condensed" panose="020B0606020104020203" pitchFamily="34" charset="0"/>
              </a:rPr>
              <a:t>Nearly every products are available through e-commerce transactions.</a:t>
            </a:r>
          </a:p>
          <a:p>
            <a:pPr marL="0" indent="0">
              <a:buNone/>
            </a:pPr>
            <a:endParaRPr lang="en-US" sz="2800" dirty="0">
              <a:latin typeface="Tw Cen MT Condensed" panose="020B0606020104020203"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9EB0641-D8FD-434E-91B0-8E27D6861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623" y="506388"/>
            <a:ext cx="4011956" cy="31869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0365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110011-2586-4957-A589-0E0A961A1CB8}"/>
              </a:ext>
            </a:extLst>
          </p:cNvPr>
          <p:cNvSpPr txBox="1"/>
          <p:nvPr/>
        </p:nvSpPr>
        <p:spPr>
          <a:xfrm>
            <a:off x="1" y="943427"/>
            <a:ext cx="12192000" cy="584775"/>
          </a:xfrm>
          <a:prstGeom prst="rect">
            <a:avLst/>
          </a:prstGeom>
          <a:noFill/>
        </p:spPr>
        <p:txBody>
          <a:bodyPr wrap="square" rtlCol="0">
            <a:spAutoFit/>
          </a:bodyPr>
          <a:lstStyle/>
          <a:p>
            <a:pPr algn="ctr"/>
            <a:r>
              <a:rPr lang="en-US" sz="3200" b="1" dirty="0">
                <a:solidFill>
                  <a:srgbClr val="FF0000"/>
                </a:solidFill>
              </a:rPr>
              <a:t>IS E-COMMERCE A GOOD SOURCE OF REVENUE?</a:t>
            </a:r>
          </a:p>
        </p:txBody>
      </p:sp>
      <p:sp>
        <p:nvSpPr>
          <p:cNvPr id="3" name="TextBox 2">
            <a:extLst>
              <a:ext uri="{FF2B5EF4-FFF2-40B4-BE49-F238E27FC236}">
                <a16:creationId xmlns:a16="http://schemas.microsoft.com/office/drawing/2014/main" id="{B9D4416B-98D3-4134-AF88-A5EA6012215E}"/>
              </a:ext>
            </a:extLst>
          </p:cNvPr>
          <p:cNvSpPr txBox="1"/>
          <p:nvPr/>
        </p:nvSpPr>
        <p:spPr>
          <a:xfrm>
            <a:off x="0" y="1874728"/>
            <a:ext cx="12192000" cy="3108543"/>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Yes looking at the e-market of the world, e-commerce is a good source of revenue. E-commerce has become as the favorite business option for all. One of its big reason is the of high revenue generation, which is far better than other business and requires less investment. To make millions online, you just have to invest less than the multiple revenue streams available out in the market. </a:t>
            </a:r>
          </a:p>
          <a:p>
            <a:r>
              <a:rPr lang="en-US" sz="2800" dirty="0"/>
              <a:t>    </a:t>
            </a:r>
          </a:p>
          <a:p>
            <a:r>
              <a:rPr lang="en-US" sz="2800" dirty="0"/>
              <a:t>     So I think e-commerce is a good source of revenue for all.</a:t>
            </a:r>
          </a:p>
        </p:txBody>
      </p:sp>
      <p:pic>
        <p:nvPicPr>
          <p:cNvPr id="7" name="Picture 6">
            <a:extLst>
              <a:ext uri="{FF2B5EF4-FFF2-40B4-BE49-F238E27FC236}">
                <a16:creationId xmlns:a16="http://schemas.microsoft.com/office/drawing/2014/main" id="{A901ADB0-0DC7-44EB-BCBF-BA8E69FF0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7543" y="3775525"/>
            <a:ext cx="3108544" cy="3108544"/>
          </a:xfrm>
          <a:prstGeom prst="rect">
            <a:avLst/>
          </a:prstGeom>
        </p:spPr>
      </p:pic>
    </p:spTree>
    <p:extLst>
      <p:ext uri="{BB962C8B-B14F-4D97-AF65-F5344CB8AC3E}">
        <p14:creationId xmlns:p14="http://schemas.microsoft.com/office/powerpoint/2010/main" val="19654203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ACF523-4218-438F-83B1-BE585EEB2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86" y="942416"/>
            <a:ext cx="9898742" cy="529872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Box 3">
            <a:extLst>
              <a:ext uri="{FF2B5EF4-FFF2-40B4-BE49-F238E27FC236}">
                <a16:creationId xmlns:a16="http://schemas.microsoft.com/office/drawing/2014/main" id="{55685187-862E-4D63-9E1A-976E76AE567E}"/>
              </a:ext>
            </a:extLst>
          </p:cNvPr>
          <p:cNvSpPr txBox="1"/>
          <p:nvPr/>
        </p:nvSpPr>
        <p:spPr>
          <a:xfrm>
            <a:off x="246743" y="403807"/>
            <a:ext cx="12192000" cy="1077218"/>
          </a:xfrm>
          <a:prstGeom prst="rect">
            <a:avLst/>
          </a:prstGeom>
          <a:noFill/>
        </p:spPr>
        <p:txBody>
          <a:bodyPr wrap="square" rtlCol="0">
            <a:spAutoFit/>
          </a:bodyPr>
          <a:lstStyle/>
          <a:p>
            <a:pPr algn="ctr"/>
            <a:r>
              <a:rPr lang="en-US" sz="3200" b="1" dirty="0">
                <a:solidFill>
                  <a:srgbClr val="FF0000"/>
                </a:solidFill>
              </a:rPr>
              <a:t>Global Chart of Revenue Generation on some countries in </a:t>
            </a:r>
          </a:p>
          <a:p>
            <a:pPr algn="ctr"/>
            <a:r>
              <a:rPr lang="en-US" sz="3200" b="1" dirty="0">
                <a:solidFill>
                  <a:srgbClr val="FF0000"/>
                </a:solidFill>
              </a:rPr>
              <a:t>the world.</a:t>
            </a:r>
          </a:p>
        </p:txBody>
      </p:sp>
    </p:spTree>
    <p:extLst>
      <p:ext uri="{BB962C8B-B14F-4D97-AF65-F5344CB8AC3E}">
        <p14:creationId xmlns:p14="http://schemas.microsoft.com/office/powerpoint/2010/main" val="4215054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F8EA-5F7D-40B2-B8A8-67D35D970469}"/>
              </a:ext>
            </a:extLst>
          </p:cNvPr>
          <p:cNvSpPr>
            <a:spLocks noGrp="1"/>
          </p:cNvSpPr>
          <p:nvPr>
            <p:ph type="title"/>
          </p:nvPr>
        </p:nvSpPr>
        <p:spPr>
          <a:xfrm>
            <a:off x="0" y="0"/>
            <a:ext cx="12192000" cy="1378857"/>
          </a:xfrm>
        </p:spPr>
        <p:txBody>
          <a:bodyPr>
            <a:normAutofit/>
          </a:bodyPr>
          <a:lstStyle/>
          <a:p>
            <a:r>
              <a:rPr lang="en-US" sz="4000" b="1" u="sng" dirty="0">
                <a:solidFill>
                  <a:srgbClr val="FF0000"/>
                </a:solidFill>
                <a:latin typeface="Tw Cen MT Condensed" panose="020B0606020104020203" pitchFamily="34" charset="0"/>
                <a:cs typeface="Times New Roman" panose="02020603050405020304" pitchFamily="18" charset="0"/>
              </a:rPr>
              <a:t>Most popular E-commerce company in the world</a:t>
            </a:r>
          </a:p>
        </p:txBody>
      </p:sp>
      <p:pic>
        <p:nvPicPr>
          <p:cNvPr id="8" name="Picture 7">
            <a:extLst>
              <a:ext uri="{FF2B5EF4-FFF2-40B4-BE49-F238E27FC236}">
                <a16:creationId xmlns:a16="http://schemas.microsoft.com/office/drawing/2014/main" id="{4B9F1CDC-167F-4825-B1C3-203A194BE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71" y="551540"/>
            <a:ext cx="5196115" cy="3897087"/>
          </a:xfrm>
          <a:prstGeom prst="rect">
            <a:avLst/>
          </a:prstGeom>
        </p:spPr>
      </p:pic>
      <p:pic>
        <p:nvPicPr>
          <p:cNvPr id="12" name="Picture 11">
            <a:extLst>
              <a:ext uri="{FF2B5EF4-FFF2-40B4-BE49-F238E27FC236}">
                <a16:creationId xmlns:a16="http://schemas.microsoft.com/office/drawing/2014/main" id="{732F3575-A4AE-4BFD-BAF2-5B5A8EBB3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293" y="3653906"/>
            <a:ext cx="2569648" cy="2055719"/>
          </a:xfrm>
          <a:prstGeom prst="rect">
            <a:avLst/>
          </a:prstGeom>
        </p:spPr>
      </p:pic>
      <p:pic>
        <p:nvPicPr>
          <p:cNvPr id="14" name="Picture 13">
            <a:extLst>
              <a:ext uri="{FF2B5EF4-FFF2-40B4-BE49-F238E27FC236}">
                <a16:creationId xmlns:a16="http://schemas.microsoft.com/office/drawing/2014/main" id="{EB17361E-0F43-4792-B381-79964F56A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0967" y="1751778"/>
            <a:ext cx="3191033" cy="1030441"/>
          </a:xfrm>
          <a:prstGeom prst="rect">
            <a:avLst/>
          </a:prstGeom>
        </p:spPr>
      </p:pic>
      <p:pic>
        <p:nvPicPr>
          <p:cNvPr id="16" name="Picture 15">
            <a:extLst>
              <a:ext uri="{FF2B5EF4-FFF2-40B4-BE49-F238E27FC236}">
                <a16:creationId xmlns:a16="http://schemas.microsoft.com/office/drawing/2014/main" id="{A6EBC4BB-FAED-45D3-9ADC-F35358C2BE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6285" y="894492"/>
            <a:ext cx="4880025" cy="2745014"/>
          </a:xfrm>
          <a:prstGeom prst="rect">
            <a:avLst/>
          </a:prstGeom>
        </p:spPr>
      </p:pic>
      <p:pic>
        <p:nvPicPr>
          <p:cNvPr id="18" name="Picture 17">
            <a:extLst>
              <a:ext uri="{FF2B5EF4-FFF2-40B4-BE49-F238E27FC236}">
                <a16:creationId xmlns:a16="http://schemas.microsoft.com/office/drawing/2014/main" id="{B3A86B74-943C-4F3D-9C9B-61D09E7402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5518" y="3133822"/>
            <a:ext cx="5833763" cy="3281493"/>
          </a:xfrm>
          <a:prstGeom prst="rect">
            <a:avLst/>
          </a:prstGeom>
        </p:spPr>
      </p:pic>
    </p:spTree>
    <p:extLst>
      <p:ext uri="{BB962C8B-B14F-4D97-AF65-F5344CB8AC3E}">
        <p14:creationId xmlns:p14="http://schemas.microsoft.com/office/powerpoint/2010/main" val="4233445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style.rotation</p:attrName>
                                        </p:attrNameLst>
                                      </p:cBhvr>
                                      <p:tavLst>
                                        <p:tav tm="0">
                                          <p:val>
                                            <p:fltVal val="90"/>
                                          </p:val>
                                        </p:tav>
                                        <p:tav tm="100000">
                                          <p:val>
                                            <p:fltVal val="0"/>
                                          </p:val>
                                        </p:tav>
                                      </p:tavLst>
                                    </p:anim>
                                    <p:animEffect transition="in" filter="fade">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2000"/>
                                        <p:tgtEl>
                                          <p:spTgt spid="12"/>
                                        </p:tgtEl>
                                      </p:cBhvr>
                                    </p:animEffect>
                                    <p:anim calcmode="lin" valueType="num">
                                      <p:cBhvr>
                                        <p:cTn id="26" dur="2000" fill="hold"/>
                                        <p:tgtEl>
                                          <p:spTgt spid="12"/>
                                        </p:tgtEl>
                                        <p:attrNameLst>
                                          <p:attrName>ppt_w</p:attrName>
                                        </p:attrNameLst>
                                      </p:cBhvr>
                                      <p:tavLst>
                                        <p:tav tm="0" fmla="#ppt_w*sin(2.5*pi*$)">
                                          <p:val>
                                            <p:fltVal val="0"/>
                                          </p:val>
                                        </p:tav>
                                        <p:tav tm="100000">
                                          <p:val>
                                            <p:fltVal val="1"/>
                                          </p:val>
                                        </p:tav>
                                      </p:tavLst>
                                    </p:anim>
                                    <p:anim calcmode="lin" valueType="num">
                                      <p:cBhvr>
                                        <p:cTn id="27"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heel(1)">
                                      <p:cBhvr>
                                        <p:cTn id="3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C3E89B-053B-4C92-9F2B-F3EBD8FD2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637" y="1590530"/>
            <a:ext cx="3448202" cy="1179285"/>
          </a:xfrm>
          <a:prstGeom prst="rect">
            <a:avLst/>
          </a:prstGeom>
        </p:spPr>
      </p:pic>
      <p:sp>
        <p:nvSpPr>
          <p:cNvPr id="4" name="Rectangle 3">
            <a:extLst>
              <a:ext uri="{FF2B5EF4-FFF2-40B4-BE49-F238E27FC236}">
                <a16:creationId xmlns:a16="http://schemas.microsoft.com/office/drawing/2014/main" id="{C23E3900-1421-4297-A518-22E1047AE40A}"/>
              </a:ext>
            </a:extLst>
          </p:cNvPr>
          <p:cNvSpPr/>
          <p:nvPr/>
        </p:nvSpPr>
        <p:spPr>
          <a:xfrm>
            <a:off x="0" y="478971"/>
            <a:ext cx="13367657" cy="707886"/>
          </a:xfrm>
          <a:prstGeom prst="rect">
            <a:avLst/>
          </a:prstGeom>
        </p:spPr>
        <p:txBody>
          <a:bodyPr wrap="square">
            <a:spAutoFit/>
          </a:bodyPr>
          <a:lstStyle/>
          <a:p>
            <a:pPr algn="ctr"/>
            <a:r>
              <a:rPr lang="en-US" sz="4000" b="1" u="sng" dirty="0">
                <a:solidFill>
                  <a:srgbClr val="FF0000"/>
                </a:solidFill>
                <a:latin typeface="Tw Cen MT Condensed" panose="020B0606020104020203" pitchFamily="34" charset="0"/>
                <a:cs typeface="Times New Roman" panose="02020603050405020304" pitchFamily="18" charset="0"/>
              </a:rPr>
              <a:t>Popular E-commerce company in Nepal.</a:t>
            </a:r>
            <a:endParaRPr lang="en-US" sz="4000" dirty="0"/>
          </a:p>
        </p:txBody>
      </p:sp>
      <p:pic>
        <p:nvPicPr>
          <p:cNvPr id="6" name="Picture 5">
            <a:extLst>
              <a:ext uri="{FF2B5EF4-FFF2-40B4-BE49-F238E27FC236}">
                <a16:creationId xmlns:a16="http://schemas.microsoft.com/office/drawing/2014/main" id="{7BDE197E-594D-4975-A23C-110D6A5ED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943" y="1761529"/>
            <a:ext cx="4855554" cy="994511"/>
          </a:xfrm>
          <a:prstGeom prst="rect">
            <a:avLst/>
          </a:prstGeom>
        </p:spPr>
      </p:pic>
      <p:pic>
        <p:nvPicPr>
          <p:cNvPr id="8" name="Picture 7">
            <a:extLst>
              <a:ext uri="{FF2B5EF4-FFF2-40B4-BE49-F238E27FC236}">
                <a16:creationId xmlns:a16="http://schemas.microsoft.com/office/drawing/2014/main" id="{0875D823-3589-4F86-AC3E-27B2ADDF0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4356" y="4174942"/>
            <a:ext cx="5480957" cy="1726501"/>
          </a:xfrm>
          <a:prstGeom prst="rect">
            <a:avLst/>
          </a:prstGeom>
        </p:spPr>
      </p:pic>
    </p:spTree>
    <p:extLst>
      <p:ext uri="{BB962C8B-B14F-4D97-AF65-F5344CB8AC3E}">
        <p14:creationId xmlns:p14="http://schemas.microsoft.com/office/powerpoint/2010/main" val="26086482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09A7-AC03-4F8F-999A-E45CBF5AFECB}"/>
              </a:ext>
            </a:extLst>
          </p:cNvPr>
          <p:cNvSpPr>
            <a:spLocks noGrp="1"/>
          </p:cNvSpPr>
          <p:nvPr>
            <p:ph type="title"/>
          </p:nvPr>
        </p:nvSpPr>
        <p:spPr>
          <a:xfrm>
            <a:off x="-3454400" y="1"/>
            <a:ext cx="9550400" cy="1133797"/>
          </a:xfrm>
        </p:spPr>
        <p:txBody>
          <a:bodyPr>
            <a:normAutofit/>
          </a:bodyPr>
          <a:lstStyle/>
          <a:p>
            <a:r>
              <a:rPr lang="en-US" sz="4400" b="1" dirty="0">
                <a:solidFill>
                  <a:srgbClr val="FF0000"/>
                </a:solidFill>
                <a:latin typeface="Tw Cen MT Condensed" panose="020B0606020104020203" pitchFamily="34"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2259B477-8D1D-4F89-BEB0-EC60F3244824}"/>
              </a:ext>
            </a:extLst>
          </p:cNvPr>
          <p:cNvSpPr>
            <a:spLocks noGrp="1"/>
          </p:cNvSpPr>
          <p:nvPr>
            <p:ph idx="1"/>
          </p:nvPr>
        </p:nvSpPr>
        <p:spPr>
          <a:xfrm>
            <a:off x="0" y="1016000"/>
            <a:ext cx="12192000" cy="4708202"/>
          </a:xfrm>
        </p:spPr>
        <p:txBody>
          <a:bodyPr>
            <a:normAutofit/>
          </a:bodyPr>
          <a:lstStyle/>
          <a:p>
            <a:r>
              <a:rPr lang="en-US" sz="2400" dirty="0">
                <a:latin typeface="Tw Cen MT Condensed" panose="020B0606020104020203" pitchFamily="34" charset="0"/>
                <a:cs typeface="Times New Roman" panose="02020603050405020304" pitchFamily="18" charset="0"/>
              </a:rPr>
              <a:t>E-commerce is all about combining a Web server that manages an online storefront, a database system to keep a check of the items in stock and a dispatch system link to a ware house where goods can be instantly located and sent to the buyer.</a:t>
            </a:r>
            <a:r>
              <a:rPr lang="en-US" sz="2400" dirty="0">
                <a:latin typeface="Tw Cen MT Condensed" panose="020B0606020104020203" pitchFamily="34" charset="0"/>
              </a:rPr>
              <a:t>  E-commerce activities such as selling online can be directed at consumers or other businesses.</a:t>
            </a:r>
            <a:endParaRPr lang="en-US" sz="2400" dirty="0">
              <a:latin typeface="Tw Cen MT Condensed" panose="020B0606020104020203" pitchFamily="34" charset="0"/>
              <a:cs typeface="Times New Roman" panose="02020603050405020304" pitchFamily="18" charset="0"/>
            </a:endParaRPr>
          </a:p>
          <a:p>
            <a:endParaRPr lang="en-US" sz="2400" dirty="0">
              <a:latin typeface="Tw Cen MT Condensed" panose="020B0606020104020203" pitchFamily="34" charset="0"/>
              <a:cs typeface="Times New Roman" panose="02020603050405020304" pitchFamily="18" charset="0"/>
            </a:endParaRPr>
          </a:p>
        </p:txBody>
      </p:sp>
      <p:pic>
        <p:nvPicPr>
          <p:cNvPr id="1026" name="Picture 2" descr="Labelled artwork showing how e-commerce works">
            <a:extLst>
              <a:ext uri="{FF2B5EF4-FFF2-40B4-BE49-F238E27FC236}">
                <a16:creationId xmlns:a16="http://schemas.microsoft.com/office/drawing/2014/main" id="{7D8233EC-8B1C-4432-AE0C-08371ABAF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882" y="3076021"/>
            <a:ext cx="6477000" cy="33337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1646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D142-2DA5-4F84-9A4A-68F1B5C47D73}"/>
              </a:ext>
            </a:extLst>
          </p:cNvPr>
          <p:cNvSpPr>
            <a:spLocks noGrp="1"/>
          </p:cNvSpPr>
          <p:nvPr>
            <p:ph type="title"/>
          </p:nvPr>
        </p:nvSpPr>
        <p:spPr>
          <a:xfrm>
            <a:off x="-551541" y="646331"/>
            <a:ext cx="7503886" cy="1828800"/>
          </a:xfrm>
        </p:spPr>
        <p:txBody>
          <a:bodyPr>
            <a:normAutofit/>
          </a:bodyPr>
          <a:lstStyle/>
          <a:p>
            <a:r>
              <a:rPr lang="en-US" sz="4400" b="1" dirty="0">
                <a:solidFill>
                  <a:srgbClr val="FF0000"/>
                </a:solidFill>
                <a:latin typeface="Tw Cen MT Condensed" panose="020B0606020104020203" pitchFamily="34" charset="0"/>
                <a:cs typeface="Times New Roman" panose="02020603050405020304" pitchFamily="18" charset="0"/>
              </a:rPr>
              <a:t>B2B (business to business)</a:t>
            </a:r>
          </a:p>
        </p:txBody>
      </p:sp>
      <p:sp>
        <p:nvSpPr>
          <p:cNvPr id="3" name="Content Placeholder 2">
            <a:extLst>
              <a:ext uri="{FF2B5EF4-FFF2-40B4-BE49-F238E27FC236}">
                <a16:creationId xmlns:a16="http://schemas.microsoft.com/office/drawing/2014/main" id="{65756082-E8AC-4800-805E-23FDA7AADC8C}"/>
              </a:ext>
            </a:extLst>
          </p:cNvPr>
          <p:cNvSpPr>
            <a:spLocks noGrp="1"/>
          </p:cNvSpPr>
          <p:nvPr>
            <p:ph idx="1"/>
          </p:nvPr>
        </p:nvSpPr>
        <p:spPr>
          <a:xfrm>
            <a:off x="290286" y="2002527"/>
            <a:ext cx="11176000" cy="4209142"/>
          </a:xfrm>
        </p:spPr>
        <p:txBody>
          <a:bodyPr>
            <a:normAutofit/>
          </a:bodyPr>
          <a:lstStyle/>
          <a:p>
            <a:r>
              <a:rPr lang="en-US" sz="2400" b="1" dirty="0">
                <a:latin typeface="Tw Cen MT Condensed" panose="020B0606020104020203" pitchFamily="34" charset="0"/>
                <a:cs typeface="Times New Roman" panose="02020603050405020304" pitchFamily="18" charset="0"/>
              </a:rPr>
              <a:t>B2B refers to commerce between two businesses rather than to commerce between a business and an individual consumer.</a:t>
            </a:r>
          </a:p>
          <a:p>
            <a:r>
              <a:rPr lang="en-US" sz="2400" b="1" dirty="0">
                <a:latin typeface="Tw Cen MT Condensed" panose="020B0606020104020203" pitchFamily="34" charset="0"/>
                <a:cs typeface="Times New Roman" panose="02020603050405020304" pitchFamily="18" charset="0"/>
              </a:rPr>
              <a:t>Decision making may take days, weeks or even months.</a:t>
            </a:r>
          </a:p>
          <a:p>
            <a:r>
              <a:rPr lang="en-US" sz="2400" b="1" dirty="0">
                <a:latin typeface="Tw Cen MT Condensed" panose="020B0606020104020203" pitchFamily="34" charset="0"/>
                <a:cs typeface="Times New Roman" panose="02020603050405020304" pitchFamily="18" charset="0"/>
              </a:rPr>
              <a:t>Decision are often made by a community.</a:t>
            </a:r>
          </a:p>
          <a:p>
            <a:r>
              <a:rPr lang="en-US" sz="2400" b="1" dirty="0">
                <a:latin typeface="Tw Cen MT Condensed" panose="020B0606020104020203" pitchFamily="34" charset="0"/>
                <a:cs typeface="Times New Roman" panose="02020603050405020304" pitchFamily="18" charset="0"/>
              </a:rPr>
              <a:t>It is buying or selling in whole sale.</a:t>
            </a:r>
          </a:p>
          <a:p>
            <a:pPr marL="0" indent="0">
              <a:buNone/>
            </a:pPr>
            <a:endParaRPr lang="en-US" sz="2400" b="1" dirty="0">
              <a:latin typeface="Tw Cen MT Condensed" panose="020B0606020104020203"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B274C0E-7181-4B21-A1D4-D7C3018A6376}"/>
              </a:ext>
            </a:extLst>
          </p:cNvPr>
          <p:cNvSpPr txBox="1"/>
          <p:nvPr/>
        </p:nvSpPr>
        <p:spPr>
          <a:xfrm>
            <a:off x="290286" y="77934"/>
            <a:ext cx="1883725" cy="830997"/>
          </a:xfrm>
          <a:prstGeom prst="rect">
            <a:avLst/>
          </a:prstGeom>
          <a:noFill/>
        </p:spPr>
        <p:txBody>
          <a:bodyPr wrap="square" rtlCol="0">
            <a:spAutoFit/>
          </a:bodyPr>
          <a:lstStyle/>
          <a:p>
            <a:r>
              <a:rPr lang="en-US" sz="4800" b="1" dirty="0">
                <a:solidFill>
                  <a:srgbClr val="0070C0"/>
                </a:solidFill>
              </a:rPr>
              <a:t>Types:</a:t>
            </a:r>
          </a:p>
        </p:txBody>
      </p:sp>
      <p:pic>
        <p:nvPicPr>
          <p:cNvPr id="6" name="Picture 5">
            <a:extLst>
              <a:ext uri="{FF2B5EF4-FFF2-40B4-BE49-F238E27FC236}">
                <a16:creationId xmlns:a16="http://schemas.microsoft.com/office/drawing/2014/main" id="{8206E80F-E42A-466B-B9FF-E356757C4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017" y="3517044"/>
            <a:ext cx="5214697" cy="3961947"/>
          </a:xfrm>
          <a:prstGeom prst="rect">
            <a:avLst/>
          </a:prstGeom>
        </p:spPr>
      </p:pic>
    </p:spTree>
    <p:extLst>
      <p:ext uri="{BB962C8B-B14F-4D97-AF65-F5344CB8AC3E}">
        <p14:creationId xmlns:p14="http://schemas.microsoft.com/office/powerpoint/2010/main" val="412488578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50BB-32E1-46D8-AEDD-B773D8304A86}"/>
              </a:ext>
            </a:extLst>
          </p:cNvPr>
          <p:cNvSpPr>
            <a:spLocks noGrp="1"/>
          </p:cNvSpPr>
          <p:nvPr>
            <p:ph type="title"/>
          </p:nvPr>
        </p:nvSpPr>
        <p:spPr>
          <a:xfrm>
            <a:off x="2002972" y="0"/>
            <a:ext cx="10364451" cy="1596177"/>
          </a:xfrm>
        </p:spPr>
        <p:txBody>
          <a:bodyPr>
            <a:normAutofit/>
          </a:bodyPr>
          <a:lstStyle/>
          <a:p>
            <a:pPr algn="l"/>
            <a:r>
              <a:rPr lang="en-US" sz="4400" b="1" dirty="0">
                <a:solidFill>
                  <a:srgbClr val="FF0000"/>
                </a:solidFill>
                <a:latin typeface="Tw Cen MT Condensed" panose="020B0606020104020203" pitchFamily="34" charset="0"/>
                <a:cs typeface="Times New Roman" panose="02020603050405020304" pitchFamily="18" charset="0"/>
              </a:rPr>
              <a:t>B2C ( business-to-consumer)</a:t>
            </a:r>
          </a:p>
        </p:txBody>
      </p:sp>
      <p:sp>
        <p:nvSpPr>
          <p:cNvPr id="3" name="Content Placeholder 2">
            <a:extLst>
              <a:ext uri="{FF2B5EF4-FFF2-40B4-BE49-F238E27FC236}">
                <a16:creationId xmlns:a16="http://schemas.microsoft.com/office/drawing/2014/main" id="{F54DDF10-F8FE-4F65-AD48-92D6AE11A889}"/>
              </a:ext>
            </a:extLst>
          </p:cNvPr>
          <p:cNvSpPr>
            <a:spLocks noGrp="1"/>
          </p:cNvSpPr>
          <p:nvPr>
            <p:ph idx="1"/>
          </p:nvPr>
        </p:nvSpPr>
        <p:spPr>
          <a:xfrm>
            <a:off x="5308321" y="1596177"/>
            <a:ext cx="6767565" cy="4543366"/>
          </a:xfrm>
        </p:spPr>
        <p:txBody>
          <a:bodyPr>
            <a:normAutofit/>
          </a:bodyPr>
          <a:lstStyle/>
          <a:p>
            <a:r>
              <a:rPr lang="en-US" sz="2800" dirty="0">
                <a:latin typeface="Tw Cen MT Condensed" panose="020B0606020104020203" pitchFamily="34" charset="0"/>
                <a:cs typeface="Times New Roman" panose="02020603050405020304" pitchFamily="18" charset="0"/>
              </a:rPr>
              <a:t>B2C refers to the commercial transaction between a business and end consumer.</a:t>
            </a:r>
          </a:p>
          <a:p>
            <a:r>
              <a:rPr lang="en-US" sz="2800" dirty="0">
                <a:latin typeface="Tw Cen MT Condensed" panose="020B0606020104020203" pitchFamily="34" charset="0"/>
                <a:cs typeface="Times New Roman" panose="02020603050405020304" pitchFamily="18" charset="0"/>
              </a:rPr>
              <a:t>It describe transaction between online retailer and several customers.</a:t>
            </a:r>
          </a:p>
          <a:p>
            <a:r>
              <a:rPr lang="en-US" sz="2800" dirty="0">
                <a:latin typeface="Tw Cen MT Condensed" panose="020B0606020104020203" pitchFamily="34" charset="0"/>
                <a:cs typeface="Times New Roman" panose="02020603050405020304" pitchFamily="18" charset="0"/>
              </a:rPr>
              <a:t>Purchasing decision is made by costumer so it take few time.</a:t>
            </a:r>
          </a:p>
          <a:p>
            <a:r>
              <a:rPr lang="en-US" sz="2800" dirty="0">
                <a:latin typeface="Tw Cen MT Condensed" panose="020B0606020104020203" pitchFamily="34" charset="0"/>
                <a:cs typeface="Times New Roman" panose="02020603050405020304" pitchFamily="18" charset="0"/>
              </a:rPr>
              <a:t>Usually B2C e-commerce web provide access to any visitors.</a:t>
            </a:r>
          </a:p>
        </p:txBody>
      </p:sp>
      <p:pic>
        <p:nvPicPr>
          <p:cNvPr id="5" name="Picture 4">
            <a:extLst>
              <a:ext uri="{FF2B5EF4-FFF2-40B4-BE49-F238E27FC236}">
                <a16:creationId xmlns:a16="http://schemas.microsoft.com/office/drawing/2014/main" id="{83C1ED0B-10CB-476D-B12A-296FAF84B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6177"/>
            <a:ext cx="4872892" cy="3473351"/>
          </a:xfrm>
          <a:prstGeom prst="rect">
            <a:avLst/>
          </a:prstGeom>
          <a:ln>
            <a:noFill/>
          </a:ln>
          <a:effectLst>
            <a:softEdge rad="112500"/>
          </a:effectLst>
        </p:spPr>
      </p:pic>
    </p:spTree>
    <p:extLst>
      <p:ext uri="{BB962C8B-B14F-4D97-AF65-F5344CB8AC3E}">
        <p14:creationId xmlns:p14="http://schemas.microsoft.com/office/powerpoint/2010/main" val="5522920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277</TotalTime>
  <Words>609</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Arabic</vt:lpstr>
      <vt:lpstr>Arial</vt:lpstr>
      <vt:lpstr>Tw Cen MT</vt:lpstr>
      <vt:lpstr>Tw Cen MT Condensed</vt:lpstr>
      <vt:lpstr>Wingdings</vt:lpstr>
      <vt:lpstr>Droplet</vt:lpstr>
      <vt:lpstr>E-COMMERCE</vt:lpstr>
      <vt:lpstr>                            INTRODUCTION:</vt:lpstr>
      <vt:lpstr>PowerPoint Presentation</vt:lpstr>
      <vt:lpstr>PowerPoint Presentation</vt:lpstr>
      <vt:lpstr>Most popular E-commerce company in the world</vt:lpstr>
      <vt:lpstr>PowerPoint Presentation</vt:lpstr>
      <vt:lpstr>Working</vt:lpstr>
      <vt:lpstr>B2B (business to business)</vt:lpstr>
      <vt:lpstr>B2C ( business-to-consumer)</vt:lpstr>
      <vt:lpstr>C2C (consumer-to-consumer)</vt:lpstr>
      <vt:lpstr>         C2B(consumer to business)  </vt:lpstr>
      <vt:lpstr>Advantages of E-commerce</vt:lpstr>
      <vt:lpstr>Disadvantages of e-commerce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Sumit Manandhar</dc:creator>
  <cp:lastModifiedBy>saurav chaulagain</cp:lastModifiedBy>
  <cp:revision>92</cp:revision>
  <dcterms:created xsi:type="dcterms:W3CDTF">2020-02-05T08:00:15Z</dcterms:created>
  <dcterms:modified xsi:type="dcterms:W3CDTF">2020-02-06T00:57:07Z</dcterms:modified>
</cp:coreProperties>
</file>