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66" r:id="rId2"/>
    <p:sldId id="257" r:id="rId3"/>
    <p:sldId id="258" r:id="rId4"/>
    <p:sldId id="267" r:id="rId5"/>
    <p:sldId id="260" r:id="rId6"/>
    <p:sldId id="259" r:id="rId7"/>
    <p:sldId id="261" r:id="rId8"/>
    <p:sldId id="264" r:id="rId9"/>
    <p:sldId id="268" r:id="rId10"/>
    <p:sldId id="269"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FD257584-642D-47B6-9AD7-866474A7FC45}" type="datetimeFigureOut">
              <a:rPr lang="en-US" smtClean="0"/>
              <a:pPr/>
              <a:t>2/7/2020</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52C3F4EA-DD8C-48A5-BD29-137C560BF6E2}" type="slidenum">
              <a:rPr lang="en-US" smtClean="0"/>
              <a:pPr/>
              <a:t>‹#›</a:t>
            </a:fld>
            <a:endParaRPr lang="en-US"/>
          </a:p>
        </p:txBody>
      </p:sp>
    </p:spTree>
  </p:cSld>
  <p:clrMapOvr>
    <a:masterClrMapping/>
  </p:clrMapOvr>
  <p:transition>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D257584-642D-47B6-9AD7-866474A7FC45}" type="datetimeFigureOut">
              <a:rPr lang="en-US" smtClean="0"/>
              <a:pPr/>
              <a:t>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C3F4EA-DD8C-48A5-BD29-137C560BF6E2}" type="slidenum">
              <a:rPr lang="en-US" smtClean="0"/>
              <a:pPr/>
              <a:t>‹#›</a:t>
            </a:fld>
            <a:endParaRPr lang="en-US"/>
          </a:p>
        </p:txBody>
      </p:sp>
    </p:spTree>
  </p:cSld>
  <p:clrMapOvr>
    <a:masterClrMapping/>
  </p:clrMapOvr>
  <p:transition>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D257584-642D-47B6-9AD7-866474A7FC45}" type="datetimeFigureOut">
              <a:rPr lang="en-US" smtClean="0"/>
              <a:pPr/>
              <a:t>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C3F4EA-DD8C-48A5-BD29-137C560BF6E2}" type="slidenum">
              <a:rPr lang="en-US" smtClean="0"/>
              <a:pPr/>
              <a:t>‹#›</a:t>
            </a:fld>
            <a:endParaRPr lang="en-US"/>
          </a:p>
        </p:txBody>
      </p:sp>
    </p:spTree>
  </p:cSld>
  <p:clrMapOvr>
    <a:masterClrMapping/>
  </p:clrMapOvr>
  <p:transition>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FD257584-642D-47B6-9AD7-866474A7FC45}" type="datetimeFigureOut">
              <a:rPr lang="en-US" smtClean="0"/>
              <a:pPr/>
              <a:t>2/7/2020</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52C3F4EA-DD8C-48A5-BD29-137C560BF6E2}" type="slidenum">
              <a:rPr lang="en-US" smtClean="0"/>
              <a:pPr/>
              <a:t>‹#›</a:t>
            </a:fld>
            <a:endParaRPr lang="en-US"/>
          </a:p>
        </p:txBody>
      </p:sp>
    </p:spTree>
  </p:cSld>
  <p:clrMapOvr>
    <a:masterClrMapping/>
  </p:clrMapOvr>
  <p:transition>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FD257584-642D-47B6-9AD7-866474A7FC45}" type="datetimeFigureOut">
              <a:rPr lang="en-US" smtClean="0"/>
              <a:pPr/>
              <a:t>2/7/2020</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52C3F4EA-DD8C-48A5-BD29-137C560BF6E2}" type="slidenum">
              <a:rPr lang="en-US" smtClean="0"/>
              <a:pPr/>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masterClrMapping/>
  </p:clrMapOvr>
  <p:transition>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FD257584-642D-47B6-9AD7-866474A7FC45}" type="datetimeFigureOut">
              <a:rPr lang="en-US" smtClean="0"/>
              <a:pPr/>
              <a:t>2/7/2020</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52C3F4EA-DD8C-48A5-BD29-137C560BF6E2}" type="slidenum">
              <a:rPr lang="en-US" smtClean="0"/>
              <a:pPr/>
              <a:t>‹#›</a:t>
            </a:fld>
            <a:endParaRPr lang="en-US"/>
          </a:p>
        </p:txBody>
      </p:sp>
    </p:spTree>
  </p:cSld>
  <p:clrMapOvr>
    <a:masterClrMapping/>
  </p:clrMapOvr>
  <p:transition>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FD257584-642D-47B6-9AD7-866474A7FC45}" type="datetimeFigureOut">
              <a:rPr lang="en-US" smtClean="0"/>
              <a:pPr/>
              <a:t>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52C3F4EA-DD8C-48A5-BD29-137C560BF6E2}" type="slidenum">
              <a:rPr lang="en-US" smtClean="0"/>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transition>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FD257584-642D-47B6-9AD7-866474A7FC45}" type="datetimeFigureOut">
              <a:rPr lang="en-US" smtClean="0"/>
              <a:pPr/>
              <a:t>2/7/2020</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C3F4EA-DD8C-48A5-BD29-137C560BF6E2}" type="slidenum">
              <a:rPr lang="en-US" smtClean="0"/>
              <a:pPr/>
              <a:t>‹#›</a:t>
            </a:fld>
            <a:endParaRPr lang="en-US"/>
          </a:p>
        </p:txBody>
      </p:sp>
    </p:spTree>
  </p:cSld>
  <p:clrMapOvr>
    <a:masterClrMapping/>
  </p:clrMapOvr>
  <p:transition>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257584-642D-47B6-9AD7-866474A7FC45}" type="datetimeFigureOut">
              <a:rPr lang="en-US" smtClean="0"/>
              <a:pPr/>
              <a:t>2/7/2020</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C3F4EA-DD8C-48A5-BD29-137C560BF6E2}" type="slidenum">
              <a:rPr lang="en-US" smtClean="0"/>
              <a:pPr/>
              <a:t>‹#›</a:t>
            </a:fld>
            <a:endParaRPr lang="en-US"/>
          </a:p>
        </p:txBody>
      </p:sp>
    </p:spTree>
  </p:cSld>
  <p:clrMapOvr>
    <a:masterClrMapping/>
  </p:clrMapOvr>
  <p:transition>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FD257584-642D-47B6-9AD7-866474A7FC45}" type="datetimeFigureOut">
              <a:rPr lang="en-US" smtClean="0"/>
              <a:pPr/>
              <a:t>2/7/2020</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C3F4EA-DD8C-48A5-BD29-137C560BF6E2}" type="slidenum">
              <a:rPr lang="en-US" smtClean="0"/>
              <a:pPr/>
              <a:t>‹#›</a:t>
            </a:fld>
            <a:endParaRPr lang="en-US"/>
          </a:p>
        </p:txBody>
      </p:sp>
    </p:spTree>
  </p:cSld>
  <p:clrMapOvr>
    <a:masterClrMapping/>
  </p:clrMapOvr>
  <p:transition>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FD257584-642D-47B6-9AD7-866474A7FC45}" type="datetimeFigureOut">
              <a:rPr lang="en-US" smtClean="0"/>
              <a:pPr/>
              <a:t>2/7/2020</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52C3F4EA-DD8C-48A5-BD29-137C560BF6E2}" type="slidenum">
              <a:rPr lang="en-US" smtClean="0"/>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transition>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FD257584-642D-47B6-9AD7-866474A7FC45}" type="datetimeFigureOut">
              <a:rPr lang="en-US" smtClean="0"/>
              <a:pPr/>
              <a:t>2/7/2020</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52C3F4EA-DD8C-48A5-BD29-137C560BF6E2}" type="slidenum">
              <a:rPr lang="en-US" smtClean="0"/>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p:wipe dir="r"/>
  </p:transition>
  <p:timing>
    <p:tnLst>
      <p:par>
        <p:cTn id="1" dur="indefinite" restart="never" nodeType="tmRoot"/>
      </p:par>
    </p:tnLst>
  </p:timing>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1295400" y="3505200"/>
            <a:ext cx="5715000" cy="1905000"/>
          </a:xfrm>
        </p:spPr>
        <p:txBody>
          <a:bodyPr>
            <a:noAutofit/>
          </a:bodyPr>
          <a:lstStyle/>
          <a:p>
            <a:r>
              <a:rPr lang="en-US" sz="4800" dirty="0" smtClean="0"/>
              <a:t>     </a:t>
            </a:r>
            <a:r>
              <a:rPr lang="en-US" sz="4800" b="1" u="sng" dirty="0" smtClean="0"/>
              <a:t>Sastodeal.com</a:t>
            </a:r>
            <a:endParaRPr lang="en-US" sz="4800" u="sng" dirty="0"/>
          </a:p>
        </p:txBody>
      </p:sp>
      <p:pic>
        <p:nvPicPr>
          <p:cNvPr id="4" name="Content Placeholder 3" descr="1.jpg"/>
          <p:cNvPicPr>
            <a:picLocks noGrp="1" noChangeAspect="1"/>
          </p:cNvPicPr>
          <p:nvPr>
            <p:ph idx="1"/>
          </p:nvPr>
        </p:nvPicPr>
        <p:blipFill>
          <a:blip r:embed="rId2"/>
          <a:stretch>
            <a:fillRect/>
          </a:stretch>
        </p:blipFill>
        <p:spPr>
          <a:xfrm>
            <a:off x="0" y="0"/>
            <a:ext cx="9144000" cy="3276599"/>
          </a:xfrm>
        </p:spPr>
      </p:pic>
      <p:sp>
        <p:nvSpPr>
          <p:cNvPr id="6" name="TextBox 5"/>
          <p:cNvSpPr txBox="1"/>
          <p:nvPr/>
        </p:nvSpPr>
        <p:spPr>
          <a:xfrm>
            <a:off x="228600" y="3429000"/>
            <a:ext cx="3023585" cy="830997"/>
          </a:xfrm>
          <a:prstGeom prst="rect">
            <a:avLst/>
          </a:prstGeom>
          <a:noFill/>
        </p:spPr>
        <p:txBody>
          <a:bodyPr wrap="none" rtlCol="0">
            <a:spAutoFit/>
          </a:bodyPr>
          <a:lstStyle/>
          <a:p>
            <a:r>
              <a:rPr lang="en-US" sz="4800" b="1" u="sng" dirty="0" smtClean="0"/>
              <a:t>Case</a:t>
            </a:r>
            <a:r>
              <a:rPr lang="en-US" sz="4800" b="1" dirty="0" smtClean="0"/>
              <a:t> </a:t>
            </a:r>
            <a:r>
              <a:rPr lang="en-US" sz="4800" b="1" u="sng" dirty="0" smtClean="0"/>
              <a:t>study</a:t>
            </a:r>
            <a:endParaRPr lang="en-US" sz="4800" b="1" u="sng" dirty="0"/>
          </a:p>
        </p:txBody>
      </p:sp>
      <p:sp>
        <p:nvSpPr>
          <p:cNvPr id="8" name="TextBox 7"/>
          <p:cNvSpPr txBox="1"/>
          <p:nvPr/>
        </p:nvSpPr>
        <p:spPr>
          <a:xfrm>
            <a:off x="6781800" y="5181600"/>
            <a:ext cx="2133854" cy="1477328"/>
          </a:xfrm>
          <a:prstGeom prst="rect">
            <a:avLst/>
          </a:prstGeom>
          <a:noFill/>
        </p:spPr>
        <p:txBody>
          <a:bodyPr wrap="none" rtlCol="0">
            <a:spAutoFit/>
          </a:bodyPr>
          <a:lstStyle/>
          <a:p>
            <a:r>
              <a:rPr lang="en-US" b="1" dirty="0" smtClean="0">
                <a:solidFill>
                  <a:schemeClr val="accent2">
                    <a:lumMod val="50000"/>
                  </a:schemeClr>
                </a:solidFill>
              </a:rPr>
              <a:t>By Omkar Basnet</a:t>
            </a:r>
          </a:p>
          <a:p>
            <a:r>
              <a:rPr lang="en-US" b="1" dirty="0" smtClean="0">
                <a:solidFill>
                  <a:schemeClr val="accent2">
                    <a:lumMod val="50000"/>
                  </a:schemeClr>
                </a:solidFill>
              </a:rPr>
              <a:t>      Prajwal Thakuri</a:t>
            </a:r>
          </a:p>
          <a:p>
            <a:r>
              <a:rPr lang="en-US" b="1" dirty="0" smtClean="0">
                <a:solidFill>
                  <a:schemeClr val="accent2">
                    <a:lumMod val="50000"/>
                  </a:schemeClr>
                </a:solidFill>
              </a:rPr>
              <a:t>       Pramod Aryal</a:t>
            </a:r>
          </a:p>
          <a:p>
            <a:r>
              <a:rPr lang="en-US" b="1" dirty="0" smtClean="0">
                <a:solidFill>
                  <a:schemeClr val="accent2">
                    <a:lumMod val="50000"/>
                  </a:schemeClr>
                </a:solidFill>
              </a:rPr>
              <a:t>        Pooja Neupane</a:t>
            </a:r>
          </a:p>
          <a:p>
            <a:r>
              <a:rPr lang="en-US" b="1" dirty="0" smtClean="0">
                <a:solidFill>
                  <a:schemeClr val="accent2">
                    <a:lumMod val="50000"/>
                  </a:schemeClr>
                </a:solidFill>
              </a:rPr>
              <a:t>         Pretesha Giri</a:t>
            </a:r>
            <a:endParaRPr lang="en-US" b="1" dirty="0">
              <a:solidFill>
                <a:schemeClr val="accent2">
                  <a:lumMod val="50000"/>
                </a:schemeClr>
              </a:solidFill>
            </a:endParaRPr>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3.jpg"/>
          <p:cNvPicPr>
            <a:picLocks noGrp="1" noChangeAspect="1"/>
          </p:cNvPicPr>
          <p:nvPr>
            <p:ph idx="1"/>
          </p:nvPr>
        </p:nvPicPr>
        <p:blipFill>
          <a:blip r:embed="rId2"/>
          <a:stretch>
            <a:fillRect/>
          </a:stretch>
        </p:blipFill>
        <p:spPr>
          <a:xfrm>
            <a:off x="0" y="0"/>
            <a:ext cx="9144000" cy="6940884"/>
          </a:xfrm>
        </p:spPr>
      </p:pic>
    </p:spTree>
  </p:cSld>
  <p:clrMapOvr>
    <a:masterClrMapping/>
  </p:clrMapOvr>
  <p:transition advTm="50000">
    <p:wedg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smtClean="0">
                <a:solidFill>
                  <a:schemeClr val="accent2">
                    <a:lumMod val="50000"/>
                  </a:schemeClr>
                </a:solidFill>
              </a:rPr>
              <a:t>INTRODUCTION</a:t>
            </a:r>
            <a:endParaRPr lang="en-US" sz="2800" b="1" u="sng" dirty="0">
              <a:solidFill>
                <a:schemeClr val="accent2">
                  <a:lumMod val="50000"/>
                </a:schemeClr>
              </a:solidFill>
            </a:endParaRPr>
          </a:p>
        </p:txBody>
      </p:sp>
      <p:sp>
        <p:nvSpPr>
          <p:cNvPr id="3" name="Content Placeholder 2"/>
          <p:cNvSpPr>
            <a:spLocks noGrp="1"/>
          </p:cNvSpPr>
          <p:nvPr>
            <p:ph idx="1"/>
          </p:nvPr>
        </p:nvSpPr>
        <p:spPr/>
        <p:txBody>
          <a:bodyPr>
            <a:normAutofit/>
          </a:bodyPr>
          <a:lstStyle/>
          <a:p>
            <a:pPr>
              <a:buNone/>
            </a:pPr>
            <a:r>
              <a:rPr lang="en-US" sz="1800" dirty="0" smtClean="0"/>
              <a:t>                       E-commerce is the process of buying and selling of goods and services, over an electronic network, through the internet.</a:t>
            </a:r>
            <a:r>
              <a:rPr lang="en-US" sz="1800" dirty="0"/>
              <a:t> </a:t>
            </a:r>
            <a:r>
              <a:rPr lang="en-US" sz="1800" dirty="0" smtClean="0"/>
              <a:t>E-commerce is now major part of internet. In  context of Nepal, it is noted that 63% of total population uses internet service.</a:t>
            </a:r>
          </a:p>
          <a:p>
            <a:pPr>
              <a:buNone/>
            </a:pPr>
            <a:r>
              <a:rPr lang="en-US" sz="1800" dirty="0" smtClean="0"/>
              <a:t>                                                SastoDeal.com is one of the example of E-commerce based company in Nepal. SastoDeal.com is one of the biggest online shopping website after Daraz. It provides most of the needed accessories, by making least chance of disappointing costumers, and it believes in transparency and honest communication between vendor and costumers. With internet  users on the high rise, Nepal is moving towards  a digital revolution. As well as it provides different type of facilities such as; Home delivery, return and exchange with warranty on valuable things.</a:t>
            </a:r>
          </a:p>
        </p:txBody>
      </p:sp>
    </p:spTree>
  </p:cSld>
  <p:clrMapOvr>
    <a:masterClrMapping/>
  </p:clrMapOvr>
  <p:transition advTm="100000">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u="sng" dirty="0" smtClean="0">
                <a:solidFill>
                  <a:schemeClr val="accent2">
                    <a:lumMod val="50000"/>
                  </a:schemeClr>
                </a:solidFill>
              </a:rPr>
              <a:t>How</a:t>
            </a:r>
            <a:r>
              <a:rPr lang="en-US" sz="2800" dirty="0" smtClean="0">
                <a:solidFill>
                  <a:schemeClr val="accent2">
                    <a:lumMod val="50000"/>
                  </a:schemeClr>
                </a:solidFill>
              </a:rPr>
              <a:t> </a:t>
            </a:r>
            <a:r>
              <a:rPr lang="en-US" sz="2800" u="sng" dirty="0" smtClean="0">
                <a:solidFill>
                  <a:schemeClr val="accent2">
                    <a:lumMod val="50000"/>
                  </a:schemeClr>
                </a:solidFill>
              </a:rPr>
              <a:t>SastoDeal.com</a:t>
            </a:r>
            <a:r>
              <a:rPr lang="en-US" sz="2800" dirty="0" smtClean="0">
                <a:solidFill>
                  <a:schemeClr val="accent2">
                    <a:lumMod val="50000"/>
                  </a:schemeClr>
                </a:solidFill>
              </a:rPr>
              <a:t> </a:t>
            </a:r>
            <a:r>
              <a:rPr lang="en-US" sz="2800" u="sng" dirty="0" smtClean="0">
                <a:solidFill>
                  <a:schemeClr val="accent2">
                    <a:lumMod val="50000"/>
                  </a:schemeClr>
                </a:solidFill>
              </a:rPr>
              <a:t>works</a:t>
            </a:r>
            <a:r>
              <a:rPr lang="en-US" sz="2800" dirty="0" smtClean="0">
                <a:solidFill>
                  <a:schemeClr val="accent2">
                    <a:lumMod val="50000"/>
                  </a:schemeClr>
                </a:solidFill>
              </a:rPr>
              <a:t> ?</a:t>
            </a:r>
            <a:endParaRPr lang="en-US" sz="2800" dirty="0">
              <a:solidFill>
                <a:schemeClr val="accent2">
                  <a:lumMod val="50000"/>
                </a:schemeClr>
              </a:solidFill>
            </a:endParaRPr>
          </a:p>
        </p:txBody>
      </p:sp>
      <p:sp>
        <p:nvSpPr>
          <p:cNvPr id="3" name="Content Placeholder 2"/>
          <p:cNvSpPr>
            <a:spLocks noGrp="1"/>
          </p:cNvSpPr>
          <p:nvPr>
            <p:ph idx="1"/>
          </p:nvPr>
        </p:nvSpPr>
        <p:spPr/>
        <p:txBody>
          <a:bodyPr>
            <a:normAutofit/>
          </a:bodyPr>
          <a:lstStyle/>
          <a:p>
            <a:pPr>
              <a:buNone/>
            </a:pPr>
            <a:r>
              <a:rPr lang="en-US" sz="1800" dirty="0" smtClean="0"/>
              <a:t>                         It is a form of business which allows consumers to directly buy goods or services from a seller over the internet using a web browser. By visiting the website directly or by searching among alternative vendors using a shopping search engine consumers find a product of interest. It also provides the information about all the product related with it such as, product availability and pricing different e-retailers and features. As well as it also enable shoppers to use “search” features to find specific brands model or items.</a:t>
            </a:r>
          </a:p>
          <a:p>
            <a:pPr>
              <a:buNone/>
            </a:pPr>
            <a:r>
              <a:rPr lang="en-US" sz="1800" dirty="0" smtClean="0"/>
              <a:t>                                                             In sastodeal.com it allows to customers to do the  payment through credit card , debit card or a service such as esewa or khalti (same like PayPal)etc.  After completing the session of order and response of customer it deliver the order product as its time and rules.</a:t>
            </a:r>
          </a:p>
        </p:txBody>
      </p:sp>
    </p:spTree>
  </p:cSld>
  <p:clrMapOvr>
    <a:masterClrMapping/>
  </p:clrMapOvr>
  <p:transition advTm="100000">
    <p:wipe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4.jpg"/>
          <p:cNvPicPr>
            <a:picLocks noGrp="1" noChangeAspect="1"/>
          </p:cNvPicPr>
          <p:nvPr>
            <p:ph idx="1"/>
          </p:nvPr>
        </p:nvPicPr>
        <p:blipFill>
          <a:blip r:embed="rId2"/>
          <a:stretch>
            <a:fillRect/>
          </a:stretch>
        </p:blipFill>
        <p:spPr>
          <a:xfrm>
            <a:off x="0" y="0"/>
            <a:ext cx="9144000" cy="6857999"/>
          </a:xfrm>
        </p:spPr>
      </p:pic>
      <p:sp>
        <p:nvSpPr>
          <p:cNvPr id="6" name="TextBox 5"/>
          <p:cNvSpPr txBox="1"/>
          <p:nvPr/>
        </p:nvSpPr>
        <p:spPr>
          <a:xfrm>
            <a:off x="228600" y="5943600"/>
            <a:ext cx="4549772" cy="1323439"/>
          </a:xfrm>
          <a:prstGeom prst="rect">
            <a:avLst/>
          </a:prstGeom>
          <a:noFill/>
        </p:spPr>
        <p:txBody>
          <a:bodyPr wrap="none" rtlCol="0">
            <a:spAutoFit/>
          </a:bodyPr>
          <a:lstStyle/>
          <a:p>
            <a:r>
              <a:rPr lang="en-US" sz="4000" b="1" u="sng" dirty="0" smtClean="0"/>
              <a:t>Procedure</a:t>
            </a:r>
            <a:r>
              <a:rPr lang="en-US" sz="4000" b="1" dirty="0" smtClean="0"/>
              <a:t>  </a:t>
            </a:r>
            <a:r>
              <a:rPr lang="en-US" sz="4000" b="1" u="sng" dirty="0" smtClean="0"/>
              <a:t>in</a:t>
            </a:r>
            <a:r>
              <a:rPr lang="en-US" sz="4000" b="1" dirty="0" smtClean="0"/>
              <a:t>  </a:t>
            </a:r>
            <a:r>
              <a:rPr lang="en-US" sz="4000" b="1" u="sng" dirty="0" smtClean="0"/>
              <a:t>figure</a:t>
            </a:r>
          </a:p>
          <a:p>
            <a:endParaRPr lang="en-US" sz="4000" b="1" dirty="0"/>
          </a:p>
        </p:txBody>
      </p:sp>
    </p:spTree>
  </p:cSld>
  <p:clrMapOvr>
    <a:masterClrMapping/>
  </p:clrMapOvr>
  <p:transition advTm="50000">
    <p:pull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How sastodeals.com helps for uplifting the living standard of people  and country ?</a:t>
            </a:r>
            <a:endParaRPr lang="en-US" sz="2800" dirty="0"/>
          </a:p>
        </p:txBody>
      </p:sp>
      <p:sp>
        <p:nvSpPr>
          <p:cNvPr id="3" name="Content Placeholder 2"/>
          <p:cNvSpPr>
            <a:spLocks noGrp="1"/>
          </p:cNvSpPr>
          <p:nvPr>
            <p:ph idx="1"/>
          </p:nvPr>
        </p:nvSpPr>
        <p:spPr/>
        <p:txBody>
          <a:bodyPr>
            <a:normAutofit/>
          </a:bodyPr>
          <a:lstStyle/>
          <a:p>
            <a:pPr>
              <a:buNone/>
            </a:pPr>
            <a:r>
              <a:rPr lang="en-US" sz="1800" dirty="0" smtClean="0"/>
              <a:t>                                    Nepal is slowly moving  towards the direction of digital revolution. Due to online shopping shoppers aren’t needed to stay or wait in traffic, bargain for discount and spend hours looking for the products and services that they want. All it takes few time and few session to order the product and place to order. Due to which the way of shopping is changed, people can get the best thing or branded item in best price as want. As they get their product on needed time without staying in traffic and bargain which helps them to utilized their time on other works. </a:t>
            </a:r>
          </a:p>
          <a:p>
            <a:pPr>
              <a:buNone/>
            </a:pPr>
            <a:r>
              <a:rPr lang="en-US" sz="1800" dirty="0" smtClean="0"/>
              <a:t>                                                                  Due to online shopping country also getting benefit directly or indirectly . It means government can control unusual pricing rate and cheating on VAT, if online shopping website is being implement as well as, if people of the country were bring modernized. Then, it also helps for uplifting the country etc. Due to the following way it helps for uplifting the living standard of people and country.</a:t>
            </a:r>
          </a:p>
        </p:txBody>
      </p:sp>
    </p:spTree>
  </p:cSld>
  <p:clrMapOvr>
    <a:masterClrMapping/>
  </p:clrMapOvr>
  <p:transition advTm="100000">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76600" y="10439399"/>
            <a:ext cx="1295400" cy="381001"/>
          </a:xfrm>
          <a:solidFill>
            <a:schemeClr val="accent1">
              <a:lumMod val="40000"/>
              <a:lumOff val="60000"/>
            </a:schemeClr>
          </a:solidFill>
          <a:ln>
            <a:solidFill>
              <a:schemeClr val="accent1"/>
            </a:solidFill>
          </a:ln>
        </p:spPr>
        <p:txBody>
          <a:bodyPr>
            <a:normAutofit/>
          </a:bodyPr>
          <a:lstStyle/>
          <a:p>
            <a:pPr>
              <a:buNone/>
            </a:pPr>
            <a:endParaRPr lang="en-US" sz="1800" dirty="0"/>
          </a:p>
        </p:txBody>
      </p:sp>
      <p:sp>
        <p:nvSpPr>
          <p:cNvPr id="2" name="Title 1"/>
          <p:cNvSpPr>
            <a:spLocks noGrp="1"/>
          </p:cNvSpPr>
          <p:nvPr>
            <p:ph type="title"/>
          </p:nvPr>
        </p:nvSpPr>
        <p:spPr/>
        <p:txBody>
          <a:bodyPr/>
          <a:lstStyle/>
          <a:p>
            <a:r>
              <a:rPr lang="en-US" dirty="0" smtClean="0"/>
              <a:t>advantage </a:t>
            </a:r>
            <a:endParaRPr lang="en-US" dirty="0"/>
          </a:p>
        </p:txBody>
      </p:sp>
      <p:sp>
        <p:nvSpPr>
          <p:cNvPr id="4" name="Rectangle 3"/>
          <p:cNvSpPr/>
          <p:nvPr/>
        </p:nvSpPr>
        <p:spPr>
          <a:xfrm>
            <a:off x="228600" y="1676401"/>
            <a:ext cx="8915400" cy="3139321"/>
          </a:xfrm>
          <a:prstGeom prst="rect">
            <a:avLst/>
          </a:prstGeom>
        </p:spPr>
        <p:txBody>
          <a:bodyPr wrap="square">
            <a:spAutoFit/>
          </a:bodyPr>
          <a:lstStyle/>
          <a:p>
            <a:pPr algn="just">
              <a:buClrTx/>
              <a:buFont typeface="Wingdings" pitchFamily="2" charset="2"/>
              <a:buChar char="Ø"/>
            </a:pPr>
            <a:r>
              <a:rPr lang="en-US" dirty="0" smtClean="0"/>
              <a:t>     It makes the process of buying and selling procedure faster and safe due to its        protective session for transaction.</a:t>
            </a:r>
          </a:p>
          <a:p>
            <a:pPr algn="just">
              <a:buClrTx/>
              <a:buFont typeface="Wingdings" pitchFamily="2" charset="2"/>
              <a:buChar char="Ø"/>
            </a:pPr>
            <a:r>
              <a:rPr lang="en-US" dirty="0" smtClean="0"/>
              <a:t>     It minimize the effect of shoppers for searching different goods in different place     by allocating every goods on one platform call online shopping(sastodeal.com).</a:t>
            </a:r>
          </a:p>
          <a:p>
            <a:pPr algn="just">
              <a:buClrTx/>
              <a:buFont typeface="Wingdings" pitchFamily="2" charset="2"/>
              <a:buChar char="Ø"/>
            </a:pPr>
            <a:r>
              <a:rPr lang="en-US" dirty="0" smtClean="0"/>
              <a:t>      It allocate best price in goods due to which it minimize the bargaining process.</a:t>
            </a:r>
          </a:p>
          <a:p>
            <a:pPr algn="just">
              <a:buClrTx/>
              <a:buFont typeface="Wingdings" pitchFamily="2" charset="2"/>
              <a:buChar char="Ø"/>
            </a:pPr>
            <a:r>
              <a:rPr lang="en-US" dirty="0" smtClean="0"/>
              <a:t>      It also helps to save money and time because of free delivery and no longer have to wait in traffic to reach the shop.</a:t>
            </a:r>
          </a:p>
          <a:p>
            <a:pPr algn="just">
              <a:buClrTx/>
              <a:buFont typeface="Wingdings" pitchFamily="2" charset="2"/>
              <a:buChar char="Ø"/>
            </a:pPr>
            <a:r>
              <a:rPr lang="en-US" dirty="0" smtClean="0"/>
              <a:t>       It also make a best way to find every product due to which needed people can easily get. </a:t>
            </a:r>
          </a:p>
          <a:p>
            <a:pPr algn="just">
              <a:buFont typeface="Wingdings" pitchFamily="2" charset="2"/>
              <a:buChar char="Ø"/>
            </a:pPr>
            <a:endParaRPr lang="en-US" dirty="0" smtClean="0"/>
          </a:p>
          <a:p>
            <a:pPr algn="just">
              <a:buFont typeface="Wingdings" pitchFamily="2" charset="2"/>
              <a:buChar char="Ø"/>
            </a:pPr>
            <a:endParaRPr lang="en-US" dirty="0"/>
          </a:p>
        </p:txBody>
      </p:sp>
    </p:spTree>
  </p:cSld>
  <p:clrMapOvr>
    <a:masterClrMapping/>
  </p:clrMapOvr>
  <p:transition advTm="80000">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Disadvantage</a:t>
            </a:r>
            <a:endParaRPr lang="en-US" sz="2800" dirty="0"/>
          </a:p>
        </p:txBody>
      </p:sp>
      <p:sp>
        <p:nvSpPr>
          <p:cNvPr id="3" name="Content Placeholder 2"/>
          <p:cNvSpPr>
            <a:spLocks noGrp="1"/>
          </p:cNvSpPr>
          <p:nvPr>
            <p:ph idx="1"/>
          </p:nvPr>
        </p:nvSpPr>
        <p:spPr>
          <a:ln>
            <a:solidFill>
              <a:schemeClr val="tx1"/>
            </a:solidFill>
          </a:ln>
        </p:spPr>
        <p:txBody>
          <a:bodyPr>
            <a:normAutofit/>
          </a:bodyPr>
          <a:lstStyle/>
          <a:p>
            <a:pPr marL="514350" indent="-514350">
              <a:buClr>
                <a:schemeClr val="tx1"/>
              </a:buClr>
              <a:buFont typeface="Wingdings" pitchFamily="2" charset="2"/>
              <a:buChar char="Ø"/>
            </a:pPr>
            <a:r>
              <a:rPr lang="en-US" sz="1800" i="1" dirty="0" smtClean="0">
                <a:solidFill>
                  <a:srgbClr val="FF0000"/>
                </a:solidFill>
              </a:rPr>
              <a:t>Fraud in online shopping </a:t>
            </a:r>
            <a:r>
              <a:rPr lang="en-US" sz="1800" i="1" dirty="0" smtClean="0"/>
              <a:t>is the biggest disadvantage of online shopping. Many people are attracted towards great offer which seems good but usually not. Likewise, customers debit and credit card are misused to make fraudulent transactions.</a:t>
            </a:r>
          </a:p>
          <a:p>
            <a:pPr marL="514350" indent="-514350">
              <a:buClr>
                <a:schemeClr val="tx1"/>
              </a:buClr>
              <a:buFont typeface="Wingdings" pitchFamily="2" charset="2"/>
              <a:buChar char="Ø"/>
            </a:pPr>
            <a:r>
              <a:rPr lang="en-US" sz="1800" i="1" dirty="0" smtClean="0">
                <a:solidFill>
                  <a:srgbClr val="FF0000"/>
                </a:solidFill>
              </a:rPr>
              <a:t>Lack of touch and feel </a:t>
            </a:r>
            <a:r>
              <a:rPr lang="en-US" sz="1800" i="1" dirty="0" smtClean="0"/>
              <a:t>for the merchandise in online shopping.</a:t>
            </a:r>
          </a:p>
          <a:p>
            <a:pPr marL="514350" indent="-514350">
              <a:buClr>
                <a:schemeClr val="tx1"/>
              </a:buClr>
              <a:buFont typeface="Wingdings" pitchFamily="2" charset="2"/>
              <a:buChar char="Ø"/>
            </a:pPr>
            <a:r>
              <a:rPr lang="en-US" sz="1800" i="1" dirty="0" smtClean="0">
                <a:solidFill>
                  <a:srgbClr val="FF0000"/>
                </a:solidFill>
              </a:rPr>
              <a:t>Online shopping is not quite </a:t>
            </a:r>
            <a:r>
              <a:rPr lang="en-US" sz="1800" i="1" dirty="0" smtClean="0"/>
              <a:t>suitable for clothes as the customers cannot try them which create the problem of perfect size.</a:t>
            </a:r>
          </a:p>
          <a:p>
            <a:pPr marL="514350" indent="-514350">
              <a:buClr>
                <a:schemeClr val="tx1"/>
              </a:buClr>
              <a:buFont typeface="Wingdings" pitchFamily="2" charset="2"/>
              <a:buChar char="Ø"/>
            </a:pPr>
            <a:r>
              <a:rPr lang="en-US" sz="1800" i="1" dirty="0" smtClean="0">
                <a:solidFill>
                  <a:srgbClr val="FF0000"/>
                </a:solidFill>
              </a:rPr>
              <a:t>Lack of close examination</a:t>
            </a:r>
            <a:r>
              <a:rPr lang="en-US" sz="1800" i="1" dirty="0" smtClean="0"/>
              <a:t> in online shopping which creates the problem of color and quality due to various reason.</a:t>
            </a:r>
          </a:p>
          <a:p>
            <a:pPr marL="514350" indent="-514350">
              <a:buClr>
                <a:schemeClr val="tx1"/>
              </a:buClr>
              <a:buFont typeface="Wingdings" pitchFamily="2" charset="2"/>
              <a:buChar char="Ø"/>
            </a:pPr>
            <a:r>
              <a:rPr lang="en-US" sz="1800" i="1" dirty="0" smtClean="0">
                <a:solidFill>
                  <a:srgbClr val="FF0000"/>
                </a:solidFill>
              </a:rPr>
              <a:t>Delay in delivery</a:t>
            </a:r>
            <a:r>
              <a:rPr lang="en-US" sz="1800" i="1" dirty="0" smtClean="0"/>
              <a:t>; we cannot get the product in hand immediately after payment . so, we have to wait for some days or week sometimes a month too.</a:t>
            </a:r>
          </a:p>
          <a:p>
            <a:pPr marL="514350" indent="-514350">
              <a:buClr>
                <a:schemeClr val="tx1"/>
              </a:buClr>
              <a:buFont typeface="Wingdings" pitchFamily="2" charset="2"/>
              <a:buChar char="Ø"/>
            </a:pPr>
            <a:r>
              <a:rPr lang="en-US" sz="1800" i="1" dirty="0" smtClean="0">
                <a:solidFill>
                  <a:srgbClr val="FF0000"/>
                </a:solidFill>
              </a:rPr>
              <a:t>Hampers sales of retails shop</a:t>
            </a:r>
            <a:r>
              <a:rPr lang="en-US" sz="1800" i="1" dirty="0" smtClean="0"/>
              <a:t>; Online shopping also hampers retails shop, Nowadays, people are mostly engaged in it to save time etc.</a:t>
            </a:r>
          </a:p>
        </p:txBody>
      </p:sp>
    </p:spTree>
  </p:cSld>
  <p:clrMapOvr>
    <a:masterClrMapping/>
  </p:clrMapOvr>
  <p:transition advTm="80000">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a:t>
            </a:r>
            <a:endParaRPr lang="en-US" b="1" dirty="0"/>
          </a:p>
        </p:txBody>
      </p:sp>
      <p:sp>
        <p:nvSpPr>
          <p:cNvPr id="3" name="Content Placeholder 2"/>
          <p:cNvSpPr>
            <a:spLocks noGrp="1"/>
          </p:cNvSpPr>
          <p:nvPr>
            <p:ph idx="1"/>
          </p:nvPr>
        </p:nvSpPr>
        <p:spPr>
          <a:xfrm>
            <a:off x="0" y="2332037"/>
            <a:ext cx="8686800" cy="4525963"/>
          </a:xfrm>
        </p:spPr>
        <p:txBody>
          <a:bodyPr>
            <a:normAutofit/>
          </a:bodyPr>
          <a:lstStyle/>
          <a:p>
            <a:pPr>
              <a:buNone/>
            </a:pPr>
            <a:r>
              <a:rPr lang="en-US" sz="1800" dirty="0" smtClean="0"/>
              <a:t>        Everything is not bad in itself, it depends upon the user. How he is using it?</a:t>
            </a:r>
          </a:p>
          <a:p>
            <a:pPr>
              <a:buNone/>
            </a:pPr>
            <a:r>
              <a:rPr lang="en-US" sz="1800" dirty="0" smtClean="0"/>
              <a:t>        Its like a boom for us. It was developed for us for our benefit as well as while doing        such work always be careful regarding about threads, misuse of card etc and take more and more benefit form it</a:t>
            </a:r>
            <a:endParaRPr lang="en-US" sz="1800" dirty="0"/>
          </a:p>
        </p:txBody>
      </p:sp>
    </p:spTree>
  </p:cSld>
  <p:clrMapOvr>
    <a:masterClrMapping/>
  </p:clrMapOvr>
  <p:transition>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2.png"/>
          <p:cNvPicPr>
            <a:picLocks noGrp="1" noChangeAspect="1"/>
          </p:cNvPicPr>
          <p:nvPr>
            <p:ph idx="1"/>
          </p:nvPr>
        </p:nvPicPr>
        <p:blipFill>
          <a:blip r:embed="rId2"/>
          <a:stretch>
            <a:fillRect/>
          </a:stretch>
        </p:blipFill>
        <p:spPr>
          <a:xfrm>
            <a:off x="0" y="-1"/>
            <a:ext cx="9143999" cy="7156173"/>
          </a:xfrm>
        </p:spPr>
      </p:pic>
    </p:spTree>
  </p:cSld>
  <p:clrMapOvr>
    <a:masterClrMapping/>
  </p:clrMapOvr>
  <p:transition advTm="20000">
    <p:wipe dir="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231</TotalTime>
  <Words>837</Words>
  <Application>Microsoft Office PowerPoint</Application>
  <PresentationFormat>On-screen Show (4:3)</PresentationFormat>
  <Paragraphs>33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Trek</vt:lpstr>
      <vt:lpstr>     Sastodeal.com</vt:lpstr>
      <vt:lpstr>INTRODUCTION</vt:lpstr>
      <vt:lpstr>How SastoDeal.com works ?</vt:lpstr>
      <vt:lpstr>Slide 4</vt:lpstr>
      <vt:lpstr>How sastodeals.com helps for uplifting the living standard of people  and country ?</vt:lpstr>
      <vt:lpstr>advantage </vt:lpstr>
      <vt:lpstr>Disadvantage</vt:lpstr>
      <vt:lpstr>Conclusion</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dc:title>
  <dc:creator>Windows User</dc:creator>
  <cp:lastModifiedBy>Rohan Koirala 654</cp:lastModifiedBy>
  <cp:revision>27</cp:revision>
  <dcterms:created xsi:type="dcterms:W3CDTF">2020-02-05T09:12:12Z</dcterms:created>
  <dcterms:modified xsi:type="dcterms:W3CDTF">2020-02-07T01:01:28Z</dcterms:modified>
</cp:coreProperties>
</file>