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67" r:id="rId4"/>
    <p:sldId id="258" r:id="rId5"/>
    <p:sldId id="270" r:id="rId6"/>
    <p:sldId id="259" r:id="rId7"/>
    <p:sldId id="260" r:id="rId8"/>
    <p:sldId id="261" r:id="rId9"/>
    <p:sldId id="262" r:id="rId10"/>
    <p:sldId id="263" r:id="rId11"/>
    <p:sldId id="264" r:id="rId12"/>
    <p:sldId id="265" r:id="rId13"/>
    <p:sldId id="266"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bin Chaulagain" initials="NC" lastIdx="1" clrIdx="0">
    <p:extLst>
      <p:ext uri="{19B8F6BF-5375-455C-9EA6-DF929625EA0E}">
        <p15:presenceInfo xmlns:p15="http://schemas.microsoft.com/office/powerpoint/2012/main" userId="447ca37df7f0af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05T13:43:07.657" idx="1">
    <p:pos x="10" y="10"/>
    <p:text/>
    <p:extLst>
      <p:ext uri="{C676402C-5697-4E1C-873F-D02D1690AC5C}">
        <p15:threadingInfo xmlns:p15="http://schemas.microsoft.com/office/powerpoint/2012/main" timeZoneBias="-345"/>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EFD5AFE-9540-4F2C-BDA6-F8DD42D7AE9E}" type="datetimeFigureOut">
              <a:rPr lang="en-US" smtClean="0"/>
              <a:t>2/6/2020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76951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FD5AFE-9540-4F2C-BDA6-F8DD42D7AE9E}"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392428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EFD5AFE-9540-4F2C-BDA6-F8DD42D7AE9E}" type="datetimeFigureOut">
              <a:rPr lang="en-US" smtClean="0"/>
              <a:t>2/6/2020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2332600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EFD5AFE-9540-4F2C-BDA6-F8DD42D7AE9E}" type="datetimeFigureOut">
              <a:rPr lang="en-US" smtClean="0"/>
              <a:t>2/6/2020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7969106-FAE5-4F59-A2B6-DA26C216310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8605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EFD5AFE-9540-4F2C-BDA6-F8DD42D7AE9E}" type="datetimeFigureOut">
              <a:rPr lang="en-US" smtClean="0"/>
              <a:t>2/6/2020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1359157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FD5AFE-9540-4F2C-BDA6-F8DD42D7AE9E}"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3954793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FD5AFE-9540-4F2C-BDA6-F8DD42D7AE9E}"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7360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D5AFE-9540-4F2C-BDA6-F8DD42D7AE9E}"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1903080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EFD5AFE-9540-4F2C-BDA6-F8DD42D7AE9E}" type="datetimeFigureOut">
              <a:rPr lang="en-US" smtClean="0"/>
              <a:t>2/6/2020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71405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D5AFE-9540-4F2C-BDA6-F8DD42D7AE9E}"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106990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EFD5AFE-9540-4F2C-BDA6-F8DD42D7AE9E}" type="datetimeFigureOut">
              <a:rPr lang="en-US" smtClean="0"/>
              <a:t>2/6/2020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156611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D5AFE-9540-4F2C-BDA6-F8DD42D7AE9E}"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212404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D5AFE-9540-4F2C-BDA6-F8DD42D7AE9E}"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392740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D5AFE-9540-4F2C-BDA6-F8DD42D7AE9E}"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11927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D5AFE-9540-4F2C-BDA6-F8DD42D7AE9E}"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55028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FD5AFE-9540-4F2C-BDA6-F8DD42D7AE9E}"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251630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FD5AFE-9540-4F2C-BDA6-F8DD42D7AE9E}"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69106-FAE5-4F59-A2B6-DA26C216310E}" type="slidenum">
              <a:rPr lang="en-US" smtClean="0"/>
              <a:t>‹#›</a:t>
            </a:fld>
            <a:endParaRPr lang="en-US"/>
          </a:p>
        </p:txBody>
      </p:sp>
    </p:spTree>
    <p:extLst>
      <p:ext uri="{BB962C8B-B14F-4D97-AF65-F5344CB8AC3E}">
        <p14:creationId xmlns:p14="http://schemas.microsoft.com/office/powerpoint/2010/main" val="2634222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FD5AFE-9540-4F2C-BDA6-F8DD42D7AE9E}" type="datetimeFigureOut">
              <a:rPr lang="en-US" smtClean="0"/>
              <a:t>2/6/2020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969106-FAE5-4F59-A2B6-DA26C216310E}" type="slidenum">
              <a:rPr lang="en-US" smtClean="0"/>
              <a:t>‹#›</a:t>
            </a:fld>
            <a:endParaRPr lang="en-US"/>
          </a:p>
        </p:txBody>
      </p:sp>
    </p:spTree>
    <p:extLst>
      <p:ext uri="{BB962C8B-B14F-4D97-AF65-F5344CB8AC3E}">
        <p14:creationId xmlns:p14="http://schemas.microsoft.com/office/powerpoint/2010/main" val="1651862382"/>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81DF-E21C-434E-8AD0-5A3B1A8AAA23}"/>
              </a:ext>
            </a:extLst>
          </p:cNvPr>
          <p:cNvSpPr>
            <a:spLocks noGrp="1"/>
          </p:cNvSpPr>
          <p:nvPr>
            <p:ph type="ctrTitle"/>
          </p:nvPr>
        </p:nvSpPr>
        <p:spPr/>
        <p:txBody>
          <a:bodyPr/>
          <a:lstStyle/>
          <a:p>
            <a:pPr algn="ctr"/>
            <a:r>
              <a:rPr lang="en-US" dirty="0"/>
              <a:t>TCP/IP Model</a:t>
            </a:r>
            <a:br>
              <a:rPr lang="en-US" dirty="0"/>
            </a:br>
            <a:endParaRPr lang="en-US" dirty="0"/>
          </a:p>
        </p:txBody>
      </p:sp>
      <p:sp>
        <p:nvSpPr>
          <p:cNvPr id="3" name="Subtitle 2">
            <a:extLst>
              <a:ext uri="{FF2B5EF4-FFF2-40B4-BE49-F238E27FC236}">
                <a16:creationId xmlns:a16="http://schemas.microsoft.com/office/drawing/2014/main" id="{97749852-F25B-449B-B247-BA5CB5EF0582}"/>
              </a:ext>
            </a:extLst>
          </p:cNvPr>
          <p:cNvSpPr>
            <a:spLocks noGrp="1"/>
          </p:cNvSpPr>
          <p:nvPr>
            <p:ph type="subTitle" idx="1"/>
          </p:nvPr>
        </p:nvSpPr>
        <p:spPr>
          <a:xfrm>
            <a:off x="1371600" y="3632201"/>
            <a:ext cx="9448800" cy="2839620"/>
          </a:xfrm>
        </p:spPr>
        <p:txBody>
          <a:bodyPr>
            <a:normAutofit/>
          </a:bodyPr>
          <a:lstStyle/>
          <a:p>
            <a:r>
              <a:rPr lang="en-US" dirty="0"/>
              <a:t>Presented by:</a:t>
            </a:r>
          </a:p>
          <a:p>
            <a:r>
              <a:rPr lang="en-US" dirty="0" err="1"/>
              <a:t>Manoj</a:t>
            </a:r>
            <a:r>
              <a:rPr lang="en-US" dirty="0"/>
              <a:t> </a:t>
            </a:r>
            <a:r>
              <a:rPr lang="en-US" dirty="0" err="1"/>
              <a:t>Dahal</a:t>
            </a:r>
            <a:endParaRPr lang="en-US" dirty="0"/>
          </a:p>
          <a:p>
            <a:r>
              <a:rPr lang="en-US" dirty="0"/>
              <a:t>Nabin Chaulagain</a:t>
            </a:r>
          </a:p>
          <a:p>
            <a:r>
              <a:rPr lang="en-US" dirty="0"/>
              <a:t>Nakul Oli </a:t>
            </a:r>
          </a:p>
          <a:p>
            <a:r>
              <a:rPr lang="en-US" dirty="0"/>
              <a:t>Nabin Rawat </a:t>
            </a:r>
          </a:p>
          <a:p>
            <a:r>
              <a:rPr lang="en-US" dirty="0" err="1"/>
              <a:t>Nista</a:t>
            </a:r>
            <a:r>
              <a:rPr lang="en-US" dirty="0"/>
              <a:t> Chauhan</a:t>
            </a:r>
          </a:p>
        </p:txBody>
      </p:sp>
      <p:pic>
        <p:nvPicPr>
          <p:cNvPr id="5" name="Picture 4">
            <a:extLst>
              <a:ext uri="{FF2B5EF4-FFF2-40B4-BE49-F238E27FC236}">
                <a16:creationId xmlns:a16="http://schemas.microsoft.com/office/drawing/2014/main" id="{219DB5BF-9500-4032-AAF8-573D0639F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369" y="3225799"/>
            <a:ext cx="4308737" cy="2753291"/>
          </a:xfrm>
          <a:prstGeom prst="rect">
            <a:avLst/>
          </a:prstGeom>
        </p:spPr>
      </p:pic>
    </p:spTree>
    <p:extLst>
      <p:ext uri="{BB962C8B-B14F-4D97-AF65-F5344CB8AC3E}">
        <p14:creationId xmlns:p14="http://schemas.microsoft.com/office/powerpoint/2010/main" val="233258052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2D6A-48FC-408C-B1BA-49F40FAEFF29}"/>
              </a:ext>
            </a:extLst>
          </p:cNvPr>
          <p:cNvSpPr>
            <a:spLocks noGrp="1"/>
          </p:cNvSpPr>
          <p:nvPr>
            <p:ph type="title"/>
          </p:nvPr>
        </p:nvSpPr>
        <p:spPr>
          <a:xfrm>
            <a:off x="685800" y="764373"/>
            <a:ext cx="10820400" cy="1293028"/>
          </a:xfrm>
        </p:spPr>
        <p:txBody>
          <a:bodyPr/>
          <a:lstStyle/>
          <a:p>
            <a:pPr algn="l"/>
            <a:r>
              <a:rPr lang="en-US" dirty="0"/>
              <a:t>Internet layer</a:t>
            </a:r>
          </a:p>
        </p:txBody>
      </p:sp>
      <p:sp>
        <p:nvSpPr>
          <p:cNvPr id="3" name="Content Placeholder 2">
            <a:extLst>
              <a:ext uri="{FF2B5EF4-FFF2-40B4-BE49-F238E27FC236}">
                <a16:creationId xmlns:a16="http://schemas.microsoft.com/office/drawing/2014/main" id="{FDD3B453-F962-42ED-9370-D78B7182E1ED}"/>
              </a:ext>
            </a:extLst>
          </p:cNvPr>
          <p:cNvSpPr>
            <a:spLocks noGrp="1"/>
          </p:cNvSpPr>
          <p:nvPr>
            <p:ph idx="1"/>
          </p:nvPr>
        </p:nvSpPr>
        <p:spPr>
          <a:xfrm>
            <a:off x="685800" y="2194560"/>
            <a:ext cx="9900501" cy="4024125"/>
          </a:xfrm>
        </p:spPr>
        <p:txBody>
          <a:bodyPr>
            <a:normAutofit fontScale="92500" lnSpcReduction="20000"/>
          </a:bodyPr>
          <a:lstStyle/>
          <a:p>
            <a:r>
              <a:rPr lang="en-US" dirty="0"/>
              <a:t>The main purpose of this layer is to organize or handle the movement of data on network.</a:t>
            </a:r>
          </a:p>
          <a:p>
            <a:r>
              <a:rPr lang="en-US" dirty="0"/>
              <a:t>The main protocol used in this layer is:</a:t>
            </a:r>
          </a:p>
          <a:p>
            <a:pPr fontAlgn="base"/>
            <a:r>
              <a:rPr lang="en-US" b="1" dirty="0"/>
              <a:t>IP –</a:t>
            </a:r>
            <a:r>
              <a:rPr lang="en-US" dirty="0"/>
              <a:t> It is responsible for delivering packets from the source host to the destination host by looking at the IP addresses in the packet headers. IP has 2 versions:</a:t>
            </a:r>
            <a:br>
              <a:rPr lang="en-US" dirty="0"/>
            </a:br>
            <a:r>
              <a:rPr lang="en-US" dirty="0"/>
              <a:t>IPv4 and IPv6. IPv4 is the one that most of the websites are using currently. But IPv6 is growing as the number of IPv4 addresses are limited in number when compared to the number of users.</a:t>
            </a:r>
          </a:p>
          <a:p>
            <a:pPr fontAlgn="base"/>
            <a:r>
              <a:rPr lang="en-US" b="1" dirty="0"/>
              <a:t>ICMP –</a:t>
            </a:r>
            <a:r>
              <a:rPr lang="en-US" dirty="0"/>
              <a:t> stands for Internet Control Message Protocol. It is encapsulated within IP datagrams and is responsible for providing hosts with information about network problems.</a:t>
            </a:r>
          </a:p>
          <a:p>
            <a:pPr fontAlgn="base"/>
            <a:r>
              <a:rPr lang="en-US" b="1" dirty="0"/>
              <a:t>ARP –</a:t>
            </a:r>
            <a:r>
              <a:rPr lang="en-US" dirty="0"/>
              <a:t> stands for Address Resolution Protocol. Its job is to find the hardware address of a host from a known IP address. ARP has several types: Reverse ARP, Proxy ARP, Gratuitous ARP and Inverse ARP.</a:t>
            </a:r>
          </a:p>
          <a:p>
            <a:endParaRPr lang="en-US" dirty="0"/>
          </a:p>
        </p:txBody>
      </p:sp>
    </p:spTree>
    <p:extLst>
      <p:ext uri="{BB962C8B-B14F-4D97-AF65-F5344CB8AC3E}">
        <p14:creationId xmlns:p14="http://schemas.microsoft.com/office/powerpoint/2010/main" val="199411891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153A-9800-4CB7-A585-E16A93556EC1}"/>
              </a:ext>
            </a:extLst>
          </p:cNvPr>
          <p:cNvSpPr>
            <a:spLocks noGrp="1"/>
          </p:cNvSpPr>
          <p:nvPr>
            <p:ph type="title"/>
          </p:nvPr>
        </p:nvSpPr>
        <p:spPr>
          <a:xfrm>
            <a:off x="685800" y="764373"/>
            <a:ext cx="10820400" cy="1293028"/>
          </a:xfrm>
        </p:spPr>
        <p:txBody>
          <a:bodyPr/>
          <a:lstStyle/>
          <a:p>
            <a:pPr algn="l"/>
            <a:r>
              <a:rPr lang="en-US" dirty="0"/>
              <a:t>Network Layer</a:t>
            </a:r>
          </a:p>
        </p:txBody>
      </p:sp>
      <p:sp>
        <p:nvSpPr>
          <p:cNvPr id="3" name="Content Placeholder 2">
            <a:extLst>
              <a:ext uri="{FF2B5EF4-FFF2-40B4-BE49-F238E27FC236}">
                <a16:creationId xmlns:a16="http://schemas.microsoft.com/office/drawing/2014/main" id="{E77AC6D7-F12C-4620-9D4A-79D30E5B9AC2}"/>
              </a:ext>
            </a:extLst>
          </p:cNvPr>
          <p:cNvSpPr>
            <a:spLocks noGrp="1"/>
          </p:cNvSpPr>
          <p:nvPr>
            <p:ph idx="1"/>
          </p:nvPr>
        </p:nvSpPr>
        <p:spPr/>
        <p:txBody>
          <a:bodyPr>
            <a:normAutofit lnSpcReduction="10000"/>
          </a:bodyPr>
          <a:lstStyle/>
          <a:p>
            <a:r>
              <a:rPr lang="en-US" dirty="0"/>
              <a:t>A network layer is the lowest layer of the TCP/IP model.</a:t>
            </a:r>
          </a:p>
          <a:p>
            <a:r>
              <a:rPr lang="en-US" dirty="0"/>
              <a:t>A network layer is the combination of the Physical layer and Data Link layer defined in the OSI reference model.</a:t>
            </a:r>
          </a:p>
          <a:p>
            <a:r>
              <a:rPr lang="en-US" dirty="0"/>
              <a:t>It defines how the data should be sent physically through the network.</a:t>
            </a:r>
          </a:p>
          <a:p>
            <a:r>
              <a:rPr lang="en-US" dirty="0"/>
              <a:t>This layer is mainly responsible for the transmission of the data between two devices on the same network.</a:t>
            </a:r>
          </a:p>
          <a:p>
            <a:r>
              <a:rPr lang="en-US" dirty="0"/>
              <a:t>The functions carried out by this layer are encapsulating the IP datagram into frames transmitted by the network and mapping of IP addresses into physical addresses.</a:t>
            </a:r>
          </a:p>
          <a:p>
            <a:r>
              <a:rPr lang="en-US" dirty="0"/>
              <a:t>The protocols used by this layer are ethernet, token ring, FDDI, X.25, frame relay.</a:t>
            </a:r>
          </a:p>
        </p:txBody>
      </p:sp>
    </p:spTree>
    <p:extLst>
      <p:ext uri="{BB962C8B-B14F-4D97-AF65-F5344CB8AC3E}">
        <p14:creationId xmlns:p14="http://schemas.microsoft.com/office/powerpoint/2010/main" val="321498366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374A-08ED-4A3F-BF7C-FE0C7B72E799}"/>
              </a:ext>
            </a:extLst>
          </p:cNvPr>
          <p:cNvSpPr>
            <a:spLocks noGrp="1"/>
          </p:cNvSpPr>
          <p:nvPr>
            <p:ph type="title"/>
          </p:nvPr>
        </p:nvSpPr>
        <p:spPr>
          <a:xfrm>
            <a:off x="685800" y="764373"/>
            <a:ext cx="10820400" cy="1293028"/>
          </a:xfrm>
        </p:spPr>
        <p:txBody>
          <a:bodyPr/>
          <a:lstStyle/>
          <a:p>
            <a:pPr algn="l"/>
            <a:r>
              <a:rPr lang="en-US" dirty="0"/>
              <a:t>Merits of TCP/</a:t>
            </a:r>
            <a:r>
              <a:rPr lang="en-US" dirty="0" err="1"/>
              <a:t>ip</a:t>
            </a:r>
            <a:r>
              <a:rPr lang="en-US" dirty="0"/>
              <a:t> model</a:t>
            </a:r>
          </a:p>
        </p:txBody>
      </p:sp>
      <p:sp>
        <p:nvSpPr>
          <p:cNvPr id="3" name="Content Placeholder 2">
            <a:extLst>
              <a:ext uri="{FF2B5EF4-FFF2-40B4-BE49-F238E27FC236}">
                <a16:creationId xmlns:a16="http://schemas.microsoft.com/office/drawing/2014/main" id="{8760DD4A-AE92-4D45-A0D7-FF206B8C156B}"/>
              </a:ext>
            </a:extLst>
          </p:cNvPr>
          <p:cNvSpPr>
            <a:spLocks noGrp="1"/>
          </p:cNvSpPr>
          <p:nvPr>
            <p:ph idx="1"/>
          </p:nvPr>
        </p:nvSpPr>
        <p:spPr>
          <a:xfrm>
            <a:off x="685800" y="2194560"/>
            <a:ext cx="7986860" cy="4024125"/>
          </a:xfrm>
        </p:spPr>
        <p:txBody>
          <a:bodyPr/>
          <a:lstStyle/>
          <a:p>
            <a:pPr marL="0" indent="0">
              <a:buNone/>
            </a:pPr>
            <a:endParaRPr lang="en-US" dirty="0"/>
          </a:p>
          <a:p>
            <a:r>
              <a:rPr lang="en-US" dirty="0"/>
              <a:t>It operate independently.</a:t>
            </a:r>
          </a:p>
          <a:p>
            <a:r>
              <a:rPr lang="en-US" dirty="0"/>
              <a:t>It is scalable.</a:t>
            </a:r>
          </a:p>
          <a:p>
            <a:r>
              <a:rPr lang="en-US" dirty="0"/>
              <a:t>Client/server architecture.</a:t>
            </a:r>
          </a:p>
          <a:p>
            <a:r>
              <a:rPr lang="en-US" dirty="0"/>
              <a:t>Supports a number of routing protocols.</a:t>
            </a:r>
          </a:p>
          <a:p>
            <a:r>
              <a:rPr lang="en-US" dirty="0"/>
              <a:t>Can be used to establish a connection between two computers.</a:t>
            </a:r>
          </a:p>
          <a:p>
            <a:pPr marL="0" indent="0">
              <a:buNone/>
            </a:pPr>
            <a:endParaRPr lang="en-US" dirty="0"/>
          </a:p>
        </p:txBody>
      </p:sp>
    </p:spTree>
    <p:extLst>
      <p:ext uri="{BB962C8B-B14F-4D97-AF65-F5344CB8AC3E}">
        <p14:creationId xmlns:p14="http://schemas.microsoft.com/office/powerpoint/2010/main" val="129379038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BD74-1F5C-494C-A39F-B1EEF8F5E140}"/>
              </a:ext>
            </a:extLst>
          </p:cNvPr>
          <p:cNvSpPr>
            <a:spLocks noGrp="1"/>
          </p:cNvSpPr>
          <p:nvPr>
            <p:ph type="title"/>
          </p:nvPr>
        </p:nvSpPr>
        <p:spPr>
          <a:xfrm>
            <a:off x="685800" y="764373"/>
            <a:ext cx="10820400" cy="1293028"/>
          </a:xfrm>
        </p:spPr>
        <p:txBody>
          <a:bodyPr/>
          <a:lstStyle/>
          <a:p>
            <a:pPr algn="l"/>
            <a:r>
              <a:rPr lang="en-US" dirty="0"/>
              <a:t>Demerits of TCP/IP</a:t>
            </a:r>
          </a:p>
        </p:txBody>
      </p:sp>
      <p:sp>
        <p:nvSpPr>
          <p:cNvPr id="3" name="Content Placeholder 2">
            <a:extLst>
              <a:ext uri="{FF2B5EF4-FFF2-40B4-BE49-F238E27FC236}">
                <a16:creationId xmlns:a16="http://schemas.microsoft.com/office/drawing/2014/main" id="{0DB051C2-BD3E-4C56-8EFE-00B1AC0987E2}"/>
              </a:ext>
            </a:extLst>
          </p:cNvPr>
          <p:cNvSpPr>
            <a:spLocks noGrp="1"/>
          </p:cNvSpPr>
          <p:nvPr>
            <p:ph idx="1"/>
          </p:nvPr>
        </p:nvSpPr>
        <p:spPr>
          <a:xfrm>
            <a:off x="685800" y="2194560"/>
            <a:ext cx="8957821" cy="4024125"/>
          </a:xfrm>
        </p:spPr>
        <p:txBody>
          <a:bodyPr/>
          <a:lstStyle/>
          <a:p>
            <a:r>
              <a:rPr lang="en-US" dirty="0"/>
              <a:t>In this, the transport layer does not guarantee delivery of packets.</a:t>
            </a:r>
          </a:p>
          <a:p>
            <a:r>
              <a:rPr lang="en-US" dirty="0"/>
              <a:t>The model cannot be used in any other application.</a:t>
            </a:r>
          </a:p>
          <a:p>
            <a:r>
              <a:rPr lang="en-US" dirty="0"/>
              <a:t>Replacing protocol is not easy.</a:t>
            </a:r>
          </a:p>
          <a:p>
            <a:r>
              <a:rPr lang="en-US" dirty="0"/>
              <a:t>It has not clearly separated its services, interfaces and protocols.</a:t>
            </a:r>
          </a:p>
          <a:p>
            <a:pPr marL="0" indent="0">
              <a:buNone/>
            </a:pPr>
            <a:endParaRPr lang="en-US" dirty="0"/>
          </a:p>
        </p:txBody>
      </p:sp>
    </p:spTree>
    <p:extLst>
      <p:ext uri="{BB962C8B-B14F-4D97-AF65-F5344CB8AC3E}">
        <p14:creationId xmlns:p14="http://schemas.microsoft.com/office/powerpoint/2010/main" val="310272780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B198-253C-45A3-BF54-8ACA97109341}"/>
              </a:ext>
            </a:extLst>
          </p:cNvPr>
          <p:cNvSpPr>
            <a:spLocks noGrp="1"/>
          </p:cNvSpPr>
          <p:nvPr>
            <p:ph type="title"/>
          </p:nvPr>
        </p:nvSpPr>
        <p:spPr>
          <a:xfrm>
            <a:off x="621437" y="764373"/>
            <a:ext cx="10884763" cy="1293028"/>
          </a:xfrm>
        </p:spPr>
        <p:txBody>
          <a:bodyPr/>
          <a:lstStyle/>
          <a:p>
            <a:pPr algn="l"/>
            <a:r>
              <a:rPr lang="en-US" dirty="0"/>
              <a:t>ANY question?</a:t>
            </a:r>
          </a:p>
        </p:txBody>
      </p:sp>
      <p:pic>
        <p:nvPicPr>
          <p:cNvPr id="5" name="Content Placeholder 4">
            <a:extLst>
              <a:ext uri="{FF2B5EF4-FFF2-40B4-BE49-F238E27FC236}">
                <a16:creationId xmlns:a16="http://schemas.microsoft.com/office/drawing/2014/main" id="{6F06E281-2B7A-4052-A028-F5670ED5AB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5270" y="2057401"/>
            <a:ext cx="4899134" cy="3773009"/>
          </a:xfrm>
        </p:spPr>
      </p:pic>
    </p:spTree>
    <p:extLst>
      <p:ext uri="{BB962C8B-B14F-4D97-AF65-F5344CB8AC3E}">
        <p14:creationId xmlns:p14="http://schemas.microsoft.com/office/powerpoint/2010/main" val="31860000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8F8799-D939-4FFD-81F4-1702EDADB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38183"/>
            <a:ext cx="12192000" cy="5419817"/>
          </a:xfrm>
        </p:spPr>
      </p:pic>
    </p:spTree>
    <p:extLst>
      <p:ext uri="{BB962C8B-B14F-4D97-AF65-F5344CB8AC3E}">
        <p14:creationId xmlns:p14="http://schemas.microsoft.com/office/powerpoint/2010/main" val="152107349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3A19-A40A-4E56-8BD8-96F98A514012}"/>
              </a:ext>
            </a:extLst>
          </p:cNvPr>
          <p:cNvSpPr>
            <a:spLocks noGrp="1"/>
          </p:cNvSpPr>
          <p:nvPr>
            <p:ph type="title"/>
          </p:nvPr>
        </p:nvSpPr>
        <p:spPr>
          <a:xfrm>
            <a:off x="612559" y="764373"/>
            <a:ext cx="10893641" cy="1293028"/>
          </a:xfrm>
        </p:spPr>
        <p:txBody>
          <a:bodyPr/>
          <a:lstStyle/>
          <a:p>
            <a:pPr algn="l"/>
            <a:r>
              <a:rPr lang="en-US" dirty="0"/>
              <a:t>Contents:</a:t>
            </a:r>
          </a:p>
        </p:txBody>
      </p:sp>
      <p:sp>
        <p:nvSpPr>
          <p:cNvPr id="3" name="Content Placeholder 2">
            <a:extLst>
              <a:ext uri="{FF2B5EF4-FFF2-40B4-BE49-F238E27FC236}">
                <a16:creationId xmlns:a16="http://schemas.microsoft.com/office/drawing/2014/main" id="{4B3DD111-A672-4DA3-93FB-943D1AF5799D}"/>
              </a:ext>
            </a:extLst>
          </p:cNvPr>
          <p:cNvSpPr>
            <a:spLocks noGrp="1"/>
          </p:cNvSpPr>
          <p:nvPr>
            <p:ph idx="1"/>
          </p:nvPr>
        </p:nvSpPr>
        <p:spPr/>
        <p:txBody>
          <a:bodyPr>
            <a:normAutofit lnSpcReduction="10000"/>
          </a:bodyPr>
          <a:lstStyle/>
          <a:p>
            <a:r>
              <a:rPr lang="en-US" dirty="0"/>
              <a:t>Introduction to TCP/IP</a:t>
            </a:r>
          </a:p>
          <a:p>
            <a:r>
              <a:rPr lang="en-US" dirty="0"/>
              <a:t>Why TCP/IP?</a:t>
            </a:r>
          </a:p>
          <a:p>
            <a:r>
              <a:rPr lang="en-US" dirty="0"/>
              <a:t>TCP/IP Diagram</a:t>
            </a:r>
          </a:p>
          <a:p>
            <a:r>
              <a:rPr lang="en-US" dirty="0"/>
              <a:t>Layers of TCP/IP model</a:t>
            </a:r>
          </a:p>
          <a:p>
            <a:pPr marL="0" indent="0">
              <a:buNone/>
            </a:pPr>
            <a:r>
              <a:rPr lang="en-US" dirty="0"/>
              <a:t>   1)Application layer</a:t>
            </a:r>
          </a:p>
          <a:p>
            <a:pPr marL="0" indent="0">
              <a:buNone/>
            </a:pPr>
            <a:r>
              <a:rPr lang="en-US" dirty="0"/>
              <a:t>   2) Transport Layer</a:t>
            </a:r>
          </a:p>
          <a:p>
            <a:pPr marL="0" indent="0">
              <a:buNone/>
            </a:pPr>
            <a:r>
              <a:rPr lang="en-US" dirty="0"/>
              <a:t>   3) Internet Layer</a:t>
            </a:r>
          </a:p>
          <a:p>
            <a:pPr marL="0" indent="0">
              <a:buNone/>
            </a:pPr>
            <a:r>
              <a:rPr lang="en-US" dirty="0"/>
              <a:t>   4)Network Layer</a:t>
            </a:r>
          </a:p>
          <a:p>
            <a:r>
              <a:rPr lang="en-US" dirty="0"/>
              <a:t>Merits of TCP/IP</a:t>
            </a:r>
          </a:p>
          <a:p>
            <a:r>
              <a:rPr lang="en-US" dirty="0"/>
              <a:t>Demerits of TCP/IP</a:t>
            </a:r>
          </a:p>
        </p:txBody>
      </p:sp>
    </p:spTree>
    <p:extLst>
      <p:ext uri="{BB962C8B-B14F-4D97-AF65-F5344CB8AC3E}">
        <p14:creationId xmlns:p14="http://schemas.microsoft.com/office/powerpoint/2010/main" val="64269682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DEF1A4-7B9F-478B-B2EB-470B1307A7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7310" y="1590609"/>
            <a:ext cx="7311138" cy="4024313"/>
          </a:xfrm>
        </p:spPr>
      </p:pic>
    </p:spTree>
    <p:extLst>
      <p:ext uri="{BB962C8B-B14F-4D97-AF65-F5344CB8AC3E}">
        <p14:creationId xmlns:p14="http://schemas.microsoft.com/office/powerpoint/2010/main" val="314229102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DC72-2278-4DBE-8B65-755F9BFB79F8}"/>
              </a:ext>
            </a:extLst>
          </p:cNvPr>
          <p:cNvSpPr>
            <a:spLocks noGrp="1"/>
          </p:cNvSpPr>
          <p:nvPr>
            <p:ph type="title"/>
          </p:nvPr>
        </p:nvSpPr>
        <p:spPr>
          <a:xfrm>
            <a:off x="685800" y="764373"/>
            <a:ext cx="10820400" cy="1293028"/>
          </a:xfrm>
        </p:spPr>
        <p:txBody>
          <a:bodyPr/>
          <a:lstStyle/>
          <a:p>
            <a:pPr algn="l"/>
            <a:r>
              <a:rPr lang="en-US" dirty="0"/>
              <a:t>Introduction</a:t>
            </a:r>
          </a:p>
        </p:txBody>
      </p:sp>
      <p:sp>
        <p:nvSpPr>
          <p:cNvPr id="3" name="Content Placeholder 2">
            <a:extLst>
              <a:ext uri="{FF2B5EF4-FFF2-40B4-BE49-F238E27FC236}">
                <a16:creationId xmlns:a16="http://schemas.microsoft.com/office/drawing/2014/main" id="{E1264F62-3CD1-4A72-A29D-27A9D7A84CFA}"/>
              </a:ext>
            </a:extLst>
          </p:cNvPr>
          <p:cNvSpPr>
            <a:spLocks noGrp="1"/>
          </p:cNvSpPr>
          <p:nvPr>
            <p:ph idx="1"/>
          </p:nvPr>
        </p:nvSpPr>
        <p:spPr>
          <a:xfrm>
            <a:off x="685800" y="2148396"/>
            <a:ext cx="9363173" cy="4070289"/>
          </a:xfrm>
        </p:spPr>
        <p:txBody>
          <a:bodyPr>
            <a:normAutofit fontScale="92500" lnSpcReduction="10000"/>
          </a:bodyPr>
          <a:lstStyle/>
          <a:p>
            <a:r>
              <a:rPr lang="en-US" dirty="0"/>
              <a:t>TCP/IP (Transmission Control Protocol / Internet Protocol) is the set of communication protocols used for the internet and other similar networks.</a:t>
            </a:r>
          </a:p>
          <a:p>
            <a:r>
              <a:rPr lang="en-US" dirty="0"/>
              <a:t>TCP/IP was developed by Department of </a:t>
            </a:r>
            <a:r>
              <a:rPr lang="en-US" b="1" dirty="0"/>
              <a:t>Defense's Project Research Agency</a:t>
            </a:r>
            <a:r>
              <a:rPr lang="en-US" dirty="0"/>
              <a:t> (ARPA, later DARPA) as a part of a research project of network interconnection to connect remote machines.</a:t>
            </a:r>
            <a:br>
              <a:rPr lang="en-US" dirty="0"/>
            </a:br>
            <a:endParaRPr lang="en-US" dirty="0"/>
          </a:p>
          <a:p>
            <a:r>
              <a:rPr lang="en-US" dirty="0"/>
              <a:t>It is named from two of the most important protocols in it:</a:t>
            </a:r>
          </a:p>
          <a:p>
            <a:pPr marL="457200" indent="-457200">
              <a:buAutoNum type="arabicParenR"/>
            </a:pPr>
            <a:r>
              <a:rPr lang="en-US" dirty="0"/>
              <a:t>Transmission Control Protocol: This protocol ensures the delivery of information packets across networks. It is a connection oriented protocol.</a:t>
            </a:r>
          </a:p>
          <a:p>
            <a:pPr marL="457200" indent="-457200">
              <a:buAutoNum type="arabicParenR"/>
            </a:pPr>
            <a:r>
              <a:rPr lang="en-US" dirty="0"/>
              <a:t>Internet Protocols: This most important protocol is responsible for providing logical addressing called IP address to route information between networks. </a:t>
            </a:r>
          </a:p>
        </p:txBody>
      </p:sp>
    </p:spTree>
    <p:extLst>
      <p:ext uri="{BB962C8B-B14F-4D97-AF65-F5344CB8AC3E}">
        <p14:creationId xmlns:p14="http://schemas.microsoft.com/office/powerpoint/2010/main" val="194418025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EAEE-9E08-4C45-8543-C5F4B1C84C8F}"/>
              </a:ext>
            </a:extLst>
          </p:cNvPr>
          <p:cNvSpPr>
            <a:spLocks noGrp="1"/>
          </p:cNvSpPr>
          <p:nvPr>
            <p:ph type="title"/>
          </p:nvPr>
        </p:nvSpPr>
        <p:spPr>
          <a:xfrm>
            <a:off x="685800" y="764373"/>
            <a:ext cx="10820400" cy="1293028"/>
          </a:xfrm>
        </p:spPr>
        <p:txBody>
          <a:bodyPr/>
          <a:lstStyle/>
          <a:p>
            <a:pPr algn="l"/>
            <a:r>
              <a:rPr lang="en-US" dirty="0"/>
              <a:t>Why TCP/IP??</a:t>
            </a:r>
          </a:p>
        </p:txBody>
      </p:sp>
      <p:sp>
        <p:nvSpPr>
          <p:cNvPr id="3" name="Content Placeholder 2">
            <a:extLst>
              <a:ext uri="{FF2B5EF4-FFF2-40B4-BE49-F238E27FC236}">
                <a16:creationId xmlns:a16="http://schemas.microsoft.com/office/drawing/2014/main" id="{5C49290D-CE45-438A-B365-D192B3BBD668}"/>
              </a:ext>
            </a:extLst>
          </p:cNvPr>
          <p:cNvSpPr>
            <a:spLocks noGrp="1"/>
          </p:cNvSpPr>
          <p:nvPr>
            <p:ph idx="1"/>
          </p:nvPr>
        </p:nvSpPr>
        <p:spPr/>
        <p:txBody>
          <a:bodyPr/>
          <a:lstStyle/>
          <a:p>
            <a:r>
              <a:rPr lang="en-US" dirty="0"/>
              <a:t>TCP/IP is important because whole internet runs over it. Without TCP/IP the data communication and internet or inter-networking of the devices is not possible.</a:t>
            </a:r>
          </a:p>
          <a:p>
            <a:r>
              <a:rPr lang="en-US" dirty="0"/>
              <a:t>It is the basis for all the networking applications and networking devices you use everyday. From your email to your web browser to the PC that runs those application and connects them to the internet, all of them are based on a core concept of TCP/IP model.</a:t>
            </a:r>
          </a:p>
          <a:p>
            <a:r>
              <a:rPr lang="en-US" dirty="0"/>
              <a:t>If you know the TCP/IP model from the bottom to the top, no matter what type of devices or overall system you are working wit, you will be able to move through troubleshooting much faster and </a:t>
            </a:r>
            <a:r>
              <a:rPr lang="en-US"/>
              <a:t>more efficiently.</a:t>
            </a:r>
            <a:endParaRPr lang="en-US" dirty="0"/>
          </a:p>
        </p:txBody>
      </p:sp>
    </p:spTree>
    <p:extLst>
      <p:ext uri="{BB962C8B-B14F-4D97-AF65-F5344CB8AC3E}">
        <p14:creationId xmlns:p14="http://schemas.microsoft.com/office/powerpoint/2010/main" val="92586725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675A-6A46-464D-B24C-60537C82586B}"/>
              </a:ext>
            </a:extLst>
          </p:cNvPr>
          <p:cNvSpPr>
            <a:spLocks noGrp="1"/>
          </p:cNvSpPr>
          <p:nvPr>
            <p:ph type="title"/>
          </p:nvPr>
        </p:nvSpPr>
        <p:spPr>
          <a:xfrm>
            <a:off x="685800" y="764373"/>
            <a:ext cx="10820400" cy="1293028"/>
          </a:xfrm>
        </p:spPr>
        <p:txBody>
          <a:bodyPr/>
          <a:lstStyle/>
          <a:p>
            <a:pPr algn="l"/>
            <a:r>
              <a:rPr lang="en-US" dirty="0"/>
              <a:t>TCP/IP and its protocol Diagram</a:t>
            </a:r>
          </a:p>
        </p:txBody>
      </p:sp>
      <p:pic>
        <p:nvPicPr>
          <p:cNvPr id="11" name="Picture 10">
            <a:extLst>
              <a:ext uri="{FF2B5EF4-FFF2-40B4-BE49-F238E27FC236}">
                <a16:creationId xmlns:a16="http://schemas.microsoft.com/office/drawing/2014/main" id="{ADF3C392-B58C-48CC-8BBD-B858908C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931" y="2057401"/>
            <a:ext cx="6502138" cy="4136008"/>
          </a:xfrm>
          <a:prstGeom prst="rect">
            <a:avLst/>
          </a:prstGeom>
        </p:spPr>
      </p:pic>
    </p:spTree>
    <p:extLst>
      <p:ext uri="{BB962C8B-B14F-4D97-AF65-F5344CB8AC3E}">
        <p14:creationId xmlns:p14="http://schemas.microsoft.com/office/powerpoint/2010/main" val="6754914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66D5-F830-4D6B-A0CA-10B7DEA896CE}"/>
              </a:ext>
            </a:extLst>
          </p:cNvPr>
          <p:cNvSpPr>
            <a:spLocks noGrp="1"/>
          </p:cNvSpPr>
          <p:nvPr>
            <p:ph type="title"/>
          </p:nvPr>
        </p:nvSpPr>
        <p:spPr>
          <a:xfrm>
            <a:off x="559293" y="764373"/>
            <a:ext cx="10946907" cy="1293028"/>
          </a:xfrm>
        </p:spPr>
        <p:txBody>
          <a:bodyPr/>
          <a:lstStyle/>
          <a:p>
            <a:pPr algn="l"/>
            <a:br>
              <a:rPr lang="en-US" dirty="0"/>
            </a:br>
            <a:r>
              <a:rPr lang="en-US" dirty="0"/>
              <a:t>Application layer</a:t>
            </a:r>
          </a:p>
        </p:txBody>
      </p:sp>
      <p:sp>
        <p:nvSpPr>
          <p:cNvPr id="3" name="Content Placeholder 2">
            <a:extLst>
              <a:ext uri="{FF2B5EF4-FFF2-40B4-BE49-F238E27FC236}">
                <a16:creationId xmlns:a16="http://schemas.microsoft.com/office/drawing/2014/main" id="{44DB0621-239E-40FC-B921-82EAA185428B}"/>
              </a:ext>
            </a:extLst>
          </p:cNvPr>
          <p:cNvSpPr>
            <a:spLocks noGrp="1"/>
          </p:cNvSpPr>
          <p:nvPr>
            <p:ph idx="1"/>
          </p:nvPr>
        </p:nvSpPr>
        <p:spPr/>
        <p:txBody>
          <a:bodyPr/>
          <a:lstStyle/>
          <a:p>
            <a:r>
              <a:rPr lang="en-US" dirty="0"/>
              <a:t>This layer is comparable to the application , presentation and session layers of the OSI model all combined into one.</a:t>
            </a:r>
          </a:p>
          <a:p>
            <a:r>
              <a:rPr lang="en-US" dirty="0"/>
              <a:t>It provides a way for applications to have access to networked services.</a:t>
            </a:r>
          </a:p>
          <a:p>
            <a:r>
              <a:rPr lang="en-US" dirty="0"/>
              <a:t>This layer also contains the high level protocols. The main issue with this layer is the ability to use both TCP and UDP protocols. </a:t>
            </a:r>
          </a:p>
          <a:p>
            <a:r>
              <a:rPr lang="en-US" dirty="0"/>
              <a:t>For example: TFTP uses UDP because usually on LAN the physical links are short enough to ensure quick and reliable packet without any errors. SMTP instead uses TCP because of the error checking capabilities.</a:t>
            </a:r>
          </a:p>
          <a:p>
            <a:endParaRPr lang="en-US" dirty="0"/>
          </a:p>
          <a:p>
            <a:endParaRPr lang="en-US" dirty="0"/>
          </a:p>
          <a:p>
            <a:endParaRPr lang="en-US" dirty="0"/>
          </a:p>
        </p:txBody>
      </p:sp>
    </p:spTree>
    <p:extLst>
      <p:ext uri="{BB962C8B-B14F-4D97-AF65-F5344CB8AC3E}">
        <p14:creationId xmlns:p14="http://schemas.microsoft.com/office/powerpoint/2010/main" val="6681506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AEE36-B233-4BB1-82BD-F06307984639}"/>
              </a:ext>
            </a:extLst>
          </p:cNvPr>
          <p:cNvSpPr>
            <a:spLocks noGrp="1"/>
          </p:cNvSpPr>
          <p:nvPr>
            <p:ph idx="1"/>
          </p:nvPr>
        </p:nvSpPr>
        <p:spPr>
          <a:xfrm>
            <a:off x="685801" y="1464816"/>
            <a:ext cx="9381478" cy="4753870"/>
          </a:xfrm>
        </p:spPr>
        <p:txBody>
          <a:bodyPr>
            <a:normAutofit fontScale="92500" lnSpcReduction="20000"/>
          </a:bodyPr>
          <a:lstStyle/>
          <a:p>
            <a:pPr marL="0" indent="0" algn="just">
              <a:buNone/>
            </a:pPr>
            <a:r>
              <a:rPr lang="en-US" sz="2100" dirty="0"/>
              <a:t>The TCP/IP  specifications described a lot of applications that were at the top of the protocol stack. Some of them were TELNET, FTP, SMTP, DNS etc.</a:t>
            </a:r>
          </a:p>
          <a:p>
            <a:pPr algn="just"/>
            <a:r>
              <a:rPr lang="en-US" sz="2100" dirty="0"/>
              <a:t>TELNET is a two- way communication protocol which allows connecting to a remote machine and run applications on it. </a:t>
            </a:r>
          </a:p>
          <a:p>
            <a:r>
              <a:rPr lang="en-US" sz="2100" dirty="0"/>
              <a:t>FTP is a protocol that allows file transfer amongst computer users connected over a network. It is reliable, simple and efficient.</a:t>
            </a:r>
          </a:p>
          <a:p>
            <a:r>
              <a:rPr lang="en-US" sz="2100" dirty="0"/>
              <a:t>DNS resolves an IP address into a textual address for hosts connected over a network.</a:t>
            </a:r>
          </a:p>
          <a:p>
            <a:r>
              <a:rPr lang="en-US" sz="2100" dirty="0"/>
              <a:t>SMTP is used to send emails.</a:t>
            </a:r>
          </a:p>
          <a:p>
            <a:r>
              <a:rPr lang="en-US" sz="2100" dirty="0"/>
              <a:t>TFTP is a stripped down version of FTP. It is small and fast protocol,  but it doesn’t support authentication. Because of this, security risk it is not used widely.</a:t>
            </a:r>
          </a:p>
          <a:p>
            <a:r>
              <a:rPr lang="en-US" sz="2100" dirty="0"/>
              <a:t>HTTP </a:t>
            </a:r>
            <a:r>
              <a:rPr lang="en-US" dirty="0"/>
              <a:t>is foundation of the World Wide Web. It is used to transfer Webpages and such resources from the Web Server or HTTP server to the Web Client or the HTTP client. When you use a web browser such as Internet Explorer or Firefox, you are using a web client. It uses HTTP to transfer web pages that you request from the remote servers.</a:t>
            </a:r>
            <a:endParaRPr lang="en-US" sz="2100" dirty="0"/>
          </a:p>
        </p:txBody>
      </p:sp>
    </p:spTree>
    <p:extLst>
      <p:ext uri="{BB962C8B-B14F-4D97-AF65-F5344CB8AC3E}">
        <p14:creationId xmlns:p14="http://schemas.microsoft.com/office/powerpoint/2010/main" val="334084348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8DEF-2908-4FA7-84E5-4D325C7C4EE6}"/>
              </a:ext>
            </a:extLst>
          </p:cNvPr>
          <p:cNvSpPr>
            <a:spLocks noGrp="1"/>
          </p:cNvSpPr>
          <p:nvPr>
            <p:ph type="title"/>
          </p:nvPr>
        </p:nvSpPr>
        <p:spPr>
          <a:xfrm>
            <a:off x="685800" y="764373"/>
            <a:ext cx="10820400" cy="1293028"/>
          </a:xfrm>
        </p:spPr>
        <p:txBody>
          <a:bodyPr/>
          <a:lstStyle/>
          <a:p>
            <a:pPr algn="l"/>
            <a:r>
              <a:rPr lang="en-US" dirty="0"/>
              <a:t>Transport layer</a:t>
            </a:r>
          </a:p>
        </p:txBody>
      </p:sp>
      <p:sp>
        <p:nvSpPr>
          <p:cNvPr id="3" name="Content Placeholder 2">
            <a:extLst>
              <a:ext uri="{FF2B5EF4-FFF2-40B4-BE49-F238E27FC236}">
                <a16:creationId xmlns:a16="http://schemas.microsoft.com/office/drawing/2014/main" id="{E89AE494-8AA3-4B57-B0B5-F7AEA3ECA54E}"/>
              </a:ext>
            </a:extLst>
          </p:cNvPr>
          <p:cNvSpPr>
            <a:spLocks noGrp="1"/>
          </p:cNvSpPr>
          <p:nvPr>
            <p:ph idx="1"/>
          </p:nvPr>
        </p:nvSpPr>
        <p:spPr>
          <a:xfrm>
            <a:off x="597023" y="2057401"/>
            <a:ext cx="10118325" cy="4561347"/>
          </a:xfrm>
        </p:spPr>
        <p:txBody>
          <a:bodyPr>
            <a:normAutofit fontScale="92500" lnSpcReduction="20000"/>
          </a:bodyPr>
          <a:lstStyle/>
          <a:p>
            <a:r>
              <a:rPr lang="en-US" dirty="0"/>
              <a:t>The transport layer’s primary function is to provide communication from one application program to another.</a:t>
            </a:r>
          </a:p>
          <a:p>
            <a:r>
              <a:rPr lang="en-US" dirty="0"/>
              <a:t>It uses checksums, acknowledgments, and timeouts to control transmission and end to end verification.</a:t>
            </a:r>
          </a:p>
          <a:p>
            <a:pPr>
              <a:lnSpc>
                <a:spcPct val="100000"/>
              </a:lnSpc>
            </a:pPr>
            <a:r>
              <a:rPr lang="en-US" dirty="0"/>
              <a:t>Two protocols available in this layer are Transmission Control Protocol (TCP) and User Datagram Protocol (UDP). TCP is a connection-oriented and reliable protocol that uses windowing to control the flow and provides ordered delivery of the data in segments. On the other hand, UDP simply transfers the data without the bells and whistles. Though these two protocols are different in many ways, they perform the same function of transferring data and they use a concept called port numbers to do this.</a:t>
            </a:r>
          </a:p>
          <a:p>
            <a:r>
              <a:rPr lang="en-US" dirty="0"/>
              <a:t>It also arrange the packets to be sent, in sequence.</a:t>
            </a:r>
          </a:p>
          <a:p>
            <a:r>
              <a:rPr lang="en-US" dirty="0"/>
              <a:t>Functions such as multiplexing, segmenting or splitting on the data is done by transport layer.</a:t>
            </a:r>
          </a:p>
          <a:p>
            <a:r>
              <a:rPr lang="en-US" dirty="0"/>
              <a:t>It also handles all error detection and recovery.</a:t>
            </a:r>
            <a:br>
              <a:rPr lang="en-US" dirty="0"/>
            </a:br>
            <a:endParaRPr lang="en-US" dirty="0"/>
          </a:p>
          <a:p>
            <a:pPr marL="0" indent="0">
              <a:buNone/>
            </a:pPr>
            <a:endParaRPr lang="en-US" dirty="0"/>
          </a:p>
        </p:txBody>
      </p:sp>
    </p:spTree>
    <p:extLst>
      <p:ext uri="{BB962C8B-B14F-4D97-AF65-F5344CB8AC3E}">
        <p14:creationId xmlns:p14="http://schemas.microsoft.com/office/powerpoint/2010/main" val="3576814570"/>
      </p:ext>
    </p:extLst>
  </p:cSld>
  <p:clrMapOvr>
    <a:masterClrMapping/>
  </p:clrMapOvr>
  <p:transition spd="slow">
    <p:push di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126</TotalTime>
  <Words>1165</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Vapor Trail</vt:lpstr>
      <vt:lpstr>TCP/IP Model </vt:lpstr>
      <vt:lpstr>Contents:</vt:lpstr>
      <vt:lpstr>PowerPoint Presentation</vt:lpstr>
      <vt:lpstr>Introduction</vt:lpstr>
      <vt:lpstr>Why TCP/IP??</vt:lpstr>
      <vt:lpstr>TCP/IP and its protocol Diagram</vt:lpstr>
      <vt:lpstr> Application layer</vt:lpstr>
      <vt:lpstr>PowerPoint Presentation</vt:lpstr>
      <vt:lpstr>Transport layer</vt:lpstr>
      <vt:lpstr>Internet layer</vt:lpstr>
      <vt:lpstr>Network Layer</vt:lpstr>
      <vt:lpstr>Merits of TCP/ip model</vt:lpstr>
      <vt:lpstr>Demerits of TCP/IP</vt:lpstr>
      <vt:lpstr>ANY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Model</dc:title>
  <dc:creator>Nabin Chaulagain</dc:creator>
  <cp:lastModifiedBy>Nabin Chaulagain</cp:lastModifiedBy>
  <cp:revision>28</cp:revision>
  <dcterms:created xsi:type="dcterms:W3CDTF">2020-02-05T07:29:18Z</dcterms:created>
  <dcterms:modified xsi:type="dcterms:W3CDTF">2020-02-06T00:07:57Z</dcterms:modified>
</cp:coreProperties>
</file>