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66" d="100"/>
          <a:sy n="66" d="100"/>
        </p:scale>
        <p:origin x="-3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64C55-8DA3-9442-ADC6-82FC1E73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28600"/>
            <a:ext cx="5257800" cy="73915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Cyber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threats</a:t>
            </a:r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endParaRPr lang="x-none" b="1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43143" y="4640997"/>
            <a:ext cx="2619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>
                <a:solidFill>
                  <a:prstClr val="black">
                    <a:lumMod val="90000"/>
                    <a:lumOff val="10000"/>
                  </a:prstClr>
                </a:solidFill>
                <a:ea typeface="+mj-ea"/>
                <a:cs typeface="+mj-cs"/>
              </a:rPr>
              <a:t>in </a:t>
            </a:r>
            <a:r>
              <a:rPr lang="en-US" sz="4800" b="1" cap="all" dirty="0">
                <a:solidFill>
                  <a:srgbClr val="B258D3"/>
                </a:solidFill>
                <a:ea typeface="+mj-ea"/>
                <a:cs typeface="+mj-cs"/>
              </a:rPr>
              <a:t>nepal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38494" y="1952425"/>
            <a:ext cx="29650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 smtClean="0">
                <a:solidFill>
                  <a:prstClr val="black">
                    <a:lumMod val="90000"/>
                    <a:lumOff val="10000"/>
                  </a:prstClr>
                </a:solidFill>
                <a:ea typeface="+mj-ea"/>
                <a:cs typeface="+mj-cs"/>
              </a:rPr>
              <a:t> </a:t>
            </a:r>
            <a:r>
              <a:rPr lang="en-US" sz="4800" b="1" dirty="0" smtClean="0">
                <a:solidFill>
                  <a:schemeClr val="bg1">
                    <a:lumMod val="90000"/>
                    <a:lumOff val="10000"/>
                  </a:schemeClr>
                </a:solidFill>
              </a:rPr>
              <a:t>INDUSTRY</a:t>
            </a:r>
            <a:endParaRPr lang="en-US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1" y="1133974"/>
            <a:ext cx="7467600" cy="44030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74320" y="145311"/>
            <a:ext cx="76815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cap="all" dirty="0">
                <a:solidFill>
                  <a:prstClr val="black">
                    <a:lumMod val="90000"/>
                    <a:lumOff val="10000"/>
                  </a:prstClr>
                </a:solidFill>
                <a:ea typeface="+mj-ea"/>
                <a:cs typeface="+mj-cs"/>
              </a:rPr>
              <a:t>in</a:t>
            </a:r>
            <a:endParaRPr lang="x-none" sz="4800" b="1" cap="all" dirty="0">
              <a:solidFill>
                <a:srgbClr val="B258D3"/>
              </a:solidFill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50031" y="1137603"/>
            <a:ext cx="27419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>
                <a:solidFill>
                  <a:prstClr val="black">
                    <a:lumMod val="90000"/>
                    <a:lumOff val="10000"/>
                  </a:prstClr>
                </a:solidFill>
              </a:rPr>
              <a:t>banking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5747" y="5849198"/>
            <a:ext cx="437081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cap="all" dirty="0" smtClean="0">
                <a:solidFill>
                  <a:prstClr val="black">
                    <a:lumMod val="90000"/>
                    <a:lumOff val="10000"/>
                  </a:prstClr>
                </a:solidFill>
                <a:ea typeface="+mj-ea"/>
                <a:cs typeface="+mj-cs"/>
              </a:rPr>
              <a:t>February 2020</a:t>
            </a:r>
            <a:endParaRPr lang="x-none" sz="4800" b="1" cap="all" dirty="0">
              <a:solidFill>
                <a:srgbClr val="B258D3"/>
              </a:solidFill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5768182"/>
            <a:ext cx="6751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>
                <a:solidFill>
                  <a:prstClr val="black">
                    <a:lumMod val="90000"/>
                    <a:lumOff val="10000"/>
                  </a:prstClr>
                </a:solidFill>
                <a:ea typeface="+mj-ea"/>
                <a:cs typeface="+mj-cs"/>
              </a:rPr>
              <a:t>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81A1B-4194-E64D-86DE-1D842BD4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57200"/>
            <a:ext cx="53340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What is cyber security 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x-none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676400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cap="all" dirty="0">
                <a:solidFill>
                  <a:srgbClr val="FFFF00"/>
                </a:solidFill>
              </a:rPr>
              <a:t>Cyber security </a:t>
            </a:r>
            <a:r>
              <a:rPr lang="en-US" b="1" cap="all" dirty="0">
                <a:solidFill>
                  <a:prstClr val="white"/>
                </a:solidFill>
              </a:rPr>
              <a:t>refers to the body of </a:t>
            </a:r>
            <a:r>
              <a:rPr lang="en-US" b="1" cap="all" dirty="0">
                <a:solidFill>
                  <a:schemeClr val="accent4">
                    <a:lumMod val="50000"/>
                  </a:schemeClr>
                </a:solidFill>
              </a:rPr>
              <a:t>technologies</a:t>
            </a:r>
            <a:r>
              <a:rPr lang="en-US" b="1" cap="all" dirty="0">
                <a:solidFill>
                  <a:prstClr val="white"/>
                </a:solidFill>
              </a:rPr>
              <a:t>, processes, and practices designed </a:t>
            </a:r>
            <a:r>
              <a:rPr lang="en-US" b="1" cap="all" dirty="0">
                <a:solidFill>
                  <a:schemeClr val="bg1"/>
                </a:solidFill>
              </a:rPr>
              <a:t>to protect </a:t>
            </a:r>
            <a:r>
              <a:rPr lang="en-US" b="1" cap="all" dirty="0">
                <a:solidFill>
                  <a:prstClr val="white"/>
                </a:solidFill>
              </a:rPr>
              <a:t>networks, devices, programs, and data from </a:t>
            </a:r>
            <a:r>
              <a:rPr lang="en-US" b="1" cap="all" dirty="0">
                <a:solidFill>
                  <a:srgbClr val="FF0000"/>
                </a:solidFill>
              </a:rPr>
              <a:t>attack, damage, or unauthorized access</a:t>
            </a:r>
            <a:r>
              <a:rPr lang="en-US" b="1" cap="all" dirty="0">
                <a:solidFill>
                  <a:prstClr val="white"/>
                </a:solidFill>
              </a:rPr>
              <a:t>. Cyber security may also be referred to as </a:t>
            </a:r>
            <a:r>
              <a:rPr lang="en-US" b="1" cap="all" dirty="0">
                <a:solidFill>
                  <a:schemeClr val="accent6">
                    <a:lumMod val="50000"/>
                  </a:schemeClr>
                </a:solidFill>
              </a:rPr>
              <a:t>information technology security</a:t>
            </a:r>
            <a:r>
              <a:rPr lang="en-US" cap="all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0"/>
            <a:r>
              <a:rPr lang="en-US" sz="3000" b="1" dirty="0"/>
              <a:t>T</a:t>
            </a:r>
            <a:r>
              <a:rPr lang="en-US" sz="3000" b="1" dirty="0" smtClean="0"/>
              <a:t>he </a:t>
            </a:r>
            <a:r>
              <a:rPr lang="en-US" sz="3000" b="1" dirty="0"/>
              <a:t>possibility of a </a:t>
            </a:r>
            <a:r>
              <a:rPr lang="en-US" sz="3000" b="1" dirty="0">
                <a:solidFill>
                  <a:srgbClr val="002060"/>
                </a:solidFill>
              </a:rPr>
              <a:t>malicious attempt to damage or disrupt a computer network or system</a:t>
            </a:r>
            <a:r>
              <a:rPr lang="en-US" sz="3000" b="1" dirty="0" smtClean="0"/>
              <a:t>. </a:t>
            </a:r>
            <a:r>
              <a:rPr lang="en-US" sz="3000" b="1" dirty="0"/>
              <a:t>This definition is incomplete without including the </a:t>
            </a:r>
            <a:r>
              <a:rPr lang="en-US" sz="3000" b="1" dirty="0">
                <a:solidFill>
                  <a:srgbClr val="FF0000"/>
                </a:solidFill>
              </a:rPr>
              <a:t>attempt to access files and infiltrate or steal data.</a:t>
            </a:r>
            <a:endParaRPr lang="x-none" sz="3000" b="1" cap="all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94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cap="all" dirty="0">
                <a:solidFill>
                  <a:srgbClr val="FFFF00"/>
                </a:solidFill>
                <a:ea typeface="+mj-ea"/>
                <a:cs typeface="+mj-cs"/>
              </a:rPr>
              <a:t>and cyber threat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8287F2-543E-FD49-B992-80BACA0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</a:t>
            </a:r>
            <a:r>
              <a:rPr lang="en-US" dirty="0" smtClean="0"/>
              <a:t> </a:t>
            </a:r>
            <a:r>
              <a:rPr lang="en-US" dirty="0"/>
              <a:t>cyber security </a:t>
            </a:r>
            <a:r>
              <a:rPr lang="en-US" dirty="0" smtClean="0"/>
              <a:t>in </a:t>
            </a:r>
            <a:r>
              <a:rPr lang="en-US" dirty="0" smtClean="0"/>
              <a:t>banking industry </a:t>
            </a:r>
            <a:r>
              <a:rPr lang="en-US" dirty="0"/>
              <a:t>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5E840-C621-4841-B3CC-EBEFEE9C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The wave of digitalization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breach leads to a breach of trust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b="1" dirty="0" smtClean="0">
                <a:solidFill>
                  <a:srgbClr val="FF0000"/>
                </a:solidFill>
              </a:rPr>
              <a:t>Financial </a:t>
            </a:r>
            <a:r>
              <a:rPr lang="en-US" b="1" dirty="0" smtClean="0">
                <a:solidFill>
                  <a:srgbClr val="FF0000"/>
                </a:solidFill>
              </a:rPr>
              <a:t>loss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Your data is no longer yours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i="1" dirty="0"/>
              <a:t>When you are aware of the risks, it may be much easier to protect yourself from hackers, viruses and malware.</a:t>
            </a:r>
            <a:endParaRPr lang="x-none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F5B639-7E81-424E-BF6C-FF54B353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>
                <a:solidFill>
                  <a:srgbClr val="FF0000"/>
                </a:solidFill>
              </a:rPr>
              <a:t>threats</a:t>
            </a:r>
            <a:r>
              <a:rPr lang="en-US" dirty="0"/>
              <a:t> in banking </a:t>
            </a:r>
            <a:r>
              <a:rPr lang="en-US" dirty="0" smtClean="0"/>
              <a:t>sector?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53C1F1-61FF-6444-A8A8-B718C119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Lato-Bold"/>
              </a:rPr>
              <a:t> Identity Theft</a:t>
            </a:r>
          </a:p>
          <a:p>
            <a:r>
              <a:rPr lang="en-US" b="1" dirty="0">
                <a:latin typeface="Lato-Bold"/>
              </a:rPr>
              <a:t>Account Takeover</a:t>
            </a:r>
          </a:p>
          <a:p>
            <a:r>
              <a:rPr lang="en-US" b="1" dirty="0">
                <a:solidFill>
                  <a:schemeClr val="bg2"/>
                </a:solidFill>
                <a:latin typeface="Lato-Bold"/>
              </a:rPr>
              <a:t>Synthetic Fraud</a:t>
            </a:r>
          </a:p>
          <a:p>
            <a:r>
              <a:rPr lang="en-US" b="1" dirty="0">
                <a:solidFill>
                  <a:schemeClr val="accent1"/>
                </a:solidFill>
                <a:latin typeface="Lato-Bold"/>
              </a:rPr>
              <a:t>Ransomware</a:t>
            </a:r>
          </a:p>
          <a:p>
            <a:r>
              <a:rPr lang="en-US" b="1" dirty="0">
                <a:solidFill>
                  <a:srgbClr val="7030A0"/>
                </a:solidFill>
                <a:latin typeface="Lato-Bold"/>
              </a:rPr>
              <a:t>Social Engineering</a:t>
            </a:r>
            <a:endParaRPr lang="x-non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14FE1-6E78-A44C-9C5B-1131FFE8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Preventions</a:t>
            </a:r>
            <a:r>
              <a:rPr lang="en-US" dirty="0"/>
              <a:t> from cyber attacks in bank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A6E8B-AAF3-9845-96E9-0A04ECF1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9905999" cy="510540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Regulators </a:t>
            </a:r>
            <a:r>
              <a:rPr lang="en-US" b="1" dirty="0">
                <a:solidFill>
                  <a:srgbClr val="FF0000"/>
                </a:solidFill>
              </a:rPr>
              <a:t>need more IT specialists so examiners </a:t>
            </a:r>
            <a:r>
              <a:rPr lang="en-US" b="1" dirty="0"/>
              <a:t>of small and medium-sized institutions </a:t>
            </a:r>
            <a:r>
              <a:rPr lang="en-US" b="1" dirty="0">
                <a:solidFill>
                  <a:srgbClr val="FF0000"/>
                </a:solidFill>
              </a:rPr>
              <a:t>can better protect themselves</a:t>
            </a:r>
            <a:r>
              <a:rPr lang="en-US" b="1" dirty="0" smtClean="0"/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en-US" b="1" dirty="0"/>
              <a:t> As </a:t>
            </a:r>
            <a:r>
              <a:rPr lang="en-US" b="1" dirty="0">
                <a:solidFill>
                  <a:schemeClr val="bg1"/>
                </a:solidFill>
              </a:rPr>
              <a:t>mobile banking grows </a:t>
            </a:r>
            <a:r>
              <a:rPr lang="en-US" b="1" dirty="0"/>
              <a:t>in popularity, the </a:t>
            </a:r>
            <a:r>
              <a:rPr lang="en-US" b="1" dirty="0">
                <a:solidFill>
                  <a:srgbClr val="FF0000"/>
                </a:solidFill>
              </a:rPr>
              <a:t>industry needs to step up its game to secure applications</a:t>
            </a:r>
            <a:r>
              <a:rPr lang="en-US" b="1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/>
              <a:t>All bank regulators need </a:t>
            </a:r>
            <a:r>
              <a:rPr lang="en-US" b="1" dirty="0">
                <a:solidFill>
                  <a:schemeClr val="bg1"/>
                </a:solidFill>
              </a:rPr>
              <a:t>the authority to look into third-party vendors</a:t>
            </a:r>
            <a:r>
              <a:rPr lang="en-US" b="1" dirty="0"/>
              <a:t>, who often </a:t>
            </a:r>
            <a:r>
              <a:rPr lang="en-US" b="1" dirty="0">
                <a:solidFill>
                  <a:schemeClr val="bg1"/>
                </a:solidFill>
              </a:rPr>
              <a:t>provide information </a:t>
            </a:r>
            <a:r>
              <a:rPr lang="en-US" b="1" dirty="0"/>
              <a:t>technology services to banks but can </a:t>
            </a:r>
            <a:r>
              <a:rPr lang="en-US" b="1" dirty="0">
                <a:solidFill>
                  <a:schemeClr val="bg1"/>
                </a:solidFill>
              </a:rPr>
              <a:t>open them up to more risks</a:t>
            </a:r>
            <a:r>
              <a:rPr lang="en-US" b="1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/>
              <a:t>Some banks still </a:t>
            </a:r>
            <a:r>
              <a:rPr lang="en-US" b="1" dirty="0">
                <a:solidFill>
                  <a:schemeClr val="bg1"/>
                </a:solidFill>
              </a:rPr>
              <a:t>don’t take the hacker threat seriously</a:t>
            </a:r>
            <a:r>
              <a:rPr lang="en-US" b="1" dirty="0"/>
              <a:t>, until they </a:t>
            </a:r>
            <a:r>
              <a:rPr lang="en-US" b="1" dirty="0">
                <a:solidFill>
                  <a:schemeClr val="bg1"/>
                </a:solidFill>
              </a:rPr>
              <a:t>become victims themselves</a:t>
            </a:r>
            <a:r>
              <a:rPr lang="en-US" b="1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Training of employees</a:t>
            </a:r>
            <a:r>
              <a:rPr lang="en-US" b="1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endParaRPr lang="x-non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8791575" cy="1676400"/>
          </a:xfrm>
        </p:spPr>
        <p:txBody>
          <a:bodyPr/>
          <a:lstStyle/>
          <a:p>
            <a:r>
              <a:rPr lang="en-US" dirty="0" smtClean="0"/>
              <a:t>Some examples of Banking </a:t>
            </a:r>
            <a:r>
              <a:rPr lang="en-US" dirty="0" smtClean="0">
                <a:solidFill>
                  <a:schemeClr val="bg2"/>
                </a:solidFill>
              </a:rPr>
              <a:t>Software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development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828800"/>
            <a:ext cx="8791575" cy="4419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Security audit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Firewalls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Anti-virus and anti-malware applications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Biometrics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Automatic logout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Multi-factor authentication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education</a:t>
            </a: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344400" cy="68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213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Cyber threats </vt:lpstr>
      <vt:lpstr>What is cyber security  </vt:lpstr>
      <vt:lpstr>Importance of cyber security in banking industry ?</vt:lpstr>
      <vt:lpstr>What are the threats in banking sector?</vt:lpstr>
      <vt:lpstr>Preventions from cyber attacks in bank</vt:lpstr>
      <vt:lpstr>Some examples of Banking Software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threats in banking industry in nepal</dc:title>
  <dc:creator>suneel lama</dc:creator>
  <cp:lastModifiedBy>plus</cp:lastModifiedBy>
  <cp:revision>14</cp:revision>
  <dcterms:created xsi:type="dcterms:W3CDTF">2020-02-05T06:32:04Z</dcterms:created>
  <dcterms:modified xsi:type="dcterms:W3CDTF">2020-02-06T23:29:45Z</dcterms:modified>
</cp:coreProperties>
</file>