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4" r:id="rId7"/>
    <p:sldId id="265" r:id="rId8"/>
    <p:sldId id="266" r:id="rId9"/>
    <p:sldId id="267" r:id="rId10"/>
    <p:sldId id="259"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7CBE5C-1B29-49CE-89B0-3A40E719D3AA}"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77930-659B-406B-9CDC-EE9CC105B4AE}" type="slidenum">
              <a:rPr lang="en-US" smtClean="0"/>
              <a:t>‹#›</a:t>
            </a:fld>
            <a:endParaRPr lang="en-US"/>
          </a:p>
        </p:txBody>
      </p:sp>
    </p:spTree>
    <p:extLst>
      <p:ext uri="{BB962C8B-B14F-4D97-AF65-F5344CB8AC3E}">
        <p14:creationId xmlns:p14="http://schemas.microsoft.com/office/powerpoint/2010/main" val="306164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CBE5C-1B29-49CE-89B0-3A40E719D3AA}"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77930-659B-406B-9CDC-EE9CC105B4AE}" type="slidenum">
              <a:rPr lang="en-US" smtClean="0"/>
              <a:t>‹#›</a:t>
            </a:fld>
            <a:endParaRPr lang="en-US"/>
          </a:p>
        </p:txBody>
      </p:sp>
    </p:spTree>
    <p:extLst>
      <p:ext uri="{BB962C8B-B14F-4D97-AF65-F5344CB8AC3E}">
        <p14:creationId xmlns:p14="http://schemas.microsoft.com/office/powerpoint/2010/main" val="245681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7CBE5C-1B29-49CE-89B0-3A40E719D3AA}"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77930-659B-406B-9CDC-EE9CC105B4AE}" type="slidenum">
              <a:rPr lang="en-US" smtClean="0"/>
              <a:t>‹#›</a:t>
            </a:fld>
            <a:endParaRPr lang="en-US"/>
          </a:p>
        </p:txBody>
      </p:sp>
    </p:spTree>
    <p:extLst>
      <p:ext uri="{BB962C8B-B14F-4D97-AF65-F5344CB8AC3E}">
        <p14:creationId xmlns:p14="http://schemas.microsoft.com/office/powerpoint/2010/main" val="203694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7CBE5C-1B29-49CE-89B0-3A40E719D3AA}"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77930-659B-406B-9CDC-EE9CC105B4A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59138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CBE5C-1B29-49CE-89B0-3A40E719D3AA}"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77930-659B-406B-9CDC-EE9CC105B4AE}" type="slidenum">
              <a:rPr lang="en-US" smtClean="0"/>
              <a:t>‹#›</a:t>
            </a:fld>
            <a:endParaRPr lang="en-US"/>
          </a:p>
        </p:txBody>
      </p:sp>
    </p:spTree>
    <p:extLst>
      <p:ext uri="{BB962C8B-B14F-4D97-AF65-F5344CB8AC3E}">
        <p14:creationId xmlns:p14="http://schemas.microsoft.com/office/powerpoint/2010/main" val="118880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7CBE5C-1B29-49CE-89B0-3A40E719D3AA}" type="datetimeFigureOut">
              <a:rPr lang="en-US" smtClean="0"/>
              <a:t>6/1/2019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77930-659B-406B-9CDC-EE9CC105B4AE}" type="slidenum">
              <a:rPr lang="en-US" smtClean="0"/>
              <a:t>‹#›</a:t>
            </a:fld>
            <a:endParaRPr lang="en-US"/>
          </a:p>
        </p:txBody>
      </p:sp>
    </p:spTree>
    <p:extLst>
      <p:ext uri="{BB962C8B-B14F-4D97-AF65-F5344CB8AC3E}">
        <p14:creationId xmlns:p14="http://schemas.microsoft.com/office/powerpoint/2010/main" val="433542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7CBE5C-1B29-49CE-89B0-3A40E719D3AA}" type="datetimeFigureOut">
              <a:rPr lang="en-US" smtClean="0"/>
              <a:t>6/1/2019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77930-659B-406B-9CDC-EE9CC105B4AE}" type="slidenum">
              <a:rPr lang="en-US" smtClean="0"/>
              <a:t>‹#›</a:t>
            </a:fld>
            <a:endParaRPr lang="en-US"/>
          </a:p>
        </p:txBody>
      </p:sp>
    </p:spTree>
    <p:extLst>
      <p:ext uri="{BB962C8B-B14F-4D97-AF65-F5344CB8AC3E}">
        <p14:creationId xmlns:p14="http://schemas.microsoft.com/office/powerpoint/2010/main" val="3360332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CBE5C-1B29-49CE-89B0-3A40E719D3AA}"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77930-659B-406B-9CDC-EE9CC105B4AE}" type="slidenum">
              <a:rPr lang="en-US" smtClean="0"/>
              <a:t>‹#›</a:t>
            </a:fld>
            <a:endParaRPr lang="en-US"/>
          </a:p>
        </p:txBody>
      </p:sp>
    </p:spTree>
    <p:extLst>
      <p:ext uri="{BB962C8B-B14F-4D97-AF65-F5344CB8AC3E}">
        <p14:creationId xmlns:p14="http://schemas.microsoft.com/office/powerpoint/2010/main" val="200913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CBE5C-1B29-49CE-89B0-3A40E719D3AA}"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77930-659B-406B-9CDC-EE9CC105B4AE}" type="slidenum">
              <a:rPr lang="en-US" smtClean="0"/>
              <a:t>‹#›</a:t>
            </a:fld>
            <a:endParaRPr lang="en-US"/>
          </a:p>
        </p:txBody>
      </p:sp>
    </p:spTree>
    <p:extLst>
      <p:ext uri="{BB962C8B-B14F-4D97-AF65-F5344CB8AC3E}">
        <p14:creationId xmlns:p14="http://schemas.microsoft.com/office/powerpoint/2010/main" val="130726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57CBE5C-1B29-49CE-89B0-3A40E719D3AA}"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77930-659B-406B-9CDC-EE9CC105B4AE}" type="slidenum">
              <a:rPr lang="en-US" smtClean="0"/>
              <a:t>‹#›</a:t>
            </a:fld>
            <a:endParaRPr lang="en-US"/>
          </a:p>
        </p:txBody>
      </p:sp>
    </p:spTree>
    <p:extLst>
      <p:ext uri="{BB962C8B-B14F-4D97-AF65-F5344CB8AC3E}">
        <p14:creationId xmlns:p14="http://schemas.microsoft.com/office/powerpoint/2010/main" val="9706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CBE5C-1B29-49CE-89B0-3A40E719D3AA}"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77930-659B-406B-9CDC-EE9CC105B4AE}" type="slidenum">
              <a:rPr lang="en-US" smtClean="0"/>
              <a:t>‹#›</a:t>
            </a:fld>
            <a:endParaRPr lang="en-US"/>
          </a:p>
        </p:txBody>
      </p:sp>
    </p:spTree>
    <p:extLst>
      <p:ext uri="{BB962C8B-B14F-4D97-AF65-F5344CB8AC3E}">
        <p14:creationId xmlns:p14="http://schemas.microsoft.com/office/powerpoint/2010/main" val="332196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7CBE5C-1B29-49CE-89B0-3A40E719D3AA}"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77930-659B-406B-9CDC-EE9CC105B4AE}" type="slidenum">
              <a:rPr lang="en-US" smtClean="0"/>
              <a:t>‹#›</a:t>
            </a:fld>
            <a:endParaRPr lang="en-US"/>
          </a:p>
        </p:txBody>
      </p:sp>
    </p:spTree>
    <p:extLst>
      <p:ext uri="{BB962C8B-B14F-4D97-AF65-F5344CB8AC3E}">
        <p14:creationId xmlns:p14="http://schemas.microsoft.com/office/powerpoint/2010/main" val="1361251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7CBE5C-1B29-49CE-89B0-3A40E719D3AA}" type="datetimeFigureOut">
              <a:rPr lang="en-US" smtClean="0"/>
              <a:t>6/1/2019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777930-659B-406B-9CDC-EE9CC105B4AE}" type="slidenum">
              <a:rPr lang="en-US" smtClean="0"/>
              <a:t>‹#›</a:t>
            </a:fld>
            <a:endParaRPr lang="en-US"/>
          </a:p>
        </p:txBody>
      </p:sp>
    </p:spTree>
    <p:extLst>
      <p:ext uri="{BB962C8B-B14F-4D97-AF65-F5344CB8AC3E}">
        <p14:creationId xmlns:p14="http://schemas.microsoft.com/office/powerpoint/2010/main" val="194094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57CBE5C-1B29-49CE-89B0-3A40E719D3AA}" type="datetimeFigureOut">
              <a:rPr lang="en-US" smtClean="0"/>
              <a:t>6/1/2019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1777930-659B-406B-9CDC-EE9CC105B4AE}" type="slidenum">
              <a:rPr lang="en-US" smtClean="0"/>
              <a:t>‹#›</a:t>
            </a:fld>
            <a:endParaRPr lang="en-US"/>
          </a:p>
        </p:txBody>
      </p:sp>
    </p:spTree>
    <p:extLst>
      <p:ext uri="{BB962C8B-B14F-4D97-AF65-F5344CB8AC3E}">
        <p14:creationId xmlns:p14="http://schemas.microsoft.com/office/powerpoint/2010/main" val="3876692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7CBE5C-1B29-49CE-89B0-3A40E719D3AA}" type="datetimeFigureOut">
              <a:rPr lang="en-US" smtClean="0"/>
              <a:t>6/1/2019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1777930-659B-406B-9CDC-EE9CC105B4AE}" type="slidenum">
              <a:rPr lang="en-US" smtClean="0"/>
              <a:t>‹#›</a:t>
            </a:fld>
            <a:endParaRPr lang="en-US"/>
          </a:p>
        </p:txBody>
      </p:sp>
    </p:spTree>
    <p:extLst>
      <p:ext uri="{BB962C8B-B14F-4D97-AF65-F5344CB8AC3E}">
        <p14:creationId xmlns:p14="http://schemas.microsoft.com/office/powerpoint/2010/main" val="1597924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57CBE5C-1B29-49CE-89B0-3A40E719D3AA}" type="datetimeFigureOut">
              <a:rPr lang="en-US" smtClean="0"/>
              <a:t>6/1/2019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1777930-659B-406B-9CDC-EE9CC105B4AE}" type="slidenum">
              <a:rPr lang="en-US" smtClean="0"/>
              <a:t>‹#›</a:t>
            </a:fld>
            <a:endParaRPr lang="en-US"/>
          </a:p>
        </p:txBody>
      </p:sp>
    </p:spTree>
    <p:extLst>
      <p:ext uri="{BB962C8B-B14F-4D97-AF65-F5344CB8AC3E}">
        <p14:creationId xmlns:p14="http://schemas.microsoft.com/office/powerpoint/2010/main" val="257248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CBE5C-1B29-49CE-89B0-3A40E719D3AA}"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77930-659B-406B-9CDC-EE9CC105B4AE}" type="slidenum">
              <a:rPr lang="en-US" smtClean="0"/>
              <a:t>‹#›</a:t>
            </a:fld>
            <a:endParaRPr lang="en-US"/>
          </a:p>
        </p:txBody>
      </p:sp>
    </p:spTree>
    <p:extLst>
      <p:ext uri="{BB962C8B-B14F-4D97-AF65-F5344CB8AC3E}">
        <p14:creationId xmlns:p14="http://schemas.microsoft.com/office/powerpoint/2010/main" val="295749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7CBE5C-1B29-49CE-89B0-3A40E719D3AA}" type="datetimeFigureOut">
              <a:rPr lang="en-US" smtClean="0"/>
              <a:t>6/1/2019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777930-659B-406B-9CDC-EE9CC105B4AE}" type="slidenum">
              <a:rPr lang="en-US" smtClean="0"/>
              <a:t>‹#›</a:t>
            </a:fld>
            <a:endParaRPr lang="en-US"/>
          </a:p>
        </p:txBody>
      </p:sp>
    </p:spTree>
    <p:extLst>
      <p:ext uri="{BB962C8B-B14F-4D97-AF65-F5344CB8AC3E}">
        <p14:creationId xmlns:p14="http://schemas.microsoft.com/office/powerpoint/2010/main" val="2182642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2374-F6BC-43B6-95FA-1B2134ADE3A8}"/>
              </a:ext>
            </a:extLst>
          </p:cNvPr>
          <p:cNvSpPr>
            <a:spLocks noGrp="1"/>
          </p:cNvSpPr>
          <p:nvPr>
            <p:ph type="ctrTitle"/>
          </p:nvPr>
        </p:nvSpPr>
        <p:spPr>
          <a:xfrm>
            <a:off x="1524000" y="1122363"/>
            <a:ext cx="9144000" cy="2133599"/>
          </a:xfrm>
        </p:spPr>
        <p:txBody>
          <a:bodyPr/>
          <a:lstStyle/>
          <a:p>
            <a:r>
              <a:rPr lang="en-US" b="1" dirty="0"/>
              <a:t>OSI MODEL</a:t>
            </a:r>
            <a:br>
              <a:rPr lang="en-US" b="1" dirty="0"/>
            </a:br>
            <a:endParaRPr lang="en-US" sz="3500" b="1" dirty="0"/>
          </a:p>
        </p:txBody>
      </p:sp>
      <p:sp>
        <p:nvSpPr>
          <p:cNvPr id="3" name="Subtitle 2">
            <a:extLst>
              <a:ext uri="{FF2B5EF4-FFF2-40B4-BE49-F238E27FC236}">
                <a16:creationId xmlns:a16="http://schemas.microsoft.com/office/drawing/2014/main" id="{47B84E68-3862-4245-A83E-571B2D04E8EF}"/>
              </a:ext>
            </a:extLst>
          </p:cNvPr>
          <p:cNvSpPr>
            <a:spLocks noGrp="1"/>
          </p:cNvSpPr>
          <p:nvPr>
            <p:ph type="subTitle" idx="1"/>
          </p:nvPr>
        </p:nvSpPr>
        <p:spPr>
          <a:xfrm>
            <a:off x="1524000" y="3602038"/>
            <a:ext cx="9144000" cy="1488577"/>
          </a:xfrm>
        </p:spPr>
        <p:txBody>
          <a:bodyPr>
            <a:normAutofit fontScale="92500" lnSpcReduction="20000"/>
          </a:bodyPr>
          <a:lstStyle/>
          <a:p>
            <a:r>
              <a:rPr lang="en-US" b="1" dirty="0"/>
              <a:t>Texas College of Management &amp; IT</a:t>
            </a:r>
          </a:p>
          <a:p>
            <a:r>
              <a:rPr lang="en-US" b="1" dirty="0"/>
              <a:t>BIT 4</a:t>
            </a:r>
            <a:r>
              <a:rPr lang="en-US" b="1" baseline="30000" dirty="0"/>
              <a:t>th</a:t>
            </a:r>
            <a:r>
              <a:rPr lang="en-US" b="1" dirty="0"/>
              <a:t> Semester</a:t>
            </a:r>
          </a:p>
          <a:p>
            <a:r>
              <a:rPr lang="en-US" b="1" dirty="0"/>
              <a:t>Saroj Dhital</a:t>
            </a:r>
          </a:p>
          <a:p>
            <a:r>
              <a:rPr lang="en-US" b="1" dirty="0"/>
              <a:t>2</a:t>
            </a:r>
            <a:r>
              <a:rPr lang="en-US" b="1" baseline="30000" dirty="0"/>
              <a:t>nd</a:t>
            </a:r>
            <a:r>
              <a:rPr lang="en-US" b="1" dirty="0"/>
              <a:t> JUNE, 2019</a:t>
            </a:r>
          </a:p>
        </p:txBody>
      </p:sp>
    </p:spTree>
    <p:extLst>
      <p:ext uri="{BB962C8B-B14F-4D97-AF65-F5344CB8AC3E}">
        <p14:creationId xmlns:p14="http://schemas.microsoft.com/office/powerpoint/2010/main" val="2561071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3996-7999-402D-89AE-38AC7517DE21}"/>
              </a:ext>
            </a:extLst>
          </p:cNvPr>
          <p:cNvSpPr>
            <a:spLocks noGrp="1"/>
          </p:cNvSpPr>
          <p:nvPr>
            <p:ph type="title"/>
          </p:nvPr>
        </p:nvSpPr>
        <p:spPr>
          <a:xfrm>
            <a:off x="646111" y="452718"/>
            <a:ext cx="9404723" cy="939354"/>
          </a:xfrm>
        </p:spPr>
        <p:txBody>
          <a:bodyPr/>
          <a:lstStyle/>
          <a:p>
            <a:r>
              <a:rPr lang="en-US" sz="4400" b="1" dirty="0"/>
              <a:t>Merits of OSI reference model</a:t>
            </a:r>
          </a:p>
        </p:txBody>
      </p:sp>
      <p:sp>
        <p:nvSpPr>
          <p:cNvPr id="3" name="Content Placeholder 2">
            <a:extLst>
              <a:ext uri="{FF2B5EF4-FFF2-40B4-BE49-F238E27FC236}">
                <a16:creationId xmlns:a16="http://schemas.microsoft.com/office/drawing/2014/main" id="{F367F6D8-2C80-4D91-87D9-ED1411D75A2F}"/>
              </a:ext>
            </a:extLst>
          </p:cNvPr>
          <p:cNvSpPr>
            <a:spLocks noGrp="1"/>
          </p:cNvSpPr>
          <p:nvPr>
            <p:ph idx="1"/>
          </p:nvPr>
        </p:nvSpPr>
        <p:spPr>
          <a:xfrm>
            <a:off x="646111" y="1392072"/>
            <a:ext cx="10790713" cy="2661313"/>
          </a:xfrm>
        </p:spPr>
        <p:txBody>
          <a:bodyPr>
            <a:normAutofit/>
          </a:bodyPr>
          <a:lstStyle/>
          <a:p>
            <a:r>
              <a:rPr lang="en-US" sz="2200" dirty="0"/>
              <a:t>OSI model distinguishes well between the services, interfaces and protocols.</a:t>
            </a:r>
          </a:p>
          <a:p>
            <a:r>
              <a:rPr lang="en-US" sz="2200" dirty="0"/>
              <a:t>Protocols of OSI model are very well hidden.</a:t>
            </a:r>
          </a:p>
          <a:p>
            <a:r>
              <a:rPr lang="en-US" sz="2200" dirty="0"/>
              <a:t>Protocols can be replaced by new protocols as technology changes.</a:t>
            </a:r>
          </a:p>
          <a:p>
            <a:r>
              <a:rPr lang="en-US" sz="2200" dirty="0"/>
              <a:t>Supports connection oriented services as well as connectionless service.</a:t>
            </a:r>
            <a:endParaRPr lang="en-US" dirty="0"/>
          </a:p>
        </p:txBody>
      </p:sp>
    </p:spTree>
    <p:extLst>
      <p:ext uri="{BB962C8B-B14F-4D97-AF65-F5344CB8AC3E}">
        <p14:creationId xmlns:p14="http://schemas.microsoft.com/office/powerpoint/2010/main" val="285049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3996-7999-402D-89AE-38AC7517DE21}"/>
              </a:ext>
            </a:extLst>
          </p:cNvPr>
          <p:cNvSpPr>
            <a:spLocks noGrp="1"/>
          </p:cNvSpPr>
          <p:nvPr>
            <p:ph type="title"/>
          </p:nvPr>
        </p:nvSpPr>
        <p:spPr>
          <a:xfrm>
            <a:off x="646111" y="452718"/>
            <a:ext cx="9404723" cy="939354"/>
          </a:xfrm>
        </p:spPr>
        <p:txBody>
          <a:bodyPr/>
          <a:lstStyle/>
          <a:p>
            <a:r>
              <a:rPr lang="en-US" sz="4400" b="1" dirty="0"/>
              <a:t>Demerits of OSI reference model</a:t>
            </a:r>
          </a:p>
        </p:txBody>
      </p:sp>
      <p:sp>
        <p:nvSpPr>
          <p:cNvPr id="3" name="Content Placeholder 2">
            <a:extLst>
              <a:ext uri="{FF2B5EF4-FFF2-40B4-BE49-F238E27FC236}">
                <a16:creationId xmlns:a16="http://schemas.microsoft.com/office/drawing/2014/main" id="{F367F6D8-2C80-4D91-87D9-ED1411D75A2F}"/>
              </a:ext>
            </a:extLst>
          </p:cNvPr>
          <p:cNvSpPr>
            <a:spLocks noGrp="1"/>
          </p:cNvSpPr>
          <p:nvPr>
            <p:ph idx="1"/>
          </p:nvPr>
        </p:nvSpPr>
        <p:spPr>
          <a:xfrm>
            <a:off x="646110" y="1364777"/>
            <a:ext cx="9404723" cy="1705969"/>
          </a:xfrm>
        </p:spPr>
        <p:txBody>
          <a:bodyPr>
            <a:normAutofit/>
          </a:bodyPr>
          <a:lstStyle/>
          <a:p>
            <a:r>
              <a:rPr lang="en-US" sz="2200" dirty="0"/>
              <a:t>Model was devised before the invention of protocols.</a:t>
            </a:r>
          </a:p>
          <a:p>
            <a:r>
              <a:rPr lang="en-US" sz="2200" dirty="0"/>
              <a:t>Fitting of protocols is tedious task.</a:t>
            </a:r>
          </a:p>
          <a:p>
            <a:r>
              <a:rPr lang="en-US" sz="2200" dirty="0"/>
              <a:t>It is just used as a reference model.</a:t>
            </a:r>
            <a:endParaRPr lang="en-US" dirty="0"/>
          </a:p>
        </p:txBody>
      </p:sp>
    </p:spTree>
    <p:extLst>
      <p:ext uri="{BB962C8B-B14F-4D97-AF65-F5344CB8AC3E}">
        <p14:creationId xmlns:p14="http://schemas.microsoft.com/office/powerpoint/2010/main" val="348200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BDB7-FBBA-4CA0-B3B4-CA0A54AF6DCD}"/>
              </a:ext>
            </a:extLst>
          </p:cNvPr>
          <p:cNvSpPr>
            <a:spLocks noGrp="1"/>
          </p:cNvSpPr>
          <p:nvPr>
            <p:ph type="title"/>
          </p:nvPr>
        </p:nvSpPr>
        <p:spPr>
          <a:xfrm>
            <a:off x="646111" y="452718"/>
            <a:ext cx="9404723" cy="720989"/>
          </a:xfrm>
        </p:spPr>
        <p:txBody>
          <a:bodyPr/>
          <a:lstStyle/>
          <a:p>
            <a:r>
              <a:rPr lang="en-US" b="1" dirty="0"/>
              <a:t>DEFINITION</a:t>
            </a:r>
          </a:p>
        </p:txBody>
      </p:sp>
      <p:sp>
        <p:nvSpPr>
          <p:cNvPr id="3" name="Content Placeholder 2">
            <a:extLst>
              <a:ext uri="{FF2B5EF4-FFF2-40B4-BE49-F238E27FC236}">
                <a16:creationId xmlns:a16="http://schemas.microsoft.com/office/drawing/2014/main" id="{93D07DCD-C0BB-4522-BB2C-16319A460B2A}"/>
              </a:ext>
            </a:extLst>
          </p:cNvPr>
          <p:cNvSpPr>
            <a:spLocks noGrp="1"/>
          </p:cNvSpPr>
          <p:nvPr>
            <p:ph idx="1"/>
          </p:nvPr>
        </p:nvSpPr>
        <p:spPr>
          <a:xfrm>
            <a:off x="914400" y="1269242"/>
            <a:ext cx="10481481" cy="4979157"/>
          </a:xfrm>
        </p:spPr>
        <p:txBody>
          <a:bodyPr>
            <a:normAutofit/>
          </a:bodyPr>
          <a:lstStyle/>
          <a:p>
            <a:pPr algn="just"/>
            <a:r>
              <a:rPr lang="en-US" dirty="0"/>
              <a:t>OSI stands for Open System Interconnection is a reference model that describes how information from a software application in one computer moves through a physical medium to the software application in another computer.</a:t>
            </a:r>
          </a:p>
          <a:p>
            <a:pPr algn="just"/>
            <a:r>
              <a:rPr lang="en-US" dirty="0"/>
              <a:t>OSI consists of seven layers, and each layer performs a particular network function.</a:t>
            </a:r>
          </a:p>
          <a:p>
            <a:pPr algn="just"/>
            <a:r>
              <a:rPr lang="en-US" dirty="0"/>
              <a:t>OSI model was developed by the International Organization for Standardization (ISO) in 1984, and it is now considered as an architectural model for the inter-computer communications.</a:t>
            </a:r>
          </a:p>
          <a:p>
            <a:pPr algn="just"/>
            <a:r>
              <a:rPr lang="en-US" dirty="0"/>
              <a:t>OSI model divides the whole task into seven smaller and manageable tasks. Each layer is assigned a particular task.</a:t>
            </a:r>
          </a:p>
          <a:p>
            <a:pPr algn="just"/>
            <a:r>
              <a:rPr lang="en-US" dirty="0"/>
              <a:t>Each layer is self-contained, so that task assigned to each layer can be performed independently.</a:t>
            </a:r>
          </a:p>
        </p:txBody>
      </p:sp>
    </p:spTree>
    <p:extLst>
      <p:ext uri="{BB962C8B-B14F-4D97-AF65-F5344CB8AC3E}">
        <p14:creationId xmlns:p14="http://schemas.microsoft.com/office/powerpoint/2010/main" val="339784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0C06-DE58-43A6-BBBE-2FEC4619666A}"/>
              </a:ext>
            </a:extLst>
          </p:cNvPr>
          <p:cNvSpPr>
            <a:spLocks noGrp="1"/>
          </p:cNvSpPr>
          <p:nvPr>
            <p:ph type="title"/>
          </p:nvPr>
        </p:nvSpPr>
        <p:spPr>
          <a:xfrm>
            <a:off x="646111" y="452718"/>
            <a:ext cx="9404723" cy="816524"/>
          </a:xfrm>
        </p:spPr>
        <p:txBody>
          <a:bodyPr/>
          <a:lstStyle/>
          <a:p>
            <a:r>
              <a:rPr lang="en-US" b="1" dirty="0"/>
              <a:t>Principles of OSI Reference Model</a:t>
            </a:r>
          </a:p>
        </p:txBody>
      </p:sp>
      <p:sp>
        <p:nvSpPr>
          <p:cNvPr id="3" name="Content Placeholder 2">
            <a:extLst>
              <a:ext uri="{FF2B5EF4-FFF2-40B4-BE49-F238E27FC236}">
                <a16:creationId xmlns:a16="http://schemas.microsoft.com/office/drawing/2014/main" id="{6BA666DD-E19B-4AF6-9EF0-7F41BE062A9F}"/>
              </a:ext>
            </a:extLst>
          </p:cNvPr>
          <p:cNvSpPr>
            <a:spLocks noGrp="1"/>
          </p:cNvSpPr>
          <p:nvPr>
            <p:ph idx="1"/>
          </p:nvPr>
        </p:nvSpPr>
        <p:spPr>
          <a:xfrm>
            <a:off x="646111" y="1446664"/>
            <a:ext cx="10777065" cy="4869975"/>
          </a:xfrm>
        </p:spPr>
        <p:txBody>
          <a:bodyPr>
            <a:normAutofit/>
          </a:bodyPr>
          <a:lstStyle/>
          <a:p>
            <a:pPr marL="0" indent="0">
              <a:buNone/>
            </a:pPr>
            <a:r>
              <a:rPr lang="en-US" dirty="0"/>
              <a:t>The OSI reference model has 7 layers. The principles that were applied to arrive at the seven layers can be briefly summarized as follows:</a:t>
            </a:r>
          </a:p>
          <a:p>
            <a:endParaRPr lang="en-US" dirty="0"/>
          </a:p>
          <a:p>
            <a:r>
              <a:rPr lang="en-US" dirty="0"/>
              <a:t>A layer should be created where a different abstraction is needed.</a:t>
            </a:r>
          </a:p>
          <a:p>
            <a:r>
              <a:rPr lang="en-US" dirty="0"/>
              <a:t>Each layer should perform a well-defined function.</a:t>
            </a:r>
          </a:p>
          <a:p>
            <a:r>
              <a:rPr lang="en-US" dirty="0"/>
              <a:t>The function of each layer should be chosen with an eye toward defining internationally standardized protocols.</a:t>
            </a:r>
          </a:p>
          <a:p>
            <a:r>
              <a:rPr lang="en-US" dirty="0"/>
              <a:t>The layer boundaries should be chosen to minimize the information flow across the interfaces.</a:t>
            </a:r>
          </a:p>
          <a:p>
            <a:r>
              <a:rPr lang="en-US" dirty="0"/>
              <a:t>The number of layers should be large enough that distinct functions need not be thrown together in the same layer out of necessity and small enough that architecture does not become unwieldly.</a:t>
            </a:r>
            <a:endParaRPr lang="en-US" sz="2000" dirty="0"/>
          </a:p>
        </p:txBody>
      </p:sp>
    </p:spTree>
    <p:extLst>
      <p:ext uri="{BB962C8B-B14F-4D97-AF65-F5344CB8AC3E}">
        <p14:creationId xmlns:p14="http://schemas.microsoft.com/office/powerpoint/2010/main" val="116409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0C06-DE58-43A6-BBBE-2FEC4619666A}"/>
              </a:ext>
            </a:extLst>
          </p:cNvPr>
          <p:cNvSpPr>
            <a:spLocks noGrp="1"/>
          </p:cNvSpPr>
          <p:nvPr>
            <p:ph type="title"/>
          </p:nvPr>
        </p:nvSpPr>
        <p:spPr>
          <a:xfrm>
            <a:off x="646111" y="452718"/>
            <a:ext cx="9404723" cy="816524"/>
          </a:xfrm>
        </p:spPr>
        <p:txBody>
          <a:bodyPr/>
          <a:lstStyle/>
          <a:p>
            <a:r>
              <a:rPr lang="en-US" b="1" dirty="0"/>
              <a:t>Feature of OSI Model</a:t>
            </a:r>
          </a:p>
        </p:txBody>
      </p:sp>
      <p:sp>
        <p:nvSpPr>
          <p:cNvPr id="3" name="Content Placeholder 2">
            <a:extLst>
              <a:ext uri="{FF2B5EF4-FFF2-40B4-BE49-F238E27FC236}">
                <a16:creationId xmlns:a16="http://schemas.microsoft.com/office/drawing/2014/main" id="{6BA666DD-E19B-4AF6-9EF0-7F41BE062A9F}"/>
              </a:ext>
            </a:extLst>
          </p:cNvPr>
          <p:cNvSpPr>
            <a:spLocks noGrp="1"/>
          </p:cNvSpPr>
          <p:nvPr>
            <p:ph idx="1"/>
          </p:nvPr>
        </p:nvSpPr>
        <p:spPr>
          <a:xfrm>
            <a:off x="646111" y="1487606"/>
            <a:ext cx="10913543" cy="3138985"/>
          </a:xfrm>
        </p:spPr>
        <p:txBody>
          <a:bodyPr/>
          <a:lstStyle/>
          <a:p>
            <a:r>
              <a:rPr lang="en-US" dirty="0"/>
              <a:t>Big picture of communication over network is understandable through this OSI model.</a:t>
            </a:r>
          </a:p>
          <a:p>
            <a:r>
              <a:rPr lang="en-US" dirty="0"/>
              <a:t>We see how hardware and software work together.</a:t>
            </a:r>
          </a:p>
          <a:p>
            <a:r>
              <a:rPr lang="en-US" dirty="0"/>
              <a:t>We can understand new technologies as they are developed.</a:t>
            </a:r>
          </a:p>
          <a:p>
            <a:r>
              <a:rPr lang="en-US" dirty="0"/>
              <a:t>Troubleshooting is easier by separate networks.</a:t>
            </a:r>
          </a:p>
          <a:p>
            <a:r>
              <a:rPr lang="en-US" dirty="0"/>
              <a:t>Can be used to compare basic functional relationships on different networks.</a:t>
            </a:r>
          </a:p>
        </p:txBody>
      </p:sp>
    </p:spTree>
    <p:extLst>
      <p:ext uri="{BB962C8B-B14F-4D97-AF65-F5344CB8AC3E}">
        <p14:creationId xmlns:p14="http://schemas.microsoft.com/office/powerpoint/2010/main" val="358986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2159-4A9A-496B-AFC8-166E88BF6B7D}"/>
              </a:ext>
            </a:extLst>
          </p:cNvPr>
          <p:cNvSpPr>
            <a:spLocks noGrp="1"/>
          </p:cNvSpPr>
          <p:nvPr>
            <p:ph type="title"/>
          </p:nvPr>
        </p:nvSpPr>
        <p:spPr>
          <a:xfrm>
            <a:off x="646111" y="452718"/>
            <a:ext cx="9404723" cy="980297"/>
          </a:xfrm>
        </p:spPr>
        <p:txBody>
          <a:bodyPr/>
          <a:lstStyle/>
          <a:p>
            <a:r>
              <a:rPr lang="en-US" b="1" dirty="0"/>
              <a:t>Characteristics of OSI Model</a:t>
            </a:r>
          </a:p>
        </p:txBody>
      </p:sp>
      <p:sp>
        <p:nvSpPr>
          <p:cNvPr id="3" name="Content Placeholder 2">
            <a:extLst>
              <a:ext uri="{FF2B5EF4-FFF2-40B4-BE49-F238E27FC236}">
                <a16:creationId xmlns:a16="http://schemas.microsoft.com/office/drawing/2014/main" id="{0D904F29-1859-4E5C-9738-301CDF51955B}"/>
              </a:ext>
            </a:extLst>
          </p:cNvPr>
          <p:cNvSpPr>
            <a:spLocks noGrp="1"/>
          </p:cNvSpPr>
          <p:nvPr>
            <p:ph idx="1"/>
          </p:nvPr>
        </p:nvSpPr>
        <p:spPr>
          <a:xfrm>
            <a:off x="646111" y="1331259"/>
            <a:ext cx="10708826" cy="4400801"/>
          </a:xfrm>
        </p:spPr>
        <p:txBody>
          <a:bodyPr>
            <a:normAutofit/>
          </a:bodyPr>
          <a:lstStyle/>
          <a:p>
            <a:r>
              <a:rPr lang="en-US" dirty="0"/>
              <a:t>The OSI model is divided into two layers: upper layers and lower layers.</a:t>
            </a:r>
          </a:p>
          <a:p>
            <a:r>
              <a:rPr lang="en-US" dirty="0"/>
              <a:t>The upper layer of the OSI model mainly deals with the application related issues, and they are implemented only in the software. The application layer is closest to the end user. Both the end user and the application layer interact with the software applications. An upper layer refers to the layer just above another layer.</a:t>
            </a:r>
          </a:p>
          <a:p>
            <a:r>
              <a:rPr lang="en-US" dirty="0"/>
              <a:t>The lower layer of the OSI model deals with the data transport issues. The data link layer and the physical layer are implemented in hardware and software. The physical layer is the lowest layer of the OSI model and is closest to the physical medium. The physical layer is mainly responsible for placing the information on the physical medium.</a:t>
            </a:r>
          </a:p>
        </p:txBody>
      </p:sp>
    </p:spTree>
    <p:extLst>
      <p:ext uri="{BB962C8B-B14F-4D97-AF65-F5344CB8AC3E}">
        <p14:creationId xmlns:p14="http://schemas.microsoft.com/office/powerpoint/2010/main" val="245343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558323-A253-4143-91D5-5D24CB4295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1379" y="621120"/>
            <a:ext cx="7888406" cy="5701521"/>
          </a:xfrm>
        </p:spPr>
      </p:pic>
    </p:spTree>
    <p:extLst>
      <p:ext uri="{BB962C8B-B14F-4D97-AF65-F5344CB8AC3E}">
        <p14:creationId xmlns:p14="http://schemas.microsoft.com/office/powerpoint/2010/main" val="340610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0658-FFB7-43F4-A685-CA9AB6D928D8}"/>
              </a:ext>
            </a:extLst>
          </p:cNvPr>
          <p:cNvSpPr>
            <a:spLocks noGrp="1"/>
          </p:cNvSpPr>
          <p:nvPr>
            <p:ph type="title"/>
          </p:nvPr>
        </p:nvSpPr>
        <p:spPr>
          <a:effectLst>
            <a:reflection stA="10000" endPos="65000" dist="50800" dir="5400000" sy="-100000" algn="bl" rotWithShape="0"/>
          </a:effectLst>
        </p:spPr>
        <p:txBody>
          <a:bodyPr/>
          <a:lstStyle/>
          <a:p>
            <a:r>
              <a:rPr lang="en-US" b="1" dirty="0">
                <a:solidFill>
                  <a:schemeClr val="bg2">
                    <a:lumMod val="50000"/>
                  </a:schemeClr>
                </a:solidFill>
              </a:rPr>
              <a:t>Functions of the OSI Layers</a:t>
            </a:r>
          </a:p>
        </p:txBody>
      </p:sp>
      <p:pic>
        <p:nvPicPr>
          <p:cNvPr id="5" name="Content Placeholder 4">
            <a:extLst>
              <a:ext uri="{FF2B5EF4-FFF2-40B4-BE49-F238E27FC236}">
                <a16:creationId xmlns:a16="http://schemas.microsoft.com/office/drawing/2014/main" id="{DA0D2D97-949E-46BF-A8E7-A8CF7A9B60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1254" y="1270144"/>
            <a:ext cx="8549579" cy="5343490"/>
          </a:xfrm>
        </p:spPr>
      </p:pic>
    </p:spTree>
    <p:extLst>
      <p:ext uri="{BB962C8B-B14F-4D97-AF65-F5344CB8AC3E}">
        <p14:creationId xmlns:p14="http://schemas.microsoft.com/office/powerpoint/2010/main" val="290248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4D4E169-5A57-4D4E-8760-9DFAF1612B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742" y="1678675"/>
            <a:ext cx="10984067" cy="4067032"/>
          </a:xfrm>
        </p:spPr>
      </p:pic>
    </p:spTree>
    <p:extLst>
      <p:ext uri="{BB962C8B-B14F-4D97-AF65-F5344CB8AC3E}">
        <p14:creationId xmlns:p14="http://schemas.microsoft.com/office/powerpoint/2010/main" val="370609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DF1751-F668-45F5-8394-8A520820F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881" y="287027"/>
            <a:ext cx="7468381" cy="6104248"/>
          </a:xfrm>
          <a:prstGeom prst="rect">
            <a:avLst/>
          </a:prstGeom>
        </p:spPr>
      </p:pic>
    </p:spTree>
    <p:extLst>
      <p:ext uri="{BB962C8B-B14F-4D97-AF65-F5344CB8AC3E}">
        <p14:creationId xmlns:p14="http://schemas.microsoft.com/office/powerpoint/2010/main" val="304490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TotalTime>
  <Words>530</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OSI MODEL </vt:lpstr>
      <vt:lpstr>DEFINITION</vt:lpstr>
      <vt:lpstr>Principles of OSI Reference Model</vt:lpstr>
      <vt:lpstr>Feature of OSI Model</vt:lpstr>
      <vt:lpstr>Characteristics of OSI Model</vt:lpstr>
      <vt:lpstr>PowerPoint Presentation</vt:lpstr>
      <vt:lpstr>Functions of the OSI Layers</vt:lpstr>
      <vt:lpstr>PowerPoint Presentation</vt:lpstr>
      <vt:lpstr>PowerPoint Presentation</vt:lpstr>
      <vt:lpstr>Merits of OSI reference model</vt:lpstr>
      <vt:lpstr>Demerits of OSI reference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dc:title>
  <dc:creator>Saroj</dc:creator>
  <cp:lastModifiedBy>Saroj</cp:lastModifiedBy>
  <cp:revision>7</cp:revision>
  <dcterms:created xsi:type="dcterms:W3CDTF">2019-05-30T00:47:23Z</dcterms:created>
  <dcterms:modified xsi:type="dcterms:W3CDTF">2019-06-01T15:28:08Z</dcterms:modified>
</cp:coreProperties>
</file>