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4A32DFAA-47EF-4A59-9B8E-0AD800484ECB}" type="datetimeFigureOut">
              <a:rPr lang="en-US" smtClean="0"/>
              <a:t>1/31/2017</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9BF9E35-E029-4530-A4A9-C4272A4169BE}" type="slidenum">
              <a:rPr lang="en-US" smtClean="0"/>
              <a:t>‹#›</a:t>
            </a:fld>
            <a:endParaRPr lang="en-US"/>
          </a:p>
        </p:txBody>
      </p:sp>
    </p:spTree>
  </p:cSld>
  <p:clrMapOvr>
    <a:masterClrMapping/>
  </p:clrMapOvr>
  <p:transition spd="med">
    <p:fade thruBlk="1"/>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4A32DFAA-47EF-4A59-9B8E-0AD800484ECB}" type="datetimeFigureOut">
              <a:rPr lang="en-US" smtClean="0"/>
              <a:t>1/31/2017</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9BF9E35-E029-4530-A4A9-C4272A4169BE}" type="slidenum">
              <a:rPr lang="en-US" smtClean="0"/>
              <a:t>‹#›</a:t>
            </a:fld>
            <a:endParaRPr lang="en-US"/>
          </a:p>
        </p:txBody>
      </p:sp>
    </p:spTree>
  </p:cSld>
  <p:clrMapOvr>
    <a:masterClrMapping/>
  </p:clrMapOvr>
  <p:transition spd="med">
    <p:fade thruBlk="1"/>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4A32DFAA-47EF-4A59-9B8E-0AD800484ECB}" type="datetimeFigureOut">
              <a:rPr lang="en-US" smtClean="0"/>
              <a:t>1/31/2017</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9BF9E35-E029-4530-A4A9-C4272A4169BE}" type="slidenum">
              <a:rPr lang="en-US" smtClean="0"/>
              <a:t>‹#›</a:t>
            </a:fld>
            <a:endParaRPr lang="en-US"/>
          </a:p>
        </p:txBody>
      </p:sp>
    </p:spTree>
  </p:cSld>
  <p:clrMapOvr>
    <a:masterClrMapping/>
  </p:clrMapOvr>
  <p:transition spd="med">
    <p:fade thruBlk="1"/>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AndObj">
  <p:cSld name="Title, 2 Conten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CA"/>
          </a:p>
        </p:txBody>
      </p:sp>
      <p:sp>
        <p:nvSpPr>
          <p:cNvPr id="3" name="Content Placeholder 2"/>
          <p:cNvSpPr>
            <a:spLocks noGrp="1"/>
          </p:cNvSpPr>
          <p:nvPr>
            <p:ph sz="quarter" idx="1"/>
          </p:nvPr>
        </p:nvSpPr>
        <p:spPr>
          <a:xfrm>
            <a:off x="457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quarter" idx="2"/>
          </p:nvPr>
        </p:nvSpPr>
        <p:spPr>
          <a:xfrm>
            <a:off x="457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Content Placeholder 4"/>
          <p:cNvSpPr>
            <a:spLocks noGrp="1"/>
          </p:cNvSpPr>
          <p:nvPr>
            <p:ph sz="half" idx="3"/>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Rectangle 4"/>
          <p:cNvSpPr>
            <a:spLocks noGrp="1" noChangeArrowheads="1"/>
          </p:cNvSpPr>
          <p:nvPr>
            <p:ph type="dt" sz="half" idx="10"/>
          </p:nvPr>
        </p:nvSpPr>
        <p:spPr/>
        <p:txBody>
          <a:bodyPr/>
          <a:lstStyle>
            <a:lvl1pPr>
              <a:defRPr/>
            </a:lvl1pPr>
          </a:lstStyle>
          <a:p>
            <a:fld id="{4A32DFAA-47EF-4A59-9B8E-0AD800484ECB}" type="datetimeFigureOut">
              <a:rPr lang="en-US" smtClean="0"/>
              <a:t>1/31/2017</a:t>
            </a:fld>
            <a:endParaRPr lang="en-US"/>
          </a:p>
        </p:txBody>
      </p:sp>
      <p:sp>
        <p:nvSpPr>
          <p:cNvPr id="7" name="Rectangle 5"/>
          <p:cNvSpPr>
            <a:spLocks noGrp="1" noChangeArrowheads="1"/>
          </p:cNvSpPr>
          <p:nvPr>
            <p:ph type="ftr" sz="quarter" idx="11"/>
          </p:nvPr>
        </p:nvSpPr>
        <p:spPr/>
        <p:txBody>
          <a:bodyPr/>
          <a:lstStyle>
            <a:lvl1pPr>
              <a:defRPr/>
            </a:lvl1pPr>
          </a:lstStyle>
          <a:p>
            <a:endParaRPr lang="en-US"/>
          </a:p>
        </p:txBody>
      </p:sp>
      <p:sp>
        <p:nvSpPr>
          <p:cNvPr id="8" name="Rectangle 6"/>
          <p:cNvSpPr>
            <a:spLocks noGrp="1" noChangeArrowheads="1"/>
          </p:cNvSpPr>
          <p:nvPr>
            <p:ph type="sldNum" sz="quarter" idx="12"/>
          </p:nvPr>
        </p:nvSpPr>
        <p:spPr/>
        <p:txBody>
          <a:bodyPr/>
          <a:lstStyle>
            <a:lvl1pPr>
              <a:defRPr/>
            </a:lvl1pPr>
          </a:lstStyle>
          <a:p>
            <a:fld id="{E9BF9E35-E029-4530-A4A9-C4272A4169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Rectangle 4"/>
          <p:cNvSpPr>
            <a:spLocks noGrp="1" noChangeArrowheads="1"/>
          </p:cNvSpPr>
          <p:nvPr>
            <p:ph type="dt" sz="half" idx="10"/>
          </p:nvPr>
        </p:nvSpPr>
        <p:spPr/>
        <p:txBody>
          <a:bodyPr/>
          <a:lstStyle>
            <a:lvl1pPr>
              <a:defRPr/>
            </a:lvl1pPr>
          </a:lstStyle>
          <a:p>
            <a:fld id="{4A32DFAA-47EF-4A59-9B8E-0AD800484ECB}" type="datetimeFigureOut">
              <a:rPr lang="en-US" smtClean="0"/>
              <a:t>1/31/2017</a:t>
            </a:fld>
            <a:endParaRPr lang="en-US"/>
          </a:p>
        </p:txBody>
      </p:sp>
      <p:sp>
        <p:nvSpPr>
          <p:cNvPr id="7" name="Rectangle 5"/>
          <p:cNvSpPr>
            <a:spLocks noGrp="1" noChangeArrowheads="1"/>
          </p:cNvSpPr>
          <p:nvPr>
            <p:ph type="ftr" sz="quarter" idx="11"/>
          </p:nvPr>
        </p:nvSpPr>
        <p:spPr/>
        <p:txBody>
          <a:bodyPr/>
          <a:lstStyle>
            <a:lvl1pPr>
              <a:defRPr/>
            </a:lvl1pPr>
          </a:lstStyle>
          <a:p>
            <a:endParaRPr lang="en-US"/>
          </a:p>
        </p:txBody>
      </p:sp>
      <p:sp>
        <p:nvSpPr>
          <p:cNvPr id="8" name="Rectangle 6"/>
          <p:cNvSpPr>
            <a:spLocks noGrp="1" noChangeArrowheads="1"/>
          </p:cNvSpPr>
          <p:nvPr>
            <p:ph type="sldNum" sz="quarter" idx="12"/>
          </p:nvPr>
        </p:nvSpPr>
        <p:spPr/>
        <p:txBody>
          <a:bodyPr/>
          <a:lstStyle>
            <a:lvl1pPr>
              <a:defRPr/>
            </a:lvl1pPr>
          </a:lstStyle>
          <a:p>
            <a:fld id="{E9BF9E35-E029-4530-A4A9-C4272A4169B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4A32DFAA-47EF-4A59-9B8E-0AD800484ECB}" type="datetimeFigureOut">
              <a:rPr lang="en-US" smtClean="0"/>
              <a:t>1/31/2017</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9BF9E35-E029-4530-A4A9-C4272A4169BE}" type="slidenum">
              <a:rPr lang="en-US" smtClean="0"/>
              <a:t>‹#›</a:t>
            </a:fld>
            <a:endParaRPr lang="en-US"/>
          </a:p>
        </p:txBody>
      </p:sp>
    </p:spTree>
  </p:cSld>
  <p:clrMapOvr>
    <a:masterClrMapping/>
  </p:clrMapOvr>
  <p:transition spd="med">
    <p:fade thruBlk="1"/>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4A32DFAA-47EF-4A59-9B8E-0AD800484ECB}" type="datetimeFigureOut">
              <a:rPr lang="en-US" smtClean="0"/>
              <a:t>1/31/2017</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9BF9E35-E029-4530-A4A9-C4272A4169BE}" type="slidenum">
              <a:rPr lang="en-US" smtClean="0"/>
              <a:t>‹#›</a:t>
            </a:fld>
            <a:endParaRPr lang="en-US"/>
          </a:p>
        </p:txBody>
      </p:sp>
    </p:spTree>
  </p:cSld>
  <p:clrMapOvr>
    <a:masterClrMapping/>
  </p:clrMapOvr>
  <p:transition spd="med">
    <p:fade thruBlk="1"/>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4A32DFAA-47EF-4A59-9B8E-0AD800484ECB}" type="datetimeFigureOut">
              <a:rPr lang="en-US" smtClean="0"/>
              <a:t>1/31/2017</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E9BF9E35-E029-4530-A4A9-C4272A4169BE}" type="slidenum">
              <a:rPr lang="en-US" smtClean="0"/>
              <a:t>‹#›</a:t>
            </a:fld>
            <a:endParaRPr lang="en-US"/>
          </a:p>
        </p:txBody>
      </p:sp>
    </p:spTree>
  </p:cSld>
  <p:clrMapOvr>
    <a:masterClrMapping/>
  </p:clrMapOvr>
  <p:transition spd="med">
    <p:fade thruBlk="1"/>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fld id="{4A32DFAA-47EF-4A59-9B8E-0AD800484ECB}" type="datetimeFigureOut">
              <a:rPr lang="en-US" smtClean="0"/>
              <a:t>1/31/2017</a:t>
            </a:fld>
            <a:endParaRPr lang="en-US"/>
          </a:p>
        </p:txBody>
      </p:sp>
      <p:sp>
        <p:nvSpPr>
          <p:cNvPr id="8" name="Footer Placeholder 4"/>
          <p:cNvSpPr>
            <a:spLocks noGrp="1"/>
          </p:cNvSpPr>
          <p:nvPr>
            <p:ph type="ftr" sz="quarter" idx="11"/>
          </p:nvPr>
        </p:nvSpPr>
        <p:spPr/>
        <p:txBody>
          <a:bodyPr/>
          <a:lstStyle>
            <a:lvl1pPr>
              <a:defRPr/>
            </a:lvl1pPr>
          </a:lstStyle>
          <a:p>
            <a:endParaRPr lang="en-US"/>
          </a:p>
        </p:txBody>
      </p:sp>
      <p:sp>
        <p:nvSpPr>
          <p:cNvPr id="9" name="Slide Number Placeholder 5"/>
          <p:cNvSpPr>
            <a:spLocks noGrp="1"/>
          </p:cNvSpPr>
          <p:nvPr>
            <p:ph type="sldNum" sz="quarter" idx="12"/>
          </p:nvPr>
        </p:nvSpPr>
        <p:spPr/>
        <p:txBody>
          <a:bodyPr/>
          <a:lstStyle>
            <a:lvl1pPr>
              <a:defRPr/>
            </a:lvl1pPr>
          </a:lstStyle>
          <a:p>
            <a:fld id="{E9BF9E35-E029-4530-A4A9-C4272A4169BE}" type="slidenum">
              <a:rPr lang="en-US" smtClean="0"/>
              <a:t>‹#›</a:t>
            </a:fld>
            <a:endParaRPr lang="en-US"/>
          </a:p>
        </p:txBody>
      </p:sp>
    </p:spTree>
  </p:cSld>
  <p:clrMapOvr>
    <a:masterClrMapping/>
  </p:clrMapOvr>
  <p:transition spd="med">
    <p:fade thruBlk="1"/>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4A32DFAA-47EF-4A59-9B8E-0AD800484ECB}" type="datetimeFigureOut">
              <a:rPr lang="en-US" smtClean="0"/>
              <a:t>1/31/2017</a:t>
            </a:fld>
            <a:endParaRPr lang="en-US"/>
          </a:p>
        </p:txBody>
      </p:sp>
      <p:sp>
        <p:nvSpPr>
          <p:cNvPr id="4" name="Footer Placeholder 4"/>
          <p:cNvSpPr>
            <a:spLocks noGrp="1"/>
          </p:cNvSpPr>
          <p:nvPr>
            <p:ph type="ftr" sz="quarter" idx="11"/>
          </p:nvPr>
        </p:nvSpPr>
        <p:spPr/>
        <p:txBody>
          <a:bodyPr/>
          <a:lstStyle>
            <a:lvl1pPr>
              <a:defRPr/>
            </a:lvl1pPr>
          </a:lstStyle>
          <a:p>
            <a:endParaRPr lang="en-US"/>
          </a:p>
        </p:txBody>
      </p:sp>
      <p:sp>
        <p:nvSpPr>
          <p:cNvPr id="5" name="Slide Number Placeholder 5"/>
          <p:cNvSpPr>
            <a:spLocks noGrp="1"/>
          </p:cNvSpPr>
          <p:nvPr>
            <p:ph type="sldNum" sz="quarter" idx="12"/>
          </p:nvPr>
        </p:nvSpPr>
        <p:spPr/>
        <p:txBody>
          <a:bodyPr/>
          <a:lstStyle>
            <a:lvl1pPr>
              <a:defRPr/>
            </a:lvl1pPr>
          </a:lstStyle>
          <a:p>
            <a:fld id="{E9BF9E35-E029-4530-A4A9-C4272A4169BE}" type="slidenum">
              <a:rPr lang="en-US" smtClean="0"/>
              <a:t>‹#›</a:t>
            </a:fld>
            <a:endParaRPr lang="en-US"/>
          </a:p>
        </p:txBody>
      </p:sp>
    </p:spTree>
  </p:cSld>
  <p:clrMapOvr>
    <a:masterClrMapping/>
  </p:clrMapOvr>
  <p:transition spd="med">
    <p:fade thruBlk="1"/>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4A32DFAA-47EF-4A59-9B8E-0AD800484ECB}" type="datetimeFigureOut">
              <a:rPr lang="en-US" smtClean="0"/>
              <a:t>1/31/2017</a:t>
            </a:fld>
            <a:endParaRPr lang="en-US"/>
          </a:p>
        </p:txBody>
      </p:sp>
      <p:sp>
        <p:nvSpPr>
          <p:cNvPr id="3" name="Footer Placeholder 4"/>
          <p:cNvSpPr>
            <a:spLocks noGrp="1"/>
          </p:cNvSpPr>
          <p:nvPr>
            <p:ph type="ftr" sz="quarter" idx="11"/>
          </p:nvPr>
        </p:nvSpPr>
        <p:spPr/>
        <p:txBody>
          <a:bodyPr/>
          <a:lstStyle>
            <a:lvl1pPr>
              <a:defRPr/>
            </a:lvl1pPr>
          </a:lstStyle>
          <a:p>
            <a:endParaRPr lang="en-US"/>
          </a:p>
        </p:txBody>
      </p:sp>
      <p:sp>
        <p:nvSpPr>
          <p:cNvPr id="4" name="Slide Number Placeholder 5"/>
          <p:cNvSpPr>
            <a:spLocks noGrp="1"/>
          </p:cNvSpPr>
          <p:nvPr>
            <p:ph type="sldNum" sz="quarter" idx="12"/>
          </p:nvPr>
        </p:nvSpPr>
        <p:spPr/>
        <p:txBody>
          <a:bodyPr/>
          <a:lstStyle>
            <a:lvl1pPr>
              <a:defRPr/>
            </a:lvl1pPr>
          </a:lstStyle>
          <a:p>
            <a:fld id="{E9BF9E35-E029-4530-A4A9-C4272A4169BE}" type="slidenum">
              <a:rPr lang="en-US" smtClean="0"/>
              <a:t>‹#›</a:t>
            </a:fld>
            <a:endParaRPr lang="en-US"/>
          </a:p>
        </p:txBody>
      </p:sp>
    </p:spTree>
  </p:cSld>
  <p:clrMapOvr>
    <a:masterClrMapping/>
  </p:clrMapOvr>
  <p:transition spd="med">
    <p:fade thruBlk="1"/>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4A32DFAA-47EF-4A59-9B8E-0AD800484ECB}" type="datetimeFigureOut">
              <a:rPr lang="en-US" smtClean="0"/>
              <a:t>1/31/2017</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E9BF9E35-E029-4530-A4A9-C4272A4169BE}" type="slidenum">
              <a:rPr lang="en-US" smtClean="0"/>
              <a:t>‹#›</a:t>
            </a:fld>
            <a:endParaRPr lang="en-US"/>
          </a:p>
        </p:txBody>
      </p:sp>
    </p:spTree>
  </p:cSld>
  <p:clrMapOvr>
    <a:masterClrMapping/>
  </p:clrMapOvr>
  <p:transition spd="med">
    <p:fade thruBlk="1"/>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4A32DFAA-47EF-4A59-9B8E-0AD800484ECB}" type="datetimeFigureOut">
              <a:rPr lang="en-US" smtClean="0"/>
              <a:t>1/31/2017</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E9BF9E35-E029-4530-A4A9-C4272A4169BE}" type="slidenum">
              <a:rPr lang="en-US" smtClean="0"/>
              <a:t>‹#›</a:t>
            </a:fld>
            <a:endParaRPr lang="en-US"/>
          </a:p>
        </p:txBody>
      </p:sp>
    </p:spTree>
  </p:cSld>
  <p:clrMapOvr>
    <a:masterClrMapping/>
  </p:clrMapOvr>
  <p:transition spd="med">
    <p:fade thruBlk="1"/>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jpeg"/><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122"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32DFAA-47EF-4A59-9B8E-0AD800484ECB}" type="datetimeFigureOut">
              <a:rPr lang="en-US" smtClean="0"/>
              <a:t>1/31/2017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BF9E35-E029-4530-A4A9-C4272A4169BE}" type="slidenum">
              <a:rPr lang="en-US" smtClean="0"/>
              <a:t>‹#›</a:t>
            </a:fld>
            <a:endParaRPr lang="en-US"/>
          </a:p>
        </p:txBody>
      </p:sp>
      <p:pic>
        <p:nvPicPr>
          <p:cNvPr id="5126" name="Picture 8" descr="2.jpg"/>
          <p:cNvPicPr>
            <a:picLocks noChangeAspect="1"/>
          </p:cNvPicPr>
          <p:nvPr/>
        </p:nvPicPr>
        <p:blipFill>
          <a:blip r:embed="rId15"/>
          <a:srcRect/>
          <a:stretch>
            <a:fillRect/>
          </a:stretch>
        </p:blipFill>
        <p:spPr bwMode="auto">
          <a:xfrm>
            <a:off x="3048000" y="1752600"/>
            <a:ext cx="3067050" cy="4038600"/>
          </a:xfrm>
          <a:prstGeom prst="rect">
            <a:avLst/>
          </a:prstGeom>
          <a:noFill/>
          <a:ln w="9525">
            <a:noFill/>
            <a:miter lim="800000"/>
            <a:headEnd/>
            <a:tailEnd/>
          </a:ln>
        </p:spPr>
      </p:pic>
      <p:pic>
        <p:nvPicPr>
          <p:cNvPr id="5127" name="Picture 9" descr="3.jpg"/>
          <p:cNvPicPr>
            <a:picLocks noChangeAspect="1"/>
          </p:cNvPicPr>
          <p:nvPr/>
        </p:nvPicPr>
        <p:blipFill>
          <a:blip r:embed="rId16"/>
          <a:srcRect/>
          <a:stretch>
            <a:fillRect/>
          </a:stretch>
        </p:blipFill>
        <p:spPr bwMode="auto">
          <a:xfrm>
            <a:off x="3200400" y="6400800"/>
            <a:ext cx="2733675" cy="257175"/>
          </a:xfrm>
          <a:prstGeom prst="rect">
            <a:avLst/>
          </a:prstGeom>
          <a:noFill/>
          <a:ln w="9525">
            <a:noFill/>
            <a:miter lim="800000"/>
            <a:headEnd/>
            <a:tailEnd/>
          </a:ln>
        </p:spPr>
      </p:pic>
      <p:pic>
        <p:nvPicPr>
          <p:cNvPr id="5128" name="Picture 10" descr="logo.jpg"/>
          <p:cNvPicPr>
            <a:picLocks noChangeAspect="1"/>
          </p:cNvPicPr>
          <p:nvPr/>
        </p:nvPicPr>
        <p:blipFill>
          <a:blip r:embed="rId17"/>
          <a:srcRect/>
          <a:stretch>
            <a:fillRect/>
          </a:stretch>
        </p:blipFill>
        <p:spPr bwMode="auto">
          <a:xfrm>
            <a:off x="0" y="6184900"/>
            <a:ext cx="1828800" cy="673100"/>
          </a:xfrm>
          <a:prstGeom prst="rect">
            <a:avLst/>
          </a:prstGeom>
          <a:noFill/>
          <a:ln w="9525">
            <a:noFill/>
            <a:miter lim="800000"/>
            <a:headEnd/>
            <a:tailEnd/>
          </a:ln>
        </p:spPr>
      </p:pic>
      <p:sp>
        <p:nvSpPr>
          <p:cNvPr id="14" name="Rectangle 13"/>
          <p:cNvSpPr/>
          <p:nvPr/>
        </p:nvSpPr>
        <p:spPr>
          <a:xfrm>
            <a:off x="0" y="0"/>
            <a:ext cx="9144000" cy="6858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22">
                                            <p:txEl>
                                              <p:pRg st="0" end="0"/>
                                            </p:txEl>
                                          </p:spTgt>
                                        </p:tgtEl>
                                        <p:attrNameLst>
                                          <p:attrName>style.visibility</p:attrName>
                                        </p:attrNameLst>
                                      </p:cBhvr>
                                      <p:to>
                                        <p:strVal val="visible"/>
                                      </p:to>
                                    </p:set>
                                    <p:animEffect transition="in" filter="fade">
                                      <p:cBhvr>
                                        <p:cTn id="7" dur="2000"/>
                                        <p:tgtEl>
                                          <p:spTgt spid="512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122">
                                            <p:txEl>
                                              <p:pRg st="1" end="1"/>
                                            </p:txEl>
                                          </p:spTgt>
                                        </p:tgtEl>
                                        <p:attrNameLst>
                                          <p:attrName>style.visibility</p:attrName>
                                        </p:attrNameLst>
                                      </p:cBhvr>
                                      <p:to>
                                        <p:strVal val="visible"/>
                                      </p:to>
                                    </p:set>
                                    <p:animEffect transition="in" filter="fade">
                                      <p:cBhvr>
                                        <p:cTn id="10" dur="2000"/>
                                        <p:tgtEl>
                                          <p:spTgt spid="512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122">
                                            <p:txEl>
                                              <p:pRg st="2" end="2"/>
                                            </p:txEl>
                                          </p:spTgt>
                                        </p:tgtEl>
                                        <p:attrNameLst>
                                          <p:attrName>style.visibility</p:attrName>
                                        </p:attrNameLst>
                                      </p:cBhvr>
                                      <p:to>
                                        <p:strVal val="visible"/>
                                      </p:to>
                                    </p:set>
                                    <p:animEffect transition="in" filter="fade">
                                      <p:cBhvr>
                                        <p:cTn id="13" dur="2000"/>
                                        <p:tgtEl>
                                          <p:spTgt spid="512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122">
                                            <p:txEl>
                                              <p:pRg st="3" end="3"/>
                                            </p:txEl>
                                          </p:spTgt>
                                        </p:tgtEl>
                                        <p:attrNameLst>
                                          <p:attrName>style.visibility</p:attrName>
                                        </p:attrNameLst>
                                      </p:cBhvr>
                                      <p:to>
                                        <p:strVal val="visible"/>
                                      </p:to>
                                    </p:set>
                                    <p:animEffect transition="in" filter="fade">
                                      <p:cBhvr>
                                        <p:cTn id="16" dur="2000"/>
                                        <p:tgtEl>
                                          <p:spTgt spid="512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122">
                                            <p:txEl>
                                              <p:pRg st="4" end="4"/>
                                            </p:txEl>
                                          </p:spTgt>
                                        </p:tgtEl>
                                        <p:attrNameLst>
                                          <p:attrName>style.visibility</p:attrName>
                                        </p:attrNameLst>
                                      </p:cBhvr>
                                      <p:to>
                                        <p:strVal val="visible"/>
                                      </p:to>
                                    </p:set>
                                    <p:animEffect transition="in" filter="fade">
                                      <p:cBhvr>
                                        <p:cTn id="19" dur="2000"/>
                                        <p:tgtEl>
                                          <p:spTgt spid="512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uild="p"/>
    </p:bldLst>
  </p:timing>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Internet Fundamental and Application </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transition spd="med">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lstStyle/>
          <a:p>
            <a:r>
              <a:rPr lang="en-US" dirty="0" smtClean="0"/>
              <a:t>Disadvantages</a:t>
            </a:r>
            <a:br>
              <a:rPr lang="en-US" dirty="0" smtClean="0"/>
            </a:br>
            <a:endParaRPr lang="en-US" dirty="0"/>
          </a:p>
        </p:txBody>
      </p:sp>
      <p:sp>
        <p:nvSpPr>
          <p:cNvPr id="3" name="Content Placeholder 2"/>
          <p:cNvSpPr>
            <a:spLocks noGrp="1"/>
          </p:cNvSpPr>
          <p:nvPr>
            <p:ph idx="1"/>
          </p:nvPr>
        </p:nvSpPr>
        <p:spPr>
          <a:xfrm>
            <a:off x="381000" y="762000"/>
            <a:ext cx="8763000" cy="4525963"/>
          </a:xfrm>
        </p:spPr>
        <p:txBody>
          <a:bodyPr/>
          <a:lstStyle/>
          <a:p>
            <a:r>
              <a:rPr lang="en-US" sz="2400" dirty="0" smtClean="0"/>
              <a:t>However, Internet has </a:t>
            </a:r>
            <a:r>
              <a:rPr lang="en-US" sz="2400" dirty="0" smtClean="0"/>
              <a:t>proved </a:t>
            </a:r>
            <a:r>
              <a:rPr lang="en-US" sz="2400" dirty="0" smtClean="0"/>
              <a:t>to be a powerful source of information in almost every field, yet there exists many </a:t>
            </a:r>
            <a:r>
              <a:rPr lang="en-US" sz="2400" dirty="0" smtClean="0"/>
              <a:t>disadvantages </a:t>
            </a:r>
            <a:r>
              <a:rPr lang="en-US" sz="2400" dirty="0" smtClean="0"/>
              <a:t>discussed below</a:t>
            </a:r>
            <a:r>
              <a:rPr lang="en-US" sz="2400" dirty="0" smtClean="0"/>
              <a:t>:</a:t>
            </a:r>
          </a:p>
          <a:p>
            <a:pPr lvl="1"/>
            <a:r>
              <a:rPr lang="en-US" sz="2000" dirty="0" smtClean="0"/>
              <a:t>There are always chances to loose personal information such as name, address, credit card number. Therefore, one should be very careful while sharing such information. One should use credit cards only through authenticated sites.</a:t>
            </a:r>
          </a:p>
          <a:p>
            <a:pPr lvl="1"/>
            <a:r>
              <a:rPr lang="en-US" sz="2000" dirty="0" smtClean="0"/>
              <a:t>Another disadvantage is the </a:t>
            </a:r>
            <a:r>
              <a:rPr lang="en-US" sz="2000" b="1" dirty="0" smtClean="0"/>
              <a:t>Spamming. Spamming</a:t>
            </a:r>
            <a:r>
              <a:rPr lang="en-US" sz="2000" dirty="0" smtClean="0"/>
              <a:t> </a:t>
            </a:r>
            <a:r>
              <a:rPr lang="en-US" sz="2000" dirty="0" smtClean="0"/>
              <a:t>corresponds to the unwanted e-mails in bulk. These e-mails serve no purpose and lead to obstruction of entire system.</a:t>
            </a:r>
          </a:p>
          <a:p>
            <a:pPr lvl="1"/>
            <a:r>
              <a:rPr lang="en-US" sz="2000" b="1" dirty="0" smtClean="0"/>
              <a:t>Virus</a:t>
            </a:r>
            <a:r>
              <a:rPr lang="en-US" sz="2000" dirty="0" smtClean="0"/>
              <a:t> can easily be spread to the computers connected to internet. Such virus attacks may cause your system to crash or your important data may get deleted.</a:t>
            </a:r>
          </a:p>
          <a:p>
            <a:pPr lvl="1"/>
            <a:r>
              <a:rPr lang="en-US" sz="2000" dirty="0" smtClean="0"/>
              <a:t>Also a biggest threat on internet is pornography. There are many pornographic sites that can be found, letting your children to use internet which indirectly affects the children healthy mental life.</a:t>
            </a:r>
          </a:p>
          <a:p>
            <a:pPr lvl="1"/>
            <a:r>
              <a:rPr lang="en-US" sz="2000" dirty="0" smtClean="0"/>
              <a:t>There are various websites that do not provide the authenticated information. This leads to misconception among many people.</a:t>
            </a:r>
          </a:p>
          <a:p>
            <a:pPr lvl="1"/>
            <a:endParaRPr lang="en-US" sz="1600" dirty="0"/>
          </a:p>
        </p:txBody>
      </p:sp>
    </p:spTree>
  </p:cSld>
  <p:clrMapOvr>
    <a:masterClrMapping/>
  </p:clrMapOvr>
  <p:transition spd="med">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US" dirty="0" smtClean="0"/>
              <a:t>Intranet Overview</a:t>
            </a:r>
            <a:br>
              <a:rPr lang="en-US" dirty="0" smtClean="0"/>
            </a:br>
            <a:endParaRPr lang="en-US" dirty="0"/>
          </a:p>
        </p:txBody>
      </p:sp>
      <p:sp>
        <p:nvSpPr>
          <p:cNvPr id="3" name="Content Placeholder 2"/>
          <p:cNvSpPr>
            <a:spLocks noGrp="1"/>
          </p:cNvSpPr>
          <p:nvPr>
            <p:ph idx="1"/>
          </p:nvPr>
        </p:nvSpPr>
        <p:spPr>
          <a:xfrm>
            <a:off x="304800" y="685800"/>
            <a:ext cx="8229600" cy="4525963"/>
          </a:xfrm>
        </p:spPr>
        <p:txBody>
          <a:bodyPr/>
          <a:lstStyle/>
          <a:p>
            <a:r>
              <a:rPr lang="en-US" sz="2800" dirty="0" smtClean="0"/>
              <a:t>Intranet is defined as private network of computers within an organization with its own server and firewall. Moreover we can define Intranet as:</a:t>
            </a:r>
          </a:p>
          <a:p>
            <a:pPr lvl="1"/>
            <a:r>
              <a:rPr lang="en-US" sz="2400" dirty="0" smtClean="0"/>
              <a:t>Intranet is system in which multiple PCs are networked to be connected to each other. PCs in intranet are not available to the world outside of the intranet.</a:t>
            </a:r>
          </a:p>
          <a:p>
            <a:pPr lvl="1"/>
            <a:r>
              <a:rPr lang="en-US" sz="2400" dirty="0" smtClean="0"/>
              <a:t>Usually each company or organization has their own Intranet network and members/employees of that company can access the computers in their intranet.</a:t>
            </a:r>
          </a:p>
          <a:p>
            <a:pPr lvl="1"/>
            <a:r>
              <a:rPr lang="en-US" sz="2400" dirty="0" smtClean="0"/>
              <a:t>Every computer in internet is identified by a unique IP address.</a:t>
            </a:r>
          </a:p>
          <a:p>
            <a:pPr lvl="1"/>
            <a:r>
              <a:rPr lang="en-US" sz="2400" dirty="0" smtClean="0"/>
              <a:t>Each computer in Intranet is also identified by a IP Address, which is unique among the computers in that Intranet.</a:t>
            </a:r>
          </a:p>
          <a:p>
            <a:endParaRPr lang="en-US" sz="2800" dirty="0"/>
          </a:p>
        </p:txBody>
      </p:sp>
    </p:spTree>
  </p:cSld>
  <p:clrMapOvr>
    <a:masterClrMapping/>
  </p:clrMapOvr>
  <p:transition spd="med">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8229600" cy="1143000"/>
          </a:xfrm>
        </p:spPr>
        <p:txBody>
          <a:bodyPr/>
          <a:lstStyle/>
          <a:p>
            <a:r>
              <a:rPr lang="en-US" dirty="0" smtClean="0"/>
              <a:t>Intranet Overview</a:t>
            </a:r>
            <a:br>
              <a:rPr lang="en-US" dirty="0" smtClean="0"/>
            </a:br>
            <a:endParaRPr lang="en-US" dirty="0"/>
          </a:p>
        </p:txBody>
      </p:sp>
      <p:pic>
        <p:nvPicPr>
          <p:cNvPr id="19458" name="Picture 2" descr="internet_technologies_tutorial"/>
          <p:cNvPicPr>
            <a:picLocks noChangeAspect="1" noChangeArrowheads="1"/>
          </p:cNvPicPr>
          <p:nvPr/>
        </p:nvPicPr>
        <p:blipFill>
          <a:blip r:embed="rId2"/>
          <a:srcRect/>
          <a:stretch>
            <a:fillRect/>
          </a:stretch>
        </p:blipFill>
        <p:spPr bwMode="auto">
          <a:xfrm>
            <a:off x="1524000" y="1066800"/>
            <a:ext cx="6400800" cy="4994911"/>
          </a:xfrm>
          <a:prstGeom prst="rect">
            <a:avLst/>
          </a:prstGeom>
          <a:noFill/>
        </p:spPr>
      </p:pic>
    </p:spTree>
  </p:cSld>
  <p:clrMapOvr>
    <a:masterClrMapping/>
  </p:clrMapOvr>
  <p:transition spd="med">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Benefits</a:t>
            </a:r>
            <a:br>
              <a:rPr lang="en-US" dirty="0" smtClean="0"/>
            </a:br>
            <a:endParaRPr lang="en-US" dirty="0"/>
          </a:p>
        </p:txBody>
      </p:sp>
      <p:sp>
        <p:nvSpPr>
          <p:cNvPr id="3" name="Content Placeholder 2"/>
          <p:cNvSpPr>
            <a:spLocks noGrp="1"/>
          </p:cNvSpPr>
          <p:nvPr>
            <p:ph idx="1"/>
          </p:nvPr>
        </p:nvSpPr>
        <p:spPr>
          <a:xfrm>
            <a:off x="457200" y="838200"/>
            <a:ext cx="8229600" cy="4525963"/>
          </a:xfrm>
        </p:spPr>
        <p:txBody>
          <a:bodyPr/>
          <a:lstStyle/>
          <a:p>
            <a:r>
              <a:rPr lang="en-US" sz="2000" dirty="0" smtClean="0"/>
              <a:t>Intranet is very efficient and reliable network system for any organization. It is beneficial in every aspect such as collaboration, cost-effectiveness, security, productivity and much more.</a:t>
            </a:r>
            <a:endParaRPr lang="en-US" sz="2000" dirty="0"/>
          </a:p>
        </p:txBody>
      </p:sp>
      <p:pic>
        <p:nvPicPr>
          <p:cNvPr id="26626" name="Picture 2" descr="internet_technologies_tutorial"/>
          <p:cNvPicPr>
            <a:picLocks noChangeAspect="1" noChangeArrowheads="1"/>
          </p:cNvPicPr>
          <p:nvPr/>
        </p:nvPicPr>
        <p:blipFill>
          <a:blip r:embed="rId2"/>
          <a:srcRect/>
          <a:stretch>
            <a:fillRect/>
          </a:stretch>
        </p:blipFill>
        <p:spPr bwMode="auto">
          <a:xfrm>
            <a:off x="990600" y="1828800"/>
            <a:ext cx="7620000" cy="4844143"/>
          </a:xfrm>
          <a:prstGeom prst="rect">
            <a:avLst/>
          </a:prstGeom>
          <a:noFill/>
        </p:spPr>
      </p:pic>
    </p:spTree>
  </p:cSld>
  <p:clrMapOvr>
    <a:masterClrMapping/>
  </p:clrMapOvr>
  <p:transition spd="med">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lstStyle/>
          <a:p>
            <a:r>
              <a:rPr lang="en-US" dirty="0" smtClean="0"/>
              <a:t>Issues</a:t>
            </a:r>
            <a:br>
              <a:rPr lang="en-US" dirty="0" smtClean="0"/>
            </a:br>
            <a:endParaRPr lang="en-US" dirty="0"/>
          </a:p>
        </p:txBody>
      </p:sp>
      <p:pic>
        <p:nvPicPr>
          <p:cNvPr id="27650" name="Picture 2" descr="internet_technologies_tutorial"/>
          <p:cNvPicPr>
            <a:picLocks noChangeAspect="1" noChangeArrowheads="1"/>
          </p:cNvPicPr>
          <p:nvPr/>
        </p:nvPicPr>
        <p:blipFill>
          <a:blip r:embed="rId2"/>
          <a:srcRect/>
          <a:stretch>
            <a:fillRect/>
          </a:stretch>
        </p:blipFill>
        <p:spPr bwMode="auto">
          <a:xfrm>
            <a:off x="1219200" y="990600"/>
            <a:ext cx="6781800" cy="4953136"/>
          </a:xfrm>
          <a:prstGeom prst="rect">
            <a:avLst/>
          </a:prstGeom>
          <a:noFill/>
        </p:spPr>
      </p:pic>
    </p:spTree>
  </p:cSld>
  <p:clrMapOvr>
    <a:masterClrMapping/>
  </p:clrMapOvr>
  <p:transition spd="med">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Internet vs. Intranet</a:t>
            </a:r>
            <a:br>
              <a:rPr lang="en-US" dirty="0" smtClean="0"/>
            </a:br>
            <a:endParaRPr lang="en-US" dirty="0"/>
          </a:p>
        </p:txBody>
      </p:sp>
      <p:graphicFrame>
        <p:nvGraphicFramePr>
          <p:cNvPr id="4" name="Content Placeholder 3"/>
          <p:cNvGraphicFramePr>
            <a:graphicFrameLocks noGrp="1"/>
          </p:cNvGraphicFramePr>
          <p:nvPr>
            <p:ph idx="1"/>
          </p:nvPr>
        </p:nvGraphicFramePr>
        <p:xfrm>
          <a:off x="990600" y="1066800"/>
          <a:ext cx="7162800" cy="4573270"/>
        </p:xfrm>
        <a:graphic>
          <a:graphicData uri="http://schemas.openxmlformats.org/drawingml/2006/table">
            <a:tbl>
              <a:tblPr firstRow="1" bandRow="1">
                <a:tableStyleId>{5C22544A-7EE6-4342-B048-85BDC9FD1C3A}</a:tableStyleId>
              </a:tblPr>
              <a:tblGrid>
                <a:gridCol w="3581400"/>
                <a:gridCol w="3581400"/>
              </a:tblGrid>
              <a:tr h="749300">
                <a:tc>
                  <a:txBody>
                    <a:bodyPr/>
                    <a:lstStyle/>
                    <a:p>
                      <a:pPr algn="ctr"/>
                      <a:r>
                        <a:rPr lang="en-US" sz="2400" dirty="0"/>
                        <a:t>Intranet</a:t>
                      </a:r>
                    </a:p>
                  </a:txBody>
                  <a:tcPr marL="47625" marR="47625" marT="47625" marB="47625"/>
                </a:tc>
                <a:tc>
                  <a:txBody>
                    <a:bodyPr/>
                    <a:lstStyle/>
                    <a:p>
                      <a:pPr algn="ctr"/>
                      <a:r>
                        <a:rPr lang="en-US" sz="2400"/>
                        <a:t>Internet</a:t>
                      </a:r>
                    </a:p>
                  </a:txBody>
                  <a:tcPr marL="47625" marR="47625" marT="47625" marB="47625"/>
                </a:tc>
              </a:tr>
              <a:tr h="749300">
                <a:tc>
                  <a:txBody>
                    <a:bodyPr/>
                    <a:lstStyle/>
                    <a:p>
                      <a:pPr algn="ctr"/>
                      <a:r>
                        <a:rPr lang="en-US" sz="2400" dirty="0"/>
                        <a:t>Localized Network.</a:t>
                      </a:r>
                    </a:p>
                  </a:txBody>
                  <a:tcPr marL="47625" marR="47625" marT="47625" marB="47625"/>
                </a:tc>
                <a:tc>
                  <a:txBody>
                    <a:bodyPr/>
                    <a:lstStyle/>
                    <a:p>
                      <a:pPr algn="ctr"/>
                      <a:r>
                        <a:rPr lang="en-US" sz="2400"/>
                        <a:t>Worldwide Network</a:t>
                      </a:r>
                    </a:p>
                  </a:txBody>
                  <a:tcPr marL="47625" marR="47625" marT="47625" marB="47625"/>
                </a:tc>
              </a:tr>
              <a:tr h="749300">
                <a:tc>
                  <a:txBody>
                    <a:bodyPr/>
                    <a:lstStyle/>
                    <a:p>
                      <a:pPr algn="ctr"/>
                      <a:r>
                        <a:rPr lang="en-US" sz="2400" dirty="0"/>
                        <a:t>Doesn't have access to Intranet</a:t>
                      </a:r>
                    </a:p>
                  </a:txBody>
                  <a:tcPr marL="47625" marR="47625" marT="47625" marB="47625"/>
                </a:tc>
                <a:tc>
                  <a:txBody>
                    <a:bodyPr/>
                    <a:lstStyle/>
                    <a:p>
                      <a:pPr algn="ctr"/>
                      <a:r>
                        <a:rPr lang="en-US" sz="2400"/>
                        <a:t>Have access to Internet.</a:t>
                      </a:r>
                    </a:p>
                  </a:txBody>
                  <a:tcPr marL="47625" marR="47625" marT="47625" marB="47625"/>
                </a:tc>
              </a:tr>
              <a:tr h="749300">
                <a:tc>
                  <a:txBody>
                    <a:bodyPr/>
                    <a:lstStyle/>
                    <a:p>
                      <a:pPr algn="ctr"/>
                      <a:r>
                        <a:rPr lang="en-US" sz="2400" dirty="0"/>
                        <a:t>More Expensive</a:t>
                      </a:r>
                    </a:p>
                  </a:txBody>
                  <a:tcPr marL="47625" marR="47625" marT="47625" marB="47625"/>
                </a:tc>
                <a:tc>
                  <a:txBody>
                    <a:bodyPr/>
                    <a:lstStyle/>
                    <a:p>
                      <a:pPr algn="ctr"/>
                      <a:r>
                        <a:rPr lang="en-US" sz="2400"/>
                        <a:t>Less Expensive</a:t>
                      </a:r>
                    </a:p>
                  </a:txBody>
                  <a:tcPr marL="47625" marR="47625" marT="47625" marB="47625"/>
                </a:tc>
              </a:tr>
              <a:tr h="749300">
                <a:tc>
                  <a:txBody>
                    <a:bodyPr/>
                    <a:lstStyle/>
                    <a:p>
                      <a:pPr algn="ctr"/>
                      <a:r>
                        <a:rPr lang="en-US" sz="2400" dirty="0"/>
                        <a:t>More Safe</a:t>
                      </a:r>
                    </a:p>
                  </a:txBody>
                  <a:tcPr marL="47625" marR="47625" marT="47625" marB="47625"/>
                </a:tc>
                <a:tc>
                  <a:txBody>
                    <a:bodyPr/>
                    <a:lstStyle/>
                    <a:p>
                      <a:pPr algn="ctr"/>
                      <a:r>
                        <a:rPr lang="en-US" sz="2400" dirty="0"/>
                        <a:t>Less Safe</a:t>
                      </a:r>
                    </a:p>
                  </a:txBody>
                  <a:tcPr marL="47625" marR="47625" marT="47625" marB="47625"/>
                </a:tc>
              </a:tr>
              <a:tr h="749300">
                <a:tc>
                  <a:txBody>
                    <a:bodyPr/>
                    <a:lstStyle/>
                    <a:p>
                      <a:pPr algn="ctr"/>
                      <a:r>
                        <a:rPr lang="en-US" sz="2400" dirty="0"/>
                        <a:t>More Reliability</a:t>
                      </a:r>
                    </a:p>
                  </a:txBody>
                  <a:tcPr marL="47625" marR="47625" marT="47625" marB="47625"/>
                </a:tc>
                <a:tc>
                  <a:txBody>
                    <a:bodyPr/>
                    <a:lstStyle/>
                    <a:p>
                      <a:pPr algn="ctr"/>
                      <a:r>
                        <a:rPr lang="en-US" sz="2400" dirty="0"/>
                        <a:t>Less Reliability</a:t>
                      </a:r>
                    </a:p>
                  </a:txBody>
                  <a:tcPr marL="47625" marR="47625" marT="47625" marB="47625"/>
                </a:tc>
              </a:tr>
            </a:tbl>
          </a:graphicData>
        </a:graphic>
      </p:graphicFrame>
    </p:spTree>
  </p:cSld>
  <p:clrMapOvr>
    <a:masterClrMapping/>
  </p:clrMapOvr>
  <p:transition spd="med">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US" dirty="0" smtClean="0"/>
              <a:t>Extranet Overview</a:t>
            </a:r>
            <a:br>
              <a:rPr lang="en-US" dirty="0" smtClean="0"/>
            </a:br>
            <a:endParaRPr lang="en-US" dirty="0"/>
          </a:p>
        </p:txBody>
      </p:sp>
      <p:sp>
        <p:nvSpPr>
          <p:cNvPr id="3" name="Content Placeholder 2"/>
          <p:cNvSpPr>
            <a:spLocks noGrp="1"/>
          </p:cNvSpPr>
          <p:nvPr>
            <p:ph idx="1"/>
          </p:nvPr>
        </p:nvSpPr>
        <p:spPr>
          <a:xfrm>
            <a:off x="381000" y="990600"/>
            <a:ext cx="8382000" cy="4525963"/>
          </a:xfrm>
        </p:spPr>
        <p:txBody>
          <a:bodyPr/>
          <a:lstStyle/>
          <a:p>
            <a:pPr algn="just"/>
            <a:r>
              <a:rPr lang="en-US" sz="2000" dirty="0" smtClean="0"/>
              <a:t>Extranet refers to network within an organization, using internet to connect to the outsiders in controlled manner. It helps to connect businesses with their customers and suppliers and therefore allows working in a collaborative manner</a:t>
            </a:r>
            <a:r>
              <a:rPr lang="en-US" dirty="0" smtClean="0"/>
              <a:t>.</a:t>
            </a:r>
            <a:endParaRPr lang="en-US" dirty="0"/>
          </a:p>
        </p:txBody>
      </p:sp>
      <p:pic>
        <p:nvPicPr>
          <p:cNvPr id="28674" name="Picture 2" descr="internet_technologies_tutorial"/>
          <p:cNvPicPr>
            <a:picLocks noChangeAspect="1" noChangeArrowheads="1"/>
          </p:cNvPicPr>
          <p:nvPr/>
        </p:nvPicPr>
        <p:blipFill>
          <a:blip r:embed="rId2"/>
          <a:srcRect/>
          <a:stretch>
            <a:fillRect/>
          </a:stretch>
        </p:blipFill>
        <p:spPr bwMode="auto">
          <a:xfrm>
            <a:off x="990600" y="2438400"/>
            <a:ext cx="7162800" cy="3962401"/>
          </a:xfrm>
          <a:prstGeom prst="rect">
            <a:avLst/>
          </a:prstGeom>
          <a:noFill/>
        </p:spPr>
      </p:pic>
    </p:spTree>
  </p:cSld>
  <p:clrMapOvr>
    <a:masterClrMapping/>
  </p:clrMapOvr>
  <p:transition spd="med">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lstStyle/>
          <a:p>
            <a:r>
              <a:rPr lang="en-US" dirty="0" smtClean="0"/>
              <a:t>Implementation</a:t>
            </a:r>
            <a:br>
              <a:rPr lang="en-US" dirty="0" smtClean="0"/>
            </a:br>
            <a:endParaRPr lang="en-US" dirty="0"/>
          </a:p>
        </p:txBody>
      </p:sp>
      <p:sp>
        <p:nvSpPr>
          <p:cNvPr id="3" name="Content Placeholder 2"/>
          <p:cNvSpPr>
            <a:spLocks noGrp="1"/>
          </p:cNvSpPr>
          <p:nvPr>
            <p:ph idx="1"/>
          </p:nvPr>
        </p:nvSpPr>
        <p:spPr>
          <a:xfrm>
            <a:off x="457200" y="838200"/>
            <a:ext cx="8229600" cy="4525963"/>
          </a:xfrm>
        </p:spPr>
        <p:txBody>
          <a:bodyPr/>
          <a:lstStyle/>
          <a:p>
            <a:r>
              <a:rPr lang="en-US" sz="2000" dirty="0" smtClean="0"/>
              <a:t>Extranet is implemented as a Virtual Private Networks (VPN) because it uses internet to connect to corporate organization and there is always a threat to information security. VPN offers a secure network in public infrastructure (Internet).</a:t>
            </a:r>
            <a:endParaRPr lang="en-US" sz="2000" dirty="0"/>
          </a:p>
        </p:txBody>
      </p:sp>
      <p:pic>
        <p:nvPicPr>
          <p:cNvPr id="30722" name="Picture 2" descr="internet_technologies_tutorial"/>
          <p:cNvPicPr>
            <a:picLocks noChangeAspect="1" noChangeArrowheads="1"/>
          </p:cNvPicPr>
          <p:nvPr/>
        </p:nvPicPr>
        <p:blipFill>
          <a:blip r:embed="rId2"/>
          <a:srcRect/>
          <a:stretch>
            <a:fillRect/>
          </a:stretch>
        </p:blipFill>
        <p:spPr bwMode="auto">
          <a:xfrm>
            <a:off x="1066800" y="2514600"/>
            <a:ext cx="7391400" cy="2652985"/>
          </a:xfrm>
          <a:prstGeom prst="rect">
            <a:avLst/>
          </a:prstGeom>
          <a:noFill/>
        </p:spPr>
      </p:pic>
    </p:spTree>
  </p:cSld>
  <p:clrMapOvr>
    <a:masterClrMapping/>
  </p:clrMapOvr>
  <p:transition spd="med">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lstStyle/>
          <a:p>
            <a:r>
              <a:rPr lang="en-US" b="1" dirty="0" smtClean="0"/>
              <a:t>Key Points</a:t>
            </a:r>
            <a:endParaRPr lang="en-US" dirty="0"/>
          </a:p>
        </p:txBody>
      </p:sp>
      <p:sp>
        <p:nvSpPr>
          <p:cNvPr id="3" name="Content Placeholder 2"/>
          <p:cNvSpPr>
            <a:spLocks noGrp="1"/>
          </p:cNvSpPr>
          <p:nvPr>
            <p:ph idx="1"/>
          </p:nvPr>
        </p:nvSpPr>
        <p:spPr>
          <a:xfrm>
            <a:off x="457200" y="838200"/>
            <a:ext cx="8229600" cy="4525963"/>
          </a:xfrm>
        </p:spPr>
        <p:txBody>
          <a:bodyPr/>
          <a:lstStyle/>
          <a:p>
            <a:pPr lvl="1"/>
            <a:r>
              <a:rPr lang="en-US" sz="1800" dirty="0" smtClean="0"/>
              <a:t>The packet is encapsulated at boundary of networks in IPSEC complaint routers.</a:t>
            </a:r>
          </a:p>
          <a:p>
            <a:pPr lvl="1"/>
            <a:r>
              <a:rPr lang="en-US" sz="1800" dirty="0" smtClean="0"/>
              <a:t>It uses an encryption key to encapsulate packets and IP addresses as well.</a:t>
            </a:r>
          </a:p>
          <a:p>
            <a:pPr lvl="1"/>
            <a:r>
              <a:rPr lang="en-US" sz="1800" dirty="0" smtClean="0"/>
              <a:t>The packet is decoded only by the IPSEC complaint routers or servers.</a:t>
            </a:r>
          </a:p>
          <a:p>
            <a:pPr lvl="1"/>
            <a:r>
              <a:rPr lang="en-US" sz="1800" dirty="0" smtClean="0"/>
              <a:t>The message is sent over VPN via VPN Tunnel and this process is known as tunneling.</a:t>
            </a:r>
          </a:p>
          <a:p>
            <a:r>
              <a:rPr lang="en-US" sz="2000" dirty="0" smtClean="0"/>
              <a:t>VPN uses </a:t>
            </a:r>
            <a:r>
              <a:rPr lang="en-US" sz="2000" b="1" dirty="0" smtClean="0"/>
              <a:t>Internet Protocol Security Architecture (IPSEC)</a:t>
            </a:r>
            <a:r>
              <a:rPr lang="en-US" sz="2000" dirty="0" smtClean="0"/>
              <a:t> Protocol to provide secure transactions by adding an additional security layer to TCP/IP protocol. This layer is created by encapsulating the IP packet to a new IP packet as shown in the following diagram:</a:t>
            </a:r>
          </a:p>
          <a:p>
            <a:endParaRPr lang="en-US" sz="2000" dirty="0"/>
          </a:p>
        </p:txBody>
      </p:sp>
      <p:pic>
        <p:nvPicPr>
          <p:cNvPr id="31746" name="Picture 2" descr="internet_technologies_tutorial"/>
          <p:cNvPicPr>
            <a:picLocks noChangeAspect="1" noChangeArrowheads="1"/>
          </p:cNvPicPr>
          <p:nvPr/>
        </p:nvPicPr>
        <p:blipFill>
          <a:blip r:embed="rId2"/>
          <a:srcRect/>
          <a:stretch>
            <a:fillRect/>
          </a:stretch>
        </p:blipFill>
        <p:spPr bwMode="auto">
          <a:xfrm>
            <a:off x="990600" y="3962400"/>
            <a:ext cx="7391400" cy="2209801"/>
          </a:xfrm>
          <a:prstGeom prst="rect">
            <a:avLst/>
          </a:prstGeom>
          <a:noFill/>
        </p:spPr>
      </p:pic>
    </p:spTree>
  </p:cSld>
  <p:clrMapOvr>
    <a:masterClrMapping/>
  </p:clrMapOvr>
  <p:transition spd="med">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Benefits</a:t>
            </a:r>
            <a:br>
              <a:rPr lang="en-US" dirty="0" smtClean="0"/>
            </a:br>
            <a:endParaRPr lang="en-US" dirty="0"/>
          </a:p>
        </p:txBody>
      </p:sp>
      <p:sp>
        <p:nvSpPr>
          <p:cNvPr id="3" name="Content Placeholder 2"/>
          <p:cNvSpPr>
            <a:spLocks noGrp="1"/>
          </p:cNvSpPr>
          <p:nvPr>
            <p:ph idx="1"/>
          </p:nvPr>
        </p:nvSpPr>
        <p:spPr>
          <a:xfrm>
            <a:off x="304800" y="685800"/>
            <a:ext cx="8229600" cy="4525963"/>
          </a:xfrm>
        </p:spPr>
        <p:txBody>
          <a:bodyPr/>
          <a:lstStyle/>
          <a:p>
            <a:r>
              <a:rPr lang="en-US" sz="2000" dirty="0" smtClean="0"/>
              <a:t>Extranet proves to be a successful model for all kind of businesses whether small or big. Here are some of the advantages of extranet for employees, suppliers, business partners, and customers:</a:t>
            </a:r>
            <a:endParaRPr lang="en-US" sz="2000" dirty="0"/>
          </a:p>
        </p:txBody>
      </p:sp>
      <p:pic>
        <p:nvPicPr>
          <p:cNvPr id="32770" name="Picture 2" descr="internet_technologies_tutorial"/>
          <p:cNvPicPr>
            <a:picLocks noChangeAspect="1" noChangeArrowheads="1"/>
          </p:cNvPicPr>
          <p:nvPr/>
        </p:nvPicPr>
        <p:blipFill>
          <a:blip r:embed="rId2"/>
          <a:srcRect/>
          <a:stretch>
            <a:fillRect/>
          </a:stretch>
        </p:blipFill>
        <p:spPr bwMode="auto">
          <a:xfrm>
            <a:off x="1600200" y="1752600"/>
            <a:ext cx="5968110" cy="4572000"/>
          </a:xfrm>
          <a:prstGeom prst="rect">
            <a:avLst/>
          </a:prstGeom>
          <a:noFill/>
        </p:spPr>
      </p:pic>
    </p:spTree>
  </p:cSld>
  <p:clrMapOvr>
    <a:masterClrMapping/>
  </p:clrMapOvr>
  <p:transition spd="med">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Internet </a:t>
            </a:r>
            <a:endParaRPr lang="en-US" dirty="0"/>
          </a:p>
        </p:txBody>
      </p:sp>
      <p:sp>
        <p:nvSpPr>
          <p:cNvPr id="3" name="Content Placeholder 2"/>
          <p:cNvSpPr>
            <a:spLocks noGrp="1"/>
          </p:cNvSpPr>
          <p:nvPr>
            <p:ph idx="1"/>
          </p:nvPr>
        </p:nvSpPr>
        <p:spPr/>
        <p:txBody>
          <a:bodyPr/>
          <a:lstStyle/>
          <a:p>
            <a:r>
              <a:rPr lang="en-US" dirty="0" smtClean="0"/>
              <a:t>Introduction </a:t>
            </a:r>
          </a:p>
          <a:p>
            <a:pPr lvl="1"/>
            <a:r>
              <a:rPr lang="en-US" dirty="0" smtClean="0"/>
              <a:t>Internet Overview </a:t>
            </a:r>
          </a:p>
          <a:p>
            <a:pPr lvl="1"/>
            <a:r>
              <a:rPr lang="en-US" dirty="0" smtClean="0"/>
              <a:t>Intranet Overview</a:t>
            </a:r>
          </a:p>
          <a:p>
            <a:pPr lvl="1"/>
            <a:r>
              <a:rPr lang="en-US" dirty="0" smtClean="0"/>
              <a:t>Extranet Overview </a:t>
            </a:r>
            <a:endParaRPr lang="en-US" dirty="0"/>
          </a:p>
        </p:txBody>
      </p:sp>
    </p:spTree>
  </p:cSld>
  <p:clrMapOvr>
    <a:masterClrMapping/>
  </p:clrMapOvr>
  <p:transition spd="med">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lstStyle/>
          <a:p>
            <a:r>
              <a:rPr lang="en-US" dirty="0" smtClean="0"/>
              <a:t>Issues</a:t>
            </a:r>
            <a:br>
              <a:rPr lang="en-US" dirty="0" smtClean="0"/>
            </a:br>
            <a:endParaRPr lang="en-US" dirty="0"/>
          </a:p>
        </p:txBody>
      </p:sp>
      <p:sp>
        <p:nvSpPr>
          <p:cNvPr id="3" name="Content Placeholder 2"/>
          <p:cNvSpPr>
            <a:spLocks noGrp="1"/>
          </p:cNvSpPr>
          <p:nvPr>
            <p:ph idx="1"/>
          </p:nvPr>
        </p:nvSpPr>
        <p:spPr>
          <a:xfrm>
            <a:off x="457200" y="609600"/>
            <a:ext cx="8229600" cy="4525963"/>
          </a:xfrm>
        </p:spPr>
        <p:txBody>
          <a:bodyPr/>
          <a:lstStyle/>
          <a:p>
            <a:r>
              <a:rPr lang="en-US" sz="2000" dirty="0" smtClean="0"/>
              <a:t>Apart for advantages there are also some issues associated with extranet. These issues are discussed below:</a:t>
            </a:r>
          </a:p>
          <a:p>
            <a:r>
              <a:rPr lang="en-US" sz="2000" dirty="0" smtClean="0"/>
              <a:t>Hosting</a:t>
            </a:r>
          </a:p>
          <a:p>
            <a:r>
              <a:rPr lang="en-US" sz="2000" dirty="0" smtClean="0"/>
              <a:t>Where the extranet pages will be held i.e. who will host the extranet pages. In this context there are two choices:</a:t>
            </a:r>
          </a:p>
          <a:p>
            <a:pPr lvl="1"/>
            <a:r>
              <a:rPr lang="en-US" sz="1600" dirty="0" smtClean="0"/>
              <a:t>Host it on your own server.</a:t>
            </a:r>
          </a:p>
          <a:p>
            <a:pPr lvl="1"/>
            <a:r>
              <a:rPr lang="en-US" sz="1600" dirty="0" smtClean="0"/>
              <a:t>Host it with an Internet Service Provider (ISP) in the same way as web pages.</a:t>
            </a:r>
          </a:p>
          <a:p>
            <a:r>
              <a:rPr lang="en-US" sz="2000" dirty="0" smtClean="0"/>
              <a:t>But hosting extranet pages on your own server requires high bandwidth internet connection which is very costly.</a:t>
            </a:r>
          </a:p>
          <a:p>
            <a:r>
              <a:rPr lang="en-US" sz="2000" dirty="0" smtClean="0"/>
              <a:t>Security</a:t>
            </a:r>
          </a:p>
          <a:p>
            <a:pPr lvl="1"/>
            <a:r>
              <a:rPr lang="en-US" sz="1600" dirty="0" smtClean="0"/>
              <a:t>Additional firewall security is required if you host extranet pages on your own server which result in a complex security mechanism and increase work load.</a:t>
            </a:r>
          </a:p>
          <a:p>
            <a:r>
              <a:rPr lang="en-US" sz="2000" dirty="0" smtClean="0"/>
              <a:t>Accessing Issues</a:t>
            </a:r>
          </a:p>
          <a:p>
            <a:pPr lvl="1"/>
            <a:r>
              <a:rPr lang="en-US" sz="1600" dirty="0" smtClean="0"/>
              <a:t>Information can not be accessed without internet connection. However, information can be accessed in Intranet without internet connection.</a:t>
            </a:r>
          </a:p>
          <a:p>
            <a:r>
              <a:rPr lang="en-US" sz="2000" dirty="0" smtClean="0"/>
              <a:t>Decreased Interaction</a:t>
            </a:r>
          </a:p>
          <a:p>
            <a:pPr lvl="1"/>
            <a:r>
              <a:rPr lang="en-US" sz="1600" dirty="0" smtClean="0"/>
              <a:t>It decreases the face to face interaction in the business which results in lack of communication among customers, business partners and suppliers.</a:t>
            </a:r>
          </a:p>
          <a:p>
            <a:endParaRPr lang="en-US" sz="1800" dirty="0"/>
          </a:p>
        </p:txBody>
      </p:sp>
    </p:spTree>
  </p:cSld>
  <p:clrMapOvr>
    <a:masterClrMapping/>
  </p:clrMapOvr>
  <p:transition spd="med">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Extranet vs. Intranet</a:t>
            </a:r>
            <a:br>
              <a:rPr lang="en-US" dirty="0" smtClean="0"/>
            </a:br>
            <a:endParaRPr lang="en-US" dirty="0"/>
          </a:p>
        </p:txBody>
      </p:sp>
      <p:graphicFrame>
        <p:nvGraphicFramePr>
          <p:cNvPr id="4" name="Content Placeholder 3"/>
          <p:cNvGraphicFramePr>
            <a:graphicFrameLocks noGrp="1"/>
          </p:cNvGraphicFramePr>
          <p:nvPr>
            <p:ph idx="1"/>
          </p:nvPr>
        </p:nvGraphicFramePr>
        <p:xfrm>
          <a:off x="381000" y="2057400"/>
          <a:ext cx="8229600" cy="2819400"/>
        </p:xfrm>
        <a:graphic>
          <a:graphicData uri="http://schemas.openxmlformats.org/drawingml/2006/table">
            <a:tbl>
              <a:tblPr firstRow="1" bandRow="1">
                <a:tableStyleId>{5C22544A-7EE6-4342-B048-85BDC9FD1C3A}</a:tableStyleId>
              </a:tblPr>
              <a:tblGrid>
                <a:gridCol w="4114800"/>
                <a:gridCol w="4114800"/>
              </a:tblGrid>
              <a:tr h="370840">
                <a:tc>
                  <a:txBody>
                    <a:bodyPr/>
                    <a:lstStyle/>
                    <a:p>
                      <a:pPr algn="l"/>
                      <a:r>
                        <a:rPr lang="en-US" sz="2000"/>
                        <a:t>Extranet</a:t>
                      </a:r>
                    </a:p>
                  </a:txBody>
                  <a:tcPr marL="47625" marR="47625" marT="47625" marB="47625"/>
                </a:tc>
                <a:tc>
                  <a:txBody>
                    <a:bodyPr/>
                    <a:lstStyle/>
                    <a:p>
                      <a:pPr algn="l"/>
                      <a:r>
                        <a:rPr lang="en-US" sz="2000"/>
                        <a:t>Intranet</a:t>
                      </a:r>
                    </a:p>
                  </a:txBody>
                  <a:tcPr marL="47625" marR="47625" marT="47625" marB="47625"/>
                </a:tc>
              </a:tr>
              <a:tr h="370840">
                <a:tc>
                  <a:txBody>
                    <a:bodyPr/>
                    <a:lstStyle/>
                    <a:p>
                      <a:r>
                        <a:rPr lang="en-US" sz="2000"/>
                        <a:t>Internal network that can be accessed externally.</a:t>
                      </a:r>
                    </a:p>
                  </a:txBody>
                  <a:tcPr marL="47625" marR="47625" marT="47625" marB="47625"/>
                </a:tc>
                <a:tc>
                  <a:txBody>
                    <a:bodyPr/>
                    <a:lstStyle/>
                    <a:p>
                      <a:r>
                        <a:rPr lang="en-US" sz="2000"/>
                        <a:t>Internal network that can not be accessed externally.</a:t>
                      </a:r>
                    </a:p>
                  </a:txBody>
                  <a:tcPr marL="47625" marR="47625" marT="47625" marB="47625"/>
                </a:tc>
              </a:tr>
              <a:tr h="370840">
                <a:tc>
                  <a:txBody>
                    <a:bodyPr/>
                    <a:lstStyle/>
                    <a:p>
                      <a:r>
                        <a:rPr lang="en-US" sz="2000" dirty="0"/>
                        <a:t>Extranet is extension of company's Intranet.</a:t>
                      </a:r>
                    </a:p>
                  </a:txBody>
                  <a:tcPr marL="47625" marR="47625" marT="47625" marB="47625"/>
                </a:tc>
                <a:tc>
                  <a:txBody>
                    <a:bodyPr/>
                    <a:lstStyle/>
                    <a:p>
                      <a:r>
                        <a:rPr lang="en-US" sz="2000"/>
                        <a:t>Only limited users of a company.</a:t>
                      </a:r>
                    </a:p>
                  </a:txBody>
                  <a:tcPr marL="47625" marR="47625" marT="47625" marB="47625"/>
                </a:tc>
              </a:tr>
              <a:tr h="370840">
                <a:tc>
                  <a:txBody>
                    <a:bodyPr/>
                    <a:lstStyle/>
                    <a:p>
                      <a:r>
                        <a:rPr lang="en-US" sz="2000"/>
                        <a:t>For limited external communication between customers, suppliers and business partners.</a:t>
                      </a:r>
                    </a:p>
                  </a:txBody>
                  <a:tcPr marL="47625" marR="47625" marT="47625" marB="47625"/>
                </a:tc>
                <a:tc>
                  <a:txBody>
                    <a:bodyPr/>
                    <a:lstStyle/>
                    <a:p>
                      <a:r>
                        <a:rPr lang="en-US" sz="2000" dirty="0"/>
                        <a:t>Only for communication within a company.</a:t>
                      </a:r>
                    </a:p>
                  </a:txBody>
                  <a:tcPr marL="47625" marR="47625" marT="47625" marB="47625"/>
                </a:tc>
              </a:tr>
            </a:tbl>
          </a:graphicData>
        </a:graphic>
      </p:graphicFrame>
      <p:sp>
        <p:nvSpPr>
          <p:cNvPr id="5" name="TextBox 4"/>
          <p:cNvSpPr txBox="1"/>
          <p:nvPr/>
        </p:nvSpPr>
        <p:spPr>
          <a:xfrm>
            <a:off x="280163" y="914400"/>
            <a:ext cx="6116546" cy="830997"/>
          </a:xfrm>
          <a:prstGeom prst="rect">
            <a:avLst/>
          </a:prstGeom>
          <a:noFill/>
        </p:spPr>
        <p:txBody>
          <a:bodyPr wrap="none" rtlCol="0">
            <a:spAutoFit/>
          </a:bodyPr>
          <a:lstStyle/>
          <a:p>
            <a:r>
              <a:rPr lang="en-US" sz="2400" dirty="0"/>
              <a:t>The following table shows differences between </a:t>
            </a:r>
            <a:endParaRPr lang="en-US" sz="2400" dirty="0" smtClean="0"/>
          </a:p>
          <a:p>
            <a:r>
              <a:rPr lang="en-US" sz="2400" dirty="0" smtClean="0"/>
              <a:t>Extranet </a:t>
            </a:r>
            <a:r>
              <a:rPr lang="en-US" sz="2400" dirty="0"/>
              <a:t>and Intranet:</a:t>
            </a:r>
          </a:p>
        </p:txBody>
      </p:sp>
    </p:spTree>
  </p:cSld>
  <p:clrMapOvr>
    <a:masterClrMapping/>
  </p:clrMapOvr>
  <p:transition spd="med">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lstStyle/>
          <a:p>
            <a:r>
              <a:rPr lang="en-US" dirty="0" smtClean="0"/>
              <a:t>Internet Technologies</a:t>
            </a:r>
            <a:br>
              <a:rPr lang="en-US" dirty="0" smtClean="0"/>
            </a:br>
            <a:endParaRPr lang="en-US" dirty="0"/>
          </a:p>
        </p:txBody>
      </p:sp>
      <p:sp>
        <p:nvSpPr>
          <p:cNvPr id="3" name="Content Placeholder 2"/>
          <p:cNvSpPr>
            <a:spLocks noGrp="1"/>
          </p:cNvSpPr>
          <p:nvPr>
            <p:ph idx="1"/>
          </p:nvPr>
        </p:nvSpPr>
        <p:spPr>
          <a:xfrm>
            <a:off x="304800" y="1066800"/>
            <a:ext cx="8229600" cy="4525963"/>
          </a:xfrm>
        </p:spPr>
        <p:txBody>
          <a:bodyPr/>
          <a:lstStyle/>
          <a:p>
            <a:pPr algn="just"/>
            <a:r>
              <a:rPr lang="en-US" sz="2800" dirty="0" smtClean="0"/>
              <a:t>Internet </a:t>
            </a:r>
            <a:r>
              <a:rPr lang="en-US" sz="2800" dirty="0" smtClean="0"/>
              <a:t>refers to network of networks. In this network each computer is recognized by a globally unique address known as IP address</a:t>
            </a:r>
            <a:r>
              <a:rPr lang="en-US" sz="2800" dirty="0" smtClean="0"/>
              <a:t>.</a:t>
            </a:r>
          </a:p>
          <a:p>
            <a:pPr algn="just"/>
            <a:r>
              <a:rPr lang="en-US" sz="2800" dirty="0" smtClean="0"/>
              <a:t> </a:t>
            </a:r>
            <a:endParaRPr lang="en-US" sz="2800" dirty="0"/>
          </a:p>
        </p:txBody>
      </p:sp>
    </p:spTree>
  </p:cSld>
  <p:clrMapOvr>
    <a:masterClrMapping/>
  </p:clrMapOvr>
  <p:transition spd="med">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Internet </a:t>
            </a:r>
            <a:r>
              <a:rPr lang="en-US" dirty="0" smtClean="0"/>
              <a:t>Overview </a:t>
            </a:r>
            <a:br>
              <a:rPr lang="en-US" dirty="0" smtClean="0"/>
            </a:br>
            <a:endParaRPr lang="en-US" dirty="0"/>
          </a:p>
        </p:txBody>
      </p:sp>
      <p:sp>
        <p:nvSpPr>
          <p:cNvPr id="3" name="Content Placeholder 2"/>
          <p:cNvSpPr>
            <a:spLocks noGrp="1"/>
          </p:cNvSpPr>
          <p:nvPr>
            <p:ph idx="1"/>
          </p:nvPr>
        </p:nvSpPr>
        <p:spPr>
          <a:xfrm>
            <a:off x="304800" y="685800"/>
            <a:ext cx="8458200" cy="4525963"/>
          </a:xfrm>
        </p:spPr>
        <p:txBody>
          <a:bodyPr/>
          <a:lstStyle/>
          <a:p>
            <a:r>
              <a:rPr lang="en-US" sz="2400" dirty="0" smtClean="0"/>
              <a:t>Internet is defined as an Information super Highway, to access information over the web. However, It can be defined in many ways as follows:</a:t>
            </a:r>
          </a:p>
          <a:p>
            <a:pPr lvl="1"/>
            <a:r>
              <a:rPr lang="en-US" sz="2100" dirty="0" smtClean="0"/>
              <a:t>Internet is a world-wide global system of interconnected computer networks.</a:t>
            </a:r>
          </a:p>
          <a:p>
            <a:pPr lvl="1"/>
            <a:r>
              <a:rPr lang="en-US" sz="2100" dirty="0" smtClean="0"/>
              <a:t>Internet uses the standard Internet Protocol (TCP/IP).</a:t>
            </a:r>
          </a:p>
          <a:p>
            <a:pPr lvl="1"/>
            <a:r>
              <a:rPr lang="en-US" sz="2100" dirty="0" smtClean="0"/>
              <a:t>Every computer in internet is identified by a unique IP address.</a:t>
            </a:r>
          </a:p>
          <a:p>
            <a:pPr lvl="1"/>
            <a:r>
              <a:rPr lang="en-US" sz="2100" dirty="0" smtClean="0"/>
              <a:t>IP Address is a unique set of numbers (such as 110.22.33.114) which identifies a computer location.</a:t>
            </a:r>
          </a:p>
          <a:p>
            <a:pPr lvl="1"/>
            <a:r>
              <a:rPr lang="en-US" sz="2100" dirty="0" smtClean="0"/>
              <a:t>A special computer DNS (Domain Name Server) is used to give name to the IP Address so that user can locate a computer by a name.</a:t>
            </a:r>
          </a:p>
          <a:p>
            <a:pPr lvl="1"/>
            <a:r>
              <a:rPr lang="en-US" sz="2100" dirty="0" smtClean="0"/>
              <a:t>For example, a DNS server will resolve a name </a:t>
            </a:r>
            <a:r>
              <a:rPr lang="en-US" sz="2100" b="1" dirty="0" smtClean="0"/>
              <a:t>http://</a:t>
            </a:r>
            <a:r>
              <a:rPr lang="en-US" sz="2100" b="1" dirty="0" smtClean="0"/>
              <a:t>www.lincoln.edu.my </a:t>
            </a:r>
            <a:r>
              <a:rPr lang="en-US" sz="2100" dirty="0" smtClean="0"/>
              <a:t> to a particular IP address to uniquely identify the computer on which this website is hosted.</a:t>
            </a:r>
          </a:p>
          <a:p>
            <a:pPr lvl="1"/>
            <a:r>
              <a:rPr lang="en-US" sz="2100" dirty="0" smtClean="0"/>
              <a:t>Internet is accessible to every user all over the world.</a:t>
            </a:r>
          </a:p>
          <a:p>
            <a:endParaRPr lang="en-US" sz="2400" dirty="0"/>
          </a:p>
        </p:txBody>
      </p:sp>
    </p:spTree>
  </p:cSld>
  <p:clrMapOvr>
    <a:masterClrMapping/>
  </p:clrMapOvr>
  <p:transition spd="med">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Internet </a:t>
            </a:r>
            <a:r>
              <a:rPr lang="en-US" dirty="0" smtClean="0"/>
              <a:t>Overview</a:t>
            </a:r>
            <a:endParaRPr lang="en-US" dirty="0"/>
          </a:p>
        </p:txBody>
      </p:sp>
      <p:pic>
        <p:nvPicPr>
          <p:cNvPr id="1026" name="Picture 2" descr="internet_technologies_tutorial"/>
          <p:cNvPicPr>
            <a:picLocks noChangeAspect="1" noChangeArrowheads="1"/>
          </p:cNvPicPr>
          <p:nvPr/>
        </p:nvPicPr>
        <p:blipFill>
          <a:blip r:embed="rId2"/>
          <a:srcRect/>
          <a:stretch>
            <a:fillRect/>
          </a:stretch>
        </p:blipFill>
        <p:spPr bwMode="auto">
          <a:xfrm>
            <a:off x="1219200" y="1295400"/>
            <a:ext cx="6858000" cy="4727123"/>
          </a:xfrm>
          <a:prstGeom prst="rect">
            <a:avLst/>
          </a:prstGeom>
          <a:noFill/>
        </p:spPr>
      </p:pic>
    </p:spTree>
  </p:cSld>
  <p:clrMapOvr>
    <a:masterClrMapping/>
  </p:clrMapOvr>
  <p:transition spd="med">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US" dirty="0" smtClean="0"/>
              <a:t>Evolution </a:t>
            </a:r>
            <a:endParaRPr lang="en-US" dirty="0"/>
          </a:p>
        </p:txBody>
      </p:sp>
      <p:sp>
        <p:nvSpPr>
          <p:cNvPr id="3" name="Content Placeholder 2"/>
          <p:cNvSpPr>
            <a:spLocks noGrp="1"/>
          </p:cNvSpPr>
          <p:nvPr>
            <p:ph idx="1"/>
          </p:nvPr>
        </p:nvSpPr>
        <p:spPr>
          <a:xfrm>
            <a:off x="457200" y="838200"/>
            <a:ext cx="8534400" cy="4525963"/>
          </a:xfrm>
        </p:spPr>
        <p:txBody>
          <a:bodyPr/>
          <a:lstStyle/>
          <a:p>
            <a:r>
              <a:rPr lang="en-US" sz="2400" dirty="0" smtClean="0"/>
              <a:t>The concept of Internet was originated in 1969 and has undergone several technological &amp; Infrastructural changes as discussed below:</a:t>
            </a:r>
          </a:p>
          <a:p>
            <a:pPr lvl="1"/>
            <a:r>
              <a:rPr lang="en-US" sz="2100" dirty="0" smtClean="0"/>
              <a:t>The origin of Internet devised from the concept of </a:t>
            </a:r>
            <a:r>
              <a:rPr lang="en-US" sz="2100" b="1" dirty="0" smtClean="0"/>
              <a:t>Advanced Research Project Agency Network (ARPANET).</a:t>
            </a:r>
            <a:endParaRPr lang="en-US" sz="2100" dirty="0" smtClean="0"/>
          </a:p>
          <a:p>
            <a:pPr lvl="1"/>
            <a:r>
              <a:rPr lang="en-US" sz="2100" b="1" dirty="0" smtClean="0"/>
              <a:t>ARPANET</a:t>
            </a:r>
            <a:r>
              <a:rPr lang="en-US" sz="2100" dirty="0" smtClean="0"/>
              <a:t> was developed by United States Department of Defense.</a:t>
            </a:r>
          </a:p>
          <a:p>
            <a:pPr lvl="1"/>
            <a:r>
              <a:rPr lang="en-US" sz="2100" dirty="0" smtClean="0"/>
              <a:t>Basic purpose of ARPANET was to provide communication among the various bodies of government.</a:t>
            </a:r>
          </a:p>
          <a:p>
            <a:pPr lvl="1"/>
            <a:r>
              <a:rPr lang="en-US" sz="2100" dirty="0" smtClean="0"/>
              <a:t>Initially, there were only four nodes, formally called </a:t>
            </a:r>
            <a:r>
              <a:rPr lang="en-US" sz="2100" b="1" dirty="0" smtClean="0"/>
              <a:t>Hosts.</a:t>
            </a:r>
            <a:endParaRPr lang="en-US" sz="2100" dirty="0" smtClean="0"/>
          </a:p>
          <a:p>
            <a:pPr lvl="1"/>
            <a:r>
              <a:rPr lang="en-US" sz="2100" dirty="0" smtClean="0"/>
              <a:t>In 1972, the </a:t>
            </a:r>
            <a:r>
              <a:rPr lang="en-US" sz="2100" b="1" dirty="0" smtClean="0"/>
              <a:t>ARPANET</a:t>
            </a:r>
            <a:r>
              <a:rPr lang="en-US" sz="2100" dirty="0" smtClean="0"/>
              <a:t> spread over the globe with 23 nodes located at different countries and thus became known as </a:t>
            </a:r>
            <a:r>
              <a:rPr lang="en-US" sz="2100" b="1" dirty="0" smtClean="0"/>
              <a:t>Internet.</a:t>
            </a:r>
            <a:endParaRPr lang="en-US" sz="2100" dirty="0" smtClean="0"/>
          </a:p>
          <a:p>
            <a:pPr lvl="1"/>
            <a:r>
              <a:rPr lang="en-US" sz="2100" dirty="0" smtClean="0"/>
              <a:t>By the time, with invention of new technologies such as TCP/IP protocols, DNS, WWW, browsers, scripting languages </a:t>
            </a:r>
            <a:r>
              <a:rPr lang="en-US" sz="2100" dirty="0" err="1" smtClean="0"/>
              <a:t>etc.,Internet</a:t>
            </a:r>
            <a:r>
              <a:rPr lang="en-US" sz="2100" dirty="0" smtClean="0"/>
              <a:t> provided a medium to publish and access information over the web.</a:t>
            </a:r>
          </a:p>
          <a:p>
            <a:endParaRPr lang="en-US" sz="2400" dirty="0"/>
          </a:p>
        </p:txBody>
      </p:sp>
    </p:spTree>
  </p:cSld>
  <p:clrMapOvr>
    <a:masterClrMapping/>
  </p:clrMapOvr>
  <p:transition spd="med">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Advantages</a:t>
            </a:r>
            <a:br>
              <a:rPr lang="en-US" dirty="0" smtClean="0"/>
            </a:br>
            <a:endParaRPr lang="en-US" dirty="0"/>
          </a:p>
        </p:txBody>
      </p:sp>
      <p:sp>
        <p:nvSpPr>
          <p:cNvPr id="3" name="Content Placeholder 2"/>
          <p:cNvSpPr>
            <a:spLocks noGrp="1"/>
          </p:cNvSpPr>
          <p:nvPr>
            <p:ph idx="1"/>
          </p:nvPr>
        </p:nvSpPr>
        <p:spPr>
          <a:xfrm>
            <a:off x="457200" y="914400"/>
            <a:ext cx="8229600" cy="4525963"/>
          </a:xfrm>
        </p:spPr>
        <p:txBody>
          <a:bodyPr/>
          <a:lstStyle/>
          <a:p>
            <a:r>
              <a:rPr lang="en-US" dirty="0" smtClean="0"/>
              <a:t>Internet covers almost every aspect of life, one can think of. Here, we will discuss some of the advantages of Internet:</a:t>
            </a:r>
            <a:endParaRPr lang="en-US" dirty="0"/>
          </a:p>
        </p:txBody>
      </p:sp>
    </p:spTree>
  </p:cSld>
  <p:clrMapOvr>
    <a:masterClrMapping/>
  </p:clrMapOvr>
  <p:transition spd="med">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US" dirty="0" smtClean="0"/>
              <a:t>Advantages</a:t>
            </a:r>
            <a:br>
              <a:rPr lang="en-US" dirty="0" smtClean="0"/>
            </a:br>
            <a:endParaRPr lang="en-US" dirty="0"/>
          </a:p>
        </p:txBody>
      </p:sp>
      <p:sp>
        <p:nvSpPr>
          <p:cNvPr id="3" name="Content Placeholder 2"/>
          <p:cNvSpPr>
            <a:spLocks noGrp="1"/>
          </p:cNvSpPr>
          <p:nvPr>
            <p:ph idx="1"/>
          </p:nvPr>
        </p:nvSpPr>
        <p:spPr>
          <a:xfrm>
            <a:off x="457200" y="685800"/>
            <a:ext cx="8229600" cy="4525963"/>
          </a:xfrm>
        </p:spPr>
        <p:txBody>
          <a:bodyPr/>
          <a:lstStyle/>
          <a:p>
            <a:r>
              <a:rPr lang="en-US" sz="2400" dirty="0" smtClean="0"/>
              <a:t>Internet allows us to communicate with the people sitting at remote locations. There are various apps available on the wed that uses Internet as a medium for communication. One can find various social networking sites such as:</a:t>
            </a:r>
          </a:p>
          <a:p>
            <a:pPr lvl="2"/>
            <a:r>
              <a:rPr lang="en-US" sz="1600" dirty="0" err="1" smtClean="0"/>
              <a:t>Facebook</a:t>
            </a:r>
            <a:endParaRPr lang="en-US" sz="1600" dirty="0" smtClean="0"/>
          </a:p>
          <a:p>
            <a:pPr lvl="2"/>
            <a:r>
              <a:rPr lang="en-US" sz="1600" dirty="0" smtClean="0"/>
              <a:t>Twitter</a:t>
            </a:r>
          </a:p>
          <a:p>
            <a:pPr lvl="2"/>
            <a:r>
              <a:rPr lang="en-US" sz="1600" dirty="0" smtClean="0"/>
              <a:t>Yahoo</a:t>
            </a:r>
          </a:p>
          <a:p>
            <a:pPr lvl="2"/>
            <a:r>
              <a:rPr lang="en-US" sz="1600" dirty="0" smtClean="0"/>
              <a:t>Google+</a:t>
            </a:r>
          </a:p>
          <a:p>
            <a:pPr lvl="2"/>
            <a:r>
              <a:rPr lang="en-US" sz="1600" dirty="0" err="1" smtClean="0"/>
              <a:t>Flickr</a:t>
            </a:r>
            <a:endParaRPr lang="en-US" sz="1600" dirty="0" smtClean="0"/>
          </a:p>
          <a:p>
            <a:pPr lvl="2"/>
            <a:r>
              <a:rPr lang="en-US" sz="1600" dirty="0" err="1" smtClean="0"/>
              <a:t>Youtube</a:t>
            </a:r>
            <a:endParaRPr lang="en-US" sz="1600" dirty="0" smtClean="0"/>
          </a:p>
          <a:p>
            <a:r>
              <a:rPr lang="en-US" sz="2400" dirty="0" smtClean="0"/>
              <a:t>One can surf for any kind of information over the internet. Information regarding various topics such as Technology, Health &amp; Science, Social Studies, Geographical Information, Information Technology, Products etc can be surfed with help of a search engine.</a:t>
            </a:r>
          </a:p>
          <a:p>
            <a:endParaRPr lang="en-US" sz="2400" dirty="0"/>
          </a:p>
        </p:txBody>
      </p:sp>
    </p:spTree>
  </p:cSld>
  <p:clrMapOvr>
    <a:masterClrMapping/>
  </p:clrMapOvr>
  <p:transition spd="med">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Advantages</a:t>
            </a:r>
            <a:br>
              <a:rPr lang="en-US" dirty="0" smtClean="0"/>
            </a:br>
            <a:endParaRPr lang="en-US" dirty="0"/>
          </a:p>
        </p:txBody>
      </p:sp>
      <p:sp>
        <p:nvSpPr>
          <p:cNvPr id="3" name="Content Placeholder 2"/>
          <p:cNvSpPr>
            <a:spLocks noGrp="1"/>
          </p:cNvSpPr>
          <p:nvPr>
            <p:ph idx="1"/>
          </p:nvPr>
        </p:nvSpPr>
        <p:spPr>
          <a:xfrm>
            <a:off x="609600" y="609600"/>
            <a:ext cx="8229600" cy="4525963"/>
          </a:xfrm>
        </p:spPr>
        <p:txBody>
          <a:bodyPr/>
          <a:lstStyle/>
          <a:p>
            <a:r>
              <a:rPr lang="en-US" sz="2200" dirty="0" smtClean="0"/>
              <a:t>Apart from communication and source of information, internet also serves a medium for entertainment. Following are the various modes for entertainment over internet.</a:t>
            </a:r>
          </a:p>
          <a:p>
            <a:pPr lvl="2"/>
            <a:r>
              <a:rPr lang="en-US" sz="1600" dirty="0" smtClean="0"/>
              <a:t>Online Television</a:t>
            </a:r>
          </a:p>
          <a:p>
            <a:pPr lvl="2"/>
            <a:r>
              <a:rPr lang="en-US" sz="1600" dirty="0" smtClean="0"/>
              <a:t>Online Games</a:t>
            </a:r>
          </a:p>
          <a:p>
            <a:pPr lvl="2"/>
            <a:r>
              <a:rPr lang="en-US" sz="1600" dirty="0" smtClean="0"/>
              <a:t>Songs</a:t>
            </a:r>
          </a:p>
          <a:p>
            <a:pPr lvl="2"/>
            <a:r>
              <a:rPr lang="en-US" sz="1600" dirty="0" smtClean="0"/>
              <a:t>Videos</a:t>
            </a:r>
          </a:p>
          <a:p>
            <a:pPr lvl="2"/>
            <a:r>
              <a:rPr lang="en-US" sz="1600" dirty="0" smtClean="0"/>
              <a:t>Social Networking Apps</a:t>
            </a:r>
          </a:p>
          <a:p>
            <a:r>
              <a:rPr lang="en-US" sz="2200" dirty="0" smtClean="0"/>
              <a:t>Internet allows us to use many services like:</a:t>
            </a:r>
          </a:p>
          <a:p>
            <a:pPr lvl="2"/>
            <a:r>
              <a:rPr lang="en-US" sz="1600" dirty="0" smtClean="0"/>
              <a:t>Internet Banking</a:t>
            </a:r>
          </a:p>
          <a:p>
            <a:pPr lvl="2"/>
            <a:r>
              <a:rPr lang="en-US" sz="1600" dirty="0" smtClean="0"/>
              <a:t>Matrimonial Services</a:t>
            </a:r>
          </a:p>
          <a:p>
            <a:pPr lvl="2"/>
            <a:r>
              <a:rPr lang="en-US" sz="1600" dirty="0" smtClean="0"/>
              <a:t>Online Shopping</a:t>
            </a:r>
          </a:p>
          <a:p>
            <a:pPr lvl="2"/>
            <a:r>
              <a:rPr lang="en-US" sz="1600" dirty="0" smtClean="0"/>
              <a:t>Online Ticket Booking</a:t>
            </a:r>
          </a:p>
          <a:p>
            <a:pPr lvl="2"/>
            <a:r>
              <a:rPr lang="en-US" sz="1600" dirty="0" smtClean="0"/>
              <a:t>Online Bill Payment</a:t>
            </a:r>
          </a:p>
          <a:p>
            <a:pPr lvl="2"/>
            <a:r>
              <a:rPr lang="en-US" sz="1600" dirty="0" smtClean="0"/>
              <a:t>Data Sharing</a:t>
            </a:r>
          </a:p>
          <a:p>
            <a:pPr lvl="2"/>
            <a:r>
              <a:rPr lang="en-US" sz="1600" dirty="0" smtClean="0"/>
              <a:t>E-mail</a:t>
            </a:r>
          </a:p>
          <a:p>
            <a:r>
              <a:rPr lang="en-US" sz="2200" dirty="0" smtClean="0"/>
              <a:t>Internet provides concept of </a:t>
            </a:r>
            <a:r>
              <a:rPr lang="en-US" sz="2200" b="1" dirty="0" smtClean="0"/>
              <a:t>electronic commerce</a:t>
            </a:r>
            <a:r>
              <a:rPr lang="en-US" sz="2200" dirty="0" smtClean="0"/>
              <a:t>, that allows the business deals to be conducted on electronic systems</a:t>
            </a:r>
          </a:p>
          <a:p>
            <a:endParaRPr lang="en-US" sz="2400" dirty="0"/>
          </a:p>
        </p:txBody>
      </p:sp>
    </p:spTree>
  </p:cSld>
  <p:clrMapOvr>
    <a:masterClrMapping/>
  </p:clrMapOvr>
  <p:transition spd="med">
    <p:fade thruBlk="1"/>
  </p:transition>
</p:sld>
</file>

<file path=ppt/theme/theme1.xml><?xml version="1.0" encoding="utf-8"?>
<a:theme xmlns:a="http://schemas.openxmlformats.org/drawingml/2006/main" name="New Microsoft Office PowerPoint Presenta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ACTIONSCRIPT 3.0 l</Template>
  <TotalTime>51</TotalTime>
  <Words>1035</Words>
  <Application>Microsoft Office PowerPoint</Application>
  <PresentationFormat>On-screen Show (4:3)</PresentationFormat>
  <Paragraphs>120</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New Microsoft Office PowerPoint Presentation</vt:lpstr>
      <vt:lpstr>Internet Fundamental and Application </vt:lpstr>
      <vt:lpstr>Internet </vt:lpstr>
      <vt:lpstr>Internet Technologies </vt:lpstr>
      <vt:lpstr>Internet Overview  </vt:lpstr>
      <vt:lpstr>Internet Overview</vt:lpstr>
      <vt:lpstr>Evolution </vt:lpstr>
      <vt:lpstr>Advantages </vt:lpstr>
      <vt:lpstr>Advantages </vt:lpstr>
      <vt:lpstr>Advantages </vt:lpstr>
      <vt:lpstr>Disadvantages </vt:lpstr>
      <vt:lpstr>Intranet Overview </vt:lpstr>
      <vt:lpstr>Intranet Overview </vt:lpstr>
      <vt:lpstr>Benefits </vt:lpstr>
      <vt:lpstr>Issues </vt:lpstr>
      <vt:lpstr>Internet vs. Intranet </vt:lpstr>
      <vt:lpstr>Extranet Overview </vt:lpstr>
      <vt:lpstr>Implementation </vt:lpstr>
      <vt:lpstr>Key Points</vt:lpstr>
      <vt:lpstr>Benefits </vt:lpstr>
      <vt:lpstr>Issues </vt:lpstr>
      <vt:lpstr>Extranet vs. Intranet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Fundamental and Application </dc:title>
  <dc:creator>Lincoln</dc:creator>
  <cp:lastModifiedBy>Lincoln</cp:lastModifiedBy>
  <cp:revision>1</cp:revision>
  <dcterms:created xsi:type="dcterms:W3CDTF">2017-01-31T00:37:32Z</dcterms:created>
  <dcterms:modified xsi:type="dcterms:W3CDTF">2017-01-31T01:29:05Z</dcterms:modified>
</cp:coreProperties>
</file>