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3" r:id="rId6"/>
    <p:sldId id="262"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half" idx="3"/>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4"/>
          <p:cNvSpPr>
            <a:spLocks noGrp="1" noChangeArrowheads="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3B56F7C-02F0-4AC5-A023-A39E4C940563}" type="datetimeFigureOut">
              <a:rPr lang="en-US" smtClean="0"/>
              <a:t>2/14/2017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6E4EB9F-C1B7-46A8-A676-9A4AD044BCB8}" type="slidenum">
              <a:rPr lang="en-US" smtClean="0"/>
              <a:t>‹#›</a:t>
            </a:fld>
            <a:endParaRPr lang="en-US"/>
          </a:p>
        </p:txBody>
      </p:sp>
    </p:spTree>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56F7C-02F0-4AC5-A023-A39E4C940563}" type="datetimeFigureOut">
              <a:rPr lang="en-US" smtClean="0"/>
              <a:t>2/14/2017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4EB9F-C1B7-46A8-A676-9A4AD044BCB8}" type="slidenum">
              <a:rPr lang="en-US" smtClean="0"/>
              <a:t>‹#›</a:t>
            </a:fld>
            <a:endParaRPr lang="en-US"/>
          </a:p>
        </p:txBody>
      </p:sp>
      <p:pic>
        <p:nvPicPr>
          <p:cNvPr id="5126" name="Picture 8" descr="2.jpg"/>
          <p:cNvPicPr>
            <a:picLocks noChangeAspect="1"/>
          </p:cNvPicPr>
          <p:nvPr/>
        </p:nvPicPr>
        <p:blipFill>
          <a:blip r:embed="rId15"/>
          <a:srcRect/>
          <a:stretch>
            <a:fillRect/>
          </a:stretch>
        </p:blipFill>
        <p:spPr bwMode="auto">
          <a:xfrm>
            <a:off x="3048000" y="1752600"/>
            <a:ext cx="3067050" cy="4038600"/>
          </a:xfrm>
          <a:prstGeom prst="rect">
            <a:avLst/>
          </a:prstGeom>
          <a:noFill/>
          <a:ln w="9525">
            <a:noFill/>
            <a:miter lim="800000"/>
            <a:headEnd/>
            <a:tailEnd/>
          </a:ln>
        </p:spPr>
      </p:pic>
      <p:pic>
        <p:nvPicPr>
          <p:cNvPr id="5127" name="Picture 9" descr="3.jpg"/>
          <p:cNvPicPr>
            <a:picLocks noChangeAspect="1"/>
          </p:cNvPicPr>
          <p:nvPr/>
        </p:nvPicPr>
        <p:blipFill>
          <a:blip r:embed="rId16"/>
          <a:srcRect/>
          <a:stretch>
            <a:fillRect/>
          </a:stretch>
        </p:blipFill>
        <p:spPr bwMode="auto">
          <a:xfrm>
            <a:off x="3200400" y="6400800"/>
            <a:ext cx="2733675" cy="257175"/>
          </a:xfrm>
          <a:prstGeom prst="rect">
            <a:avLst/>
          </a:prstGeom>
          <a:noFill/>
          <a:ln w="9525">
            <a:noFill/>
            <a:miter lim="800000"/>
            <a:headEnd/>
            <a:tailEnd/>
          </a:ln>
        </p:spPr>
      </p:pic>
      <p:pic>
        <p:nvPicPr>
          <p:cNvPr id="5128" name="Picture 10" descr="logo.jpg"/>
          <p:cNvPicPr>
            <a:picLocks noChangeAspect="1"/>
          </p:cNvPicPr>
          <p:nvPr/>
        </p:nvPicPr>
        <p:blipFill>
          <a:blip r:embed="rId17"/>
          <a:srcRect/>
          <a:stretch>
            <a:fillRect/>
          </a:stretch>
        </p:blipFill>
        <p:spPr bwMode="auto">
          <a:xfrm>
            <a:off x="0" y="6184900"/>
            <a:ext cx="1828800" cy="673100"/>
          </a:xfrm>
          <a:prstGeom prst="rect">
            <a:avLst/>
          </a:prstGeom>
          <a:noFill/>
          <a:ln w="9525">
            <a:noFill/>
            <a:miter lim="800000"/>
            <a:headEnd/>
            <a:tailEnd/>
          </a:ln>
        </p:spPr>
      </p:pic>
      <p:sp>
        <p:nvSpPr>
          <p:cNvPr id="14" name="Rectangle 13"/>
          <p:cNvSpPr/>
          <p:nvPr/>
        </p:nvSpPr>
        <p:spPr>
          <a:xfrm>
            <a:off x="0" y="0"/>
            <a:ext cx="91440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fade">
                                      <p:cBhvr>
                                        <p:cTn id="7" dur="2000"/>
                                        <p:tgtEl>
                                          <p:spTgt spid="512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2">
                                            <p:txEl>
                                              <p:pRg st="1" end="1"/>
                                            </p:txEl>
                                          </p:spTgt>
                                        </p:tgtEl>
                                        <p:attrNameLst>
                                          <p:attrName>style.visibility</p:attrName>
                                        </p:attrNameLst>
                                      </p:cBhvr>
                                      <p:to>
                                        <p:strVal val="visible"/>
                                      </p:to>
                                    </p:set>
                                    <p:animEffect transition="in" filter="fade">
                                      <p:cBhvr>
                                        <p:cTn id="10" dur="2000"/>
                                        <p:tgtEl>
                                          <p:spTgt spid="512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2">
                                            <p:txEl>
                                              <p:pRg st="2" end="2"/>
                                            </p:txEl>
                                          </p:spTgt>
                                        </p:tgtEl>
                                        <p:attrNameLst>
                                          <p:attrName>style.visibility</p:attrName>
                                        </p:attrNameLst>
                                      </p:cBhvr>
                                      <p:to>
                                        <p:strVal val="visible"/>
                                      </p:to>
                                    </p:set>
                                    <p:animEffect transition="in" filter="fade">
                                      <p:cBhvr>
                                        <p:cTn id="13" dur="2000"/>
                                        <p:tgtEl>
                                          <p:spTgt spid="512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2">
                                            <p:txEl>
                                              <p:pRg st="3" end="3"/>
                                            </p:txEl>
                                          </p:spTgt>
                                        </p:tgtEl>
                                        <p:attrNameLst>
                                          <p:attrName>style.visibility</p:attrName>
                                        </p:attrNameLst>
                                      </p:cBhvr>
                                      <p:to>
                                        <p:strVal val="visible"/>
                                      </p:to>
                                    </p:set>
                                    <p:animEffect transition="in" filter="fade">
                                      <p:cBhvr>
                                        <p:cTn id="16" dur="2000"/>
                                        <p:tgtEl>
                                          <p:spTgt spid="512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2">
                                            <p:txEl>
                                              <p:pRg st="4" end="4"/>
                                            </p:txEl>
                                          </p:spTgt>
                                        </p:tgtEl>
                                        <p:attrNameLst>
                                          <p:attrName>style.visibility</p:attrName>
                                        </p:attrNameLst>
                                      </p:cBhvr>
                                      <p:to>
                                        <p:strVal val="visible"/>
                                      </p:to>
                                    </p:set>
                                    <p:animEffect transition="in" filter="fade">
                                      <p:cBhvr>
                                        <p:cTn id="19" dur="2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Internet Services</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19628994"/>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1143000"/>
          </a:xfrm>
        </p:spPr>
        <p:txBody>
          <a:bodyPr/>
          <a:lstStyle/>
          <a:p>
            <a:r>
              <a:rPr lang="en-US" dirty="0"/>
              <a:t>Internet Services</a:t>
            </a:r>
            <a:br>
              <a:rPr lang="en-US" dirty="0"/>
            </a:br>
            <a:endParaRPr lang="en-US" dirty="0"/>
          </a:p>
        </p:txBody>
      </p:sp>
      <p:sp>
        <p:nvSpPr>
          <p:cNvPr id="3" name="Content Placeholder 2"/>
          <p:cNvSpPr>
            <a:spLocks noGrp="1"/>
          </p:cNvSpPr>
          <p:nvPr>
            <p:ph idx="1"/>
          </p:nvPr>
        </p:nvSpPr>
        <p:spPr>
          <a:xfrm>
            <a:off x="457200" y="762000"/>
            <a:ext cx="8458200" cy="4525963"/>
          </a:xfrm>
        </p:spPr>
        <p:txBody>
          <a:bodyPr/>
          <a:lstStyle/>
          <a:p>
            <a:pPr algn="just"/>
            <a:r>
              <a:rPr lang="en-US" sz="2400" b="1" dirty="0"/>
              <a:t>Internet Services</a:t>
            </a:r>
            <a:r>
              <a:rPr lang="en-US" sz="2400" dirty="0"/>
              <a:t> allows us to access huge amount of information such as text, graphics, sound and software over the internet. Following diagram shows the four different categories of Internet Services.</a:t>
            </a:r>
          </a:p>
        </p:txBody>
      </p:sp>
      <p:pic>
        <p:nvPicPr>
          <p:cNvPr id="1026" name="Picture 2"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67000"/>
            <a:ext cx="8077200" cy="2942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282246"/>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1143000"/>
          </a:xfrm>
        </p:spPr>
        <p:txBody>
          <a:bodyPr/>
          <a:lstStyle/>
          <a:p>
            <a:r>
              <a:rPr lang="en-US" dirty="0"/>
              <a:t>Communication Services</a:t>
            </a:r>
            <a:br>
              <a:rPr lang="en-US" dirty="0"/>
            </a:br>
            <a:endParaRPr lang="en-US" dirty="0"/>
          </a:p>
        </p:txBody>
      </p:sp>
      <p:sp>
        <p:nvSpPr>
          <p:cNvPr id="3" name="Content Placeholder 2"/>
          <p:cNvSpPr>
            <a:spLocks noGrp="1"/>
          </p:cNvSpPr>
          <p:nvPr>
            <p:ph idx="1"/>
          </p:nvPr>
        </p:nvSpPr>
        <p:spPr>
          <a:xfrm>
            <a:off x="381000" y="838200"/>
            <a:ext cx="8229600" cy="4525963"/>
          </a:xfrm>
        </p:spPr>
        <p:txBody>
          <a:bodyPr/>
          <a:lstStyle/>
          <a:p>
            <a:r>
              <a:rPr lang="en-US" sz="2000" dirty="0"/>
              <a:t>There are various Communication Services available that offer exchange of information with individuals or groups. The following table gives a brief introduction to these services:</a:t>
            </a:r>
          </a:p>
        </p:txBody>
      </p:sp>
      <p:graphicFrame>
        <p:nvGraphicFramePr>
          <p:cNvPr id="5" name="Table 4"/>
          <p:cNvGraphicFramePr>
            <a:graphicFrameLocks noGrp="1"/>
          </p:cNvGraphicFramePr>
          <p:nvPr>
            <p:extLst>
              <p:ext uri="{D42A27DB-BD31-4B8C-83A1-F6EECF244321}">
                <p14:modId xmlns:p14="http://schemas.microsoft.com/office/powerpoint/2010/main" val="3884727778"/>
              </p:ext>
            </p:extLst>
          </p:nvPr>
        </p:nvGraphicFramePr>
        <p:xfrm>
          <a:off x="381000" y="1905000"/>
          <a:ext cx="8534400" cy="4859550"/>
        </p:xfrm>
        <a:graphic>
          <a:graphicData uri="http://schemas.openxmlformats.org/drawingml/2006/table">
            <a:tbl>
              <a:tblPr firstRow="1" bandRow="1">
                <a:tableStyleId>{5C22544A-7EE6-4342-B048-85BDC9FD1C3A}</a:tableStyleId>
              </a:tblPr>
              <a:tblGrid>
                <a:gridCol w="533400"/>
                <a:gridCol w="8001000"/>
              </a:tblGrid>
              <a:tr h="250410">
                <a:tc>
                  <a:txBody>
                    <a:bodyPr/>
                    <a:lstStyle/>
                    <a:p>
                      <a:pPr algn="l"/>
                      <a:r>
                        <a:rPr lang="en-US" sz="1600" dirty="0">
                          <a:effectLst/>
                        </a:rPr>
                        <a:t>S.N.</a:t>
                      </a:r>
                    </a:p>
                  </a:txBody>
                  <a:tcPr marL="47625" marR="47625" marT="47625" marB="47625"/>
                </a:tc>
                <a:tc>
                  <a:txBody>
                    <a:bodyPr/>
                    <a:lstStyle/>
                    <a:p>
                      <a:pPr algn="l"/>
                      <a:r>
                        <a:rPr lang="en-US" sz="1600">
                          <a:effectLst/>
                        </a:rPr>
                        <a:t>Service Description</a:t>
                      </a:r>
                    </a:p>
                  </a:txBody>
                  <a:tcPr marL="47625" marR="47625" marT="47625" marB="47625"/>
                </a:tc>
              </a:tr>
              <a:tr h="436281">
                <a:tc>
                  <a:txBody>
                    <a:bodyPr/>
                    <a:lstStyle/>
                    <a:p>
                      <a:r>
                        <a:rPr lang="en-US" sz="1600">
                          <a:effectLst/>
                        </a:rPr>
                        <a:t>1</a:t>
                      </a:r>
                    </a:p>
                  </a:txBody>
                  <a:tcPr marL="47625" marR="47625" marT="47625" marB="47625"/>
                </a:tc>
                <a:tc>
                  <a:txBody>
                    <a:bodyPr/>
                    <a:lstStyle/>
                    <a:p>
                      <a:r>
                        <a:rPr lang="en-US" sz="1600" b="1" dirty="0">
                          <a:effectLst/>
                        </a:rPr>
                        <a:t>Electronic Mail</a:t>
                      </a:r>
                      <a:r>
                        <a:rPr lang="en-US" sz="1600" dirty="0">
                          <a:effectLst/>
                        </a:rPr>
                        <a:t/>
                      </a:r>
                      <a:br>
                        <a:rPr lang="en-US" sz="1600" dirty="0">
                          <a:effectLst/>
                        </a:rPr>
                      </a:br>
                      <a:r>
                        <a:rPr lang="en-US" sz="1600" dirty="0">
                          <a:effectLst/>
                        </a:rPr>
                        <a:t>Used to send electronic message over the internet.</a:t>
                      </a:r>
                    </a:p>
                  </a:txBody>
                  <a:tcPr marL="47625" marR="47625" marT="47625" marB="47625"/>
                </a:tc>
              </a:tr>
              <a:tr h="622152">
                <a:tc>
                  <a:txBody>
                    <a:bodyPr/>
                    <a:lstStyle/>
                    <a:p>
                      <a:r>
                        <a:rPr lang="en-US" sz="1600">
                          <a:effectLst/>
                        </a:rPr>
                        <a:t>2</a:t>
                      </a:r>
                    </a:p>
                  </a:txBody>
                  <a:tcPr marL="47625" marR="47625" marT="47625" marB="47625"/>
                </a:tc>
                <a:tc>
                  <a:txBody>
                    <a:bodyPr/>
                    <a:lstStyle/>
                    <a:p>
                      <a:r>
                        <a:rPr lang="en-US" sz="1600" b="1" dirty="0">
                          <a:effectLst/>
                        </a:rPr>
                        <a:t>Telnet</a:t>
                      </a:r>
                      <a:r>
                        <a:rPr lang="en-US" sz="1600" dirty="0">
                          <a:effectLst/>
                        </a:rPr>
                        <a:t/>
                      </a:r>
                      <a:br>
                        <a:rPr lang="en-US" sz="1600" dirty="0">
                          <a:effectLst/>
                        </a:rPr>
                      </a:br>
                      <a:r>
                        <a:rPr lang="en-US" sz="1600" dirty="0">
                          <a:effectLst/>
                        </a:rPr>
                        <a:t>Used to log on to a remote computer that is attached to internet.</a:t>
                      </a:r>
                    </a:p>
                  </a:txBody>
                  <a:tcPr marL="47625" marR="47625" marT="47625" marB="47625"/>
                </a:tc>
              </a:tr>
              <a:tr h="622152">
                <a:tc>
                  <a:txBody>
                    <a:bodyPr/>
                    <a:lstStyle/>
                    <a:p>
                      <a:r>
                        <a:rPr lang="en-US" sz="1600">
                          <a:effectLst/>
                        </a:rPr>
                        <a:t>3</a:t>
                      </a:r>
                    </a:p>
                  </a:txBody>
                  <a:tcPr marL="47625" marR="47625" marT="47625" marB="47625"/>
                </a:tc>
                <a:tc>
                  <a:txBody>
                    <a:bodyPr/>
                    <a:lstStyle/>
                    <a:p>
                      <a:r>
                        <a:rPr lang="en-US" sz="1600" b="1" dirty="0">
                          <a:effectLst/>
                        </a:rPr>
                        <a:t>Newsgroup</a:t>
                      </a:r>
                      <a:r>
                        <a:rPr lang="en-US" sz="1600" dirty="0">
                          <a:effectLst/>
                        </a:rPr>
                        <a:t/>
                      </a:r>
                      <a:br>
                        <a:rPr lang="en-US" sz="1600" dirty="0">
                          <a:effectLst/>
                        </a:rPr>
                      </a:br>
                      <a:r>
                        <a:rPr lang="en-US" sz="1600" dirty="0">
                          <a:effectLst/>
                        </a:rPr>
                        <a:t>Offers a forum for people to discuss topics of common interests.</a:t>
                      </a:r>
                    </a:p>
                  </a:txBody>
                  <a:tcPr marL="47625" marR="47625" marT="47625" marB="47625"/>
                </a:tc>
              </a:tr>
              <a:tr h="622152">
                <a:tc>
                  <a:txBody>
                    <a:bodyPr/>
                    <a:lstStyle/>
                    <a:p>
                      <a:r>
                        <a:rPr lang="en-US" sz="1600">
                          <a:effectLst/>
                        </a:rPr>
                        <a:t>4</a:t>
                      </a:r>
                    </a:p>
                  </a:txBody>
                  <a:tcPr marL="47625" marR="47625" marT="47625" marB="47625"/>
                </a:tc>
                <a:tc>
                  <a:txBody>
                    <a:bodyPr/>
                    <a:lstStyle/>
                    <a:p>
                      <a:r>
                        <a:rPr lang="en-US" sz="1600" b="1" dirty="0">
                          <a:effectLst/>
                        </a:rPr>
                        <a:t>Internet Relay Chat (IRC)</a:t>
                      </a:r>
                      <a:r>
                        <a:rPr lang="en-US" sz="1600" dirty="0">
                          <a:effectLst/>
                        </a:rPr>
                        <a:t/>
                      </a:r>
                      <a:br>
                        <a:rPr lang="en-US" sz="1600" dirty="0">
                          <a:effectLst/>
                        </a:rPr>
                      </a:br>
                      <a:r>
                        <a:rPr lang="en-US" sz="1600" dirty="0">
                          <a:effectLst/>
                        </a:rPr>
                        <a:t>Allows the people from all over the world to communicate in real time.</a:t>
                      </a:r>
                    </a:p>
                  </a:txBody>
                  <a:tcPr marL="47625" marR="47625" marT="47625" marB="47625"/>
                </a:tc>
              </a:tr>
              <a:tr h="622152">
                <a:tc>
                  <a:txBody>
                    <a:bodyPr/>
                    <a:lstStyle/>
                    <a:p>
                      <a:r>
                        <a:rPr lang="en-US" sz="1600">
                          <a:effectLst/>
                        </a:rPr>
                        <a:t>5</a:t>
                      </a:r>
                    </a:p>
                  </a:txBody>
                  <a:tcPr marL="47625" marR="47625" marT="47625" marB="47625"/>
                </a:tc>
                <a:tc>
                  <a:txBody>
                    <a:bodyPr/>
                    <a:lstStyle/>
                    <a:p>
                      <a:r>
                        <a:rPr lang="en-US" sz="1600" b="1" dirty="0">
                          <a:effectLst/>
                        </a:rPr>
                        <a:t>Mailing Lists</a:t>
                      </a:r>
                      <a:r>
                        <a:rPr lang="en-US" sz="1600" dirty="0">
                          <a:effectLst/>
                        </a:rPr>
                        <a:t/>
                      </a:r>
                      <a:br>
                        <a:rPr lang="en-US" sz="1600" dirty="0">
                          <a:effectLst/>
                        </a:rPr>
                      </a:br>
                      <a:r>
                        <a:rPr lang="en-US" sz="1600" dirty="0">
                          <a:effectLst/>
                        </a:rPr>
                        <a:t>Used to organize group of internet users to share common information through e-mail.</a:t>
                      </a:r>
                    </a:p>
                  </a:txBody>
                  <a:tcPr marL="47625" marR="47625" marT="47625" marB="47625"/>
                </a:tc>
              </a:tr>
              <a:tr h="622152">
                <a:tc>
                  <a:txBody>
                    <a:bodyPr/>
                    <a:lstStyle/>
                    <a:p>
                      <a:r>
                        <a:rPr lang="en-US" sz="1600">
                          <a:effectLst/>
                        </a:rPr>
                        <a:t>6</a:t>
                      </a:r>
                    </a:p>
                  </a:txBody>
                  <a:tcPr marL="47625" marR="47625" marT="47625" marB="47625"/>
                </a:tc>
                <a:tc>
                  <a:txBody>
                    <a:bodyPr/>
                    <a:lstStyle/>
                    <a:p>
                      <a:r>
                        <a:rPr lang="en-US" sz="1600" b="1" dirty="0">
                          <a:effectLst/>
                        </a:rPr>
                        <a:t>Internet Telephony (VoIP)</a:t>
                      </a:r>
                      <a:r>
                        <a:rPr lang="en-US" sz="1600" dirty="0">
                          <a:effectLst/>
                        </a:rPr>
                        <a:t/>
                      </a:r>
                      <a:br>
                        <a:rPr lang="en-US" sz="1600" dirty="0">
                          <a:effectLst/>
                        </a:rPr>
                      </a:br>
                      <a:r>
                        <a:rPr lang="en-US" sz="1600" dirty="0">
                          <a:effectLst/>
                        </a:rPr>
                        <a:t>Allows the internet users to talk across internet to any PC equipped to receive the call.</a:t>
                      </a:r>
                    </a:p>
                  </a:txBody>
                  <a:tcPr marL="47625" marR="47625" marT="47625" marB="47625"/>
                </a:tc>
              </a:tr>
              <a:tr h="622152">
                <a:tc>
                  <a:txBody>
                    <a:bodyPr/>
                    <a:lstStyle/>
                    <a:p>
                      <a:r>
                        <a:rPr lang="en-US" sz="1600">
                          <a:effectLst/>
                        </a:rPr>
                        <a:t>7</a:t>
                      </a:r>
                    </a:p>
                  </a:txBody>
                  <a:tcPr marL="47625" marR="47625" marT="47625" marB="47625"/>
                </a:tc>
                <a:tc>
                  <a:txBody>
                    <a:bodyPr/>
                    <a:lstStyle/>
                    <a:p>
                      <a:r>
                        <a:rPr lang="en-US" sz="1600" b="1" dirty="0">
                          <a:effectLst/>
                        </a:rPr>
                        <a:t>Instant Messaging</a:t>
                      </a:r>
                      <a:r>
                        <a:rPr lang="en-US" sz="1600" dirty="0">
                          <a:effectLst/>
                        </a:rPr>
                        <a:t/>
                      </a:r>
                      <a:br>
                        <a:rPr lang="en-US" sz="1600" dirty="0">
                          <a:effectLst/>
                        </a:rPr>
                      </a:br>
                      <a:r>
                        <a:rPr lang="en-US" sz="1600" dirty="0">
                          <a:effectLst/>
                        </a:rPr>
                        <a:t>Offers real time chat between individuals and group of people. Eg. Yahoo messenger, MSN messenger.</a:t>
                      </a:r>
                    </a:p>
                  </a:txBody>
                  <a:tcPr marL="47625" marR="47625" marT="47625" marB="47625"/>
                </a:tc>
              </a:tr>
            </a:tbl>
          </a:graphicData>
        </a:graphic>
      </p:graphicFrame>
    </p:spTree>
    <p:extLst>
      <p:ext uri="{BB962C8B-B14F-4D97-AF65-F5344CB8AC3E}">
        <p14:creationId xmlns:p14="http://schemas.microsoft.com/office/powerpoint/2010/main" val="3469477003"/>
      </p:ext>
    </p:extLst>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Information Retrieval Services</a:t>
            </a:r>
            <a:br>
              <a:rPr lang="en-US" dirty="0"/>
            </a:br>
            <a:endParaRPr lang="en-US" dirty="0"/>
          </a:p>
        </p:txBody>
      </p:sp>
      <p:sp>
        <p:nvSpPr>
          <p:cNvPr id="3" name="Content Placeholder 2"/>
          <p:cNvSpPr>
            <a:spLocks noGrp="1"/>
          </p:cNvSpPr>
          <p:nvPr>
            <p:ph idx="1"/>
          </p:nvPr>
        </p:nvSpPr>
        <p:spPr>
          <a:xfrm>
            <a:off x="457200" y="838200"/>
            <a:ext cx="8229600" cy="4525963"/>
          </a:xfrm>
        </p:spPr>
        <p:txBody>
          <a:bodyPr/>
          <a:lstStyle/>
          <a:p>
            <a:r>
              <a:rPr lang="en-US" sz="2000" dirty="0"/>
              <a:t>There exist several Information retrieval services offering easy access to information present on the internet. The following table gives a brief introduction to these services:</a:t>
            </a:r>
          </a:p>
        </p:txBody>
      </p:sp>
      <p:graphicFrame>
        <p:nvGraphicFramePr>
          <p:cNvPr id="4" name="Table 3"/>
          <p:cNvGraphicFramePr>
            <a:graphicFrameLocks noGrp="1"/>
          </p:cNvGraphicFramePr>
          <p:nvPr>
            <p:extLst>
              <p:ext uri="{D42A27DB-BD31-4B8C-83A1-F6EECF244321}">
                <p14:modId xmlns:p14="http://schemas.microsoft.com/office/powerpoint/2010/main" val="2880390377"/>
              </p:ext>
            </p:extLst>
          </p:nvPr>
        </p:nvGraphicFramePr>
        <p:xfrm>
          <a:off x="381000" y="2057400"/>
          <a:ext cx="8409709" cy="3495040"/>
        </p:xfrm>
        <a:graphic>
          <a:graphicData uri="http://schemas.openxmlformats.org/drawingml/2006/table">
            <a:tbl>
              <a:tblPr firstRow="1" bandRow="1">
                <a:tableStyleId>{5C22544A-7EE6-4342-B048-85BDC9FD1C3A}</a:tableStyleId>
              </a:tblPr>
              <a:tblGrid>
                <a:gridCol w="507482"/>
                <a:gridCol w="7902227"/>
              </a:tblGrid>
              <a:tr h="370840">
                <a:tc>
                  <a:txBody>
                    <a:bodyPr/>
                    <a:lstStyle/>
                    <a:p>
                      <a:pPr algn="l"/>
                      <a:r>
                        <a:rPr lang="en-US" dirty="0" smtClean="0">
                          <a:effectLst/>
                        </a:rPr>
                        <a:t>S.N</a:t>
                      </a:r>
                      <a:r>
                        <a:rPr lang="en-US" dirty="0">
                          <a:effectLst/>
                        </a:rPr>
                        <a:t>.</a:t>
                      </a:r>
                    </a:p>
                  </a:txBody>
                  <a:tcPr marL="47625" marR="47625" marT="47625" marB="47625"/>
                </a:tc>
                <a:tc>
                  <a:txBody>
                    <a:bodyPr/>
                    <a:lstStyle/>
                    <a:p>
                      <a:pPr algn="l"/>
                      <a:r>
                        <a:rPr lang="en-US">
                          <a:effectLst/>
                        </a:rPr>
                        <a:t>Service Description</a:t>
                      </a:r>
                    </a:p>
                  </a:txBody>
                  <a:tcPr marL="47625" marR="47625" marT="47625" marB="47625"/>
                </a:tc>
              </a:tr>
              <a:tr h="370840">
                <a:tc>
                  <a:txBody>
                    <a:bodyPr/>
                    <a:lstStyle/>
                    <a:p>
                      <a:r>
                        <a:rPr lang="en-US">
                          <a:effectLst/>
                        </a:rPr>
                        <a:t>1</a:t>
                      </a:r>
                    </a:p>
                  </a:txBody>
                  <a:tcPr marL="47625" marR="47625" marT="47625" marB="47625"/>
                </a:tc>
                <a:tc>
                  <a:txBody>
                    <a:bodyPr/>
                    <a:lstStyle/>
                    <a:p>
                      <a:r>
                        <a:rPr lang="en-US" b="1">
                          <a:effectLst/>
                        </a:rPr>
                        <a:t>File Transfer Protocol (FTP)</a:t>
                      </a:r>
                      <a:r>
                        <a:rPr lang="en-US">
                          <a:effectLst/>
                        </a:rPr>
                        <a:t/>
                      </a:r>
                      <a:br>
                        <a:rPr lang="en-US">
                          <a:effectLst/>
                        </a:rPr>
                      </a:br>
                      <a:r>
                        <a:rPr lang="en-US">
                          <a:effectLst/>
                        </a:rPr>
                        <a:t>Enable the users to transfer files.</a:t>
                      </a:r>
                    </a:p>
                  </a:txBody>
                  <a:tcPr marL="47625" marR="47625" marT="47625" marB="47625"/>
                </a:tc>
              </a:tr>
              <a:tr h="370840">
                <a:tc>
                  <a:txBody>
                    <a:bodyPr/>
                    <a:lstStyle/>
                    <a:p>
                      <a:r>
                        <a:rPr lang="en-US">
                          <a:effectLst/>
                        </a:rPr>
                        <a:t>2</a:t>
                      </a:r>
                    </a:p>
                  </a:txBody>
                  <a:tcPr marL="47625" marR="47625" marT="47625" marB="47625"/>
                </a:tc>
                <a:tc>
                  <a:txBody>
                    <a:bodyPr/>
                    <a:lstStyle/>
                    <a:p>
                      <a:r>
                        <a:rPr lang="en-US" b="1">
                          <a:effectLst/>
                        </a:rPr>
                        <a:t>Archie</a:t>
                      </a:r>
                      <a:r>
                        <a:rPr lang="en-US">
                          <a:effectLst/>
                        </a:rPr>
                        <a:t/>
                      </a:r>
                      <a:br>
                        <a:rPr lang="en-US">
                          <a:effectLst/>
                        </a:rPr>
                      </a:br>
                      <a:r>
                        <a:rPr lang="en-US">
                          <a:effectLst/>
                        </a:rPr>
                        <a:t>It’s updated database of public FTP sites and their content. It helps to search a file by its name.</a:t>
                      </a:r>
                    </a:p>
                  </a:txBody>
                  <a:tcPr marL="47625" marR="47625" marT="47625" marB="47625"/>
                </a:tc>
              </a:tr>
              <a:tr h="370840">
                <a:tc>
                  <a:txBody>
                    <a:bodyPr/>
                    <a:lstStyle/>
                    <a:p>
                      <a:r>
                        <a:rPr lang="en-US">
                          <a:effectLst/>
                        </a:rPr>
                        <a:t>3</a:t>
                      </a:r>
                    </a:p>
                  </a:txBody>
                  <a:tcPr marL="47625" marR="47625" marT="47625" marB="47625"/>
                </a:tc>
                <a:tc>
                  <a:txBody>
                    <a:bodyPr/>
                    <a:lstStyle/>
                    <a:p>
                      <a:r>
                        <a:rPr lang="en-US" b="1" dirty="0">
                          <a:effectLst/>
                        </a:rPr>
                        <a:t>Gopher</a:t>
                      </a:r>
                      <a:r>
                        <a:rPr lang="en-US" dirty="0">
                          <a:effectLst/>
                        </a:rPr>
                        <a:t/>
                      </a:r>
                      <a:br>
                        <a:rPr lang="en-US" dirty="0">
                          <a:effectLst/>
                        </a:rPr>
                      </a:br>
                      <a:r>
                        <a:rPr lang="en-US" dirty="0">
                          <a:effectLst/>
                        </a:rPr>
                        <a:t>Used to search, retrieve, and display documents on remote sites.</a:t>
                      </a:r>
                    </a:p>
                  </a:txBody>
                  <a:tcPr marL="47625" marR="47625" marT="47625" marB="47625"/>
                </a:tc>
              </a:tr>
              <a:tr h="370840">
                <a:tc>
                  <a:txBody>
                    <a:bodyPr/>
                    <a:lstStyle/>
                    <a:p>
                      <a:r>
                        <a:rPr lang="en-US">
                          <a:effectLst/>
                        </a:rPr>
                        <a:t>4</a:t>
                      </a:r>
                    </a:p>
                  </a:txBody>
                  <a:tcPr marL="47625" marR="47625" marT="47625" marB="47625"/>
                </a:tc>
                <a:tc>
                  <a:txBody>
                    <a:bodyPr/>
                    <a:lstStyle/>
                    <a:p>
                      <a:r>
                        <a:rPr lang="en-US" b="1" dirty="0">
                          <a:effectLst/>
                        </a:rPr>
                        <a:t>Very Easy Rodent Oriented Netwide Index to Computer Achieved (VERONICA) </a:t>
                      </a:r>
                      <a:r>
                        <a:rPr lang="en-US" dirty="0">
                          <a:effectLst/>
                        </a:rPr>
                        <a:t/>
                      </a:r>
                      <a:br>
                        <a:rPr lang="en-US" dirty="0">
                          <a:effectLst/>
                        </a:rPr>
                      </a:br>
                      <a:r>
                        <a:rPr lang="en-US" dirty="0">
                          <a:effectLst/>
                        </a:rPr>
                        <a:t>VERONICA is gopher based resource. It allows access to the information resource stored on gopher’s servers.</a:t>
                      </a:r>
                    </a:p>
                  </a:txBody>
                  <a:tcPr marL="47625" marR="47625" marT="47625" marB="47625"/>
                </a:tc>
              </a:tr>
            </a:tbl>
          </a:graphicData>
        </a:graphic>
      </p:graphicFrame>
    </p:spTree>
    <p:extLst>
      <p:ext uri="{BB962C8B-B14F-4D97-AF65-F5344CB8AC3E}">
        <p14:creationId xmlns:p14="http://schemas.microsoft.com/office/powerpoint/2010/main" val="3085841158"/>
      </p:ext>
    </p:extLst>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1143000"/>
          </a:xfrm>
        </p:spPr>
        <p:txBody>
          <a:bodyPr/>
          <a:lstStyle/>
          <a:p>
            <a:r>
              <a:rPr lang="en-US" dirty="0"/>
              <a:t/>
            </a:r>
            <a:br>
              <a:rPr lang="en-US" dirty="0"/>
            </a:br>
            <a:endParaRPr lang="en-US" dirty="0"/>
          </a:p>
        </p:txBody>
      </p:sp>
      <p:sp>
        <p:nvSpPr>
          <p:cNvPr id="3" name="Content Placeholder 2"/>
          <p:cNvSpPr>
            <a:spLocks noGrp="1"/>
          </p:cNvSpPr>
          <p:nvPr>
            <p:ph idx="1"/>
          </p:nvPr>
        </p:nvSpPr>
        <p:spPr>
          <a:xfrm>
            <a:off x="533400" y="609600"/>
            <a:ext cx="8229600" cy="4525963"/>
          </a:xfrm>
        </p:spPr>
        <p:txBody>
          <a:bodyPr/>
          <a:lstStyle/>
          <a:p>
            <a:r>
              <a:rPr lang="en-US" sz="2800" dirty="0"/>
              <a:t>Web Services </a:t>
            </a:r>
            <a:endParaRPr lang="en-US" sz="2800" dirty="0" smtClean="0"/>
          </a:p>
          <a:p>
            <a:pPr lvl="1"/>
            <a:r>
              <a:rPr lang="en-US" sz="2400" dirty="0" smtClean="0"/>
              <a:t>Web </a:t>
            </a:r>
            <a:r>
              <a:rPr lang="en-US" sz="2400" dirty="0"/>
              <a:t>services allow exchange of information between applications on the web. Using web services, applications can easily interact with each other</a:t>
            </a:r>
            <a:r>
              <a:rPr lang="en-US" sz="2400" dirty="0" smtClean="0"/>
              <a:t>.</a:t>
            </a:r>
          </a:p>
          <a:p>
            <a:pPr lvl="2"/>
            <a:r>
              <a:rPr lang="en-US" sz="1800" i="1" dirty="0" smtClean="0"/>
              <a:t>The </a:t>
            </a:r>
            <a:r>
              <a:rPr lang="en-US" sz="1800" i="1" dirty="0"/>
              <a:t>web services are offered using concept of </a:t>
            </a:r>
            <a:r>
              <a:rPr lang="en-US" sz="1800" b="1" i="1" dirty="0"/>
              <a:t>Utility Computing</a:t>
            </a:r>
            <a:r>
              <a:rPr lang="en-US" sz="1800" b="1" i="1" dirty="0" smtClean="0"/>
              <a:t>.</a:t>
            </a:r>
          </a:p>
          <a:p>
            <a:r>
              <a:rPr lang="en-US" sz="2800" dirty="0"/>
              <a:t>World Wide Web (WWW)</a:t>
            </a:r>
          </a:p>
          <a:p>
            <a:pPr lvl="1"/>
            <a:r>
              <a:rPr lang="en-US" sz="2400" dirty="0"/>
              <a:t>WWW is also known as W3. It offers a way to access documents spread over the several servers over the internet. These documents may contain texts, graphics, audio, video, hyperlinks. The hyperlinks allow the users to navigate between the documents.</a:t>
            </a:r>
          </a:p>
          <a:p>
            <a:endParaRPr lang="en-US" sz="2800" i="1" dirty="0"/>
          </a:p>
        </p:txBody>
      </p:sp>
    </p:spTree>
    <p:extLst>
      <p:ext uri="{BB962C8B-B14F-4D97-AF65-F5344CB8AC3E}">
        <p14:creationId xmlns:p14="http://schemas.microsoft.com/office/powerpoint/2010/main" val="894765467"/>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lstStyle/>
          <a:p>
            <a:r>
              <a:rPr lang="en-US" dirty="0"/>
              <a:t>Video Conferencing</a:t>
            </a:r>
            <a:br>
              <a:rPr lang="en-US" dirty="0"/>
            </a:br>
            <a:endParaRPr lang="en-US" dirty="0"/>
          </a:p>
        </p:txBody>
      </p:sp>
      <p:sp>
        <p:nvSpPr>
          <p:cNvPr id="3" name="Content Placeholder 2"/>
          <p:cNvSpPr>
            <a:spLocks noGrp="1"/>
          </p:cNvSpPr>
          <p:nvPr>
            <p:ph idx="1"/>
          </p:nvPr>
        </p:nvSpPr>
        <p:spPr>
          <a:xfrm>
            <a:off x="533400" y="762000"/>
            <a:ext cx="8229600" cy="4525963"/>
          </a:xfrm>
        </p:spPr>
        <p:txBody>
          <a:bodyPr/>
          <a:lstStyle/>
          <a:p>
            <a:r>
              <a:rPr lang="en-US" sz="2400" dirty="0"/>
              <a:t>Video conferencing or Video teleconferencing is a method of communicating by two-way video and audio transmission with help of telecommunication technologies.</a:t>
            </a:r>
          </a:p>
          <a:p>
            <a:r>
              <a:rPr lang="en-US" sz="2400" dirty="0"/>
              <a:t>Modes of Video Conferencing</a:t>
            </a:r>
          </a:p>
          <a:p>
            <a:endParaRPr lang="en-US" sz="2400" b="1" cap="all" dirty="0" smtClean="0"/>
          </a:p>
          <a:p>
            <a:r>
              <a:rPr lang="en-US" sz="2400" b="1" cap="all" dirty="0" smtClean="0"/>
              <a:t>POINT-TO-POINT</a:t>
            </a:r>
            <a:endParaRPr lang="en-US" sz="2400" b="1" cap="all" dirty="0"/>
          </a:p>
          <a:p>
            <a:pPr lvl="1"/>
            <a:r>
              <a:rPr lang="en-US" sz="2000" dirty="0"/>
              <a:t>This mode of conferencing connects two locations only.</a:t>
            </a:r>
          </a:p>
        </p:txBody>
      </p:sp>
      <p:pic>
        <p:nvPicPr>
          <p:cNvPr id="2050" name="Picture 2"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38600"/>
            <a:ext cx="5334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042252"/>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lstStyle/>
          <a:p>
            <a:r>
              <a:rPr lang="en-US" sz="2400" b="1" cap="all" dirty="0"/>
              <a:t>MULTI-POINT</a:t>
            </a:r>
          </a:p>
          <a:p>
            <a:pPr lvl="1"/>
            <a:r>
              <a:rPr lang="en-US" sz="2000" dirty="0"/>
              <a:t>This mode of conferencing connects more than two locations through </a:t>
            </a:r>
            <a:r>
              <a:rPr lang="en-US" sz="2000" b="1" dirty="0"/>
              <a:t>Multi-point Control Unit (MCU).</a:t>
            </a:r>
            <a:endParaRPr lang="en-US" sz="2000" dirty="0"/>
          </a:p>
          <a:p>
            <a:endParaRPr lang="en-US" dirty="0"/>
          </a:p>
        </p:txBody>
      </p:sp>
      <p:pic>
        <p:nvPicPr>
          <p:cNvPr id="3074" name="Picture 2" descr="internet_technologies_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8799"/>
            <a:ext cx="5638800" cy="4057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994396"/>
      </p:ext>
    </p:extLst>
  </p:cSld>
  <p:clrMapOvr>
    <a:masterClrMapping/>
  </p:clrMapOvr>
  <p:transition spd="med">
    <p:fade thruBlk="1"/>
  </p:transition>
</p:sld>
</file>

<file path=ppt/theme/theme1.xml><?xml version="1.0" encoding="utf-8"?>
<a:theme xmlns:a="http://schemas.openxmlformats.org/drawingml/2006/main" name="New Microsoft Office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ACTIONSCRIPT 3.0 l</Template>
  <TotalTime>93</TotalTime>
  <Words>206</Words>
  <Application>Microsoft Office PowerPoint</Application>
  <PresentationFormat>On-screen Show (4:3)</PresentationFormat>
  <Paragraphs>47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New Microsoft Office PowerPoint Presentation</vt:lpstr>
      <vt:lpstr>Internet Services </vt:lpstr>
      <vt:lpstr>Internet Services </vt:lpstr>
      <vt:lpstr>Communication Services </vt:lpstr>
      <vt:lpstr>Information Retrieval Services </vt:lpstr>
      <vt:lpstr> </vt:lpstr>
      <vt:lpstr>Video Conferencing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Lincoln</dc:creator>
  <cp:lastModifiedBy>Lincoln</cp:lastModifiedBy>
  <cp:revision>4</cp:revision>
  <dcterms:created xsi:type="dcterms:W3CDTF">2017-02-13T06:51:56Z</dcterms:created>
  <dcterms:modified xsi:type="dcterms:W3CDTF">2017-02-14T01:13:57Z</dcterms:modified>
</cp:coreProperties>
</file>